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87" r:id="rId3"/>
    <p:sldId id="288" r:id="rId4"/>
    <p:sldId id="289" r:id="rId5"/>
    <p:sldId id="290" r:id="rId6"/>
    <p:sldId id="292" r:id="rId7"/>
    <p:sldId id="293" r:id="rId8"/>
    <p:sldId id="294" r:id="rId9"/>
    <p:sldId id="295" r:id="rId10"/>
    <p:sldId id="297" r:id="rId11"/>
    <p:sldId id="298" r:id="rId12"/>
    <p:sldId id="296" r:id="rId13"/>
    <p:sldId id="291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10" r:id="rId24"/>
    <p:sldId id="308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5" r:id="rId34"/>
    <p:sldId id="319" r:id="rId35"/>
    <p:sldId id="320" r:id="rId36"/>
    <p:sldId id="324" r:id="rId37"/>
    <p:sldId id="321" r:id="rId38"/>
    <p:sldId id="322" r:id="rId39"/>
    <p:sldId id="323" r:id="rId40"/>
  </p:sldIdLst>
  <p:sldSz cx="9144000" cy="5143500" type="screen16x9"/>
  <p:notesSz cx="6858000" cy="9144000"/>
  <p:embeddedFontLst>
    <p:embeddedFont>
      <p:font typeface="Barlow" panose="020B0604020202020204" charset="0"/>
      <p:regular r:id="rId42"/>
      <p:bold r:id="rId43"/>
      <p:italic r:id="rId44"/>
      <p:boldItalic r:id="rId45"/>
    </p:embeddedFont>
    <p:embeddedFont>
      <p:font typeface="Raleway Thin" panose="020B060402020202020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Barlow Light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3FC57-D51D-4294-A7B2-CC4182828143}">
  <a:tblStyle styleId="{E433FC57-D51D-4294-A7B2-CC41828281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03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669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244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46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10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89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07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19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72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46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27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927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52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81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394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506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221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779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49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904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10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2448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104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043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7619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6149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34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929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988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981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093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90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54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87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11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4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43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45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P4 Olist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90260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payments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01724"/>
            <a:ext cx="6932341" cy="504773"/>
          </a:xfrm>
        </p:spPr>
        <p:txBody>
          <a:bodyPr/>
          <a:lstStyle/>
          <a:p>
            <a:pPr algn="just"/>
            <a:r>
              <a:rPr lang="fr-FR" sz="2000" dirty="0" smtClean="0"/>
              <a:t>Most </a:t>
            </a:r>
            <a:r>
              <a:rPr lang="fr-FR" sz="2000" dirty="0" err="1" smtClean="0"/>
              <a:t>order</a:t>
            </a:r>
            <a:r>
              <a:rPr lang="fr-FR" sz="2000" dirty="0" smtClean="0"/>
              <a:t> range </a:t>
            </a:r>
            <a:r>
              <a:rPr lang="fr-FR" sz="2000" dirty="0" err="1" smtClean="0"/>
              <a:t>between</a:t>
            </a:r>
            <a:r>
              <a:rPr lang="fr-FR" sz="2000" dirty="0" smtClean="0"/>
              <a:t> 50-100 R$</a:t>
            </a:r>
          </a:p>
          <a:p>
            <a:pPr algn="just"/>
            <a:endParaRPr lang="fr-F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40309"/>
            <a:ext cx="3971034" cy="294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319" y="1940309"/>
            <a:ext cx="3945706" cy="28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</a:t>
            </a:r>
            <a:r>
              <a:rPr lang="en" dirty="0" smtClean="0"/>
              <a:t>create new features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159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0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90260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delivery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1048"/>
            <a:ext cx="6932341" cy="2679000"/>
          </a:xfrm>
        </p:spPr>
        <p:txBody>
          <a:bodyPr/>
          <a:lstStyle/>
          <a:p>
            <a:pPr algn="just"/>
            <a:r>
              <a:rPr lang="fr-FR" sz="2000" dirty="0" err="1" smtClean="0"/>
              <a:t>Creation</a:t>
            </a:r>
            <a:r>
              <a:rPr lang="fr-FR" sz="2000" dirty="0" smtClean="0"/>
              <a:t> of 2 </a:t>
            </a:r>
            <a:r>
              <a:rPr lang="fr-FR" sz="2000" dirty="0" err="1" smtClean="0"/>
              <a:t>numerical</a:t>
            </a:r>
            <a:r>
              <a:rPr lang="fr-FR" sz="2000" dirty="0" smtClean="0"/>
              <a:t> </a:t>
            </a:r>
            <a:r>
              <a:rPr lang="fr-FR" sz="2000" dirty="0" err="1" smtClean="0"/>
              <a:t>features</a:t>
            </a:r>
            <a:r>
              <a:rPr lang="fr-FR" sz="2000" dirty="0" smtClean="0"/>
              <a:t> to </a:t>
            </a:r>
            <a:r>
              <a:rPr lang="fr-FR" sz="2000" dirty="0" err="1" smtClean="0"/>
              <a:t>evaluate</a:t>
            </a:r>
            <a:r>
              <a:rPr lang="fr-FR" sz="2000" dirty="0" smtClean="0"/>
              <a:t> </a:t>
            </a:r>
            <a:r>
              <a:rPr lang="fr-FR" sz="2000" dirty="0" err="1" smtClean="0"/>
              <a:t>delivery</a:t>
            </a:r>
            <a:r>
              <a:rPr lang="fr-FR" sz="2000" dirty="0" smtClean="0"/>
              <a:t> time:</a:t>
            </a:r>
          </a:p>
          <a:p>
            <a:pPr lvl="1" algn="just"/>
            <a:r>
              <a:rPr lang="fr-FR" sz="2000" dirty="0" err="1"/>
              <a:t>n</a:t>
            </a:r>
            <a:r>
              <a:rPr lang="fr-FR" sz="2000" dirty="0" err="1" smtClean="0"/>
              <a:t>b_days_to_deliver</a:t>
            </a:r>
            <a:endParaRPr lang="fr-FR" sz="2000" dirty="0" smtClean="0"/>
          </a:p>
          <a:p>
            <a:pPr lvl="1" algn="just"/>
            <a:r>
              <a:rPr lang="fr-FR" sz="2000" dirty="0" err="1"/>
              <a:t>n</a:t>
            </a:r>
            <a:r>
              <a:rPr lang="fr-FR" sz="2000" dirty="0" err="1" smtClean="0"/>
              <a:t>b_days_ahead_estimate</a:t>
            </a:r>
            <a:endParaRPr lang="fr-FR" dirty="0" smtClean="0"/>
          </a:p>
        </p:txBody>
      </p:sp>
      <p:cxnSp>
        <p:nvCxnSpPr>
          <p:cNvPr id="7" name="Google Shape;1706;p28"/>
          <p:cNvCxnSpPr/>
          <p:nvPr/>
        </p:nvCxnSpPr>
        <p:spPr>
          <a:xfrm>
            <a:off x="1553292" y="3502274"/>
            <a:ext cx="803283" cy="8294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704;p28"/>
          <p:cNvSpPr txBox="1"/>
          <p:nvPr/>
        </p:nvSpPr>
        <p:spPr>
          <a:xfrm>
            <a:off x="2725179" y="4367300"/>
            <a:ext cx="1682702" cy="49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n</a:t>
            </a:r>
            <a:r>
              <a:rPr lang="en" sz="1200" b="1" dirty="0" smtClean="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b_days_to_deliver</a:t>
            </a:r>
            <a:endParaRPr sz="1200" b="1" dirty="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" name="Google Shape;1706;p28"/>
          <p:cNvCxnSpPr/>
          <p:nvPr/>
        </p:nvCxnSpPr>
        <p:spPr>
          <a:xfrm>
            <a:off x="3452668" y="3502274"/>
            <a:ext cx="803283" cy="8294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707;p28"/>
          <p:cNvSpPr/>
          <p:nvPr/>
        </p:nvSpPr>
        <p:spPr>
          <a:xfrm flipH="1">
            <a:off x="2356575" y="4331718"/>
            <a:ext cx="2051306" cy="160321"/>
          </a:xfrm>
          <a:prstGeom prst="parallelogram">
            <a:avLst>
              <a:gd name="adj" fmla="val 969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2" name="Google Shape;1704;p28"/>
          <p:cNvSpPr txBox="1"/>
          <p:nvPr/>
        </p:nvSpPr>
        <p:spPr>
          <a:xfrm>
            <a:off x="4422749" y="4367299"/>
            <a:ext cx="1986751" cy="49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n</a:t>
            </a:r>
            <a:r>
              <a:rPr lang="en" sz="1200" b="1" dirty="0" smtClean="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b_days_ahead_estimate</a:t>
            </a:r>
            <a:endParaRPr sz="1200" b="1" dirty="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" name="Google Shape;1706;p28"/>
          <p:cNvCxnSpPr/>
          <p:nvPr/>
        </p:nvCxnSpPr>
        <p:spPr>
          <a:xfrm>
            <a:off x="5366912" y="3502274"/>
            <a:ext cx="803283" cy="8294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707;p28"/>
          <p:cNvSpPr/>
          <p:nvPr/>
        </p:nvSpPr>
        <p:spPr>
          <a:xfrm flipH="1">
            <a:off x="4270819" y="4331757"/>
            <a:ext cx="2051306" cy="160321"/>
          </a:xfrm>
          <a:prstGeom prst="parallelogram">
            <a:avLst>
              <a:gd name="adj" fmla="val 969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5" name="Google Shape;1703;p28"/>
          <p:cNvSpPr txBox="1"/>
          <p:nvPr/>
        </p:nvSpPr>
        <p:spPr>
          <a:xfrm>
            <a:off x="900549" y="3242665"/>
            <a:ext cx="697967" cy="26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 smtClean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purchase</a:t>
            </a:r>
            <a:endParaRPr sz="800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" name="Google Shape;1703;p28"/>
          <p:cNvSpPr txBox="1"/>
          <p:nvPr/>
        </p:nvSpPr>
        <p:spPr>
          <a:xfrm>
            <a:off x="2791563" y="3258933"/>
            <a:ext cx="697967" cy="26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 smtClean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delivery</a:t>
            </a:r>
            <a:endParaRPr sz="800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" name="Google Shape;1703;p28"/>
          <p:cNvSpPr txBox="1"/>
          <p:nvPr/>
        </p:nvSpPr>
        <p:spPr>
          <a:xfrm>
            <a:off x="4678722" y="3258933"/>
            <a:ext cx="697967" cy="26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 smtClean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estimate</a:t>
            </a:r>
            <a:endParaRPr sz="800" dirty="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685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delivery time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19090" y="1229753"/>
            <a:ext cx="2682600" cy="3406998"/>
          </a:xfrm>
        </p:spPr>
        <p:txBody>
          <a:bodyPr/>
          <a:lstStyle/>
          <a:p>
            <a:r>
              <a:rPr lang="fr-FR" dirty="0" smtClean="0"/>
              <a:t>Most of the </a:t>
            </a:r>
            <a:r>
              <a:rPr lang="fr-FR" dirty="0" err="1" smtClean="0"/>
              <a:t>orders</a:t>
            </a:r>
            <a:r>
              <a:rPr lang="fr-FR" dirty="0" smtClean="0"/>
              <a:t> are </a:t>
            </a:r>
            <a:r>
              <a:rPr lang="fr-FR" dirty="0" err="1" smtClean="0"/>
              <a:t>delivered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1-2 </a:t>
            </a:r>
            <a:r>
              <a:rPr lang="fr-FR" dirty="0" err="1" smtClean="0"/>
              <a:t>weeks</a:t>
            </a:r>
            <a:r>
              <a:rPr lang="fr-FR" dirty="0" smtClean="0"/>
              <a:t> time.</a:t>
            </a:r>
          </a:p>
          <a:p>
            <a:r>
              <a:rPr lang="fr-FR" dirty="0" smtClean="0"/>
              <a:t>¼ th are </a:t>
            </a:r>
            <a:r>
              <a:rPr lang="fr-FR" dirty="0" err="1" smtClean="0"/>
              <a:t>delivered</a:t>
            </a:r>
            <a:r>
              <a:rPr lang="fr-FR" dirty="0" smtClean="0"/>
              <a:t> in 1 </a:t>
            </a:r>
            <a:r>
              <a:rPr lang="fr-FR" dirty="0" err="1" smtClean="0"/>
              <a:t>week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Overall</a:t>
            </a:r>
            <a:r>
              <a:rPr lang="fr-FR" dirty="0" smtClean="0"/>
              <a:t>, </a:t>
            </a:r>
            <a:r>
              <a:rPr lang="fr-FR" dirty="0" err="1" smtClean="0"/>
              <a:t>these</a:t>
            </a:r>
            <a:r>
              <a:rPr lang="fr-FR" dirty="0" smtClean="0"/>
              <a:t> are good </a:t>
            </a:r>
            <a:r>
              <a:rPr lang="fr-FR" dirty="0" err="1" smtClean="0"/>
              <a:t>metrics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However</a:t>
            </a:r>
            <a:r>
              <a:rPr lang="fr-FR" dirty="0" smtClean="0"/>
              <a:t> about 3% of </a:t>
            </a:r>
            <a:r>
              <a:rPr lang="fr-FR" dirty="0" err="1" smtClean="0"/>
              <a:t>orders</a:t>
            </a:r>
            <a:r>
              <a:rPr lang="fr-FR" dirty="0" smtClean="0"/>
              <a:t> are </a:t>
            </a:r>
            <a:r>
              <a:rPr lang="fr-FR" dirty="0" err="1" smtClean="0"/>
              <a:t>delivered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smtClean="0"/>
              <a:t>4 </a:t>
            </a:r>
            <a:r>
              <a:rPr lang="fr-FR" dirty="0" err="1" smtClean="0"/>
              <a:t>weeks</a:t>
            </a:r>
            <a:r>
              <a:rPr lang="fr-FR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29753"/>
            <a:ext cx="4481362" cy="34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75753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delivery performance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19089" y="1229753"/>
            <a:ext cx="3164715" cy="3406998"/>
          </a:xfrm>
        </p:spPr>
        <p:txBody>
          <a:bodyPr/>
          <a:lstStyle/>
          <a:p>
            <a:r>
              <a:rPr lang="fr-FR" dirty="0" err="1" smtClean="0"/>
              <a:t>Orders</a:t>
            </a:r>
            <a:r>
              <a:rPr lang="fr-FR" dirty="0" smtClean="0"/>
              <a:t> are </a:t>
            </a:r>
            <a:r>
              <a:rPr lang="fr-FR" dirty="0" err="1" smtClean="0"/>
              <a:t>generally</a:t>
            </a:r>
            <a:r>
              <a:rPr lang="fr-FR" dirty="0" smtClean="0"/>
              <a:t> </a:t>
            </a:r>
            <a:r>
              <a:rPr lang="fr-FR" dirty="0" err="1" smtClean="0"/>
              <a:t>delivered</a:t>
            </a:r>
            <a:r>
              <a:rPr lang="fr-FR" dirty="0" smtClean="0"/>
              <a:t> 0-3 </a:t>
            </a:r>
            <a:r>
              <a:rPr lang="fr-FR" dirty="0" err="1" smtClean="0"/>
              <a:t>weeks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the </a:t>
            </a:r>
            <a:r>
              <a:rPr lang="fr-FR" dirty="0" err="1" smtClean="0"/>
              <a:t>estimated</a:t>
            </a:r>
            <a:r>
              <a:rPr lang="fr-FR" dirty="0" smtClean="0"/>
              <a:t> time.</a:t>
            </a:r>
          </a:p>
          <a:p>
            <a:r>
              <a:rPr lang="fr-FR" dirty="0" err="1" smtClean="0"/>
              <a:t>Nb_days_ahead_estimate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mostly</a:t>
            </a:r>
            <a:r>
              <a:rPr lang="fr-FR" dirty="0" smtClean="0"/>
              <a:t> &gt; 0. (</a:t>
            </a:r>
            <a:r>
              <a:rPr lang="fr-FR" dirty="0" err="1" smtClean="0"/>
              <a:t>delivered</a:t>
            </a:r>
            <a:r>
              <a:rPr lang="fr-FR" dirty="0" smtClean="0"/>
              <a:t> on time)</a:t>
            </a:r>
          </a:p>
          <a:p>
            <a:r>
              <a:rPr lang="fr-FR" dirty="0" smtClean="0"/>
              <a:t>There are </a:t>
            </a:r>
            <a:r>
              <a:rPr lang="fr-FR" dirty="0" err="1" smtClean="0"/>
              <a:t>around</a:t>
            </a:r>
            <a:r>
              <a:rPr lang="fr-FR" dirty="0" smtClean="0"/>
              <a:t> 5% of the </a:t>
            </a:r>
            <a:r>
              <a:rPr lang="fr-FR" dirty="0" err="1" smtClean="0"/>
              <a:t>orders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not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delivered</a:t>
            </a:r>
            <a:r>
              <a:rPr lang="fr-FR" dirty="0" smtClean="0"/>
              <a:t> by the </a:t>
            </a:r>
            <a:r>
              <a:rPr lang="fr-FR" dirty="0" err="1" smtClean="0"/>
              <a:t>estimated</a:t>
            </a:r>
            <a:r>
              <a:rPr lang="fr-FR" dirty="0" smtClean="0"/>
              <a:t> time.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0186"/>
            <a:ext cx="4519310" cy="34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75753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review features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19089" y="1229753"/>
            <a:ext cx="3164715" cy="3406998"/>
          </a:xfrm>
        </p:spPr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to </a:t>
            </a:r>
            <a:r>
              <a:rPr lang="fr-FR" dirty="0" err="1" smtClean="0"/>
              <a:t>measure</a:t>
            </a:r>
            <a:r>
              <a:rPr lang="fr-FR" dirty="0" smtClean="0"/>
              <a:t> the </a:t>
            </a:r>
            <a:r>
              <a:rPr lang="fr-FR" dirty="0" err="1" smtClean="0"/>
              <a:t>length</a:t>
            </a:r>
            <a:r>
              <a:rPr lang="fr-FR" dirty="0" smtClean="0"/>
              <a:t> of message and </a:t>
            </a:r>
            <a:r>
              <a:rPr lang="fr-FR" dirty="0" err="1" smtClean="0"/>
              <a:t>title</a:t>
            </a:r>
            <a:r>
              <a:rPr lang="fr-FR" dirty="0" smtClean="0"/>
              <a:t> </a:t>
            </a:r>
            <a:r>
              <a:rPr lang="fr-FR" dirty="0" err="1" smtClean="0"/>
              <a:t>reviews</a:t>
            </a:r>
            <a:r>
              <a:rPr lang="fr-FR" dirty="0" smtClean="0"/>
              <a:t>:</a:t>
            </a:r>
          </a:p>
          <a:p>
            <a:pPr lvl="1"/>
            <a:r>
              <a:rPr lang="fr-FR" b="1" dirty="0" err="1" smtClean="0"/>
              <a:t>Title_length</a:t>
            </a:r>
            <a:endParaRPr lang="fr-FR" b="1" dirty="0" smtClean="0"/>
          </a:p>
          <a:p>
            <a:pPr lvl="1"/>
            <a:r>
              <a:rPr lang="fr-FR" b="1" dirty="0" err="1" smtClean="0"/>
              <a:t>Message_length</a:t>
            </a:r>
            <a:endParaRPr lang="fr-FR" b="1" dirty="0" smtClean="0"/>
          </a:p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r>
              <a:rPr lang="fr-FR" dirty="0" smtClean="0"/>
              <a:t> or message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missing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0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attributed</a:t>
            </a:r>
            <a:r>
              <a:rPr lang="fr-FR" dirty="0" smtClean="0"/>
              <a:t>.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Unsastified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customers</a:t>
            </a:r>
            <a:r>
              <a:rPr lang="fr-FR" dirty="0" smtClean="0">
                <a:solidFill>
                  <a:srgbClr val="FF0000"/>
                </a:solidFill>
              </a:rPr>
              <a:t> tend to </a:t>
            </a:r>
            <a:r>
              <a:rPr lang="fr-FR" dirty="0" err="1" smtClean="0">
                <a:solidFill>
                  <a:srgbClr val="FF0000"/>
                </a:solidFill>
              </a:rPr>
              <a:t>give</a:t>
            </a:r>
            <a:r>
              <a:rPr lang="fr-FR" dirty="0" smtClean="0">
                <a:solidFill>
                  <a:srgbClr val="FF0000"/>
                </a:solidFill>
              </a:rPr>
              <a:t> longer </a:t>
            </a:r>
            <a:r>
              <a:rPr lang="fr-FR" dirty="0" err="1" smtClean="0">
                <a:solidFill>
                  <a:srgbClr val="FF0000"/>
                </a:solidFill>
              </a:rPr>
              <a:t>reviews</a:t>
            </a:r>
            <a:r>
              <a:rPr lang="fr-FR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56851"/>
            <a:ext cx="4427034" cy="3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75753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Merge datasets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594087" y="1229753"/>
            <a:ext cx="2511837" cy="3406998"/>
          </a:xfrm>
        </p:spPr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datasets</a:t>
            </a:r>
            <a:r>
              <a:rPr lang="fr-FR" dirty="0" smtClean="0"/>
              <a:t> on the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excepts</a:t>
            </a:r>
            <a:r>
              <a:rPr lang="fr-FR" dirty="0" smtClean="0"/>
              <a:t> </a:t>
            </a:r>
            <a:r>
              <a:rPr lang="fr-FR" dirty="0" err="1" smtClean="0"/>
              <a:t>sellers</a:t>
            </a:r>
            <a:r>
              <a:rPr lang="fr-FR" dirty="0" smtClean="0"/>
              <a:t> and </a:t>
            </a:r>
            <a:r>
              <a:rPr lang="fr-FR" dirty="0" err="1" smtClean="0"/>
              <a:t>geolocation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Group_by</a:t>
            </a:r>
            <a:r>
              <a:rPr lang="fr-FR" dirty="0" smtClean="0"/>
              <a:t>  </a:t>
            </a:r>
            <a:r>
              <a:rPr lang="fr-FR" b="1" dirty="0" smtClean="0"/>
              <a:t>’</a:t>
            </a:r>
            <a:r>
              <a:rPr lang="fr-FR" b="1" dirty="0" err="1" smtClean="0"/>
              <a:t>customer_unique_id</a:t>
            </a:r>
            <a:r>
              <a:rPr lang="fr-FR" b="1" dirty="0" smtClean="0"/>
              <a:t> ’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51245"/>
            <a:ext cx="5991584" cy="3622562"/>
          </a:xfrm>
          <a:prstGeom prst="rect">
            <a:avLst/>
          </a:prstGeom>
        </p:spPr>
      </p:pic>
      <p:sp>
        <p:nvSpPr>
          <p:cNvPr id="3" name="Multiply 2"/>
          <p:cNvSpPr/>
          <p:nvPr/>
        </p:nvSpPr>
        <p:spPr>
          <a:xfrm>
            <a:off x="5560742" y="2765502"/>
            <a:ext cx="721112" cy="64677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5560742" y="4157918"/>
            <a:ext cx="721112" cy="64677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75753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Frequency (unique clients)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93835" y="1229753"/>
            <a:ext cx="2639121" cy="3406998"/>
          </a:xfrm>
        </p:spPr>
        <p:txBody>
          <a:bodyPr/>
          <a:lstStyle/>
          <a:p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b="1" dirty="0" smtClean="0"/>
              <a:t>96,8% </a:t>
            </a:r>
            <a:r>
              <a:rPr lang="fr-FR" dirty="0" smtClean="0"/>
              <a:t>of the </a:t>
            </a:r>
            <a:r>
              <a:rPr lang="fr-FR" dirty="0" err="1" smtClean="0"/>
              <a:t>customers</a:t>
            </a:r>
            <a:r>
              <a:rPr lang="fr-FR" dirty="0" smtClean="0"/>
              <a:t> </a:t>
            </a:r>
            <a:r>
              <a:rPr lang="fr-FR" dirty="0" err="1" smtClean="0"/>
              <a:t>ordered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once.</a:t>
            </a:r>
          </a:p>
          <a:p>
            <a:r>
              <a:rPr lang="fr-FR" b="1" dirty="0" smtClean="0"/>
              <a:t>2.9 % </a:t>
            </a:r>
            <a:r>
              <a:rPr lang="fr-FR" dirty="0" err="1" smtClean="0"/>
              <a:t>ordered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0.3%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ordered</a:t>
            </a:r>
            <a:r>
              <a:rPr lang="fr-FR" dirty="0" smtClean="0"/>
              <a:t> 3 times or more.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5850"/>
            <a:ext cx="4612888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49675" y="1769238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RFM analysis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03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RFM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422491"/>
            <a:ext cx="7214839" cy="3602992"/>
          </a:xfrm>
        </p:spPr>
        <p:txBody>
          <a:bodyPr/>
          <a:lstStyle/>
          <a:p>
            <a:pPr algn="just"/>
            <a:r>
              <a:rPr lang="fr-FR" dirty="0" smtClean="0"/>
              <a:t>RFM </a:t>
            </a:r>
            <a:r>
              <a:rPr lang="fr-FR" dirty="0" err="1" smtClean="0"/>
              <a:t>is</a:t>
            </a:r>
            <a:r>
              <a:rPr lang="fr-FR" dirty="0" smtClean="0"/>
              <a:t> a marketing technique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 client segmentation. It stands for:</a:t>
            </a:r>
          </a:p>
          <a:p>
            <a:pPr lvl="1" algn="just"/>
            <a:r>
              <a:rPr lang="fr-FR" b="1" dirty="0" err="1" smtClean="0"/>
              <a:t>Recency</a:t>
            </a:r>
            <a:r>
              <a:rPr lang="fr-FR" dirty="0" smtClean="0"/>
              <a:t>: last </a:t>
            </a:r>
            <a:r>
              <a:rPr lang="fr-FR" dirty="0" err="1" smtClean="0"/>
              <a:t>purchase</a:t>
            </a:r>
            <a:r>
              <a:rPr lang="fr-FR" dirty="0" smtClean="0"/>
              <a:t> date </a:t>
            </a:r>
          </a:p>
          <a:p>
            <a:pPr lvl="1" algn="just"/>
            <a:r>
              <a:rPr lang="fr-FR" b="1" dirty="0" err="1" smtClean="0"/>
              <a:t>Frequency</a:t>
            </a:r>
            <a:r>
              <a:rPr lang="fr-FR" dirty="0" smtClean="0"/>
              <a:t>: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purchase</a:t>
            </a:r>
            <a:endParaRPr lang="fr-FR" dirty="0" smtClean="0"/>
          </a:p>
          <a:p>
            <a:pPr lvl="1" algn="just"/>
            <a:r>
              <a:rPr lang="fr-FR" b="1" dirty="0" err="1" smtClean="0"/>
              <a:t>Monetary</a:t>
            </a:r>
            <a:r>
              <a:rPr lang="fr-FR" dirty="0" smtClean="0"/>
              <a:t>: </a:t>
            </a:r>
            <a:r>
              <a:rPr lang="fr-FR" dirty="0" err="1" smtClean="0"/>
              <a:t>amount</a:t>
            </a:r>
            <a:r>
              <a:rPr lang="fr-FR" dirty="0" smtClean="0"/>
              <a:t> of money </a:t>
            </a:r>
            <a:r>
              <a:rPr lang="fr-FR" dirty="0" err="1" smtClean="0"/>
              <a:t>spent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technique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not </a:t>
            </a:r>
            <a:r>
              <a:rPr lang="fr-FR" dirty="0" err="1" smtClean="0"/>
              <a:t>provide</a:t>
            </a:r>
            <a:r>
              <a:rPr lang="fr-FR" dirty="0" smtClean="0"/>
              <a:t> a good segmentation. It </a:t>
            </a:r>
            <a:r>
              <a:rPr lang="fr-FR" dirty="0" err="1" smtClean="0"/>
              <a:t>was</a:t>
            </a:r>
            <a:r>
              <a:rPr lang="fr-FR" dirty="0" smtClean="0"/>
              <a:t> not able to cluster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frequent</a:t>
            </a:r>
            <a:r>
              <a:rPr lang="fr-FR" dirty="0" smtClean="0"/>
              <a:t> </a:t>
            </a:r>
            <a:r>
              <a:rPr lang="fr-FR" dirty="0" err="1" smtClean="0"/>
              <a:t>customers</a:t>
            </a:r>
            <a:r>
              <a:rPr lang="fr-FR" dirty="0" smtClean="0"/>
              <a:t> </a:t>
            </a:r>
            <a:r>
              <a:rPr lang="fr-FR" dirty="0" err="1" smtClean="0"/>
              <a:t>apart</a:t>
            </a:r>
            <a:r>
              <a:rPr lang="fr-FR" dirty="0" smtClean="0"/>
              <a:t>.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importance to </a:t>
            </a:r>
            <a:r>
              <a:rPr lang="fr-FR" dirty="0" err="1" smtClean="0"/>
              <a:t>each</a:t>
            </a:r>
            <a:r>
              <a:rPr lang="fr-FR" dirty="0" smtClean="0"/>
              <a:t>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3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Problematic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6631250" cy="2679000"/>
          </a:xfrm>
        </p:spPr>
        <p:txBody>
          <a:bodyPr/>
          <a:lstStyle/>
          <a:p>
            <a:pPr algn="just"/>
            <a:r>
              <a:rPr lang="fr-FR" dirty="0" err="1" smtClean="0"/>
              <a:t>Olist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brazilian</a:t>
            </a:r>
            <a:r>
              <a:rPr lang="fr-FR" dirty="0" smtClean="0"/>
              <a:t> e-commerce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has </a:t>
            </a:r>
            <a:r>
              <a:rPr lang="fr-FR" dirty="0" err="1" smtClean="0"/>
              <a:t>provided</a:t>
            </a:r>
            <a:r>
              <a:rPr lang="fr-FR" dirty="0" smtClean="0"/>
              <a:t> </a:t>
            </a:r>
            <a:r>
              <a:rPr lang="fr-FR" dirty="0" err="1" smtClean="0"/>
              <a:t>anonymized</a:t>
            </a:r>
            <a:r>
              <a:rPr lang="fr-FR" dirty="0" smtClean="0"/>
              <a:t> data about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customers</a:t>
            </a:r>
            <a:r>
              <a:rPr lang="fr-FR" dirty="0" smtClean="0"/>
              <a:t>, </a:t>
            </a:r>
            <a:r>
              <a:rPr lang="fr-FR" dirty="0" err="1" smtClean="0"/>
              <a:t>sellers</a:t>
            </a:r>
            <a:r>
              <a:rPr lang="fr-FR" dirty="0" smtClean="0"/>
              <a:t>, </a:t>
            </a:r>
            <a:r>
              <a:rPr lang="fr-FR" dirty="0" err="1" smtClean="0"/>
              <a:t>products</a:t>
            </a:r>
            <a:r>
              <a:rPr lang="fr-FR" dirty="0" smtClean="0"/>
              <a:t>,…</a:t>
            </a:r>
          </a:p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aim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use </a:t>
            </a:r>
            <a:r>
              <a:rPr lang="fr-FR" dirty="0" err="1" smtClean="0"/>
              <a:t>these</a:t>
            </a:r>
            <a:r>
              <a:rPr lang="fr-FR" dirty="0" smtClean="0"/>
              <a:t> data to </a:t>
            </a:r>
            <a:r>
              <a:rPr lang="fr-FR" dirty="0" err="1" smtClean="0"/>
              <a:t>build</a:t>
            </a:r>
            <a:r>
              <a:rPr lang="fr-FR" dirty="0" smtClean="0"/>
              <a:t> a client-</a:t>
            </a:r>
            <a:r>
              <a:rPr lang="fr-FR" dirty="0" err="1" smtClean="0"/>
              <a:t>based</a:t>
            </a:r>
            <a:r>
              <a:rPr lang="fr-FR" dirty="0" smtClean="0"/>
              <a:t> segmentation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interpreted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r>
              <a:rPr lang="fr-FR" dirty="0" smtClean="0"/>
              <a:t> by the marketing team. This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help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communication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becomes</a:t>
            </a:r>
            <a:r>
              <a:rPr lang="fr-FR" dirty="0" smtClean="0"/>
              <a:t> more efficient.</a:t>
            </a:r>
          </a:p>
          <a:p>
            <a:pPr algn="just"/>
            <a:r>
              <a:rPr lang="fr-FR" dirty="0" smtClean="0"/>
              <a:t>The segmentation </a:t>
            </a:r>
            <a:r>
              <a:rPr lang="fr-FR" dirty="0" err="1" smtClean="0"/>
              <a:t>stability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investigated</a:t>
            </a:r>
            <a:r>
              <a:rPr lang="fr-FR" dirty="0" smtClean="0"/>
              <a:t> as </a:t>
            </a:r>
            <a:r>
              <a:rPr lang="fr-FR" dirty="0" err="1" smtClean="0"/>
              <a:t>well</a:t>
            </a:r>
            <a:r>
              <a:rPr lang="fr-FR" dirty="0" smtClean="0"/>
              <a:t> and a maintenance planning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provided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5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</a:t>
            </a:r>
            <a:r>
              <a:rPr lang="en-GB" dirty="0" smtClean="0"/>
              <a:t>m</a:t>
            </a:r>
            <a:r>
              <a:rPr lang="en" dirty="0" smtClean="0"/>
              <a:t>eans on RFM features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058"/>
            <a:ext cx="7445300" cy="3602992"/>
          </a:xfrm>
        </p:spPr>
        <p:txBody>
          <a:bodyPr/>
          <a:lstStyle/>
          <a:p>
            <a:r>
              <a:rPr lang="fr-FR" dirty="0" smtClean="0"/>
              <a:t>I have </a:t>
            </a:r>
            <a:r>
              <a:rPr lang="fr-FR" dirty="0" err="1" smtClean="0"/>
              <a:t>tried</a:t>
            </a:r>
            <a:r>
              <a:rPr lang="fr-FR" dirty="0" smtClean="0"/>
              <a:t> to compare the </a:t>
            </a:r>
            <a:r>
              <a:rPr lang="fr-FR" dirty="0" err="1" smtClean="0"/>
              <a:t>traditional</a:t>
            </a:r>
            <a:r>
              <a:rPr lang="fr-FR" dirty="0" smtClean="0"/>
              <a:t> RFM technique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.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transforming</a:t>
            </a:r>
            <a:r>
              <a:rPr lang="fr-FR" dirty="0" smtClean="0"/>
              <a:t> the RFM data (log + </a:t>
            </a:r>
            <a:r>
              <a:rPr lang="fr-FR" dirty="0" err="1" smtClean="0"/>
              <a:t>std</a:t>
            </a:r>
            <a:r>
              <a:rPr lang="fr-FR" dirty="0" smtClean="0"/>
              <a:t> </a:t>
            </a:r>
            <a:r>
              <a:rPr lang="fr-FR" dirty="0" err="1" smtClean="0"/>
              <a:t>scaler</a:t>
            </a:r>
            <a:r>
              <a:rPr lang="fr-FR" dirty="0" smtClean="0"/>
              <a:t>) I have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Kmeans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values of k: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7665"/>
            <a:ext cx="3388657" cy="25111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61171" y="4029307"/>
            <a:ext cx="193288" cy="200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995" y="2487742"/>
            <a:ext cx="3751751" cy="244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49675" y="1769238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selection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06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Split </a:t>
            </a:r>
            <a:r>
              <a:rPr lang="fr-FR" dirty="0" err="1" smtClean="0"/>
              <a:t>dataframe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058"/>
            <a:ext cx="7445300" cy="3602992"/>
          </a:xfrm>
        </p:spPr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 smtClean="0"/>
              <a:t> data </a:t>
            </a:r>
            <a:r>
              <a:rPr lang="fr-FR" dirty="0" err="1" smtClean="0"/>
              <a:t>from</a:t>
            </a:r>
            <a:r>
              <a:rPr lang="fr-FR" dirty="0" smtClean="0"/>
              <a:t> 01/01/2017 to 31/08/2018.</a:t>
            </a:r>
          </a:p>
          <a:p>
            <a:r>
              <a:rPr lang="fr-FR" dirty="0" smtClean="0"/>
              <a:t>I have </a:t>
            </a:r>
            <a:r>
              <a:rPr lang="fr-FR" dirty="0" err="1" smtClean="0"/>
              <a:t>created</a:t>
            </a:r>
            <a:r>
              <a:rPr lang="fr-FR" dirty="0" smtClean="0"/>
              <a:t> 5 </a:t>
            </a:r>
            <a:r>
              <a:rPr lang="fr-FR" dirty="0" err="1" smtClean="0"/>
              <a:t>dataframes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evaluate</a:t>
            </a:r>
            <a:r>
              <a:rPr lang="fr-FR" dirty="0" smtClean="0"/>
              <a:t> the </a:t>
            </a:r>
            <a:r>
              <a:rPr lang="fr-FR" dirty="0" err="1" smtClean="0"/>
              <a:t>stability</a:t>
            </a:r>
            <a:r>
              <a:rPr lang="fr-FR" dirty="0" smtClean="0"/>
              <a:t> over time:</a:t>
            </a:r>
          </a:p>
          <a:p>
            <a:pPr lvl="2"/>
            <a:r>
              <a:rPr lang="fr-FR" dirty="0" smtClean="0"/>
              <a:t>DF_2017           (transaction for </a:t>
            </a:r>
            <a:r>
              <a:rPr lang="fr-FR" dirty="0" err="1" smtClean="0"/>
              <a:t>year</a:t>
            </a:r>
            <a:r>
              <a:rPr lang="fr-FR" dirty="0" smtClean="0"/>
              <a:t> 2017)</a:t>
            </a:r>
          </a:p>
          <a:p>
            <a:pPr lvl="2"/>
            <a:r>
              <a:rPr lang="fr-FR" dirty="0" smtClean="0"/>
              <a:t>DF_2017_2m  (transactions for </a:t>
            </a:r>
            <a:r>
              <a:rPr lang="fr-FR" dirty="0" err="1" smtClean="0"/>
              <a:t>year</a:t>
            </a:r>
            <a:r>
              <a:rPr lang="fr-FR" dirty="0" smtClean="0"/>
              <a:t> 2017 + 2 </a:t>
            </a:r>
            <a:r>
              <a:rPr lang="fr-FR" dirty="0" err="1" smtClean="0"/>
              <a:t>months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DF_2017_4m  (</a:t>
            </a:r>
            <a:r>
              <a:rPr lang="fr-FR" dirty="0"/>
              <a:t>transactions for </a:t>
            </a:r>
            <a:r>
              <a:rPr lang="fr-FR" dirty="0" err="1"/>
              <a:t>year</a:t>
            </a:r>
            <a:r>
              <a:rPr lang="fr-FR" dirty="0"/>
              <a:t> 2017 + </a:t>
            </a:r>
            <a:r>
              <a:rPr lang="fr-FR" dirty="0" smtClean="0"/>
              <a:t>4 </a:t>
            </a:r>
            <a:r>
              <a:rPr lang="fr-FR" dirty="0" err="1"/>
              <a:t>months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DF_2017_6m  (</a:t>
            </a:r>
            <a:r>
              <a:rPr lang="fr-FR" dirty="0"/>
              <a:t>transactions for </a:t>
            </a:r>
            <a:r>
              <a:rPr lang="fr-FR" dirty="0" err="1"/>
              <a:t>year</a:t>
            </a:r>
            <a:r>
              <a:rPr lang="fr-FR" dirty="0"/>
              <a:t> 2017 + </a:t>
            </a:r>
            <a:r>
              <a:rPr lang="fr-FR" dirty="0" smtClean="0"/>
              <a:t>6 </a:t>
            </a:r>
            <a:r>
              <a:rPr lang="fr-FR" dirty="0" err="1"/>
              <a:t>months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DF_2017_8m  </a:t>
            </a:r>
            <a:r>
              <a:rPr lang="fr-FR" dirty="0"/>
              <a:t>(transactions for </a:t>
            </a:r>
            <a:r>
              <a:rPr lang="fr-FR" dirty="0" err="1"/>
              <a:t>year</a:t>
            </a:r>
            <a:r>
              <a:rPr lang="fr-FR" dirty="0"/>
              <a:t> 2017 + </a:t>
            </a:r>
            <a:r>
              <a:rPr lang="fr-FR" dirty="0" smtClean="0"/>
              <a:t>8 </a:t>
            </a:r>
            <a:r>
              <a:rPr lang="fr-FR" dirty="0" err="1"/>
              <a:t>months</a:t>
            </a:r>
            <a:r>
              <a:rPr lang="fr-FR" dirty="0"/>
              <a:t>)</a:t>
            </a:r>
          </a:p>
          <a:p>
            <a:r>
              <a:rPr lang="fr-FR" dirty="0" smtClean="0"/>
              <a:t>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on DF_2017 </a:t>
            </a:r>
            <a:r>
              <a:rPr lang="fr-FR" dirty="0" err="1" smtClean="0"/>
              <a:t>only</a:t>
            </a:r>
            <a:r>
              <a:rPr lang="fr-FR" dirty="0" smtClean="0"/>
              <a:t> to </a:t>
            </a:r>
            <a:r>
              <a:rPr lang="fr-FR" dirty="0" err="1" smtClean="0"/>
              <a:t>perform</a:t>
            </a:r>
            <a:r>
              <a:rPr lang="fr-FR" dirty="0" smtClean="0"/>
              <a:t> the </a:t>
            </a:r>
            <a:r>
              <a:rPr lang="fr-FR" dirty="0" err="1" smtClean="0"/>
              <a:t>iterations</a:t>
            </a:r>
            <a:r>
              <a:rPr lang="fr-FR" dirty="0" smtClean="0"/>
              <a:t> to select the best </a:t>
            </a:r>
            <a:r>
              <a:rPr lang="fr-FR" dirty="0" err="1" smtClean="0"/>
              <a:t>features</a:t>
            </a:r>
            <a:r>
              <a:rPr lang="fr-FR" dirty="0" smtClean="0"/>
              <a:t> and </a:t>
            </a:r>
            <a:r>
              <a:rPr lang="fr-FR" dirty="0" err="1" smtClean="0"/>
              <a:t>related</a:t>
            </a:r>
            <a:r>
              <a:rPr lang="fr-FR" dirty="0" smtClean="0"/>
              <a:t> transformations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best model. </a:t>
            </a:r>
          </a:p>
        </p:txBody>
      </p:sp>
    </p:spTree>
    <p:extLst>
      <p:ext uri="{BB962C8B-B14F-4D97-AF65-F5344CB8AC3E}">
        <p14:creationId xmlns:p14="http://schemas.microsoft.com/office/powerpoint/2010/main" val="32372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StratifiedShuffleSplit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058"/>
            <a:ext cx="7289180" cy="3602992"/>
          </a:xfrm>
        </p:spPr>
        <p:txBody>
          <a:bodyPr/>
          <a:lstStyle/>
          <a:p>
            <a:pPr algn="just"/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speed-up the </a:t>
            </a:r>
            <a:r>
              <a:rPr lang="fr-FR" dirty="0" err="1" smtClean="0"/>
              <a:t>process</a:t>
            </a:r>
            <a:r>
              <a:rPr lang="fr-FR" dirty="0" smtClean="0"/>
              <a:t> of </a:t>
            </a:r>
            <a:r>
              <a:rPr lang="fr-FR" dirty="0" err="1" smtClean="0"/>
              <a:t>selecting</a:t>
            </a:r>
            <a:r>
              <a:rPr lang="fr-FR" dirty="0" smtClean="0"/>
              <a:t> the best </a:t>
            </a:r>
            <a:r>
              <a:rPr lang="fr-FR" dirty="0" err="1" smtClean="0"/>
              <a:t>clustering</a:t>
            </a:r>
            <a:r>
              <a:rPr lang="fr-FR" dirty="0" smtClean="0"/>
              <a:t> model, I have </a:t>
            </a:r>
            <a:r>
              <a:rPr lang="fr-FR" dirty="0" err="1" smtClean="0"/>
              <a:t>decided</a:t>
            </a:r>
            <a:r>
              <a:rPr lang="fr-FR" dirty="0" smtClean="0"/>
              <a:t> to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on a portion of the DF_2017 </a:t>
            </a:r>
            <a:r>
              <a:rPr lang="fr-FR" dirty="0" err="1" smtClean="0"/>
              <a:t>dataframe</a:t>
            </a:r>
            <a:r>
              <a:rPr lang="fr-FR" dirty="0" smtClean="0"/>
              <a:t>.</a:t>
            </a:r>
          </a:p>
          <a:p>
            <a:pPr algn="just"/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representative</a:t>
            </a:r>
            <a:r>
              <a:rPr lang="fr-FR" dirty="0" smtClean="0"/>
              <a:t> of the </a:t>
            </a:r>
            <a:r>
              <a:rPr lang="fr-FR" dirty="0" err="1" smtClean="0"/>
              <a:t>whole</a:t>
            </a:r>
            <a:r>
              <a:rPr lang="fr-FR" dirty="0" smtClean="0"/>
              <a:t> data.</a:t>
            </a:r>
          </a:p>
          <a:p>
            <a:pPr algn="just"/>
            <a:r>
              <a:rPr lang="fr-FR" dirty="0" smtClean="0"/>
              <a:t>I have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StratifiedShuffleSplit</a:t>
            </a:r>
            <a:r>
              <a:rPr lang="fr-FR" dirty="0" smtClean="0"/>
              <a:t> on « </a:t>
            </a:r>
            <a:r>
              <a:rPr lang="fr-FR" dirty="0" err="1" smtClean="0"/>
              <a:t>monetary</a:t>
            </a:r>
            <a:r>
              <a:rPr lang="fr-FR" dirty="0" smtClean="0"/>
              <a:t> » </a:t>
            </a:r>
            <a:r>
              <a:rPr lang="fr-FR" dirty="0" err="1" smtClean="0"/>
              <a:t>feature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sure the distribution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preserved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r>
              <a:rPr lang="fr-FR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85" y="3395139"/>
            <a:ext cx="1704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7821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selection process</a:t>
            </a: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7587"/>
            <a:chOff x="1083025" y="1574025"/>
            <a:chExt cx="1834900" cy="2314478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FR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</a:t>
              </a: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tep 1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Sample data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32956" y="3151103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Work only with a representative sample in order to speed-up the iterations.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                                               </a:t>
              </a:r>
              <a:endParaRPr lang="en"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2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K</a:t>
              </a:r>
              <a:r>
                <a:rPr lang="en-GB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</a:t>
              </a: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eans optimization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Iterate on sample data to select the best features, transformations and optimal k.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709;p28"/>
          <p:cNvGrpSpPr/>
          <p:nvPr/>
        </p:nvGrpSpPr>
        <p:grpSpPr>
          <a:xfrm>
            <a:off x="4299355" y="1649551"/>
            <a:ext cx="2051418" cy="2588394"/>
            <a:chOff x="1083025" y="1574025"/>
            <a:chExt cx="1834900" cy="2315200"/>
          </a:xfrm>
        </p:grpSpPr>
        <p:sp>
          <p:nvSpPr>
            <p:cNvPr id="33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3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" name="Google Shape;1711;p28"/>
            <p:cNvSpPr txBox="1"/>
            <p:nvPr/>
          </p:nvSpPr>
          <p:spPr>
            <a:xfrm>
              <a:off x="1235950" y="2695747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fr-FR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Select best model</a:t>
              </a:r>
              <a:endParaRPr lang="fr-FR"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5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-US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Run 2 other clustering algorithms on the best features from step 2.</a:t>
              </a:r>
              <a:r>
                <a:rPr lang="en-US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Compare and select best model. </a:t>
              </a:r>
            </a:p>
          </p:txBody>
        </p:sp>
        <p:cxnSp>
          <p:nvCxnSpPr>
            <p:cNvPr id="36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8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709;p28"/>
          <p:cNvGrpSpPr/>
          <p:nvPr/>
        </p:nvGrpSpPr>
        <p:grpSpPr>
          <a:xfrm>
            <a:off x="6205484" y="1651002"/>
            <a:ext cx="2051418" cy="2588394"/>
            <a:chOff x="1083025" y="1574025"/>
            <a:chExt cx="1834900" cy="2315200"/>
          </a:xfrm>
        </p:grpSpPr>
        <p:sp>
          <p:nvSpPr>
            <p:cNvPr id="4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4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fr-FR" sz="1200" b="1" dirty="0" err="1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Clustering</a:t>
              </a:r>
              <a:r>
                <a:rPr lang="fr-FR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 on all data</a:t>
              </a:r>
              <a:endParaRPr lang="fr-FR"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-US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Run the best model on the full data.</a:t>
              </a:r>
            </a:p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endParaRPr lang="en-US"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4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39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Kmeans</a:t>
            </a:r>
            <a:r>
              <a:rPr lang="fr-FR" dirty="0" smtClean="0"/>
              <a:t> - all </a:t>
            </a:r>
            <a:r>
              <a:rPr lang="fr-FR" dirty="0" err="1" smtClean="0"/>
              <a:t>features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99062"/>
            <a:ext cx="5591175" cy="8572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058"/>
            <a:ext cx="7445300" cy="3602992"/>
          </a:xfrm>
        </p:spPr>
        <p:txBody>
          <a:bodyPr/>
          <a:lstStyle/>
          <a:p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Kmeans</a:t>
            </a:r>
            <a:r>
              <a:rPr lang="fr-FR" dirty="0" smtClean="0"/>
              <a:t> on all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below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Iterate</a:t>
            </a:r>
            <a:r>
              <a:rPr lang="fr-FR" dirty="0" smtClean="0"/>
              <a:t> on </a:t>
            </a:r>
            <a:r>
              <a:rPr lang="fr-FR" dirty="0" err="1" smtClean="0"/>
              <a:t>different</a:t>
            </a:r>
            <a:r>
              <a:rPr lang="fr-FR" dirty="0" smtClean="0"/>
              <a:t> k values </a:t>
            </a:r>
            <a:r>
              <a:rPr lang="fr-FR" dirty="0" err="1" smtClean="0"/>
              <a:t>from</a:t>
            </a:r>
            <a:r>
              <a:rPr lang="fr-FR" dirty="0" smtClean="0"/>
              <a:t> 2 to 10.</a:t>
            </a:r>
          </a:p>
          <a:p>
            <a:r>
              <a:rPr lang="fr-FR" dirty="0" smtClean="0"/>
              <a:t>Use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hyperparameters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Init</a:t>
            </a:r>
            <a:r>
              <a:rPr lang="fr-FR" dirty="0" smtClean="0"/>
              <a:t> = ‘k-</a:t>
            </a:r>
            <a:r>
              <a:rPr lang="fr-FR" dirty="0" err="1" smtClean="0"/>
              <a:t>means</a:t>
            </a:r>
            <a:r>
              <a:rPr lang="fr-FR" dirty="0" smtClean="0"/>
              <a:t>++’</a:t>
            </a:r>
            <a:endParaRPr lang="fr-FR" dirty="0" smtClean="0"/>
          </a:p>
          <a:p>
            <a:r>
              <a:rPr lang="fr-FR" dirty="0" smtClean="0"/>
              <a:t>I have </a:t>
            </a:r>
            <a:r>
              <a:rPr lang="fr-FR" dirty="0" err="1" smtClean="0"/>
              <a:t>tried</a:t>
            </a:r>
            <a:r>
              <a:rPr lang="fr-FR" dirty="0" smtClean="0"/>
              <a:t> to tune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n_init</a:t>
            </a:r>
            <a:r>
              <a:rPr lang="fr-FR" dirty="0" smtClean="0"/>
              <a:t>, </a:t>
            </a:r>
            <a:r>
              <a:rPr lang="fr-FR" dirty="0" err="1" smtClean="0"/>
              <a:t>max_iter</a:t>
            </a:r>
            <a:r>
              <a:rPr lang="fr-FR" dirty="0" smtClean="0"/>
              <a:t> and </a:t>
            </a:r>
            <a:r>
              <a:rPr lang="fr-FR" dirty="0" err="1" smtClean="0"/>
              <a:t>tol</a:t>
            </a:r>
            <a:r>
              <a:rPr lang="fr-FR" dirty="0" smtClean="0"/>
              <a:t> but no </a:t>
            </a:r>
            <a:r>
              <a:rPr lang="fr-FR" dirty="0" err="1" smtClean="0"/>
              <a:t>improvement</a:t>
            </a:r>
            <a:r>
              <a:rPr lang="fr-FR" dirty="0" smtClean="0"/>
              <a:t>. </a:t>
            </a:r>
            <a:r>
              <a:rPr lang="fr-FR" dirty="0" err="1" smtClean="0"/>
              <a:t>Only</a:t>
            </a:r>
            <a:r>
              <a:rPr lang="fr-FR" dirty="0" smtClean="0"/>
              <a:t> k </a:t>
            </a:r>
            <a:r>
              <a:rPr lang="fr-FR" dirty="0" err="1" smtClean="0"/>
              <a:t>param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tuned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7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Kmeans</a:t>
            </a:r>
            <a:r>
              <a:rPr lang="fr-FR" dirty="0" smtClean="0"/>
              <a:t> - all </a:t>
            </a:r>
            <a:r>
              <a:rPr lang="fr-FR" dirty="0" err="1" smtClean="0"/>
              <a:t>features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058"/>
            <a:ext cx="7445300" cy="3602992"/>
          </a:xfrm>
        </p:spPr>
        <p:txBody>
          <a:bodyPr/>
          <a:lstStyle/>
          <a:p>
            <a:r>
              <a:rPr lang="fr-FR" dirty="0" smtClean="0"/>
              <a:t>The maximum </a:t>
            </a:r>
            <a:r>
              <a:rPr lang="fr-FR" dirty="0" err="1" smtClean="0"/>
              <a:t>average</a:t>
            </a:r>
            <a:r>
              <a:rPr lang="fr-FR" dirty="0" smtClean="0"/>
              <a:t> silhouette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0.2 </a:t>
            </a:r>
            <a:r>
              <a:rPr lang="fr-FR" dirty="0" err="1" smtClean="0"/>
              <a:t>with</a:t>
            </a:r>
            <a:r>
              <a:rPr lang="fr-FR" dirty="0" smtClean="0"/>
              <a:t> k=5.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83" y="1684200"/>
            <a:ext cx="7242717" cy="31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Kmeans</a:t>
            </a:r>
            <a:r>
              <a:rPr lang="fr-FR" dirty="0" smtClean="0"/>
              <a:t> – best </a:t>
            </a:r>
            <a:r>
              <a:rPr lang="fr-FR" dirty="0" err="1" smtClean="0"/>
              <a:t>features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058"/>
            <a:ext cx="7445300" cy="3602992"/>
          </a:xfrm>
        </p:spPr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 have </a:t>
            </a:r>
            <a:r>
              <a:rPr lang="fr-FR" dirty="0" err="1" smtClean="0"/>
              <a:t>tested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selection</a:t>
            </a:r>
            <a:endParaRPr lang="fr-FR" dirty="0" smtClean="0"/>
          </a:p>
          <a:p>
            <a:pPr lvl="1"/>
            <a:r>
              <a:rPr lang="fr-FR" dirty="0" err="1" smtClean="0"/>
              <a:t>feature</a:t>
            </a:r>
            <a:r>
              <a:rPr lang="fr-FR" dirty="0" smtClean="0"/>
              <a:t>  transformations (Log, </a:t>
            </a:r>
            <a:r>
              <a:rPr lang="fr-FR" dirty="0" err="1" smtClean="0"/>
              <a:t>QuantileTransformer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scaling</a:t>
            </a:r>
            <a:r>
              <a:rPr lang="fr-FR" dirty="0" smtClean="0"/>
              <a:t> (</a:t>
            </a:r>
            <a:r>
              <a:rPr lang="fr-FR" dirty="0" err="1" smtClean="0"/>
              <a:t>StrandardScaler</a:t>
            </a:r>
            <a:r>
              <a:rPr lang="fr-FR" dirty="0" smtClean="0"/>
              <a:t>, </a:t>
            </a:r>
            <a:r>
              <a:rPr lang="fr-FR" dirty="0" err="1" smtClean="0"/>
              <a:t>MinMaxScaler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Best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5 </a:t>
            </a:r>
            <a:r>
              <a:rPr lang="fr-FR" dirty="0" err="1" smtClean="0"/>
              <a:t>features</a:t>
            </a:r>
            <a:r>
              <a:rPr lang="fr-FR" dirty="0"/>
              <a:t>:</a:t>
            </a:r>
            <a:endParaRPr lang="fr-FR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94428"/>
              </p:ext>
            </p:extLst>
          </p:nvPr>
        </p:nvGraphicFramePr>
        <p:xfrm>
          <a:off x="2282279" y="3219307"/>
          <a:ext cx="4252335" cy="1828800"/>
        </p:xfrm>
        <a:graphic>
          <a:graphicData uri="http://schemas.openxmlformats.org/drawingml/2006/table">
            <a:tbl>
              <a:tblPr firstRow="1" bandRow="1">
                <a:tableStyleId>{E433FC57-D51D-4294-A7B2-CC4182828143}</a:tableStyleId>
              </a:tblPr>
              <a:tblGrid>
                <a:gridCol w="2111231">
                  <a:extLst>
                    <a:ext uri="{9D8B030D-6E8A-4147-A177-3AD203B41FA5}">
                      <a16:colId xmlns:a16="http://schemas.microsoft.com/office/drawing/2014/main" val="3116047392"/>
                    </a:ext>
                  </a:extLst>
                </a:gridCol>
                <a:gridCol w="2141104">
                  <a:extLst>
                    <a:ext uri="{9D8B030D-6E8A-4147-A177-3AD203B41FA5}">
                      <a16:colId xmlns:a16="http://schemas.microsoft.com/office/drawing/2014/main" val="1736332847"/>
                    </a:ext>
                  </a:extLst>
                </a:gridCol>
              </a:tblGrid>
              <a:tr h="277223">
                <a:tc>
                  <a:txBody>
                    <a:bodyPr/>
                    <a:lstStyle/>
                    <a:p>
                      <a:pPr algn="l"/>
                      <a:r>
                        <a:rPr lang="fr-FR" b="1" dirty="0" err="1" smtClean="0"/>
                        <a:t>Features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 dirty="0" smtClean="0"/>
                        <a:t>Transformations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32245"/>
                  </a:ext>
                </a:extLst>
              </a:tr>
              <a:tr h="277223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/>
                        <a:t>Recency</a:t>
                      </a:r>
                      <a:endParaRPr lang="en-GB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err="1" smtClean="0"/>
                        <a:t>QuantileTransformer</a:t>
                      </a:r>
                      <a:r>
                        <a:rPr lang="fr-FR" dirty="0" smtClean="0"/>
                        <a:t> + </a:t>
                      </a:r>
                      <a:r>
                        <a:rPr lang="fr-FR" dirty="0" err="1" smtClean="0"/>
                        <a:t>StrandardScaler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92536"/>
                  </a:ext>
                </a:extLst>
              </a:tr>
              <a:tr h="277223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/>
                        <a:t>Frequency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3011"/>
                  </a:ext>
                </a:extLst>
              </a:tr>
              <a:tr h="277223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/>
                        <a:t>Monetary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26445"/>
                  </a:ext>
                </a:extLst>
              </a:tr>
              <a:tr h="277223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/>
                        <a:t>Nb_items_ordered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85242"/>
                  </a:ext>
                </a:extLst>
              </a:tr>
              <a:tr h="277223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/>
                        <a:t>Review_score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MinMaxScaler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33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1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Kmeans</a:t>
            </a:r>
            <a:r>
              <a:rPr lang="fr-FR" dirty="0" smtClean="0"/>
              <a:t> – optimal k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058"/>
            <a:ext cx="7445300" cy="3602992"/>
          </a:xfrm>
        </p:spPr>
        <p:txBody>
          <a:bodyPr/>
          <a:lstStyle/>
          <a:p>
            <a:r>
              <a:rPr lang="fr-FR" dirty="0" smtClean="0"/>
              <a:t>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31448"/>
            <a:ext cx="8246095" cy="336507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76294" y="3858321"/>
            <a:ext cx="193288" cy="200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779941" y="4125951"/>
            <a:ext cx="193288" cy="200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0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53068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Kmeans</a:t>
            </a:r>
            <a:r>
              <a:rPr lang="fr-FR" dirty="0" smtClean="0"/>
              <a:t> – silhouette + </a:t>
            </a:r>
            <a:r>
              <a:rPr lang="fr-FR" dirty="0" smtClean="0"/>
              <a:t>cluster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058"/>
            <a:ext cx="7445300" cy="3602992"/>
          </a:xfrm>
        </p:spPr>
        <p:txBody>
          <a:bodyPr/>
          <a:lstStyle/>
          <a:p>
            <a:r>
              <a:rPr lang="fr-FR" dirty="0" smtClean="0"/>
              <a:t>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68057"/>
            <a:ext cx="7682661" cy="34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8300"/>
            <a:ext cx="6631250" cy="2948450"/>
          </a:xfrm>
        </p:spPr>
        <p:txBody>
          <a:bodyPr/>
          <a:lstStyle/>
          <a:p>
            <a:pPr algn="just"/>
            <a:r>
              <a:rPr lang="fr-FR" sz="2400" dirty="0" err="1" smtClean="0"/>
              <a:t>Exploratory</a:t>
            </a:r>
            <a:r>
              <a:rPr lang="fr-FR" sz="2400" dirty="0" smtClean="0"/>
              <a:t> Data </a:t>
            </a:r>
            <a:r>
              <a:rPr lang="fr-FR" sz="2400" dirty="0" err="1" smtClean="0"/>
              <a:t>Analysis</a:t>
            </a:r>
            <a:endParaRPr lang="fr-FR" sz="2400" dirty="0" smtClean="0"/>
          </a:p>
          <a:p>
            <a:pPr algn="just"/>
            <a:r>
              <a:rPr lang="fr-FR" sz="2400" dirty="0" err="1" smtClean="0"/>
              <a:t>Feature</a:t>
            </a:r>
            <a:r>
              <a:rPr lang="fr-FR" sz="2400" dirty="0" smtClean="0"/>
              <a:t> Engineering</a:t>
            </a:r>
          </a:p>
          <a:p>
            <a:pPr algn="just"/>
            <a:r>
              <a:rPr lang="fr-FR" sz="2400" dirty="0" smtClean="0"/>
              <a:t>RFM </a:t>
            </a:r>
            <a:r>
              <a:rPr lang="fr-FR" sz="2400" dirty="0" err="1" smtClean="0"/>
              <a:t>analysis</a:t>
            </a:r>
            <a:endParaRPr lang="fr-FR" sz="2400" dirty="0" smtClean="0"/>
          </a:p>
          <a:p>
            <a:pPr algn="just"/>
            <a:r>
              <a:rPr lang="fr-FR" sz="2400" dirty="0" smtClean="0"/>
              <a:t>Model </a:t>
            </a:r>
            <a:r>
              <a:rPr lang="fr-FR" sz="2400" dirty="0" err="1" smtClean="0"/>
              <a:t>selection</a:t>
            </a:r>
            <a:endParaRPr lang="fr-FR" sz="2400" dirty="0" smtClean="0"/>
          </a:p>
          <a:p>
            <a:pPr algn="just"/>
            <a:r>
              <a:rPr lang="fr-FR" sz="2400" dirty="0" err="1" smtClean="0"/>
              <a:t>Stability</a:t>
            </a:r>
            <a:r>
              <a:rPr lang="fr-FR" sz="2400" dirty="0" smtClean="0"/>
              <a:t> and maintenance</a:t>
            </a:r>
          </a:p>
          <a:p>
            <a:pPr algn="just"/>
            <a:r>
              <a:rPr lang="fr-FR" sz="2400" dirty="0" smtClean="0"/>
              <a:t>Clusters </a:t>
            </a:r>
            <a:r>
              <a:rPr lang="fr-FR" sz="2400" dirty="0" err="1" smtClean="0"/>
              <a:t>explanation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3925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DBSCAN – silhouette + </a:t>
            </a:r>
            <a:r>
              <a:rPr lang="fr-FR" dirty="0" err="1" smtClean="0"/>
              <a:t>viz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058"/>
            <a:ext cx="7445300" cy="3602992"/>
          </a:xfrm>
        </p:spPr>
        <p:txBody>
          <a:bodyPr/>
          <a:lstStyle/>
          <a:p>
            <a:r>
              <a:rPr lang="fr-FR" dirty="0" smtClean="0"/>
              <a:t>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8058"/>
            <a:ext cx="8134767" cy="33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AgglomerativeClustering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058"/>
            <a:ext cx="7445300" cy="3602992"/>
          </a:xfrm>
        </p:spPr>
        <p:txBody>
          <a:bodyPr/>
          <a:lstStyle/>
          <a:p>
            <a:r>
              <a:rPr lang="fr-FR" dirty="0" smtClean="0"/>
              <a:t>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8058"/>
            <a:ext cx="8271640" cy="33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Best model ?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68058"/>
            <a:ext cx="8191825" cy="3602992"/>
          </a:xfrm>
        </p:spPr>
        <p:txBody>
          <a:bodyPr/>
          <a:lstStyle/>
          <a:p>
            <a:r>
              <a:rPr lang="fr-FR" dirty="0" smtClean="0"/>
              <a:t>DBSCAN and </a:t>
            </a:r>
            <a:r>
              <a:rPr lang="fr-FR" dirty="0" err="1" smtClean="0"/>
              <a:t>AgglomerativeClustering</a:t>
            </a:r>
            <a:r>
              <a:rPr lang="fr-FR" dirty="0" smtClean="0"/>
              <a:t> have a </a:t>
            </a:r>
            <a:r>
              <a:rPr lang="fr-FR" dirty="0" err="1" smtClean="0"/>
              <a:t>higher</a:t>
            </a:r>
            <a:r>
              <a:rPr lang="fr-FR" dirty="0" smtClean="0"/>
              <a:t> </a:t>
            </a:r>
            <a:r>
              <a:rPr lang="fr-FR" dirty="0" err="1" smtClean="0"/>
              <a:t>average</a:t>
            </a:r>
            <a:r>
              <a:rPr lang="fr-FR" dirty="0" smtClean="0"/>
              <a:t> silhouette value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Kmeans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However</a:t>
            </a:r>
            <a:r>
              <a:rPr lang="fr-FR" dirty="0" smtClean="0"/>
              <a:t>, the optimal </a:t>
            </a:r>
            <a:r>
              <a:rPr lang="fr-FR" dirty="0" err="1" smtClean="0"/>
              <a:t>number</a:t>
            </a:r>
            <a:r>
              <a:rPr lang="fr-FR" dirty="0" smtClean="0"/>
              <a:t> of clusters for </a:t>
            </a:r>
            <a:r>
              <a:rPr lang="fr-FR" dirty="0" err="1" smtClean="0"/>
              <a:t>these</a:t>
            </a:r>
            <a:r>
              <a:rPr lang="fr-FR" dirty="0" smtClean="0"/>
              <a:t> 2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k=3.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have a </a:t>
            </a:r>
            <a:r>
              <a:rPr lang="fr-FR" dirty="0" err="1" smtClean="0"/>
              <a:t>really</a:t>
            </a:r>
            <a:r>
              <a:rPr lang="fr-FR" dirty="0" smtClean="0"/>
              <a:t> dense cluster.</a:t>
            </a:r>
          </a:p>
          <a:p>
            <a:r>
              <a:rPr lang="fr-FR" dirty="0" err="1" smtClean="0"/>
              <a:t>Kmeans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create</a:t>
            </a:r>
            <a:r>
              <a:rPr lang="fr-FR" dirty="0" smtClean="0"/>
              <a:t> 4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clusters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tuning</a:t>
            </a:r>
            <a:r>
              <a:rPr lang="fr-FR" dirty="0" smtClean="0"/>
              <a:t> the </a:t>
            </a:r>
            <a:r>
              <a:rPr lang="fr-FR" dirty="0" err="1" smtClean="0"/>
              <a:t>parameters</a:t>
            </a:r>
            <a:r>
              <a:rPr lang="fr-FR" dirty="0" smtClean="0"/>
              <a:t> of DBSCAN,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separate</a:t>
            </a:r>
            <a:r>
              <a:rPr lang="fr-FR" dirty="0" smtClean="0"/>
              <a:t> the dense cluster </a:t>
            </a:r>
            <a:r>
              <a:rPr lang="fr-FR" dirty="0" err="1" smtClean="0"/>
              <a:t>into</a:t>
            </a:r>
            <a:r>
              <a:rPr lang="fr-FR" dirty="0" smtClean="0"/>
              <a:t> more </a:t>
            </a:r>
            <a:r>
              <a:rPr lang="fr-FR" dirty="0" err="1" smtClean="0"/>
              <a:t>well-defined</a:t>
            </a:r>
            <a:r>
              <a:rPr lang="fr-FR" dirty="0" smtClean="0"/>
              <a:t> clusters. This </a:t>
            </a:r>
            <a:r>
              <a:rPr lang="fr-FR" dirty="0" err="1" smtClean="0"/>
              <a:t>is</a:t>
            </a:r>
            <a:r>
              <a:rPr lang="fr-FR" dirty="0" smtClean="0"/>
              <a:t> due to:</a:t>
            </a:r>
          </a:p>
          <a:p>
            <a:pPr lvl="1"/>
            <a:r>
              <a:rPr lang="fr-FR" dirty="0" smtClean="0"/>
              <a:t> DBSCAN </a:t>
            </a:r>
            <a:r>
              <a:rPr lang="fr-FR" dirty="0" err="1" smtClean="0"/>
              <a:t>being</a:t>
            </a:r>
            <a:r>
              <a:rPr lang="fr-FR" dirty="0" smtClean="0"/>
              <a:t> a </a:t>
            </a:r>
            <a:r>
              <a:rPr lang="fr-FR" dirty="0" err="1" smtClean="0"/>
              <a:t>density-based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lvl="1"/>
            <a:r>
              <a:rPr lang="fr-FR" dirty="0" smtClean="0"/>
              <a:t>And </a:t>
            </a:r>
            <a:r>
              <a:rPr lang="fr-FR" dirty="0" err="1" smtClean="0"/>
              <a:t>customers</a:t>
            </a:r>
            <a:r>
              <a:rPr lang="fr-FR" dirty="0" smtClean="0"/>
              <a:t> </a:t>
            </a:r>
            <a:r>
              <a:rPr lang="fr-FR" dirty="0" err="1" smtClean="0"/>
              <a:t>within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dense cluster </a:t>
            </a:r>
            <a:r>
              <a:rPr lang="fr-FR" dirty="0" err="1" smtClean="0"/>
              <a:t>being</a:t>
            </a:r>
            <a:r>
              <a:rPr lang="fr-FR" dirty="0" smtClean="0"/>
              <a:t> close</a:t>
            </a:r>
          </a:p>
          <a:p>
            <a:r>
              <a:rPr lang="fr-FR" b="1" dirty="0" err="1" smtClean="0"/>
              <a:t>Kmeans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for </a:t>
            </a:r>
            <a:r>
              <a:rPr lang="fr-FR" b="1" dirty="0" err="1" smtClean="0"/>
              <a:t>that</a:t>
            </a:r>
            <a:r>
              <a:rPr lang="fr-FR" b="1" dirty="0" smtClean="0"/>
              <a:t> </a:t>
            </a:r>
            <a:r>
              <a:rPr lang="fr-FR" b="1" dirty="0" err="1" smtClean="0"/>
              <a:t>reason</a:t>
            </a:r>
            <a:r>
              <a:rPr lang="fr-FR" b="1" dirty="0" smtClean="0"/>
              <a:t> the best model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6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smtClean="0"/>
              <a:t>clusters,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more </a:t>
            </a:r>
            <a:r>
              <a:rPr lang="fr-FR" dirty="0" err="1" smtClean="0"/>
              <a:t>interesting</a:t>
            </a:r>
            <a:r>
              <a:rPr lang="fr-FR" dirty="0" smtClean="0"/>
              <a:t> for marketing </a:t>
            </a:r>
            <a:r>
              <a:rPr lang="fr-FR" dirty="0" err="1" smtClean="0"/>
              <a:t>purposes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9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96225" y="178183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Stability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2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Stability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68058"/>
            <a:ext cx="8191825" cy="3602992"/>
          </a:xfrm>
        </p:spPr>
        <p:txBody>
          <a:bodyPr/>
          <a:lstStyle/>
          <a:p>
            <a:r>
              <a:rPr lang="fr-FR" dirty="0" smtClean="0"/>
              <a:t>I have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Kmeans</a:t>
            </a:r>
            <a:r>
              <a:rPr lang="fr-FR" dirty="0" smtClean="0"/>
              <a:t> on the </a:t>
            </a:r>
            <a:r>
              <a:rPr lang="fr-FR" dirty="0" err="1" smtClean="0"/>
              <a:t>other</a:t>
            </a:r>
            <a:r>
              <a:rPr lang="fr-FR" dirty="0" smtClean="0"/>
              <a:t> 4 </a:t>
            </a:r>
            <a:r>
              <a:rPr lang="fr-FR" dirty="0" err="1" smtClean="0"/>
              <a:t>dataframes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DF-2017 + 2 </a:t>
            </a:r>
            <a:r>
              <a:rPr lang="fr-FR" dirty="0" err="1" smtClean="0"/>
              <a:t>months</a:t>
            </a:r>
            <a:endParaRPr lang="fr-FR" dirty="0" smtClean="0"/>
          </a:p>
          <a:p>
            <a:pPr lvl="1"/>
            <a:r>
              <a:rPr lang="fr-FR" dirty="0"/>
              <a:t>DF-2017 + </a:t>
            </a:r>
            <a:r>
              <a:rPr lang="fr-FR" dirty="0" smtClean="0"/>
              <a:t>4 </a:t>
            </a:r>
            <a:r>
              <a:rPr lang="fr-FR" dirty="0" err="1"/>
              <a:t>months</a:t>
            </a:r>
            <a:endParaRPr lang="fr-FR" dirty="0"/>
          </a:p>
          <a:p>
            <a:pPr lvl="1"/>
            <a:r>
              <a:rPr lang="fr-FR" dirty="0"/>
              <a:t>DF-2017 + </a:t>
            </a:r>
            <a:r>
              <a:rPr lang="fr-FR" dirty="0" smtClean="0"/>
              <a:t>6 </a:t>
            </a:r>
            <a:r>
              <a:rPr lang="fr-FR" dirty="0" err="1"/>
              <a:t>months</a:t>
            </a:r>
            <a:endParaRPr lang="fr-FR" dirty="0"/>
          </a:p>
          <a:p>
            <a:pPr lvl="1"/>
            <a:r>
              <a:rPr lang="fr-FR" dirty="0"/>
              <a:t>DF-2017 + </a:t>
            </a:r>
            <a:r>
              <a:rPr lang="fr-FR" dirty="0" smtClean="0"/>
              <a:t>8 </a:t>
            </a:r>
            <a:r>
              <a:rPr lang="fr-FR" dirty="0" err="1" smtClean="0"/>
              <a:t>months</a:t>
            </a:r>
            <a:endParaRPr lang="fr-FR" dirty="0" smtClean="0"/>
          </a:p>
          <a:p>
            <a:r>
              <a:rPr lang="fr-FR" dirty="0" err="1" smtClean="0"/>
              <a:t>Everytime</a:t>
            </a:r>
            <a:r>
              <a:rPr lang="fr-FR" dirty="0" smtClean="0"/>
              <a:t>, 6 </a:t>
            </a:r>
            <a:r>
              <a:rPr lang="fr-FR" dirty="0" err="1" smtClean="0"/>
              <a:t>is</a:t>
            </a:r>
            <a:r>
              <a:rPr lang="fr-FR" dirty="0" smtClean="0"/>
              <a:t> the optimal cluster </a:t>
            </a:r>
            <a:r>
              <a:rPr lang="fr-FR" dirty="0" err="1" smtClean="0"/>
              <a:t>number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 to check if the </a:t>
            </a:r>
            <a:r>
              <a:rPr lang="fr-FR" dirty="0" err="1" smtClean="0"/>
              <a:t>customers</a:t>
            </a:r>
            <a:r>
              <a:rPr lang="fr-FR" dirty="0" smtClean="0"/>
              <a:t> </a:t>
            </a:r>
            <a:r>
              <a:rPr lang="fr-FR" dirty="0" err="1" smtClean="0"/>
              <a:t>within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cluster </a:t>
            </a:r>
            <a:r>
              <a:rPr lang="fr-FR" dirty="0" err="1" smtClean="0"/>
              <a:t>remain</a:t>
            </a:r>
            <a:r>
              <a:rPr lang="fr-FR" dirty="0" smtClean="0"/>
              <a:t> in the </a:t>
            </a:r>
            <a:r>
              <a:rPr lang="fr-FR" dirty="0" err="1" smtClean="0"/>
              <a:t>same</a:t>
            </a:r>
            <a:r>
              <a:rPr lang="fr-FR" dirty="0" smtClean="0"/>
              <a:t> cluster over time or not.</a:t>
            </a:r>
          </a:p>
          <a:p>
            <a:r>
              <a:rPr lang="fr-FR" dirty="0" smtClean="0"/>
              <a:t>To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question, I </a:t>
            </a:r>
            <a:r>
              <a:rPr lang="fr-FR" dirty="0" err="1" smtClean="0"/>
              <a:t>am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Adjusted</a:t>
            </a:r>
            <a:r>
              <a:rPr lang="fr-FR" dirty="0" smtClean="0"/>
              <a:t> Rand Index (ARI).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87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Stability</a:t>
            </a:r>
            <a:r>
              <a:rPr lang="fr-FR" dirty="0" smtClean="0"/>
              <a:t> + Maintenance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68058"/>
            <a:ext cx="8191825" cy="3602992"/>
          </a:xfrm>
        </p:spPr>
        <p:txBody>
          <a:bodyPr/>
          <a:lstStyle/>
          <a:p>
            <a:r>
              <a:rPr lang="fr-FR" dirty="0" smtClean="0"/>
              <a:t>ARI compares </a:t>
            </a:r>
            <a:r>
              <a:rPr lang="fr-FR" dirty="0" err="1" smtClean="0"/>
              <a:t>two</a:t>
            </a:r>
            <a:r>
              <a:rPr lang="fr-FR" dirty="0" smtClean="0"/>
              <a:t> partitions and return a score </a:t>
            </a:r>
            <a:r>
              <a:rPr lang="fr-FR" dirty="0" err="1" smtClean="0"/>
              <a:t>between</a:t>
            </a:r>
            <a:r>
              <a:rPr lang="fr-FR" dirty="0" smtClean="0"/>
              <a:t> -1 and 1.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clearly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2 </a:t>
            </a:r>
            <a:r>
              <a:rPr lang="fr-FR" dirty="0" err="1" smtClean="0"/>
              <a:t>months</a:t>
            </a:r>
            <a:r>
              <a:rPr lang="fr-FR" dirty="0" smtClean="0"/>
              <a:t>, the ARI score </a:t>
            </a:r>
            <a:r>
              <a:rPr lang="fr-FR" dirty="0" err="1" smtClean="0"/>
              <a:t>goes</a:t>
            </a:r>
            <a:r>
              <a:rPr lang="fr-FR" dirty="0" smtClean="0"/>
              <a:t> down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the clusters are </a:t>
            </a:r>
            <a:r>
              <a:rPr lang="fr-FR" dirty="0" err="1" smtClean="0"/>
              <a:t>less</a:t>
            </a:r>
            <a:r>
              <a:rPr lang="fr-FR" dirty="0" smtClean="0"/>
              <a:t> stable. </a:t>
            </a:r>
          </a:p>
          <a:p>
            <a:r>
              <a:rPr lang="fr-FR" dirty="0" smtClean="0"/>
              <a:t>I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advise</a:t>
            </a:r>
            <a:r>
              <a:rPr lang="fr-FR" dirty="0" smtClean="0"/>
              <a:t> to update the segment </a:t>
            </a:r>
            <a:r>
              <a:rPr lang="fr-FR" b="1" dirty="0" err="1" smtClean="0"/>
              <a:t>every</a:t>
            </a:r>
            <a:r>
              <a:rPr lang="fr-FR" b="1" dirty="0" smtClean="0"/>
              <a:t> 2 </a:t>
            </a:r>
            <a:r>
              <a:rPr lang="fr-FR" b="1" dirty="0" err="1" smtClean="0"/>
              <a:t>months</a:t>
            </a:r>
            <a:r>
              <a:rPr lang="fr-FR" b="1" dirty="0" smtClean="0"/>
              <a:t> </a:t>
            </a:r>
            <a:r>
              <a:rPr lang="fr-FR" dirty="0" smtClean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94973"/>
              </p:ext>
            </p:extLst>
          </p:nvPr>
        </p:nvGraphicFramePr>
        <p:xfrm>
          <a:off x="457198" y="1828799"/>
          <a:ext cx="7921085" cy="1903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642">
                  <a:extLst>
                    <a:ext uri="{9D8B030D-6E8A-4147-A177-3AD203B41FA5}">
                      <a16:colId xmlns:a16="http://schemas.microsoft.com/office/drawing/2014/main" val="55128824"/>
                    </a:ext>
                  </a:extLst>
                </a:gridCol>
                <a:gridCol w="717706">
                  <a:extLst>
                    <a:ext uri="{9D8B030D-6E8A-4147-A177-3AD203B41FA5}">
                      <a16:colId xmlns:a16="http://schemas.microsoft.com/office/drawing/2014/main" val="2471241552"/>
                    </a:ext>
                  </a:extLst>
                </a:gridCol>
                <a:gridCol w="1125108">
                  <a:extLst>
                    <a:ext uri="{9D8B030D-6E8A-4147-A177-3AD203B41FA5}">
                      <a16:colId xmlns:a16="http://schemas.microsoft.com/office/drawing/2014/main" val="3499067694"/>
                    </a:ext>
                  </a:extLst>
                </a:gridCol>
                <a:gridCol w="1060352">
                  <a:extLst>
                    <a:ext uri="{9D8B030D-6E8A-4147-A177-3AD203B41FA5}">
                      <a16:colId xmlns:a16="http://schemas.microsoft.com/office/drawing/2014/main" val="1681615428"/>
                    </a:ext>
                  </a:extLst>
                </a:gridCol>
                <a:gridCol w="1036071">
                  <a:extLst>
                    <a:ext uri="{9D8B030D-6E8A-4147-A177-3AD203B41FA5}">
                      <a16:colId xmlns:a16="http://schemas.microsoft.com/office/drawing/2014/main" val="229926307"/>
                    </a:ext>
                  </a:extLst>
                </a:gridCol>
                <a:gridCol w="1133206">
                  <a:extLst>
                    <a:ext uri="{9D8B030D-6E8A-4147-A177-3AD203B41FA5}">
                      <a16:colId xmlns:a16="http://schemas.microsoft.com/office/drawing/2014/main" val="1635093643"/>
                    </a:ext>
                  </a:extLst>
                </a:gridCol>
              </a:tblGrid>
              <a:tr h="36083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2017 + 2m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2017 + 4m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2017 + 6m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2017 + 8m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67986"/>
                  </a:ext>
                </a:extLst>
              </a:tr>
              <a:tr h="30846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Customers</a:t>
                      </a:r>
                      <a:r>
                        <a:rPr lang="fr-FR" dirty="0" smtClean="0"/>
                        <a:t> 2017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0.67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39022"/>
                  </a:ext>
                </a:extLst>
              </a:tr>
              <a:tr h="30846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Customers</a:t>
                      </a:r>
                      <a:r>
                        <a:rPr lang="fr-FR" dirty="0" smtClean="0"/>
                        <a:t> 2017 + 2m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0.74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0.52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29680"/>
                  </a:ext>
                </a:extLst>
              </a:tr>
              <a:tr h="30846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Customers</a:t>
                      </a:r>
                      <a:r>
                        <a:rPr lang="fr-FR" dirty="0" smtClean="0"/>
                        <a:t> 2017 + 4m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0.79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0.64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91560"/>
                  </a:ext>
                </a:extLst>
              </a:tr>
              <a:tr h="30846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Customers</a:t>
                      </a:r>
                      <a:r>
                        <a:rPr lang="fr-FR" dirty="0" smtClean="0"/>
                        <a:t> 2017 + 6m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0.82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80205"/>
                  </a:ext>
                </a:extLst>
              </a:tr>
              <a:tr h="30846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Customers</a:t>
                      </a:r>
                      <a:r>
                        <a:rPr lang="fr-FR" dirty="0" smtClean="0"/>
                        <a:t> 2017 + 8m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80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95312" y="2010817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Clusters explanation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59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Cluster </a:t>
            </a:r>
            <a:r>
              <a:rPr lang="fr-FR" dirty="0" err="1" smtClean="0"/>
              <a:t>interpretation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68058"/>
            <a:ext cx="8191825" cy="3602992"/>
          </a:xfrm>
        </p:spPr>
        <p:txBody>
          <a:bodyPr/>
          <a:lstStyle/>
          <a:p>
            <a:pPr marL="5715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268058"/>
            <a:ext cx="8482193" cy="33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8654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Cluster </a:t>
            </a:r>
            <a:r>
              <a:rPr lang="fr-FR" dirty="0" err="1" smtClean="0"/>
              <a:t>interpretation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68058"/>
            <a:ext cx="8191825" cy="3602992"/>
          </a:xfrm>
        </p:spPr>
        <p:txBody>
          <a:bodyPr/>
          <a:lstStyle/>
          <a:p>
            <a:pPr marL="57150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481666"/>
            <a:ext cx="4334810" cy="3155083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52999" y="1420458"/>
            <a:ext cx="3848425" cy="3602992"/>
          </a:xfrm>
        </p:spPr>
        <p:txBody>
          <a:bodyPr/>
          <a:lstStyle/>
          <a:p>
            <a:r>
              <a:rPr lang="fr-FR" sz="1600" b="1" u="sng" dirty="0" smtClean="0"/>
              <a:t>Cluster 2: </a:t>
            </a:r>
            <a:r>
              <a:rPr lang="fr-FR" sz="1600" dirty="0" smtClean="0"/>
              <a:t>Top clients (</a:t>
            </a:r>
            <a:r>
              <a:rPr lang="fr-FR" sz="1600" dirty="0" err="1" smtClean="0"/>
              <a:t>frequent</a:t>
            </a:r>
            <a:r>
              <a:rPr lang="fr-FR" sz="1600" dirty="0" smtClean="0"/>
              <a:t>, </a:t>
            </a:r>
            <a:r>
              <a:rPr lang="fr-FR" sz="1600" dirty="0" err="1" smtClean="0"/>
              <a:t>spend</a:t>
            </a:r>
            <a:r>
              <a:rPr lang="fr-FR" sz="1600" dirty="0" smtClean="0"/>
              <a:t> more)</a:t>
            </a:r>
          </a:p>
          <a:p>
            <a:r>
              <a:rPr lang="fr-FR" sz="1600" b="1" u="sng" dirty="0" smtClean="0"/>
              <a:t>Cluster 5</a:t>
            </a:r>
            <a:r>
              <a:rPr lang="fr-FR" sz="1600" dirty="0" smtClean="0"/>
              <a:t>: Good clients (</a:t>
            </a:r>
            <a:r>
              <a:rPr lang="fr-FR" sz="1600" dirty="0" err="1" smtClean="0"/>
              <a:t>satisfied</a:t>
            </a:r>
            <a:r>
              <a:rPr lang="fr-FR" sz="1600" dirty="0" smtClean="0"/>
              <a:t>, </a:t>
            </a:r>
            <a:r>
              <a:rPr lang="fr-FR" sz="1600" dirty="0" err="1" smtClean="0"/>
              <a:t>spend</a:t>
            </a:r>
            <a:r>
              <a:rPr lang="fr-FR" sz="1600" dirty="0" smtClean="0"/>
              <a:t> more </a:t>
            </a:r>
            <a:r>
              <a:rPr lang="fr-FR" sz="1600" dirty="0" err="1" smtClean="0"/>
              <a:t>than</a:t>
            </a:r>
            <a:r>
              <a:rPr lang="fr-FR" sz="1600" dirty="0" smtClean="0"/>
              <a:t> </a:t>
            </a:r>
            <a:r>
              <a:rPr lang="fr-FR" sz="1600" dirty="0" err="1" smtClean="0"/>
              <a:t>avg</a:t>
            </a:r>
            <a:r>
              <a:rPr lang="fr-FR" sz="1600" dirty="0" smtClean="0"/>
              <a:t>., </a:t>
            </a:r>
            <a:r>
              <a:rPr lang="fr-FR" sz="1600" dirty="0" err="1" smtClean="0"/>
              <a:t>recent</a:t>
            </a:r>
            <a:r>
              <a:rPr lang="fr-FR" sz="1600" dirty="0" smtClean="0"/>
              <a:t>)</a:t>
            </a:r>
          </a:p>
          <a:p>
            <a:r>
              <a:rPr lang="fr-FR" sz="1600" b="1" u="sng" dirty="0" smtClean="0"/>
              <a:t>Cluster 0</a:t>
            </a:r>
            <a:r>
              <a:rPr lang="fr-FR" sz="1600" dirty="0" smtClean="0"/>
              <a:t>: Good clients but </a:t>
            </a:r>
            <a:r>
              <a:rPr lang="fr-FR" sz="1600" dirty="0" err="1" smtClean="0"/>
              <a:t>old</a:t>
            </a:r>
            <a:r>
              <a:rPr lang="fr-FR" sz="1600" dirty="0" smtClean="0"/>
              <a:t> </a:t>
            </a:r>
            <a:r>
              <a:rPr lang="fr-FR" sz="1600" dirty="0" err="1" smtClean="0"/>
              <a:t>buyers</a:t>
            </a:r>
            <a:endParaRPr lang="fr-FR" sz="1600" dirty="0" smtClean="0"/>
          </a:p>
          <a:p>
            <a:r>
              <a:rPr lang="fr-FR" sz="1600" b="1" u="sng" dirty="0" smtClean="0"/>
              <a:t>Cluster 4</a:t>
            </a:r>
            <a:r>
              <a:rPr lang="fr-FR" sz="1600" dirty="0" smtClean="0"/>
              <a:t>: </a:t>
            </a:r>
            <a:r>
              <a:rPr lang="fr-FR" sz="1600" dirty="0" err="1"/>
              <a:t>U</a:t>
            </a:r>
            <a:r>
              <a:rPr lang="fr-FR" sz="1600" dirty="0" err="1" smtClean="0"/>
              <a:t>nsatisfied</a:t>
            </a:r>
            <a:r>
              <a:rPr lang="fr-FR" sz="1600" dirty="0" smtClean="0"/>
              <a:t> clients (</a:t>
            </a:r>
            <a:r>
              <a:rPr lang="fr-FR" sz="1600" dirty="0" err="1" smtClean="0"/>
              <a:t>purchase</a:t>
            </a:r>
            <a:r>
              <a:rPr lang="fr-FR" sz="1600" dirty="0" smtClean="0"/>
              <a:t> multiple items at once)</a:t>
            </a:r>
          </a:p>
          <a:p>
            <a:r>
              <a:rPr lang="fr-FR" sz="1600" b="1" u="sng" dirty="0" smtClean="0"/>
              <a:t>Cluster 1</a:t>
            </a:r>
            <a:r>
              <a:rPr lang="fr-FR" sz="1600" dirty="0" smtClean="0"/>
              <a:t>: </a:t>
            </a:r>
            <a:r>
              <a:rPr lang="fr-FR" sz="1600" dirty="0" err="1" smtClean="0"/>
              <a:t>Low</a:t>
            </a:r>
            <a:r>
              <a:rPr lang="fr-FR" sz="1600" dirty="0" smtClean="0"/>
              <a:t> value (</a:t>
            </a:r>
            <a:r>
              <a:rPr lang="fr-FR" sz="1600" dirty="0" err="1" smtClean="0"/>
              <a:t>purchase</a:t>
            </a:r>
            <a:r>
              <a:rPr lang="fr-FR" sz="1600" dirty="0" smtClean="0"/>
              <a:t> </a:t>
            </a:r>
            <a:r>
              <a:rPr lang="fr-FR" sz="1600" dirty="0" err="1" smtClean="0"/>
              <a:t>recently</a:t>
            </a:r>
            <a:r>
              <a:rPr lang="fr-FR" sz="1600" dirty="0" smtClean="0"/>
              <a:t>)</a:t>
            </a:r>
          </a:p>
          <a:p>
            <a:r>
              <a:rPr lang="fr-FR" sz="1600" b="1" u="sng" dirty="0" smtClean="0"/>
              <a:t>Cluster 3</a:t>
            </a:r>
            <a:r>
              <a:rPr lang="fr-FR" sz="1600" dirty="0" smtClean="0"/>
              <a:t>: </a:t>
            </a:r>
            <a:r>
              <a:rPr lang="fr-FR" sz="1600" dirty="0" err="1" smtClean="0"/>
              <a:t>Lost</a:t>
            </a:r>
            <a:r>
              <a:rPr lang="fr-FR" sz="1600" dirty="0" smtClean="0"/>
              <a:t> </a:t>
            </a:r>
            <a:r>
              <a:rPr lang="fr-FR" sz="1600" dirty="0" err="1" smtClean="0"/>
              <a:t>customers</a:t>
            </a:r>
            <a:r>
              <a:rPr lang="fr-FR" sz="1600" dirty="0" smtClean="0"/>
              <a:t> (</a:t>
            </a:r>
            <a:r>
              <a:rPr lang="fr-FR" sz="1600" dirty="0" err="1" smtClean="0"/>
              <a:t>low</a:t>
            </a:r>
            <a:r>
              <a:rPr lang="fr-FR" sz="1600" dirty="0" smtClean="0"/>
              <a:t> value, </a:t>
            </a:r>
            <a:r>
              <a:rPr lang="fr-FR" sz="1600" dirty="0" err="1" smtClean="0"/>
              <a:t>purchased</a:t>
            </a:r>
            <a:r>
              <a:rPr lang="fr-FR" sz="1600" dirty="0" smtClean="0"/>
              <a:t> long </a:t>
            </a:r>
            <a:r>
              <a:rPr lang="fr-FR" sz="1600" dirty="0" err="1" smtClean="0"/>
              <a:t>ago</a:t>
            </a:r>
            <a:r>
              <a:rPr lang="fr-F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2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2978" y="168719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12851" y="259009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377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96225" y="178183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</a:t>
            </a:r>
            <a:r>
              <a:rPr lang="en" dirty="0" smtClean="0"/>
              <a:t>by exploring the dataset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3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data schema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3825" y="1397920"/>
            <a:ext cx="2148468" cy="3238829"/>
          </a:xfrm>
        </p:spPr>
        <p:txBody>
          <a:bodyPr/>
          <a:lstStyle/>
          <a:p>
            <a:pPr algn="just"/>
            <a:r>
              <a:rPr lang="fr-FR" dirty="0" smtClean="0"/>
              <a:t>The data </a:t>
            </a:r>
            <a:r>
              <a:rPr lang="fr-FR" dirty="0" err="1" smtClean="0"/>
              <a:t>schema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compounded</a:t>
            </a:r>
            <a:r>
              <a:rPr lang="fr-FR" dirty="0" smtClean="0"/>
              <a:t> of 8 </a:t>
            </a:r>
            <a:r>
              <a:rPr lang="fr-FR" dirty="0" err="1" smtClean="0"/>
              <a:t>datasets</a:t>
            </a:r>
            <a:endParaRPr lang="fr-FR" dirty="0" smtClean="0"/>
          </a:p>
          <a:p>
            <a:pPr algn="just"/>
            <a:r>
              <a:rPr lang="fr-FR" dirty="0" smtClean="0"/>
              <a:t>Keys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table are </a:t>
            </a:r>
            <a:r>
              <a:rPr lang="fr-FR" dirty="0" err="1" smtClean="0"/>
              <a:t>helpful</a:t>
            </a:r>
            <a:r>
              <a:rPr lang="fr-FR" dirty="0" smtClean="0"/>
              <a:t>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360001"/>
            <a:ext cx="5991584" cy="36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45655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monthly orders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7462"/>
            <a:ext cx="7579112" cy="365358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2051825" y="1609840"/>
            <a:ext cx="14868" cy="28688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00908" y="1609840"/>
            <a:ext cx="6936" cy="28688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order status &amp; items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644"/>
            <a:ext cx="4733313" cy="3077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13" y="1557563"/>
            <a:ext cx="4312689" cy="30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90260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monthly sales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46950"/>
            <a:ext cx="7467601" cy="39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90260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reviews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01724"/>
            <a:ext cx="6932341" cy="504773"/>
          </a:xfrm>
        </p:spPr>
        <p:txBody>
          <a:bodyPr/>
          <a:lstStyle/>
          <a:p>
            <a:pPr algn="just"/>
            <a:r>
              <a:rPr lang="fr-FR" sz="2000" dirty="0" err="1" smtClean="0"/>
              <a:t>Mean</a:t>
            </a:r>
            <a:r>
              <a:rPr lang="fr-FR" sz="2000" dirty="0" smtClean="0"/>
              <a:t> </a:t>
            </a:r>
            <a:r>
              <a:rPr lang="fr-FR" sz="2000" dirty="0" err="1" smtClean="0"/>
              <a:t>review</a:t>
            </a:r>
            <a:r>
              <a:rPr lang="fr-FR" sz="2000" dirty="0" smtClean="0"/>
              <a:t> </a:t>
            </a:r>
            <a:r>
              <a:rPr lang="fr-FR" sz="2000" dirty="0" smtClean="0"/>
              <a:t>score</a:t>
            </a:r>
            <a:r>
              <a:rPr lang="fr-FR" sz="2000" dirty="0" smtClean="0"/>
              <a:t>: 4.07</a:t>
            </a:r>
          </a:p>
          <a:p>
            <a:pPr algn="just"/>
            <a:endParaRPr lang="fr-F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72" y="1959826"/>
            <a:ext cx="4186395" cy="2738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217" y="1959826"/>
            <a:ext cx="3941841" cy="25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1272</Words>
  <Application>Microsoft Office PowerPoint</Application>
  <PresentationFormat>On-screen Show (16:9)</PresentationFormat>
  <Paragraphs>257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Barlow</vt:lpstr>
      <vt:lpstr>Raleway Thin</vt:lpstr>
      <vt:lpstr>Calibri</vt:lpstr>
      <vt:lpstr>Barlow Light</vt:lpstr>
      <vt:lpstr>Gaoler template</vt:lpstr>
      <vt:lpstr>P4 Olist</vt:lpstr>
      <vt:lpstr>Problematic</vt:lpstr>
      <vt:lpstr>Contents</vt:lpstr>
      <vt:lpstr>EDA</vt:lpstr>
      <vt:lpstr>EDA: data schema</vt:lpstr>
      <vt:lpstr>EDA: monthly orders</vt:lpstr>
      <vt:lpstr>EDA: order status &amp; items </vt:lpstr>
      <vt:lpstr>EDA: monthly sales</vt:lpstr>
      <vt:lpstr>EDA: reviews</vt:lpstr>
      <vt:lpstr>EDA: payments</vt:lpstr>
      <vt:lpstr>Feature Engineering</vt:lpstr>
      <vt:lpstr>FE: delivery</vt:lpstr>
      <vt:lpstr>FE: delivery time</vt:lpstr>
      <vt:lpstr>FE: delivery performance</vt:lpstr>
      <vt:lpstr>FE: review features</vt:lpstr>
      <vt:lpstr>Merge datasets</vt:lpstr>
      <vt:lpstr>Frequency (unique clients)</vt:lpstr>
      <vt:lpstr>RFM analysis</vt:lpstr>
      <vt:lpstr>RFM</vt:lpstr>
      <vt:lpstr>Kmeans on RFM features</vt:lpstr>
      <vt:lpstr>Model selection</vt:lpstr>
      <vt:lpstr>Split dataframe</vt:lpstr>
      <vt:lpstr>StratifiedShuffleSplit</vt:lpstr>
      <vt:lpstr>Model selection process</vt:lpstr>
      <vt:lpstr>Kmeans - all features</vt:lpstr>
      <vt:lpstr>Kmeans - all features</vt:lpstr>
      <vt:lpstr>Kmeans – best features</vt:lpstr>
      <vt:lpstr>Kmeans – optimal k</vt:lpstr>
      <vt:lpstr>Kmeans – silhouette + cluster</vt:lpstr>
      <vt:lpstr>DBSCAN – silhouette + viz</vt:lpstr>
      <vt:lpstr>AgglomerativeClustering</vt:lpstr>
      <vt:lpstr>Best model ?</vt:lpstr>
      <vt:lpstr>Stability</vt:lpstr>
      <vt:lpstr>Stability</vt:lpstr>
      <vt:lpstr>Stability + Maintenance</vt:lpstr>
      <vt:lpstr>Clusters explanation</vt:lpstr>
      <vt:lpstr>Cluster interpretation</vt:lpstr>
      <vt:lpstr>Cluster interpretation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Amine</dc:creator>
  <cp:lastModifiedBy>Amine</cp:lastModifiedBy>
  <cp:revision>44</cp:revision>
  <dcterms:modified xsi:type="dcterms:W3CDTF">2020-12-15T23:10:33Z</dcterms:modified>
</cp:coreProperties>
</file>