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7" r:id="rId3"/>
    <p:sldId id="268" r:id="rId4"/>
    <p:sldId id="275" r:id="rId5"/>
    <p:sldId id="303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8" r:id="rId23"/>
    <p:sldId id="296" r:id="rId24"/>
    <p:sldId id="299" r:id="rId25"/>
    <p:sldId id="304" r:id="rId26"/>
    <p:sldId id="300" r:id="rId27"/>
    <p:sldId id="305" r:id="rId28"/>
    <p:sldId id="301" r:id="rId29"/>
    <p:sldId id="302" r:id="rId30"/>
    <p:sldId id="297" r:id="rId31"/>
    <p:sldId id="306" r:id="rId32"/>
    <p:sldId id="308" r:id="rId33"/>
    <p:sldId id="309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1" autoAdjust="0"/>
    <p:restoredTop sz="96472" autoAdjust="0"/>
  </p:normalViewPr>
  <p:slideViewPr>
    <p:cSldViewPr showGuides="1">
      <p:cViewPr varScale="1">
        <p:scale>
          <a:sx n="113" d="100"/>
          <a:sy n="113" d="100"/>
        </p:scale>
        <p:origin x="224" y="56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8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A1A97A-66F1-4E8D-ABD0-046D1167AECD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420A-B6C2-455C-A08C-CD203C92C655}" type="datetime1">
              <a:rPr lang="en-US" smtClean="0"/>
              <a:t>11/2/2020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070C-C0EA-4E10-B6C2-81E8B30DAED2}" type="datetime1">
              <a:rPr lang="en-US" smtClean="0"/>
              <a:t>11/2/2020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A6AF-D9EE-4B8A-B2EE-1BB6E7E8938A}" type="datetime1">
              <a:rPr lang="en-US" smtClean="0"/>
              <a:t>11/2/2020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7AB8E9-FEDF-48C8-8AED-D81AB77D98E5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7D3-3AC5-4628-9E07-ED3DA472D0A6}" type="datetime1">
              <a:rPr lang="en-US" smtClean="0"/>
              <a:t>11/2/2020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63E0-E615-4BDC-BA26-9DC5A454911A}" type="datetime1">
              <a:rPr lang="en-US" smtClean="0"/>
              <a:t>11/2/2020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7B25-ADFA-49F7-AC99-88AD63069BEB}" type="datetime1">
              <a:rPr lang="en-US" smtClean="0"/>
              <a:t>11/2/2020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8F63-D01C-4641-9E99-B8E9620BB44D}" type="datetime1">
              <a:rPr lang="en-US" smtClean="0"/>
              <a:t>11/2/2020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A5BF-A471-4A65-91F4-A4F8E75913EB}" type="datetime1">
              <a:rPr lang="en-US" smtClean="0"/>
              <a:t>11/2/2020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CEFCD2-C86E-4478-9EEC-4B9AFD73A0E8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222140A-AA4D-4A1F-B29F-2088DBEB0234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P2 </a:t>
            </a:r>
            <a:r>
              <a:rPr lang="en-US" sz="4400" dirty="0" err="1" smtClean="0"/>
              <a:t>Openfoodfacts</a:t>
            </a:r>
            <a:r>
              <a:rPr lang="en-US" sz="4400" dirty="0"/>
              <a:t> - 03/11/2020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Amine FATMI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list below highlights the number of outliers detected for each column where the IQR was applied: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u="sng" dirty="0"/>
              <a:t>I have decided to remove the </a:t>
            </a:r>
            <a:r>
              <a:rPr lang="en-US" sz="1800" u="sng" dirty="0" smtClean="0"/>
              <a:t>row </a:t>
            </a:r>
            <a:r>
              <a:rPr lang="en-US" sz="1800" u="sng" dirty="0"/>
              <a:t>if at least one value within the row is an outlier.</a:t>
            </a:r>
          </a:p>
          <a:p>
            <a:pPr algn="just"/>
            <a:r>
              <a:rPr lang="en-US" sz="1800" dirty="0" smtClean="0"/>
              <a:t>I end up removing 355044 rows from the dataset.</a:t>
            </a:r>
          </a:p>
          <a:p>
            <a:pPr algn="just"/>
            <a:r>
              <a:rPr lang="en-US" sz="1800" dirty="0" smtClean="0"/>
              <a:t>After removing the duplicated rows (42) the shape of my dataset is now (1 126 026, 20). In other words, I removed around 24% of the observations.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Nan values</a:t>
            </a:r>
          </a:p>
          <a:p>
            <a:r>
              <a:rPr lang="en-US" dirty="0" smtClean="0"/>
              <a:t>Outliers &amp; Duplicate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Filtering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Checks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24" y="1052736"/>
            <a:ext cx="2987722" cy="25922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10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/>
              <a:t>The dataset was filtered based on the statements:</a:t>
            </a:r>
          </a:p>
          <a:p>
            <a:pPr lvl="2" algn="just"/>
            <a:r>
              <a:rPr lang="en-US" sz="1100" dirty="0" smtClean="0"/>
              <a:t>Sugars and Fiber quantity can’t be negative</a:t>
            </a:r>
          </a:p>
          <a:p>
            <a:pPr lvl="2" algn="just"/>
            <a:r>
              <a:rPr lang="en-US" sz="1100" dirty="0" smtClean="0"/>
              <a:t>Carb quantity can’t be higher than 100</a:t>
            </a:r>
          </a:p>
          <a:p>
            <a:pPr lvl="2" algn="just"/>
            <a:r>
              <a:rPr lang="en-US" sz="1100" dirty="0" smtClean="0"/>
              <a:t>Sum of fat, carb, protein and fiber can’t be higher than 100 for a portion of 100g.</a:t>
            </a:r>
          </a:p>
          <a:p>
            <a:pPr lvl="2" algn="just"/>
            <a:endParaRPr lang="en-US" sz="1000" dirty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/>
          </a:p>
          <a:p>
            <a:pPr lvl="2" algn="just"/>
            <a:endParaRPr lang="en-US" sz="10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algn="just"/>
            <a:r>
              <a:rPr lang="en-US" sz="1800" dirty="0" smtClean="0"/>
              <a:t>I will later </a:t>
            </a:r>
            <a:r>
              <a:rPr lang="en-US" sz="1800" dirty="0" err="1" smtClean="0"/>
              <a:t>analyse</a:t>
            </a:r>
            <a:r>
              <a:rPr lang="en-US" sz="1800" dirty="0" smtClean="0"/>
              <a:t> subsets of ‘pnns_groups_1’ variable. So I have dropped the observations where</a:t>
            </a:r>
            <a:endParaRPr lang="en-US" sz="1400" dirty="0"/>
          </a:p>
          <a:p>
            <a:pPr lvl="2" algn="just"/>
            <a:r>
              <a:rPr lang="en-US" sz="1100" dirty="0"/>
              <a:t> pnns_groups_1 is ‘Nan’ or ‘Unknown</a:t>
            </a:r>
            <a:r>
              <a:rPr lang="en-US" sz="1100" dirty="0" smtClean="0"/>
              <a:t>’</a:t>
            </a:r>
          </a:p>
          <a:p>
            <a:pPr lvl="2" algn="just"/>
            <a:endParaRPr lang="en-US" sz="1000" dirty="0"/>
          </a:p>
          <a:p>
            <a:pPr lvl="2" algn="just"/>
            <a:endParaRPr lang="en-US" sz="1800" dirty="0"/>
          </a:p>
          <a:p>
            <a:pPr algn="just"/>
            <a:endParaRPr lang="en-US" sz="1800" dirty="0" smtClean="0"/>
          </a:p>
          <a:p>
            <a:pPr lvl="2" algn="just"/>
            <a:endParaRPr lang="en-US" sz="1000" dirty="0"/>
          </a:p>
          <a:p>
            <a:pPr algn="just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overview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Nan values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Outliers &amp; Duplicate</a:t>
            </a:r>
          </a:p>
          <a:p>
            <a:r>
              <a:rPr lang="en-US" dirty="0"/>
              <a:t>Filtering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Checks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71" y="1628800"/>
            <a:ext cx="2771775" cy="16859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16080" y="3171932"/>
            <a:ext cx="581920" cy="173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102524" y="2359392"/>
            <a:ext cx="1224136" cy="18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732" y="4653136"/>
            <a:ext cx="1645786" cy="13655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2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I wanted to check the consistency of the data within the same row. More precisely that the energy value is consistent with the macro nutrients data:</a:t>
            </a:r>
          </a:p>
          <a:p>
            <a:pPr marL="365760" lvl="1" indent="0" algn="just">
              <a:buNone/>
            </a:pP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en-US" sz="1400" dirty="0" smtClean="0"/>
              <a:t>Keep </a:t>
            </a:r>
            <a:r>
              <a:rPr lang="en-US" sz="1400" dirty="0"/>
              <a:t>only the rows </a:t>
            </a:r>
            <a:r>
              <a:rPr lang="en-US" sz="1400" dirty="0" smtClean="0"/>
              <a:t>where:</a:t>
            </a:r>
            <a:endParaRPr lang="en-US" sz="1400" dirty="0"/>
          </a:p>
          <a:p>
            <a:pPr lvl="2" algn="just"/>
            <a:r>
              <a:rPr lang="en-US" sz="1100" dirty="0"/>
              <a:t>(fat &amp; carb &amp; protein &amp; fiber) not null</a:t>
            </a:r>
          </a:p>
          <a:p>
            <a:pPr lvl="2" algn="just"/>
            <a:r>
              <a:rPr lang="en-US" sz="1100" dirty="0"/>
              <a:t>AND (</a:t>
            </a:r>
            <a:r>
              <a:rPr lang="en-US" sz="1100" dirty="0" err="1"/>
              <a:t>energy_kcal</a:t>
            </a:r>
            <a:r>
              <a:rPr lang="en-US" sz="1100" dirty="0"/>
              <a:t> or </a:t>
            </a:r>
            <a:r>
              <a:rPr lang="en-US" sz="1100" dirty="0" err="1"/>
              <a:t>energy_kj</a:t>
            </a:r>
            <a:r>
              <a:rPr lang="en-US" sz="1100" dirty="0"/>
              <a:t>) not null</a:t>
            </a:r>
          </a:p>
          <a:p>
            <a:pPr lvl="2" algn="just"/>
            <a:endParaRPr lang="en-US" sz="1000" dirty="0"/>
          </a:p>
          <a:p>
            <a:pPr algn="just"/>
            <a:r>
              <a:rPr lang="en-US" sz="1800" dirty="0"/>
              <a:t>We know that energy on one hand and fat, </a:t>
            </a:r>
            <a:r>
              <a:rPr lang="en-US" sz="1800" dirty="0" smtClean="0"/>
              <a:t>carbohydrate</a:t>
            </a:r>
            <a:r>
              <a:rPr lang="en-US" sz="1800" dirty="0"/>
              <a:t> and </a:t>
            </a:r>
            <a:r>
              <a:rPr lang="en-US" sz="1800" dirty="0" smtClean="0"/>
              <a:t>protein</a:t>
            </a:r>
            <a:r>
              <a:rPr lang="en-US" sz="1800" dirty="0"/>
              <a:t> on the other hand are closely </a:t>
            </a:r>
            <a:r>
              <a:rPr lang="en-US" sz="1800" dirty="0" smtClean="0"/>
              <a:t>related.</a:t>
            </a:r>
          </a:p>
          <a:p>
            <a:pPr lvl="1" algn="just"/>
            <a:r>
              <a:rPr lang="en-US" sz="1400" dirty="0" smtClean="0"/>
              <a:t>In fact, we can approximate the energy using the formula:</a:t>
            </a:r>
          </a:p>
          <a:p>
            <a:pPr lvl="2"/>
            <a:r>
              <a:rPr lang="en-US" sz="1200" b="1" dirty="0" smtClean="0"/>
              <a:t>Energy</a:t>
            </a:r>
            <a:r>
              <a:rPr lang="en-US" sz="1200" b="1" dirty="0"/>
              <a:t> (kcal) = Fat(g) * 9 + Carb(g) * 4 + Protein(g) * </a:t>
            </a:r>
            <a:r>
              <a:rPr lang="en-US" sz="1200" b="1" dirty="0" smtClean="0"/>
              <a:t>4</a:t>
            </a:r>
          </a:p>
          <a:p>
            <a:pPr marL="731520" lvl="2" indent="0">
              <a:buNone/>
            </a:pPr>
            <a:endParaRPr lang="en-US" sz="1400" b="1" dirty="0" smtClean="0"/>
          </a:p>
          <a:p>
            <a:r>
              <a:rPr lang="en-US" sz="1800" dirty="0" smtClean="0"/>
              <a:t>I have used a simple linear regression model to check the formula above.</a:t>
            </a:r>
          </a:p>
          <a:p>
            <a:pPr lvl="2" algn="just"/>
            <a:endParaRPr lang="en-US" sz="1000" dirty="0"/>
          </a:p>
          <a:p>
            <a:pPr algn="just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overview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Nan values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Outliers &amp; Duplicate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Filtering</a:t>
            </a:r>
          </a:p>
          <a:p>
            <a:r>
              <a:rPr lang="en-US" dirty="0"/>
              <a:t>Checks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48" y="4365104"/>
            <a:ext cx="5935275" cy="19442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65284" y="6127682"/>
            <a:ext cx="3168352" cy="132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2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/>
              <a:t>Following the data cleaning process, our dataset shape is now (204840, 20).</a:t>
            </a:r>
            <a:endParaRPr lang="en-US" sz="1800" dirty="0"/>
          </a:p>
          <a:p>
            <a:pPr algn="just"/>
            <a:r>
              <a:rPr lang="en-US" sz="1800" dirty="0" smtClean="0"/>
              <a:t>I will now use this cleaned dataset to perform exploratory data analysis (EDA).</a:t>
            </a:r>
          </a:p>
          <a:p>
            <a:pPr algn="just"/>
            <a:endParaRPr lang="en-US" sz="18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Distribution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Normality tests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Nutriscore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per product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Pairplots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Correlation matrix</a:t>
            </a:r>
          </a:p>
          <a:p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NaN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values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88" y="1916832"/>
            <a:ext cx="5274454" cy="45912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5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/>
              <a:t>As shown in the figure below, the dataset is quite evenly distributed across each product category.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The pie chart shows that:</a:t>
            </a:r>
          </a:p>
          <a:p>
            <a:pPr lvl="1" algn="just"/>
            <a:r>
              <a:rPr lang="en-US" sz="1400" dirty="0" smtClean="0"/>
              <a:t> A grade products are</a:t>
            </a:r>
          </a:p>
          <a:p>
            <a:pPr marL="365760" lvl="1" indent="0" algn="just">
              <a:buNone/>
            </a:pPr>
            <a:r>
              <a:rPr lang="en-US" sz="1400" dirty="0" smtClean="0"/>
              <a:t>The most represented</a:t>
            </a:r>
          </a:p>
          <a:p>
            <a:pPr lvl="1" algn="just"/>
            <a:r>
              <a:rPr lang="en-US" sz="1400" dirty="0" smtClean="0"/>
              <a:t>E grade product the least</a:t>
            </a:r>
          </a:p>
          <a:p>
            <a:pPr lvl="1" algn="just"/>
            <a:r>
              <a:rPr lang="en-US" sz="1400" dirty="0" smtClean="0"/>
              <a:t>B, C and D grade products</a:t>
            </a:r>
          </a:p>
          <a:p>
            <a:pPr marL="365760" lvl="1" indent="0" algn="just">
              <a:buNone/>
            </a:pPr>
            <a:r>
              <a:rPr lang="en-US" sz="1400" dirty="0"/>
              <a:t>r</a:t>
            </a:r>
            <a:r>
              <a:rPr lang="en-US" sz="1400" dirty="0" smtClean="0"/>
              <a:t>epresents each around 1/5 of </a:t>
            </a:r>
          </a:p>
          <a:p>
            <a:pPr marL="365760" lvl="1" indent="0" algn="just">
              <a:buNone/>
            </a:pPr>
            <a:r>
              <a:rPr lang="en-US" sz="1400" dirty="0" smtClean="0"/>
              <a:t>the dataset. </a:t>
            </a:r>
          </a:p>
          <a:p>
            <a:pPr marL="365760" lvl="1" indent="0" algn="just">
              <a:buNone/>
            </a:pPr>
            <a:endParaRPr lang="en-US" sz="1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sz="2400" dirty="0"/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Distribution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Normality tests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Nutriscore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per product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Pairplots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Correlation matrix</a:t>
            </a:r>
          </a:p>
          <a:p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NaN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values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76" y="1196752"/>
            <a:ext cx="4415336" cy="2530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68" y="4149080"/>
            <a:ext cx="2734668" cy="19661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26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970736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These figures highlight distributions of the quantitative variables of interest.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Few observations:</a:t>
            </a:r>
          </a:p>
          <a:p>
            <a:pPr lvl="2" algn="just"/>
            <a:r>
              <a:rPr lang="en-US" sz="1000" dirty="0" smtClean="0"/>
              <a:t>Distributions do not look normal</a:t>
            </a:r>
          </a:p>
          <a:p>
            <a:pPr lvl="2" algn="just"/>
            <a:r>
              <a:rPr lang="en-US" sz="1000" dirty="0" err="1" smtClean="0"/>
              <a:t>Nutriscore</a:t>
            </a:r>
            <a:r>
              <a:rPr lang="en-US" sz="1000" dirty="0" smtClean="0"/>
              <a:t> and energy distributions are bi or multi-modal.</a:t>
            </a:r>
          </a:p>
          <a:p>
            <a:pPr lvl="2" algn="just"/>
            <a:r>
              <a:rPr lang="en-US" sz="1000" dirty="0" smtClean="0"/>
              <a:t>Other distributions are badly skewed (right skewed)</a:t>
            </a:r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Distribution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Normality tests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Nutriscore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per product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Pairplots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Correlation matrix</a:t>
            </a:r>
          </a:p>
          <a:p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NaN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values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64" y="1124744"/>
            <a:ext cx="5355623" cy="41764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8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970736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It is a good practice to use statistical tests along with visualizations. Here, I will be using a normality test to corroborate the observations from the previous slide.</a:t>
            </a:r>
          </a:p>
          <a:p>
            <a:pPr algn="just"/>
            <a:r>
              <a:rPr lang="en-US" sz="1800" dirty="0" smtClean="0"/>
              <a:t>There are multiple normality tests out there. The tests listed below are among the most popular:</a:t>
            </a:r>
          </a:p>
          <a:p>
            <a:pPr lvl="1" algn="just"/>
            <a:r>
              <a:rPr lang="en-US" sz="1400" dirty="0" smtClean="0"/>
              <a:t>Shapiro-Wilk (N &lt; 5000)</a:t>
            </a:r>
          </a:p>
          <a:p>
            <a:pPr lvl="1" algn="just"/>
            <a:r>
              <a:rPr lang="en-US" sz="1400" dirty="0" err="1" smtClean="0"/>
              <a:t>D’Agostino</a:t>
            </a:r>
            <a:r>
              <a:rPr lang="en-US" sz="1400" dirty="0" smtClean="0"/>
              <a:t> K^2</a:t>
            </a:r>
          </a:p>
          <a:p>
            <a:pPr lvl="1" algn="just"/>
            <a:r>
              <a:rPr lang="en-US" sz="1400" dirty="0" smtClean="0"/>
              <a:t>Anderson-Darling</a:t>
            </a:r>
          </a:p>
          <a:p>
            <a:pPr algn="just"/>
            <a:r>
              <a:rPr lang="en-US" sz="1800" dirty="0" smtClean="0"/>
              <a:t>The Shapiro-Wilk test is usually not robust for large samples (N &gt; 5000). Hence, I have used both </a:t>
            </a:r>
            <a:r>
              <a:rPr lang="en-US" sz="1800" dirty="0" err="1" smtClean="0"/>
              <a:t>D’Agostino</a:t>
            </a:r>
            <a:r>
              <a:rPr lang="en-US" sz="1800" dirty="0" smtClean="0"/>
              <a:t> K^2 and Anderson-Darling normality tests. Even though they aim both at checking the normality they have a different approach.</a:t>
            </a:r>
          </a:p>
          <a:p>
            <a:pPr algn="just"/>
            <a:r>
              <a:rPr lang="en-US" sz="1800" dirty="0" smtClean="0"/>
              <a:t>Not surprisingly, they do both reject the null hypothesis:</a:t>
            </a:r>
          </a:p>
          <a:p>
            <a:pPr lvl="1" algn="just"/>
            <a:r>
              <a:rPr lang="en-US" sz="1400" dirty="0" smtClean="0"/>
              <a:t> H0: “distribution is Gaussian-like or normal</a:t>
            </a:r>
          </a:p>
          <a:p>
            <a:pPr marL="365760" lvl="1" indent="0" algn="just">
              <a:buNone/>
            </a:pPr>
            <a:endParaRPr lang="en-US" sz="1400" dirty="0" smtClean="0"/>
          </a:p>
          <a:p>
            <a:pPr lvl="1" algn="just">
              <a:buFont typeface="Wingdings" panose="05000000000000000000" pitchFamily="2" charset="2"/>
              <a:buChar char="à"/>
            </a:pPr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None of the distributions are normal. </a:t>
            </a:r>
          </a:p>
          <a:p>
            <a:pPr lvl="1" algn="just">
              <a:buFont typeface="Wingdings" panose="05000000000000000000" pitchFamily="2" charset="2"/>
              <a:buChar char="à"/>
            </a:pPr>
            <a:r>
              <a:rPr 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This will influence the method used to compute the correlation matrix.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365760" lvl="1" indent="0" algn="just">
              <a:buNone/>
            </a:pPr>
            <a:endParaRPr lang="en-US" sz="1400" dirty="0" smtClean="0"/>
          </a:p>
          <a:p>
            <a:pPr lvl="1" algn="just"/>
            <a:endParaRPr lang="en-US" sz="14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Distribution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Normality tests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Nutriscore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per product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Pairplots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Correlation matrix</a:t>
            </a:r>
          </a:p>
          <a:p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NaN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values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2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9707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 smtClean="0"/>
              <a:t>Pie-charts below underline the </a:t>
            </a:r>
            <a:r>
              <a:rPr lang="en-US" sz="1800" dirty="0" err="1" smtClean="0"/>
              <a:t>nutriscore</a:t>
            </a:r>
            <a:r>
              <a:rPr lang="en-US" sz="1800" dirty="0" smtClean="0"/>
              <a:t> grade per category as defined in ‘pnns_groups_1’ variable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lvl="1" algn="just"/>
            <a:r>
              <a:rPr lang="en-US" sz="1400" dirty="0" smtClean="0"/>
              <a:t>As expected, fruits-vegetables and cereals-potatoes categories contain a high proportion of healthy products.</a:t>
            </a:r>
          </a:p>
          <a:p>
            <a:pPr lvl="1" algn="just"/>
            <a:r>
              <a:rPr lang="en-US" sz="1400" dirty="0" smtClean="0"/>
              <a:t>Conversely, snacks, fat-sauces and beverages categories are mostly compounded of unhealthy products.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400" dirty="0" smtClean="0"/>
          </a:p>
          <a:p>
            <a:pPr lvl="1" algn="just"/>
            <a:endParaRPr lang="en-US" sz="14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Distribution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Normality tests</a:t>
            </a:r>
          </a:p>
          <a:p>
            <a:r>
              <a:rPr lang="en-US" dirty="0"/>
              <a:t>Multivariate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Nutriscore</a:t>
            </a:r>
            <a:r>
              <a:rPr lang="en-US" sz="1800" dirty="0"/>
              <a:t> per product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Pairplots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Correlation matrix</a:t>
            </a:r>
          </a:p>
          <a:p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NaN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values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88" y="1124744"/>
            <a:ext cx="5153062" cy="41062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13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970736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Multiple scatter plots are drawn with a random sample size N= 300.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400" dirty="0" smtClean="0"/>
          </a:p>
          <a:p>
            <a:pPr lvl="1" algn="just"/>
            <a:endParaRPr lang="en-US" sz="14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Distribution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Normality tests</a:t>
            </a:r>
          </a:p>
          <a:p>
            <a:r>
              <a:rPr lang="en-US" dirty="0"/>
              <a:t>Multivariate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Nutriscore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per product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Pairplots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Correlation matrix</a:t>
            </a:r>
          </a:p>
          <a:p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NaN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values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871" y="1108255"/>
            <a:ext cx="5569857" cy="56065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81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970736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Same as previous slide but different </a:t>
            </a:r>
            <a:r>
              <a:rPr lang="en-US" sz="1800" dirty="0" err="1" smtClean="0"/>
              <a:t>varaibles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400" dirty="0" smtClean="0"/>
          </a:p>
          <a:p>
            <a:pPr lvl="1" algn="just"/>
            <a:endParaRPr lang="en-US" sz="14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Distribution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Normality tests</a:t>
            </a:r>
          </a:p>
          <a:p>
            <a:r>
              <a:rPr lang="en-US" dirty="0"/>
              <a:t>Multivariate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Nutriscore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per product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Pairplots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Correlation matrix</a:t>
            </a:r>
          </a:p>
          <a:p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NaN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values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48" y="1124744"/>
            <a:ext cx="5739666" cy="55794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5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proposal</a:t>
            </a:r>
          </a:p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Feasibility</a:t>
            </a:r>
          </a:p>
          <a:p>
            <a:r>
              <a:rPr lang="en-US" dirty="0" smtClean="0"/>
              <a:t>Q/A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970736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There are different correlation methods to compute the relationship between variables. Pearson and Spearman correlation methods are widely used.</a:t>
            </a:r>
          </a:p>
          <a:p>
            <a:pPr algn="just"/>
            <a:r>
              <a:rPr lang="en-US" sz="1800" dirty="0" smtClean="0"/>
              <a:t>Pearson’s correlation works well if the relationship between variables is </a:t>
            </a:r>
            <a:r>
              <a:rPr lang="en-US" sz="1800" u="sng" dirty="0" smtClean="0"/>
              <a:t>linear</a:t>
            </a:r>
            <a:r>
              <a:rPr lang="en-US" sz="1800" dirty="0" smtClean="0"/>
              <a:t> and if the variables are roughly </a:t>
            </a:r>
            <a:r>
              <a:rPr lang="en-US" sz="1800" u="sng" dirty="0" smtClean="0"/>
              <a:t>normal</a:t>
            </a:r>
            <a:r>
              <a:rPr lang="en-US" sz="1800" dirty="0" smtClean="0"/>
              <a:t>. But it is not robust in the presence of outliers.</a:t>
            </a:r>
          </a:p>
          <a:p>
            <a:pPr algn="just"/>
            <a:r>
              <a:rPr lang="en-US" sz="1800" dirty="0" smtClean="0"/>
              <a:t>Spearman’s rank correlation is an alternative that mitigates the effect of outliers and skewed distributions.</a:t>
            </a:r>
          </a:p>
          <a:p>
            <a:pPr algn="just"/>
            <a:r>
              <a:rPr lang="en-US" sz="1800" dirty="0" smtClean="0"/>
              <a:t>We have removed outliers from the dataset during the cleaning process. However, the quantitative variables are far from being normally distributed. In this context, </a:t>
            </a:r>
            <a:r>
              <a:rPr lang="en-US" sz="1800" b="1" dirty="0" smtClean="0"/>
              <a:t>Spearman’s rank correlation </a:t>
            </a:r>
            <a:r>
              <a:rPr lang="en-US" sz="1800" dirty="0" smtClean="0"/>
              <a:t>method will be used to calculate the correlation matrix.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400" dirty="0" smtClean="0"/>
          </a:p>
          <a:p>
            <a:pPr lvl="1" algn="just"/>
            <a:endParaRPr lang="en-US" sz="14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Distribution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Normality tests</a:t>
            </a:r>
          </a:p>
          <a:p>
            <a:r>
              <a:rPr lang="en-US" dirty="0"/>
              <a:t>Multivariate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Nutriscore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per product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Pairplots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Correlation matrix</a:t>
            </a:r>
          </a:p>
          <a:p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NaN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values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970736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The </a:t>
            </a:r>
            <a:r>
              <a:rPr lang="en-US" sz="1800" dirty="0" err="1" smtClean="0"/>
              <a:t>heatmap</a:t>
            </a:r>
            <a:r>
              <a:rPr lang="en-US" sz="1800" dirty="0" smtClean="0"/>
              <a:t> below shows up the strength of correlation between variables.</a:t>
            </a:r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400" dirty="0" smtClean="0"/>
          </a:p>
          <a:p>
            <a:pPr lvl="1" algn="just"/>
            <a:endParaRPr lang="en-US" sz="14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Distribution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Normality tests</a:t>
            </a:r>
          </a:p>
          <a:p>
            <a:r>
              <a:rPr lang="en-US" dirty="0"/>
              <a:t>Multivariate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Nutriscore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per product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Pairplots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Correlation matrix</a:t>
            </a:r>
          </a:p>
          <a:p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NaN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values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587" y="1268760"/>
            <a:ext cx="5962650" cy="50196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9707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800" dirty="0" smtClean="0"/>
              <a:t>The correlation factors between each variable and the </a:t>
            </a:r>
            <a:r>
              <a:rPr lang="en-US" sz="1800" dirty="0" err="1" smtClean="0"/>
              <a:t>nutriscore</a:t>
            </a:r>
            <a:r>
              <a:rPr lang="en-US" sz="1800" dirty="0" smtClean="0"/>
              <a:t> are given below: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Main observations about the </a:t>
            </a:r>
            <a:r>
              <a:rPr lang="en-US" sz="1800" dirty="0" err="1" smtClean="0"/>
              <a:t>nutriscore</a:t>
            </a:r>
            <a:r>
              <a:rPr lang="en-US" sz="1800" dirty="0" smtClean="0"/>
              <a:t>:</a:t>
            </a:r>
          </a:p>
          <a:p>
            <a:pPr lvl="1" algn="just"/>
            <a:r>
              <a:rPr lang="en-US" sz="1400" dirty="0"/>
              <a:t>M</a:t>
            </a:r>
            <a:r>
              <a:rPr lang="en-US" sz="1400" dirty="0" smtClean="0"/>
              <a:t>oderately correlated with saturated fat and fat,</a:t>
            </a:r>
          </a:p>
          <a:p>
            <a:pPr marL="365760" lvl="1" indent="0" algn="just">
              <a:buNone/>
            </a:pPr>
            <a:r>
              <a:rPr lang="en-US" sz="1400" dirty="0"/>
              <a:t>e</a:t>
            </a:r>
            <a:r>
              <a:rPr lang="en-US" sz="1400" dirty="0" smtClean="0"/>
              <a:t>nergy, salt, sugars, nova group and </a:t>
            </a:r>
            <a:r>
              <a:rPr lang="en-US" sz="1400" dirty="0" err="1" smtClean="0"/>
              <a:t>additives_n</a:t>
            </a:r>
            <a:r>
              <a:rPr lang="en-US" sz="1400" dirty="0" smtClean="0"/>
              <a:t>.</a:t>
            </a:r>
          </a:p>
          <a:p>
            <a:pPr lvl="1" algn="just"/>
            <a:r>
              <a:rPr lang="en-US" sz="1400" dirty="0" smtClean="0"/>
              <a:t>Low correlation with proteins and carbohydrates</a:t>
            </a:r>
          </a:p>
          <a:p>
            <a:pPr lvl="1" algn="just"/>
            <a:r>
              <a:rPr lang="en-US" sz="1400" dirty="0" smtClean="0"/>
              <a:t>Moderately anti-correlated with fiber</a:t>
            </a:r>
          </a:p>
          <a:p>
            <a:pPr algn="just"/>
            <a:r>
              <a:rPr lang="en-US" sz="1800" dirty="0" smtClean="0"/>
              <a:t>Based on that, we can select the most relevant features to approximate the </a:t>
            </a:r>
            <a:r>
              <a:rPr lang="en-US" sz="1800" dirty="0" err="1" smtClean="0"/>
              <a:t>nutriscore</a:t>
            </a:r>
            <a:r>
              <a:rPr lang="en-US" sz="1800" dirty="0" smtClean="0"/>
              <a:t>. For our app, we would keep all the variables above except:</a:t>
            </a:r>
          </a:p>
          <a:p>
            <a:pPr lvl="1" algn="just"/>
            <a:r>
              <a:rPr lang="en-US" sz="1400" dirty="0" smtClean="0"/>
              <a:t>Proteins and carbohydrates as they are not much correlated to our target</a:t>
            </a:r>
          </a:p>
          <a:p>
            <a:pPr lvl="1" algn="just"/>
            <a:r>
              <a:rPr lang="en-US" sz="1400" dirty="0" err="1" smtClean="0"/>
              <a:t>Nova_group</a:t>
            </a:r>
            <a:r>
              <a:rPr lang="en-US" sz="1400" dirty="0" smtClean="0"/>
              <a:t> and </a:t>
            </a:r>
            <a:r>
              <a:rPr lang="en-US" sz="1400" dirty="0" err="1" smtClean="0"/>
              <a:t>additives_n</a:t>
            </a:r>
            <a:r>
              <a:rPr lang="en-US" sz="1400" dirty="0" smtClean="0"/>
              <a:t> as there are not easy piece of information to find.</a:t>
            </a:r>
          </a:p>
          <a:p>
            <a:pPr algn="just"/>
            <a:r>
              <a:rPr lang="en-US" sz="1800" dirty="0" smtClean="0"/>
              <a:t>In the last section of this presentation, we will build a  model to compute a simplified </a:t>
            </a:r>
            <a:r>
              <a:rPr lang="en-US" sz="1800" dirty="0" err="1" smtClean="0"/>
              <a:t>nutriscore</a:t>
            </a:r>
            <a:r>
              <a:rPr lang="en-US" sz="1800" dirty="0"/>
              <a:t> </a:t>
            </a:r>
            <a:r>
              <a:rPr lang="en-US" sz="1800" dirty="0" smtClean="0"/>
              <a:t>but before that we need to address the remaining null values within our dataset.</a:t>
            </a:r>
          </a:p>
          <a:p>
            <a:pPr algn="just"/>
            <a:endParaRPr lang="en-US" sz="1800" dirty="0" smtClean="0"/>
          </a:p>
          <a:p>
            <a:pPr lvl="1" algn="just"/>
            <a:endParaRPr lang="en-US" sz="1400" dirty="0" smtClean="0"/>
          </a:p>
          <a:p>
            <a:pPr lvl="1" algn="just"/>
            <a:endParaRPr lang="en-US" sz="14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400" dirty="0" smtClean="0"/>
          </a:p>
          <a:p>
            <a:pPr lvl="1" algn="just"/>
            <a:endParaRPr lang="en-US" sz="14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Distribution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Normality tests</a:t>
            </a:r>
          </a:p>
          <a:p>
            <a:r>
              <a:rPr lang="en-US" dirty="0"/>
              <a:t>Multivariate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Nutriscore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per product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Pairplots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Correlation matrix</a:t>
            </a:r>
          </a:p>
          <a:p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NaN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values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404" y="1028700"/>
            <a:ext cx="2162175" cy="1600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9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970736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It is better to address </a:t>
            </a:r>
            <a:r>
              <a:rPr lang="en-US" sz="1800" dirty="0" err="1" smtClean="0"/>
              <a:t>NaN</a:t>
            </a:r>
            <a:r>
              <a:rPr lang="en-US" sz="1800" dirty="0" smtClean="0"/>
              <a:t> at the end of the EDA step to avoid altering the dataset.</a:t>
            </a:r>
          </a:p>
          <a:p>
            <a:pPr algn="just"/>
            <a:r>
              <a:rPr lang="en-US" sz="1800" dirty="0" smtClean="0"/>
              <a:t>Hereunder, a screenshot that summarizes the null values for each remaining variables.</a:t>
            </a:r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Strategy for imputation:</a:t>
            </a:r>
          </a:p>
          <a:p>
            <a:pPr lvl="1" algn="just"/>
            <a:r>
              <a:rPr lang="en-US" sz="1400" dirty="0" smtClean="0"/>
              <a:t>Use energy(</a:t>
            </a:r>
            <a:r>
              <a:rPr lang="en-US" sz="1400" dirty="0" err="1" smtClean="0"/>
              <a:t>kj</a:t>
            </a:r>
            <a:r>
              <a:rPr lang="en-US" sz="1400" dirty="0" smtClean="0"/>
              <a:t>) to replace null values in energy-kcal variable (1kcal = 4.184 </a:t>
            </a:r>
            <a:r>
              <a:rPr lang="en-US" sz="1400" dirty="0" err="1" smtClean="0"/>
              <a:t>kj</a:t>
            </a:r>
            <a:r>
              <a:rPr lang="en-US" sz="1400" dirty="0" smtClean="0"/>
              <a:t>)</a:t>
            </a:r>
          </a:p>
          <a:p>
            <a:pPr lvl="1" algn="just"/>
            <a:r>
              <a:rPr lang="en-US" sz="1400" dirty="0"/>
              <a:t>Drop code, </a:t>
            </a:r>
            <a:r>
              <a:rPr lang="en-US" sz="1400" dirty="0" err="1" smtClean="0"/>
              <a:t>product_name</a:t>
            </a:r>
            <a:r>
              <a:rPr lang="en-US" sz="1400" dirty="0" smtClean="0"/>
              <a:t>, categories variables, pnns_groups_2,</a:t>
            </a:r>
          </a:p>
          <a:p>
            <a:pPr marL="365760" lvl="1" indent="0" algn="just">
              <a:buNone/>
            </a:pPr>
            <a:r>
              <a:rPr lang="en-US" sz="1400" dirty="0" smtClean="0"/>
              <a:t>energy_100g (</a:t>
            </a:r>
            <a:r>
              <a:rPr lang="en-US" sz="1400" dirty="0" err="1" smtClean="0"/>
              <a:t>kj</a:t>
            </a:r>
            <a:r>
              <a:rPr lang="en-US" sz="1400" dirty="0" smtClean="0"/>
              <a:t>), sodium and </a:t>
            </a:r>
            <a:r>
              <a:rPr lang="en-US" sz="1400" dirty="0" err="1" smtClean="0"/>
              <a:t>nutriscore-fr</a:t>
            </a:r>
            <a:r>
              <a:rPr lang="en-US" sz="1400" dirty="0" smtClean="0"/>
              <a:t> variables from the dataset.</a:t>
            </a:r>
          </a:p>
          <a:p>
            <a:pPr lvl="1" algn="just"/>
            <a:r>
              <a:rPr lang="en-US" sz="1400" dirty="0" smtClean="0"/>
              <a:t>Use KNN Imputer on all remaining variables to replace </a:t>
            </a:r>
            <a:r>
              <a:rPr lang="en-US" sz="1400" dirty="0" err="1" smtClean="0"/>
              <a:t>NaN</a:t>
            </a:r>
            <a:r>
              <a:rPr lang="en-US" sz="14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400" dirty="0" smtClean="0"/>
          </a:p>
          <a:p>
            <a:pPr lvl="1" algn="just"/>
            <a:endParaRPr lang="en-US" sz="14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Distribution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Normality tests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Nutriscore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per product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Pairplots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Correlation matrix</a:t>
            </a:r>
          </a:p>
          <a:p>
            <a:r>
              <a:rPr lang="en-US" sz="1800" dirty="0" err="1" smtClean="0"/>
              <a:t>NaN</a:t>
            </a:r>
            <a:r>
              <a:rPr lang="en-US" sz="1800" dirty="0" smtClean="0"/>
              <a:t> values imputation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48" y="1860718"/>
            <a:ext cx="1872208" cy="24857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970736"/>
          </a:xfrm>
        </p:spPr>
        <p:txBody>
          <a:bodyPr>
            <a:normAutofit/>
          </a:bodyPr>
          <a:lstStyle/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400" dirty="0" smtClean="0"/>
          </a:p>
          <a:p>
            <a:pPr lvl="1" algn="just"/>
            <a:endParaRPr lang="en-US" sz="14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Training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Improve score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Way forward to build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Pros &amp; 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51" y="1164232"/>
            <a:ext cx="6349792" cy="46074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5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970736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Following the EDA, I choose to keep the features that </a:t>
            </a:r>
            <a:r>
              <a:rPr lang="en-US" sz="1800" dirty="0"/>
              <a:t>a</a:t>
            </a:r>
            <a:r>
              <a:rPr lang="en-US" sz="1800" dirty="0" smtClean="0"/>
              <a:t>re best correlated with the </a:t>
            </a:r>
            <a:r>
              <a:rPr lang="en-US" sz="1800" dirty="0" err="1" smtClean="0"/>
              <a:t>nutriscore</a:t>
            </a:r>
            <a:r>
              <a:rPr lang="en-US" sz="1800" dirty="0" smtClean="0"/>
              <a:t>:</a:t>
            </a:r>
          </a:p>
          <a:p>
            <a:pPr lvl="2" algn="just"/>
            <a:r>
              <a:rPr lang="en-US" sz="1000" dirty="0" smtClean="0"/>
              <a:t>Energy</a:t>
            </a:r>
          </a:p>
          <a:p>
            <a:pPr lvl="2" algn="just"/>
            <a:r>
              <a:rPr lang="en-US" sz="1000" dirty="0" smtClean="0"/>
              <a:t>Fat &amp; saturated fat</a:t>
            </a:r>
          </a:p>
          <a:p>
            <a:pPr lvl="2" algn="just"/>
            <a:r>
              <a:rPr lang="en-US" sz="1000" dirty="0" smtClean="0"/>
              <a:t>Sugar</a:t>
            </a:r>
          </a:p>
          <a:p>
            <a:pPr lvl="2" algn="just"/>
            <a:r>
              <a:rPr lang="en-US" sz="1000" dirty="0" smtClean="0"/>
              <a:t>Fiber</a:t>
            </a:r>
          </a:p>
          <a:p>
            <a:pPr lvl="2" algn="just"/>
            <a:r>
              <a:rPr lang="en-US" sz="1000" dirty="0" smtClean="0"/>
              <a:t>Salt</a:t>
            </a:r>
          </a:p>
          <a:p>
            <a:pPr marL="731520" lvl="2" indent="0" algn="just">
              <a:buNone/>
            </a:pPr>
            <a:r>
              <a:rPr lang="en-US" sz="1000" dirty="0" smtClean="0"/>
              <a:t>	</a:t>
            </a:r>
            <a:endParaRPr lang="en-US" sz="1800" dirty="0"/>
          </a:p>
          <a:p>
            <a:pPr algn="just"/>
            <a:r>
              <a:rPr lang="en-US" sz="1800" dirty="0" smtClean="0"/>
              <a:t>The dataset is split into a training and a test set (test size = 0.3)</a:t>
            </a:r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R2 score = 0.76 </a:t>
            </a:r>
            <a:endParaRPr lang="en-US" sz="1800" b="1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400" dirty="0" smtClean="0"/>
          </a:p>
          <a:p>
            <a:pPr lvl="1" algn="just"/>
            <a:endParaRPr lang="en-US" sz="14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Linear Regression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Training and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Improve score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Way forward to build the app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Pros &amp; Cons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6" y="3140968"/>
            <a:ext cx="4700301" cy="24757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4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6042744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/>
              <a:t>R2 score comparison per product category:</a:t>
            </a:r>
            <a:endParaRPr lang="en-US" sz="1600" dirty="0" smtClean="0">
              <a:solidFill>
                <a:srgbClr val="FF0000"/>
              </a:solidFill>
            </a:endParaRPr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lvl="1" algn="just"/>
            <a:endParaRPr lang="en-US" sz="1400" dirty="0" smtClean="0"/>
          </a:p>
          <a:p>
            <a:pPr lvl="1" algn="just"/>
            <a:r>
              <a:rPr lang="en-US" sz="1400" dirty="0" smtClean="0"/>
              <a:t>R2 score for beverages is negative which means the model is not performing well</a:t>
            </a:r>
          </a:p>
          <a:p>
            <a:pPr lvl="1" algn="just"/>
            <a:r>
              <a:rPr lang="en-US" sz="1400" dirty="0" smtClean="0"/>
              <a:t>R2 score of fruits-vegetables category is lower than other categories</a:t>
            </a:r>
            <a:endParaRPr lang="en-US" sz="14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400" dirty="0" smtClean="0"/>
          </a:p>
          <a:p>
            <a:pPr lvl="1" algn="just"/>
            <a:endParaRPr lang="en-US" sz="14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Linear Regression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Training and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Improve score</a:t>
            </a:r>
            <a:endParaRPr lang="en-US" sz="1800" dirty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Way forward to build the app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Pros &amp; Cons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48" y="836712"/>
            <a:ext cx="4723395" cy="48059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61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970736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T</a:t>
            </a:r>
            <a:r>
              <a:rPr lang="en-US" sz="1800" dirty="0" smtClean="0"/>
              <a:t>he reason is that we are missing an important feature:</a:t>
            </a:r>
          </a:p>
          <a:p>
            <a:pPr lvl="1" algn="just"/>
            <a:r>
              <a:rPr lang="en-US" sz="1400" dirty="0" smtClean="0"/>
              <a:t>% fruits, vegetables, pulses, nuts, rapeseed, walnut and olive oils</a:t>
            </a:r>
          </a:p>
          <a:p>
            <a:pPr algn="just"/>
            <a:r>
              <a:rPr lang="en-US" sz="1600" dirty="0" smtClean="0"/>
              <a:t>This feature is important for ‘fruits-vegetables’ and ‘beverages’ category:</a:t>
            </a:r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  <a:p>
            <a:pPr lvl="1" algn="just"/>
            <a:r>
              <a:rPr lang="en-US" sz="1400" dirty="0" smtClean="0"/>
              <a:t>Soups are not 100% made from vegetables so it would be beneficial to have the % of vegetables to better approximate the </a:t>
            </a:r>
            <a:r>
              <a:rPr lang="en-US" sz="1400" dirty="0" err="1" smtClean="0"/>
              <a:t>nutriscore</a:t>
            </a:r>
            <a:r>
              <a:rPr lang="en-US" sz="1400" dirty="0" smtClean="0"/>
              <a:t>. R2 score for this category is not so bad because soups represent a small proportion within this category. </a:t>
            </a:r>
          </a:p>
          <a:p>
            <a:pPr lvl="1" algn="just"/>
            <a:r>
              <a:rPr lang="en-US" sz="1400" dirty="0" smtClean="0"/>
              <a:t>Fruit juices have also a % of fruits. There is a high proportion of fruit bases juices in ‘beverages’ category which explains the bad approximation of the </a:t>
            </a:r>
            <a:r>
              <a:rPr lang="en-US" sz="1400" dirty="0" err="1" smtClean="0"/>
              <a:t>nutriscore</a:t>
            </a:r>
            <a:r>
              <a:rPr lang="en-US" sz="1400" dirty="0" smtClean="0"/>
              <a:t> (R2 score &lt; 0).</a:t>
            </a:r>
          </a:p>
          <a:p>
            <a:pPr algn="just"/>
            <a:r>
              <a:rPr lang="en-US" sz="1800" dirty="0" smtClean="0"/>
              <a:t>Based on these observations, I have tried to improve the results by excluding all beverage products from our dataset and run another regression.</a:t>
            </a:r>
          </a:p>
          <a:p>
            <a:pPr lvl="1" algn="just"/>
            <a:r>
              <a:rPr lang="en-US" sz="1400" dirty="0" smtClean="0"/>
              <a:t>The results for this new linear regression analysis is an </a:t>
            </a:r>
            <a:r>
              <a:rPr lang="en-US" sz="1400" b="1" dirty="0" smtClean="0"/>
              <a:t>R2 = 0.93.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400" dirty="0" smtClean="0"/>
          </a:p>
          <a:p>
            <a:pPr lvl="1" algn="just"/>
            <a:endParaRPr lang="en-US" sz="14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Linear Regression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Training and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Improve score</a:t>
            </a:r>
            <a:endParaRPr lang="en-US" sz="1800" dirty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Way forward to build the app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Pros &amp; Cons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68" y="1722429"/>
            <a:ext cx="4049459" cy="1850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081" y="1722430"/>
            <a:ext cx="3033329" cy="18505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02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970736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The app would require the following inputs for each product in order to calculate the </a:t>
            </a:r>
            <a:r>
              <a:rPr lang="en-US" sz="1800" dirty="0" err="1" smtClean="0"/>
              <a:t>nutriscore</a:t>
            </a:r>
            <a:r>
              <a:rPr lang="en-US" sz="1800" dirty="0" smtClean="0"/>
              <a:t>:</a:t>
            </a:r>
            <a:endParaRPr lang="en-US" sz="1400" dirty="0" smtClean="0"/>
          </a:p>
          <a:p>
            <a:pPr lvl="1" algn="just"/>
            <a:r>
              <a:rPr lang="en-US" sz="1400" dirty="0" smtClean="0"/>
              <a:t>Energy </a:t>
            </a:r>
            <a:r>
              <a:rPr lang="en-US" sz="1400" dirty="0"/>
              <a:t>(</a:t>
            </a:r>
            <a:r>
              <a:rPr lang="en-US" sz="1400" dirty="0" smtClean="0"/>
              <a:t>kcal)</a:t>
            </a:r>
          </a:p>
          <a:p>
            <a:pPr lvl="1" algn="just"/>
            <a:r>
              <a:rPr lang="en-US" sz="1400" dirty="0" smtClean="0"/>
              <a:t>Fat</a:t>
            </a:r>
          </a:p>
          <a:p>
            <a:pPr lvl="1" algn="just"/>
            <a:r>
              <a:rPr lang="en-US" sz="1400" dirty="0" smtClean="0"/>
              <a:t>Saturated fat </a:t>
            </a:r>
          </a:p>
          <a:p>
            <a:pPr lvl="1" algn="just"/>
            <a:r>
              <a:rPr lang="en-US" sz="1400" dirty="0" smtClean="0"/>
              <a:t>Sugar </a:t>
            </a:r>
          </a:p>
          <a:p>
            <a:pPr lvl="1" algn="just"/>
            <a:r>
              <a:rPr lang="en-US" sz="1400" dirty="0" smtClean="0"/>
              <a:t>Fiber</a:t>
            </a:r>
          </a:p>
          <a:p>
            <a:pPr lvl="1" algn="just"/>
            <a:r>
              <a:rPr lang="en-US" sz="1400" dirty="0" smtClean="0"/>
              <a:t>Salt</a:t>
            </a:r>
          </a:p>
          <a:p>
            <a:pPr algn="just"/>
            <a:r>
              <a:rPr lang="en-US" sz="1800" dirty="0" smtClean="0"/>
              <a:t>These data must be provided for a portion of 100g.</a:t>
            </a:r>
            <a:endParaRPr lang="en-US" sz="1800" dirty="0"/>
          </a:p>
          <a:p>
            <a:pPr algn="just"/>
            <a:r>
              <a:rPr lang="en-US" sz="1800" dirty="0" smtClean="0"/>
              <a:t>It is hard to approximate the </a:t>
            </a:r>
            <a:r>
              <a:rPr lang="en-US" sz="1800" dirty="0" err="1" smtClean="0"/>
              <a:t>nutriscore</a:t>
            </a:r>
            <a:r>
              <a:rPr lang="en-US" sz="1800" dirty="0" smtClean="0"/>
              <a:t> of beverage products using the </a:t>
            </a:r>
            <a:r>
              <a:rPr lang="en-US" sz="1800" dirty="0" err="1" smtClean="0"/>
              <a:t>openfoodfacts</a:t>
            </a:r>
            <a:r>
              <a:rPr lang="en-US" sz="1800" dirty="0" smtClean="0"/>
              <a:t> dataset because there are more too many missing values in the variable: %fruits, vegetables,…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400" dirty="0" smtClean="0"/>
          </a:p>
          <a:p>
            <a:pPr lvl="1" algn="just"/>
            <a:endParaRPr lang="en-US" sz="14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Linear Regression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Training and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Improve score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Way forward to build the app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Pros &amp; Cons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8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970736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This app aims at providing a simplified model to get the </a:t>
            </a:r>
            <a:r>
              <a:rPr lang="en-US" sz="1800" dirty="0" err="1" smtClean="0"/>
              <a:t>nutriscore</a:t>
            </a:r>
            <a:r>
              <a:rPr lang="en-US" sz="1800" dirty="0" smtClean="0"/>
              <a:t> of food products. The simplification has few advantages but limitations too:</a:t>
            </a:r>
          </a:p>
          <a:p>
            <a:pPr lvl="1" algn="just"/>
            <a:r>
              <a:rPr lang="en-US" sz="1600" dirty="0" smtClean="0"/>
              <a:t>Pros:</a:t>
            </a:r>
          </a:p>
          <a:p>
            <a:pPr lvl="2" algn="just"/>
            <a:r>
              <a:rPr lang="en-US" sz="1400" dirty="0" smtClean="0"/>
              <a:t>Need only few data</a:t>
            </a:r>
          </a:p>
          <a:p>
            <a:pPr lvl="2" algn="just"/>
            <a:r>
              <a:rPr lang="en-US" sz="1400" dirty="0" smtClean="0"/>
              <a:t>Nutrition facts required easily found on product packaging</a:t>
            </a:r>
          </a:p>
          <a:p>
            <a:pPr lvl="2" algn="just"/>
            <a:r>
              <a:rPr lang="en-US" sz="1400" dirty="0" smtClean="0"/>
              <a:t>Simple and quick measure of the </a:t>
            </a:r>
            <a:r>
              <a:rPr lang="en-US" sz="1400" dirty="0" err="1" smtClean="0"/>
              <a:t>nutriscore</a:t>
            </a:r>
            <a:endParaRPr lang="en-US" sz="1400" dirty="0" smtClean="0"/>
          </a:p>
          <a:p>
            <a:pPr lvl="2" algn="just"/>
            <a:endParaRPr lang="en-US" sz="1000" dirty="0"/>
          </a:p>
          <a:p>
            <a:pPr lvl="1" algn="just"/>
            <a:r>
              <a:rPr lang="en-US" sz="1600" dirty="0" smtClean="0"/>
              <a:t>Cons:</a:t>
            </a:r>
          </a:p>
          <a:p>
            <a:pPr lvl="2" algn="just"/>
            <a:r>
              <a:rPr lang="en-US" sz="1400" dirty="0" smtClean="0"/>
              <a:t>Simplification implies a loss in accuracy</a:t>
            </a:r>
          </a:p>
          <a:p>
            <a:pPr lvl="2" algn="just"/>
            <a:r>
              <a:rPr lang="en-US" sz="1400" dirty="0" smtClean="0"/>
              <a:t>Beverage products could not be computed</a:t>
            </a:r>
          </a:p>
          <a:p>
            <a:pPr lvl="1" algn="just"/>
            <a:endParaRPr lang="en-US" sz="14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400" dirty="0" smtClean="0"/>
          </a:p>
          <a:p>
            <a:pPr lvl="1" algn="just"/>
            <a:endParaRPr lang="en-US" sz="14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lvl="2" algn="just"/>
            <a:endParaRPr lang="en-US" sz="1000" dirty="0" smtClean="0"/>
          </a:p>
          <a:p>
            <a:pPr lvl="2" algn="just"/>
            <a:endParaRPr lang="en-US" sz="10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508004" cy="4343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Linear Regression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Training and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Improve score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Way forward to build the app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Pros &amp; Cons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44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aim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use the </a:t>
            </a:r>
            <a:r>
              <a:rPr lang="fr-FR" dirty="0" err="1" smtClean="0"/>
              <a:t>openfoodfacts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a </a:t>
            </a:r>
            <a:r>
              <a:rPr lang="fr-FR" u="sng" dirty="0" err="1" smtClean="0"/>
              <a:t>simplified</a:t>
            </a:r>
            <a:r>
              <a:rPr lang="fr-FR" u="sng" dirty="0" smtClean="0"/>
              <a:t> </a:t>
            </a:r>
            <a:r>
              <a:rPr lang="fr-FR" u="sng" dirty="0" err="1" smtClean="0"/>
              <a:t>app</a:t>
            </a:r>
            <a:r>
              <a:rPr lang="fr-FR" u="sng" dirty="0"/>
              <a:t> </a:t>
            </a:r>
            <a:r>
              <a:rPr lang="fr-FR" u="sng" dirty="0" smtClean="0"/>
              <a:t>to </a:t>
            </a:r>
            <a:r>
              <a:rPr lang="fr-FR" u="sng" dirty="0" err="1" smtClean="0"/>
              <a:t>compute</a:t>
            </a:r>
            <a:r>
              <a:rPr lang="fr-FR" u="sng" dirty="0" smtClean="0"/>
              <a:t> the </a:t>
            </a:r>
            <a:r>
              <a:rPr lang="fr-FR" u="sng" dirty="0" err="1" smtClean="0"/>
              <a:t>nutriscore</a:t>
            </a:r>
            <a:r>
              <a:rPr lang="fr-FR" u="sng" dirty="0" smtClean="0"/>
              <a:t>. </a:t>
            </a:r>
          </a:p>
          <a:p>
            <a:r>
              <a:rPr lang="fr-FR" dirty="0" smtClean="0"/>
              <a:t>I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the </a:t>
            </a:r>
            <a:r>
              <a:rPr lang="fr-FR" dirty="0" err="1" smtClean="0"/>
              <a:t>app</a:t>
            </a:r>
            <a:r>
              <a:rPr lang="fr-FR" dirty="0" smtClean="0"/>
              <a:t> to </a:t>
            </a:r>
            <a:r>
              <a:rPr lang="fr-FR" dirty="0" err="1" smtClean="0"/>
              <a:t>comply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few </a:t>
            </a:r>
            <a:r>
              <a:rPr lang="fr-FR" dirty="0" err="1" smtClean="0"/>
              <a:t>requirements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/>
              <a:t>E</a:t>
            </a:r>
            <a:r>
              <a:rPr lang="fr-FR" dirty="0" err="1" smtClean="0"/>
              <a:t>asy</a:t>
            </a:r>
            <a:r>
              <a:rPr lang="fr-FR" dirty="0" smtClean="0"/>
              <a:t> to use </a:t>
            </a:r>
            <a:r>
              <a:rPr lang="fr-FR" dirty="0" err="1" smtClean="0"/>
              <a:t>with</a:t>
            </a:r>
            <a:r>
              <a:rPr lang="fr-FR" dirty="0" smtClean="0"/>
              <a:t> minimum inputs </a:t>
            </a:r>
            <a:r>
              <a:rPr lang="fr-FR" dirty="0" err="1" smtClean="0"/>
              <a:t>requested</a:t>
            </a:r>
            <a:r>
              <a:rPr lang="fr-FR" dirty="0" smtClean="0"/>
              <a:t> to the user</a:t>
            </a:r>
          </a:p>
          <a:p>
            <a:pPr lvl="1"/>
            <a:r>
              <a:rPr lang="fr-FR" dirty="0" smtClean="0"/>
              <a:t>Good </a:t>
            </a:r>
            <a:r>
              <a:rPr lang="fr-FR" dirty="0" err="1" smtClean="0"/>
              <a:t>level</a:t>
            </a:r>
            <a:r>
              <a:rPr lang="fr-FR" dirty="0" smtClean="0"/>
              <a:t> of </a:t>
            </a:r>
            <a:r>
              <a:rPr lang="fr-FR" dirty="0" err="1" smtClean="0"/>
              <a:t>accuracy</a:t>
            </a:r>
            <a:r>
              <a:rPr lang="fr-FR" dirty="0" smtClean="0"/>
              <a:t> in </a:t>
            </a:r>
            <a:r>
              <a:rPr lang="fr-FR" dirty="0" err="1" smtClean="0"/>
              <a:t>computing</a:t>
            </a:r>
            <a:r>
              <a:rPr lang="fr-FR" dirty="0" smtClean="0"/>
              <a:t> the </a:t>
            </a:r>
            <a:r>
              <a:rPr lang="fr-FR" dirty="0" err="1" smtClean="0"/>
              <a:t>nutriscore</a:t>
            </a:r>
            <a:endParaRPr lang="fr-FR" dirty="0" smtClean="0"/>
          </a:p>
          <a:p>
            <a:pPr lvl="1"/>
            <a:r>
              <a:rPr lang="fr-FR" dirty="0" err="1" smtClean="0"/>
              <a:t>Increase</a:t>
            </a:r>
            <a:r>
              <a:rPr lang="fr-FR" dirty="0" smtClean="0"/>
              <a:t> </a:t>
            </a:r>
            <a:r>
              <a:rPr lang="fr-FR" dirty="0" err="1" smtClean="0"/>
              <a:t>awareness</a:t>
            </a:r>
            <a:r>
              <a:rPr lang="fr-FR" dirty="0" smtClean="0"/>
              <a:t> about </a:t>
            </a:r>
            <a:r>
              <a:rPr lang="fr-FR" dirty="0" err="1" smtClean="0"/>
              <a:t>food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092" y="2492896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smtClean="0"/>
              <a:t>Q &amp; A</a:t>
            </a:r>
            <a:endParaRPr lang="fr-FR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6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Principal Component </a:t>
            </a:r>
            <a:r>
              <a:rPr lang="fr-FR" dirty="0" err="1" smtClean="0"/>
              <a:t>Analysis</a:t>
            </a:r>
            <a:r>
              <a:rPr lang="fr-FR" dirty="0" smtClean="0"/>
              <a:t> (</a:t>
            </a:r>
            <a:r>
              <a:rPr lang="fr-FR" dirty="0" err="1" smtClean="0"/>
              <a:t>Annex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 have </a:t>
            </a:r>
            <a:r>
              <a:rPr lang="fr-FR" dirty="0" err="1" smtClean="0"/>
              <a:t>run</a:t>
            </a:r>
            <a:r>
              <a:rPr lang="fr-FR" dirty="0" smtClean="0"/>
              <a:t> a PCA to </a:t>
            </a:r>
            <a:r>
              <a:rPr lang="fr-FR" dirty="0" err="1" smtClean="0"/>
              <a:t>reduce</a:t>
            </a:r>
            <a:r>
              <a:rPr lang="fr-FR" dirty="0" smtClean="0"/>
              <a:t> the </a:t>
            </a:r>
            <a:r>
              <a:rPr lang="fr-FR" dirty="0" err="1" smtClean="0"/>
              <a:t>dimensionality</a:t>
            </a:r>
            <a:r>
              <a:rPr lang="fr-FR" dirty="0" smtClean="0"/>
              <a:t>. </a:t>
            </a:r>
            <a:r>
              <a:rPr lang="fr-FR" dirty="0" err="1" smtClean="0"/>
              <a:t>However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seem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 </a:t>
            </a:r>
            <a:r>
              <a:rPr lang="fr-FR" dirty="0" err="1" smtClean="0"/>
              <a:t>requirement</a:t>
            </a:r>
            <a:r>
              <a:rPr lang="fr-FR" dirty="0" smtClean="0"/>
              <a:t> 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anymore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Besides</a:t>
            </a:r>
            <a:r>
              <a:rPr lang="fr-FR" dirty="0" smtClean="0"/>
              <a:t>, I </a:t>
            </a:r>
            <a:r>
              <a:rPr lang="fr-FR" dirty="0" err="1" smtClean="0"/>
              <a:t>think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interest</a:t>
            </a:r>
            <a:r>
              <a:rPr lang="fr-FR" dirty="0" smtClean="0"/>
              <a:t> in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technique </a:t>
            </a:r>
            <a:r>
              <a:rPr lang="fr-FR" dirty="0" err="1" smtClean="0"/>
              <a:t>here</a:t>
            </a:r>
            <a:r>
              <a:rPr lang="fr-FR" dirty="0" smtClean="0"/>
              <a:t>. In </a:t>
            </a:r>
            <a:r>
              <a:rPr lang="fr-FR" dirty="0" err="1" smtClean="0"/>
              <a:t>fact</a:t>
            </a:r>
            <a:r>
              <a:rPr lang="fr-FR" dirty="0" smtClean="0"/>
              <a:t>, </a:t>
            </a:r>
            <a:r>
              <a:rPr lang="fr-FR" dirty="0" err="1" smtClean="0"/>
              <a:t>there</a:t>
            </a:r>
            <a:r>
              <a:rPr lang="fr-FR" dirty="0" smtClean="0"/>
              <a:t> are </a:t>
            </a:r>
            <a:r>
              <a:rPr lang="fr-FR" dirty="0" err="1" smtClean="0"/>
              <a:t>only</a:t>
            </a:r>
            <a:r>
              <a:rPr lang="fr-FR" dirty="0" smtClean="0"/>
              <a:t> few variables </a:t>
            </a:r>
            <a:r>
              <a:rPr lang="fr-FR" dirty="0" err="1" smtClean="0"/>
              <a:t>left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cleaning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.</a:t>
            </a:r>
          </a:p>
          <a:p>
            <a:r>
              <a:rPr lang="fr-FR" dirty="0" smtClean="0"/>
              <a:t>In the </a:t>
            </a:r>
            <a:r>
              <a:rPr lang="fr-FR" dirty="0" err="1" smtClean="0"/>
              <a:t>next</a:t>
            </a:r>
            <a:r>
              <a:rPr lang="fr-FR" dirty="0" smtClean="0"/>
              <a:t> slides, I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few plots about the PCA.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4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Principal Component </a:t>
            </a:r>
            <a:r>
              <a:rPr lang="fr-FR" dirty="0" err="1" smtClean="0"/>
              <a:t>Analysis</a:t>
            </a:r>
            <a:r>
              <a:rPr lang="fr-FR" dirty="0" smtClean="0"/>
              <a:t> (</a:t>
            </a:r>
            <a:r>
              <a:rPr lang="fr-FR" dirty="0" err="1" smtClean="0"/>
              <a:t>Annex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084" y="1700808"/>
            <a:ext cx="6165684" cy="43204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78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Principal Component </a:t>
            </a:r>
            <a:r>
              <a:rPr lang="fr-FR" dirty="0" err="1" smtClean="0"/>
              <a:t>Analysis</a:t>
            </a:r>
            <a:r>
              <a:rPr lang="fr-FR" dirty="0" smtClean="0"/>
              <a:t> (</a:t>
            </a:r>
            <a:r>
              <a:rPr lang="fr-FR" dirty="0" err="1" smtClean="0"/>
              <a:t>Annex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41" y="1916832"/>
            <a:ext cx="4971851" cy="38884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892" y="2708920"/>
            <a:ext cx="9782801" cy="457200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292" y="1916832"/>
            <a:ext cx="4790197" cy="38687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65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3" y="1063798"/>
            <a:ext cx="6196012" cy="452720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Nan values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Outliers &amp; Duplicate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Filtering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Checks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9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Read csv into a pandas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using following parameters:</a:t>
            </a:r>
          </a:p>
          <a:p>
            <a:pPr lvl="2" algn="just"/>
            <a:r>
              <a:rPr lang="en-US" sz="1600" dirty="0" smtClean="0"/>
              <a:t>Delimiter = ‘t’</a:t>
            </a:r>
          </a:p>
          <a:p>
            <a:pPr lvl="2" algn="just"/>
            <a:r>
              <a:rPr lang="en-US" sz="1600" dirty="0" smtClean="0"/>
              <a:t>Encoding = ’utf-8’</a:t>
            </a:r>
          </a:p>
          <a:p>
            <a:pPr lvl="2" algn="just"/>
            <a:r>
              <a:rPr lang="en-US" sz="1600" dirty="0" err="1" smtClean="0"/>
              <a:t>Low_memory</a:t>
            </a:r>
            <a:r>
              <a:rPr lang="en-US" sz="1600" dirty="0"/>
              <a:t> </a:t>
            </a:r>
            <a:r>
              <a:rPr lang="en-US" sz="1600" dirty="0" smtClean="0"/>
              <a:t>= False</a:t>
            </a:r>
          </a:p>
          <a:p>
            <a:pPr algn="just"/>
            <a:r>
              <a:rPr lang="en-US" sz="2000" dirty="0" err="1"/>
              <a:t>d</a:t>
            </a:r>
            <a:r>
              <a:rPr lang="en-US" sz="2000" dirty="0" err="1" smtClean="0"/>
              <a:t>f.shape</a:t>
            </a:r>
            <a:endParaRPr lang="en-US" sz="2000" dirty="0" smtClean="0"/>
          </a:p>
          <a:p>
            <a:pPr lvl="2" algn="just"/>
            <a:r>
              <a:rPr lang="en-US" sz="1600" dirty="0" smtClean="0"/>
              <a:t>1 481 112 rows</a:t>
            </a:r>
          </a:p>
          <a:p>
            <a:pPr lvl="2" algn="just"/>
            <a:r>
              <a:rPr lang="en-US" sz="1600" dirty="0" smtClean="0"/>
              <a:t>182 columns </a:t>
            </a:r>
          </a:p>
          <a:p>
            <a:pPr algn="just"/>
            <a:r>
              <a:rPr lang="en-US" sz="2000" dirty="0" err="1" smtClean="0"/>
              <a:t>df.describe</a:t>
            </a:r>
            <a:r>
              <a:rPr lang="en-US" sz="2000" dirty="0" smtClean="0"/>
              <a:t>()</a:t>
            </a:r>
          </a:p>
          <a:p>
            <a:pPr lvl="2" algn="just"/>
            <a:r>
              <a:rPr lang="en-US" sz="1600" dirty="0" smtClean="0"/>
              <a:t>125 numerical columns (out of 182)</a:t>
            </a:r>
          </a:p>
          <a:p>
            <a:pPr lvl="2" algn="just"/>
            <a:r>
              <a:rPr lang="en-US" sz="1600" dirty="0" smtClean="0"/>
              <a:t>Many missing values</a:t>
            </a:r>
          </a:p>
          <a:p>
            <a:pPr lvl="2" algn="just"/>
            <a:r>
              <a:rPr lang="en-US" sz="1600" dirty="0" smtClean="0"/>
              <a:t>Outliers</a:t>
            </a:r>
          </a:p>
          <a:p>
            <a:r>
              <a:rPr lang="en-US" sz="2000" dirty="0" smtClean="0"/>
              <a:t>Most of the numerical variables can be split into 7 different groups:</a:t>
            </a:r>
          </a:p>
          <a:p>
            <a:pPr lvl="2"/>
            <a:r>
              <a:rPr lang="en-US" sz="1400" dirty="0" smtClean="0"/>
              <a:t>Fat, Carbohydrates, Fibers, Proteins, Salt / Sodium, Vitamins and Minerals.</a:t>
            </a:r>
          </a:p>
          <a:p>
            <a:pPr marL="365760" lvl="1" indent="0">
              <a:buNone/>
            </a:pP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 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These groups will be checked separately as this is not easy to visualize too many variables simultaneously.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Nan values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Outliers &amp; Duplicate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Filtering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Checks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7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Let’s have a look at the nan values among few macro-nutrients groups.</a:t>
            </a:r>
          </a:p>
          <a:p>
            <a:pPr lvl="1" algn="just"/>
            <a:r>
              <a:rPr lang="en-US" sz="1600" dirty="0" smtClean="0"/>
              <a:t>Proteins &amp; Salt / Sodium</a:t>
            </a:r>
          </a:p>
          <a:p>
            <a:pPr lvl="2" algn="just"/>
            <a:endParaRPr lang="en-US" sz="1200" dirty="0" smtClean="0"/>
          </a:p>
          <a:p>
            <a:pPr marL="731520" lvl="2" indent="0" algn="just">
              <a:buNone/>
            </a:pPr>
            <a:endParaRPr lang="en-US" sz="1200" dirty="0"/>
          </a:p>
          <a:p>
            <a:pPr lvl="2" algn="just"/>
            <a:endParaRPr lang="en-US" sz="1200" dirty="0" smtClean="0"/>
          </a:p>
          <a:p>
            <a:pPr marL="731520" lvl="2" indent="0" algn="just">
              <a:buNone/>
            </a:pPr>
            <a:endParaRPr lang="en-US" sz="1200" dirty="0" smtClean="0"/>
          </a:p>
          <a:p>
            <a:pPr marL="731520" lvl="2" indent="0" algn="just">
              <a:buNone/>
            </a:pPr>
            <a:endParaRPr lang="en-US" sz="1200" dirty="0" smtClean="0"/>
          </a:p>
          <a:p>
            <a:pPr lvl="2" algn="just"/>
            <a:r>
              <a:rPr lang="en-US" sz="1200" dirty="0" smtClean="0"/>
              <a:t>There are many missing values for </a:t>
            </a:r>
            <a:r>
              <a:rPr lang="en-US" sz="1200" dirty="0" err="1" smtClean="0"/>
              <a:t>composants</a:t>
            </a:r>
            <a:r>
              <a:rPr lang="en-US" sz="1200" dirty="0" smtClean="0"/>
              <a:t> of proteins.</a:t>
            </a:r>
          </a:p>
          <a:p>
            <a:pPr lvl="1" algn="just"/>
            <a:r>
              <a:rPr lang="en-US" sz="1600" dirty="0" smtClean="0"/>
              <a:t>Carbohydrates &amp; Fibers</a:t>
            </a:r>
          </a:p>
          <a:p>
            <a:pPr lvl="2" algn="just"/>
            <a:endParaRPr lang="en-US" sz="200" dirty="0">
              <a:solidFill>
                <a:srgbClr val="C00000"/>
              </a:solidFill>
            </a:endParaRPr>
          </a:p>
          <a:p>
            <a:pPr lvl="2" algn="just"/>
            <a:endParaRPr lang="en-US" sz="200" dirty="0" smtClean="0">
              <a:solidFill>
                <a:srgbClr val="C00000"/>
              </a:solidFill>
            </a:endParaRPr>
          </a:p>
          <a:p>
            <a:pPr lvl="2" algn="just"/>
            <a:endParaRPr lang="en-US" sz="200" dirty="0">
              <a:solidFill>
                <a:srgbClr val="C00000"/>
              </a:solidFill>
            </a:endParaRPr>
          </a:p>
          <a:p>
            <a:pPr lvl="2" algn="just"/>
            <a:endParaRPr lang="en-US" sz="200" dirty="0" smtClean="0">
              <a:solidFill>
                <a:srgbClr val="C00000"/>
              </a:solidFill>
            </a:endParaRPr>
          </a:p>
          <a:p>
            <a:pPr lvl="2" algn="just"/>
            <a:endParaRPr lang="en-US" sz="200" dirty="0">
              <a:solidFill>
                <a:srgbClr val="C00000"/>
              </a:solidFill>
            </a:endParaRPr>
          </a:p>
          <a:p>
            <a:pPr lvl="2" algn="just"/>
            <a:endParaRPr lang="en-US" sz="200" dirty="0" smtClean="0">
              <a:solidFill>
                <a:srgbClr val="C00000"/>
              </a:solidFill>
            </a:endParaRPr>
          </a:p>
          <a:p>
            <a:pPr lvl="2" algn="just"/>
            <a:endParaRPr lang="en-US" sz="200" dirty="0">
              <a:solidFill>
                <a:srgbClr val="C00000"/>
              </a:solidFill>
            </a:endParaRPr>
          </a:p>
          <a:p>
            <a:pPr lvl="2" algn="just"/>
            <a:endParaRPr lang="en-US" sz="200" dirty="0" smtClean="0">
              <a:solidFill>
                <a:srgbClr val="C00000"/>
              </a:solidFill>
            </a:endParaRPr>
          </a:p>
          <a:p>
            <a:pPr lvl="2" algn="just"/>
            <a:endParaRPr lang="en-US" sz="200" dirty="0">
              <a:solidFill>
                <a:srgbClr val="C00000"/>
              </a:solidFill>
            </a:endParaRPr>
          </a:p>
          <a:p>
            <a:pPr lvl="2" algn="just"/>
            <a:endParaRPr lang="en-US" sz="200" dirty="0" smtClean="0">
              <a:solidFill>
                <a:srgbClr val="C00000"/>
              </a:solidFill>
            </a:endParaRPr>
          </a:p>
          <a:p>
            <a:pPr lvl="2" algn="just"/>
            <a:endParaRPr lang="en-US" sz="200" dirty="0">
              <a:solidFill>
                <a:srgbClr val="C00000"/>
              </a:solidFill>
            </a:endParaRPr>
          </a:p>
          <a:p>
            <a:pPr lvl="2" algn="just"/>
            <a:endParaRPr lang="en-US" sz="200" dirty="0" smtClean="0">
              <a:solidFill>
                <a:srgbClr val="C00000"/>
              </a:solidFill>
            </a:endParaRPr>
          </a:p>
          <a:p>
            <a:pPr lvl="2" algn="just"/>
            <a:endParaRPr lang="en-US" sz="200" dirty="0">
              <a:solidFill>
                <a:srgbClr val="C00000"/>
              </a:solidFill>
            </a:endParaRPr>
          </a:p>
          <a:p>
            <a:pPr lvl="2" algn="just"/>
            <a:endParaRPr lang="en-US" sz="200" dirty="0" smtClean="0">
              <a:solidFill>
                <a:srgbClr val="C00000"/>
              </a:solidFill>
            </a:endParaRPr>
          </a:p>
          <a:p>
            <a:pPr lvl="2" algn="just"/>
            <a:endParaRPr lang="en-US" sz="200" dirty="0">
              <a:solidFill>
                <a:srgbClr val="C00000"/>
              </a:solidFill>
            </a:endParaRPr>
          </a:p>
          <a:p>
            <a:pPr lvl="2" algn="just"/>
            <a:endParaRPr lang="en-US" sz="200" dirty="0" smtClean="0">
              <a:solidFill>
                <a:srgbClr val="C00000"/>
              </a:solidFill>
            </a:endParaRPr>
          </a:p>
          <a:p>
            <a:pPr lvl="2" algn="just"/>
            <a:endParaRPr lang="en-US" sz="200" dirty="0">
              <a:solidFill>
                <a:srgbClr val="C00000"/>
              </a:solidFill>
            </a:endParaRPr>
          </a:p>
          <a:p>
            <a:pPr lvl="2" algn="just"/>
            <a:endParaRPr lang="en-US" sz="200" dirty="0" smtClean="0">
              <a:solidFill>
                <a:srgbClr val="C00000"/>
              </a:solidFill>
            </a:endParaRPr>
          </a:p>
          <a:p>
            <a:pPr lvl="2" algn="just"/>
            <a:endParaRPr lang="en-US" sz="200" dirty="0">
              <a:solidFill>
                <a:srgbClr val="C00000"/>
              </a:solidFill>
            </a:endParaRPr>
          </a:p>
          <a:p>
            <a:pPr lvl="2" algn="just"/>
            <a:endParaRPr lang="en-US" sz="200" dirty="0" smtClean="0">
              <a:solidFill>
                <a:srgbClr val="C00000"/>
              </a:solidFill>
            </a:endParaRPr>
          </a:p>
          <a:p>
            <a:pPr lvl="2" algn="just"/>
            <a:endParaRPr lang="en-US" sz="200" dirty="0" smtClean="0">
              <a:solidFill>
                <a:srgbClr val="C00000"/>
              </a:solidFill>
            </a:endParaRPr>
          </a:p>
          <a:p>
            <a:pPr marL="731520" lvl="2" indent="0" algn="just">
              <a:buNone/>
            </a:pPr>
            <a:endParaRPr lang="en-US" sz="200" dirty="0">
              <a:solidFill>
                <a:srgbClr val="C00000"/>
              </a:solidFill>
            </a:endParaRPr>
          </a:p>
          <a:p>
            <a:pPr lvl="2" algn="just"/>
            <a:endParaRPr lang="en-US" sz="200" dirty="0" smtClean="0">
              <a:solidFill>
                <a:srgbClr val="C00000"/>
              </a:solidFill>
            </a:endParaRPr>
          </a:p>
          <a:p>
            <a:pPr lvl="2" algn="just"/>
            <a:r>
              <a:rPr lang="en-US" sz="1200" dirty="0" smtClean="0"/>
              <a:t>Similarly, many missing values for components of carbohydrates and fibers.</a:t>
            </a:r>
            <a:r>
              <a:rPr lang="en-US" sz="1000" dirty="0" smtClean="0">
                <a:solidFill>
                  <a:srgbClr val="C00000"/>
                </a:solidFill>
              </a:rPr>
              <a:t>		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overview</a:t>
            </a:r>
          </a:p>
          <a:p>
            <a:r>
              <a:rPr lang="en-US" dirty="0" smtClean="0"/>
              <a:t>Nan values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Outliers &amp; Duplicate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Filtering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Checks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80" y="1412776"/>
            <a:ext cx="2160240" cy="1092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3284985"/>
            <a:ext cx="2204927" cy="20882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78388" y="1556792"/>
            <a:ext cx="2088232" cy="48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878387" y="3601236"/>
            <a:ext cx="2204927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873212" y="4909294"/>
            <a:ext cx="2210101" cy="270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/>
              <a:t>In the exact same way, components of fats, minerals and vitamins have more than 70% of missing values.</a:t>
            </a:r>
          </a:p>
          <a:p>
            <a:pPr algn="just"/>
            <a:r>
              <a:rPr lang="en-US" sz="1800" dirty="0" smtClean="0"/>
              <a:t>See below the percentage of missing values in ascending order for the first 25 numerical columns:</a:t>
            </a:r>
            <a:endParaRPr lang="en-US" sz="1000" dirty="0">
              <a:solidFill>
                <a:srgbClr val="C00000"/>
              </a:solidFill>
            </a:endParaRPr>
          </a:p>
          <a:p>
            <a:pPr algn="just"/>
            <a:endParaRPr lang="en-US" sz="600" dirty="0">
              <a:solidFill>
                <a:srgbClr val="C00000"/>
              </a:solidFill>
            </a:endParaRPr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I drop all columns with more than 70% nan values so that I keep the most relevant variables only.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overview</a:t>
            </a:r>
          </a:p>
          <a:p>
            <a:r>
              <a:rPr lang="en-US" dirty="0" smtClean="0"/>
              <a:t>Nan values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Outliers &amp; Duplicate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Filtering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Checks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6" y="1828800"/>
            <a:ext cx="3260343" cy="367818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446340" y="4397604"/>
            <a:ext cx="35283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49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/>
              <a:t>I have decided to drop also categorical columns based on the same threshold (more than 70% of nan values).</a:t>
            </a:r>
          </a:p>
          <a:p>
            <a:pPr algn="just"/>
            <a:r>
              <a:rPr lang="en-US" sz="1800" dirty="0" smtClean="0"/>
              <a:t> Additionally, I removed few other columns that have little interest for the </a:t>
            </a:r>
            <a:r>
              <a:rPr lang="en-US" sz="1800" dirty="0" err="1" smtClean="0"/>
              <a:t>nutriscore</a:t>
            </a:r>
            <a:r>
              <a:rPr lang="en-US" sz="1800" dirty="0" smtClean="0"/>
              <a:t>.</a:t>
            </a:r>
            <a:endParaRPr lang="en-US" sz="1000" dirty="0">
              <a:solidFill>
                <a:srgbClr val="C00000"/>
              </a:solidFill>
            </a:endParaRPr>
          </a:p>
          <a:p>
            <a:pPr algn="just"/>
            <a:endParaRPr lang="en-US" sz="600" dirty="0">
              <a:solidFill>
                <a:srgbClr val="C00000"/>
              </a:solidFill>
            </a:endParaRPr>
          </a:p>
          <a:p>
            <a:pPr algn="just"/>
            <a:r>
              <a:rPr lang="en-US" sz="1800" dirty="0" err="1" smtClean="0"/>
              <a:t>df.shape</a:t>
            </a:r>
            <a:r>
              <a:rPr lang="en-US" sz="1800" dirty="0" smtClean="0"/>
              <a:t> is now:</a:t>
            </a:r>
          </a:p>
          <a:p>
            <a:pPr lvl="1" algn="just"/>
            <a:r>
              <a:rPr lang="en-US" sz="1400" dirty="0" smtClean="0"/>
              <a:t>1 481 112 rows</a:t>
            </a:r>
          </a:p>
          <a:p>
            <a:pPr lvl="1" algn="just"/>
            <a:r>
              <a:rPr lang="en-US" sz="1400" dirty="0" smtClean="0"/>
              <a:t>22 columns</a:t>
            </a:r>
          </a:p>
          <a:p>
            <a:pPr lvl="1" algn="just"/>
            <a:endParaRPr lang="en-US" sz="1400" dirty="0" smtClean="0"/>
          </a:p>
          <a:p>
            <a:pPr algn="just"/>
            <a:r>
              <a:rPr lang="en-US" sz="1800" dirty="0" smtClean="0"/>
              <a:t>We will now reduce the number of rows by checking the outliers, duplicates,…</a:t>
            </a:r>
            <a:endParaRPr lang="en-US" sz="1800" dirty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  <a:p>
            <a:pPr marL="365760" lvl="1" indent="0" algn="just">
              <a:buNone/>
            </a:pPr>
            <a:r>
              <a:rPr lang="en-US" sz="1400" dirty="0" smtClean="0"/>
              <a:t>						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overview</a:t>
            </a:r>
          </a:p>
          <a:p>
            <a:r>
              <a:rPr lang="en-US" dirty="0" smtClean="0"/>
              <a:t>Nan values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Outliers &amp; Duplicate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Filtering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Checks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89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/>
              <a:t>Boxplots visualization of quantitative columns. </a:t>
            </a:r>
            <a:endParaRPr lang="en-US" sz="1800" dirty="0"/>
          </a:p>
          <a:p>
            <a:pPr algn="just"/>
            <a:endParaRPr lang="en-US" sz="1800" dirty="0" smtClean="0"/>
          </a:p>
          <a:p>
            <a:pPr marL="365760" lvl="1" indent="0" algn="just">
              <a:buNone/>
            </a:pPr>
            <a:endParaRPr lang="en-US" sz="1400" dirty="0" smtClean="0"/>
          </a:p>
          <a:p>
            <a:pPr marL="365760" lvl="1" indent="0" algn="just">
              <a:buNone/>
            </a:pPr>
            <a:r>
              <a:rPr lang="en-US" sz="1400" dirty="0" smtClean="0"/>
              <a:t>						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Nan values</a:t>
            </a:r>
          </a:p>
          <a:p>
            <a:r>
              <a:rPr lang="en-US" dirty="0" smtClean="0"/>
              <a:t>Outliers &amp; Duplicate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Filtering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Checks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08" y="894062"/>
            <a:ext cx="4935231" cy="2750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80" y="3645024"/>
            <a:ext cx="4979355" cy="27363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28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5459</TotalTime>
  <Words>2261</Words>
  <Application>Microsoft Office PowerPoint</Application>
  <PresentationFormat>Custom</PresentationFormat>
  <Paragraphs>1047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Euphemia</vt:lpstr>
      <vt:lpstr>Wingdings</vt:lpstr>
      <vt:lpstr>Math 16x9</vt:lpstr>
      <vt:lpstr>P2 Openfoodfacts - 03/11/2020</vt:lpstr>
      <vt:lpstr>Contents</vt:lpstr>
      <vt:lpstr>Application proposal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Feasibility</vt:lpstr>
      <vt:lpstr>feasibility</vt:lpstr>
      <vt:lpstr>feasibility</vt:lpstr>
      <vt:lpstr>feasibility</vt:lpstr>
      <vt:lpstr>Feasibility</vt:lpstr>
      <vt:lpstr>feasibility</vt:lpstr>
      <vt:lpstr>PowerPoint Presentation</vt:lpstr>
      <vt:lpstr>Principal Component Analysis (Annex)</vt:lpstr>
      <vt:lpstr>Principal Component Analysis (Annex)</vt:lpstr>
      <vt:lpstr>Principal Component Analysis (Annex)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Openfoodfacts - 03/11/2020</dc:title>
  <dc:creator>Amine</dc:creator>
  <cp:lastModifiedBy>Amine</cp:lastModifiedBy>
  <cp:revision>90</cp:revision>
  <dcterms:created xsi:type="dcterms:W3CDTF">2020-10-28T10:27:55Z</dcterms:created>
  <dcterms:modified xsi:type="dcterms:W3CDTF">2020-11-02T11:16:58Z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