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7" r:id="rId3"/>
    <p:sldId id="287" r:id="rId4"/>
    <p:sldId id="288" r:id="rId5"/>
    <p:sldId id="289" r:id="rId6"/>
    <p:sldId id="293" r:id="rId7"/>
    <p:sldId id="295" r:id="rId8"/>
    <p:sldId id="296" r:id="rId9"/>
    <p:sldId id="297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323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8" r:id="rId31"/>
    <p:sldId id="319" r:id="rId32"/>
    <p:sldId id="322" r:id="rId33"/>
    <p:sldId id="320" r:id="rId34"/>
    <p:sldId id="321" r:id="rId35"/>
    <p:sldId id="278" r:id="rId36"/>
  </p:sldIdLst>
  <p:sldSz cx="9144000" cy="5143500" type="screen16x9"/>
  <p:notesSz cx="6858000" cy="9144000"/>
  <p:embeddedFontLst>
    <p:embeddedFont>
      <p:font typeface="Barlow Light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aleway Thin" panose="020B0604020202020204" charset="0"/>
      <p:regular r:id="rId46"/>
      <p:bold r:id="rId47"/>
      <p:italic r:id="rId48"/>
      <p:boldItalic r:id="rId49"/>
    </p:embeddedFont>
    <p:embeddedFont>
      <p:font typeface="Barlow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3FC57-D51D-4294-A7B2-CC4182828143}">
  <a:tblStyle styleId="{E433FC57-D51D-4294-A7B2-CC41828281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13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078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5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9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62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88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2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4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91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0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274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970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93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94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183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19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39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640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5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84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24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592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347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333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88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53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3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26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35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9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9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05344" y="1905974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P3 Seattle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cleaning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algn="just"/>
            <a:r>
              <a:rPr lang="fr-FR" sz="2000" dirty="0" err="1">
                <a:sym typeface="Wingdings" panose="05000000000000000000" pitchFamily="2" charset="2"/>
              </a:rPr>
              <a:t>Fill</a:t>
            </a:r>
            <a:r>
              <a:rPr lang="fr-FR" sz="2000" dirty="0">
                <a:sym typeface="Wingdings" panose="05000000000000000000" pitchFamily="2" charset="2"/>
              </a:rPr>
              <a:t> (1) and (2) nan values </a:t>
            </a:r>
            <a:r>
              <a:rPr lang="fr-FR" sz="2000" dirty="0" err="1">
                <a:sym typeface="Wingdings" panose="05000000000000000000" pitchFamily="2" charset="2"/>
              </a:rPr>
              <a:t>respectively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with</a:t>
            </a:r>
            <a:r>
              <a:rPr lang="fr-FR" sz="2000" dirty="0">
                <a:sym typeface="Wingdings" panose="05000000000000000000" pitchFamily="2" charset="2"/>
              </a:rPr>
              <a:t> « None » and « 0 »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1600" dirty="0" smtClean="0"/>
              <a:t>Second/</a:t>
            </a:r>
            <a:r>
              <a:rPr lang="fr-FR" sz="1600" dirty="0" err="1" smtClean="0"/>
              <a:t>Third</a:t>
            </a:r>
            <a:r>
              <a:rPr lang="fr-FR" sz="1600" dirty="0" smtClean="0"/>
              <a:t> </a:t>
            </a:r>
            <a:r>
              <a:rPr lang="fr-FR" sz="1600" dirty="0" err="1" smtClean="0"/>
              <a:t>LargestPropertyUseType</a:t>
            </a:r>
            <a:r>
              <a:rPr lang="fr-FR" sz="1600" dirty="0" smtClean="0"/>
              <a:t>            (1)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1600" dirty="0"/>
              <a:t>Second/</a:t>
            </a:r>
            <a:r>
              <a:rPr lang="fr-FR" sz="1600" dirty="0" err="1"/>
              <a:t>Third</a:t>
            </a:r>
            <a:r>
              <a:rPr lang="fr-FR" sz="1600" dirty="0"/>
              <a:t> </a:t>
            </a:r>
            <a:r>
              <a:rPr lang="fr-FR" sz="1600" dirty="0" err="1" smtClean="0"/>
              <a:t>LargestPropertyUseTypeGFA</a:t>
            </a:r>
            <a:r>
              <a:rPr lang="fr-FR" sz="1600" dirty="0" smtClean="0"/>
              <a:t>   (2)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 Drop </a:t>
            </a:r>
            <a:r>
              <a:rPr lang="fr-FR" sz="2000" dirty="0" err="1">
                <a:sym typeface="Wingdings" panose="05000000000000000000" pitchFamily="2" charset="2"/>
              </a:rPr>
              <a:t>samples</a:t>
            </a:r>
            <a:r>
              <a:rPr lang="fr-FR" sz="2000" dirty="0">
                <a:sym typeface="Wingdings" panose="05000000000000000000" pitchFamily="2" charset="2"/>
              </a:rPr>
              <a:t> not </a:t>
            </a:r>
            <a:r>
              <a:rPr lang="fr-FR" sz="2000" dirty="0" err="1">
                <a:sym typeface="Wingdings" panose="05000000000000000000" pitchFamily="2" charset="2"/>
              </a:rPr>
              <a:t>compliant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with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statement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above</a:t>
            </a:r>
            <a:r>
              <a:rPr lang="fr-FR" sz="2000" dirty="0">
                <a:sym typeface="Wingdings" panose="05000000000000000000" pitchFamily="2" charset="2"/>
              </a:rPr>
              <a:t> (~800 </a:t>
            </a:r>
            <a:r>
              <a:rPr lang="fr-FR" sz="2000" dirty="0" err="1">
                <a:sym typeface="Wingdings" panose="05000000000000000000" pitchFamily="2" charset="2"/>
              </a:rPr>
              <a:t>rows</a:t>
            </a:r>
            <a:r>
              <a:rPr lang="fr-FR" sz="2000" dirty="0" smtClean="0">
                <a:sym typeface="Wingdings" panose="05000000000000000000" pitchFamily="2" charset="2"/>
              </a:rPr>
              <a:t>)</a:t>
            </a:r>
            <a:endParaRPr lang="fr-FR" sz="20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1600" dirty="0" err="1" smtClean="0"/>
              <a:t>GFATotal</a:t>
            </a:r>
            <a:r>
              <a:rPr lang="fr-FR" sz="1600" dirty="0" smtClean="0"/>
              <a:t>  &gt;=  </a:t>
            </a:r>
            <a:r>
              <a:rPr lang="fr-FR" sz="1600" dirty="0" err="1" smtClean="0"/>
              <a:t>Sum</a:t>
            </a:r>
            <a:r>
              <a:rPr lang="fr-FR" sz="1600" dirty="0" smtClean="0"/>
              <a:t> of 3 </a:t>
            </a:r>
            <a:r>
              <a:rPr lang="fr-FR" sz="1600" dirty="0" err="1" smtClean="0"/>
              <a:t>LargestPropertyUseTypeGFA</a:t>
            </a:r>
            <a:endParaRPr lang="fr-FR" sz="1600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fr-FR" sz="1600" dirty="0" smtClean="0"/>
          </a:p>
          <a:p>
            <a:pPr algn="just"/>
            <a:r>
              <a:rPr lang="fr-FR" sz="2000" dirty="0" err="1" smtClean="0"/>
              <a:t>Remove</a:t>
            </a:r>
            <a:r>
              <a:rPr lang="fr-FR" sz="2000" dirty="0" smtClean="0"/>
              <a:t> observations </a:t>
            </a:r>
            <a:r>
              <a:rPr lang="fr-FR" sz="2000" dirty="0" err="1" smtClean="0"/>
              <a:t>where</a:t>
            </a:r>
            <a:r>
              <a:rPr lang="fr-FR" sz="2000" dirty="0" smtClean="0"/>
              <a:t> variables have </a:t>
            </a:r>
            <a:r>
              <a:rPr lang="fr-FR" sz="2000" dirty="0" err="1" smtClean="0"/>
              <a:t>negative</a:t>
            </a:r>
            <a:r>
              <a:rPr lang="fr-FR" sz="2000" dirty="0" smtClean="0"/>
              <a:t> values (ex. </a:t>
            </a:r>
            <a:r>
              <a:rPr lang="fr-FR" sz="2000" dirty="0" err="1" smtClean="0"/>
              <a:t>GHGEmissions</a:t>
            </a:r>
            <a:r>
              <a:rPr lang="fr-FR" sz="2000" dirty="0" smtClean="0"/>
              <a:t>)</a:t>
            </a:r>
          </a:p>
          <a:p>
            <a:pPr marL="571500" lvl="1" indent="0" algn="just">
              <a:buNone/>
            </a:pPr>
            <a:endParaRPr lang="fr-FR" sz="2000" dirty="0" smtClean="0"/>
          </a:p>
          <a:p>
            <a:pPr lvl="1" algn="just"/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5003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28006" y="205635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1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address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lvl="1" algn="just"/>
            <a:r>
              <a:rPr lang="fr-FR" sz="2000" dirty="0" err="1" smtClean="0"/>
              <a:t>Transform</a:t>
            </a:r>
            <a:r>
              <a:rPr lang="fr-FR" sz="2000" dirty="0" smtClean="0"/>
              <a:t> « </a:t>
            </a:r>
            <a:r>
              <a:rPr lang="fr-FR" sz="2000" dirty="0" err="1"/>
              <a:t>A</a:t>
            </a:r>
            <a:r>
              <a:rPr lang="fr-FR" sz="2000" dirty="0" err="1" smtClean="0"/>
              <a:t>ddress</a:t>
            </a:r>
            <a:r>
              <a:rPr lang="fr-FR" sz="2000" dirty="0" smtClean="0"/>
              <a:t> » </a:t>
            </a:r>
            <a:r>
              <a:rPr lang="fr-FR" sz="2000" dirty="0" err="1" smtClean="0"/>
              <a:t>column</a:t>
            </a:r>
            <a:r>
              <a:rPr lang="fr-FR" sz="2000" dirty="0" smtClean="0"/>
              <a:t> to </a:t>
            </a:r>
            <a:r>
              <a:rPr lang="fr-FR" sz="2000" dirty="0" err="1" smtClean="0"/>
              <a:t>extract</a:t>
            </a:r>
            <a:r>
              <a:rPr lang="fr-FR" sz="2000" dirty="0" smtClean="0"/>
              <a:t>:</a:t>
            </a:r>
          </a:p>
          <a:p>
            <a:pPr lvl="2" algn="just"/>
            <a:r>
              <a:rPr lang="fr-FR" sz="1600" dirty="0" smtClean="0"/>
              <a:t>Building </a:t>
            </a:r>
            <a:r>
              <a:rPr lang="fr-FR" sz="1600" dirty="0" err="1" smtClean="0"/>
              <a:t>Number</a:t>
            </a:r>
            <a:endParaRPr lang="fr-FR" sz="1600" dirty="0" smtClean="0"/>
          </a:p>
          <a:p>
            <a:pPr lvl="2" algn="just"/>
            <a:r>
              <a:rPr lang="fr-FR" sz="1600" dirty="0" smtClean="0"/>
              <a:t>Street Name</a:t>
            </a:r>
          </a:p>
          <a:p>
            <a:pPr lvl="1" algn="just"/>
            <a:r>
              <a:rPr lang="fr-FR" sz="2000" dirty="0" smtClean="0"/>
              <a:t>Drop « </a:t>
            </a:r>
            <a:r>
              <a:rPr lang="fr-FR" sz="2000" dirty="0" err="1"/>
              <a:t>A</a:t>
            </a:r>
            <a:r>
              <a:rPr lang="fr-FR" sz="2000" dirty="0" err="1" smtClean="0"/>
              <a:t>ddress</a:t>
            </a:r>
            <a:r>
              <a:rPr lang="fr-FR" sz="2000" dirty="0" smtClean="0"/>
              <a:t> » and « </a:t>
            </a:r>
            <a:r>
              <a:rPr lang="fr-FR" sz="2000" dirty="0" err="1" smtClean="0"/>
              <a:t>BuildingNumber</a:t>
            </a:r>
            <a:r>
              <a:rPr lang="fr-FR" sz="2000" dirty="0" smtClean="0"/>
              <a:t> » and </a:t>
            </a:r>
            <a:r>
              <a:rPr lang="fr-FR" sz="2000" dirty="0" err="1" smtClean="0"/>
              <a:t>keep</a:t>
            </a:r>
            <a:r>
              <a:rPr lang="fr-FR" sz="2000" dirty="0" smtClean="0"/>
              <a:t> </a:t>
            </a:r>
            <a:r>
              <a:rPr lang="fr-FR" sz="2000" dirty="0" err="1" smtClean="0"/>
              <a:t>only</a:t>
            </a:r>
            <a:r>
              <a:rPr lang="fr-FR" sz="2000" dirty="0" smtClean="0"/>
              <a:t> the </a:t>
            </a:r>
            <a:r>
              <a:rPr lang="fr-FR" sz="2000" dirty="0" err="1" smtClean="0"/>
              <a:t>StreetName</a:t>
            </a:r>
            <a:r>
              <a:rPr lang="fr-FR" sz="2000" dirty="0" smtClean="0"/>
              <a:t>:</a:t>
            </a:r>
          </a:p>
          <a:p>
            <a:pPr lvl="1" algn="just"/>
            <a:r>
              <a:rPr lang="fr-FR" sz="2000" dirty="0" smtClean="0"/>
              <a:t>1st Avenue </a:t>
            </a:r>
            <a:r>
              <a:rPr lang="fr-FR" sz="2000" dirty="0" err="1" smtClean="0"/>
              <a:t>is</a:t>
            </a:r>
            <a:r>
              <a:rPr lang="fr-FR" sz="2000" dirty="0" smtClean="0"/>
              <a:t> the </a:t>
            </a:r>
            <a:r>
              <a:rPr lang="fr-FR" sz="2000" dirty="0" err="1" smtClean="0"/>
              <a:t>most</a:t>
            </a:r>
            <a:r>
              <a:rPr lang="fr-FR" sz="2000" dirty="0" smtClean="0"/>
              <a:t> </a:t>
            </a:r>
            <a:r>
              <a:rPr lang="fr-FR" sz="2000" dirty="0" err="1" smtClean="0"/>
              <a:t>common</a:t>
            </a:r>
            <a:r>
              <a:rPr lang="fr-FR" sz="2000" dirty="0" smtClean="0"/>
              <a:t> </a:t>
            </a:r>
            <a:r>
              <a:rPr lang="fr-FR" sz="2000" dirty="0" err="1" smtClean="0"/>
              <a:t>street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endParaRPr lang="fr-FR" sz="2000" dirty="0" smtClean="0"/>
          </a:p>
          <a:p>
            <a:pPr marL="571500" lvl="1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in </a:t>
            </a:r>
            <a:r>
              <a:rPr lang="fr-FR" sz="2000" dirty="0" err="1" smtClean="0"/>
              <a:t>our</a:t>
            </a:r>
            <a:r>
              <a:rPr lang="fr-FR" sz="2000" dirty="0" smtClean="0"/>
              <a:t> </a:t>
            </a:r>
            <a:r>
              <a:rPr lang="fr-FR" sz="2000" dirty="0" err="1" smtClean="0"/>
              <a:t>cleaned</a:t>
            </a:r>
            <a:r>
              <a:rPr lang="fr-FR" sz="2000" dirty="0" smtClean="0"/>
              <a:t>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.</a:t>
            </a:r>
          </a:p>
          <a:p>
            <a:pPr lvl="1" algn="just"/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97" y="3146717"/>
            <a:ext cx="1593244" cy="17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year built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lvl="1" algn="just"/>
            <a:r>
              <a:rPr lang="fr-FR" sz="2000" dirty="0" smtClean="0"/>
              <a:t>Group « </a:t>
            </a:r>
            <a:r>
              <a:rPr lang="fr-FR" sz="2000" dirty="0" err="1" smtClean="0"/>
              <a:t>YearBuilt</a:t>
            </a:r>
            <a:r>
              <a:rPr lang="fr-FR" sz="2000" dirty="0" smtClean="0"/>
              <a:t> » values </a:t>
            </a:r>
            <a:r>
              <a:rPr lang="fr-FR" sz="2000" dirty="0" err="1" smtClean="0"/>
              <a:t>every</a:t>
            </a:r>
            <a:r>
              <a:rPr lang="fr-FR" sz="2000" dirty="0" smtClean="0"/>
              <a:t> 10 </a:t>
            </a:r>
            <a:r>
              <a:rPr lang="fr-FR" sz="2000" dirty="0" err="1" smtClean="0"/>
              <a:t>years</a:t>
            </a:r>
            <a:r>
              <a:rPr lang="fr-FR" sz="2000" dirty="0" smtClean="0"/>
              <a:t> (</a:t>
            </a:r>
            <a:r>
              <a:rPr lang="fr-FR" sz="2000" dirty="0" err="1" smtClean="0"/>
              <a:t>sometimes</a:t>
            </a:r>
            <a:r>
              <a:rPr lang="fr-FR" sz="2000" dirty="0" smtClean="0"/>
              <a:t> 15 or 20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there</a:t>
            </a:r>
            <a:r>
              <a:rPr lang="fr-FR" sz="2000" dirty="0" smtClean="0"/>
              <a:t> are </a:t>
            </a:r>
            <a:r>
              <a:rPr lang="fr-FR" sz="2000" dirty="0" err="1" smtClean="0"/>
              <a:t>fewer</a:t>
            </a:r>
            <a:r>
              <a:rPr lang="fr-FR" sz="2000" dirty="0" smtClean="0"/>
              <a:t> data).</a:t>
            </a:r>
          </a:p>
          <a:p>
            <a:pPr lvl="1" algn="just"/>
            <a:r>
              <a:rPr lang="fr-FR" sz="2000" dirty="0" err="1" smtClean="0"/>
              <a:t>Create</a:t>
            </a:r>
            <a:r>
              <a:rPr lang="fr-FR" sz="2000" dirty="0" smtClean="0"/>
              <a:t> a new variable « </a:t>
            </a:r>
            <a:r>
              <a:rPr lang="fr-FR" sz="2000" dirty="0" err="1" smtClean="0"/>
              <a:t>YearBuilt_binned</a:t>
            </a:r>
            <a:r>
              <a:rPr lang="fr-FR" sz="2000" dirty="0" smtClean="0"/>
              <a:t> » and use </a:t>
            </a:r>
            <a:r>
              <a:rPr lang="fr-FR" sz="2000" dirty="0" err="1" smtClean="0"/>
              <a:t>OrdinalEncoder</a:t>
            </a:r>
            <a:r>
              <a:rPr lang="fr-FR" sz="2000" dirty="0" smtClean="0"/>
              <a:t> class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sklearn.preprocessing</a:t>
            </a:r>
            <a:r>
              <a:rPr lang="fr-FR" sz="2000" dirty="0" smtClean="0"/>
              <a:t> to encode the data in </a:t>
            </a:r>
            <a:r>
              <a:rPr lang="fr-FR" sz="2000" dirty="0" err="1" smtClean="0"/>
              <a:t>order</a:t>
            </a:r>
            <a:r>
              <a:rPr lang="fr-FR" sz="2000" dirty="0" smtClean="0"/>
              <a:t> to </a:t>
            </a:r>
            <a:r>
              <a:rPr lang="fr-FR" sz="2000" dirty="0" err="1" smtClean="0"/>
              <a:t>preserve</a:t>
            </a:r>
            <a:r>
              <a:rPr lang="fr-FR" sz="2000" dirty="0" smtClean="0"/>
              <a:t> the </a:t>
            </a:r>
            <a:r>
              <a:rPr lang="fr-FR" sz="2000" dirty="0" err="1" smtClean="0"/>
              <a:t>ordinality</a:t>
            </a:r>
            <a:r>
              <a:rPr lang="fr-FR" sz="2000" dirty="0" smtClean="0"/>
              <a:t>.</a:t>
            </a:r>
          </a:p>
          <a:p>
            <a:pPr lvl="1" algn="just"/>
            <a:r>
              <a:rPr lang="fr-FR" sz="2000" dirty="0" smtClean="0"/>
              <a:t>The use of </a:t>
            </a:r>
            <a:r>
              <a:rPr lang="fr-FR" sz="2000" dirty="0" err="1" smtClean="0"/>
              <a:t>either</a:t>
            </a:r>
            <a:r>
              <a:rPr lang="fr-FR" sz="2000" dirty="0" smtClean="0"/>
              <a:t> « </a:t>
            </a:r>
            <a:r>
              <a:rPr lang="fr-FR" sz="2000" dirty="0" err="1" smtClean="0"/>
              <a:t>YearBuilt</a:t>
            </a:r>
            <a:r>
              <a:rPr lang="fr-FR" sz="2000" dirty="0" smtClean="0"/>
              <a:t> » or « </a:t>
            </a:r>
            <a:r>
              <a:rPr lang="fr-FR" sz="2000" dirty="0" err="1" smtClean="0"/>
              <a:t>YearBuilt_binned</a:t>
            </a:r>
            <a:r>
              <a:rPr lang="fr-FR" sz="2000" dirty="0" smtClean="0"/>
              <a:t> » </a:t>
            </a:r>
            <a:r>
              <a:rPr lang="fr-FR" sz="2000" dirty="0" err="1" smtClean="0"/>
              <a:t>was</a:t>
            </a:r>
            <a:r>
              <a:rPr lang="fr-FR" sz="2000" dirty="0" smtClean="0"/>
              <a:t> </a:t>
            </a:r>
            <a:r>
              <a:rPr lang="fr-FR" sz="2000" dirty="0" err="1" smtClean="0"/>
              <a:t>investigated</a:t>
            </a:r>
            <a:r>
              <a:rPr lang="fr-FR" sz="2000" dirty="0" smtClean="0"/>
              <a:t>:</a:t>
            </a:r>
          </a:p>
          <a:p>
            <a:pPr lvl="2" algn="just"/>
            <a:r>
              <a:rPr lang="fr-FR" sz="1600" dirty="0" smtClean="0"/>
              <a:t>The latter </a:t>
            </a:r>
            <a:r>
              <a:rPr lang="fr-FR" sz="1600" dirty="0" err="1" smtClean="0"/>
              <a:t>gives</a:t>
            </a:r>
            <a:r>
              <a:rPr lang="fr-FR" sz="1600" dirty="0" smtClean="0"/>
              <a:t> </a:t>
            </a:r>
            <a:r>
              <a:rPr lang="fr-FR" sz="1600" dirty="0" err="1" smtClean="0"/>
              <a:t>better</a:t>
            </a:r>
            <a:r>
              <a:rPr lang="fr-FR" sz="1600" dirty="0" smtClean="0"/>
              <a:t> </a:t>
            </a:r>
            <a:r>
              <a:rPr lang="fr-FR" sz="1600" dirty="0" err="1" smtClean="0"/>
              <a:t>results</a:t>
            </a:r>
            <a:endParaRPr lang="fr-FR" sz="1600" dirty="0" smtClean="0"/>
          </a:p>
          <a:p>
            <a:pPr lvl="2" algn="just"/>
            <a:r>
              <a:rPr lang="fr-FR" sz="1600" b="1" dirty="0" err="1" smtClean="0"/>
              <a:t>Any</a:t>
            </a:r>
            <a:r>
              <a:rPr lang="fr-FR" sz="1600" b="1" dirty="0" smtClean="0"/>
              <a:t> model </a:t>
            </a:r>
            <a:r>
              <a:rPr lang="fr-FR" sz="1600" b="1" dirty="0" err="1" smtClean="0"/>
              <a:t>presented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here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will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include</a:t>
            </a:r>
            <a:r>
              <a:rPr lang="fr-FR" sz="1600" b="1" dirty="0" smtClean="0"/>
              <a:t> « </a:t>
            </a:r>
            <a:r>
              <a:rPr lang="fr-FR" sz="1600" b="1" dirty="0" err="1" smtClean="0"/>
              <a:t>YearBuilt_binned</a:t>
            </a:r>
            <a:r>
              <a:rPr lang="fr-FR" sz="1600" b="1" dirty="0" smtClean="0"/>
              <a:t> »</a:t>
            </a:r>
          </a:p>
          <a:p>
            <a:pPr lvl="1" algn="just"/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7020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log transformation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68" y="1193594"/>
            <a:ext cx="5322032" cy="3949906"/>
          </a:xfrm>
          <a:prstGeom prst="rect">
            <a:avLst/>
          </a:prstGeom>
        </p:spPr>
      </p:pic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6012884" y="1233239"/>
            <a:ext cx="3035811" cy="3403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smtClean="0"/>
              <a:t>Log (x + 1) </a:t>
            </a:r>
            <a:r>
              <a:rPr lang="fr-FR" dirty="0" err="1" smtClean="0"/>
              <a:t>applied</a:t>
            </a:r>
            <a:r>
              <a:rPr lang="fr-FR" dirty="0" smtClean="0"/>
              <a:t> to all </a:t>
            </a:r>
            <a:r>
              <a:rPr lang="fr-FR" dirty="0" err="1" smtClean="0"/>
              <a:t>continuous</a:t>
            </a:r>
            <a:r>
              <a:rPr lang="fr-FR" dirty="0" smtClean="0"/>
              <a:t> variables </a:t>
            </a:r>
            <a:r>
              <a:rPr lang="fr-FR" dirty="0" err="1" smtClean="0"/>
              <a:t>except</a:t>
            </a:r>
            <a:r>
              <a:rPr lang="fr-FR" dirty="0" smtClean="0"/>
              <a:t> ESS.</a:t>
            </a:r>
          </a:p>
          <a:p>
            <a:pPr marL="285750" indent="-285750"/>
            <a:endParaRPr lang="fr-FR" sz="1800" dirty="0" smtClean="0"/>
          </a:p>
          <a:p>
            <a:pPr marL="285750" indent="-285750" algn="just"/>
            <a:r>
              <a:rPr lang="fr-FR" sz="1800" dirty="0" err="1" smtClean="0"/>
              <a:t>Reduced</a:t>
            </a:r>
            <a:r>
              <a:rPr lang="fr-FR" sz="1800" dirty="0" smtClean="0"/>
              <a:t> right </a:t>
            </a:r>
            <a:r>
              <a:rPr lang="fr-FR" sz="1800" dirty="0" err="1" smtClean="0"/>
              <a:t>skewness</a:t>
            </a:r>
            <a:r>
              <a:rPr lang="fr-FR" sz="1800" dirty="0" smtClean="0"/>
              <a:t>.</a:t>
            </a:r>
          </a:p>
          <a:p>
            <a:pPr marL="285750" indent="-285750" algn="just"/>
            <a:endParaRPr lang="fr-FR" dirty="0"/>
          </a:p>
          <a:p>
            <a:pPr marL="285750" indent="-285750" algn="just"/>
            <a:r>
              <a:rPr lang="fr-FR" sz="1800" dirty="0" err="1" smtClean="0"/>
              <a:t>Easier</a:t>
            </a:r>
            <a:r>
              <a:rPr lang="fr-FR" sz="1800" dirty="0" smtClean="0"/>
              <a:t> to </a:t>
            </a:r>
            <a:r>
              <a:rPr lang="fr-FR" sz="1800" dirty="0" err="1" smtClean="0"/>
              <a:t>interpret</a:t>
            </a:r>
            <a:r>
              <a:rPr lang="fr-FR" sz="1800" dirty="0" smtClean="0"/>
              <a:t> </a:t>
            </a:r>
            <a:r>
              <a:rPr lang="fr-FR" sz="1800" dirty="0" err="1" smtClean="0"/>
              <a:t>than</a:t>
            </a:r>
            <a:r>
              <a:rPr lang="fr-FR" sz="1800" dirty="0" smtClean="0"/>
              <a:t> a </a:t>
            </a:r>
            <a:r>
              <a:rPr lang="fr-FR" sz="1800" dirty="0" err="1" smtClean="0"/>
              <a:t>skewed</a:t>
            </a:r>
            <a:r>
              <a:rPr lang="fr-FR" sz="1800" dirty="0" smtClean="0"/>
              <a:t> distributions.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608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outliers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6012885" y="1233239"/>
            <a:ext cx="2848618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err="1" smtClean="0"/>
              <a:t>Boxplots</a:t>
            </a:r>
            <a:r>
              <a:rPr lang="fr-FR" dirty="0" smtClean="0"/>
              <a:t> to </a:t>
            </a:r>
            <a:r>
              <a:rPr lang="fr-FR" dirty="0" err="1" smtClean="0"/>
              <a:t>visualize</a:t>
            </a:r>
            <a:r>
              <a:rPr lang="fr-FR" dirty="0" smtClean="0"/>
              <a:t> data distributions and </a:t>
            </a:r>
            <a:r>
              <a:rPr lang="fr-FR" dirty="0" err="1" smtClean="0"/>
              <a:t>outliers</a:t>
            </a:r>
            <a:r>
              <a:rPr lang="fr-FR" dirty="0" smtClean="0"/>
              <a:t>.</a:t>
            </a:r>
          </a:p>
          <a:p>
            <a:pPr marL="285750" indent="-285750"/>
            <a:endParaRPr lang="fr-FR" sz="1800" dirty="0" smtClean="0"/>
          </a:p>
          <a:p>
            <a:pPr marL="285750" indent="-285750" algn="just"/>
            <a:r>
              <a:rPr lang="fr-FR" dirty="0" smtClean="0"/>
              <a:t>No </a:t>
            </a:r>
            <a:r>
              <a:rPr lang="fr-FR" dirty="0" err="1" smtClean="0"/>
              <a:t>treatment</a:t>
            </a:r>
            <a:r>
              <a:rPr lang="fr-FR" dirty="0" smtClean="0"/>
              <a:t> made to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outliers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dataset</a:t>
            </a:r>
            <a:r>
              <a:rPr lang="fr-FR" dirty="0" smtClean="0"/>
              <a:t>.</a:t>
            </a:r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54" y="1233239"/>
            <a:ext cx="5273126" cy="36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outliers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6012885" y="1233239"/>
            <a:ext cx="2848618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err="1" smtClean="0"/>
              <a:t>Pairplots</a:t>
            </a:r>
            <a:r>
              <a:rPr lang="fr-FR" dirty="0" smtClean="0"/>
              <a:t> to </a:t>
            </a:r>
            <a:r>
              <a:rPr lang="fr-FR" dirty="0" err="1" smtClean="0"/>
              <a:t>visualize</a:t>
            </a:r>
            <a:r>
              <a:rPr lang="fr-FR" dirty="0" smtClean="0"/>
              <a:t> </a:t>
            </a:r>
            <a:r>
              <a:rPr lang="fr-FR" dirty="0" err="1" smtClean="0"/>
              <a:t>correlations</a:t>
            </a:r>
            <a:r>
              <a:rPr lang="fr-FR" dirty="0" smtClean="0"/>
              <a:t>.</a:t>
            </a:r>
          </a:p>
          <a:p>
            <a:pPr marL="285750" indent="-285750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SEU and GHGE.</a:t>
            </a:r>
          </a:p>
          <a:p>
            <a:pPr marL="285750" indent="-285750"/>
            <a:r>
              <a:rPr lang="fr-FR" dirty="0" smtClean="0"/>
              <a:t>High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SEU – GHGE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PropertyGFAParking</a:t>
            </a:r>
            <a:r>
              <a:rPr lang="fr-FR" dirty="0" smtClean="0"/>
              <a:t>. </a:t>
            </a:r>
          </a:p>
          <a:p>
            <a:pPr marL="285750" indent="-285750"/>
            <a:r>
              <a:rPr lang="fr-FR" dirty="0" err="1" smtClean="0"/>
              <a:t>Cleaned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seem</a:t>
            </a:r>
            <a:r>
              <a:rPr lang="fr-FR" dirty="0" smtClean="0"/>
              <a:t> to 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ouliers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5089"/>
            <a:ext cx="4843346" cy="39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</a:t>
            </a:r>
            <a:r>
              <a:rPr lang="en" dirty="0" smtClean="0"/>
              <a:t>energy encoding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1324133"/>
            <a:ext cx="7690624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err="1" smtClean="0"/>
              <a:t>Electricity</a:t>
            </a:r>
            <a:r>
              <a:rPr lang="fr-FR" dirty="0" smtClean="0"/>
              <a:t>, </a:t>
            </a:r>
            <a:r>
              <a:rPr lang="fr-FR" dirty="0" err="1" smtClean="0"/>
              <a:t>Steam</a:t>
            </a:r>
            <a:r>
              <a:rPr lang="fr-FR" dirty="0" smtClean="0"/>
              <a:t> and </a:t>
            </a:r>
            <a:r>
              <a:rPr lang="fr-FR" dirty="0" err="1" smtClean="0"/>
              <a:t>Gas</a:t>
            </a:r>
            <a:r>
              <a:rPr lang="fr-FR" dirty="0" smtClean="0"/>
              <a:t> variables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detect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buiding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type of </a:t>
            </a:r>
            <a:r>
              <a:rPr lang="fr-FR" dirty="0" err="1" smtClean="0"/>
              <a:t>energy</a:t>
            </a:r>
            <a:r>
              <a:rPr lang="fr-FR" dirty="0" smtClean="0"/>
              <a:t>.</a:t>
            </a:r>
          </a:p>
          <a:p>
            <a:pPr marL="285750" indent="-285750"/>
            <a:r>
              <a:rPr lang="fr-FR" dirty="0" smtClean="0"/>
              <a:t>I have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binary</a:t>
            </a:r>
            <a:r>
              <a:rPr lang="fr-FR" dirty="0" smtClean="0"/>
              <a:t> variables:</a:t>
            </a:r>
          </a:p>
          <a:p>
            <a:pPr marL="742950" lvl="1" indent="-285750"/>
            <a:r>
              <a:rPr lang="fr-FR" sz="1600" dirty="0" smtClean="0"/>
              <a:t>If </a:t>
            </a:r>
            <a:r>
              <a:rPr lang="fr-FR" sz="1600" dirty="0" err="1"/>
              <a:t>e</a:t>
            </a:r>
            <a:r>
              <a:rPr lang="fr-FR" sz="1600" dirty="0" err="1" smtClean="0"/>
              <a:t>lectricity</a:t>
            </a:r>
            <a:r>
              <a:rPr lang="fr-FR" sz="1600" dirty="0" smtClean="0"/>
              <a:t> value &gt; 0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err="1" smtClean="0">
                <a:sym typeface="Wingdings" panose="05000000000000000000" pitchFamily="2" charset="2"/>
              </a:rPr>
              <a:t>cat_elec</a:t>
            </a:r>
            <a:r>
              <a:rPr lang="fr-FR" sz="1600" dirty="0" smtClean="0">
                <a:sym typeface="Wingdings" panose="05000000000000000000" pitchFamily="2" charset="2"/>
              </a:rPr>
              <a:t> = 1, </a:t>
            </a:r>
            <a:r>
              <a:rPr lang="fr-FR" sz="1600" dirty="0" err="1" smtClean="0">
                <a:sym typeface="Wingdings" panose="05000000000000000000" pitchFamily="2" charset="2"/>
              </a:rPr>
              <a:t>else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ym typeface="Wingdings" panose="05000000000000000000" pitchFamily="2" charset="2"/>
              </a:rPr>
              <a:t>cat_elec</a:t>
            </a:r>
            <a:r>
              <a:rPr lang="fr-FR" sz="1600" dirty="0" smtClean="0">
                <a:sym typeface="Wingdings" panose="05000000000000000000" pitchFamily="2" charset="2"/>
              </a:rPr>
              <a:t> = 0</a:t>
            </a:r>
          </a:p>
          <a:p>
            <a:pPr marL="742950" lvl="1" indent="-285750"/>
            <a:r>
              <a:rPr lang="fr-FR" sz="1600" dirty="0"/>
              <a:t>If </a:t>
            </a:r>
            <a:r>
              <a:rPr lang="fr-FR" sz="1600" dirty="0" err="1" smtClean="0"/>
              <a:t>steam</a:t>
            </a:r>
            <a:r>
              <a:rPr lang="fr-FR" sz="1600" dirty="0" smtClean="0"/>
              <a:t> </a:t>
            </a:r>
            <a:r>
              <a:rPr lang="fr-FR" sz="1600" dirty="0"/>
              <a:t>value &gt; 0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err="1" smtClean="0">
                <a:sym typeface="Wingdings" panose="05000000000000000000" pitchFamily="2" charset="2"/>
              </a:rPr>
              <a:t>cat_steam</a:t>
            </a:r>
            <a:r>
              <a:rPr lang="fr-FR" sz="1600" dirty="0" smtClean="0">
                <a:sym typeface="Wingdings" panose="05000000000000000000" pitchFamily="2" charset="2"/>
              </a:rPr>
              <a:t>= </a:t>
            </a:r>
            <a:r>
              <a:rPr lang="fr-FR" sz="1600" dirty="0">
                <a:sym typeface="Wingdings" panose="05000000000000000000" pitchFamily="2" charset="2"/>
              </a:rPr>
              <a:t>1, </a:t>
            </a:r>
            <a:r>
              <a:rPr lang="fr-FR" sz="1600" dirty="0" err="1">
                <a:sym typeface="Wingdings" panose="05000000000000000000" pitchFamily="2" charset="2"/>
              </a:rPr>
              <a:t>else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 err="1">
                <a:sym typeface="Wingdings" panose="05000000000000000000" pitchFamily="2" charset="2"/>
              </a:rPr>
              <a:t>cat_elec</a:t>
            </a:r>
            <a:r>
              <a:rPr lang="fr-FR" sz="1600" dirty="0">
                <a:sym typeface="Wingdings" panose="05000000000000000000" pitchFamily="2" charset="2"/>
              </a:rPr>
              <a:t> = </a:t>
            </a:r>
            <a:r>
              <a:rPr lang="fr-FR" sz="1600" dirty="0" smtClean="0">
                <a:sym typeface="Wingdings" panose="05000000000000000000" pitchFamily="2" charset="2"/>
              </a:rPr>
              <a:t>0</a:t>
            </a:r>
          </a:p>
          <a:p>
            <a:pPr marL="742950" lvl="1" indent="-285750"/>
            <a:r>
              <a:rPr lang="fr-FR" sz="1600" dirty="0"/>
              <a:t>If </a:t>
            </a:r>
            <a:r>
              <a:rPr lang="fr-FR" sz="1600" dirty="0" err="1" smtClean="0"/>
              <a:t>gas</a:t>
            </a:r>
            <a:r>
              <a:rPr lang="fr-FR" sz="1600" dirty="0" smtClean="0"/>
              <a:t> </a:t>
            </a:r>
            <a:r>
              <a:rPr lang="fr-FR" sz="1600" dirty="0"/>
              <a:t>value &gt; 0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err="1" smtClean="0">
                <a:sym typeface="Wingdings" panose="05000000000000000000" pitchFamily="2" charset="2"/>
              </a:rPr>
              <a:t>cat_gas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= 1, </a:t>
            </a:r>
            <a:r>
              <a:rPr lang="fr-FR" sz="1600" dirty="0" err="1">
                <a:sym typeface="Wingdings" panose="05000000000000000000" pitchFamily="2" charset="2"/>
              </a:rPr>
              <a:t>else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 err="1">
                <a:sym typeface="Wingdings" panose="05000000000000000000" pitchFamily="2" charset="2"/>
              </a:rPr>
              <a:t>cat_elec</a:t>
            </a:r>
            <a:r>
              <a:rPr lang="fr-FR" sz="1600" dirty="0">
                <a:sym typeface="Wingdings" panose="05000000000000000000" pitchFamily="2" charset="2"/>
              </a:rPr>
              <a:t> = </a:t>
            </a:r>
            <a:r>
              <a:rPr lang="fr-FR" sz="1600" dirty="0" smtClean="0">
                <a:sym typeface="Wingdings" panose="05000000000000000000" pitchFamily="2" charset="2"/>
              </a:rPr>
              <a:t>0</a:t>
            </a:r>
          </a:p>
          <a:p>
            <a:pPr marL="742950" lvl="1" indent="-285750"/>
            <a:endParaRPr lang="fr-FR" dirty="0">
              <a:sym typeface="Wingdings" panose="05000000000000000000" pitchFamily="2" charset="2"/>
            </a:endParaRPr>
          </a:p>
          <a:p>
            <a:pPr marL="285750" indent="-285750"/>
            <a:r>
              <a:rPr lang="fr-FR" dirty="0" err="1" smtClean="0">
                <a:sym typeface="Wingdings" panose="05000000000000000000" pitchFamily="2" charset="2"/>
              </a:rPr>
              <a:t>Unsurprisingly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most</a:t>
            </a:r>
            <a:r>
              <a:rPr lang="fr-FR" dirty="0" smtClean="0">
                <a:sym typeface="Wingdings" panose="05000000000000000000" pitchFamily="2" charset="2"/>
              </a:rPr>
              <a:t> of the buildings </a:t>
            </a:r>
            <a:r>
              <a:rPr lang="fr-FR" dirty="0" err="1" smtClean="0">
                <a:sym typeface="Wingdings" panose="05000000000000000000" pitchFamily="2" charset="2"/>
              </a:rPr>
              <a:t>were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equipped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with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electricity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/>
            <a:r>
              <a:rPr lang="fr-FR" dirty="0" err="1" smtClean="0">
                <a:sym typeface="Wingdings" panose="05000000000000000000" pitchFamily="2" charset="2"/>
              </a:rPr>
              <a:t>However</a:t>
            </a:r>
            <a:r>
              <a:rPr lang="fr-FR" dirty="0" smtClean="0">
                <a:sym typeface="Wingdings" panose="05000000000000000000" pitchFamily="2" charset="2"/>
              </a:rPr>
              <a:t>, not all of </a:t>
            </a:r>
            <a:r>
              <a:rPr lang="fr-FR" dirty="0" err="1" smtClean="0">
                <a:sym typeface="Wingdings" panose="05000000000000000000" pitchFamily="2" charset="2"/>
              </a:rPr>
              <a:t>them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were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connected</a:t>
            </a:r>
            <a:r>
              <a:rPr lang="fr-FR" dirty="0" smtClean="0"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ym typeface="Wingdings" panose="05000000000000000000" pitchFamily="2" charset="2"/>
              </a:rPr>
              <a:t>gas</a:t>
            </a:r>
            <a:r>
              <a:rPr lang="fr-FR" dirty="0" smtClean="0">
                <a:sym typeface="Wingdings" panose="05000000000000000000" pitchFamily="2" charset="2"/>
              </a:rPr>
              <a:t> and </a:t>
            </a:r>
            <a:r>
              <a:rPr lang="fr-FR" dirty="0" err="1" smtClean="0">
                <a:sym typeface="Wingdings" panose="05000000000000000000" pitchFamily="2" charset="2"/>
              </a:rPr>
              <a:t>steam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so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these</a:t>
            </a:r>
            <a:r>
              <a:rPr lang="fr-FR" dirty="0" smtClean="0">
                <a:sym typeface="Wingdings" panose="05000000000000000000" pitchFamily="2" charset="2"/>
              </a:rPr>
              <a:t> new cat variables </a:t>
            </a:r>
            <a:r>
              <a:rPr lang="fr-FR" dirty="0" err="1" smtClean="0">
                <a:sym typeface="Wingdings" panose="05000000000000000000" pitchFamily="2" charset="2"/>
              </a:rPr>
              <a:t>might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be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helpful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here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/>
            <a:endParaRPr lang="fr-FR" dirty="0" smtClean="0">
              <a:sym typeface="Wingdings" panose="05000000000000000000" pitchFamily="2" charset="2"/>
            </a:endParaRPr>
          </a:p>
          <a:p>
            <a:pPr marL="742950" lvl="1" indent="-285750"/>
            <a:endParaRPr lang="fr-FR" dirty="0" smtClean="0"/>
          </a:p>
          <a:p>
            <a:pPr marL="285750" indent="-285750" algn="just"/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20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categorical encoding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1324133"/>
            <a:ext cx="7690624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smtClean="0"/>
              <a:t>Machine Learning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deal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numerical</a:t>
            </a:r>
            <a:r>
              <a:rPr lang="fr-FR" dirty="0" smtClean="0"/>
              <a:t> data </a:t>
            </a:r>
            <a:r>
              <a:rPr lang="fr-FR" dirty="0" err="1" smtClean="0"/>
              <a:t>only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encode </a:t>
            </a:r>
            <a:r>
              <a:rPr lang="fr-FR" dirty="0" err="1" smtClean="0"/>
              <a:t>categorical</a:t>
            </a:r>
            <a:r>
              <a:rPr lang="fr-FR" dirty="0" smtClean="0"/>
              <a:t> variables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train </a:t>
            </a:r>
            <a:r>
              <a:rPr lang="fr-FR" dirty="0" err="1" smtClean="0"/>
              <a:t>models</a:t>
            </a:r>
            <a:r>
              <a:rPr lang="fr-FR" dirty="0" smtClean="0"/>
              <a:t>.</a:t>
            </a:r>
          </a:p>
          <a:p>
            <a:pPr marL="285750" indent="-285750"/>
            <a:r>
              <a:rPr lang="fr-FR" sz="1800" dirty="0" smtClean="0"/>
              <a:t>I </a:t>
            </a:r>
            <a:r>
              <a:rPr lang="fr-FR" sz="1800" dirty="0" err="1" smtClean="0"/>
              <a:t>will</a:t>
            </a:r>
            <a:r>
              <a:rPr lang="fr-FR" sz="1800" dirty="0" smtClean="0"/>
              <a:t> use « </a:t>
            </a:r>
            <a:r>
              <a:rPr lang="fr-FR" sz="1800" dirty="0" err="1" smtClean="0"/>
              <a:t>get_dummies</a:t>
            </a:r>
            <a:r>
              <a:rPr lang="fr-FR" sz="1800" dirty="0" smtClean="0"/>
              <a:t> » </a:t>
            </a:r>
            <a:r>
              <a:rPr lang="fr-FR" sz="1800" dirty="0" err="1" smtClean="0"/>
              <a:t>from</a:t>
            </a:r>
            <a:r>
              <a:rPr lang="fr-FR" sz="1800" dirty="0" smtClean="0"/>
              <a:t> pandas to </a:t>
            </a:r>
            <a:r>
              <a:rPr lang="fr-FR" sz="1800" dirty="0" err="1" smtClean="0"/>
              <a:t>transform</a:t>
            </a:r>
            <a:r>
              <a:rPr lang="fr-FR" sz="1800" dirty="0" smtClean="0"/>
              <a:t> </a:t>
            </a:r>
            <a:r>
              <a:rPr lang="fr-FR" sz="1800" dirty="0" err="1" smtClean="0"/>
              <a:t>categorical</a:t>
            </a:r>
            <a:r>
              <a:rPr lang="fr-FR" sz="1800" dirty="0" smtClean="0"/>
              <a:t> data. </a:t>
            </a:r>
          </a:p>
          <a:p>
            <a:pPr marL="285750" indent="-285750" algn="just"/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important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b="1" dirty="0" err="1" smtClean="0"/>
              <a:t>before</a:t>
            </a:r>
            <a:r>
              <a:rPr lang="fr-FR" b="1" dirty="0" smtClean="0"/>
              <a:t> </a:t>
            </a:r>
            <a:r>
              <a:rPr lang="fr-FR" b="1" dirty="0" err="1" smtClean="0"/>
              <a:t>we</a:t>
            </a:r>
            <a:r>
              <a:rPr lang="fr-FR" b="1" dirty="0" smtClean="0"/>
              <a:t> split </a:t>
            </a:r>
            <a:r>
              <a:rPr lang="fr-FR" b="1" dirty="0" err="1" smtClean="0"/>
              <a:t>our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training/</a:t>
            </a:r>
            <a:r>
              <a:rPr lang="fr-FR" dirty="0" err="1" smtClean="0"/>
              <a:t>testing</a:t>
            </a:r>
            <a:r>
              <a:rPr lang="fr-FR" dirty="0" smtClean="0"/>
              <a:t> sets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variables in </a:t>
            </a:r>
            <a:r>
              <a:rPr lang="fr-FR" dirty="0" err="1" smtClean="0"/>
              <a:t>both</a:t>
            </a:r>
            <a:r>
              <a:rPr lang="fr-FR" dirty="0" smtClean="0"/>
              <a:t> sets.</a:t>
            </a:r>
          </a:p>
          <a:p>
            <a:pPr marL="285750" indent="-285750" algn="just"/>
            <a:endParaRPr lang="fr-FR" dirty="0"/>
          </a:p>
          <a:p>
            <a:pPr marL="285750" indent="-285750" algn="just"/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r>
              <a:rPr lang="fr-FR" dirty="0" smtClean="0"/>
              <a:t>,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shape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:</a:t>
            </a:r>
          </a:p>
          <a:p>
            <a:pPr marL="742950" lvl="1" indent="-285750" algn="just"/>
            <a:r>
              <a:rPr lang="fr-FR" dirty="0" smtClean="0"/>
              <a:t> (2467, </a:t>
            </a:r>
            <a:r>
              <a:rPr lang="fr-FR" dirty="0" smtClean="0"/>
              <a:t>720)</a:t>
            </a:r>
            <a:endParaRPr lang="fr-FR" dirty="0" smtClean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 smtClean="0"/>
          </a:p>
          <a:p>
            <a:pPr marL="285750" indent="-285750" algn="just"/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5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28006" y="205635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Train/Test split strategy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55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Problematic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6631250" cy="2679000"/>
          </a:xfrm>
        </p:spPr>
        <p:txBody>
          <a:bodyPr/>
          <a:lstStyle/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ML model to </a:t>
            </a:r>
            <a:r>
              <a:rPr lang="fr-FR" dirty="0" err="1" smtClean="0"/>
              <a:t>predict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b="1" dirty="0" err="1" smtClean="0"/>
              <a:t>gas</a:t>
            </a:r>
            <a:r>
              <a:rPr lang="fr-FR" b="1" dirty="0" smtClean="0"/>
              <a:t> </a:t>
            </a:r>
            <a:r>
              <a:rPr lang="fr-FR" b="1" dirty="0" err="1" smtClean="0"/>
              <a:t>emissions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b="1" dirty="0" err="1" smtClean="0"/>
              <a:t>energy</a:t>
            </a:r>
            <a:r>
              <a:rPr lang="fr-FR" b="1" dirty="0" smtClean="0"/>
              <a:t> </a:t>
            </a:r>
            <a:r>
              <a:rPr lang="fr-FR" b="1" dirty="0" err="1" smtClean="0"/>
              <a:t>consumption</a:t>
            </a:r>
            <a:r>
              <a:rPr lang="fr-FR" b="1" dirty="0" smtClean="0"/>
              <a:t> </a:t>
            </a:r>
            <a:r>
              <a:rPr lang="fr-FR" dirty="0" smtClean="0"/>
              <a:t>of  buildings.</a:t>
            </a:r>
          </a:p>
          <a:p>
            <a:pPr algn="just"/>
            <a:r>
              <a:rPr lang="fr-FR" dirty="0" smtClean="0"/>
              <a:t>The key part </a:t>
            </a: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readings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costly</a:t>
            </a:r>
            <a:r>
              <a:rPr lang="fr-FR" dirty="0" smtClean="0"/>
              <a:t> to </a:t>
            </a:r>
            <a:r>
              <a:rPr lang="fr-FR" dirty="0" err="1" smtClean="0"/>
              <a:t>obtain</a:t>
            </a:r>
            <a:r>
              <a:rPr lang="fr-FR" dirty="0" smtClean="0"/>
              <a:t>.</a:t>
            </a:r>
          </a:p>
          <a:p>
            <a:pPr algn="just"/>
            <a:r>
              <a:rPr lang="fr-FR" dirty="0" err="1" smtClean="0"/>
              <a:t>Instead</a:t>
            </a:r>
            <a:r>
              <a:rPr lang="fr-FR" dirty="0" smtClean="0"/>
              <a:t>, the main focus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on building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type, size, </a:t>
            </a:r>
            <a:r>
              <a:rPr lang="fr-FR" dirty="0" err="1" smtClean="0"/>
              <a:t>year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r>
              <a:rPr lang="fr-FR" dirty="0" smtClean="0"/>
              <a:t>, 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fr-FR" dirty="0" smtClean="0"/>
              <a:t>r</a:t>
            </a:r>
            <a:r>
              <a:rPr lang="en" dirty="0" smtClean="0"/>
              <a:t>ain/Test 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1324133"/>
            <a:ext cx="7690624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comparing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splitting</a:t>
            </a:r>
            <a:r>
              <a:rPr lang="fr-FR" dirty="0" smtClean="0"/>
              <a:t> the </a:t>
            </a:r>
            <a:r>
              <a:rPr lang="fr-FR" dirty="0" err="1" smtClean="0"/>
              <a:t>dataset</a:t>
            </a:r>
            <a:r>
              <a:rPr lang="fr-FR" dirty="0" smtClean="0"/>
              <a:t>:</a:t>
            </a:r>
          </a:p>
          <a:p>
            <a:pPr marL="742950" lvl="1" indent="-285750"/>
            <a:r>
              <a:rPr lang="fr-FR" dirty="0" err="1" smtClean="0"/>
              <a:t>Random</a:t>
            </a:r>
            <a:r>
              <a:rPr lang="fr-FR" dirty="0" smtClean="0"/>
              <a:t> split</a:t>
            </a:r>
          </a:p>
          <a:p>
            <a:pPr marL="742950" lvl="1" indent="-285750"/>
            <a:r>
              <a:rPr lang="fr-FR" dirty="0" err="1" smtClean="0"/>
              <a:t>Stratified</a:t>
            </a:r>
            <a:r>
              <a:rPr lang="fr-FR" dirty="0" smtClean="0"/>
              <a:t> split</a:t>
            </a:r>
          </a:p>
          <a:p>
            <a:pPr marL="285750" indent="-285750"/>
            <a:endParaRPr lang="fr-FR" dirty="0"/>
          </a:p>
          <a:p>
            <a:pPr marL="285750" indent="-285750" algn="just"/>
            <a:r>
              <a:rPr lang="fr-FR" dirty="0" smtClean="0"/>
              <a:t>« </a:t>
            </a:r>
            <a:r>
              <a:rPr lang="fr-FR" dirty="0" err="1" smtClean="0"/>
              <a:t>PropertyGFABuilding</a:t>
            </a:r>
            <a:r>
              <a:rPr lang="fr-FR" dirty="0" smtClean="0"/>
              <a:t> » </a:t>
            </a:r>
            <a:r>
              <a:rPr lang="fr-FR" dirty="0" err="1" smtClean="0"/>
              <a:t>is</a:t>
            </a:r>
            <a:r>
              <a:rPr lang="fr-FR" dirty="0" smtClean="0"/>
              <a:t> an important </a:t>
            </a:r>
            <a:r>
              <a:rPr lang="fr-FR" dirty="0" err="1" smtClean="0"/>
              <a:t>attribute</a:t>
            </a:r>
            <a:r>
              <a:rPr lang="fr-FR" dirty="0" smtClean="0"/>
              <a:t> for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targets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I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sure the test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representative</a:t>
            </a:r>
            <a:r>
              <a:rPr lang="fr-FR" dirty="0" smtClean="0"/>
              <a:t> of the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categories</a:t>
            </a:r>
            <a:r>
              <a:rPr lang="fr-FR" dirty="0" smtClean="0"/>
              <a:t> of </a:t>
            </a:r>
            <a:r>
              <a:rPr lang="fr-FR" dirty="0" err="1" smtClean="0"/>
              <a:t>GFABuilding</a:t>
            </a:r>
            <a:r>
              <a:rPr lang="fr-FR" dirty="0" smtClean="0"/>
              <a:t> in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.</a:t>
            </a:r>
          </a:p>
          <a:p>
            <a:pPr marL="285750" indent="-285750" algn="just"/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, I </a:t>
            </a:r>
            <a:r>
              <a:rPr lang="fr-FR" dirty="0" err="1" smtClean="0"/>
              <a:t>need</a:t>
            </a:r>
            <a:r>
              <a:rPr lang="fr-FR" dirty="0" smtClean="0"/>
              <a:t> first to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GFABuilding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.</a:t>
            </a:r>
          </a:p>
          <a:p>
            <a:pPr marL="285750" indent="-285750" algn="just"/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3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fr-FR" dirty="0" smtClean="0"/>
              <a:t>r</a:t>
            </a:r>
            <a:r>
              <a:rPr lang="en" dirty="0" smtClean="0"/>
              <a:t>ain/Test 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50361"/>
            <a:ext cx="2682600" cy="2679000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have a train set and a test set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representative</a:t>
            </a:r>
            <a:r>
              <a:rPr lang="fr-FR" dirty="0" smtClean="0"/>
              <a:t> of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regarding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48" y="1650361"/>
            <a:ext cx="4517406" cy="30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fr-FR" dirty="0" smtClean="0"/>
              <a:t>r</a:t>
            </a:r>
            <a:r>
              <a:rPr lang="en" dirty="0" smtClean="0"/>
              <a:t>ain/Test 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296940"/>
            <a:ext cx="7824439" cy="2679000"/>
          </a:xfrm>
        </p:spPr>
        <p:txBody>
          <a:bodyPr/>
          <a:lstStyle/>
          <a:p>
            <a:r>
              <a:rPr lang="fr-FR" dirty="0" smtClean="0"/>
              <a:t>The table </a:t>
            </a:r>
            <a:r>
              <a:rPr lang="fr-FR" dirty="0" err="1" smtClean="0"/>
              <a:t>below</a:t>
            </a:r>
            <a:r>
              <a:rPr lang="fr-FR" dirty="0" smtClean="0"/>
              <a:t> </a:t>
            </a:r>
            <a:r>
              <a:rPr lang="fr-FR" dirty="0" err="1" smtClean="0"/>
              <a:t>summarizes</a:t>
            </a:r>
            <a:r>
              <a:rPr lang="fr-FR" dirty="0" smtClean="0"/>
              <a:t> the </a:t>
            </a:r>
            <a:r>
              <a:rPr lang="fr-FR" dirty="0" err="1" smtClean="0"/>
              <a:t>propotion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GFABuilding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r>
              <a:rPr lang="fr-FR" dirty="0" smtClean="0"/>
              <a:t>:</a:t>
            </a:r>
          </a:p>
          <a:p>
            <a:pPr lvl="1"/>
            <a:r>
              <a:rPr lang="fr-FR" sz="1600" dirty="0" err="1" smtClean="0"/>
              <a:t>Overall</a:t>
            </a:r>
            <a:r>
              <a:rPr lang="fr-FR" sz="1600" dirty="0" smtClean="0"/>
              <a:t>: </a:t>
            </a:r>
            <a:r>
              <a:rPr lang="fr-FR" sz="1600" dirty="0" err="1" smtClean="0"/>
              <a:t>whole</a:t>
            </a:r>
            <a:r>
              <a:rPr lang="fr-FR" sz="1600" dirty="0" smtClean="0"/>
              <a:t> </a:t>
            </a:r>
            <a:r>
              <a:rPr lang="fr-FR" sz="1600" dirty="0" err="1" smtClean="0"/>
              <a:t>dataset</a:t>
            </a:r>
            <a:endParaRPr lang="fr-FR" sz="1600" dirty="0" smtClean="0"/>
          </a:p>
          <a:p>
            <a:pPr lvl="1"/>
            <a:r>
              <a:rPr lang="fr-FR" sz="1600" dirty="0" err="1" smtClean="0"/>
              <a:t>Random</a:t>
            </a:r>
            <a:r>
              <a:rPr lang="fr-FR" sz="1600" dirty="0" smtClean="0"/>
              <a:t>: test set proportion </a:t>
            </a:r>
            <a:r>
              <a:rPr lang="fr-FR" sz="1600" dirty="0" err="1" smtClean="0"/>
              <a:t>using</a:t>
            </a:r>
            <a:r>
              <a:rPr lang="fr-FR" sz="1600" dirty="0" smtClean="0"/>
              <a:t> </a:t>
            </a:r>
            <a:r>
              <a:rPr lang="fr-FR" sz="1600" dirty="0" err="1" smtClean="0"/>
              <a:t>train_test_split</a:t>
            </a:r>
            <a:endParaRPr lang="fr-FR" sz="1600" dirty="0" smtClean="0"/>
          </a:p>
          <a:p>
            <a:pPr lvl="1"/>
            <a:r>
              <a:rPr lang="fr-FR" sz="1600" dirty="0" err="1" smtClean="0"/>
              <a:t>Stratified</a:t>
            </a:r>
            <a:r>
              <a:rPr lang="fr-FR" sz="1600" dirty="0" smtClean="0"/>
              <a:t>: test set </a:t>
            </a:r>
            <a:r>
              <a:rPr lang="fr-FR" sz="1600" dirty="0" err="1" smtClean="0"/>
              <a:t>using</a:t>
            </a:r>
            <a:r>
              <a:rPr lang="fr-FR" sz="1600" dirty="0" smtClean="0"/>
              <a:t> </a:t>
            </a:r>
            <a:r>
              <a:rPr lang="fr-FR" sz="1600" dirty="0" err="1" smtClean="0"/>
              <a:t>Stratified_Shuffle_Split</a:t>
            </a:r>
            <a:endParaRPr lang="fr-FR" sz="1600" dirty="0" smtClean="0"/>
          </a:p>
          <a:p>
            <a:pPr lvl="1"/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06" y="2927477"/>
            <a:ext cx="5672255" cy="17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fr-FR" dirty="0" smtClean="0"/>
              <a:t>r</a:t>
            </a:r>
            <a:r>
              <a:rPr lang="en" dirty="0" smtClean="0"/>
              <a:t>ain/Test 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296939"/>
            <a:ext cx="2557346" cy="3669069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stratified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train/test split the </a:t>
            </a:r>
            <a:r>
              <a:rPr lang="fr-FR" dirty="0" err="1" smtClean="0"/>
              <a:t>dataset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Transformations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standardization</a:t>
            </a:r>
            <a:r>
              <a:rPr lang="fr-FR" dirty="0" smtClean="0"/>
              <a:t> and imputation are </a:t>
            </a:r>
            <a:r>
              <a:rPr lang="fr-FR" dirty="0" err="1" smtClean="0"/>
              <a:t>performed</a:t>
            </a:r>
            <a:r>
              <a:rPr lang="fr-FR" dirty="0" smtClean="0"/>
              <a:t> on the training set </a:t>
            </a:r>
            <a:r>
              <a:rPr lang="fr-FR" b="1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splitting</a:t>
            </a:r>
            <a:r>
              <a:rPr lang="fr-FR" dirty="0" smtClean="0"/>
              <a:t>.</a:t>
            </a:r>
          </a:p>
          <a:p>
            <a:pPr marL="571500" lvl="1" indent="0">
              <a:buNone/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73" y="1291287"/>
            <a:ext cx="5532612" cy="36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6602" y="178874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selection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5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7821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selection process</a:t>
            </a: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</a:t>
              </a: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tep 1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Baseline models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Cross-validation on training set and model scores comparison (R2, MAE, MSE and RMSE).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                                               </a:t>
              </a:r>
              <a:endParaRPr lang="en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2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Find best parameters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Cross-validation on training set to fine-tune model hyperparameters.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709;p28"/>
          <p:cNvGrpSpPr/>
          <p:nvPr/>
        </p:nvGrpSpPr>
        <p:grpSpPr>
          <a:xfrm>
            <a:off x="4299355" y="1649551"/>
            <a:ext cx="2051418" cy="2588394"/>
            <a:chOff x="1083025" y="1574025"/>
            <a:chExt cx="1834900" cy="2315200"/>
          </a:xfrm>
        </p:grpSpPr>
        <p:sp>
          <p:nvSpPr>
            <p:cNvPr id="33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3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fr-FR" sz="12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Select best model</a:t>
              </a:r>
            </a:p>
          </p:txBody>
        </p:sp>
        <p:sp>
          <p:nvSpPr>
            <p:cNvPr id="35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Determine the best model based on both performance and speed.</a:t>
              </a:r>
            </a:p>
          </p:txBody>
        </p:sp>
        <p:cxnSp>
          <p:nvCxnSpPr>
            <p:cNvPr id="36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8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709;p28"/>
          <p:cNvGrpSpPr/>
          <p:nvPr/>
        </p:nvGrpSpPr>
        <p:grpSpPr>
          <a:xfrm>
            <a:off x="6205484" y="1651002"/>
            <a:ext cx="2051418" cy="2588394"/>
            <a:chOff x="1083025" y="1574025"/>
            <a:chExt cx="1834900" cy="2315200"/>
          </a:xfrm>
        </p:grpSpPr>
        <p:sp>
          <p:nvSpPr>
            <p:cNvPr id="4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4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fr-FR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Final </a:t>
              </a:r>
              <a:r>
                <a:rPr lang="fr-FR" sz="1200" b="1" dirty="0" err="1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evaluation</a:t>
              </a:r>
              <a:endParaRPr lang="fr-FR"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Evaluate the best model on testing set. </a:t>
              </a:r>
            </a:p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endParaRPr lang="en-US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555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Baseline models - SEU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296940"/>
            <a:ext cx="8017728" cy="2679000"/>
          </a:xfrm>
        </p:spPr>
        <p:txBody>
          <a:bodyPr/>
          <a:lstStyle/>
          <a:p>
            <a:r>
              <a:rPr lang="fr-FR" dirty="0" smtClean="0"/>
              <a:t>Cross-validation for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default </a:t>
            </a:r>
            <a:r>
              <a:rPr lang="fr-FR" dirty="0" err="1" smtClean="0"/>
              <a:t>parameters</a:t>
            </a:r>
            <a:r>
              <a:rPr lang="fr-FR" sz="1600" dirty="0" smtClean="0"/>
              <a:t> to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</a:t>
            </a:r>
            <a:r>
              <a:rPr lang="fr-FR" sz="1600" b="1" dirty="0" err="1" smtClean="0"/>
              <a:t>SiteEnergyUse</a:t>
            </a:r>
            <a:r>
              <a:rPr lang="fr-FR" sz="1600" dirty="0" smtClean="0"/>
              <a:t>.</a:t>
            </a:r>
          </a:p>
          <a:p>
            <a:r>
              <a:rPr lang="fr-FR" dirty="0" err="1" smtClean="0"/>
              <a:t>Evaluate</a:t>
            </a:r>
            <a:r>
              <a:rPr lang="fr-FR" dirty="0" smtClean="0"/>
              <a:t> the influence of the </a:t>
            </a:r>
            <a:r>
              <a:rPr lang="fr-FR" dirty="0" err="1" smtClean="0"/>
              <a:t>EnergyStarScore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.</a:t>
            </a:r>
          </a:p>
          <a:p>
            <a:endParaRPr lang="fr-FR" sz="1600" dirty="0" smtClean="0"/>
          </a:p>
          <a:p>
            <a:pPr marL="571500" lvl="1" indent="0">
              <a:buNone/>
            </a:pPr>
            <a:endParaRPr lang="fr-FR" dirty="0"/>
          </a:p>
        </p:txBody>
      </p:sp>
      <p:sp>
        <p:nvSpPr>
          <p:cNvPr id="8" name="Google Shape;857;p19"/>
          <p:cNvSpPr txBox="1">
            <a:spLocks noGrp="1"/>
          </p:cNvSpPr>
          <p:nvPr>
            <p:ph type="body" idx="1"/>
          </p:nvPr>
        </p:nvSpPr>
        <p:spPr>
          <a:xfrm>
            <a:off x="604693" y="2079485"/>
            <a:ext cx="3389302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/>
              <a:t>w</a:t>
            </a:r>
            <a:r>
              <a:rPr lang="fr-FR" b="1" dirty="0" err="1" smtClean="0"/>
              <a:t>ith</a:t>
            </a:r>
            <a:r>
              <a:rPr lang="fr-FR" b="1" dirty="0" smtClean="0"/>
              <a:t> </a:t>
            </a:r>
            <a:r>
              <a:rPr lang="fr-FR" b="1" dirty="0" err="1" smtClean="0"/>
              <a:t>EnergyStarScore</a:t>
            </a:r>
            <a:endParaRPr b="1" dirty="0"/>
          </a:p>
        </p:txBody>
      </p:sp>
      <p:sp>
        <p:nvSpPr>
          <p:cNvPr id="9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845530" y="2079485"/>
            <a:ext cx="3389302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w/o EnergyStarScore</a:t>
            </a:r>
            <a:endParaRPr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725650"/>
            <a:ext cx="3402851" cy="2122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02" y="2725650"/>
            <a:ext cx="3310796" cy="20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Baseline models - GHGE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96940"/>
            <a:ext cx="8493512" cy="2679000"/>
          </a:xfrm>
        </p:spPr>
        <p:txBody>
          <a:bodyPr/>
          <a:lstStyle/>
          <a:p>
            <a:r>
              <a:rPr lang="fr-FR" dirty="0" smtClean="0"/>
              <a:t>Cross-validation for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default </a:t>
            </a:r>
            <a:r>
              <a:rPr lang="fr-FR" dirty="0" err="1" smtClean="0"/>
              <a:t>parameters</a:t>
            </a:r>
            <a:r>
              <a:rPr lang="fr-FR" sz="1600" dirty="0" smtClean="0"/>
              <a:t> to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</a:t>
            </a:r>
            <a:r>
              <a:rPr lang="fr-FR" sz="1600" b="1" dirty="0" err="1" smtClean="0"/>
              <a:t>GHGEmissions</a:t>
            </a:r>
            <a:r>
              <a:rPr lang="fr-FR" sz="1600" dirty="0" smtClean="0"/>
              <a:t>.</a:t>
            </a:r>
          </a:p>
          <a:p>
            <a:r>
              <a:rPr lang="fr-FR" dirty="0" err="1" smtClean="0"/>
              <a:t>Evaluate</a:t>
            </a:r>
            <a:r>
              <a:rPr lang="fr-FR" dirty="0" smtClean="0"/>
              <a:t> the influence of the </a:t>
            </a:r>
            <a:r>
              <a:rPr lang="fr-FR" dirty="0" err="1" smtClean="0"/>
              <a:t>EnergyStarScore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.</a:t>
            </a:r>
          </a:p>
          <a:p>
            <a:endParaRPr lang="fr-FR" sz="1600" dirty="0" smtClean="0"/>
          </a:p>
          <a:p>
            <a:pPr marL="571500" lvl="1" indent="0">
              <a:buNone/>
            </a:pPr>
            <a:endParaRPr lang="fr-FR" dirty="0"/>
          </a:p>
        </p:txBody>
      </p:sp>
      <p:sp>
        <p:nvSpPr>
          <p:cNvPr id="8" name="Google Shape;857;p19"/>
          <p:cNvSpPr txBox="1">
            <a:spLocks noGrp="1"/>
          </p:cNvSpPr>
          <p:nvPr>
            <p:ph type="body" idx="1"/>
          </p:nvPr>
        </p:nvSpPr>
        <p:spPr>
          <a:xfrm>
            <a:off x="604693" y="2079485"/>
            <a:ext cx="3389302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/>
              <a:t>w</a:t>
            </a:r>
            <a:r>
              <a:rPr lang="fr-FR" b="1" dirty="0" err="1" smtClean="0"/>
              <a:t>ith</a:t>
            </a:r>
            <a:r>
              <a:rPr lang="fr-FR" b="1" dirty="0" smtClean="0"/>
              <a:t> </a:t>
            </a:r>
            <a:r>
              <a:rPr lang="fr-FR" b="1" dirty="0" err="1" smtClean="0"/>
              <a:t>EnergyStarScore</a:t>
            </a:r>
            <a:endParaRPr b="1" dirty="0"/>
          </a:p>
        </p:txBody>
      </p:sp>
      <p:sp>
        <p:nvSpPr>
          <p:cNvPr id="9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845530" y="2079485"/>
            <a:ext cx="3389302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w/o EnergyStarScore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5" y="2691791"/>
            <a:ext cx="3393409" cy="2155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016" y="2636441"/>
            <a:ext cx="3431009" cy="22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Find</a:t>
            </a:r>
            <a:r>
              <a:rPr lang="fr-FR" dirty="0" smtClean="0"/>
              <a:t> best </a:t>
            </a:r>
            <a:r>
              <a:rPr lang="fr-FR" dirty="0" err="1" smtClean="0"/>
              <a:t>parameters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96940"/>
            <a:ext cx="7126124" cy="2679000"/>
          </a:xfrm>
        </p:spPr>
        <p:txBody>
          <a:bodyPr/>
          <a:lstStyle/>
          <a:p>
            <a:r>
              <a:rPr lang="fr-FR" dirty="0" err="1" smtClean="0"/>
              <a:t>Strategy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the optimal </a:t>
            </a:r>
            <a:r>
              <a:rPr lang="fr-FR" dirty="0" err="1" smtClean="0"/>
              <a:t>parameters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model:</a:t>
            </a:r>
          </a:p>
          <a:p>
            <a:pPr lvl="1"/>
            <a:r>
              <a:rPr lang="fr-FR" dirty="0" err="1" smtClean="0"/>
              <a:t>SiteEnergyUse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 smtClean="0"/>
          </a:p>
          <a:p>
            <a:pPr lvl="1"/>
            <a:r>
              <a:rPr lang="fr-FR" dirty="0" smtClean="0"/>
              <a:t>All </a:t>
            </a:r>
            <a:r>
              <a:rPr lang="fr-FR" dirty="0" err="1" smtClean="0"/>
              <a:t>features</a:t>
            </a:r>
            <a:r>
              <a:rPr lang="fr-FR" dirty="0" smtClean="0"/>
              <a:t> (</a:t>
            </a:r>
            <a:r>
              <a:rPr lang="fr-FR" dirty="0" err="1" smtClean="0"/>
              <a:t>including</a:t>
            </a:r>
            <a:r>
              <a:rPr lang="fr-FR" dirty="0" smtClean="0"/>
              <a:t> ESS)</a:t>
            </a:r>
          </a:p>
          <a:p>
            <a:pPr lvl="1"/>
            <a:r>
              <a:rPr lang="fr-FR" dirty="0" err="1" smtClean="0"/>
              <a:t>GridSearch</a:t>
            </a:r>
            <a:r>
              <a:rPr lang="fr-FR" dirty="0" smtClean="0"/>
              <a:t> and cross-validation to </a:t>
            </a:r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R2 score </a:t>
            </a:r>
            <a:r>
              <a:rPr lang="fr-FR" dirty="0" err="1" smtClean="0"/>
              <a:t>metric</a:t>
            </a:r>
            <a:endParaRPr lang="fr-FR" dirty="0" smtClean="0"/>
          </a:p>
          <a:p>
            <a:endParaRPr lang="fr-FR" sz="1600" dirty="0" smtClean="0"/>
          </a:p>
          <a:p>
            <a:pPr marL="5715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4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Best model ?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79325" y="1371281"/>
            <a:ext cx="2931961" cy="3502110"/>
          </a:xfrm>
        </p:spPr>
        <p:txBody>
          <a:bodyPr/>
          <a:lstStyle/>
          <a:p>
            <a:r>
              <a:rPr lang="fr-FR" dirty="0" err="1" smtClean="0"/>
              <a:t>XGBoost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the best model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: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r>
              <a:rPr lang="fr-FR" dirty="0"/>
              <a:t> </a:t>
            </a:r>
            <a:r>
              <a:rPr lang="fr-FR" dirty="0" smtClean="0"/>
              <a:t>and check how </a:t>
            </a:r>
            <a:r>
              <a:rPr lang="fr-FR" dirty="0" err="1" smtClean="0"/>
              <a:t>this</a:t>
            </a:r>
            <a:r>
              <a:rPr lang="fr-FR" dirty="0" smtClean="0"/>
              <a:t> impacts </a:t>
            </a:r>
            <a:r>
              <a:rPr lang="fr-FR" dirty="0" err="1" smtClean="0"/>
              <a:t>run</a:t>
            </a:r>
            <a:r>
              <a:rPr lang="fr-FR" dirty="0" smtClean="0"/>
              <a:t> time and model performance (R2score)</a:t>
            </a:r>
            <a:endParaRPr lang="fr-FR" dirty="0" smtClean="0"/>
          </a:p>
        </p:txBody>
      </p:sp>
      <p:graphicFrame>
        <p:nvGraphicFramePr>
          <p:cNvPr id="7" name="Google Shape;1045;p24"/>
          <p:cNvGraphicFramePr/>
          <p:nvPr>
            <p:extLst>
              <p:ext uri="{D42A27DB-BD31-4B8C-83A1-F6EECF244321}">
                <p14:modId xmlns:p14="http://schemas.microsoft.com/office/powerpoint/2010/main" val="2517401460"/>
              </p:ext>
            </p:extLst>
          </p:nvPr>
        </p:nvGraphicFramePr>
        <p:xfrm>
          <a:off x="457194" y="1366216"/>
          <a:ext cx="5021772" cy="3507175"/>
        </p:xfrm>
        <a:graphic>
          <a:graphicData uri="http://schemas.openxmlformats.org/drawingml/2006/table">
            <a:tbl>
              <a:tblPr>
                <a:noFill/>
                <a:tableStyleId>{E433FC57-D51D-4294-A7B2-CC4182828143}</a:tableStyleId>
              </a:tblPr>
              <a:tblGrid>
                <a:gridCol w="110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1" u="sng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SEU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R2 score (N</a:t>
                      </a: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o-tuned)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R2 score (Tuned)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Rank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Ridge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0.804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0.820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Lasso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-0.004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0.822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KNN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0.644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0.657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SVR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0.809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0.821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7896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RandomForest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0.791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0.792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841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0.814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0.830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69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6631250" cy="2679000"/>
          </a:xfrm>
        </p:spPr>
        <p:txBody>
          <a:bodyPr/>
          <a:lstStyle/>
          <a:p>
            <a:pPr algn="just"/>
            <a:r>
              <a:rPr lang="fr-FR" sz="2400" dirty="0" err="1" smtClean="0"/>
              <a:t>Exploratory</a:t>
            </a:r>
            <a:r>
              <a:rPr lang="fr-FR" sz="2400" dirty="0" smtClean="0"/>
              <a:t> Data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&amp; </a:t>
            </a:r>
            <a:r>
              <a:rPr lang="fr-FR" sz="2400" dirty="0" err="1" smtClean="0"/>
              <a:t>Cleaning</a:t>
            </a:r>
            <a:endParaRPr lang="fr-FR" sz="2400" dirty="0" smtClean="0"/>
          </a:p>
          <a:p>
            <a:pPr algn="just"/>
            <a:r>
              <a:rPr lang="fr-FR" sz="2400" dirty="0" err="1" smtClean="0"/>
              <a:t>Feature</a:t>
            </a:r>
            <a:r>
              <a:rPr lang="fr-FR" sz="2400" dirty="0" smtClean="0"/>
              <a:t> Engineering</a:t>
            </a:r>
          </a:p>
          <a:p>
            <a:pPr algn="just"/>
            <a:r>
              <a:rPr lang="fr-FR" sz="2400" dirty="0" smtClean="0"/>
              <a:t>Model </a:t>
            </a:r>
            <a:r>
              <a:rPr lang="fr-FR" sz="2400" dirty="0" err="1" smtClean="0"/>
              <a:t>selection</a:t>
            </a:r>
            <a:endParaRPr lang="fr-FR" sz="2400" dirty="0" smtClean="0"/>
          </a:p>
          <a:p>
            <a:pPr algn="just"/>
            <a:r>
              <a:rPr lang="fr-FR" sz="2400" dirty="0" smtClean="0"/>
              <a:t>Final </a:t>
            </a:r>
            <a:r>
              <a:rPr lang="fr-FR" sz="2400" dirty="0" smtClean="0"/>
              <a:t>validation</a:t>
            </a:r>
            <a:endParaRPr lang="fr-FR" sz="2400" dirty="0" smtClean="0"/>
          </a:p>
          <a:p>
            <a:pPr algn="just"/>
            <a:r>
              <a:rPr lang="fr-FR" sz="2400" dirty="0" smtClean="0"/>
              <a:t>Conclusions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7718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Features</a:t>
            </a:r>
            <a:r>
              <a:rPr lang="fr-FR" dirty="0" smtClean="0"/>
              <a:t> importance </a:t>
            </a:r>
            <a:r>
              <a:rPr lang="fr-FR" dirty="0" err="1" smtClean="0"/>
              <a:t>XGBoost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279014"/>
            <a:ext cx="7124585" cy="37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Features</a:t>
            </a:r>
            <a:r>
              <a:rPr lang="fr-FR" dirty="0" smtClean="0"/>
              <a:t> importance </a:t>
            </a:r>
            <a:r>
              <a:rPr lang="fr-FR" dirty="0" err="1" smtClean="0"/>
              <a:t>XGBoost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457197" y="1368940"/>
            <a:ext cx="8114373" cy="1337035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coefficient over a </a:t>
            </a:r>
            <a:r>
              <a:rPr lang="fr-FR" dirty="0" err="1" smtClean="0"/>
              <a:t>threshold</a:t>
            </a:r>
            <a:r>
              <a:rPr lang="fr-FR" dirty="0" smtClean="0"/>
              <a:t> = 0.005.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reduces</a:t>
            </a:r>
            <a:r>
              <a:rPr lang="fr-FR" dirty="0" smtClean="0"/>
              <a:t> the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714 to </a:t>
            </a:r>
            <a:r>
              <a:rPr lang="fr-FR" dirty="0" smtClean="0"/>
              <a:t>48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I have </a:t>
            </a:r>
            <a:r>
              <a:rPr lang="fr-FR" dirty="0" err="1" smtClean="0"/>
              <a:t>trained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XGB model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dimensionality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r>
              <a:rPr lang="fr-FR" dirty="0" smtClean="0"/>
              <a:t>:</a:t>
            </a:r>
            <a:endParaRPr lang="fr-FR" dirty="0" smtClean="0"/>
          </a:p>
        </p:txBody>
      </p:sp>
      <p:graphicFrame>
        <p:nvGraphicFramePr>
          <p:cNvPr id="7" name="Google Shape;1045;p24"/>
          <p:cNvGraphicFramePr/>
          <p:nvPr>
            <p:extLst>
              <p:ext uri="{D42A27DB-BD31-4B8C-83A1-F6EECF244321}">
                <p14:modId xmlns:p14="http://schemas.microsoft.com/office/powerpoint/2010/main" val="3231493521"/>
              </p:ext>
            </p:extLst>
          </p:nvPr>
        </p:nvGraphicFramePr>
        <p:xfrm>
          <a:off x="1569537" y="2705975"/>
          <a:ext cx="4425174" cy="2004100"/>
        </p:xfrm>
        <a:graphic>
          <a:graphicData uri="http://schemas.openxmlformats.org/drawingml/2006/table">
            <a:tbl>
              <a:tblPr>
                <a:noFill/>
                <a:tableStyleId>{E433FC57-D51D-4294-A7B2-CC4182828143}</a:tableStyleId>
              </a:tblPr>
              <a:tblGrid>
                <a:gridCol w="147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u="sng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SEU</a:t>
                      </a:r>
                      <a:endParaRPr b="1" u="sng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R2</a:t>
                      </a:r>
                      <a:r>
                        <a:rPr lang="en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score (</a:t>
                      </a: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Tuned)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Running</a:t>
                      </a:r>
                      <a:r>
                        <a:rPr lang="en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time (s)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XGBoost_baseline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0.814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-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254066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XGBoost_tuned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0.830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42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6911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XGBoost_tuned</a:t>
                      </a:r>
                      <a:endParaRPr lang="fr-FR" sz="1100" dirty="0" smtClean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(</a:t>
                      </a: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features</a:t>
                      </a:r>
                      <a:r>
                        <a:rPr lang="fr-FR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fr-FR" sz="1100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selection</a:t>
                      </a: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0.828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7168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201007" y="4461722"/>
            <a:ext cx="478574" cy="74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68024" y="4307833"/>
            <a:ext cx="110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Final model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6602" y="178874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 validation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3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Final </a:t>
            </a:r>
            <a:r>
              <a:rPr lang="fr-FR" dirty="0"/>
              <a:t>v</a:t>
            </a:r>
            <a:r>
              <a:rPr lang="fr-FR" dirty="0" smtClean="0"/>
              <a:t>alidation on test set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457197" y="1368940"/>
            <a:ext cx="8114373" cy="3736410"/>
          </a:xfrm>
        </p:spPr>
        <p:txBody>
          <a:bodyPr/>
          <a:lstStyle/>
          <a:p>
            <a:r>
              <a:rPr lang="fr-FR" dirty="0" err="1" smtClean="0"/>
              <a:t>XGBoost</a:t>
            </a:r>
            <a:r>
              <a:rPr lang="fr-FR" dirty="0" smtClean="0"/>
              <a:t> model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/>
              <a:t>optimal </a:t>
            </a:r>
            <a:r>
              <a:rPr lang="fr-FR" dirty="0" err="1" smtClean="0"/>
              <a:t>parameters</a:t>
            </a:r>
            <a:r>
              <a:rPr lang="fr-FR" dirty="0" smtClean="0"/>
              <a:t> and FS</a:t>
            </a:r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</p:txBody>
      </p:sp>
      <p:graphicFrame>
        <p:nvGraphicFramePr>
          <p:cNvPr id="7" name="Google Shape;1045;p24"/>
          <p:cNvGraphicFramePr/>
          <p:nvPr>
            <p:extLst>
              <p:ext uri="{D42A27DB-BD31-4B8C-83A1-F6EECF244321}">
                <p14:modId xmlns:p14="http://schemas.microsoft.com/office/powerpoint/2010/main" val="2313212266"/>
              </p:ext>
            </p:extLst>
          </p:nvPr>
        </p:nvGraphicFramePr>
        <p:xfrm>
          <a:off x="1811614" y="2191912"/>
          <a:ext cx="4749486" cy="2004100"/>
        </p:xfrm>
        <a:graphic>
          <a:graphicData uri="http://schemas.openxmlformats.org/drawingml/2006/table">
            <a:tbl>
              <a:tblPr>
                <a:noFill/>
                <a:tableStyleId>{E433FC57-D51D-4294-A7B2-CC4182828143}</a:tableStyleId>
              </a:tblPr>
              <a:tblGrid>
                <a:gridCol w="158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R2 score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463708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</a:t>
                      </a: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ith</a:t>
                      </a:r>
                      <a:r>
                        <a:rPr lang="en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ESS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w/o</a:t>
                      </a:r>
                      <a:r>
                        <a:rPr lang="en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ESS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Site</a:t>
                      </a:r>
                      <a:r>
                        <a:rPr lang="fr-FR" sz="1100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EnergyUse</a:t>
                      </a:r>
                      <a:endParaRPr lang="fr-FR" sz="1100" dirty="0" smtClean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tx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0.781</a:t>
                      </a:r>
                      <a:endParaRPr b="1" dirty="0">
                        <a:solidFill>
                          <a:schemeClr val="tx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tx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0.740</a:t>
                      </a:r>
                      <a:endParaRPr b="1" dirty="0">
                        <a:solidFill>
                          <a:schemeClr val="tx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71687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TotalGHGEmissions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tx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0.761</a:t>
                      </a:r>
                      <a:endParaRPr b="1" dirty="0">
                        <a:solidFill>
                          <a:schemeClr val="tx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tx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0.748</a:t>
                      </a:r>
                      <a:endParaRPr b="1" dirty="0">
                        <a:solidFill>
                          <a:schemeClr val="tx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29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8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Conclusion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457197" y="1368940"/>
            <a:ext cx="8114373" cy="3736410"/>
          </a:xfrm>
        </p:spPr>
        <p:txBody>
          <a:bodyPr/>
          <a:lstStyle/>
          <a:p>
            <a:r>
              <a:rPr lang="fr-FR" dirty="0" err="1" smtClean="0"/>
              <a:t>PropertyType</a:t>
            </a:r>
            <a:r>
              <a:rPr lang="fr-FR" dirty="0" smtClean="0"/>
              <a:t> and GFA are </a:t>
            </a:r>
            <a:r>
              <a:rPr lang="fr-FR" dirty="0" err="1" smtClean="0"/>
              <a:t>really</a:t>
            </a:r>
            <a:r>
              <a:rPr lang="fr-FR" dirty="0" smtClean="0"/>
              <a:t> important </a:t>
            </a:r>
            <a:r>
              <a:rPr lang="fr-FR" dirty="0" err="1" smtClean="0"/>
              <a:t>features</a:t>
            </a:r>
            <a:r>
              <a:rPr lang="fr-FR" dirty="0" smtClean="0"/>
              <a:t> to </a:t>
            </a:r>
            <a:r>
              <a:rPr lang="fr-FR" dirty="0" err="1" smtClean="0"/>
              <a:t>predict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targets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ENERGYSTARScore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help to </a:t>
            </a:r>
            <a:r>
              <a:rPr lang="fr-FR" dirty="0" err="1" smtClean="0"/>
              <a:t>improve</a:t>
            </a:r>
            <a:r>
              <a:rPr lang="fr-FR" dirty="0" smtClean="0"/>
              <a:t> the performance of </a:t>
            </a:r>
            <a:r>
              <a:rPr lang="fr-FR" dirty="0" err="1" smtClean="0"/>
              <a:t>our</a:t>
            </a:r>
            <a:r>
              <a:rPr lang="fr-FR" dirty="0" smtClean="0"/>
              <a:t> model. </a:t>
            </a:r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important </a:t>
            </a:r>
            <a:r>
              <a:rPr lang="fr-FR" dirty="0" err="1" smtClean="0"/>
              <a:t>predictors</a:t>
            </a:r>
            <a:r>
              <a:rPr lang="fr-FR" dirty="0" smtClean="0"/>
              <a:t>. Not </a:t>
            </a:r>
            <a:r>
              <a:rPr lang="fr-FR" dirty="0" err="1" smtClean="0"/>
              <a:t>much</a:t>
            </a:r>
            <a:r>
              <a:rPr lang="fr-FR" dirty="0" smtClean="0"/>
              <a:t> effort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allocated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the ESS (</a:t>
            </a:r>
            <a:r>
              <a:rPr lang="fr-FR" dirty="0" err="1" smtClean="0"/>
              <a:t>fastidious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).</a:t>
            </a:r>
          </a:p>
          <a:p>
            <a:r>
              <a:rPr lang="fr-FR" dirty="0" err="1" smtClean="0"/>
              <a:t>Knowing</a:t>
            </a:r>
            <a:r>
              <a:rPr lang="fr-FR" dirty="0" smtClean="0"/>
              <a:t> if a </a:t>
            </a:r>
            <a:r>
              <a:rPr lang="fr-FR" dirty="0" err="1" smtClean="0"/>
              <a:t>bulding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to </a:t>
            </a:r>
            <a:r>
              <a:rPr lang="fr-FR" dirty="0" err="1" smtClean="0"/>
              <a:t>Gas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important to </a:t>
            </a:r>
            <a:r>
              <a:rPr lang="fr-FR" dirty="0" err="1" smtClean="0"/>
              <a:t>predict</a:t>
            </a:r>
            <a:r>
              <a:rPr lang="fr-FR" dirty="0" smtClean="0"/>
              <a:t> GHGE. R2 score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piece</a:t>
            </a:r>
            <a:r>
              <a:rPr lang="fr-FR" dirty="0" smtClean="0"/>
              <a:t> of information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0.4 on test set…</a:t>
            </a:r>
          </a:p>
          <a:p>
            <a:r>
              <a:rPr lang="fr-FR" dirty="0" err="1" smtClean="0"/>
              <a:t>XGBoost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best </a:t>
            </a:r>
            <a:r>
              <a:rPr lang="fr-FR" dirty="0" err="1" smtClean="0"/>
              <a:t>performing</a:t>
            </a:r>
            <a:r>
              <a:rPr lang="fr-FR" dirty="0" smtClean="0"/>
              <a:t> model</a:t>
            </a:r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572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68719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12851" y="259009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96225" y="178183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</a:t>
            </a:r>
            <a:r>
              <a:rPr lang="en" dirty="0" smtClean="0"/>
              <a:t>by exploring the dataset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7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dataset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88300"/>
            <a:ext cx="6932341" cy="2679000"/>
          </a:xfrm>
        </p:spPr>
        <p:txBody>
          <a:bodyPr/>
          <a:lstStyle/>
          <a:p>
            <a:pPr algn="just"/>
            <a:r>
              <a:rPr lang="fr-FR" sz="2000" dirty="0" err="1" smtClean="0"/>
              <a:t>Dataset</a:t>
            </a:r>
            <a:r>
              <a:rPr lang="fr-FR" sz="2000" dirty="0" smtClean="0"/>
              <a:t> of </a:t>
            </a:r>
            <a:r>
              <a:rPr lang="fr-FR" sz="2000" dirty="0" err="1" smtClean="0"/>
              <a:t>year</a:t>
            </a:r>
            <a:r>
              <a:rPr lang="fr-FR" sz="2000" dirty="0" smtClean="0"/>
              <a:t> 2016 </a:t>
            </a:r>
            <a:r>
              <a:rPr lang="fr-FR" sz="2000" dirty="0" err="1" smtClean="0"/>
              <a:t>only</a:t>
            </a:r>
            <a:r>
              <a:rPr lang="fr-FR" sz="2000" dirty="0"/>
              <a:t>.</a:t>
            </a:r>
            <a:endParaRPr lang="fr-FR" sz="2000" dirty="0" smtClean="0"/>
          </a:p>
          <a:p>
            <a:pPr algn="just"/>
            <a:r>
              <a:rPr lang="fr-FR" sz="2000" dirty="0" smtClean="0"/>
              <a:t>Shape of data (3376, 46)</a:t>
            </a:r>
          </a:p>
          <a:p>
            <a:pPr algn="just"/>
            <a:r>
              <a:rPr lang="fr-FR" sz="2000" dirty="0" smtClean="0"/>
              <a:t>Type of data:</a:t>
            </a:r>
          </a:p>
          <a:p>
            <a:pPr lvl="1" algn="just"/>
            <a:r>
              <a:rPr lang="fr-FR" sz="2000" dirty="0" smtClean="0"/>
              <a:t>Building type, location, size, </a:t>
            </a:r>
            <a:r>
              <a:rPr lang="fr-FR" sz="2000" dirty="0" err="1" smtClean="0"/>
              <a:t>energy</a:t>
            </a:r>
            <a:r>
              <a:rPr lang="fr-FR" sz="2000" dirty="0" smtClean="0"/>
              <a:t> star score, </a:t>
            </a:r>
            <a:r>
              <a:rPr lang="fr-FR" sz="2000" dirty="0" err="1" smtClean="0"/>
              <a:t>energy</a:t>
            </a:r>
            <a:r>
              <a:rPr lang="fr-FR" sz="2000" dirty="0" smtClean="0"/>
              <a:t> type and </a:t>
            </a:r>
            <a:r>
              <a:rPr lang="fr-FR" sz="2000" dirty="0" err="1" smtClean="0"/>
              <a:t>consumption</a:t>
            </a:r>
            <a:r>
              <a:rPr lang="fr-FR" sz="2000" dirty="0" smtClean="0"/>
              <a:t> for 2016.</a:t>
            </a:r>
          </a:p>
          <a:p>
            <a:pPr algn="just"/>
            <a:r>
              <a:rPr lang="fr-FR" sz="2000" dirty="0" err="1" smtClean="0"/>
              <a:t>EnergyStarScore</a:t>
            </a:r>
            <a:r>
              <a:rPr lang="fr-FR" sz="2000" dirty="0" smtClean="0"/>
              <a:t>: </a:t>
            </a:r>
            <a:r>
              <a:rPr lang="fr-FR" sz="2000" dirty="0" err="1" smtClean="0"/>
              <a:t>measure</a:t>
            </a:r>
            <a:r>
              <a:rPr lang="fr-FR" sz="2000" dirty="0" smtClean="0"/>
              <a:t> of </a:t>
            </a:r>
            <a:r>
              <a:rPr lang="fr-FR" sz="2000" dirty="0" err="1" smtClean="0"/>
              <a:t>energy</a:t>
            </a:r>
            <a:r>
              <a:rPr lang="fr-FR" sz="2000" dirty="0" smtClean="0"/>
              <a:t> </a:t>
            </a:r>
            <a:r>
              <a:rPr lang="fr-FR" sz="2000" dirty="0" err="1" smtClean="0"/>
              <a:t>efficiency</a:t>
            </a:r>
            <a:r>
              <a:rPr lang="fr-FR" sz="2000" dirty="0" smtClean="0"/>
              <a:t> for a </a:t>
            </a:r>
            <a:r>
              <a:rPr lang="fr-FR" sz="2000" dirty="0" err="1" smtClean="0"/>
              <a:t>given</a:t>
            </a:r>
            <a:r>
              <a:rPr lang="fr-FR" sz="2000" dirty="0" smtClean="0"/>
              <a:t> building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between</a:t>
            </a:r>
            <a:r>
              <a:rPr lang="fr-FR" sz="2000" dirty="0" smtClean="0">
                <a:sym typeface="Wingdings" panose="05000000000000000000" pitchFamily="2" charset="2"/>
              </a:rPr>
              <a:t> 0 and 100.</a:t>
            </a:r>
            <a:endParaRPr lang="fr-FR" sz="2000" dirty="0" smtClean="0"/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398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74" y="349404"/>
            <a:ext cx="5534722" cy="4341541"/>
          </a:xfrm>
          <a:prstGeom prst="rect">
            <a:avLst/>
          </a:prstGeom>
        </p:spPr>
      </p:pic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284356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EDA: distributions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252760" y="1887955"/>
            <a:ext cx="321155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Apart from EnergyStarScore, the continuous variables are badly </a:t>
            </a:r>
            <a:r>
              <a:rPr lang="en" sz="1800" b="1" dirty="0" smtClean="0"/>
              <a:t>right skewed</a:t>
            </a:r>
            <a:r>
              <a:rPr lang="en" sz="1800" dirty="0" smtClean="0"/>
              <a:t>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 smtClean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 smtClean="0">
                <a:sym typeface="Wingdings" panose="05000000000000000000" pitchFamily="2" charset="2"/>
              </a:rPr>
              <a:t> Variables </a:t>
            </a:r>
            <a:r>
              <a:rPr lang="fr-FR" sz="1800" dirty="0" err="1" smtClean="0">
                <a:sym typeface="Wingdings" panose="05000000000000000000" pitchFamily="2" charset="2"/>
              </a:rPr>
              <a:t>will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be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transformed</a:t>
            </a:r>
            <a:r>
              <a:rPr lang="fr-FR" sz="1800" dirty="0" smtClean="0">
                <a:sym typeface="Wingdings" panose="05000000000000000000" pitchFamily="2" charset="2"/>
              </a:rPr>
              <a:t> in the FE section.</a:t>
            </a:r>
            <a:endParaRPr sz="18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2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48990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correlation heatmap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8" y="1271239"/>
            <a:ext cx="4908605" cy="3856413"/>
          </a:xfrm>
          <a:prstGeom prst="rect">
            <a:avLst/>
          </a:prstGeom>
        </p:spPr>
      </p:pic>
      <p:sp>
        <p:nvSpPr>
          <p:cNvPr id="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5777136" y="1271238"/>
            <a:ext cx="2630883" cy="3403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/>
            <a:r>
              <a:rPr lang="fr-FR" dirty="0" smtClean="0"/>
              <a:t>Spearman </a:t>
            </a:r>
            <a:r>
              <a:rPr lang="fr-FR" dirty="0" err="1" smtClean="0"/>
              <a:t>correlation</a:t>
            </a:r>
            <a:r>
              <a:rPr lang="fr-FR" dirty="0" smtClean="0"/>
              <a:t>.</a:t>
            </a:r>
            <a:endParaRPr lang="fr-FR" dirty="0"/>
          </a:p>
          <a:p>
            <a:pPr marL="285750" indent="-285750" algn="just"/>
            <a:r>
              <a:rPr lang="fr-FR" sz="1800" dirty="0" err="1" smtClean="0"/>
              <a:t>Targets</a:t>
            </a:r>
            <a:r>
              <a:rPr lang="fr-FR" sz="1800" dirty="0" smtClean="0"/>
              <a:t> are </a:t>
            </a:r>
            <a:r>
              <a:rPr lang="fr-FR" sz="1800" dirty="0" err="1" smtClean="0"/>
              <a:t>highly</a:t>
            </a:r>
            <a:r>
              <a:rPr lang="fr-FR" sz="1800" dirty="0" smtClean="0"/>
              <a:t> </a:t>
            </a:r>
            <a:r>
              <a:rPr lang="fr-FR" sz="1800" dirty="0" err="1" smtClean="0"/>
              <a:t>correlated</a:t>
            </a:r>
            <a:r>
              <a:rPr lang="fr-FR" dirty="0"/>
              <a:t>.</a:t>
            </a:r>
            <a:endParaRPr lang="fr-FR" sz="1800" dirty="0" smtClean="0"/>
          </a:p>
          <a:p>
            <a:pPr marL="285750" indent="-285750" algn="just"/>
            <a:r>
              <a:rPr lang="fr-FR" dirty="0" err="1" smtClean="0"/>
              <a:t>SiteEnerguUse</a:t>
            </a:r>
            <a:r>
              <a:rPr lang="fr-FR" dirty="0"/>
              <a:t> </a:t>
            </a:r>
            <a:r>
              <a:rPr lang="fr-FR" dirty="0" smtClean="0"/>
              <a:t>(SEU)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Electricity</a:t>
            </a:r>
            <a:r>
              <a:rPr lang="fr-FR" dirty="0" smtClean="0"/>
              <a:t> and </a:t>
            </a:r>
            <a:r>
              <a:rPr lang="fr-FR" dirty="0" err="1" smtClean="0"/>
              <a:t>Largest</a:t>
            </a:r>
            <a:r>
              <a:rPr lang="fr-FR" dirty="0" smtClean="0"/>
              <a:t> GFA.</a:t>
            </a:r>
          </a:p>
          <a:p>
            <a:pPr marL="285750" indent="-285750" algn="just"/>
            <a:r>
              <a:rPr lang="fr-FR" sz="1800" dirty="0" smtClean="0"/>
              <a:t>GHGE </a:t>
            </a:r>
            <a:r>
              <a:rPr lang="fr-FR" sz="1800" dirty="0" err="1" smtClean="0"/>
              <a:t>with</a:t>
            </a:r>
            <a:r>
              <a:rPr lang="fr-FR" sz="1800" dirty="0" smtClean="0"/>
              <a:t> </a:t>
            </a:r>
            <a:r>
              <a:rPr lang="fr-FR" sz="1800" dirty="0" err="1" smtClean="0"/>
              <a:t>Gas</a:t>
            </a:r>
            <a:r>
              <a:rPr lang="fr-FR" sz="1800" dirty="0" smtClean="0"/>
              <a:t>.</a:t>
            </a:r>
          </a:p>
          <a:p>
            <a:pPr marL="285750" indent="-285750" algn="just"/>
            <a:r>
              <a:rPr lang="fr-FR" dirty="0" smtClean="0"/>
              <a:t>ESS anti </a:t>
            </a:r>
            <a:r>
              <a:rPr lang="fr-FR" dirty="0" err="1" smtClean="0"/>
              <a:t>correlated</a:t>
            </a:r>
            <a:r>
              <a:rPr lang="fr-FR" dirty="0" smtClean="0"/>
              <a:t> to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targets</a:t>
            </a:r>
            <a:r>
              <a:rPr lang="fr-FR" dirty="0" smtClean="0"/>
              <a:t>.</a:t>
            </a:r>
            <a:endParaRPr lang="fr-FR" sz="1800" dirty="0" smtClean="0"/>
          </a:p>
          <a:p>
            <a:pPr marL="285750" indent="-285750" algn="just"/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209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3667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correlation coefficients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5777136" y="1586902"/>
            <a:ext cx="3035811" cy="3403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err="1" smtClean="0"/>
              <a:t>Electricity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correlated</a:t>
            </a:r>
            <a:r>
              <a:rPr lang="fr-FR" dirty="0" smtClean="0"/>
              <a:t> to SEU.</a:t>
            </a:r>
          </a:p>
          <a:p>
            <a:pPr marL="285750" indent="-285750"/>
            <a:r>
              <a:rPr lang="fr-FR" sz="1800" dirty="0" err="1" smtClean="0"/>
              <a:t>Gas</a:t>
            </a:r>
            <a:r>
              <a:rPr lang="fr-FR" sz="1800" dirty="0" smtClean="0"/>
              <a:t> </a:t>
            </a:r>
            <a:r>
              <a:rPr lang="fr-FR" sz="1800" dirty="0" err="1" smtClean="0"/>
              <a:t>most</a:t>
            </a:r>
            <a:r>
              <a:rPr lang="fr-FR" sz="1800" dirty="0" smtClean="0"/>
              <a:t> </a:t>
            </a:r>
            <a:r>
              <a:rPr lang="fr-FR" sz="1800" dirty="0" err="1" smtClean="0"/>
              <a:t>correlated</a:t>
            </a:r>
            <a:r>
              <a:rPr lang="fr-FR" sz="1800" dirty="0" smtClean="0"/>
              <a:t> to GHGE.</a:t>
            </a:r>
          </a:p>
          <a:p>
            <a:pPr marL="285750" indent="-285750"/>
            <a:r>
              <a:rPr lang="fr-FR" dirty="0" smtClean="0"/>
              <a:t>GFA </a:t>
            </a:r>
            <a:r>
              <a:rPr lang="fr-FR" dirty="0" err="1" smtClean="0"/>
              <a:t>attributes</a:t>
            </a:r>
            <a:r>
              <a:rPr lang="fr-FR" dirty="0" smtClean="0"/>
              <a:t> are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correlated</a:t>
            </a:r>
            <a:r>
              <a:rPr lang="fr-FR" dirty="0" smtClean="0"/>
              <a:t> to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targets</a:t>
            </a:r>
            <a:r>
              <a:rPr lang="fr-FR" dirty="0"/>
              <a:t>:</a:t>
            </a:r>
            <a:endParaRPr lang="fr-FR" dirty="0" smtClean="0"/>
          </a:p>
          <a:p>
            <a:pPr marL="742950" lvl="1" indent="-285750"/>
            <a:r>
              <a:rPr lang="fr-FR" dirty="0" err="1" smtClean="0"/>
              <a:t>Probably</a:t>
            </a:r>
            <a:r>
              <a:rPr lang="fr-FR" dirty="0" smtClean="0"/>
              <a:t> good </a:t>
            </a:r>
            <a:r>
              <a:rPr lang="fr-FR" dirty="0" err="1" smtClean="0"/>
              <a:t>predictors</a:t>
            </a:r>
            <a:r>
              <a:rPr lang="fr-FR" dirty="0" smtClean="0"/>
              <a:t>. </a:t>
            </a:r>
          </a:p>
          <a:p>
            <a:pPr marL="285750" indent="-285750" algn="just"/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53014"/>
            <a:ext cx="5369786" cy="35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cleaning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61922"/>
            <a:ext cx="7385825" cy="2679000"/>
          </a:xfrm>
        </p:spPr>
        <p:txBody>
          <a:bodyPr/>
          <a:lstStyle/>
          <a:p>
            <a:pPr algn="just"/>
            <a:r>
              <a:rPr lang="fr-FR" sz="2000" dirty="0" err="1" smtClean="0"/>
              <a:t>Filter</a:t>
            </a:r>
            <a:r>
              <a:rPr lang="fr-FR" sz="2000" dirty="0" smtClean="0"/>
              <a:t>  « </a:t>
            </a:r>
            <a:r>
              <a:rPr lang="fr-FR" sz="2000" dirty="0" err="1" smtClean="0"/>
              <a:t>CompliantStatus</a:t>
            </a:r>
            <a:r>
              <a:rPr lang="fr-FR" sz="2000" dirty="0"/>
              <a:t> </a:t>
            </a:r>
            <a:r>
              <a:rPr lang="fr-FR" sz="2000" dirty="0" smtClean="0"/>
              <a:t>» </a:t>
            </a:r>
            <a:r>
              <a:rPr lang="fr-FR" sz="2000" dirty="0" err="1" smtClean="0"/>
              <a:t>column</a:t>
            </a:r>
            <a:r>
              <a:rPr lang="fr-FR" sz="2000" dirty="0" smtClean="0"/>
              <a:t> to </a:t>
            </a:r>
            <a:r>
              <a:rPr lang="fr-FR" sz="2000" dirty="0" err="1" smtClean="0"/>
              <a:t>keep</a:t>
            </a:r>
            <a:r>
              <a:rPr lang="fr-FR" sz="2000" dirty="0" smtClean="0"/>
              <a:t> </a:t>
            </a:r>
            <a:r>
              <a:rPr lang="fr-FR" sz="2000" dirty="0" err="1" smtClean="0"/>
              <a:t>only</a:t>
            </a:r>
            <a:r>
              <a:rPr lang="fr-FR" sz="2000" dirty="0" smtClean="0"/>
              <a:t> « </a:t>
            </a:r>
            <a:r>
              <a:rPr lang="fr-FR" sz="2000" dirty="0" err="1" smtClean="0"/>
              <a:t>compliant</a:t>
            </a:r>
            <a:r>
              <a:rPr lang="fr-FR" sz="2000" dirty="0" smtClean="0"/>
              <a:t> » values </a:t>
            </a:r>
            <a:r>
              <a:rPr lang="fr-FR" sz="2000" dirty="0" err="1" smtClean="0"/>
              <a:t>then</a:t>
            </a:r>
            <a:r>
              <a:rPr lang="fr-FR" sz="2000" dirty="0" smtClean="0"/>
              <a:t> drop </a:t>
            </a:r>
            <a:r>
              <a:rPr lang="fr-FR" sz="2000" dirty="0" err="1" smtClean="0"/>
              <a:t>it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dirty="0" smtClean="0"/>
              <a:t>Drop « </a:t>
            </a:r>
            <a:r>
              <a:rPr lang="fr-FR" sz="2000" dirty="0" err="1" smtClean="0"/>
              <a:t>Outlier</a:t>
            </a:r>
            <a:r>
              <a:rPr lang="fr-FR" sz="2000" dirty="0" smtClean="0"/>
              <a:t> » </a:t>
            </a:r>
            <a:r>
              <a:rPr lang="fr-FR" sz="2000" dirty="0" err="1" smtClean="0"/>
              <a:t>column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dirty="0" smtClean="0"/>
              <a:t>Drop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columns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variability</a:t>
            </a:r>
            <a:endParaRPr lang="fr-FR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interest</a:t>
            </a:r>
            <a:r>
              <a:rPr lang="fr-FR" dirty="0" smtClean="0"/>
              <a:t> 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/>
              <a:t>Measurement</a:t>
            </a:r>
            <a:r>
              <a:rPr lang="fr-FR" dirty="0" smtClean="0"/>
              <a:t> data (</a:t>
            </a:r>
            <a:r>
              <a:rPr lang="fr-FR" dirty="0" err="1" smtClean="0"/>
              <a:t>Electricity</a:t>
            </a:r>
            <a:r>
              <a:rPr lang="fr-FR" dirty="0" smtClean="0"/>
              <a:t>, </a:t>
            </a:r>
            <a:r>
              <a:rPr lang="fr-FR" dirty="0" err="1" smtClean="0"/>
              <a:t>Gas</a:t>
            </a:r>
            <a:r>
              <a:rPr lang="fr-FR" dirty="0" smtClean="0"/>
              <a:t>, …)</a:t>
            </a:r>
          </a:p>
          <a:p>
            <a:pPr algn="just"/>
            <a:r>
              <a:rPr lang="fr-FR" sz="2000" dirty="0"/>
              <a:t>(3376, 46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/>
              <a:t>(</a:t>
            </a:r>
            <a:r>
              <a:rPr lang="fr-FR" sz="2000" dirty="0" smtClean="0"/>
              <a:t>3211, 21)</a:t>
            </a:r>
            <a:endParaRPr lang="fr-FR" sz="2000" dirty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4226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1371</Words>
  <Application>Microsoft Office PowerPoint</Application>
  <PresentationFormat>On-screen Show (16:9)</PresentationFormat>
  <Paragraphs>304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Wingdings</vt:lpstr>
      <vt:lpstr>Barlow Light</vt:lpstr>
      <vt:lpstr>Calibri</vt:lpstr>
      <vt:lpstr>Raleway Thin</vt:lpstr>
      <vt:lpstr>Barlow</vt:lpstr>
      <vt:lpstr>Gaoler template</vt:lpstr>
      <vt:lpstr>P3 Seattle</vt:lpstr>
      <vt:lpstr>Problematic</vt:lpstr>
      <vt:lpstr>Contents</vt:lpstr>
      <vt:lpstr>EDA</vt:lpstr>
      <vt:lpstr>EDA: dataset</vt:lpstr>
      <vt:lpstr>EDA: distributions</vt:lpstr>
      <vt:lpstr>EDA: correlation heatmap</vt:lpstr>
      <vt:lpstr>EDA: correlation coefficients</vt:lpstr>
      <vt:lpstr>EDA: cleaning</vt:lpstr>
      <vt:lpstr>EDA: cleaning</vt:lpstr>
      <vt:lpstr>Feature Engineering</vt:lpstr>
      <vt:lpstr>FE: address</vt:lpstr>
      <vt:lpstr>FE: year built</vt:lpstr>
      <vt:lpstr>FE: log transformation</vt:lpstr>
      <vt:lpstr>FE: outliers</vt:lpstr>
      <vt:lpstr>FE: outliers</vt:lpstr>
      <vt:lpstr>FE: energy encoding</vt:lpstr>
      <vt:lpstr>FE: categorical encoding</vt:lpstr>
      <vt:lpstr>Train/Test split strategy</vt:lpstr>
      <vt:lpstr>Train/Test split</vt:lpstr>
      <vt:lpstr>Train/Test split</vt:lpstr>
      <vt:lpstr>Train/Test split</vt:lpstr>
      <vt:lpstr>Train/Test split</vt:lpstr>
      <vt:lpstr>Model selection</vt:lpstr>
      <vt:lpstr>Model selection process</vt:lpstr>
      <vt:lpstr>Baseline models - SEU</vt:lpstr>
      <vt:lpstr>Baseline models - GHGE</vt:lpstr>
      <vt:lpstr>Find best parameters</vt:lpstr>
      <vt:lpstr>Best model ?</vt:lpstr>
      <vt:lpstr>Features importance XGBoost</vt:lpstr>
      <vt:lpstr>Features importance XGBoost</vt:lpstr>
      <vt:lpstr>Final validation</vt:lpstr>
      <vt:lpstr>Final validation on test set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Amine</dc:creator>
  <cp:lastModifiedBy>Amine</cp:lastModifiedBy>
  <cp:revision>61</cp:revision>
  <dcterms:modified xsi:type="dcterms:W3CDTF">2020-11-25T18:42:57Z</dcterms:modified>
</cp:coreProperties>
</file>