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87" r:id="rId3"/>
    <p:sldId id="288" r:id="rId4"/>
    <p:sldId id="289" r:id="rId5"/>
    <p:sldId id="290" r:id="rId6"/>
    <p:sldId id="292" r:id="rId7"/>
    <p:sldId id="293" r:id="rId8"/>
    <p:sldId id="326" r:id="rId9"/>
    <p:sldId id="327" r:id="rId10"/>
    <p:sldId id="328" r:id="rId11"/>
    <p:sldId id="342" r:id="rId12"/>
    <p:sldId id="329" r:id="rId13"/>
    <p:sldId id="330" r:id="rId14"/>
    <p:sldId id="331" r:id="rId15"/>
    <p:sldId id="343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4" r:id="rId27"/>
    <p:sldId id="345" r:id="rId28"/>
    <p:sldId id="346" r:id="rId29"/>
    <p:sldId id="347" r:id="rId30"/>
    <p:sldId id="348" r:id="rId31"/>
    <p:sldId id="303" r:id="rId32"/>
    <p:sldId id="349" r:id="rId33"/>
    <p:sldId id="323" r:id="rId34"/>
  </p:sldIdLst>
  <p:sldSz cx="9144000" cy="5143500" type="screen16x9"/>
  <p:notesSz cx="6858000" cy="9144000"/>
  <p:embeddedFontLst>
    <p:embeddedFont>
      <p:font typeface="Barlow Light" panose="020B0604020202020204" charset="0"/>
      <p:regular r:id="rId36"/>
      <p:bold r:id="rId37"/>
      <p:italic r:id="rId38"/>
      <p:boldItalic r:id="rId39"/>
    </p:embeddedFont>
    <p:embeddedFont>
      <p:font typeface="Barlow" panose="020B0604020202020204" charset="0"/>
      <p:regular r:id="rId40"/>
      <p:bold r:id="rId41"/>
      <p:italic r:id="rId42"/>
      <p:boldItalic r:id="rId43"/>
    </p:embeddedFont>
    <p:embeddedFont>
      <p:font typeface="Constantia" panose="02030602050306030303" pitchFamily="18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Raleway Thin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3FC57-D51D-4294-A7B2-CC4182828143}">
  <a:tblStyle styleId="{E433FC57-D51D-4294-A7B2-CC4182828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673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55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42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37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883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85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992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84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27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04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224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3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937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26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60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86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04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768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39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244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74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72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38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90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54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87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1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4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0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5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5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40134" y="2066099"/>
            <a:ext cx="4962600" cy="9033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P5 </a:t>
            </a:r>
            <a:r>
              <a:rPr lang="en" sz="4000" dirty="0" smtClean="0"/>
              <a:t>Stackoverflow</a:t>
            </a:r>
            <a:endParaRPr sz="4000" dirty="0"/>
          </a:p>
        </p:txBody>
      </p:sp>
      <p:sp>
        <p:nvSpPr>
          <p:cNvPr id="3" name="AutoShape 4" descr="Résultat de recherche d'images pour &quot;openclassrooms&quot;"/>
          <p:cNvSpPr>
            <a:spLocks noChangeAspect="1" noChangeArrowheads="1"/>
          </p:cNvSpPr>
          <p:nvPr/>
        </p:nvSpPr>
        <p:spPr bwMode="auto">
          <a:xfrm>
            <a:off x="155575" y="-654827"/>
            <a:ext cx="815162" cy="8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Résultat de recherche d'images pour &quot;openclassroom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68" y="4275950"/>
            <a:ext cx="1187867" cy="57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entrale supelec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70" y="4275363"/>
            <a:ext cx="1115384" cy="5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" name="Google Shape;338;p12"/>
          <p:cNvSpPr txBox="1">
            <a:spLocks/>
          </p:cNvSpPr>
          <p:nvPr/>
        </p:nvSpPr>
        <p:spPr>
          <a:xfrm>
            <a:off x="970737" y="2988159"/>
            <a:ext cx="3197587" cy="34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1400" dirty="0" smtClean="0"/>
              <a:t>Amine </a:t>
            </a:r>
            <a:r>
              <a:rPr lang="en-GB" sz="1400" dirty="0" err="1" smtClean="0"/>
              <a:t>Fatmi</a:t>
            </a:r>
            <a:r>
              <a:rPr lang="en-GB" sz="1400" dirty="0" smtClean="0"/>
              <a:t>, 17/01/2021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cleaning process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2843127"/>
          </a:xfrm>
        </p:spPr>
        <p:txBody>
          <a:bodyPr/>
          <a:lstStyle/>
          <a:p>
            <a:pPr algn="just"/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preprocessing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:</a:t>
            </a:r>
          </a:p>
          <a:p>
            <a:pPr lvl="1" algn="just"/>
            <a:r>
              <a:rPr lang="fr-FR" dirty="0" err="1" smtClean="0"/>
              <a:t>Remove</a:t>
            </a:r>
            <a:r>
              <a:rPr lang="fr-FR" dirty="0" smtClean="0"/>
              <a:t> HTML tags</a:t>
            </a:r>
          </a:p>
          <a:p>
            <a:pPr lvl="1" algn="just"/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all </a:t>
            </a:r>
            <a:r>
              <a:rPr lang="fr-FR" dirty="0" err="1" smtClean="0"/>
              <a:t>lower</a:t>
            </a:r>
            <a:r>
              <a:rPr lang="fr-FR" dirty="0" smtClean="0"/>
              <a:t> case</a:t>
            </a:r>
          </a:p>
          <a:p>
            <a:pPr lvl="1" algn="just"/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endParaRPr lang="fr-FR" dirty="0" smtClean="0"/>
          </a:p>
          <a:p>
            <a:pPr lvl="1" algn="just"/>
            <a:r>
              <a:rPr lang="fr-FR" dirty="0" err="1" smtClean="0"/>
              <a:t>Tokenize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lvl="1" algn="just"/>
            <a:r>
              <a:rPr lang="fr-FR" dirty="0" err="1" smtClean="0"/>
              <a:t>Remove</a:t>
            </a:r>
            <a:r>
              <a:rPr lang="fr-FR" dirty="0" smtClean="0"/>
              <a:t> stop </a:t>
            </a:r>
            <a:r>
              <a:rPr lang="fr-FR" dirty="0" err="1" smtClean="0"/>
              <a:t>words</a:t>
            </a:r>
            <a:endParaRPr lang="fr-FR" dirty="0" smtClean="0"/>
          </a:p>
          <a:p>
            <a:pPr lvl="1" algn="just"/>
            <a:r>
              <a:rPr lang="fr-FR" dirty="0" err="1" smtClean="0"/>
              <a:t>Lemmatization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1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1727" y="2041677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Document-Term</a:t>
            </a:r>
            <a:br>
              <a:rPr lang="en" sz="4400" dirty="0" smtClean="0"/>
            </a:br>
            <a:r>
              <a:rPr lang="en" sz="4400" dirty="0" smtClean="0"/>
              <a:t>Matrix</a:t>
            </a:r>
            <a:endParaRPr sz="44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67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Document-Term Matrix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2843127"/>
          </a:xfrm>
        </p:spPr>
        <p:txBody>
          <a:bodyPr/>
          <a:lstStyle/>
          <a:p>
            <a:pPr algn="just"/>
            <a:r>
              <a:rPr lang="fr-FR" dirty="0" smtClean="0"/>
              <a:t>Let us first </a:t>
            </a:r>
            <a:r>
              <a:rPr lang="fr-FR" dirty="0" err="1" smtClean="0"/>
              <a:t>define</a:t>
            </a:r>
            <a:r>
              <a:rPr lang="fr-FR" dirty="0" smtClean="0"/>
              <a:t> a corpus, document and </a:t>
            </a:r>
            <a:r>
              <a:rPr lang="fr-FR" dirty="0" err="1" smtClean="0"/>
              <a:t>term</a:t>
            </a:r>
            <a:r>
              <a:rPr lang="fr-FR" dirty="0" smtClean="0"/>
              <a:t> in NLP:</a:t>
            </a:r>
          </a:p>
          <a:p>
            <a:pPr lvl="2" algn="just"/>
            <a:r>
              <a:rPr lang="fr-FR" dirty="0" smtClean="0"/>
              <a:t>Corpus = collection of </a:t>
            </a:r>
            <a:r>
              <a:rPr lang="fr-FR" dirty="0" err="1" smtClean="0"/>
              <a:t>texts</a:t>
            </a:r>
            <a:r>
              <a:rPr lang="fr-FR" dirty="0" smtClean="0"/>
              <a:t> (all </a:t>
            </a:r>
            <a:r>
              <a:rPr lang="fr-FR" dirty="0" err="1" smtClean="0"/>
              <a:t>our</a:t>
            </a:r>
            <a:r>
              <a:rPr lang="fr-FR" dirty="0" smtClean="0"/>
              <a:t> questions)</a:t>
            </a:r>
          </a:p>
          <a:p>
            <a:pPr lvl="2" algn="just"/>
            <a:r>
              <a:rPr lang="fr-FR" dirty="0" smtClean="0"/>
              <a:t>Document = </a:t>
            </a:r>
            <a:r>
              <a:rPr lang="fr-FR" dirty="0" err="1" smtClean="0"/>
              <a:t>text</a:t>
            </a:r>
            <a:r>
              <a:rPr lang="fr-FR" dirty="0" smtClean="0"/>
              <a:t> (single question)</a:t>
            </a:r>
          </a:p>
          <a:p>
            <a:pPr lvl="2" algn="just"/>
            <a:r>
              <a:rPr lang="fr-FR" dirty="0" err="1" smtClean="0"/>
              <a:t>Term</a:t>
            </a:r>
            <a:r>
              <a:rPr lang="fr-FR" dirty="0" smtClean="0"/>
              <a:t> = </a:t>
            </a:r>
            <a:r>
              <a:rPr lang="fr-FR" dirty="0" err="1" smtClean="0"/>
              <a:t>word</a:t>
            </a:r>
            <a:r>
              <a:rPr lang="fr-FR" dirty="0" smtClean="0"/>
              <a:t> (or n-gram) </a:t>
            </a:r>
            <a:r>
              <a:rPr lang="fr-FR" dirty="0" err="1" smtClean="0"/>
              <a:t>within</a:t>
            </a:r>
            <a:r>
              <a:rPr lang="fr-FR" dirty="0" smtClean="0"/>
              <a:t> a document</a:t>
            </a:r>
          </a:p>
          <a:p>
            <a:pPr lvl="2" algn="just"/>
            <a:endParaRPr lang="fr-FR" dirty="0" smtClean="0"/>
          </a:p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all unique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accross</a:t>
            </a:r>
            <a:r>
              <a:rPr lang="fr-FR" dirty="0" smtClean="0"/>
              <a:t> the corpus.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72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DTM - example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6" name="Picture 2" descr="Learn Word Embedding | DataMan's Play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25" y="1426681"/>
            <a:ext cx="6735879" cy="3210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933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extraction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pPr algn="just"/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widely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extraction techniques:</a:t>
            </a:r>
          </a:p>
          <a:p>
            <a:pPr lvl="2" algn="just"/>
            <a:r>
              <a:rPr lang="fr-FR" dirty="0" smtClean="0"/>
              <a:t>TF (or Count </a:t>
            </a:r>
            <a:r>
              <a:rPr lang="fr-FR" dirty="0" err="1"/>
              <a:t>V</a:t>
            </a:r>
            <a:r>
              <a:rPr lang="fr-FR" dirty="0" err="1" smtClean="0"/>
              <a:t>ectorizer</a:t>
            </a:r>
            <a:r>
              <a:rPr lang="fr-FR" dirty="0" smtClean="0"/>
              <a:t>)</a:t>
            </a:r>
          </a:p>
          <a:p>
            <a:pPr lvl="2" algn="just"/>
            <a:r>
              <a:rPr lang="fr-FR" dirty="0" smtClean="0"/>
              <a:t>TF-IDF</a:t>
            </a:r>
            <a:endParaRPr lang="fr-FR" dirty="0"/>
          </a:p>
          <a:p>
            <a:pPr algn="just"/>
            <a:r>
              <a:rPr lang="fr-FR" dirty="0" smtClean="0"/>
              <a:t>TF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scoring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highly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frequent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words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dominate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u="sng" dirty="0" smtClean="0">
                <a:sym typeface="Wingdings" panose="05000000000000000000" pitchFamily="2" charset="2"/>
              </a:rPr>
              <a:t>but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might</a:t>
            </a:r>
            <a:r>
              <a:rPr lang="fr-FR" dirty="0" smtClean="0">
                <a:sym typeface="Wingdings" panose="05000000000000000000" pitchFamily="2" charset="2"/>
              </a:rPr>
              <a:t> not </a:t>
            </a:r>
            <a:r>
              <a:rPr lang="fr-FR" dirty="0" err="1" smtClean="0">
                <a:sym typeface="Wingdings" panose="05000000000000000000" pitchFamily="2" charset="2"/>
              </a:rPr>
              <a:t>contain</a:t>
            </a:r>
            <a:r>
              <a:rPr lang="fr-FR" dirty="0" smtClean="0">
                <a:sym typeface="Wingdings" panose="05000000000000000000" pitchFamily="2" charset="2"/>
              </a:rPr>
              <a:t> as </a:t>
            </a:r>
            <a:r>
              <a:rPr lang="fr-FR" dirty="0" err="1" smtClean="0">
                <a:sym typeface="Wingdings" panose="05000000000000000000" pitchFamily="2" charset="2"/>
              </a:rPr>
              <a:t>much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informational</a:t>
            </a:r>
            <a:r>
              <a:rPr lang="fr-FR" dirty="0" smtClean="0">
                <a:sym typeface="Wingdings" panose="05000000000000000000" pitchFamily="2" charset="2"/>
              </a:rPr>
              <a:t> content.</a:t>
            </a:r>
          </a:p>
          <a:p>
            <a:pPr algn="just"/>
            <a:r>
              <a:rPr lang="fr-FR" dirty="0" smtClean="0">
                <a:sym typeface="Wingdings" panose="05000000000000000000" pitchFamily="2" charset="2"/>
              </a:rPr>
              <a:t>TF-IDF: </a:t>
            </a:r>
          </a:p>
          <a:p>
            <a:pPr lvl="1" algn="just"/>
            <a:r>
              <a:rPr lang="fr-FR" b="1" dirty="0" err="1" smtClean="0">
                <a:sym typeface="Wingdings" panose="05000000000000000000" pitchFamily="2" charset="2"/>
              </a:rPr>
              <a:t>Rescale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frequency</a:t>
            </a:r>
            <a:r>
              <a:rPr lang="fr-FR" dirty="0" smtClean="0">
                <a:sym typeface="Wingdings" panose="05000000000000000000" pitchFamily="2" charset="2"/>
              </a:rPr>
              <a:t> of </a:t>
            </a:r>
            <a:r>
              <a:rPr lang="fr-FR" dirty="0" err="1" smtClean="0">
                <a:sym typeface="Wingdings" panose="05000000000000000000" pitchFamily="2" charset="2"/>
              </a:rPr>
              <a:t>words</a:t>
            </a:r>
            <a:r>
              <a:rPr lang="fr-FR" dirty="0" smtClean="0">
                <a:sym typeface="Wingdings" panose="05000000000000000000" pitchFamily="2" charset="2"/>
              </a:rPr>
              <a:t> by how </a:t>
            </a:r>
            <a:r>
              <a:rPr lang="fr-FR" dirty="0" err="1" smtClean="0">
                <a:sym typeface="Wingdings" panose="05000000000000000000" pitchFamily="2" charset="2"/>
              </a:rPr>
              <a:t>often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they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appear</a:t>
            </a:r>
            <a:r>
              <a:rPr lang="fr-FR" dirty="0" smtClean="0">
                <a:sym typeface="Wingdings" panose="05000000000000000000" pitchFamily="2" charset="2"/>
              </a:rPr>
              <a:t> in the corpus.</a:t>
            </a:r>
          </a:p>
          <a:p>
            <a:pPr lvl="1" algn="just"/>
            <a:r>
              <a:rPr lang="fr-FR" b="1" dirty="0" err="1" smtClean="0">
                <a:sym typeface="Wingdings" panose="05000000000000000000" pitchFamily="2" charset="2"/>
              </a:rPr>
              <a:t>Penalized</a:t>
            </a:r>
            <a:r>
              <a:rPr lang="fr-FR" dirty="0" smtClean="0">
                <a:sym typeface="Wingdings" panose="05000000000000000000" pitchFamily="2" charset="2"/>
              </a:rPr>
              <a:t> score of </a:t>
            </a:r>
            <a:r>
              <a:rPr lang="fr-FR" dirty="0" err="1" smtClean="0">
                <a:sym typeface="Wingdings" panose="05000000000000000000" pitchFamily="2" charset="2"/>
              </a:rPr>
              <a:t>frequent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words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that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appear</a:t>
            </a:r>
            <a:r>
              <a:rPr lang="fr-FR" dirty="0" smtClean="0">
                <a:sym typeface="Wingdings" panose="05000000000000000000" pitchFamily="2" charset="2"/>
              </a:rPr>
              <a:t> in a high proportion of documents.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29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63841" y="2239670"/>
            <a:ext cx="4676700" cy="6579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Topic modeling</a:t>
            </a:r>
            <a:endParaRPr sz="44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7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 modeling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pPr algn="just"/>
            <a:r>
              <a:rPr lang="en-GB" dirty="0"/>
              <a:t>A topic model is a type of statistical model for discovering topics from a collection of documents. A document is generally about multiple topics in different proportions. Every topic is a distribution of words. </a:t>
            </a:r>
            <a:endParaRPr lang="en-GB" dirty="0" smtClean="0"/>
          </a:p>
          <a:p>
            <a:pPr marL="114300" indent="0" algn="just">
              <a:buNone/>
            </a:pPr>
            <a:endParaRPr lang="en-GB" dirty="0" smtClean="0"/>
          </a:p>
          <a:p>
            <a:pPr lvl="1" algn="just"/>
            <a:r>
              <a:rPr lang="fr-FR" dirty="0" smtClean="0">
                <a:solidFill>
                  <a:srgbClr val="FF0000"/>
                </a:solidFill>
              </a:rPr>
              <a:t>Latent Dirichlet Allocation (LDA)</a:t>
            </a:r>
            <a:endParaRPr lang="fr-F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fr-FR" dirty="0" smtClean="0">
                <a:solidFill>
                  <a:srgbClr val="FF0000"/>
                </a:solidFill>
              </a:rPr>
              <a:t>Non-</a:t>
            </a:r>
            <a:r>
              <a:rPr lang="fr-FR" dirty="0" err="1" smtClean="0">
                <a:solidFill>
                  <a:srgbClr val="FF0000"/>
                </a:solidFill>
              </a:rPr>
              <a:t>Negative</a:t>
            </a:r>
            <a:r>
              <a:rPr lang="fr-FR" dirty="0" smtClean="0">
                <a:solidFill>
                  <a:srgbClr val="FF0000"/>
                </a:solidFill>
              </a:rPr>
              <a:t> Matrix </a:t>
            </a:r>
            <a:r>
              <a:rPr lang="fr-FR" dirty="0" err="1" smtClean="0">
                <a:solidFill>
                  <a:srgbClr val="FF0000"/>
                </a:solidFill>
              </a:rPr>
              <a:t>Factorization</a:t>
            </a:r>
            <a:r>
              <a:rPr lang="fr-FR" dirty="0" smtClean="0">
                <a:solidFill>
                  <a:srgbClr val="FF0000"/>
                </a:solidFill>
              </a:rPr>
              <a:t> (NMF)</a:t>
            </a:r>
            <a:endParaRPr lang="fr-FR" dirty="0">
              <a:solidFill>
                <a:srgbClr val="FF0000"/>
              </a:solidFill>
            </a:endParaRPr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40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 modeling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50" name="Picture 2" descr="Topic Modeling with Amazon Reviews | by Anjali Sunil Khushalani | Analytics  Vidh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83" y="1285621"/>
            <a:ext cx="6452776" cy="36464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1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 modeling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pPr algn="just"/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 are </a:t>
            </a:r>
            <a:r>
              <a:rPr lang="fr-FR" dirty="0" err="1" smtClean="0"/>
              <a:t>unsupervised</a:t>
            </a:r>
            <a:r>
              <a:rPr lang="fr-FR" dirty="0" smtClean="0"/>
              <a:t> techniques; best </a:t>
            </a:r>
            <a:r>
              <a:rPr lang="fr-FR" dirty="0" err="1" smtClean="0"/>
              <a:t>number</a:t>
            </a:r>
            <a:r>
              <a:rPr lang="fr-FR" dirty="0" smtClean="0"/>
              <a:t> of topics not </a:t>
            </a:r>
            <a:r>
              <a:rPr lang="fr-FR" dirty="0" err="1" smtClean="0"/>
              <a:t>defined</a:t>
            </a:r>
            <a:r>
              <a:rPr lang="fr-FR" dirty="0" smtClean="0"/>
              <a:t> a priori.</a:t>
            </a:r>
            <a:endParaRPr lang="en-GB" dirty="0" smtClean="0"/>
          </a:p>
          <a:p>
            <a:pPr algn="just"/>
            <a:r>
              <a:rPr lang="en-GB" dirty="0" smtClean="0"/>
              <a:t>Find the best number of topics for:</a:t>
            </a:r>
          </a:p>
          <a:p>
            <a:pPr lvl="1" algn="just"/>
            <a:r>
              <a:rPr lang="fr-FR" dirty="0" smtClean="0">
                <a:solidFill>
                  <a:srgbClr val="FF0000"/>
                </a:solidFill>
              </a:rPr>
              <a:t>TF + LDA</a:t>
            </a:r>
          </a:p>
          <a:p>
            <a:pPr lvl="1" algn="just"/>
            <a:r>
              <a:rPr lang="fr-FR" dirty="0" smtClean="0">
                <a:solidFill>
                  <a:srgbClr val="FF0000"/>
                </a:solidFill>
              </a:rPr>
              <a:t>TF-IDF + NMF</a:t>
            </a:r>
            <a:endParaRPr lang="en-GB" dirty="0" smtClean="0"/>
          </a:p>
          <a:p>
            <a:pPr algn="just"/>
            <a:r>
              <a:rPr lang="fr-FR" dirty="0" smtClean="0"/>
              <a:t>Topic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b="1" dirty="0" err="1" smtClean="0"/>
              <a:t>metrics</a:t>
            </a:r>
            <a:r>
              <a:rPr lang="fr-FR" dirty="0" smtClean="0"/>
              <a:t>:</a:t>
            </a:r>
          </a:p>
          <a:p>
            <a:pPr lvl="1" algn="just"/>
            <a:r>
              <a:rPr lang="fr-FR" dirty="0" err="1" smtClean="0"/>
              <a:t>Coherence</a:t>
            </a:r>
            <a:r>
              <a:rPr lang="fr-FR" dirty="0" smtClean="0"/>
              <a:t> </a:t>
            </a:r>
            <a:r>
              <a:rPr lang="fr-FR" dirty="0" err="1" smtClean="0"/>
              <a:t>measure</a:t>
            </a:r>
            <a:r>
              <a:rPr lang="fr-FR" dirty="0" smtClean="0"/>
              <a:t> (</a:t>
            </a:r>
            <a:r>
              <a:rPr lang="fr-FR" dirty="0" err="1" smtClean="0"/>
              <a:t>c_v</a:t>
            </a:r>
            <a:r>
              <a:rPr lang="fr-FR" dirty="0" smtClean="0"/>
              <a:t>)</a:t>
            </a:r>
          </a:p>
          <a:p>
            <a:pPr lvl="1" algn="just"/>
            <a:r>
              <a:rPr lang="fr-FR" dirty="0" smtClean="0"/>
              <a:t>Check topics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451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LDA: coherence score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59551" y="1316867"/>
            <a:ext cx="2538157" cy="3319883"/>
          </a:xfrm>
        </p:spPr>
        <p:txBody>
          <a:bodyPr/>
          <a:lstStyle/>
          <a:p>
            <a:pPr algn="just"/>
            <a:r>
              <a:rPr lang="fr-FR" b="1" dirty="0" err="1" smtClean="0"/>
              <a:t>N_topics</a:t>
            </a:r>
            <a:r>
              <a:rPr lang="fr-FR" b="1" dirty="0" smtClean="0"/>
              <a:t> = 20</a:t>
            </a:r>
          </a:p>
          <a:p>
            <a:pPr lvl="1" algn="just"/>
            <a:r>
              <a:rPr lang="fr-FR" dirty="0" smtClean="0"/>
              <a:t>high </a:t>
            </a:r>
            <a:r>
              <a:rPr lang="fr-FR" dirty="0" err="1" smtClean="0"/>
              <a:t>coherence</a:t>
            </a:r>
            <a:r>
              <a:rPr lang="fr-FR" dirty="0" smtClean="0"/>
              <a:t> score</a:t>
            </a:r>
          </a:p>
          <a:p>
            <a:pPr lvl="1" algn="just"/>
            <a:r>
              <a:rPr lang="fr-FR" dirty="0" smtClean="0"/>
              <a:t>Topics are </a:t>
            </a:r>
            <a:r>
              <a:rPr lang="fr-FR" dirty="0" err="1" smtClean="0"/>
              <a:t>interpretable</a:t>
            </a:r>
            <a:r>
              <a:rPr lang="fr-FR" dirty="0" smtClean="0"/>
              <a:t> 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endParaRPr lang="fr-FR" dirty="0" smtClean="0"/>
          </a:p>
          <a:p>
            <a:pPr algn="just"/>
            <a:r>
              <a:rPr lang="fr-FR" dirty="0" err="1" smtClean="0"/>
              <a:t>However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topics are not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algn="just"/>
            <a:endParaRPr lang="en-GB" dirty="0" smtClean="0"/>
          </a:p>
          <a:p>
            <a:pPr algn="just"/>
            <a:endParaRPr lang="fr-FR" dirty="0"/>
          </a:p>
          <a:p>
            <a:pPr algn="just"/>
            <a:endParaRPr lang="fr-F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6077"/>
            <a:ext cx="5620563" cy="33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of work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6631250" cy="2679000"/>
          </a:xfrm>
        </p:spPr>
        <p:txBody>
          <a:bodyPr/>
          <a:lstStyle/>
          <a:p>
            <a:pPr algn="just"/>
            <a:r>
              <a:rPr lang="en-GB" dirty="0" err="1"/>
              <a:t>Stackoverflow</a:t>
            </a:r>
            <a:r>
              <a:rPr lang="en-GB" dirty="0"/>
              <a:t> is a famous question and answer website for professional and enthusiast programmers. When asking a question, you need to enter some tags so that it can be </a:t>
            </a:r>
            <a:r>
              <a:rPr lang="en-GB" dirty="0" smtClean="0"/>
              <a:t>found </a:t>
            </a:r>
            <a:r>
              <a:rPr lang="en-GB" dirty="0"/>
              <a:t>more easily. </a:t>
            </a:r>
            <a:endParaRPr lang="en-GB" dirty="0" smtClean="0"/>
          </a:p>
          <a:p>
            <a:pPr algn="just"/>
            <a:r>
              <a:rPr lang="fr-FR" dirty="0" smtClean="0"/>
              <a:t>Focus: Question – Body - Tag</a:t>
            </a:r>
            <a:endParaRPr lang="en-GB" dirty="0" smtClean="0"/>
          </a:p>
          <a:p>
            <a:pPr algn="just"/>
            <a:r>
              <a:rPr lang="fr-FR" b="1" dirty="0" smtClean="0"/>
              <a:t>Goal: </a:t>
            </a:r>
            <a:r>
              <a:rPr lang="fr-FR" dirty="0" err="1" smtClean="0"/>
              <a:t>Build</a:t>
            </a:r>
            <a:r>
              <a:rPr lang="fr-FR" dirty="0" smtClean="0"/>
              <a:t> a ML model to </a:t>
            </a:r>
            <a:r>
              <a:rPr lang="fr-FR" dirty="0" err="1" smtClean="0"/>
              <a:t>predict</a:t>
            </a:r>
            <a:r>
              <a:rPr lang="fr-FR" dirty="0" smtClean="0"/>
              <a:t> tags </a:t>
            </a:r>
            <a:r>
              <a:rPr lang="fr-FR" dirty="0" err="1" smtClean="0"/>
              <a:t>based</a:t>
            </a:r>
            <a:r>
              <a:rPr lang="fr-FR" dirty="0" smtClean="0"/>
              <a:t> on question </a:t>
            </a:r>
            <a:r>
              <a:rPr lang="fr-FR" dirty="0" err="1" smtClean="0"/>
              <a:t>asked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Use of </a:t>
            </a:r>
            <a:r>
              <a:rPr lang="fr-FR" b="1" dirty="0" smtClean="0"/>
              <a:t>Natural </a:t>
            </a:r>
            <a:r>
              <a:rPr lang="fr-FR" b="1" dirty="0" err="1" smtClean="0"/>
              <a:t>Language</a:t>
            </a:r>
            <a:r>
              <a:rPr lang="fr-FR" b="1" dirty="0" smtClean="0"/>
              <a:t> </a:t>
            </a:r>
            <a:r>
              <a:rPr lang="fr-FR" b="1" dirty="0" err="1" smtClean="0"/>
              <a:t>Processing</a:t>
            </a:r>
            <a:r>
              <a:rPr lang="fr-FR" dirty="0" smtClean="0"/>
              <a:t> techniques and </a:t>
            </a:r>
            <a:r>
              <a:rPr lang="fr-FR" dirty="0" err="1" smtClean="0"/>
              <a:t>tools</a:t>
            </a:r>
            <a:r>
              <a:rPr lang="fr-FR" dirty="0" smtClean="0"/>
              <a:t>.</a:t>
            </a:r>
          </a:p>
          <a:p>
            <a:pPr algn="just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045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LDA: topic coherence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1" y="1622618"/>
            <a:ext cx="221932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77" y="3735011"/>
            <a:ext cx="2133600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477" y="1242631"/>
            <a:ext cx="2352675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859" y="2881544"/>
            <a:ext cx="2038350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2534" y="1780420"/>
            <a:ext cx="2228850" cy="116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2534" y="3828469"/>
            <a:ext cx="2171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LDA: document-topic matrix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35" y="1619477"/>
            <a:ext cx="8530568" cy="2402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7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LDA – tag extraction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r>
              <a:rPr lang="en-GB" dirty="0"/>
              <a:t>I have used the following strategy to extract tags from the LDA results: </a:t>
            </a:r>
          </a:p>
          <a:p>
            <a:pPr lvl="1"/>
            <a:r>
              <a:rPr lang="en-GB" sz="1600" dirty="0" smtClean="0"/>
              <a:t> </a:t>
            </a:r>
            <a:r>
              <a:rPr lang="en-GB" sz="1600" dirty="0"/>
              <a:t>Check the dominant topic(s) for each document </a:t>
            </a:r>
          </a:p>
          <a:p>
            <a:pPr lvl="1"/>
            <a:r>
              <a:rPr lang="en-GB" sz="1600" dirty="0" smtClean="0"/>
              <a:t>Identify </a:t>
            </a:r>
            <a:r>
              <a:rPr lang="en-GB" sz="1600" dirty="0"/>
              <a:t>the top 50 words for each dominant topic </a:t>
            </a:r>
          </a:p>
          <a:p>
            <a:pPr lvl="1"/>
            <a:r>
              <a:rPr lang="en-GB" sz="1600" dirty="0" smtClean="0"/>
              <a:t>Intersect </a:t>
            </a:r>
            <a:r>
              <a:rPr lang="en-GB" sz="1600" dirty="0"/>
              <a:t>the top words from step 2 with the remaining words in the cleaned document </a:t>
            </a:r>
          </a:p>
          <a:p>
            <a:pPr lvl="1"/>
            <a:r>
              <a:rPr lang="en-GB" sz="1600" dirty="0" smtClean="0"/>
              <a:t> </a:t>
            </a:r>
            <a:r>
              <a:rPr lang="en-GB" sz="1600" dirty="0"/>
              <a:t>Set results of intersection = tags </a:t>
            </a:r>
          </a:p>
          <a:p>
            <a:pPr lvl="1"/>
            <a:r>
              <a:rPr lang="en-GB" sz="1600" dirty="0" smtClean="0"/>
              <a:t> </a:t>
            </a:r>
            <a:r>
              <a:rPr lang="en-GB" sz="1600" dirty="0"/>
              <a:t>If #tags found &gt; 5, keep only the first five tags. </a:t>
            </a:r>
            <a:endParaRPr lang="en-GB" sz="1600" dirty="0" smtClean="0"/>
          </a:p>
          <a:p>
            <a:pPr lvl="1"/>
            <a:endParaRPr lang="en-GB" dirty="0"/>
          </a:p>
          <a:p>
            <a:r>
              <a:rPr lang="fr-FR" dirty="0" err="1" smtClean="0"/>
              <a:t>Similarity</a:t>
            </a:r>
            <a:r>
              <a:rPr lang="fr-FR" dirty="0" smtClean="0"/>
              <a:t> </a:t>
            </a:r>
            <a:r>
              <a:rPr lang="fr-FR" dirty="0" err="1" smtClean="0"/>
              <a:t>measure</a:t>
            </a:r>
            <a:r>
              <a:rPr lang="fr-FR" dirty="0" smtClean="0"/>
              <a:t> to </a:t>
            </a:r>
            <a:r>
              <a:rPr lang="fr-FR" dirty="0" err="1" smtClean="0"/>
              <a:t>evaluate</a:t>
            </a:r>
            <a:r>
              <a:rPr lang="fr-FR" dirty="0" smtClean="0"/>
              <a:t> the performance of the model: </a:t>
            </a:r>
            <a:r>
              <a:rPr lang="fr-FR" dirty="0" smtClean="0">
                <a:solidFill>
                  <a:srgbClr val="FF0000"/>
                </a:solidFill>
              </a:rPr>
              <a:t>Jaccard.</a:t>
            </a:r>
            <a:endParaRPr lang="fr-FR" dirty="0">
              <a:solidFill>
                <a:srgbClr val="FF0000"/>
              </a:solidFill>
            </a:endParaRPr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18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LDA – key metrics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Key </a:t>
            </a:r>
            <a:r>
              <a:rPr lang="fr-FR" dirty="0" err="1" smtClean="0"/>
              <a:t>metrics</a:t>
            </a:r>
            <a:r>
              <a:rPr lang="fr-FR" dirty="0" smtClean="0"/>
              <a:t> for LDA model:</a:t>
            </a:r>
          </a:p>
          <a:p>
            <a:pPr marL="114300" indent="0" algn="just">
              <a:buNone/>
            </a:pPr>
            <a:endParaRPr lang="fr-FR" dirty="0" smtClean="0"/>
          </a:p>
          <a:p>
            <a:pPr lvl="1" algn="just"/>
            <a:r>
              <a:rPr lang="fr-FR" dirty="0" err="1" smtClean="0"/>
              <a:t>Average</a:t>
            </a:r>
            <a:r>
              <a:rPr lang="fr-FR" dirty="0" smtClean="0"/>
              <a:t> Jaccard score = </a:t>
            </a:r>
            <a:r>
              <a:rPr lang="fr-FR" b="1" dirty="0" smtClean="0"/>
              <a:t>0.21</a:t>
            </a:r>
          </a:p>
          <a:p>
            <a:pPr lvl="1" algn="just"/>
            <a:r>
              <a:rPr lang="fr-FR" dirty="0" smtClean="0"/>
              <a:t>At least </a:t>
            </a:r>
            <a:r>
              <a:rPr lang="fr-FR" u="sng" dirty="0" smtClean="0"/>
              <a:t>one</a:t>
            </a:r>
            <a:r>
              <a:rPr lang="fr-FR" dirty="0" smtClean="0"/>
              <a:t> tag </a:t>
            </a:r>
            <a:r>
              <a:rPr lang="fr-FR" dirty="0" err="1" smtClean="0"/>
              <a:t>correctly</a:t>
            </a:r>
            <a:r>
              <a:rPr lang="fr-FR" dirty="0" smtClean="0"/>
              <a:t> </a:t>
            </a:r>
            <a:r>
              <a:rPr lang="fr-FR" dirty="0" err="1" smtClean="0"/>
              <a:t>predicted</a:t>
            </a:r>
            <a:r>
              <a:rPr lang="fr-FR" dirty="0" smtClean="0"/>
              <a:t> in </a:t>
            </a:r>
            <a:r>
              <a:rPr lang="fr-FR" b="1" dirty="0" smtClean="0"/>
              <a:t>63% </a:t>
            </a:r>
            <a:r>
              <a:rPr lang="fr-FR" dirty="0" smtClean="0"/>
              <a:t>of questions.</a:t>
            </a:r>
          </a:p>
          <a:p>
            <a:pPr lvl="1" algn="just"/>
            <a:r>
              <a:rPr lang="fr-FR" b="1" dirty="0" smtClean="0"/>
              <a:t>2% </a:t>
            </a:r>
            <a:r>
              <a:rPr lang="fr-FR" dirty="0" smtClean="0"/>
              <a:t> of questions </a:t>
            </a:r>
            <a:r>
              <a:rPr lang="fr-FR" u="sng" dirty="0" err="1" smtClean="0"/>
              <a:t>perfectly</a:t>
            </a:r>
            <a:r>
              <a:rPr lang="fr-FR" dirty="0" smtClean="0"/>
              <a:t> </a:t>
            </a:r>
            <a:r>
              <a:rPr lang="fr-FR" dirty="0" err="1" smtClean="0"/>
              <a:t>predicted</a:t>
            </a:r>
            <a:r>
              <a:rPr lang="fr-FR" dirty="0" smtClean="0"/>
              <a:t>.</a:t>
            </a:r>
            <a:endParaRPr lang="fr-FR" b="1" dirty="0" smtClean="0"/>
          </a:p>
          <a:p>
            <a:pPr lvl="1"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90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606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NMF – topic coherence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94875" y="1311809"/>
            <a:ext cx="2682600" cy="3520386"/>
          </a:xfrm>
        </p:spPr>
        <p:txBody>
          <a:bodyPr/>
          <a:lstStyle/>
          <a:p>
            <a:r>
              <a:rPr lang="fr-FR" sz="1600" dirty="0" smtClean="0"/>
              <a:t>Topics </a:t>
            </a:r>
            <a:r>
              <a:rPr lang="fr-FR" sz="1600" dirty="0" err="1" smtClean="0"/>
              <a:t>well</a:t>
            </a:r>
            <a:r>
              <a:rPr lang="fr-FR" sz="1600" dirty="0" smtClean="0"/>
              <a:t> </a:t>
            </a:r>
            <a:r>
              <a:rPr lang="fr-FR" sz="1600" dirty="0" err="1" smtClean="0"/>
              <a:t>defined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Top </a:t>
            </a:r>
            <a:r>
              <a:rPr lang="fr-FR" sz="1600" dirty="0" err="1" smtClean="0"/>
              <a:t>word</a:t>
            </a:r>
            <a:r>
              <a:rPr lang="fr-FR" sz="1600" dirty="0" smtClean="0"/>
              <a:t> in </a:t>
            </a:r>
            <a:r>
              <a:rPr lang="fr-FR" sz="1600" dirty="0" err="1" smtClean="0"/>
              <a:t>each</a:t>
            </a:r>
            <a:r>
              <a:rPr lang="fr-FR" sz="1600" dirty="0" smtClean="0"/>
              <a:t> topic </a:t>
            </a:r>
            <a:r>
              <a:rPr lang="fr-FR" sz="1600" dirty="0" err="1" smtClean="0"/>
              <a:t>is</a:t>
            </a:r>
            <a:r>
              <a:rPr lang="fr-FR" sz="1600" dirty="0" smtClean="0"/>
              <a:t> dominant.</a:t>
            </a:r>
          </a:p>
          <a:p>
            <a:r>
              <a:rPr lang="fr-FR" sz="1600" dirty="0" smtClean="0"/>
              <a:t>Top </a:t>
            </a:r>
            <a:r>
              <a:rPr lang="fr-FR" sz="1600" dirty="0" err="1" smtClean="0"/>
              <a:t>words</a:t>
            </a:r>
            <a:r>
              <a:rPr lang="fr-FR" sz="1600" dirty="0" smtClean="0"/>
              <a:t> are </a:t>
            </a:r>
            <a:r>
              <a:rPr lang="fr-FR" sz="1600" dirty="0" err="1" smtClean="0"/>
              <a:t>mainly</a:t>
            </a:r>
            <a:r>
              <a:rPr lang="fr-FR" sz="1600" dirty="0" smtClean="0"/>
              <a:t> </a:t>
            </a:r>
            <a:r>
              <a:rPr lang="fr-FR" sz="1600" dirty="0" err="1" smtClean="0"/>
              <a:t>leading</a:t>
            </a:r>
            <a:r>
              <a:rPr lang="fr-FR" sz="1600" dirty="0" smtClean="0"/>
              <a:t> </a:t>
            </a:r>
            <a:r>
              <a:rPr lang="fr-FR" sz="1600" dirty="0" err="1" smtClean="0"/>
              <a:t>programming</a:t>
            </a:r>
            <a:r>
              <a:rPr lang="fr-FR" sz="1600" dirty="0" smtClean="0"/>
              <a:t> </a:t>
            </a:r>
            <a:r>
              <a:rPr lang="fr-FR" sz="1600" dirty="0" err="1" smtClean="0"/>
              <a:t>language</a:t>
            </a:r>
            <a:r>
              <a:rPr lang="fr-FR" sz="1600" dirty="0" smtClean="0"/>
              <a:t>: </a:t>
            </a:r>
          </a:p>
          <a:p>
            <a:pPr lvl="2"/>
            <a:r>
              <a:rPr lang="fr-FR" sz="1400" dirty="0" smtClean="0"/>
              <a:t>C,</a:t>
            </a:r>
          </a:p>
          <a:p>
            <a:pPr lvl="2"/>
            <a:r>
              <a:rPr lang="fr-FR" sz="1400" dirty="0" smtClean="0"/>
              <a:t>Python,</a:t>
            </a:r>
          </a:p>
          <a:p>
            <a:pPr lvl="2"/>
            <a:r>
              <a:rPr lang="fr-FR" sz="1400" dirty="0" smtClean="0"/>
              <a:t> </a:t>
            </a:r>
            <a:r>
              <a:rPr lang="fr-FR" sz="1400" dirty="0"/>
              <a:t>A</a:t>
            </a:r>
            <a:r>
              <a:rPr lang="fr-FR" sz="1400" dirty="0" smtClean="0"/>
              <a:t>ndroid</a:t>
            </a:r>
            <a:r>
              <a:rPr lang="fr-FR" sz="1400" dirty="0" smtClean="0"/>
              <a:t>, </a:t>
            </a:r>
          </a:p>
          <a:p>
            <a:pPr lvl="2"/>
            <a:r>
              <a:rPr lang="fr-FR" sz="1600" dirty="0" err="1" smtClean="0"/>
              <a:t>javascript</a:t>
            </a:r>
            <a:r>
              <a:rPr lang="fr-FR" sz="1600" dirty="0" smtClean="0"/>
              <a:t>,</a:t>
            </a:r>
          </a:p>
          <a:p>
            <a:pPr lvl="2"/>
            <a:r>
              <a:rPr lang="fr-FR" sz="1600" dirty="0" smtClean="0"/>
              <a:t>…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1809"/>
            <a:ext cx="5094422" cy="36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NMF – key metrics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Key </a:t>
            </a:r>
            <a:r>
              <a:rPr lang="fr-FR" dirty="0" err="1" smtClean="0"/>
              <a:t>metrics</a:t>
            </a:r>
            <a:r>
              <a:rPr lang="fr-FR" dirty="0" smtClean="0"/>
              <a:t> for NMF model:</a:t>
            </a:r>
          </a:p>
          <a:p>
            <a:pPr marL="114300" indent="0" algn="just">
              <a:buNone/>
            </a:pPr>
            <a:endParaRPr lang="fr-FR" dirty="0" smtClean="0"/>
          </a:p>
          <a:p>
            <a:pPr lvl="1" algn="just"/>
            <a:r>
              <a:rPr lang="fr-FR" dirty="0" err="1" smtClean="0"/>
              <a:t>Average</a:t>
            </a:r>
            <a:r>
              <a:rPr lang="fr-FR" dirty="0" smtClean="0"/>
              <a:t> Jaccard score = </a:t>
            </a:r>
            <a:r>
              <a:rPr lang="fr-FR" b="1" dirty="0" smtClean="0"/>
              <a:t>0.22</a:t>
            </a:r>
          </a:p>
          <a:p>
            <a:pPr lvl="1" algn="just"/>
            <a:r>
              <a:rPr lang="fr-FR" dirty="0" smtClean="0"/>
              <a:t>At least </a:t>
            </a:r>
            <a:r>
              <a:rPr lang="fr-FR" u="sng" dirty="0" smtClean="0"/>
              <a:t>one</a:t>
            </a:r>
            <a:r>
              <a:rPr lang="fr-FR" dirty="0" smtClean="0"/>
              <a:t> tag </a:t>
            </a:r>
            <a:r>
              <a:rPr lang="fr-FR" dirty="0" err="1" smtClean="0"/>
              <a:t>correctly</a:t>
            </a:r>
            <a:r>
              <a:rPr lang="fr-FR" dirty="0" smtClean="0"/>
              <a:t> </a:t>
            </a:r>
            <a:r>
              <a:rPr lang="fr-FR" dirty="0" err="1" smtClean="0"/>
              <a:t>predicted</a:t>
            </a:r>
            <a:r>
              <a:rPr lang="fr-FR" dirty="0" smtClean="0"/>
              <a:t> in </a:t>
            </a:r>
            <a:r>
              <a:rPr lang="fr-FR" b="1" dirty="0" smtClean="0"/>
              <a:t>66% </a:t>
            </a:r>
            <a:r>
              <a:rPr lang="fr-FR" dirty="0" smtClean="0"/>
              <a:t>of questions.</a:t>
            </a:r>
          </a:p>
          <a:p>
            <a:pPr lvl="1" algn="just"/>
            <a:r>
              <a:rPr lang="fr-FR" b="1" dirty="0" smtClean="0"/>
              <a:t>2.5% </a:t>
            </a:r>
            <a:r>
              <a:rPr lang="fr-FR" dirty="0" smtClean="0"/>
              <a:t> of questions </a:t>
            </a:r>
            <a:r>
              <a:rPr lang="fr-FR" u="sng" dirty="0" err="1" smtClean="0"/>
              <a:t>perfectly</a:t>
            </a:r>
            <a:r>
              <a:rPr lang="fr-FR" dirty="0" smtClean="0"/>
              <a:t> </a:t>
            </a:r>
            <a:r>
              <a:rPr lang="fr-FR" dirty="0" err="1" smtClean="0"/>
              <a:t>predicted</a:t>
            </a:r>
            <a:r>
              <a:rPr lang="fr-FR" dirty="0" smtClean="0"/>
              <a:t>.</a:t>
            </a:r>
          </a:p>
          <a:p>
            <a:pPr lvl="1" algn="just"/>
            <a:endParaRPr lang="fr-FR" b="1" dirty="0"/>
          </a:p>
          <a:p>
            <a:pPr algn="just"/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</a:t>
            </a:r>
            <a:r>
              <a:rPr lang="fr-FR" dirty="0" err="1" smtClean="0"/>
              <a:t>confirm</a:t>
            </a:r>
            <a:r>
              <a:rPr lang="fr-FR" dirty="0" smtClean="0"/>
              <a:t> NMF </a:t>
            </a:r>
            <a:r>
              <a:rPr lang="fr-FR" dirty="0" err="1" smtClean="0"/>
              <a:t>results</a:t>
            </a:r>
            <a:r>
              <a:rPr lang="fr-FR" dirty="0" smtClean="0"/>
              <a:t> are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LDA.</a:t>
            </a:r>
          </a:p>
          <a:p>
            <a:pPr lvl="1"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821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15625" y="2492854"/>
            <a:ext cx="4676700" cy="6579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Supervised</a:t>
            </a:r>
            <a:br>
              <a:rPr lang="en" sz="4400" dirty="0" smtClean="0"/>
            </a:br>
            <a:r>
              <a:rPr lang="en" sz="4400" dirty="0" smtClean="0"/>
              <a:t>Learning</a:t>
            </a:r>
            <a:endParaRPr sz="44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8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Supervised approach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target</a:t>
            </a:r>
            <a:r>
              <a:rPr lang="fr-FR" dirty="0" smtClean="0"/>
              <a:t> variables to </a:t>
            </a:r>
            <a:r>
              <a:rPr lang="fr-FR" dirty="0" err="1" smtClean="0"/>
              <a:t>predict</a:t>
            </a:r>
            <a:r>
              <a:rPr lang="fr-FR" dirty="0" smtClean="0"/>
              <a:t> are tags:</a:t>
            </a:r>
            <a:endParaRPr lang="fr-FR" dirty="0"/>
          </a:p>
          <a:p>
            <a:pPr lvl="1" algn="just"/>
            <a:r>
              <a:rPr lang="fr-FR" dirty="0" smtClean="0"/>
              <a:t>More </a:t>
            </a:r>
            <a:r>
              <a:rPr lang="fr-FR" dirty="0" err="1" smtClean="0"/>
              <a:t>than</a:t>
            </a:r>
            <a:r>
              <a:rPr lang="fr-FR" dirty="0" smtClean="0"/>
              <a:t> 2 tags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multi-class</a:t>
            </a:r>
          </a:p>
          <a:p>
            <a:pPr lvl="1"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One question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can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have more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than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1 tag 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multi-label</a:t>
            </a:r>
          </a:p>
          <a:p>
            <a:pPr marL="571500" lvl="1" indent="0" algn="just">
              <a:buNone/>
            </a:pPr>
            <a:endParaRPr lang="fr-F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Preprocessing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transform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target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variables (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see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next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slide)</a:t>
            </a:r>
          </a:p>
          <a:p>
            <a:pPr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Feature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extraction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Train / Test split</a:t>
            </a:r>
          </a:p>
          <a:p>
            <a:pPr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OneVersusRest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+ classifier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Preprocessing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5847"/>
            <a:ext cx="8191825" cy="3504768"/>
          </a:xfrm>
        </p:spPr>
        <p:txBody>
          <a:bodyPr/>
          <a:lstStyle/>
          <a:p>
            <a:pPr algn="just"/>
            <a:r>
              <a:rPr lang="fr-FR" dirty="0" smtClean="0"/>
              <a:t>Multi-label </a:t>
            </a:r>
            <a:r>
              <a:rPr lang="fr-FR" dirty="0" err="1" smtClean="0"/>
              <a:t>binarzer</a:t>
            </a:r>
            <a:endParaRPr lang="fr-FR" dirty="0" smtClean="0"/>
          </a:p>
          <a:p>
            <a:pPr lvl="1"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only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top 402 tags (&gt;100 occurrences)</a:t>
            </a:r>
          </a:p>
          <a:p>
            <a:pPr lvl="1"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Target variables: </a:t>
            </a:r>
          </a:p>
          <a:p>
            <a:pPr lvl="2"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2D matrix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where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indices [i, j] = 1 if tag i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present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in document i.</a:t>
            </a:r>
          </a:p>
          <a:p>
            <a:pPr lvl="2"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N_rows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= #documents</a:t>
            </a:r>
          </a:p>
          <a:p>
            <a:pPr lvl="2"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N_columns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= 402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TF-IDF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vectorizer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for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feature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extraction.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Train / Test split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with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80 / 20 ratio.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5838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02279"/>
              </p:ext>
            </p:extLst>
          </p:nvPr>
        </p:nvGraphicFramePr>
        <p:xfrm>
          <a:off x="457200" y="1509957"/>
          <a:ext cx="6800134" cy="1782084"/>
        </p:xfrm>
        <a:graphic>
          <a:graphicData uri="http://schemas.openxmlformats.org/drawingml/2006/table">
            <a:tbl>
              <a:tblPr firstRow="1" firstCol="1" bandRow="1">
                <a:tableStyleId>{E433FC57-D51D-4294-A7B2-CC4182828143}</a:tableStyleId>
              </a:tblPr>
              <a:tblGrid>
                <a:gridCol w="2229940">
                  <a:extLst>
                    <a:ext uri="{9D8B030D-6E8A-4147-A177-3AD203B41FA5}">
                      <a16:colId xmlns:a16="http://schemas.microsoft.com/office/drawing/2014/main" val="747031207"/>
                    </a:ext>
                  </a:extLst>
                </a:gridCol>
                <a:gridCol w="835242">
                  <a:extLst>
                    <a:ext uri="{9D8B030D-6E8A-4147-A177-3AD203B41FA5}">
                      <a16:colId xmlns:a16="http://schemas.microsoft.com/office/drawing/2014/main" val="1549690599"/>
                    </a:ext>
                  </a:extLst>
                </a:gridCol>
                <a:gridCol w="1244984">
                  <a:extLst>
                    <a:ext uri="{9D8B030D-6E8A-4147-A177-3AD203B41FA5}">
                      <a16:colId xmlns:a16="http://schemas.microsoft.com/office/drawing/2014/main" val="1170023614"/>
                    </a:ext>
                  </a:extLst>
                </a:gridCol>
                <a:gridCol w="1244984">
                  <a:extLst>
                    <a:ext uri="{9D8B030D-6E8A-4147-A177-3AD203B41FA5}">
                      <a16:colId xmlns:a16="http://schemas.microsoft.com/office/drawing/2014/main" val="2606354304"/>
                    </a:ext>
                  </a:extLst>
                </a:gridCol>
                <a:gridCol w="1244984">
                  <a:extLst>
                    <a:ext uri="{9D8B030D-6E8A-4147-A177-3AD203B41FA5}">
                      <a16:colId xmlns:a16="http://schemas.microsoft.com/office/drawing/2014/main" val="2709111825"/>
                    </a:ext>
                  </a:extLst>
                </a:gridCol>
              </a:tblGrid>
              <a:tr h="57818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Jaccard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 questions at least 1 tag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 questions perfect match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 time</a:t>
                      </a:r>
                      <a:endParaRPr lang="en-GB" sz="1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(s)</a:t>
                      </a:r>
                      <a:endParaRPr lang="en-GB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882572"/>
                  </a:ext>
                </a:extLst>
              </a:tr>
              <a:tr h="3353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OVR + Linear SVC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0.45</a:t>
                      </a:r>
                      <a:endParaRPr lang="en-GB" sz="1100" dirty="0">
                        <a:solidFill>
                          <a:srgbClr val="00B05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69 %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25.8 %</a:t>
                      </a:r>
                      <a:endParaRPr lang="en-GB" sz="1100" dirty="0">
                        <a:solidFill>
                          <a:srgbClr val="00B05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46</a:t>
                      </a:r>
                      <a:endParaRPr lang="en-GB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60791"/>
                  </a:ext>
                </a:extLst>
              </a:tr>
              <a:tr h="3122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OVR + Multinomial NB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0.21</a:t>
                      </a:r>
                      <a:endParaRPr lang="en-GB" sz="110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32 %</a:t>
                      </a:r>
                      <a:endParaRPr lang="en-GB" sz="110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12.5 %</a:t>
                      </a:r>
                      <a:endParaRPr lang="en-GB" sz="1100" dirty="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9</a:t>
                      </a:r>
                      <a:endParaRPr lang="en-GB" sz="1100" dirty="0">
                        <a:solidFill>
                          <a:srgbClr val="00B05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115820"/>
                  </a:ext>
                </a:extLst>
              </a:tr>
              <a:tr h="303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OVR + Logistic Regression</a:t>
                      </a:r>
                      <a:endParaRPr lang="en-GB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0.39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61 %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22 %</a:t>
                      </a:r>
                      <a:endParaRPr lang="en-GB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538843"/>
                  </a:ext>
                </a:extLst>
              </a:tr>
              <a:tr h="2452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OVR + Decision Tree</a:t>
                      </a:r>
                      <a:endParaRPr lang="en-GB" sz="11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74 %</a:t>
                      </a:r>
                      <a:endParaRPr lang="en-GB" sz="1100" dirty="0">
                        <a:solidFill>
                          <a:srgbClr val="00B05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25.5 %</a:t>
                      </a:r>
                      <a:endParaRPr lang="en-GB" sz="11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1123</a:t>
                      </a:r>
                      <a:endParaRPr lang="en-GB" sz="1100" dirty="0">
                        <a:solidFill>
                          <a:srgbClr val="FF0000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377035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672"/>
            <a:ext cx="8191825" cy="1490113"/>
          </a:xfrm>
        </p:spPr>
        <p:txBody>
          <a:bodyPr/>
          <a:lstStyle/>
          <a:p>
            <a:pPr algn="just"/>
            <a:r>
              <a:rPr lang="fr-FR" dirty="0" err="1" smtClean="0"/>
              <a:t>Linear</a:t>
            </a:r>
            <a:r>
              <a:rPr lang="fr-FR" dirty="0" smtClean="0"/>
              <a:t> SVC </a:t>
            </a:r>
            <a:r>
              <a:rPr lang="fr-FR" dirty="0" err="1" smtClean="0"/>
              <a:t>is</a:t>
            </a:r>
            <a:r>
              <a:rPr lang="fr-FR" dirty="0" smtClean="0"/>
              <a:t> the best model: </a:t>
            </a:r>
            <a:r>
              <a:rPr lang="fr-FR" dirty="0" err="1" smtClean="0"/>
              <a:t>highest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 and </a:t>
            </a:r>
            <a:r>
              <a:rPr lang="fr-FR" dirty="0" err="1" smtClean="0"/>
              <a:t>fast</a:t>
            </a:r>
            <a:r>
              <a:rPr lang="fr-FR" dirty="0" smtClean="0"/>
              <a:t> running time.</a:t>
            </a:r>
          </a:p>
          <a:p>
            <a:pPr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Hyperparameter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tuning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regularization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parameter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Linear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SVC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mean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Jaccard score = </a:t>
            </a:r>
            <a:r>
              <a:rPr lang="fr-F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0.46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3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8300"/>
            <a:ext cx="6631250" cy="2948450"/>
          </a:xfrm>
        </p:spPr>
        <p:txBody>
          <a:bodyPr/>
          <a:lstStyle/>
          <a:p>
            <a:pPr algn="just"/>
            <a:r>
              <a:rPr lang="fr-FR" sz="2400" dirty="0" smtClean="0"/>
              <a:t>Data collection</a:t>
            </a:r>
          </a:p>
          <a:p>
            <a:pPr algn="just"/>
            <a:r>
              <a:rPr lang="fr-FR" sz="2400" dirty="0" smtClean="0"/>
              <a:t>EDA and </a:t>
            </a:r>
            <a:r>
              <a:rPr lang="fr-FR" sz="2400" dirty="0" err="1" smtClean="0"/>
              <a:t>cleaning</a:t>
            </a:r>
            <a:endParaRPr lang="fr-FR" sz="2400" dirty="0" smtClean="0"/>
          </a:p>
          <a:p>
            <a:pPr algn="just"/>
            <a:r>
              <a:rPr lang="fr-FR" sz="2400" dirty="0" smtClean="0"/>
              <a:t>Document-</a:t>
            </a:r>
            <a:r>
              <a:rPr lang="fr-FR" sz="2400" dirty="0" err="1" smtClean="0"/>
              <a:t>Term</a:t>
            </a:r>
            <a:r>
              <a:rPr lang="fr-FR" sz="2400" dirty="0" smtClean="0"/>
              <a:t> Matrix</a:t>
            </a:r>
          </a:p>
          <a:p>
            <a:pPr algn="just"/>
            <a:r>
              <a:rPr lang="fr-FR" sz="2400" dirty="0" smtClean="0"/>
              <a:t>Topic </a:t>
            </a:r>
            <a:r>
              <a:rPr lang="fr-FR" sz="2400" dirty="0" err="1" smtClean="0"/>
              <a:t>Modeling</a:t>
            </a:r>
            <a:endParaRPr lang="fr-FR" sz="2400" dirty="0" smtClean="0"/>
          </a:p>
          <a:p>
            <a:pPr algn="just"/>
            <a:r>
              <a:rPr lang="fr-FR" sz="2400" dirty="0" err="1" smtClean="0"/>
              <a:t>Supervised</a:t>
            </a:r>
            <a:r>
              <a:rPr lang="fr-FR" sz="2400" dirty="0" smtClean="0"/>
              <a:t> Learning</a:t>
            </a:r>
          </a:p>
          <a:p>
            <a:pPr algn="just"/>
            <a:r>
              <a:rPr lang="fr-FR" sz="2400" dirty="0" smtClean="0"/>
              <a:t>Model </a:t>
            </a:r>
            <a:r>
              <a:rPr lang="fr-FR" sz="2400" dirty="0" err="1" smtClean="0"/>
              <a:t>deployment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392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5838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improvement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224"/>
            <a:ext cx="8191825" cy="3605561"/>
          </a:xfrm>
        </p:spPr>
        <p:txBody>
          <a:bodyPr/>
          <a:lstStyle/>
          <a:p>
            <a:pPr algn="just"/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preprocessing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lvl="1"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I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had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previously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removed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punctuation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special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characters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from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all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words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of the corpus.</a:t>
            </a:r>
          </a:p>
          <a:p>
            <a:pPr lvl="1"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However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several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programming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languages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are made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from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this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C#, C++, asp.net, .net,…</a:t>
            </a:r>
          </a:p>
          <a:p>
            <a:pPr lvl="1"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Also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tried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include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bi-grams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such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as ‘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android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studio’ (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without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success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Increased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number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of questions: 100k to 140k</a:t>
            </a:r>
            <a:endParaRPr lang="fr-F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By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applying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these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changes,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Linear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SVC Jaccard score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improved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to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0.55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, more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than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10% </a:t>
            </a:r>
            <a:r>
              <a:rPr lang="fr-FR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increase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6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90479" y="199060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deployment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3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5838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deployment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224"/>
            <a:ext cx="8191825" cy="3605561"/>
          </a:xfrm>
        </p:spPr>
        <p:txBody>
          <a:bodyPr/>
          <a:lstStyle/>
          <a:p>
            <a:pPr algn="just"/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improved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Linear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SVC model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was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succesfully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deployed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the cloud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App </a:t>
            </a:r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using</a:t>
            </a:r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Flask</a:t>
            </a:r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framework</a:t>
            </a:r>
            <a:endParaRPr lang="fr-F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Web server: </a:t>
            </a:r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Gunicorn</a:t>
            </a:r>
            <a:endParaRPr lang="fr-F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Could</a:t>
            </a:r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platform</a:t>
            </a:r>
            <a:r>
              <a:rPr lang="fr-F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fr-FR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Heroku</a:t>
            </a:r>
            <a:endParaRPr lang="fr-F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endParaRPr lang="fr-F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endParaRPr lang="fr-F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endParaRPr lang="fr-F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endParaRPr lang="fr-F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algn="just"/>
            <a:endParaRPr lang="fr-F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571500" lvl="1" indent="0" algn="just">
              <a:buNone/>
            </a:pPr>
            <a:endParaRPr lang="fr-F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14300" indent="0" algn="just">
              <a:buNone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080355"/>
            <a:ext cx="4672882" cy="1082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21" y="2376770"/>
            <a:ext cx="2915704" cy="22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68719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12851" y="259009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377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96225" y="178183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</a:t>
            </a:r>
            <a:r>
              <a:rPr lang="en" dirty="0" smtClean="0"/>
              <a:t>by exploring the dataset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3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920"/>
            <a:ext cx="8315093" cy="3238829"/>
          </a:xfrm>
        </p:spPr>
        <p:txBody>
          <a:bodyPr/>
          <a:lstStyle/>
          <a:p>
            <a:pPr algn="just"/>
            <a:r>
              <a:rPr lang="fr-FR" dirty="0" err="1" smtClean="0"/>
              <a:t>Stackexchange</a:t>
            </a:r>
            <a:r>
              <a:rPr lang="fr-FR" dirty="0" smtClean="0"/>
              <a:t> explorer: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r>
              <a:rPr lang="fr-FR" dirty="0" smtClean="0"/>
              <a:t> by </a:t>
            </a:r>
            <a:r>
              <a:rPr lang="fr-FR" dirty="0" err="1" smtClean="0"/>
              <a:t>stackoverflow</a:t>
            </a:r>
            <a:r>
              <a:rPr lang="fr-FR" dirty="0" smtClean="0"/>
              <a:t> to </a:t>
            </a:r>
            <a:r>
              <a:rPr lang="fr-FR" dirty="0" err="1" smtClean="0"/>
              <a:t>extract</a:t>
            </a:r>
            <a:r>
              <a:rPr lang="fr-FR" dirty="0" smtClean="0"/>
              <a:t> data </a:t>
            </a:r>
            <a:r>
              <a:rPr lang="fr-FR" dirty="0" err="1" smtClean="0"/>
              <a:t>using</a:t>
            </a:r>
            <a:r>
              <a:rPr lang="fr-FR" dirty="0" smtClean="0"/>
              <a:t> SQL </a:t>
            </a:r>
            <a:r>
              <a:rPr lang="fr-FR" dirty="0" err="1" smtClean="0"/>
              <a:t>queries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Focus on </a:t>
            </a:r>
            <a:r>
              <a:rPr lang="fr-FR" dirty="0" err="1" smtClean="0"/>
              <a:t>popular</a:t>
            </a:r>
            <a:r>
              <a:rPr lang="fr-FR" dirty="0" smtClean="0"/>
              <a:t> questions: ( </a:t>
            </a:r>
            <a:r>
              <a:rPr lang="fr-FR" dirty="0" err="1" smtClean="0"/>
              <a:t>view</a:t>
            </a:r>
            <a:r>
              <a:rPr lang="fr-FR" dirty="0" smtClean="0"/>
              <a:t> count &gt; 500 and score &gt; 75 )</a:t>
            </a:r>
          </a:p>
          <a:p>
            <a:pPr algn="just"/>
            <a:r>
              <a:rPr lang="fr-FR" dirty="0" smtClean="0"/>
              <a:t>Limitation of 50 000 questions per </a:t>
            </a:r>
            <a:r>
              <a:rPr lang="fr-FR" dirty="0" err="1" smtClean="0"/>
              <a:t>query</a:t>
            </a:r>
            <a:r>
              <a:rPr lang="fr-FR" dirty="0" smtClean="0"/>
              <a:t>.</a:t>
            </a:r>
          </a:p>
          <a:p>
            <a:pPr algn="just"/>
            <a:r>
              <a:rPr lang="fr-FR" dirty="0" err="1" smtClean="0"/>
              <a:t>Dataset</a:t>
            </a:r>
            <a:r>
              <a:rPr lang="fr-FR" dirty="0" smtClean="0"/>
              <a:t>:</a:t>
            </a:r>
          </a:p>
          <a:p>
            <a:pPr lvl="1" algn="just"/>
            <a:r>
              <a:rPr lang="fr-FR" dirty="0" smtClean="0"/>
              <a:t>100 428 questions</a:t>
            </a:r>
          </a:p>
          <a:p>
            <a:pPr lvl="1" algn="just"/>
            <a:r>
              <a:rPr lang="fr-FR" dirty="0" err="1" smtClean="0"/>
              <a:t>Title</a:t>
            </a:r>
            <a:r>
              <a:rPr lang="fr-FR" dirty="0" smtClean="0"/>
              <a:t>, Body and Tags </a:t>
            </a:r>
            <a:r>
              <a:rPr lang="fr-FR" dirty="0" err="1" smtClean="0"/>
              <a:t>columns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312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45655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example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47" y="1280764"/>
            <a:ext cx="4981809" cy="36926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31947" y="1280764"/>
            <a:ext cx="3547019" cy="287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426784" y="2488813"/>
            <a:ext cx="4420065" cy="2118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26784" y="4673920"/>
            <a:ext cx="1829732" cy="321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title &amp; body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6" y="1481550"/>
            <a:ext cx="4343339" cy="257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25" y="1481550"/>
            <a:ext cx="4351270" cy="25789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24580"/>
            <a:ext cx="8315093" cy="646470"/>
          </a:xfrm>
        </p:spPr>
        <p:txBody>
          <a:bodyPr/>
          <a:lstStyle/>
          <a:p>
            <a:pPr algn="just"/>
            <a:r>
              <a:rPr lang="fr-FR" dirty="0" err="1" smtClean="0"/>
              <a:t>Average</a:t>
            </a:r>
            <a:r>
              <a:rPr lang="fr-FR" dirty="0" smtClean="0"/>
              <a:t> body </a:t>
            </a:r>
            <a:r>
              <a:rPr lang="fr-FR" dirty="0" err="1" smtClean="0"/>
              <a:t>length</a:t>
            </a:r>
            <a:r>
              <a:rPr lang="fr-FR" dirty="0" smtClean="0"/>
              <a:t>: 200 </a:t>
            </a:r>
            <a:r>
              <a:rPr lang="fr-FR" dirty="0" err="1" smtClean="0"/>
              <a:t>characters</a:t>
            </a:r>
            <a:endParaRPr lang="fr-FR" dirty="0" smtClean="0"/>
          </a:p>
          <a:p>
            <a:pPr algn="just"/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: 40 </a:t>
            </a:r>
            <a:r>
              <a:rPr lang="fr-FR" dirty="0" err="1" smtClean="0"/>
              <a:t>characters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43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tags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98996" y="1520715"/>
            <a:ext cx="2813824" cy="2843127"/>
          </a:xfrm>
        </p:spPr>
        <p:txBody>
          <a:bodyPr/>
          <a:lstStyle/>
          <a:p>
            <a:pPr algn="just"/>
            <a:r>
              <a:rPr lang="fr-FR" dirty="0" err="1" smtClean="0"/>
              <a:t>Between</a:t>
            </a:r>
            <a:r>
              <a:rPr lang="fr-FR" dirty="0" smtClean="0"/>
              <a:t> one and five tags.</a:t>
            </a:r>
          </a:p>
          <a:p>
            <a:pPr algn="just"/>
            <a:r>
              <a:rPr lang="fr-FR" dirty="0" smtClean="0"/>
              <a:t>Questions </a:t>
            </a:r>
            <a:r>
              <a:rPr lang="fr-FR" dirty="0" err="1" smtClean="0"/>
              <a:t>with</a:t>
            </a:r>
            <a:r>
              <a:rPr lang="fr-FR" dirty="0" smtClean="0"/>
              <a:t> 3 tags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Top 400 tags:</a:t>
            </a:r>
          </a:p>
          <a:p>
            <a:pPr lvl="1" algn="just"/>
            <a:r>
              <a:rPr lang="fr-FR" dirty="0" smtClean="0"/>
              <a:t>1-gram | 78%</a:t>
            </a:r>
          </a:p>
          <a:p>
            <a:pPr lvl="1" algn="just"/>
            <a:r>
              <a:rPr lang="fr-FR" dirty="0" smtClean="0"/>
              <a:t>2-gram | 20%</a:t>
            </a:r>
          </a:p>
          <a:p>
            <a:pPr lvl="1" algn="just"/>
            <a:r>
              <a:rPr lang="fr-FR" dirty="0" smtClean="0"/>
              <a:t>3-gram | 2%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0716"/>
            <a:ext cx="4825026" cy="28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tags wordcloud 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07" y="1333122"/>
            <a:ext cx="6712001" cy="33036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61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1030</Words>
  <Application>Microsoft Office PowerPoint</Application>
  <PresentationFormat>On-screen Show (16:9)</PresentationFormat>
  <Paragraphs>226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Times New Roman</vt:lpstr>
      <vt:lpstr>Barlow Light</vt:lpstr>
      <vt:lpstr>Barlow</vt:lpstr>
      <vt:lpstr>Constantia</vt:lpstr>
      <vt:lpstr>Calibri</vt:lpstr>
      <vt:lpstr>Raleway Thin</vt:lpstr>
      <vt:lpstr>Arial</vt:lpstr>
      <vt:lpstr>Wingdings</vt:lpstr>
      <vt:lpstr>Gaoler template</vt:lpstr>
      <vt:lpstr>P5 Stackoverflow</vt:lpstr>
      <vt:lpstr>Scope of work</vt:lpstr>
      <vt:lpstr>Contents</vt:lpstr>
      <vt:lpstr>EDA</vt:lpstr>
      <vt:lpstr>Data collection</vt:lpstr>
      <vt:lpstr>EDA: example</vt:lpstr>
      <vt:lpstr>EDA: title &amp; body </vt:lpstr>
      <vt:lpstr>EDA: tags </vt:lpstr>
      <vt:lpstr>EDA: tags wordcloud </vt:lpstr>
      <vt:lpstr>Data cleaning process </vt:lpstr>
      <vt:lpstr>Document-Term Matrix</vt:lpstr>
      <vt:lpstr>Document-Term Matrix </vt:lpstr>
      <vt:lpstr>DTM - example </vt:lpstr>
      <vt:lpstr>Feature extraction </vt:lpstr>
      <vt:lpstr>Topic modeling</vt:lpstr>
      <vt:lpstr>Topic modeling </vt:lpstr>
      <vt:lpstr>Topic modeling </vt:lpstr>
      <vt:lpstr>Topic modeling </vt:lpstr>
      <vt:lpstr>LDA: coherence score </vt:lpstr>
      <vt:lpstr>LDA: topic coherence </vt:lpstr>
      <vt:lpstr>LDA: document-topic matrix </vt:lpstr>
      <vt:lpstr>LDA – tag extraction </vt:lpstr>
      <vt:lpstr>LDA – key metrics</vt:lpstr>
      <vt:lpstr>NMF – topic coherence</vt:lpstr>
      <vt:lpstr>NMF – key metrics</vt:lpstr>
      <vt:lpstr>Supervised Learning</vt:lpstr>
      <vt:lpstr>Supervised approach</vt:lpstr>
      <vt:lpstr>Preprocessing</vt:lpstr>
      <vt:lpstr>Results</vt:lpstr>
      <vt:lpstr>Model improvement</vt:lpstr>
      <vt:lpstr>Model deployment</vt:lpstr>
      <vt:lpstr>Model deployment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Amine</dc:creator>
  <cp:lastModifiedBy>Amine</cp:lastModifiedBy>
  <cp:revision>71</cp:revision>
  <dcterms:modified xsi:type="dcterms:W3CDTF">2021-02-15T16:48:54Z</dcterms:modified>
</cp:coreProperties>
</file>