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7"/>
  </p:notesMasterIdLst>
  <p:handoutMasterIdLst>
    <p:handoutMasterId r:id="rId8"/>
  </p:handoutMasterIdLst>
  <p:sldIdLst>
    <p:sldId id="348" r:id="rId2"/>
    <p:sldId id="351" r:id="rId3"/>
    <p:sldId id="349" r:id="rId4"/>
    <p:sldId id="350" r:id="rId5"/>
    <p:sldId id="258" r:id="rId6"/>
  </p:sldIdLst>
  <p:sldSz cx="9144000" cy="6858000" type="screen4x3"/>
  <p:notesSz cx="7099300" cy="10234613"/>
  <p:custDataLst>
    <p:tags r:id="rId9"/>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14A"/>
    <a:srgbClr val="E9E6E6"/>
    <a:srgbClr val="FF0066"/>
    <a:srgbClr val="DEE6ED"/>
    <a:srgbClr val="C8D8E6"/>
    <a:srgbClr val="23476E"/>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7" autoAdjust="0"/>
  </p:normalViewPr>
  <p:slideViewPr>
    <p:cSldViewPr snapToObjects="1" showGuides="1">
      <p:cViewPr varScale="1">
        <p:scale>
          <a:sx n="131" d="100"/>
          <a:sy n="131" d="100"/>
        </p:scale>
        <p:origin x="966" y="96"/>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3" d="100"/>
          <a:sy n="73" d="100"/>
        </p:scale>
        <p:origin x="-3282" y="-120"/>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2018. All rights reserved.</a:t>
            </a:r>
          </a:p>
          <a:p>
            <a:pPr algn="ctr"/>
            <a:r>
              <a:rPr lang="en-US" sz="800" b="1" smtClean="0">
                <a:latin typeface="Verdana" pitchFamily="34" charset="0"/>
                <a:ea typeface="Verdana" pitchFamily="34" charset="0"/>
                <a:cs typeface="Verdana" pitchFamily="34" charset="0"/>
              </a:rPr>
              <a:t>restricted</a:t>
            </a:r>
            <a:endParaRPr lang="en-US" sz="800" b="1" dirty="0">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2018-12-17</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2018-12-17</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2018-12-17</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1</a:t>
            </a:fld>
            <a:endParaRPr lang="en-US" smtClean="0"/>
          </a:p>
          <a:p>
            <a:endParaRPr lang="en-US"/>
          </a:p>
        </p:txBody>
      </p:sp>
    </p:spTree>
    <p:extLst>
      <p:ext uri="{BB962C8B-B14F-4D97-AF65-F5344CB8AC3E}">
        <p14:creationId xmlns:p14="http://schemas.microsoft.com/office/powerpoint/2010/main" val="23360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2018.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2018-12-17</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2</a:t>
            </a:fld>
            <a:endParaRPr lang="en-US" smtClean="0"/>
          </a:p>
          <a:p>
            <a:endParaRPr lang="en-US"/>
          </a:p>
        </p:txBody>
      </p:sp>
    </p:spTree>
    <p:extLst>
      <p:ext uri="{BB962C8B-B14F-4D97-AF65-F5344CB8AC3E}">
        <p14:creationId xmlns:p14="http://schemas.microsoft.com/office/powerpoint/2010/main" val="236570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US" smtClean="0"/>
              <a:t>Copyright © Infineon Technologies AG 2018.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p:spPr>
        <p:txBody>
          <a:bodyPr/>
          <a:lstStyle/>
          <a:p>
            <a:r>
              <a:rPr lang="en-US" smtClean="0"/>
              <a:t>2018-12-17</a:t>
            </a:r>
          </a:p>
          <a:p>
            <a:endParaRPr lang="en-US"/>
          </a:p>
        </p:txBody>
      </p:sp>
      <p:sp>
        <p:nvSpPr>
          <p:cNvPr id="12" name="IFXSHAPE"/>
          <p:cNvSpPr>
            <a:spLocks noGrp="1"/>
          </p:cNvSpPr>
          <p:nvPr>
            <p:ph type="sldNum" sz="quarter" idx="5"/>
          </p:nvPr>
        </p:nvSpPr>
        <p:spPr>
          <a:xfrm>
            <a:off x="6142037" y="9940925"/>
            <a:ext cx="503237" cy="144933"/>
          </a:xfrm>
        </p:spPr>
        <p:txBody>
          <a:bodyPr/>
          <a:lstStyle/>
          <a:p>
            <a:fld id="{1A5E1CB4-6977-43BF-ACA9-CC28B9D6A559}" type="slidenum">
              <a:rPr lang="en-US" smtClean="0"/>
              <a:pPr/>
              <a:t>5</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panose="020B0604030504040204" pitchFamily="34" charset="0"/>
              </a:defRPr>
            </a:lvl1pPr>
          </a:lstStyle>
          <a:p>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panose="020B0604030504040204" pitchFamily="34" charset="0"/>
              </a:defRPr>
            </a:lvl1pPr>
          </a:lstStyle>
          <a:p>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IFXSHAPE"/>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IFXSHAPE"/>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panose="020B0604030504040204" pitchFamily="34" charset="0"/>
              </a:defRPr>
            </a:lvl1pPr>
          </a:lstStyle>
          <a:p>
            <a:r>
              <a:rPr lang="de-DE" smtClean="0"/>
              <a:t>- restricted -</a:t>
            </a:r>
            <a:endParaRPr lang="de-DE"/>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7E7B4D2-F4E0-46C0-8E5D-1F264C7F08D6}"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0FCE0954-455F-4BE3-8C30-02F8CC1C75A6}"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01337D7A-ABD3-469C-8914-5D7255D78A52}"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B769356-ACF8-4438-AC5F-805A580EB59D}"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AA490A32-659A-456C-A757-87C8EBBEA187}"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05FD02B0-5171-4B35-9F1F-50EF7D28CFC8}"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8B7D643-DC32-4F28-A2CC-62D1EA2C2B6C}" type="slidenum">
              <a:rPr lang="de-DE" smtClean="0"/>
              <a:pPr/>
              <a:t>‹#›</a:t>
            </a:fld>
            <a:endParaRPr lang="de-DE"/>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E7A18E4-8EC2-461A-996A-BDD2DAB1F0E7}"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CEF237B-855F-4F2E-8F62-418B3F292070}"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BAAABC52-8C67-4A5B-98FB-794532142A9F}"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F6D3CC95-4C91-4A64-BDF1-07ED57C13255}" type="slidenum">
              <a:rPr lang="de-DE" smtClean="0"/>
              <a:pPr/>
              <a:t>‹#›</a:t>
            </a:fld>
            <a:endParaRPr 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CEA48E1-2334-4BD4-BEA7-3B429A2D7591}"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9754E805-7403-4A38-9026-0E21F803B769}"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E94B903B-2AC3-4367-A2EB-36F4C5A573DE}"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panose="020B0604030504040204" pitchFamily="34" charset="0"/>
              </a:defRPr>
            </a:lvl1pPr>
          </a:lstStyle>
          <a:p>
            <a:fld id="{D9A9C593-35B3-496F-9678-1ADEAC63E6D6}" type="slidenum">
              <a:rPr lang="de-DE" smtClean="0"/>
              <a:pPr/>
              <a:t>‹#›</a:t>
            </a:fld>
            <a:endParaRPr lang="de-DE"/>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2018. All rights reserved.</a:t>
            </a:r>
            <a:endParaRPr lang="de-DE"/>
          </a:p>
        </p:txBody>
      </p:sp>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2018-12-17   </a:t>
            </a:r>
            <a:r>
              <a:rPr lang="de-DE" b="1" smtClean="0"/>
              <a:t>restricted</a:t>
            </a:r>
            <a:endParaRPr lang="de-DE" b="1"/>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a:xfrm>
            <a:off x="250824" y="1268413"/>
            <a:ext cx="7978775" cy="1440000"/>
          </a:xfrm>
        </p:spPr>
        <p:txBody>
          <a:bodyPr/>
          <a:lstStyle/>
          <a:p>
            <a:r>
              <a:rPr lang="en-GB" dirty="0" smtClean="0"/>
              <a:t>Android App for Bluetooth Robot </a:t>
            </a:r>
            <a:r>
              <a:rPr lang="en-GB" dirty="0" smtClean="0"/>
              <a:t>Controlling V3</a:t>
            </a:r>
            <a:endParaRPr lang="en-GB" dirty="0"/>
          </a:p>
        </p:txBody>
      </p:sp>
      <p:sp>
        <p:nvSpPr>
          <p:cNvPr id="5" name="Untertitel 4"/>
          <p:cNvSpPr>
            <a:spLocks noGrp="1"/>
          </p:cNvSpPr>
          <p:nvPr>
            <p:ph type="subTitle" idx="1"/>
          </p:nvPr>
        </p:nvSpPr>
        <p:spPr>
          <a:xfrm>
            <a:off x="252000" y="2780927"/>
            <a:ext cx="8663400" cy="936000"/>
          </a:xfrm>
        </p:spPr>
        <p:txBody>
          <a:bodyPr/>
          <a:lstStyle/>
          <a:p>
            <a:r>
              <a:rPr lang="en-GB" sz="2000" dirty="0" smtClean="0"/>
              <a:t>Bastien Chenaud (IFAG ATV MC D PTE PRE PA)</a:t>
            </a:r>
          </a:p>
          <a:p>
            <a:r>
              <a:rPr lang="en-GB" sz="2000" dirty="0" smtClean="0"/>
              <a:t>19/12/2018</a:t>
            </a:r>
            <a:endParaRPr lang="en-GB" sz="2000" dirty="0"/>
          </a:p>
        </p:txBody>
      </p:sp>
      <p:sp>
        <p:nvSpPr>
          <p:cNvPr id="2" name="Date Placeholder 1"/>
          <p:cNvSpPr>
            <a:spLocks noGrp="1"/>
          </p:cNvSpPr>
          <p:nvPr>
            <p:ph type="dt" sz="half" idx="11"/>
          </p:nvPr>
        </p:nvSpPr>
        <p:spPr/>
        <p:txBody>
          <a:bodyPr/>
          <a:lstStyle/>
          <a:p>
            <a:r>
              <a:rPr lang="de-DE" smtClean="0"/>
              <a:t>- restricted -</a:t>
            </a:r>
            <a:endParaRPr lang="de-DE"/>
          </a:p>
        </p:txBody>
      </p:sp>
    </p:spTree>
    <p:extLst>
      <p:ext uri="{BB962C8B-B14F-4D97-AF65-F5344CB8AC3E}">
        <p14:creationId xmlns:p14="http://schemas.microsoft.com/office/powerpoint/2010/main" val="181436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Android App for Bluetooth Robot Controlling</a:t>
            </a:r>
          </a:p>
        </p:txBody>
      </p:sp>
      <p:sp>
        <p:nvSpPr>
          <p:cNvPr id="6" name="Content Placeholder 5"/>
          <p:cNvSpPr>
            <a:spLocks noGrp="1"/>
          </p:cNvSpPr>
          <p:nvPr>
            <p:ph sz="quarter" idx="13"/>
          </p:nvPr>
        </p:nvSpPr>
        <p:spPr/>
        <p:txBody>
          <a:bodyPr>
            <a:normAutofit/>
          </a:bodyPr>
          <a:lstStyle/>
          <a:p>
            <a:r>
              <a:rPr lang="en-GB" dirty="0" smtClean="0"/>
              <a:t>Specifications : Being able to control the robot using </a:t>
            </a:r>
            <a:r>
              <a:rPr lang="en-GB" dirty="0" smtClean="0"/>
              <a:t>an </a:t>
            </a:r>
            <a:r>
              <a:rPr lang="en-GB" dirty="0" smtClean="0"/>
              <a:t>Android App (via Bluetooth Communication). </a:t>
            </a:r>
            <a:r>
              <a:rPr lang="en-GB" dirty="0" smtClean="0"/>
              <a:t>Changing mode (1</a:t>
            </a:r>
            <a:r>
              <a:rPr lang="en-GB" baseline="30000" dirty="0" smtClean="0"/>
              <a:t>st</a:t>
            </a:r>
            <a:r>
              <a:rPr lang="en-GB" dirty="0" smtClean="0"/>
              <a:t> mode :  use of a Joystick, 2</a:t>
            </a:r>
            <a:r>
              <a:rPr lang="en-GB" baseline="30000" dirty="0" smtClean="0"/>
              <a:t>nd</a:t>
            </a:r>
            <a:r>
              <a:rPr lang="en-GB" dirty="0" smtClean="0"/>
              <a:t> mode : ON/OFF button to start autonomous-driving, 3</a:t>
            </a:r>
            <a:r>
              <a:rPr lang="en-GB" baseline="30000" dirty="0" smtClean="0"/>
              <a:t>rd</a:t>
            </a:r>
            <a:r>
              <a:rPr lang="en-GB" dirty="0" smtClean="0"/>
              <a:t> mode : map drawing and update to show the robot position in real-time and the positions of the markers (numbers on the floor)).</a:t>
            </a:r>
            <a:endParaRPr lang="en-GB" dirty="0" smtClean="0"/>
          </a:p>
          <a:p>
            <a:r>
              <a:rPr lang="en-GB" dirty="0" smtClean="0"/>
              <a:t>Use of Android Studio (java and xml). Software needed to get the numerous android libraries for objects and interfaces. </a:t>
            </a:r>
          </a:p>
          <a:p>
            <a:r>
              <a:rPr lang="en-GB" dirty="0" smtClean="0"/>
              <a:t>Bluetooth communication is set </a:t>
            </a:r>
            <a:r>
              <a:rPr lang="en-GB" dirty="0"/>
              <a:t>by the recovery of the remote </a:t>
            </a:r>
            <a:r>
              <a:rPr lang="en-GB" dirty="0" smtClean="0"/>
              <a:t>devices </a:t>
            </a:r>
            <a:r>
              <a:rPr lang="en-GB" dirty="0"/>
              <a:t>information and the socket implementation.</a:t>
            </a:r>
            <a:endParaRPr lang="en-GB" dirty="0" smtClean="0"/>
          </a:p>
          <a:p>
            <a:endParaRPr lang="en-GB" dirty="0" smtClean="0"/>
          </a:p>
        </p:txBody>
      </p:sp>
      <p:sp>
        <p:nvSpPr>
          <p:cNvPr id="2" name="Slide Number Placeholder 1"/>
          <p:cNvSpPr>
            <a:spLocks noGrp="1"/>
          </p:cNvSpPr>
          <p:nvPr>
            <p:ph type="sldNum" sz="quarter" idx="14"/>
          </p:nvPr>
        </p:nvSpPr>
        <p:spPr/>
        <p:txBody>
          <a:bodyPr/>
          <a:lstStyle/>
          <a:p>
            <a:fld id="{2E7A18E4-8EC2-461A-996A-BDD2DAB1F0E7}" type="slidenum">
              <a:rPr lang="de-DE" smtClean="0"/>
              <a:pPr/>
              <a:t>2</a:t>
            </a:fld>
            <a:endParaRPr lang="de-DE"/>
          </a:p>
        </p:txBody>
      </p:sp>
      <p:sp>
        <p:nvSpPr>
          <p:cNvPr id="3" name="Date Placeholder 2"/>
          <p:cNvSpPr>
            <a:spLocks noGrp="1"/>
          </p:cNvSpPr>
          <p:nvPr>
            <p:ph type="dt" sz="half" idx="15"/>
          </p:nvPr>
        </p:nvSpPr>
        <p:spPr/>
        <p:txBody>
          <a:bodyPr/>
          <a:lstStyle/>
          <a:p>
            <a:r>
              <a:rPr lang="de-DE" smtClean="0"/>
              <a:t>2018-12-17   </a:t>
            </a:r>
            <a:r>
              <a:rPr lang="de-DE" b="1" smtClean="0"/>
              <a:t>restricted</a:t>
            </a:r>
            <a:endParaRPr lang="de-DE" b="1"/>
          </a:p>
        </p:txBody>
      </p:sp>
      <p:sp>
        <p:nvSpPr>
          <p:cNvPr id="4" name="Footer Placeholder 3"/>
          <p:cNvSpPr>
            <a:spLocks noGrp="1"/>
          </p:cNvSpPr>
          <p:nvPr>
            <p:ph type="ftr" sz="quarter" idx="16"/>
          </p:nvPr>
        </p:nvSpPr>
        <p:spPr/>
        <p:txBody>
          <a:bodyPr/>
          <a:lstStyle/>
          <a:p>
            <a:r>
              <a:rPr lang="en-US" smtClean="0"/>
              <a:t>Copyright © Infineon Technologies AG 2018. All rights reserved.</a:t>
            </a:r>
            <a:endParaRPr lang="de-DE"/>
          </a:p>
        </p:txBody>
      </p:sp>
    </p:spTree>
    <p:custDataLst>
      <p:tags r:id="rId1"/>
    </p:custDataLst>
    <p:extLst>
      <p:ext uri="{BB962C8B-B14F-4D97-AF65-F5344CB8AC3E}">
        <p14:creationId xmlns:p14="http://schemas.microsoft.com/office/powerpoint/2010/main" val="1550057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de-DE"/>
          </a:p>
        </p:txBody>
      </p:sp>
      <p:sp>
        <p:nvSpPr>
          <p:cNvPr id="3" name="Slide Number Placeholder 2"/>
          <p:cNvSpPr>
            <a:spLocks noGrp="1"/>
          </p:cNvSpPr>
          <p:nvPr>
            <p:ph type="sldNum" sz="quarter" idx="14"/>
          </p:nvPr>
        </p:nvSpPr>
        <p:spPr/>
        <p:txBody>
          <a:bodyPr/>
          <a:lstStyle/>
          <a:p>
            <a:fld id="{2E7A18E4-8EC2-461A-996A-BDD2DAB1F0E7}" type="slidenum">
              <a:rPr lang="de-DE" smtClean="0"/>
              <a:pPr/>
              <a:t>3</a:t>
            </a:fld>
            <a:endParaRPr lang="de-DE"/>
          </a:p>
        </p:txBody>
      </p:sp>
      <p:sp>
        <p:nvSpPr>
          <p:cNvPr id="4" name="Title 3"/>
          <p:cNvSpPr>
            <a:spLocks noGrp="1"/>
          </p:cNvSpPr>
          <p:nvPr>
            <p:ph type="title"/>
          </p:nvPr>
        </p:nvSpPr>
        <p:spPr/>
        <p:txBody>
          <a:bodyPr/>
          <a:lstStyle/>
          <a:p>
            <a:r>
              <a:rPr lang="en-US" dirty="0" smtClean="0"/>
              <a:t>Block diagram of the app</a:t>
            </a:r>
            <a:endParaRPr lang="de-DE" dirty="0"/>
          </a:p>
        </p:txBody>
      </p:sp>
      <p:sp>
        <p:nvSpPr>
          <p:cNvPr id="6" name="Date Placeholder 5"/>
          <p:cNvSpPr>
            <a:spLocks noGrp="1"/>
          </p:cNvSpPr>
          <p:nvPr>
            <p:ph type="dt" sz="half" idx="15"/>
          </p:nvPr>
        </p:nvSpPr>
        <p:spPr/>
        <p:txBody>
          <a:bodyPr/>
          <a:lstStyle/>
          <a:p>
            <a:r>
              <a:rPr lang="de-DE" smtClean="0"/>
              <a:t>2018-12-17   </a:t>
            </a:r>
            <a:r>
              <a:rPr lang="de-DE" b="1" smtClean="0"/>
              <a:t>restricted</a:t>
            </a:r>
            <a:endParaRPr lang="de-DE" b="1"/>
          </a:p>
        </p:txBody>
      </p:sp>
      <p:sp>
        <p:nvSpPr>
          <p:cNvPr id="7" name="Rectangle 6"/>
          <p:cNvSpPr/>
          <p:nvPr/>
        </p:nvSpPr>
        <p:spPr bwMode="auto">
          <a:xfrm>
            <a:off x="266700" y="1066800"/>
            <a:ext cx="8610600" cy="5334000"/>
          </a:xfrm>
          <a:prstGeom prst="rect">
            <a:avLst/>
          </a:prstGeom>
          <a:solidFill>
            <a:schemeClr val="bg2"/>
          </a:solidFill>
          <a:ln w="9525">
            <a:solidFill>
              <a:srgbClr val="23214A"/>
            </a:solidFill>
            <a:miter lim="800000"/>
            <a:headEnd/>
            <a:tailEnd/>
          </a:ln>
        </p:spPr>
        <p:txBody>
          <a:bodyPr wrap="square" lIns="72000" tIns="72000" rIns="72000" bIns="72000" rtlCol="0" anchor="ctr"/>
          <a:lstStyle/>
          <a:p>
            <a:pPr algn="ctr" eaLnBrk="0" hangingPunct="0">
              <a:spcBef>
                <a:spcPts val="0"/>
              </a:spcBef>
              <a:spcAft>
                <a:spcPts val="1200"/>
              </a:spcAft>
            </a:pPr>
            <a:endParaRPr lang="de-DE" sz="1600" dirty="0" smtClean="0">
              <a:latin typeface="+mn-lt"/>
              <a:ea typeface="Verdana" pitchFamily="34" charset="0"/>
              <a:cs typeface="Verdana" pitchFamily="34" charset="0"/>
            </a:endParaRPr>
          </a:p>
        </p:txBody>
      </p:sp>
      <p:sp>
        <p:nvSpPr>
          <p:cNvPr id="8" name="Rectangle 7"/>
          <p:cNvSpPr/>
          <p:nvPr/>
        </p:nvSpPr>
        <p:spPr bwMode="auto">
          <a:xfrm>
            <a:off x="266700" y="1066800"/>
            <a:ext cx="762000" cy="304800"/>
          </a:xfrm>
          <a:prstGeom prst="rect">
            <a:avLst/>
          </a:prstGeom>
          <a:solidFill>
            <a:schemeClr val="bg2"/>
          </a:solidFill>
          <a:ln w="9525">
            <a:solidFill>
              <a:srgbClr val="23214A"/>
            </a:solidFill>
            <a:miter lim="800000"/>
            <a:headEnd/>
            <a:tailEnd/>
          </a:ln>
        </p:spPr>
        <p:txBody>
          <a:bodyPr wrap="square" lIns="72000" tIns="72000" rIns="72000" bIns="72000" rtlCol="0" anchor="ctr"/>
          <a:lstStyle/>
          <a:p>
            <a:pPr algn="ctr" eaLnBrk="0" hangingPunct="0"/>
            <a:r>
              <a:rPr lang="en-US" sz="1600" dirty="0" smtClean="0">
                <a:latin typeface="+mn-lt"/>
                <a:ea typeface="Verdana" pitchFamily="34" charset="0"/>
                <a:cs typeface="Verdana" pitchFamily="34" charset="0"/>
              </a:rPr>
              <a:t>App</a:t>
            </a:r>
            <a:endParaRPr lang="de-DE" sz="1600" dirty="0" smtClean="0">
              <a:latin typeface="+mn-lt"/>
              <a:ea typeface="Verdana" pitchFamily="34" charset="0"/>
              <a:cs typeface="Verdana" pitchFamily="34" charset="0"/>
            </a:endParaRPr>
          </a:p>
        </p:txBody>
      </p:sp>
      <p:sp>
        <p:nvSpPr>
          <p:cNvPr id="9" name="Rectangle 8"/>
          <p:cNvSpPr/>
          <p:nvPr/>
        </p:nvSpPr>
        <p:spPr bwMode="auto">
          <a:xfrm>
            <a:off x="3390900" y="2095500"/>
            <a:ext cx="2247900" cy="2400300"/>
          </a:xfrm>
          <a:prstGeom prst="rect">
            <a:avLst/>
          </a:prstGeom>
          <a:solidFill>
            <a:srgbClr val="00B050"/>
          </a:solidFill>
          <a:ln w="9525">
            <a:solidFill>
              <a:srgbClr val="23214A"/>
            </a:solidFill>
            <a:miter lim="800000"/>
            <a:headEnd/>
            <a:tailEnd/>
          </a:ln>
        </p:spPr>
        <p:txBody>
          <a:bodyPr wrap="square" lIns="72000" tIns="72000" rIns="72000" bIns="72000" rtlCol="0" anchor="ctr"/>
          <a:lstStyle/>
          <a:p>
            <a:pPr algn="ctr" eaLnBrk="0" hangingPunct="0"/>
            <a:r>
              <a:rPr lang="en-US" sz="1400" b="1" dirty="0" smtClean="0">
                <a:latin typeface="+mn-lt"/>
                <a:ea typeface="Verdana" pitchFamily="34" charset="0"/>
                <a:cs typeface="Verdana" pitchFamily="34" charset="0"/>
              </a:rPr>
              <a:t>MainActivity.java</a:t>
            </a:r>
          </a:p>
          <a:p>
            <a:pPr algn="ctr" eaLnBrk="0" hangingPunct="0"/>
            <a:r>
              <a:rPr lang="en-US" sz="1400" dirty="0" err="1" smtClean="0">
                <a:latin typeface="+mn-lt"/>
                <a:ea typeface="Verdana" pitchFamily="34" charset="0"/>
                <a:cs typeface="Verdana" pitchFamily="34" charset="0"/>
              </a:rPr>
              <a:t>OnCreate</a:t>
            </a:r>
            <a:r>
              <a:rPr lang="en-US" sz="1400" dirty="0" smtClean="0">
                <a:latin typeface="+mn-lt"/>
                <a:ea typeface="Verdana" pitchFamily="34" charset="0"/>
                <a:cs typeface="Verdana" pitchFamily="34" charset="0"/>
              </a:rPr>
              <a:t>() : </a:t>
            </a:r>
          </a:p>
          <a:p>
            <a:pPr algn="ctr" eaLnBrk="0" hangingPunct="0"/>
            <a:r>
              <a:rPr lang="en-US" sz="1400" dirty="0" smtClean="0">
                <a:latin typeface="+mn-lt"/>
                <a:ea typeface="Verdana" pitchFamily="34" charset="0"/>
                <a:cs typeface="Verdana" pitchFamily="34" charset="0"/>
              </a:rPr>
              <a:t>-</a:t>
            </a:r>
            <a:r>
              <a:rPr lang="en-US" sz="1400" dirty="0">
                <a:latin typeface="+mn-lt"/>
                <a:ea typeface="Verdana" pitchFamily="34" charset="0"/>
                <a:cs typeface="Verdana" pitchFamily="34" charset="0"/>
              </a:rPr>
              <a:t>i</a:t>
            </a:r>
            <a:r>
              <a:rPr lang="en-US" sz="1400" dirty="0" smtClean="0">
                <a:latin typeface="+mn-lt"/>
                <a:ea typeface="Verdana" pitchFamily="34" charset="0"/>
                <a:cs typeface="Verdana" pitchFamily="34" charset="0"/>
              </a:rPr>
              <a:t>nstantiate the </a:t>
            </a:r>
            <a:r>
              <a:rPr lang="en-US" sz="1400" dirty="0" smtClean="0">
                <a:latin typeface="+mn-lt"/>
                <a:ea typeface="Verdana" pitchFamily="34" charset="0"/>
                <a:cs typeface="Verdana" pitchFamily="34" charset="0"/>
              </a:rPr>
              <a:t>Joystick, the Textboxes, the Spinner, the Buttons and the </a:t>
            </a:r>
            <a:r>
              <a:rPr lang="en-US" sz="1400" dirty="0" err="1" smtClean="0">
                <a:latin typeface="+mn-lt"/>
                <a:ea typeface="Verdana" pitchFamily="34" charset="0"/>
                <a:cs typeface="Verdana" pitchFamily="34" charset="0"/>
              </a:rPr>
              <a:t>MapView</a:t>
            </a:r>
            <a:endParaRPr lang="en-US" sz="1400" dirty="0" smtClean="0">
              <a:latin typeface="+mn-lt"/>
              <a:ea typeface="Verdana" pitchFamily="34" charset="0"/>
              <a:cs typeface="Verdana" pitchFamily="34" charset="0"/>
            </a:endParaRPr>
          </a:p>
          <a:p>
            <a:pPr algn="ctr" eaLnBrk="0" hangingPunct="0"/>
            <a:r>
              <a:rPr lang="en-US" sz="1400" dirty="0" smtClean="0">
                <a:latin typeface="+mn-lt"/>
                <a:ea typeface="Verdana" pitchFamily="34" charset="0"/>
                <a:cs typeface="Verdana" pitchFamily="34" charset="0"/>
              </a:rPr>
              <a:t>-call the Bluetooth methods</a:t>
            </a:r>
          </a:p>
          <a:p>
            <a:pPr algn="ctr" eaLnBrk="0" hangingPunct="0"/>
            <a:endParaRPr lang="de-DE" sz="1600" dirty="0" smtClean="0">
              <a:latin typeface="+mn-lt"/>
              <a:ea typeface="Verdana" pitchFamily="34" charset="0"/>
              <a:cs typeface="Verdana" pitchFamily="34" charset="0"/>
            </a:endParaRPr>
          </a:p>
        </p:txBody>
      </p:sp>
      <p:sp>
        <p:nvSpPr>
          <p:cNvPr id="10" name="Rectangle 9"/>
          <p:cNvSpPr/>
          <p:nvPr/>
        </p:nvSpPr>
        <p:spPr bwMode="auto">
          <a:xfrm>
            <a:off x="3390900" y="4267200"/>
            <a:ext cx="2247900" cy="1828800"/>
          </a:xfrm>
          <a:prstGeom prst="rect">
            <a:avLst/>
          </a:prstGeom>
          <a:solidFill>
            <a:srgbClr val="00B050"/>
          </a:solidFill>
          <a:ln w="9525">
            <a:solidFill>
              <a:srgbClr val="23214A"/>
            </a:solidFill>
            <a:miter lim="800000"/>
            <a:headEnd/>
            <a:tailEnd/>
          </a:ln>
        </p:spPr>
        <p:txBody>
          <a:bodyPr wrap="square" lIns="72000" tIns="72000" rIns="72000" bIns="72000" rtlCol="0" anchor="ctr"/>
          <a:lstStyle/>
          <a:p>
            <a:pPr algn="ctr" eaLnBrk="0" hangingPunct="0"/>
            <a:r>
              <a:rPr lang="en-US" sz="1000" dirty="0" err="1" smtClean="0">
                <a:latin typeface="+mn-lt"/>
                <a:ea typeface="Verdana" pitchFamily="34" charset="0"/>
                <a:cs typeface="Verdana" pitchFamily="34" charset="0"/>
              </a:rPr>
              <a:t>OnJoystickMoved</a:t>
            </a:r>
            <a:r>
              <a:rPr lang="en-US" sz="1000" dirty="0" smtClean="0">
                <a:latin typeface="+mn-lt"/>
                <a:ea typeface="Verdana" pitchFamily="34" charset="0"/>
                <a:cs typeface="Verdana" pitchFamily="34" charset="0"/>
              </a:rPr>
              <a:t>() → modifies the joystick view and textboxes + sends x &amp; y positions on events</a:t>
            </a:r>
          </a:p>
          <a:p>
            <a:pPr algn="ctr" eaLnBrk="0" hangingPunct="0"/>
            <a:r>
              <a:rPr lang="en-US" sz="1000" dirty="0" err="1" smtClean="0">
                <a:latin typeface="+mn-lt"/>
                <a:ea typeface="Verdana" pitchFamily="34" charset="0"/>
                <a:cs typeface="Verdana" pitchFamily="34" charset="0"/>
              </a:rPr>
              <a:t>Initiate_Bluetooth</a:t>
            </a:r>
            <a:r>
              <a:rPr lang="en-US" sz="1000" dirty="0" smtClean="0">
                <a:latin typeface="+mn-lt"/>
                <a:ea typeface="Verdana" pitchFamily="34" charset="0"/>
                <a:cs typeface="Verdana" pitchFamily="34" charset="0"/>
              </a:rPr>
              <a:t>()</a:t>
            </a:r>
          </a:p>
          <a:p>
            <a:pPr algn="ctr" eaLnBrk="0" hangingPunct="0"/>
            <a:r>
              <a:rPr lang="en-US" sz="1000" dirty="0" err="1" smtClean="0">
                <a:latin typeface="+mn-lt"/>
                <a:ea typeface="Verdana" pitchFamily="34" charset="0"/>
                <a:cs typeface="Verdana" pitchFamily="34" charset="0"/>
              </a:rPr>
              <a:t>Bluetooth_Connection</a:t>
            </a:r>
            <a:r>
              <a:rPr lang="en-US" sz="1000" dirty="0" smtClean="0">
                <a:latin typeface="+mn-lt"/>
                <a:ea typeface="Verdana" pitchFamily="34" charset="0"/>
                <a:cs typeface="Verdana" pitchFamily="34" charset="0"/>
              </a:rPr>
              <a:t>()</a:t>
            </a:r>
          </a:p>
          <a:p>
            <a:pPr algn="ctr" eaLnBrk="0" hangingPunct="0"/>
            <a:r>
              <a:rPr lang="en-US" sz="1000" dirty="0" err="1" smtClean="0">
                <a:latin typeface="+mn-lt"/>
                <a:ea typeface="Verdana" pitchFamily="34" charset="0"/>
                <a:cs typeface="Verdana" pitchFamily="34" charset="0"/>
              </a:rPr>
              <a:t>openBT</a:t>
            </a:r>
            <a:r>
              <a:rPr lang="en-US" sz="1000" dirty="0" smtClean="0">
                <a:latin typeface="+mn-lt"/>
                <a:ea typeface="Verdana" pitchFamily="34" charset="0"/>
                <a:cs typeface="Verdana" pitchFamily="34" charset="0"/>
              </a:rPr>
              <a:t>()</a:t>
            </a:r>
          </a:p>
          <a:p>
            <a:pPr algn="ctr" eaLnBrk="0" hangingPunct="0"/>
            <a:r>
              <a:rPr lang="en-US" sz="1000" dirty="0" err="1" smtClean="0">
                <a:latin typeface="+mn-lt"/>
                <a:ea typeface="Verdana" pitchFamily="34" charset="0"/>
                <a:cs typeface="Verdana" pitchFamily="34" charset="0"/>
              </a:rPr>
              <a:t>sendData</a:t>
            </a:r>
            <a:r>
              <a:rPr lang="en-US" sz="1000" dirty="0" smtClean="0">
                <a:latin typeface="+mn-lt"/>
                <a:ea typeface="Verdana" pitchFamily="34" charset="0"/>
                <a:cs typeface="Verdana" pitchFamily="34" charset="0"/>
              </a:rPr>
              <a:t>()</a:t>
            </a:r>
          </a:p>
          <a:p>
            <a:pPr algn="ctr" eaLnBrk="0" hangingPunct="0"/>
            <a:r>
              <a:rPr lang="en-US" sz="1000" dirty="0" err="1" smtClean="0">
                <a:latin typeface="+mn-lt"/>
                <a:ea typeface="Verdana" pitchFamily="34" charset="0"/>
                <a:cs typeface="Verdana" pitchFamily="34" charset="0"/>
              </a:rPr>
              <a:t>Current_State_Bluetooth</a:t>
            </a:r>
            <a:r>
              <a:rPr lang="en-US" sz="1000" dirty="0" smtClean="0">
                <a:latin typeface="+mn-lt"/>
                <a:ea typeface="Verdana" pitchFamily="34" charset="0"/>
                <a:cs typeface="Verdana" pitchFamily="34" charset="0"/>
              </a:rPr>
              <a:t>()</a:t>
            </a:r>
            <a:endParaRPr lang="de-DE" sz="1000" dirty="0" smtClean="0">
              <a:latin typeface="+mn-lt"/>
              <a:ea typeface="Verdana" pitchFamily="34" charset="0"/>
              <a:cs typeface="Verdana" pitchFamily="34" charset="0"/>
            </a:endParaRPr>
          </a:p>
        </p:txBody>
      </p:sp>
      <p:sp>
        <p:nvSpPr>
          <p:cNvPr id="11" name="Rectangle 10"/>
          <p:cNvSpPr/>
          <p:nvPr/>
        </p:nvSpPr>
        <p:spPr bwMode="auto">
          <a:xfrm>
            <a:off x="592226" y="1442120"/>
            <a:ext cx="2209800" cy="1981200"/>
          </a:xfrm>
          <a:prstGeom prst="rect">
            <a:avLst/>
          </a:prstGeom>
          <a:solidFill>
            <a:schemeClr val="accent3">
              <a:lumMod val="75000"/>
            </a:schemeClr>
          </a:solidFill>
          <a:ln w="9525">
            <a:solidFill>
              <a:srgbClr val="23214A"/>
            </a:solidFill>
            <a:miter lim="800000"/>
            <a:headEnd/>
            <a:tailEnd/>
          </a:ln>
        </p:spPr>
        <p:txBody>
          <a:bodyPr wrap="square" lIns="72000" tIns="72000" rIns="72000" bIns="72000" rtlCol="0" anchor="ctr"/>
          <a:lstStyle/>
          <a:p>
            <a:pPr algn="ctr" eaLnBrk="0" hangingPunct="0"/>
            <a:r>
              <a:rPr lang="en-US" sz="1400" b="1" dirty="0" smtClean="0">
                <a:latin typeface="+mn-lt"/>
                <a:ea typeface="Verdana" pitchFamily="34" charset="0"/>
                <a:cs typeface="Verdana" pitchFamily="34" charset="0"/>
              </a:rPr>
              <a:t>JoystickView.java</a:t>
            </a:r>
            <a:endParaRPr lang="en-US" sz="1600" b="1" dirty="0" smtClean="0">
              <a:latin typeface="+mn-lt"/>
              <a:ea typeface="Verdana" pitchFamily="34" charset="0"/>
              <a:cs typeface="Verdana" pitchFamily="34" charset="0"/>
            </a:endParaRPr>
          </a:p>
          <a:p>
            <a:pPr algn="ctr" eaLnBrk="0" hangingPunct="0"/>
            <a:r>
              <a:rPr lang="en-US" sz="1400" dirty="0" smtClean="0">
                <a:latin typeface="+mn-lt"/>
                <a:ea typeface="Verdana" pitchFamily="34" charset="0"/>
                <a:cs typeface="Verdana" pitchFamily="34" charset="0"/>
              </a:rPr>
              <a:t>Determines : </a:t>
            </a:r>
          </a:p>
          <a:p>
            <a:pPr algn="ctr" eaLnBrk="0" hangingPunct="0"/>
            <a:r>
              <a:rPr lang="en-US" sz="1400" dirty="0" smtClean="0">
                <a:latin typeface="+mn-lt"/>
                <a:ea typeface="Verdana" pitchFamily="34" charset="0"/>
                <a:cs typeface="Verdana" pitchFamily="34" charset="0"/>
              </a:rPr>
              <a:t>-how to build the joystick (objects and positions)</a:t>
            </a:r>
          </a:p>
          <a:p>
            <a:pPr algn="ctr" eaLnBrk="0" hangingPunct="0"/>
            <a:r>
              <a:rPr lang="en-US" sz="1400" dirty="0" smtClean="0">
                <a:latin typeface="+mn-lt"/>
                <a:ea typeface="Verdana" pitchFamily="34" charset="0"/>
                <a:cs typeface="Verdana" pitchFamily="34" charset="0"/>
              </a:rPr>
              <a:t>-how to interact with it (Listeners)</a:t>
            </a:r>
            <a:endParaRPr lang="de-DE" sz="1400" dirty="0" smtClean="0">
              <a:latin typeface="+mn-lt"/>
              <a:ea typeface="Verdana" pitchFamily="34" charset="0"/>
              <a:cs typeface="Verdana" pitchFamily="34" charset="0"/>
            </a:endParaRPr>
          </a:p>
        </p:txBody>
      </p:sp>
      <p:sp>
        <p:nvSpPr>
          <p:cNvPr id="12" name="Rectangle 11"/>
          <p:cNvSpPr/>
          <p:nvPr/>
        </p:nvSpPr>
        <p:spPr bwMode="auto">
          <a:xfrm>
            <a:off x="592226" y="3276600"/>
            <a:ext cx="2209800" cy="914400"/>
          </a:xfrm>
          <a:prstGeom prst="rect">
            <a:avLst/>
          </a:prstGeom>
          <a:solidFill>
            <a:schemeClr val="accent3">
              <a:lumMod val="75000"/>
            </a:schemeClr>
          </a:solidFill>
          <a:ln w="9525">
            <a:solidFill>
              <a:srgbClr val="23214A"/>
            </a:solidFill>
            <a:miter lim="800000"/>
            <a:headEnd/>
            <a:tailEnd/>
          </a:ln>
        </p:spPr>
        <p:txBody>
          <a:bodyPr wrap="square" lIns="72000" tIns="72000" rIns="72000" bIns="72000" rtlCol="0" anchor="ctr"/>
          <a:lstStyle/>
          <a:p>
            <a:pPr algn="ctr" eaLnBrk="0" hangingPunct="0"/>
            <a:r>
              <a:rPr lang="en-US" sz="1000" dirty="0" err="1" smtClean="0">
                <a:latin typeface="+mn-lt"/>
                <a:ea typeface="Verdana" pitchFamily="34" charset="0"/>
                <a:cs typeface="Verdana" pitchFamily="34" charset="0"/>
              </a:rPr>
              <a:t>setupDimensions</a:t>
            </a:r>
            <a:r>
              <a:rPr lang="en-US" sz="1000" dirty="0" smtClean="0">
                <a:latin typeface="+mn-lt"/>
                <a:ea typeface="Verdana" pitchFamily="34" charset="0"/>
                <a:cs typeface="Verdana" pitchFamily="34" charset="0"/>
              </a:rPr>
              <a:t>()</a:t>
            </a:r>
          </a:p>
          <a:p>
            <a:pPr algn="ctr" eaLnBrk="0" hangingPunct="0"/>
            <a:r>
              <a:rPr lang="en-US" sz="1000" dirty="0" err="1" smtClean="0">
                <a:latin typeface="+mn-lt"/>
                <a:ea typeface="Verdana" pitchFamily="34" charset="0"/>
                <a:cs typeface="Verdana" pitchFamily="34" charset="0"/>
              </a:rPr>
              <a:t>drawJoystick</a:t>
            </a:r>
            <a:r>
              <a:rPr lang="en-US" sz="1000" dirty="0" smtClean="0">
                <a:latin typeface="+mn-lt"/>
                <a:ea typeface="Verdana" pitchFamily="34" charset="0"/>
                <a:cs typeface="Verdana" pitchFamily="34" charset="0"/>
              </a:rPr>
              <a:t>()</a:t>
            </a:r>
          </a:p>
          <a:p>
            <a:pPr algn="ctr" eaLnBrk="0" hangingPunct="0"/>
            <a:r>
              <a:rPr lang="en-US" sz="1000" dirty="0" err="1" smtClean="0">
                <a:latin typeface="+mn-lt"/>
                <a:ea typeface="Verdana" pitchFamily="34" charset="0"/>
                <a:cs typeface="Verdana" pitchFamily="34" charset="0"/>
              </a:rPr>
              <a:t>onTouch</a:t>
            </a:r>
            <a:r>
              <a:rPr lang="en-US" sz="1000" dirty="0" smtClean="0">
                <a:latin typeface="+mn-lt"/>
                <a:ea typeface="Verdana" pitchFamily="34" charset="0"/>
                <a:cs typeface="Verdana" pitchFamily="34" charset="0"/>
              </a:rPr>
              <a:t>()</a:t>
            </a:r>
          </a:p>
          <a:p>
            <a:pPr algn="ctr" eaLnBrk="0" hangingPunct="0"/>
            <a:r>
              <a:rPr lang="en-US" sz="1000" dirty="0" smtClean="0">
                <a:latin typeface="+mn-lt"/>
                <a:ea typeface="Verdana" pitchFamily="34" charset="0"/>
                <a:cs typeface="Verdana" pitchFamily="34" charset="0"/>
              </a:rPr>
              <a:t>Interface </a:t>
            </a:r>
            <a:r>
              <a:rPr lang="en-US" sz="1000" dirty="0" err="1" smtClean="0">
                <a:latin typeface="+mn-lt"/>
                <a:ea typeface="Verdana" pitchFamily="34" charset="0"/>
                <a:cs typeface="Verdana" pitchFamily="34" charset="0"/>
              </a:rPr>
              <a:t>JoystickListener</a:t>
            </a:r>
            <a:endParaRPr lang="de-DE" sz="1000" dirty="0" smtClean="0">
              <a:latin typeface="+mn-lt"/>
              <a:ea typeface="Verdana" pitchFamily="34" charset="0"/>
              <a:cs typeface="Verdana" pitchFamily="34" charset="0"/>
            </a:endParaRPr>
          </a:p>
        </p:txBody>
      </p:sp>
      <p:sp>
        <p:nvSpPr>
          <p:cNvPr id="13" name="Rectangle 12"/>
          <p:cNvSpPr/>
          <p:nvPr/>
        </p:nvSpPr>
        <p:spPr bwMode="auto">
          <a:xfrm>
            <a:off x="5943600" y="1442120"/>
            <a:ext cx="2438400" cy="1289720"/>
          </a:xfrm>
          <a:prstGeom prst="rect">
            <a:avLst/>
          </a:prstGeom>
          <a:solidFill>
            <a:schemeClr val="accent2">
              <a:lumMod val="60000"/>
              <a:lumOff val="40000"/>
            </a:schemeClr>
          </a:solidFill>
          <a:ln w="9525">
            <a:noFill/>
            <a:miter lim="800000"/>
            <a:headEnd/>
            <a:tailEnd/>
          </a:ln>
        </p:spPr>
        <p:txBody>
          <a:bodyPr wrap="square" lIns="72000" tIns="72000" rIns="72000" bIns="72000" rtlCol="0" anchor="ctr"/>
          <a:lstStyle/>
          <a:p>
            <a:pPr algn="ctr" eaLnBrk="0" hangingPunct="0"/>
            <a:r>
              <a:rPr lang="en-US" sz="1200" b="1" dirty="0" smtClean="0">
                <a:latin typeface="+mn-lt"/>
                <a:ea typeface="Verdana" pitchFamily="34" charset="0"/>
                <a:cs typeface="Verdana" pitchFamily="34" charset="0"/>
              </a:rPr>
              <a:t>AndroidManifest.xml</a:t>
            </a:r>
          </a:p>
          <a:p>
            <a:pPr algn="ctr" eaLnBrk="0" hangingPunct="0"/>
            <a:r>
              <a:rPr lang="en-US" sz="1200" dirty="0" smtClean="0">
                <a:latin typeface="+mn-lt"/>
                <a:ea typeface="Verdana" pitchFamily="34" charset="0"/>
                <a:cs typeface="Verdana" pitchFamily="34" charset="0"/>
              </a:rPr>
              <a:t>Defines the permissions (like activating Bluetooth module of the phone),</a:t>
            </a:r>
          </a:p>
          <a:p>
            <a:pPr algn="ctr" eaLnBrk="0" hangingPunct="0"/>
            <a:r>
              <a:rPr lang="en-US" sz="1200" dirty="0" smtClean="0">
                <a:latin typeface="+mn-lt"/>
                <a:ea typeface="Verdana" pitchFamily="34" charset="0"/>
                <a:cs typeface="Verdana" pitchFamily="34" charset="0"/>
              </a:rPr>
              <a:t>the activity and file(s) to launch (MainActivity here) </a:t>
            </a:r>
          </a:p>
        </p:txBody>
      </p:sp>
      <p:sp>
        <p:nvSpPr>
          <p:cNvPr id="14" name="Rectangle 13"/>
          <p:cNvSpPr/>
          <p:nvPr/>
        </p:nvSpPr>
        <p:spPr bwMode="auto">
          <a:xfrm>
            <a:off x="5926226" y="2889920"/>
            <a:ext cx="2438400" cy="1301080"/>
          </a:xfrm>
          <a:prstGeom prst="rect">
            <a:avLst/>
          </a:prstGeom>
          <a:solidFill>
            <a:schemeClr val="accent2">
              <a:lumMod val="60000"/>
              <a:lumOff val="40000"/>
            </a:schemeClr>
          </a:solidFill>
          <a:ln w="9525">
            <a:noFill/>
            <a:miter lim="800000"/>
            <a:headEnd/>
            <a:tailEnd/>
          </a:ln>
        </p:spPr>
        <p:txBody>
          <a:bodyPr wrap="square" lIns="72000" tIns="72000" rIns="72000" bIns="72000" rtlCol="0" anchor="ctr"/>
          <a:lstStyle/>
          <a:p>
            <a:pPr algn="ctr" eaLnBrk="0" hangingPunct="0"/>
            <a:r>
              <a:rPr lang="en-US" sz="1200" b="1" dirty="0" smtClean="0">
                <a:latin typeface="+mn-lt"/>
                <a:ea typeface="Verdana" pitchFamily="34" charset="0"/>
                <a:cs typeface="Verdana" pitchFamily="34" charset="0"/>
              </a:rPr>
              <a:t>Activity_main.xml</a:t>
            </a:r>
          </a:p>
          <a:p>
            <a:pPr algn="ctr" eaLnBrk="0" hangingPunct="0"/>
            <a:r>
              <a:rPr lang="en-US" sz="1200" dirty="0" smtClean="0">
                <a:latin typeface="+mn-lt"/>
                <a:ea typeface="Verdana" pitchFamily="34" charset="0"/>
                <a:cs typeface="Verdana" pitchFamily="34" charset="0"/>
              </a:rPr>
              <a:t>Defines the android package (APK), tools, and visual interface specifications (orientation, relative width and height…)</a:t>
            </a:r>
          </a:p>
          <a:p>
            <a:pPr algn="ctr" eaLnBrk="0" hangingPunct="0"/>
            <a:endParaRPr lang="de-DE" sz="1200" dirty="0" smtClean="0">
              <a:latin typeface="+mn-lt"/>
              <a:ea typeface="Verdana" pitchFamily="34" charset="0"/>
              <a:cs typeface="Verdana" pitchFamily="34" charset="0"/>
            </a:endParaRPr>
          </a:p>
        </p:txBody>
      </p:sp>
      <p:cxnSp>
        <p:nvCxnSpPr>
          <p:cNvPr id="16" name="Straight Arrow Connector 15"/>
          <p:cNvCxnSpPr/>
          <p:nvPr/>
        </p:nvCxnSpPr>
        <p:spPr>
          <a:xfrm>
            <a:off x="2802026" y="2432720"/>
            <a:ext cx="58887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5638800" y="3080420"/>
            <a:ext cx="28742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638800" y="2286000"/>
            <a:ext cx="3048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bwMode="auto">
          <a:xfrm>
            <a:off x="592226" y="4648200"/>
            <a:ext cx="1998574" cy="609600"/>
          </a:xfrm>
          <a:prstGeom prst="rect">
            <a:avLst/>
          </a:prstGeom>
          <a:solidFill>
            <a:schemeClr val="accent5">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square" lIns="72000" tIns="72000" rIns="72000" bIns="72000" rtlCol="0" anchor="ctr"/>
          <a:lstStyle/>
          <a:p>
            <a:pPr algn="ctr" eaLnBrk="0" hangingPunct="0"/>
            <a:r>
              <a:rPr lang="en-US" sz="1000" b="1" dirty="0" smtClean="0">
                <a:latin typeface="+mn-lt"/>
                <a:ea typeface="Verdana" pitchFamily="34" charset="0"/>
                <a:cs typeface="Verdana" pitchFamily="34" charset="0"/>
              </a:rPr>
              <a:t>MapView.java</a:t>
            </a:r>
          </a:p>
          <a:p>
            <a:pPr algn="ctr" eaLnBrk="0" hangingPunct="0"/>
            <a:r>
              <a:rPr lang="en-US" sz="1000" dirty="0" smtClean="0">
                <a:latin typeface="+mn-lt"/>
                <a:ea typeface="Verdana" pitchFamily="34" charset="0"/>
                <a:cs typeface="Verdana" pitchFamily="34" charset="0"/>
              </a:rPr>
              <a:t>Draws and update the Map for the 3</a:t>
            </a:r>
            <a:r>
              <a:rPr lang="en-US" sz="1000" baseline="30000" dirty="0" smtClean="0">
                <a:latin typeface="+mn-lt"/>
                <a:ea typeface="Verdana" pitchFamily="34" charset="0"/>
                <a:cs typeface="Verdana" pitchFamily="34" charset="0"/>
              </a:rPr>
              <a:t>rd</a:t>
            </a:r>
            <a:r>
              <a:rPr lang="en-US" sz="1000" dirty="0" smtClean="0">
                <a:latin typeface="+mn-lt"/>
                <a:ea typeface="Verdana" pitchFamily="34" charset="0"/>
                <a:cs typeface="Verdana" pitchFamily="34" charset="0"/>
              </a:rPr>
              <a:t> mode.</a:t>
            </a:r>
            <a:endParaRPr lang="de-DE" sz="1000" dirty="0" smtClean="0">
              <a:latin typeface="+mn-lt"/>
              <a:ea typeface="Verdana" pitchFamily="34" charset="0"/>
              <a:cs typeface="Verdana" pitchFamily="34" charset="0"/>
            </a:endParaRPr>
          </a:p>
        </p:txBody>
      </p:sp>
      <p:cxnSp>
        <p:nvCxnSpPr>
          <p:cNvPr id="25" name="Elbow Connector 24"/>
          <p:cNvCxnSpPr>
            <a:stCxn id="23" idx="3"/>
            <a:endCxn id="9" idx="1"/>
          </p:cNvCxnSpPr>
          <p:nvPr/>
        </p:nvCxnSpPr>
        <p:spPr>
          <a:xfrm flipV="1">
            <a:off x="2590800" y="3295650"/>
            <a:ext cx="800100" cy="1657350"/>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592226" y="5252314"/>
            <a:ext cx="1998574" cy="1072286"/>
          </a:xfrm>
          <a:prstGeom prst="rect">
            <a:avLst/>
          </a:prstGeom>
          <a:solidFill>
            <a:schemeClr val="accent5">
              <a:lumMod val="60000"/>
              <a:lumOff val="40000"/>
            </a:schemeClr>
          </a:solidFill>
          <a:ln>
            <a:headEnd/>
            <a:tailEnd/>
          </a:ln>
        </p:spPr>
        <p:style>
          <a:lnRef idx="2">
            <a:schemeClr val="dk1"/>
          </a:lnRef>
          <a:fillRef idx="1">
            <a:schemeClr val="lt1"/>
          </a:fillRef>
          <a:effectRef idx="0">
            <a:schemeClr val="dk1"/>
          </a:effectRef>
          <a:fontRef idx="minor">
            <a:schemeClr val="dk1"/>
          </a:fontRef>
        </p:style>
        <p:txBody>
          <a:bodyPr wrap="square" lIns="72000" tIns="72000" rIns="72000" bIns="72000" rtlCol="0" anchor="ctr"/>
          <a:lstStyle/>
          <a:p>
            <a:pPr algn="ctr" eaLnBrk="0" hangingPunct="0"/>
            <a:endParaRPr lang="en-US" sz="1000" dirty="0" smtClean="0">
              <a:latin typeface="+mn-lt"/>
              <a:ea typeface="Verdana" pitchFamily="34" charset="0"/>
              <a:cs typeface="Verdana" pitchFamily="34" charset="0"/>
            </a:endParaRPr>
          </a:p>
          <a:p>
            <a:pPr algn="ctr" eaLnBrk="0" hangingPunct="0"/>
            <a:r>
              <a:rPr lang="en-US" sz="1000" dirty="0" err="1" smtClean="0">
                <a:latin typeface="+mn-lt"/>
                <a:ea typeface="Verdana" pitchFamily="34" charset="0"/>
                <a:cs typeface="Verdana" pitchFamily="34" charset="0"/>
              </a:rPr>
              <a:t>setupDimensions</a:t>
            </a:r>
            <a:r>
              <a:rPr lang="en-US" sz="1000" dirty="0" smtClean="0">
                <a:latin typeface="+mn-lt"/>
                <a:ea typeface="Verdana" pitchFamily="34" charset="0"/>
                <a:cs typeface="Verdana" pitchFamily="34" charset="0"/>
              </a:rPr>
              <a:t>()</a:t>
            </a:r>
          </a:p>
          <a:p>
            <a:pPr algn="ctr" eaLnBrk="0" hangingPunct="0"/>
            <a:r>
              <a:rPr lang="en-US" sz="1000" dirty="0" err="1" smtClean="0">
                <a:ea typeface="Verdana" pitchFamily="34" charset="0"/>
                <a:cs typeface="Verdana" pitchFamily="34" charset="0"/>
              </a:rPr>
              <a:t>onDraw</a:t>
            </a:r>
            <a:r>
              <a:rPr lang="en-US" sz="1000" dirty="0" smtClean="0">
                <a:ea typeface="Verdana" pitchFamily="34" charset="0"/>
                <a:cs typeface="Verdana" pitchFamily="34" charset="0"/>
              </a:rPr>
              <a:t>()</a:t>
            </a:r>
          </a:p>
          <a:p>
            <a:pPr algn="ctr" eaLnBrk="0" hangingPunct="0"/>
            <a:r>
              <a:rPr lang="en-US" sz="1000" dirty="0" err="1" smtClean="0">
                <a:latin typeface="+mn-lt"/>
                <a:ea typeface="Verdana" pitchFamily="34" charset="0"/>
                <a:cs typeface="Verdana" pitchFamily="34" charset="0"/>
              </a:rPr>
              <a:t>DrawMap</a:t>
            </a:r>
            <a:r>
              <a:rPr lang="en-US" sz="1000" dirty="0" smtClean="0">
                <a:latin typeface="+mn-lt"/>
                <a:ea typeface="Verdana" pitchFamily="34" charset="0"/>
                <a:cs typeface="Verdana" pitchFamily="34" charset="0"/>
              </a:rPr>
              <a:t>()</a:t>
            </a:r>
          </a:p>
          <a:p>
            <a:pPr algn="ctr" eaLnBrk="0" hangingPunct="0"/>
            <a:r>
              <a:rPr lang="en-US" sz="1000" dirty="0" err="1" smtClean="0">
                <a:ea typeface="Verdana" pitchFamily="34" charset="0"/>
                <a:cs typeface="Verdana" pitchFamily="34" charset="0"/>
              </a:rPr>
              <a:t>OnTouchEvent</a:t>
            </a:r>
            <a:r>
              <a:rPr lang="en-US" sz="1000" dirty="0" smtClean="0">
                <a:ea typeface="Verdana" pitchFamily="34" charset="0"/>
                <a:cs typeface="Verdana" pitchFamily="34" charset="0"/>
              </a:rPr>
              <a:t>()</a:t>
            </a:r>
          </a:p>
          <a:p>
            <a:pPr algn="ctr" eaLnBrk="0" hangingPunct="0"/>
            <a:r>
              <a:rPr lang="en-US" sz="1000" dirty="0" err="1" smtClean="0">
                <a:ea typeface="Verdana" pitchFamily="34" charset="0"/>
                <a:cs typeface="Verdana" pitchFamily="34" charset="0"/>
              </a:rPr>
              <a:t>ZoneRobot</a:t>
            </a:r>
            <a:r>
              <a:rPr lang="en-US" sz="1000" dirty="0" smtClean="0">
                <a:ea typeface="Verdana" pitchFamily="34" charset="0"/>
                <a:cs typeface="Verdana" pitchFamily="34" charset="0"/>
              </a:rPr>
              <a:t>()</a:t>
            </a:r>
          </a:p>
          <a:p>
            <a:pPr algn="ctr" eaLnBrk="0" hangingPunct="0"/>
            <a:r>
              <a:rPr lang="en-US" sz="1000" dirty="0" err="1" smtClean="0">
                <a:ea typeface="Verdana" pitchFamily="34" charset="0"/>
                <a:cs typeface="Verdana" pitchFamily="34" charset="0"/>
              </a:rPr>
              <a:t>AddZones</a:t>
            </a:r>
            <a:r>
              <a:rPr lang="en-US" sz="1000" dirty="0" smtClean="0">
                <a:ea typeface="Verdana" pitchFamily="34" charset="0"/>
                <a:cs typeface="Verdana" pitchFamily="34" charset="0"/>
              </a:rPr>
              <a:t>()</a:t>
            </a:r>
          </a:p>
          <a:p>
            <a:pPr algn="ctr" eaLnBrk="0" hangingPunct="0"/>
            <a:endParaRPr lang="de-DE" sz="1000" dirty="0" smtClean="0">
              <a:latin typeface="+mn-lt"/>
              <a:ea typeface="Verdana" pitchFamily="34" charset="0"/>
              <a:cs typeface="Verdana" pitchFamily="34" charset="0"/>
            </a:endParaRPr>
          </a:p>
        </p:txBody>
      </p:sp>
    </p:spTree>
    <p:extLst>
      <p:ext uri="{BB962C8B-B14F-4D97-AF65-F5344CB8AC3E}">
        <p14:creationId xmlns:p14="http://schemas.microsoft.com/office/powerpoint/2010/main" val="4184787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2018. All rights reserved.</a:t>
            </a:r>
            <a:endParaRPr lang="de-DE"/>
          </a:p>
        </p:txBody>
      </p:sp>
      <p:sp>
        <p:nvSpPr>
          <p:cNvPr id="3" name="Slide Number Placeholder 2"/>
          <p:cNvSpPr>
            <a:spLocks noGrp="1"/>
          </p:cNvSpPr>
          <p:nvPr>
            <p:ph type="sldNum" sz="quarter" idx="14"/>
          </p:nvPr>
        </p:nvSpPr>
        <p:spPr/>
        <p:txBody>
          <a:bodyPr/>
          <a:lstStyle/>
          <a:p>
            <a:fld id="{2E7A18E4-8EC2-461A-996A-BDD2DAB1F0E7}" type="slidenum">
              <a:rPr lang="de-DE" smtClean="0"/>
              <a:pPr/>
              <a:t>4</a:t>
            </a:fld>
            <a:endParaRPr lang="de-DE"/>
          </a:p>
        </p:txBody>
      </p:sp>
      <p:sp>
        <p:nvSpPr>
          <p:cNvPr id="4" name="Title 3"/>
          <p:cNvSpPr>
            <a:spLocks noGrp="1"/>
          </p:cNvSpPr>
          <p:nvPr>
            <p:ph type="title"/>
          </p:nvPr>
        </p:nvSpPr>
        <p:spPr/>
        <p:txBody>
          <a:bodyPr/>
          <a:lstStyle/>
          <a:p>
            <a:r>
              <a:rPr lang="en-US" dirty="0" smtClean="0"/>
              <a:t>Results </a:t>
            </a:r>
            <a:endParaRPr lang="de-DE" dirty="0"/>
          </a:p>
        </p:txBody>
      </p:sp>
      <p:sp>
        <p:nvSpPr>
          <p:cNvPr id="5" name="Content Placeholder 4"/>
          <p:cNvSpPr>
            <a:spLocks noGrp="1"/>
          </p:cNvSpPr>
          <p:nvPr>
            <p:ph sz="quarter" idx="13"/>
          </p:nvPr>
        </p:nvSpPr>
        <p:spPr>
          <a:xfrm>
            <a:off x="250824" y="1066801"/>
            <a:ext cx="8641655" cy="5486400"/>
          </a:xfrm>
        </p:spPr>
        <p:txBody>
          <a:bodyPr/>
          <a:lstStyle/>
          <a:p>
            <a:r>
              <a:rPr lang="en-US" dirty="0" smtClean="0"/>
              <a:t>Done : </a:t>
            </a:r>
          </a:p>
          <a:p>
            <a:pPr lvl="2"/>
            <a:r>
              <a:rPr lang="en-US" dirty="0" smtClean="0"/>
              <a:t>The app connects itself to the HC-05 if it is previously paired with the phone.</a:t>
            </a:r>
          </a:p>
          <a:p>
            <a:pPr lvl="2"/>
            <a:r>
              <a:rPr lang="en-US" dirty="0" smtClean="0"/>
              <a:t>The </a:t>
            </a:r>
            <a:r>
              <a:rPr lang="en-US" dirty="0" smtClean="0"/>
              <a:t>app can send to the robot </a:t>
            </a:r>
            <a:r>
              <a:rPr lang="en-US" dirty="0" smtClean="0"/>
              <a:t>many </a:t>
            </a:r>
            <a:r>
              <a:rPr lang="en-US" dirty="0" smtClean="0"/>
              <a:t>types of commands : stop, go straight, go back, turn left and turn </a:t>
            </a:r>
            <a:r>
              <a:rPr lang="en-US" dirty="0" smtClean="0"/>
              <a:t>right, selected mode (1/2/3)</a:t>
            </a:r>
          </a:p>
          <a:p>
            <a:pPr lvl="2"/>
            <a:r>
              <a:rPr lang="en-US" dirty="0" smtClean="0"/>
              <a:t>The App can receive 6 types of data from the sensors. Currently, they are no more sent by the robot (nothing </a:t>
            </a:r>
            <a:r>
              <a:rPr lang="en-US" smtClean="0"/>
              <a:t>is displayed). </a:t>
            </a:r>
            <a:endParaRPr lang="en-US" dirty="0"/>
          </a:p>
          <a:p>
            <a:pPr lvl="2"/>
            <a:endParaRPr lang="en-US" dirty="0" smtClean="0"/>
          </a:p>
          <a:p>
            <a:r>
              <a:rPr lang="en-US" dirty="0" smtClean="0"/>
              <a:t>To do &amp; to improve : </a:t>
            </a:r>
            <a:endParaRPr lang="en-US" dirty="0" smtClean="0"/>
          </a:p>
          <a:p>
            <a:pPr lvl="2"/>
            <a:r>
              <a:rPr lang="en-US" dirty="0" smtClean="0"/>
              <a:t>Receive more data from the robot and display them (Distance from object, Right and Left Encoders positions, Robot position and orientation in the map, Current Zone, Speed…) in the Textboxes for mode 1 and 2, and drawing the robot in the map in the 3</a:t>
            </a:r>
            <a:r>
              <a:rPr lang="en-US" baseline="30000" dirty="0" smtClean="0"/>
              <a:t>rd</a:t>
            </a:r>
            <a:r>
              <a:rPr lang="en-US" dirty="0" smtClean="0"/>
              <a:t> mode. </a:t>
            </a:r>
            <a:endParaRPr lang="en-US" dirty="0" smtClean="0"/>
          </a:p>
          <a:p>
            <a:pPr lvl="2"/>
            <a:endParaRPr lang="en-US" dirty="0" smtClean="0"/>
          </a:p>
        </p:txBody>
      </p:sp>
      <p:sp>
        <p:nvSpPr>
          <p:cNvPr id="6" name="Date Placeholder 5"/>
          <p:cNvSpPr>
            <a:spLocks noGrp="1"/>
          </p:cNvSpPr>
          <p:nvPr>
            <p:ph type="dt" sz="half" idx="15"/>
          </p:nvPr>
        </p:nvSpPr>
        <p:spPr/>
        <p:txBody>
          <a:bodyPr/>
          <a:lstStyle/>
          <a:p>
            <a:r>
              <a:rPr lang="de-DE" smtClean="0"/>
              <a:t>2018-12-17   </a:t>
            </a:r>
            <a:r>
              <a:rPr lang="de-DE" b="1" smtClean="0"/>
              <a:t>restricted</a:t>
            </a:r>
            <a:endParaRPr lang="de-DE" b="1"/>
          </a:p>
        </p:txBody>
      </p:sp>
    </p:spTree>
    <p:extLst>
      <p:ext uri="{BB962C8B-B14F-4D97-AF65-F5344CB8AC3E}">
        <p14:creationId xmlns:p14="http://schemas.microsoft.com/office/powerpoint/2010/main" val="3687131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IFX_Template_2015_4_3">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749EAD71-09AD-45FE-960B-73C2865BB125}" vid="{F9D62988-93B5-44F7-ADD7-A6721444E72F}"/>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509</Words>
  <Application>Microsoft Office PowerPoint</Application>
  <PresentationFormat>On-screen Show (4:3)</PresentationFormat>
  <Paragraphs>71</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Verdana</vt:lpstr>
      <vt:lpstr>IFX_Template_2015_4_3</vt:lpstr>
      <vt:lpstr>Android App for Bluetooth Robot Controlling V3</vt:lpstr>
      <vt:lpstr>Android App for Bluetooth Robot Controlling</vt:lpstr>
      <vt:lpstr>Block diagram of the app</vt:lpstr>
      <vt:lpstr>Results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2004-03-02T21:24:15Z</cp:lastPrinted>
  <dcterms:created xsi:type="dcterms:W3CDTF">2018-12-17T10:28:19Z</dcterms:created>
  <dcterms:modified xsi:type="dcterms:W3CDTF">2019-05-21T08:20:42Z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v.02.00.01-2016-05-01</vt:lpwstr>
  </property>
  <property fmtid="{D5CDD505-2E9C-101B-9397-08002B2CF9AE}" pid="3" name="TemplateCompany">
    <vt:lpwstr>IFX</vt:lpwstr>
  </property>
  <property fmtid="{D5CDD505-2E9C-101B-9397-08002B2CF9AE}" pid="4" name="ConfidentialityMarking">
    <vt:lpwstr>restricted</vt:lpwstr>
  </property>
  <property fmtid="{D5CDD505-2E9C-101B-9397-08002B2CF9AE}" pid="5" name="AdditionalMarking">
    <vt:lpwstr/>
  </property>
  <property fmtid="{D5CDD505-2E9C-101B-9397-08002B2CF9AE}" pid="6" name="Owner">
    <vt:lpwstr/>
  </property>
  <property fmtid="{D5CDD505-2E9C-101B-9397-08002B2CF9AE}" pid="7" name="DocumentID">
    <vt:lpwstr/>
  </property>
  <property fmtid="{D5CDD505-2E9C-101B-9397-08002B2CF9AE}" pid="8" name="DocumentVersion">
    <vt:lpwstr/>
  </property>
  <property fmtid="{D5CDD505-2E9C-101B-9397-08002B2CF9AE}" pid="9" name="Proprietary">
    <vt:lpwstr/>
  </property>
</Properties>
</file>