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1"/>
  </p:sldMasterIdLst>
  <p:notesMasterIdLst>
    <p:notesMasterId r:id="rId14"/>
  </p:notesMasterIdLst>
  <p:handoutMasterIdLst>
    <p:handoutMasterId r:id="rId15"/>
  </p:handoutMasterIdLst>
  <p:sldIdLst>
    <p:sldId id="318" r:id="rId2"/>
    <p:sldId id="319" r:id="rId3"/>
    <p:sldId id="329" r:id="rId4"/>
    <p:sldId id="330" r:id="rId5"/>
    <p:sldId id="328" r:id="rId6"/>
    <p:sldId id="327" r:id="rId7"/>
    <p:sldId id="326" r:id="rId8"/>
    <p:sldId id="324" r:id="rId9"/>
    <p:sldId id="325" r:id="rId10"/>
    <p:sldId id="332" r:id="rId11"/>
    <p:sldId id="333" r:id="rId12"/>
    <p:sldId id="258" r:id="rId13"/>
  </p:sldIdLst>
  <p:sldSz cx="9144000" cy="6858000" type="screen4x3"/>
  <p:notesSz cx="7099300" cy="10234613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E6"/>
    <a:srgbClr val="FF0066"/>
    <a:srgbClr val="DEE6ED"/>
    <a:srgbClr val="C8D8E6"/>
    <a:srgbClr val="23476E"/>
    <a:srgbClr val="23214A"/>
    <a:srgbClr val="969696"/>
    <a:srgbClr val="FDEA5D"/>
    <a:srgbClr val="4086BF"/>
    <a:srgbClr val="FFA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7" autoAdjust="0"/>
  </p:normalViewPr>
  <p:slideViewPr>
    <p:cSldViewPr snapToObjects="1" showGuides="1">
      <p:cViewPr varScale="1">
        <p:scale>
          <a:sx n="131" d="100"/>
          <a:sy n="131" d="100"/>
        </p:scale>
        <p:origin x="906" y="126"/>
      </p:cViewPr>
      <p:guideLst>
        <p:guide orient="horz" pos="799"/>
        <p:guide orient="horz" pos="4020"/>
        <p:guide pos="158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3312" y="90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Verdana" pitchFamily="34" charset="0"/>
            </a:endParaRPr>
          </a:p>
        </p:txBody>
      </p:sp>
      <p:pic>
        <p:nvPicPr>
          <p:cNvPr id="26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IFXSHAPE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Copyright © Infineon Technologies AG 2018. All rights reserved.</a:t>
            </a:r>
          </a:p>
          <a:p>
            <a:pPr algn="ctr"/>
            <a:r>
              <a:rPr lang="en-US" sz="8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restricted</a:t>
            </a:r>
            <a:endParaRPr lang="en-US" sz="800" b="1" dirty="0">
              <a:solidFill>
                <a:srgbClr val="E30034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2018-09-07</a:t>
            </a:r>
          </a:p>
          <a:p>
            <a:pPr algn="l"/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IFXSHAPE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‹#›</a:t>
            </a:fld>
            <a:endParaRPr lang="en-US" sz="80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IFXSHAP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3305" y="1012850"/>
            <a:ext cx="6191969" cy="46439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IFXSHAPE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5868498"/>
            <a:ext cx="6191968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Enter Notes</a:t>
            </a:r>
          </a:p>
        </p:txBody>
      </p:sp>
      <p:sp>
        <p:nvSpPr>
          <p:cNvPr id="28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Verdan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</a:endParaRPr>
          </a:p>
        </p:txBody>
      </p:sp>
      <p:pic>
        <p:nvPicPr>
          <p:cNvPr id="32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2018-09-07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 smtClean="0"/>
              <a:pPr/>
              <a:t>‹#›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2018-09-07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/>
              <a:pPr/>
              <a:t>1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2018-09-07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/>
              <a:pPr/>
              <a:t>2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09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2018-08-31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/>
              <a:pPr/>
              <a:t>3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91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8" name="IFXSHAPE"/>
          <p:cNvSpPr>
            <a:spLocks noGrp="1"/>
          </p:cNvSpPr>
          <p:nvPr>
            <p:ph type="body" idx="3"/>
          </p:nvPr>
        </p:nvSpPr>
        <p:spPr>
          <a:xfrm>
            <a:off x="453306" y="5868498"/>
            <a:ext cx="6191968" cy="3672000"/>
          </a:xfrm>
        </p:spPr>
        <p:txBody>
          <a:bodyPr>
            <a:norm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hdr" sz="quarter"/>
          </p:nvPr>
        </p:nvSpPr>
        <p:spPr>
          <a:xfrm>
            <a:off x="454025" y="295163"/>
            <a:ext cx="4422857" cy="4194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</p:spPr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</p:spPr>
        <p:txBody>
          <a:bodyPr/>
          <a:lstStyle/>
          <a:p>
            <a:r>
              <a:rPr lang="en-US" smtClean="0"/>
              <a:t>2018-09-07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</p:spPr>
        <p:txBody>
          <a:bodyPr/>
          <a:lstStyle/>
          <a:p>
            <a:fld id="{12DAD8EC-108D-46A0-8A34-5F2BD2A61095}" type="slidenum">
              <a:rPr lang="en-US" smtClean="0"/>
              <a:t>12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02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6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33" name="Freihandform 14"/>
          <p:cNvSpPr/>
          <p:nvPr userDrawn="1"/>
        </p:nvSpPr>
        <p:spPr bwMode="auto">
          <a:xfrm>
            <a:off x="-24632" y="-12192"/>
            <a:ext cx="9176381" cy="5169384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  <a:gd name="connsiteX0" fmla="*/ 289 w 9162742"/>
              <a:gd name="connsiteY0" fmla="*/ 5433024 h 5433024"/>
              <a:gd name="connsiteX1" fmla="*/ 9162742 w 9162742"/>
              <a:gd name="connsiteY1" fmla="*/ 3663696 h 5433024"/>
              <a:gd name="connsiteX2" fmla="*/ 9162742 w 9162742"/>
              <a:gd name="connsiteY2" fmla="*/ 0 h 5433024"/>
              <a:gd name="connsiteX3" fmla="*/ 6302 w 9162742"/>
              <a:gd name="connsiteY3" fmla="*/ 6178 h 5433024"/>
              <a:gd name="connsiteX4" fmla="*/ 289 w 9162742"/>
              <a:gd name="connsiteY4" fmla="*/ 5433024 h 5433024"/>
              <a:gd name="connsiteX0" fmla="*/ 289 w 9170491"/>
              <a:gd name="connsiteY0" fmla="*/ 5433024 h 5433024"/>
              <a:gd name="connsiteX1" fmla="*/ 9170491 w 9170491"/>
              <a:gd name="connsiteY1" fmla="*/ 5035296 h 5433024"/>
              <a:gd name="connsiteX2" fmla="*/ 9162742 w 9170491"/>
              <a:gd name="connsiteY2" fmla="*/ 0 h 5433024"/>
              <a:gd name="connsiteX3" fmla="*/ 6302 w 9170491"/>
              <a:gd name="connsiteY3" fmla="*/ 6178 h 5433024"/>
              <a:gd name="connsiteX4" fmla="*/ 289 w 9170491"/>
              <a:gd name="connsiteY4" fmla="*/ 5433024 h 5433024"/>
              <a:gd name="connsiteX0" fmla="*/ 6179 w 9176381"/>
              <a:gd name="connsiteY0" fmla="*/ 5439038 h 5439038"/>
              <a:gd name="connsiteX1" fmla="*/ 9176381 w 9176381"/>
              <a:gd name="connsiteY1" fmla="*/ 5041310 h 5439038"/>
              <a:gd name="connsiteX2" fmla="*/ 9168632 w 9176381"/>
              <a:gd name="connsiteY2" fmla="*/ 6014 h 5439038"/>
              <a:gd name="connsiteX3" fmla="*/ 0 w 9176381"/>
              <a:gd name="connsiteY3" fmla="*/ 0 h 5439038"/>
              <a:gd name="connsiteX4" fmla="*/ 6179 w 9176381"/>
              <a:gd name="connsiteY4" fmla="*/ 5439038 h 54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6381" h="5439038">
                <a:moveTo>
                  <a:pt x="6179" y="5439038"/>
                </a:moveTo>
                <a:lnTo>
                  <a:pt x="9176381" y="5041310"/>
                </a:lnTo>
                <a:lnTo>
                  <a:pt x="9168632" y="6014"/>
                </a:lnTo>
                <a:lnTo>
                  <a:pt x="0" y="0"/>
                </a:lnTo>
                <a:cubicBezTo>
                  <a:pt x="2115" y="1353285"/>
                  <a:pt x="4064" y="4085753"/>
                  <a:pt x="6179" y="5439038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507991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-24633" y="-27384"/>
            <a:ext cx="9176382" cy="5112568"/>
            <a:chOff x="-24633" y="-27384"/>
            <a:chExt cx="9176382" cy="5112568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23728" y="4398016"/>
              <a:ext cx="216024" cy="687168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-24633" y="2941926"/>
              <a:ext cx="2148361" cy="145609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23728" y="2708920"/>
              <a:ext cx="7020270" cy="1689096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21"/>
            <p:cNvCxnSpPr/>
            <p:nvPr/>
          </p:nvCxnSpPr>
          <p:spPr>
            <a:xfrm>
              <a:off x="8141920" y="-7511"/>
              <a:ext cx="1009829" cy="18022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1720" y="4330531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444208" y="-27384"/>
              <a:ext cx="1440160" cy="496855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IFXSHAPE"/>
          <p:cNvSpPr>
            <a:spLocks noGrp="1"/>
          </p:cNvSpPr>
          <p:nvPr>
            <p:ph type="title" hasCustomPrompt="1"/>
          </p:nvPr>
        </p:nvSpPr>
        <p:spPr>
          <a:xfrm>
            <a:off x="468000" y="2088000"/>
            <a:ext cx="6336000" cy="553998"/>
          </a:xfrm>
        </p:spPr>
        <p:txBody>
          <a:bodyPr bIns="0" anchor="b" anchorCtr="0">
            <a:spAutoFit/>
          </a:bodyPr>
          <a:lstStyle>
            <a:lvl1pPr>
              <a:defRPr lang="en-US" sz="36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R="0" defTabSz="9144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Please type in title</a:t>
            </a: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4057650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97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39F21204-6B06-4866-AA5F-C5B442C3175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2"/>
            <a:ext cx="4248472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23166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3860800"/>
            <a:ext cx="4249042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2018-09-07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1A4D34E1-4518-4CF8-A35C-F343CA225B4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2"/>
            <a:ext cx="8641655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7" y="3860800"/>
            <a:ext cx="4249041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2018-09-07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, Two Columns,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A1CD3776-E30F-4305-B612-66929E0276E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4"/>
            <a:ext cx="8640960" cy="1232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250825" y="5085185"/>
            <a:ext cx="8640960" cy="12965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2018-09-07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81977066-3631-45E5-BDC5-FC35FBC7104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6" y="1268413"/>
            <a:ext cx="2808288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3203576" y="1268413"/>
            <a:ext cx="2736850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6084888" y="1268413"/>
            <a:ext cx="280831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2018-09-07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D88425D8-F90C-44DC-90C4-5D15A95F01F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952750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3348038" y="2781299"/>
            <a:ext cx="25923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084888" y="2781299"/>
            <a:ext cx="28082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2018-09-07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BC724E8F-A8AA-456D-85BF-424D811AC1C0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484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8040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2018-09-07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2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8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CAF0C94E-7E9C-4668-888F-63EDA8B3761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>
            <a:lvl4pPr>
              <a:buNone/>
              <a:defRPr/>
            </a:lvl4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484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5" name="IFXSHAPE"/>
          <p:cNvSpPr>
            <a:spLocks noGrp="1"/>
          </p:cNvSpPr>
          <p:nvPr>
            <p:ph sz="quarter" idx="17" hasCustomPrompt="1"/>
          </p:nvPr>
        </p:nvSpPr>
        <p:spPr>
          <a:xfrm>
            <a:off x="68040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9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2018-09-07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116DEF26-D4C7-42E9-9D0E-7186015588B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2018-09-07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F4B9CDA2-497C-4675-8928-398ED2834BE0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2018-09-07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32656893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6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2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508002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-24633" y="-27384"/>
            <a:ext cx="9176382" cy="5112568"/>
            <a:chOff x="-24633" y="-27384"/>
            <a:chExt cx="9176382" cy="5112568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23728" y="4398016"/>
              <a:ext cx="216024" cy="687168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-24633" y="2941926"/>
              <a:ext cx="2148361" cy="145609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23728" y="2708920"/>
              <a:ext cx="7020270" cy="1689096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21"/>
            <p:cNvCxnSpPr/>
            <p:nvPr/>
          </p:nvCxnSpPr>
          <p:spPr>
            <a:xfrm>
              <a:off x="8141920" y="-7511"/>
              <a:ext cx="1009829" cy="18022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1720" y="4330531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444208" y="-27384"/>
              <a:ext cx="1440160" cy="496855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IFXSHAPE"/>
          <p:cNvSpPr>
            <a:spLocks noGrp="1"/>
          </p:cNvSpPr>
          <p:nvPr>
            <p:ph type="title" hasCustomPrompt="1"/>
          </p:nvPr>
        </p:nvSpPr>
        <p:spPr>
          <a:xfrm>
            <a:off x="464941" y="4168551"/>
            <a:ext cx="8244000" cy="540000"/>
          </a:xfrm>
        </p:spPr>
        <p:txBody>
          <a:bodyPr anchor="t" anchorCtr="0">
            <a:spAutoFit/>
          </a:bodyPr>
          <a:lstStyle>
            <a:lvl1pPr>
              <a:defRPr lang="en-US" sz="36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R="0" defTabSz="9144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Please type in title</a:t>
            </a:r>
            <a:b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de-DE" sz="36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5" name="Freihandform 14"/>
          <p:cNvSpPr/>
          <p:nvPr userDrawn="1"/>
        </p:nvSpPr>
        <p:spPr bwMode="auto">
          <a:xfrm>
            <a:off x="-18742" y="-6178"/>
            <a:ext cx="9162742" cy="3867226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2742" h="4053675">
                <a:moveTo>
                  <a:pt x="289" y="4053675"/>
                </a:moveTo>
                <a:lnTo>
                  <a:pt x="9162742" y="3663696"/>
                </a:lnTo>
                <a:lnTo>
                  <a:pt x="9162742" y="0"/>
                </a:lnTo>
                <a:lnTo>
                  <a:pt x="6302" y="6178"/>
                </a:lnTo>
                <a:cubicBezTo>
                  <a:pt x="8417" y="1359463"/>
                  <a:pt x="-1826" y="2700390"/>
                  <a:pt x="289" y="4053675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068" t="-5496" b="-71522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6" name="Gruppieren 16"/>
          <p:cNvGrpSpPr/>
          <p:nvPr userDrawn="1"/>
        </p:nvGrpSpPr>
        <p:grpSpPr>
          <a:xfrm>
            <a:off x="-38456" y="-6096"/>
            <a:ext cx="9206840" cy="3795136"/>
            <a:chOff x="-38456" y="-6096"/>
            <a:chExt cx="9206840" cy="3957440"/>
          </a:xfrm>
        </p:grpSpPr>
        <p:cxnSp>
          <p:nvCxnSpPr>
            <p:cNvPr id="27" name="Gerade Verbindung 20"/>
            <p:cNvCxnSpPr/>
            <p:nvPr/>
          </p:nvCxnSpPr>
          <p:spPr>
            <a:xfrm>
              <a:off x="2843808" y="2513104"/>
              <a:ext cx="648072" cy="143824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5"/>
            <p:cNvCxnSpPr/>
            <p:nvPr/>
          </p:nvCxnSpPr>
          <p:spPr>
            <a:xfrm>
              <a:off x="-38456" y="1923981"/>
              <a:ext cx="2882264" cy="589123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8"/>
            <p:cNvCxnSpPr/>
            <p:nvPr/>
          </p:nvCxnSpPr>
          <p:spPr>
            <a:xfrm flipH="1">
              <a:off x="2843808" y="0"/>
              <a:ext cx="1656184" cy="2513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29"/>
            <p:cNvCxnSpPr/>
            <p:nvPr/>
          </p:nvCxnSpPr>
          <p:spPr>
            <a:xfrm>
              <a:off x="6828632" y="-6096"/>
              <a:ext cx="2339752" cy="260586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/>
            <p:cNvSpPr/>
            <p:nvPr/>
          </p:nvSpPr>
          <p:spPr bwMode="auto">
            <a:xfrm>
              <a:off x="2783992" y="2434739"/>
              <a:ext cx="144016" cy="15015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4057650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6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2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508002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-24633" y="-27384"/>
            <a:ext cx="9176382" cy="5112568"/>
            <a:chOff x="-24633" y="-27384"/>
            <a:chExt cx="9176382" cy="5112568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23728" y="4398016"/>
              <a:ext cx="216024" cy="687168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-24633" y="2941926"/>
              <a:ext cx="2148361" cy="145609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23728" y="2708920"/>
              <a:ext cx="7020270" cy="1689096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21"/>
            <p:cNvCxnSpPr/>
            <p:nvPr/>
          </p:nvCxnSpPr>
          <p:spPr>
            <a:xfrm>
              <a:off x="8141920" y="-7511"/>
              <a:ext cx="1009829" cy="18022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1720" y="4330531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444208" y="-27384"/>
              <a:ext cx="1440160" cy="496855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IFXSHAPE"/>
          <p:cNvSpPr>
            <a:spLocks noGrp="1"/>
          </p:cNvSpPr>
          <p:nvPr>
            <p:ph type="title" hasCustomPrompt="1"/>
          </p:nvPr>
        </p:nvSpPr>
        <p:spPr>
          <a:xfrm>
            <a:off x="464941" y="4168551"/>
            <a:ext cx="8244000" cy="540000"/>
          </a:xfrm>
        </p:spPr>
        <p:txBody>
          <a:bodyPr anchor="t" anchorCtr="0">
            <a:spAutoFit/>
          </a:bodyPr>
          <a:lstStyle>
            <a:lvl1pPr>
              <a:defRPr lang="en-US" sz="36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R="0" defTabSz="9144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Please type in title</a:t>
            </a:r>
            <a:b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de-DE" sz="36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17" name="Freihandform 19"/>
          <p:cNvSpPr/>
          <p:nvPr userDrawn="1"/>
        </p:nvSpPr>
        <p:spPr bwMode="auto">
          <a:xfrm>
            <a:off x="3948684" y="-15240"/>
            <a:ext cx="5202936" cy="3664987"/>
          </a:xfrm>
          <a:custGeom>
            <a:avLst/>
            <a:gdLst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96440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84083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202936 w 5202936"/>
              <a:gd name="connsiteY0" fmla="*/ 3649980 h 3832860"/>
              <a:gd name="connsiteX1" fmla="*/ 5202936 w 5202936"/>
              <a:gd name="connsiteY1" fmla="*/ 0 h 3832860"/>
              <a:gd name="connsiteX2" fmla="*/ 867156 w 5202936"/>
              <a:gd name="connsiteY2" fmla="*/ 0 h 3832860"/>
              <a:gd name="connsiteX3" fmla="*/ 0 w 5202936"/>
              <a:gd name="connsiteY3" fmla="*/ 1984083 h 3832860"/>
              <a:gd name="connsiteX4" fmla="*/ 1301496 w 5202936"/>
              <a:gd name="connsiteY4" fmla="*/ 3832860 h 3832860"/>
              <a:gd name="connsiteX5" fmla="*/ 5202936 w 5202936"/>
              <a:gd name="connsiteY5" fmla="*/ 3649980 h 383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936" h="3832860">
                <a:moveTo>
                  <a:pt x="5202936" y="3649980"/>
                </a:moveTo>
                <a:lnTo>
                  <a:pt x="5202936" y="0"/>
                </a:lnTo>
                <a:lnTo>
                  <a:pt x="867156" y="0"/>
                </a:lnTo>
                <a:lnTo>
                  <a:pt x="0" y="1984083"/>
                </a:lnTo>
                <a:lnTo>
                  <a:pt x="1301496" y="3832860"/>
                </a:lnTo>
                <a:lnTo>
                  <a:pt x="5202936" y="364998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040" t="-32632" r="-33130" b="-14225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Freihandform 21"/>
          <p:cNvSpPr/>
          <p:nvPr userDrawn="1"/>
        </p:nvSpPr>
        <p:spPr bwMode="auto">
          <a:xfrm>
            <a:off x="-12440" y="-15240"/>
            <a:ext cx="4831575" cy="1894426"/>
          </a:xfrm>
          <a:custGeom>
            <a:avLst/>
            <a:gdLst>
              <a:gd name="connsiteX0" fmla="*/ 4846320 w 4846320"/>
              <a:gd name="connsiteY0" fmla="*/ 0 h 1981200"/>
              <a:gd name="connsiteX1" fmla="*/ 0 w 4846320"/>
              <a:gd name="connsiteY1" fmla="*/ 0 h 1981200"/>
              <a:gd name="connsiteX2" fmla="*/ 0 w 4846320"/>
              <a:gd name="connsiteY2" fmla="*/ 1615440 h 1981200"/>
              <a:gd name="connsiteX3" fmla="*/ 4000500 w 4846320"/>
              <a:gd name="connsiteY3" fmla="*/ 1981200 h 1981200"/>
              <a:gd name="connsiteX4" fmla="*/ 4846320 w 4846320"/>
              <a:gd name="connsiteY4" fmla="*/ 0 h 1981200"/>
              <a:gd name="connsiteX0" fmla="*/ 4864855 w 4864855"/>
              <a:gd name="connsiteY0" fmla="*/ 0 h 1981200"/>
              <a:gd name="connsiteX1" fmla="*/ 0 w 4864855"/>
              <a:gd name="connsiteY1" fmla="*/ 0 h 1981200"/>
              <a:gd name="connsiteX2" fmla="*/ 0 w 4864855"/>
              <a:gd name="connsiteY2" fmla="*/ 1615440 h 1981200"/>
              <a:gd name="connsiteX3" fmla="*/ 4000500 w 4864855"/>
              <a:gd name="connsiteY3" fmla="*/ 1981200 h 1981200"/>
              <a:gd name="connsiteX4" fmla="*/ 4864855 w 4864855"/>
              <a:gd name="connsiteY4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855" h="1981200">
                <a:moveTo>
                  <a:pt x="4864855" y="0"/>
                </a:moveTo>
                <a:lnTo>
                  <a:pt x="0" y="0"/>
                </a:lnTo>
                <a:lnTo>
                  <a:pt x="0" y="1615440"/>
                </a:lnTo>
                <a:lnTo>
                  <a:pt x="4000500" y="1981200"/>
                </a:lnTo>
                <a:lnTo>
                  <a:pt x="4864855" y="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5378" b="-35378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Freihandform 22"/>
          <p:cNvSpPr/>
          <p:nvPr userDrawn="1"/>
        </p:nvSpPr>
        <p:spPr bwMode="auto">
          <a:xfrm>
            <a:off x="-12440" y="1529446"/>
            <a:ext cx="5267357" cy="2331602"/>
          </a:xfrm>
          <a:custGeom>
            <a:avLst/>
            <a:gdLst>
              <a:gd name="connsiteX0" fmla="*/ 5280660 w 5280660"/>
              <a:gd name="connsiteY0" fmla="*/ 2209800 h 2438400"/>
              <a:gd name="connsiteX1" fmla="*/ 3992880 w 5280660"/>
              <a:gd name="connsiteY1" fmla="*/ 365760 h 2438400"/>
              <a:gd name="connsiteX2" fmla="*/ 0 w 5280660"/>
              <a:gd name="connsiteY2" fmla="*/ 0 h 2438400"/>
              <a:gd name="connsiteX3" fmla="*/ 0 w 5280660"/>
              <a:gd name="connsiteY3" fmla="*/ 2438400 h 2438400"/>
              <a:gd name="connsiteX4" fmla="*/ 5280660 w 5280660"/>
              <a:gd name="connsiteY4" fmla="*/ 2209800 h 2438400"/>
              <a:gd name="connsiteX0" fmla="*/ 5293017 w 5293017"/>
              <a:gd name="connsiteY0" fmla="*/ 2215978 h 2438400"/>
              <a:gd name="connsiteX1" fmla="*/ 3992880 w 5293017"/>
              <a:gd name="connsiteY1" fmla="*/ 365760 h 2438400"/>
              <a:gd name="connsiteX2" fmla="*/ 0 w 5293017"/>
              <a:gd name="connsiteY2" fmla="*/ 0 h 2438400"/>
              <a:gd name="connsiteX3" fmla="*/ 0 w 5293017"/>
              <a:gd name="connsiteY3" fmla="*/ 2438400 h 2438400"/>
              <a:gd name="connsiteX4" fmla="*/ 5293017 w 5293017"/>
              <a:gd name="connsiteY4" fmla="*/ 2215978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3017" h="2438400">
                <a:moveTo>
                  <a:pt x="5293017" y="2215978"/>
                </a:moveTo>
                <a:lnTo>
                  <a:pt x="3992880" y="365760"/>
                </a:lnTo>
                <a:lnTo>
                  <a:pt x="0" y="0"/>
                </a:lnTo>
                <a:lnTo>
                  <a:pt x="0" y="2438400"/>
                </a:lnTo>
                <a:lnTo>
                  <a:pt x="5293017" y="2215978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331" b="-35109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0" name="Gruppieren 23"/>
          <p:cNvGrpSpPr/>
          <p:nvPr userDrawn="1"/>
        </p:nvGrpSpPr>
        <p:grpSpPr>
          <a:xfrm>
            <a:off x="-12440" y="-15240"/>
            <a:ext cx="5267357" cy="3663608"/>
            <a:chOff x="27112" y="-15240"/>
            <a:chExt cx="5267357" cy="3831418"/>
          </a:xfrm>
        </p:grpSpPr>
        <p:cxnSp>
          <p:nvCxnSpPr>
            <p:cNvPr id="21" name="Gerade Verbindung 24"/>
            <p:cNvCxnSpPr>
              <a:endCxn id="19" idx="0"/>
            </p:cNvCxnSpPr>
            <p:nvPr/>
          </p:nvCxnSpPr>
          <p:spPr>
            <a:xfrm>
              <a:off x="4000428" y="1968843"/>
              <a:ext cx="1294041" cy="184733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6"/>
            <p:cNvCxnSpPr>
              <a:stCxn id="18" idx="2"/>
              <a:endCxn id="19" idx="1"/>
            </p:cNvCxnSpPr>
            <p:nvPr/>
          </p:nvCxnSpPr>
          <p:spPr>
            <a:xfrm>
              <a:off x="27112" y="1600200"/>
              <a:ext cx="3973523" cy="36576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7"/>
            <p:cNvCxnSpPr>
              <a:stCxn id="17" idx="2"/>
              <a:endCxn id="19" idx="1"/>
            </p:cNvCxnSpPr>
            <p:nvPr/>
          </p:nvCxnSpPr>
          <p:spPr>
            <a:xfrm flipH="1">
              <a:off x="4000635" y="-15240"/>
              <a:ext cx="854757" cy="19812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30"/>
            <p:cNvSpPr/>
            <p:nvPr/>
          </p:nvSpPr>
          <p:spPr bwMode="auto">
            <a:xfrm>
              <a:off x="3934723" y="1893952"/>
              <a:ext cx="144016" cy="15059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4057650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5364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7CEDFCA5-ED6B-4593-BF7F-E0A96C20FBC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2018-09-07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22E9EB93-08D4-4E89-9CD5-72E76BE363D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3"/>
            <a:ext cx="864165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2018-09-07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3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3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99EFF082-F6CE-4EAB-9F50-67B242CC032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19" name="IFXSHAPE"/>
          <p:cNvSpPr>
            <a:spLocks noGrp="1"/>
          </p:cNvSpPr>
          <p:nvPr>
            <p:ph type="body" idx="17" hasCustomPrompt="1"/>
          </p:nvPr>
        </p:nvSpPr>
        <p:spPr>
          <a:xfrm>
            <a:off x="971500" y="1268412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20" name="IFXSHAPE"/>
          <p:cNvSpPr>
            <a:spLocks noGrp="1"/>
          </p:cNvSpPr>
          <p:nvPr>
            <p:ph type="body" sz="quarter" idx="18" hasCustomPrompt="1"/>
          </p:nvPr>
        </p:nvSpPr>
        <p:spPr>
          <a:xfrm>
            <a:off x="971501" y="1916493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1" name="IFXSHAPE"/>
          <p:cNvSpPr>
            <a:spLocks noGrp="1"/>
          </p:cNvSpPr>
          <p:nvPr>
            <p:ph type="body" sz="quarter" idx="19" hasCustomPrompt="1"/>
          </p:nvPr>
        </p:nvSpPr>
        <p:spPr>
          <a:xfrm>
            <a:off x="971501" y="2564574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2" name="IFXSHAPE"/>
          <p:cNvSpPr>
            <a:spLocks noGrp="1"/>
          </p:cNvSpPr>
          <p:nvPr>
            <p:ph type="body" sz="quarter" idx="20" hasCustomPrompt="1"/>
          </p:nvPr>
        </p:nvSpPr>
        <p:spPr>
          <a:xfrm>
            <a:off x="971501" y="3212655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3" name="IFXSHAPE"/>
          <p:cNvSpPr>
            <a:spLocks noGrp="1"/>
          </p:cNvSpPr>
          <p:nvPr>
            <p:ph type="body" sz="quarter" idx="21" hasCustomPrompt="1"/>
          </p:nvPr>
        </p:nvSpPr>
        <p:spPr>
          <a:xfrm>
            <a:off x="971501" y="3860736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4" name="IFXSHAPE"/>
          <p:cNvSpPr>
            <a:spLocks noGrp="1"/>
          </p:cNvSpPr>
          <p:nvPr>
            <p:ph type="body" sz="quarter" idx="22" hasCustomPrompt="1"/>
          </p:nvPr>
        </p:nvSpPr>
        <p:spPr>
          <a:xfrm>
            <a:off x="971501" y="4508817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8" name="IFXSHAPE"/>
          <p:cNvSpPr>
            <a:spLocks noGrp="1"/>
          </p:cNvSpPr>
          <p:nvPr>
            <p:ph type="body" sz="quarter" idx="23" hasCustomPrompt="1"/>
          </p:nvPr>
        </p:nvSpPr>
        <p:spPr>
          <a:xfrm>
            <a:off x="971501" y="5156898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9" name="IFXSHAPE"/>
          <p:cNvSpPr>
            <a:spLocks noGrp="1"/>
          </p:cNvSpPr>
          <p:nvPr>
            <p:ph type="body" sz="quarter" idx="24" hasCustomPrompt="1"/>
          </p:nvPr>
        </p:nvSpPr>
        <p:spPr>
          <a:xfrm>
            <a:off x="971501" y="5804979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30" name="IFXSHAPE"/>
          <p:cNvSpPr>
            <a:spLocks noGrp="1"/>
          </p:cNvSpPr>
          <p:nvPr>
            <p:ph type="body" idx="28" hasCustomPrompt="1"/>
          </p:nvPr>
        </p:nvSpPr>
        <p:spPr>
          <a:xfrm>
            <a:off x="250825" y="1268412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1" name="IFXSHAPE"/>
          <p:cNvSpPr>
            <a:spLocks noGrp="1"/>
          </p:cNvSpPr>
          <p:nvPr>
            <p:ph type="body" idx="29" hasCustomPrompt="1"/>
          </p:nvPr>
        </p:nvSpPr>
        <p:spPr>
          <a:xfrm>
            <a:off x="250825" y="1916593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2" name="IFXSHAPE"/>
          <p:cNvSpPr>
            <a:spLocks noGrp="1"/>
          </p:cNvSpPr>
          <p:nvPr>
            <p:ph type="body" idx="30" hasCustomPrompt="1"/>
          </p:nvPr>
        </p:nvSpPr>
        <p:spPr>
          <a:xfrm>
            <a:off x="250825" y="2564774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3" name="IFXSHAPE"/>
          <p:cNvSpPr>
            <a:spLocks noGrp="1"/>
          </p:cNvSpPr>
          <p:nvPr>
            <p:ph type="body" idx="31" hasCustomPrompt="1"/>
          </p:nvPr>
        </p:nvSpPr>
        <p:spPr>
          <a:xfrm>
            <a:off x="250825" y="321295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4" name="IFXSHAPE"/>
          <p:cNvSpPr>
            <a:spLocks noGrp="1"/>
          </p:cNvSpPr>
          <p:nvPr>
            <p:ph type="body" idx="32" hasCustomPrompt="1"/>
          </p:nvPr>
        </p:nvSpPr>
        <p:spPr>
          <a:xfrm>
            <a:off x="250825" y="3861136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5" name="IFXSHAPE"/>
          <p:cNvSpPr>
            <a:spLocks noGrp="1"/>
          </p:cNvSpPr>
          <p:nvPr>
            <p:ph type="body" idx="33" hasCustomPrompt="1"/>
          </p:nvPr>
        </p:nvSpPr>
        <p:spPr>
          <a:xfrm>
            <a:off x="250825" y="4509317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6" name="IFXSHAPE"/>
          <p:cNvSpPr>
            <a:spLocks noGrp="1"/>
          </p:cNvSpPr>
          <p:nvPr>
            <p:ph type="body" idx="34" hasCustomPrompt="1"/>
          </p:nvPr>
        </p:nvSpPr>
        <p:spPr>
          <a:xfrm>
            <a:off x="250825" y="515749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7" name="IFXSHAPE"/>
          <p:cNvSpPr>
            <a:spLocks noGrp="1"/>
          </p:cNvSpPr>
          <p:nvPr>
            <p:ph type="body" idx="35" hasCustomPrompt="1"/>
          </p:nvPr>
        </p:nvSpPr>
        <p:spPr>
          <a:xfrm>
            <a:off x="250825" y="580567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7" name="IFXSHAPE"/>
          <p:cNvSpPr>
            <a:spLocks noGrp="1"/>
          </p:cNvSpPr>
          <p:nvPr>
            <p:ph type="dt" sz="half" idx="3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2018-09-07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7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5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61103E87-3CD5-42E0-9ED5-CE605F6E225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424847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6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2018-09-07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A98C7A19-2B47-4207-B3E0-629AF4FAD0D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6857999"/>
          </a:xfrm>
          <a:prstGeom prst="rect">
            <a:avLst/>
          </a:prstGeom>
        </p:spPr>
      </p:pic>
      <p:sp>
        <p:nvSpPr>
          <p:cNvPr id="1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251519" y="1268413"/>
            <a:ext cx="7128769" cy="24479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4800"/>
            </a:lvl1pPr>
          </a:lstStyle>
          <a:p>
            <a:pPr lvl="0"/>
            <a:r>
              <a:rPr lang="en-GB" dirty="0" smtClean="0"/>
              <a:t>Click to enter section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2018-09-07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Section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86728509-4EF5-4638-AACC-2A8261A8776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2018-09-07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342738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sldNum" sz="quarter" idx="4"/>
          </p:nvPr>
        </p:nvSpPr>
        <p:spPr>
          <a:xfrm>
            <a:off x="8315516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59395FE5-9699-4570-8CF8-38FA2C01F39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IFXSHAPE"/>
          <p:cNvSpPr>
            <a:spLocks noGrp="1"/>
          </p:cNvSpPr>
          <p:nvPr>
            <p:ph type="ftr" sz="quarter" idx="3"/>
          </p:nvPr>
        </p:nvSpPr>
        <p:spPr>
          <a:xfrm>
            <a:off x="4283964" y="6553200"/>
            <a:ext cx="576072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" y="6551308"/>
            <a:ext cx="9143959" cy="30479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"/>
            <a:ext cx="9144000" cy="908304"/>
          </a:xfrm>
          <a:prstGeom prst="rect">
            <a:avLst/>
          </a:prstGeom>
        </p:spPr>
      </p:pic>
      <p:sp>
        <p:nvSpPr>
          <p:cNvPr id="12" name="IFXSHAPE"/>
          <p:cNvSpPr>
            <a:spLocks noGrp="1"/>
          </p:cNvSpPr>
          <p:nvPr>
            <p:ph type="title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23" name="IFXSHAPE"/>
          <p:cNvSpPr>
            <a:spLocks noGrp="1"/>
          </p:cNvSpPr>
          <p:nvPr>
            <p:ph type="body" idx="1"/>
          </p:nvPr>
        </p:nvSpPr>
        <p:spPr>
          <a:xfrm>
            <a:off x="250824" y="1268413"/>
            <a:ext cx="8640763" cy="5113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2"/>
          </p:nvPr>
        </p:nvSpPr>
        <p:spPr>
          <a:xfrm>
            <a:off x="250824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2018-09-07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1" r:id="rId2"/>
    <p:sldLayoutId id="2147483752" r:id="rId3"/>
    <p:sldLayoutId id="2147483729" r:id="rId4"/>
    <p:sldLayoutId id="2147483730" r:id="rId5"/>
    <p:sldLayoutId id="2147483741" r:id="rId6"/>
    <p:sldLayoutId id="2147483731" r:id="rId7"/>
    <p:sldLayoutId id="2147483742" r:id="rId8"/>
    <p:sldLayoutId id="2147483753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8" r:id="rId1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hangingPunct="1">
        <a:spcBef>
          <a:spcPts val="0"/>
        </a:spcBef>
        <a:spcAft>
          <a:spcPts val="120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2000" baseline="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576000" indent="-288000" algn="l" rtl="0" eaLnBrk="1" fontAlgn="base" hangingPunct="1">
        <a:spcBef>
          <a:spcPts val="0"/>
        </a:spcBef>
        <a:spcAft>
          <a:spcPts val="9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2000">
          <a:solidFill>
            <a:schemeClr val="tx1"/>
          </a:solidFill>
          <a:latin typeface="Verdana" pitchFamily="34" charset="0"/>
        </a:defRPr>
      </a:lvl2pPr>
      <a:lvl3pPr marL="864000" indent="-288000" algn="l" rtl="0" eaLnBrk="1" fontAlgn="base" hangingPunct="1"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–"/>
        <a:defRPr sz="1800" baseline="0">
          <a:solidFill>
            <a:schemeClr val="tx1"/>
          </a:solidFill>
          <a:latin typeface="Verdana" pitchFamily="34" charset="0"/>
        </a:defRPr>
      </a:lvl3pPr>
      <a:lvl4pPr marL="1080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600" baseline="0">
          <a:solidFill>
            <a:schemeClr val="tx1"/>
          </a:solidFill>
          <a:latin typeface="Verdana" pitchFamily="34" charset="0"/>
        </a:defRPr>
      </a:lvl4pPr>
      <a:lvl5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400" baseline="0">
          <a:solidFill>
            <a:schemeClr val="tx1"/>
          </a:solidFill>
          <a:latin typeface="Verdana" pitchFamily="34" charset="0"/>
        </a:defRPr>
      </a:lvl5pPr>
      <a:lvl6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8000" y="5507991"/>
            <a:ext cx="7128336" cy="615553"/>
          </a:xfrm>
        </p:spPr>
        <p:txBody>
          <a:bodyPr/>
          <a:lstStyle/>
          <a:p>
            <a:r>
              <a:rPr lang="de-DE" dirty="0"/>
              <a:t>Bourgogne, Colrat, Evaux, </a:t>
            </a:r>
            <a:r>
              <a:rPr lang="de-DE" dirty="0" smtClean="0"/>
              <a:t>Gaizi, Nicolle </a:t>
            </a:r>
            <a:r>
              <a:rPr lang="de-DE" dirty="0"/>
              <a:t>– ACE TEAM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8000" y="1534002"/>
            <a:ext cx="6336000" cy="1107996"/>
          </a:xfrm>
        </p:spPr>
        <p:txBody>
          <a:bodyPr/>
          <a:lstStyle/>
          <a:p>
            <a:r>
              <a:rPr lang="en-US" dirty="0" smtClean="0"/>
              <a:t>Robot Project Meeting – 2</a:t>
            </a:r>
            <a:br>
              <a:rPr lang="en-US" dirty="0" smtClean="0"/>
            </a:br>
            <a:r>
              <a:rPr lang="en-US" dirty="0" smtClean="0"/>
              <a:t>13/09/2018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95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2E9EB93-08D4-4E89-9CD5-72E76BE363D7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Next Priorities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Bluetooth Module to send instructions to the Robot</a:t>
            </a:r>
          </a:p>
          <a:p>
            <a:pPr lvl="1"/>
            <a:r>
              <a:rPr lang="de-DE" dirty="0" smtClean="0"/>
              <a:t>The movement instruction should not be hard coded anymore</a:t>
            </a:r>
          </a:p>
          <a:p>
            <a:endParaRPr lang="de-DE" dirty="0"/>
          </a:p>
          <a:p>
            <a:r>
              <a:rPr lang="de-DE" dirty="0" smtClean="0"/>
              <a:t>Movements enslavement </a:t>
            </a:r>
          </a:p>
          <a:p>
            <a:pPr lvl="1"/>
            <a:r>
              <a:rPr lang="de-DE" dirty="0" smtClean="0"/>
              <a:t>The robot should be able to go straight despite disruptions</a:t>
            </a:r>
          </a:p>
          <a:p>
            <a:pPr lvl="2"/>
            <a:r>
              <a:rPr lang="de-DE" dirty="0" smtClean="0"/>
              <a:t>Example: one motor going faster than the other one etc.   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2018-09-13   </a:t>
            </a:r>
            <a:r>
              <a:rPr lang="de-DE" b="1" dirty="0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890520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4941" y="4168551"/>
            <a:ext cx="8244000" cy="564903"/>
          </a:xfrm>
        </p:spPr>
        <p:txBody>
          <a:bodyPr/>
          <a:lstStyle/>
          <a:p>
            <a:r>
              <a:rPr lang="de-DE" dirty="0" smtClean="0"/>
              <a:t>Any question or request ?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907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Meeting :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These were the points discussed:</a:t>
            </a:r>
            <a:endParaRPr lang="de-DE" sz="1400" dirty="0"/>
          </a:p>
          <a:p>
            <a:pPr lvl="0"/>
            <a:r>
              <a:rPr lang="en-US" sz="1400" dirty="0"/>
              <a:t>Dividing tasks between students (please check .</a:t>
            </a:r>
            <a:r>
              <a:rPr lang="en-US" sz="1400" dirty="0" err="1"/>
              <a:t>ppt</a:t>
            </a:r>
            <a:r>
              <a:rPr lang="en-US" sz="1400" dirty="0"/>
              <a:t>)</a:t>
            </a:r>
            <a:endParaRPr lang="de-DE" sz="1400" dirty="0"/>
          </a:p>
          <a:p>
            <a:pPr lvl="0"/>
            <a:r>
              <a:rPr lang="en-US" sz="1400" dirty="0"/>
              <a:t>Needed equipment</a:t>
            </a:r>
            <a:endParaRPr lang="de-DE" sz="1400" dirty="0"/>
          </a:p>
          <a:p>
            <a:pPr lvl="0"/>
            <a:r>
              <a:rPr lang="en-US" sz="1400" dirty="0"/>
              <a:t>Setting biweekly meetings for status check</a:t>
            </a:r>
            <a:endParaRPr lang="de-DE" sz="1400" dirty="0"/>
          </a:p>
          <a:p>
            <a:r>
              <a:rPr lang="en-US" sz="1400" dirty="0"/>
              <a:t> </a:t>
            </a:r>
            <a:endParaRPr lang="de-DE" sz="1400" dirty="0"/>
          </a:p>
          <a:p>
            <a:r>
              <a:rPr lang="en-US" sz="1400" dirty="0"/>
              <a:t>To be done:</a:t>
            </a:r>
            <a:endParaRPr lang="de-DE" sz="1400" dirty="0"/>
          </a:p>
          <a:p>
            <a:r>
              <a:rPr lang="en-US" sz="1400" dirty="0">
                <a:solidFill>
                  <a:srgbClr val="00B050"/>
                </a:solidFill>
              </a:rPr>
              <a:t>@Alex: order 5-6 TC297 </a:t>
            </a:r>
            <a:r>
              <a:rPr lang="en-US" sz="1400" dirty="0" err="1" smtClean="0">
                <a:solidFill>
                  <a:srgbClr val="00B050"/>
                </a:solidFill>
              </a:rPr>
              <a:t>AppKits</a:t>
            </a:r>
            <a:r>
              <a:rPr lang="en-US" sz="1400" dirty="0" smtClean="0">
                <a:solidFill>
                  <a:srgbClr val="00B050"/>
                </a:solidFill>
              </a:rPr>
              <a:t> - Done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@Alex: give contact details of Rahul for </a:t>
            </a:r>
            <a:r>
              <a:rPr lang="en-US" sz="1400" dirty="0" smtClean="0">
                <a:solidFill>
                  <a:srgbClr val="00B050"/>
                </a:solidFill>
              </a:rPr>
              <a:t>Camera - Done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@Alex &amp; Abdoul: Get equipment: oscilloscope and supply </a:t>
            </a:r>
            <a:r>
              <a:rPr lang="en-US" sz="1400" dirty="0" smtClean="0">
                <a:solidFill>
                  <a:srgbClr val="00B050"/>
                </a:solidFill>
              </a:rPr>
              <a:t>voltage - Done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@All Students: decide on deadlines and divide in </a:t>
            </a:r>
            <a:r>
              <a:rPr lang="en-US" sz="1400" dirty="0" smtClean="0">
                <a:solidFill>
                  <a:srgbClr val="00B050"/>
                </a:solidFill>
              </a:rPr>
              <a:t>subtasks - Done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@All Students: Switch project from TC277 to </a:t>
            </a:r>
            <a:r>
              <a:rPr lang="en-US" sz="1400" dirty="0" smtClean="0">
                <a:solidFill>
                  <a:srgbClr val="00B050"/>
                </a:solidFill>
              </a:rPr>
              <a:t>TC297 - Done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@Amine: Send the update .</a:t>
            </a:r>
            <a:r>
              <a:rPr lang="en-US" sz="1400" dirty="0" err="1" smtClean="0">
                <a:solidFill>
                  <a:srgbClr val="00B050"/>
                </a:solidFill>
              </a:rPr>
              <a:t>pptx</a:t>
            </a:r>
            <a:r>
              <a:rPr lang="en-US" sz="1400" dirty="0" smtClean="0">
                <a:solidFill>
                  <a:srgbClr val="00B050"/>
                </a:solidFill>
              </a:rPr>
              <a:t> </a:t>
            </a:r>
            <a:r>
              <a:rPr lang="en-US" sz="1400" dirty="0">
                <a:solidFill>
                  <a:srgbClr val="00B050"/>
                </a:solidFill>
              </a:rPr>
              <a:t>containing deadlines and </a:t>
            </a:r>
            <a:r>
              <a:rPr lang="en-US" sz="1400" dirty="0" smtClean="0">
                <a:solidFill>
                  <a:srgbClr val="00B050"/>
                </a:solidFill>
              </a:rPr>
              <a:t>subtasks - Done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@Amine: Set biweekly meetings and send </a:t>
            </a:r>
            <a:r>
              <a:rPr lang="en-US" sz="1400" dirty="0" smtClean="0">
                <a:solidFill>
                  <a:srgbClr val="00B050"/>
                </a:solidFill>
              </a:rPr>
              <a:t>invite - Done</a:t>
            </a:r>
            <a:endParaRPr lang="de-DE" sz="140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2E9EB93-08D4-4E89-9CD5-72E76BE363D7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2018-09-13   </a:t>
            </a:r>
            <a:r>
              <a:rPr lang="de-DE" b="1" dirty="0" smtClean="0"/>
              <a:t>restricted</a:t>
            </a:r>
            <a:endParaRPr lang="de-DE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39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Work Planning Reminder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First Step:</a:t>
            </a:r>
          </a:p>
          <a:p>
            <a:pPr lvl="1"/>
            <a:r>
              <a:rPr lang="en-US" dirty="0" smtClean="0"/>
              <a:t>Movements: PWM &amp; encoders configuration is working</a:t>
            </a:r>
          </a:p>
          <a:p>
            <a:pPr lvl="2"/>
            <a:r>
              <a:rPr lang="en-US" dirty="0" smtClean="0"/>
              <a:t>Adjust Speed, direction, encoders data processing </a:t>
            </a:r>
            <a:r>
              <a:rPr lang="en-US" sz="2400" u="sng" dirty="0" smtClean="0">
                <a:solidFill>
                  <a:srgbClr val="FF0000"/>
                </a:solidFill>
              </a:rPr>
              <a:t>Amine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Communication: Board with Bluetooth Module </a:t>
            </a:r>
            <a:r>
              <a:rPr lang="en-US" sz="2400" u="sng" dirty="0" err="1" smtClean="0">
                <a:solidFill>
                  <a:srgbClr val="FF0000"/>
                </a:solidFill>
              </a:rPr>
              <a:t>Virgile</a:t>
            </a:r>
            <a:endParaRPr lang="en-US" sz="2400" u="sng" dirty="0" smtClean="0">
              <a:solidFill>
                <a:srgbClr val="FF0000"/>
              </a:solidFill>
            </a:endParaRPr>
          </a:p>
          <a:p>
            <a:pPr lvl="2"/>
            <a:r>
              <a:rPr lang="en-US" dirty="0"/>
              <a:t>S</a:t>
            </a:r>
            <a:r>
              <a:rPr lang="en-US" dirty="0" smtClean="0"/>
              <a:t>end </a:t>
            </a:r>
            <a:r>
              <a:rPr lang="en-US" dirty="0"/>
              <a:t>instructions to the Board </a:t>
            </a:r>
            <a:r>
              <a:rPr lang="en-US" dirty="0" smtClean="0"/>
              <a:t>that should understand them 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Ultra Sonic Obstacle detection </a:t>
            </a:r>
            <a:r>
              <a:rPr lang="en-US" sz="2400" u="sng" dirty="0" smtClean="0">
                <a:solidFill>
                  <a:srgbClr val="FF0000"/>
                </a:solidFill>
              </a:rPr>
              <a:t>Marlon</a:t>
            </a:r>
          </a:p>
          <a:p>
            <a:pPr lvl="2"/>
            <a:r>
              <a:rPr lang="en-US" dirty="0" smtClean="0"/>
              <a:t>Analyze the environment 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C06233D-B6A9-4E44-8FAE-5E9A9EBC8708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2018-09-13   </a:t>
            </a:r>
            <a:r>
              <a:rPr lang="de-DE" b="1" dirty="0" smtClean="0"/>
              <a:t>restricted</a:t>
            </a:r>
            <a:endParaRPr lang="de-DE" b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092" y="4725144"/>
            <a:ext cx="833437" cy="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3" descr="C:\Users\BergeSid\Pictures\bt_mo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477" y="3645024"/>
            <a:ext cx="1009709" cy="100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32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 Planning Reminder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E72BD-BDED-44BB-88E2-B10C023F161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dirty="0" smtClean="0"/>
              <a:t>2018-09-13   </a:t>
            </a:r>
            <a:r>
              <a:rPr lang="de-DE" b="1" dirty="0" smtClean="0"/>
              <a:t>restricted</a:t>
            </a:r>
            <a:endParaRPr lang="de-DE" b="1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50824" y="1268413"/>
            <a:ext cx="8641655" cy="5113337"/>
          </a:xfrm>
          <a:prstGeom prst="rect">
            <a:avLst/>
          </a:prstGeom>
        </p:spPr>
        <p:txBody>
          <a:bodyPr/>
          <a:lstStyle>
            <a:lvl1pPr marL="288000" indent="-288000" algn="l" rtl="0" eaLnBrk="1" fontAlgn="base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  <a:defRPr sz="2000" baseline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576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864000" indent="-288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 pitchFamily="34" charset="0"/>
              <a:buChar char="–"/>
              <a:defRPr sz="1800" baseline="0">
                <a:solidFill>
                  <a:schemeClr val="tx1"/>
                </a:solidFill>
                <a:latin typeface="Verdana" pitchFamily="34" charset="0"/>
              </a:defRPr>
            </a:lvl3pPr>
            <a:lvl4pPr marL="1080000" indent="-216000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1296000" indent="-216000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1400" baseline="0">
                <a:solidFill>
                  <a:schemeClr val="tx1"/>
                </a:solidFill>
                <a:latin typeface="Verdana" pitchFamily="34" charset="0"/>
              </a:defRPr>
            </a:lvl5pPr>
            <a:lvl6pPr marL="1296000" indent="-216000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  <a:latin typeface="Verdana" pitchFamily="34" charset="0"/>
              </a:defRPr>
            </a:lvl6pPr>
            <a:lvl7pPr marL="25146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7pPr>
            <a:lvl8pPr marL="29718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8pPr>
            <a:lvl9pPr marL="34290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9pPr>
          </a:lstStyle>
          <a:p>
            <a:r>
              <a:rPr lang="en-US" kern="0" dirty="0" smtClean="0"/>
              <a:t>Second Step:</a:t>
            </a:r>
          </a:p>
          <a:p>
            <a:pPr lvl="1"/>
            <a:r>
              <a:rPr lang="en-US" kern="0" dirty="0" smtClean="0"/>
              <a:t>Camera integrated to the robot </a:t>
            </a:r>
            <a:r>
              <a:rPr lang="en-US" sz="2400" u="sng" kern="0" dirty="0" smtClean="0">
                <a:solidFill>
                  <a:srgbClr val="FF0000"/>
                </a:solidFill>
              </a:rPr>
              <a:t>Maxime </a:t>
            </a:r>
          </a:p>
          <a:p>
            <a:pPr lvl="2"/>
            <a:r>
              <a:rPr lang="en-US" kern="0" dirty="0" smtClean="0"/>
              <a:t>Tough module, takes time to program</a:t>
            </a:r>
          </a:p>
          <a:p>
            <a:pPr lvl="2"/>
            <a:r>
              <a:rPr lang="en-US" kern="0" dirty="0" smtClean="0"/>
              <a:t>Servomotors to change the angle of the camera with PWM </a:t>
            </a:r>
          </a:p>
          <a:p>
            <a:pPr lvl="2"/>
            <a:r>
              <a:rPr lang="en-US" kern="0" dirty="0" smtClean="0"/>
              <a:t>Save pictures in SD Card </a:t>
            </a:r>
            <a:endParaRPr lang="en-US" kern="0" dirty="0"/>
          </a:p>
          <a:p>
            <a:pPr lvl="1"/>
            <a:r>
              <a:rPr lang="en-US" kern="0" dirty="0" smtClean="0"/>
              <a:t>Movements enslavement (PID) </a:t>
            </a:r>
            <a:r>
              <a:rPr lang="en-US" sz="2400" u="sng" kern="0" dirty="0" err="1" smtClean="0">
                <a:solidFill>
                  <a:schemeClr val="accent1"/>
                </a:solidFill>
              </a:rPr>
              <a:t>Virgile</a:t>
            </a:r>
            <a:r>
              <a:rPr lang="en-US" kern="0" dirty="0" smtClean="0"/>
              <a:t>  </a:t>
            </a:r>
          </a:p>
          <a:p>
            <a:pPr lvl="1"/>
            <a:endParaRPr lang="en-US" kern="0" dirty="0"/>
          </a:p>
          <a:p>
            <a:pPr lvl="1"/>
            <a:r>
              <a:rPr lang="en-US" kern="0" dirty="0" smtClean="0"/>
              <a:t>Gyroscope: </a:t>
            </a:r>
            <a:r>
              <a:rPr lang="en-US" sz="2400" u="sng" kern="0" dirty="0" smtClean="0">
                <a:solidFill>
                  <a:schemeClr val="accent1"/>
                </a:solidFill>
              </a:rPr>
              <a:t>Amine and/or Marlon </a:t>
            </a:r>
          </a:p>
          <a:p>
            <a:pPr lvl="1"/>
            <a:endParaRPr lang="en-US" sz="2400" u="sng" kern="0" dirty="0">
              <a:solidFill>
                <a:schemeClr val="accent1"/>
              </a:solidFill>
            </a:endParaRPr>
          </a:p>
          <a:p>
            <a:pPr lvl="1"/>
            <a:r>
              <a:rPr lang="en-US" kern="0" dirty="0" smtClean="0"/>
              <a:t>Mapping of the environment’s obstacles with collected data (ultra sonic, camera, gyroscope) </a:t>
            </a:r>
          </a:p>
          <a:p>
            <a:pPr lvl="2"/>
            <a:endParaRPr lang="en-US" kern="0" dirty="0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574" y="1484784"/>
            <a:ext cx="993831" cy="99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817273"/>
            <a:ext cx="129540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4" descr="C:\Users\BergeSid\Pictures\SD-Car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044277"/>
            <a:ext cx="792084" cy="5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505" y="4159800"/>
            <a:ext cx="833438" cy="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447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2E9EB93-08D4-4E89-9CD5-72E76BE363D7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Subtasks: Amine Movements 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Done:</a:t>
            </a:r>
          </a:p>
          <a:p>
            <a:pPr lvl="1"/>
            <a:r>
              <a:rPr lang="de-DE" dirty="0" smtClean="0"/>
              <a:t>Solder a circuit with H-bridge, Board, Encoders</a:t>
            </a:r>
          </a:p>
          <a:p>
            <a:pPr lvl="1"/>
            <a:r>
              <a:rPr lang="de-DE" dirty="0" smtClean="0"/>
              <a:t>Movements in all 4 directions witht the wanted direction and angle</a:t>
            </a:r>
          </a:p>
          <a:p>
            <a:pPr lvl="1"/>
            <a:r>
              <a:rPr lang="de-DE" dirty="0" smtClean="0"/>
              <a:t>Speed adjustments of the wheels hard coded after PWM tests </a:t>
            </a:r>
          </a:p>
          <a:p>
            <a:pPr lvl="2"/>
            <a:r>
              <a:rPr lang="de-DE" dirty="0" smtClean="0"/>
              <a:t>Real time speed adjustment needed</a:t>
            </a:r>
          </a:p>
          <a:p>
            <a:pPr lvl="1"/>
            <a:r>
              <a:rPr lang="de-DE" dirty="0" smtClean="0"/>
              <a:t>Shared Excel PinMap file with Guillaume</a:t>
            </a:r>
            <a:endParaRPr lang="de-DE" dirty="0"/>
          </a:p>
          <a:p>
            <a:r>
              <a:rPr lang="de-DE" dirty="0" smtClean="0"/>
              <a:t>To do:</a:t>
            </a:r>
          </a:p>
          <a:p>
            <a:pPr lvl="1"/>
            <a:r>
              <a:rPr lang="de-DE" dirty="0" smtClean="0"/>
              <a:t>Documentation: Comments + Wiki deadline 19/09/2018</a:t>
            </a:r>
          </a:p>
          <a:p>
            <a:pPr lvl="1"/>
            <a:r>
              <a:rPr lang="de-DE" dirty="0" smtClean="0"/>
              <a:t> Movement Enslavement (PID)	deadline not determined yet </a:t>
            </a:r>
          </a:p>
          <a:p>
            <a:pPr marL="288000" lvl="1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2018-09-13   </a:t>
            </a:r>
            <a:r>
              <a:rPr lang="de-DE" b="1" dirty="0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40249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2E9EB93-08D4-4E89-9CD5-72E76BE363D7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Subtasks: Marlon, Ultrasonic Sensor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Done</a:t>
            </a:r>
          </a:p>
          <a:p>
            <a:pPr lvl="1"/>
            <a:r>
              <a:rPr lang="de-DE" dirty="0" smtClean="0"/>
              <a:t>Configure external interrupt</a:t>
            </a:r>
          </a:p>
          <a:p>
            <a:pPr lvl="1"/>
            <a:r>
              <a:rPr lang="de-DE" dirty="0" smtClean="0"/>
              <a:t>Send trigger signal</a:t>
            </a:r>
          </a:p>
          <a:p>
            <a:pPr lvl="1"/>
            <a:r>
              <a:rPr lang="de-DE" dirty="0" smtClean="0"/>
              <a:t>Process signal from echo pin</a:t>
            </a:r>
          </a:p>
          <a:p>
            <a:pPr lvl="1"/>
            <a:r>
              <a:rPr lang="de-DE" dirty="0" smtClean="0"/>
              <a:t>Comment</a:t>
            </a:r>
          </a:p>
          <a:p>
            <a:pPr marL="288000" lvl="1" indent="0">
              <a:buNone/>
            </a:pPr>
            <a:endParaRPr lang="de-DE" dirty="0" smtClean="0"/>
          </a:p>
          <a:p>
            <a:r>
              <a:rPr lang="de-DE" dirty="0" smtClean="0"/>
              <a:t>To do </a:t>
            </a:r>
          </a:p>
          <a:p>
            <a:pPr lvl="1"/>
            <a:r>
              <a:rPr lang="de-DE" dirty="0" smtClean="0"/>
              <a:t>Write in wiki </a:t>
            </a:r>
            <a:r>
              <a:rPr lang="de-DE" dirty="0"/>
              <a:t>deadline 25/09/18</a:t>
            </a:r>
          </a:p>
          <a:p>
            <a:pPr marL="288000" lvl="1" indent="0">
              <a:buNone/>
            </a:pPr>
            <a:endParaRPr lang="de-DE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2018-09-13   </a:t>
            </a:r>
            <a:r>
              <a:rPr lang="de-DE" b="1" dirty="0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50909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2E9EB93-08D4-4E89-9CD5-72E76BE363D7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Subtasks: Virgile, Bluetooth communication 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Done:</a:t>
            </a:r>
          </a:p>
          <a:p>
            <a:pPr lvl="1"/>
            <a:r>
              <a:rPr lang="de-DE" dirty="0" smtClean="0"/>
              <a:t>Read the documetation of the Bluetooth module (HC06)</a:t>
            </a:r>
          </a:p>
          <a:p>
            <a:pPr lvl="2"/>
            <a:r>
              <a:rPr lang="de-DE" dirty="0" smtClean="0"/>
              <a:t>Uses UART communication</a:t>
            </a:r>
          </a:p>
          <a:p>
            <a:pPr lvl="2"/>
            <a:r>
              <a:rPr lang="de-DE" dirty="0" smtClean="0"/>
              <a:t>Programable Baudrate:1200Baud -&gt; </a:t>
            </a:r>
            <a:r>
              <a:rPr lang="en-US" dirty="0" smtClean="0"/>
              <a:t>1382400Baud</a:t>
            </a:r>
            <a:endParaRPr lang="de-DE" dirty="0"/>
          </a:p>
          <a:p>
            <a:pPr lvl="1"/>
            <a:r>
              <a:rPr lang="de-DE" dirty="0" smtClean="0"/>
              <a:t>Choose the interface on the AURIX TC297 (ASCLIN1)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To do:</a:t>
            </a:r>
          </a:p>
          <a:p>
            <a:pPr lvl="1"/>
            <a:r>
              <a:rPr lang="de-DE" dirty="0" smtClean="0"/>
              <a:t>Learn and Configure the ASCLIN (deadline: 21/09/2018)</a:t>
            </a:r>
          </a:p>
          <a:p>
            <a:pPr lvl="1"/>
            <a:r>
              <a:rPr lang="de-DE" dirty="0" smtClean="0"/>
              <a:t>Implement the code on the robot (deadline: 28/09/2018)</a:t>
            </a:r>
            <a:endParaRPr lang="de-DE" dirty="0"/>
          </a:p>
          <a:p>
            <a:pPr marL="288000" lvl="1" indent="0">
              <a:buNone/>
            </a:pPr>
            <a:endParaRPr lang="de-DE" dirty="0" smtClean="0"/>
          </a:p>
          <a:p>
            <a:pPr marL="288000" lvl="1" indent="0">
              <a:buNone/>
            </a:pPr>
            <a:r>
              <a:rPr lang="de-DE" dirty="0" smtClean="0"/>
              <a:t> </a:t>
            </a:r>
            <a:endParaRPr lang="de-DE" dirty="0"/>
          </a:p>
          <a:p>
            <a:pPr lvl="2"/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2018-09-13   </a:t>
            </a:r>
            <a:r>
              <a:rPr lang="de-DE" b="1" dirty="0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99669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2E9EB93-08D4-4E89-9CD5-72E76BE363D7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Substaks: Maxime, Camera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rgbClr val="0070C0"/>
                </a:solidFill>
              </a:rPr>
              <a:t>Subtasks</a:t>
            </a:r>
          </a:p>
          <a:p>
            <a:pPr lvl="1"/>
            <a:r>
              <a:rPr lang="de-DE" dirty="0" smtClean="0"/>
              <a:t>Camera sends constant stream over the CIF interface (visualized on the TFT screen of the Application Kit)</a:t>
            </a:r>
          </a:p>
          <a:p>
            <a:pPr marL="288000" lvl="1" indent="0">
              <a:buNone/>
            </a:pPr>
            <a:endParaRPr lang="de-DE" dirty="0" smtClean="0"/>
          </a:p>
          <a:p>
            <a:pPr lvl="1"/>
            <a:r>
              <a:rPr lang="de-DE" u="sng" dirty="0" smtClean="0"/>
              <a:t>Next steps :</a:t>
            </a:r>
          </a:p>
          <a:p>
            <a:pPr lvl="2"/>
            <a:r>
              <a:rPr lang="de-DE" dirty="0" smtClean="0"/>
              <a:t>Capture images of the stream by the CIF Interface and store them on an SD card</a:t>
            </a:r>
          </a:p>
          <a:p>
            <a:pPr lvl="2"/>
            <a:r>
              <a:rPr lang="de-DE" dirty="0" smtClean="0"/>
              <a:t>Image processing (</a:t>
            </a:r>
            <a:r>
              <a:rPr lang="de-DE" i="1" dirty="0" smtClean="0"/>
              <a:t>detect </a:t>
            </a:r>
            <a:r>
              <a:rPr lang="de-DE" i="1" dirty="0"/>
              <a:t>numbers </a:t>
            </a:r>
            <a:r>
              <a:rPr lang="de-DE" i="1" dirty="0">
                <a:sym typeface="Wingdings" panose="05000000000000000000" pitchFamily="2" charset="2"/>
              </a:rPr>
              <a:t> CNN </a:t>
            </a:r>
            <a:r>
              <a:rPr lang="de-DE" i="1" dirty="0" smtClean="0">
                <a:sym typeface="Wingdings" panose="05000000000000000000" pitchFamily="2" charset="2"/>
              </a:rPr>
              <a:t>Yolov2</a:t>
            </a:r>
            <a:r>
              <a:rPr lang="de-DE" dirty="0" smtClean="0"/>
              <a:t>) on : </a:t>
            </a:r>
          </a:p>
          <a:p>
            <a:pPr lvl="3"/>
            <a:r>
              <a:rPr lang="de-DE" i="1" dirty="0" smtClean="0"/>
              <a:t>A computer </a:t>
            </a:r>
            <a:r>
              <a:rPr lang="de-DE" i="1" dirty="0" smtClean="0">
                <a:sym typeface="Wingdings" panose="05000000000000000000" pitchFamily="2" charset="2"/>
              </a:rPr>
              <a:t> </a:t>
            </a:r>
            <a:r>
              <a:rPr lang="de-DE" i="1" dirty="0" smtClean="0"/>
              <a:t>Establish a new communication : PC / Aurix</a:t>
            </a:r>
          </a:p>
          <a:p>
            <a:pPr lvl="3"/>
            <a:r>
              <a:rPr lang="de-DE" b="1" i="1" u="sng" dirty="0">
                <a:solidFill>
                  <a:srgbClr val="FF0000"/>
                </a:solidFill>
              </a:rPr>
              <a:t>o</a:t>
            </a:r>
            <a:r>
              <a:rPr lang="de-DE" b="1" i="1" u="sng" dirty="0" smtClean="0">
                <a:solidFill>
                  <a:srgbClr val="FF0000"/>
                </a:solidFill>
              </a:rPr>
              <a:t>r</a:t>
            </a:r>
            <a:r>
              <a:rPr lang="de-DE" i="1" dirty="0" smtClean="0"/>
              <a:t> The Aurix </a:t>
            </a:r>
            <a:r>
              <a:rPr lang="de-DE" i="1" dirty="0" smtClean="0">
                <a:sym typeface="Wingdings" panose="05000000000000000000" pitchFamily="2" charset="2"/>
              </a:rPr>
              <a:t> uPython</a:t>
            </a:r>
          </a:p>
          <a:p>
            <a:pPr marL="864000" lvl="3" indent="0">
              <a:buNone/>
            </a:pPr>
            <a:endParaRPr lang="de-DE" dirty="0" smtClean="0"/>
          </a:p>
          <a:p>
            <a:r>
              <a:rPr lang="de-DE" dirty="0" smtClean="0">
                <a:solidFill>
                  <a:srgbClr val="0070C0"/>
                </a:solidFill>
              </a:rPr>
              <a:t>Deadline</a:t>
            </a:r>
          </a:p>
          <a:p>
            <a:pPr lvl="1"/>
            <a:r>
              <a:rPr lang="de-DE" dirty="0" smtClean="0"/>
              <a:t>Beginning of November</a:t>
            </a:r>
            <a:endParaRPr lang="de-DE" dirty="0"/>
          </a:p>
          <a:p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2018-09-13   </a:t>
            </a:r>
            <a:r>
              <a:rPr lang="de-DE" b="1" dirty="0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08639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2E9EB93-08D4-4E89-9CD5-72E76BE363D7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Recap: Guillaume, coding on Aurix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What I did/or am doing:</a:t>
            </a:r>
          </a:p>
          <a:p>
            <a:pPr lvl="1"/>
            <a:r>
              <a:rPr lang="de-DE" dirty="0" smtClean="0"/>
              <a:t>Learning to use the Aurix environment (Led switch on, toggle etc.)</a:t>
            </a:r>
            <a:endParaRPr lang="de-DE" dirty="0"/>
          </a:p>
          <a:p>
            <a:pPr lvl="1"/>
            <a:r>
              <a:rPr lang="de-DE" dirty="0" smtClean="0"/>
              <a:t>Learning how to use interrupts with SMU device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Next Week:</a:t>
            </a:r>
            <a:endParaRPr lang="de-DE" dirty="0"/>
          </a:p>
          <a:p>
            <a:pPr lvl="1"/>
            <a:r>
              <a:rPr lang="de-DE" dirty="0" smtClean="0"/>
              <a:t>Finish interruptions</a:t>
            </a:r>
            <a:endParaRPr lang="de-DE" dirty="0"/>
          </a:p>
          <a:p>
            <a:pPr lvl="1"/>
            <a:r>
              <a:rPr lang="de-DE" dirty="0" smtClean="0"/>
              <a:t>Learn how to use timer interrupts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2018-09-13   </a:t>
            </a:r>
            <a:r>
              <a:rPr lang="de-DE" b="1" dirty="0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86573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</p:tagLst>
</file>

<file path=ppt/theme/theme1.xml><?xml version="1.0" encoding="utf-8"?>
<a:theme xmlns:a="http://schemas.openxmlformats.org/drawingml/2006/main" name="IFX_Template_2015_4_3">
  <a:themeElements>
    <a:clrScheme name="IFX Neues Design 2015">
      <a:dk1>
        <a:srgbClr val="000000"/>
      </a:dk1>
      <a:lt1>
        <a:srgbClr val="FFFFFF"/>
      </a:lt1>
      <a:dk2>
        <a:srgbClr val="84B6A7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ctr" anchorCtr="0">
        <a:spAutoFit/>
      </a:bodyPr>
      <a:lstStyle>
        <a:defPPr marL="285750" marR="0" indent="-28575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dirty="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78CD14D-5E1D-4816-99FA-9D81ADCC3911}" vid="{75342F81-6976-43D7-8068-92D404231D2F}"/>
    </a:ext>
  </a:extLst>
</a:theme>
</file>

<file path=ppt/theme/theme2.xml><?xml version="1.0" encoding="utf-8"?>
<a:theme xmlns:a="http://schemas.openxmlformats.org/drawingml/2006/main" name="Larissa-Design">
  <a:themeElements>
    <a:clrScheme name="IFX Neues Design 2015">
      <a:dk1>
        <a:srgbClr val="000000"/>
      </a:dk1>
      <a:lt1>
        <a:srgbClr val="FFFFFF"/>
      </a:lt1>
      <a:dk2>
        <a:srgbClr val="000000"/>
      </a:dk2>
      <a:lt2>
        <a:srgbClr val="928285"/>
      </a:lt2>
      <a:accent1>
        <a:srgbClr val="E30034"/>
      </a:accent1>
      <a:accent2>
        <a:srgbClr val="E9E6E6"/>
      </a:accent2>
      <a:accent3>
        <a:srgbClr val="9BC3B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655</Words>
  <Application>Microsoft Office PowerPoint</Application>
  <PresentationFormat>On-screen Show (4:3)</PresentationFormat>
  <Paragraphs>141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Verdana</vt:lpstr>
      <vt:lpstr>Wingdings</vt:lpstr>
      <vt:lpstr>IFX_Template_2015_4_3</vt:lpstr>
      <vt:lpstr>Robot Project Meeting – 2 13/09/2018</vt:lpstr>
      <vt:lpstr>Last Meeting : </vt:lpstr>
      <vt:lpstr> Work Planning Reminder</vt:lpstr>
      <vt:lpstr>Work Planning Reminder</vt:lpstr>
      <vt:lpstr>Subtasks: Amine Movements </vt:lpstr>
      <vt:lpstr>Subtasks: Marlon, Ultrasonic Sensor</vt:lpstr>
      <vt:lpstr>Subtasks: Virgile, Bluetooth communication </vt:lpstr>
      <vt:lpstr>Substaks: Maxime, Camera</vt:lpstr>
      <vt:lpstr>Recap: Guillaume, coding on Aurix</vt:lpstr>
      <vt:lpstr>Next Priorities</vt:lpstr>
      <vt:lpstr>Any question or request ?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2018-09-07T12:52:13Z</dcterms:created>
  <dcterms:modified xsi:type="dcterms:W3CDTF">2018-12-03T08:12:54Z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TemplateVersion">
    <vt:lpwstr>v.02.00.01-2016-05-01</vt:lpwstr>
  </property>
</Properties>
</file>