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16"/>
  </p:notesMasterIdLst>
  <p:handoutMasterIdLst>
    <p:handoutMasterId r:id="rId17"/>
  </p:handoutMasterIdLst>
  <p:sldIdLst>
    <p:sldId id="318" r:id="rId2"/>
    <p:sldId id="319" r:id="rId3"/>
    <p:sldId id="335" r:id="rId4"/>
    <p:sldId id="333" r:id="rId5"/>
    <p:sldId id="321" r:id="rId6"/>
    <p:sldId id="326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258" r:id="rId15"/>
  </p:sldIdLst>
  <p:sldSz cx="9144000" cy="6858000" type="screen4x3"/>
  <p:notesSz cx="7099300" cy="10234613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E6"/>
    <a:srgbClr val="FF0066"/>
    <a:srgbClr val="DEE6ED"/>
    <a:srgbClr val="C8D8E6"/>
    <a:srgbClr val="23476E"/>
    <a:srgbClr val="23214A"/>
    <a:srgbClr val="969696"/>
    <a:srgbClr val="FDEA5D"/>
    <a:srgbClr val="4086BF"/>
    <a:srgbClr val="FFA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7" autoAdjust="0"/>
  </p:normalViewPr>
  <p:slideViewPr>
    <p:cSldViewPr snapToObjects="1" showGuides="1">
      <p:cViewPr varScale="1">
        <p:scale>
          <a:sx n="131" d="100"/>
          <a:sy n="131" d="100"/>
        </p:scale>
        <p:origin x="912" y="96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3312" y="9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2018. All rights reserved.</a:t>
            </a:r>
          </a:p>
          <a:p>
            <a:pPr algn="ctr"/>
            <a:r>
              <a:rPr lang="en-US" sz="8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2018-09-24</a:t>
            </a:r>
          </a:p>
          <a:p>
            <a:pPr algn="l"/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endParaRPr lang="en-US" sz="8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2018-09-24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/>
              <a:pPr/>
              <a:t>‹#›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2018-09-24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1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2018-09-24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2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0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8" name="IFXSHAPE"/>
          <p:cNvSpPr>
            <a:spLocks noGrp="1"/>
          </p:cNvSpPr>
          <p:nvPr>
            <p:ph type="body" idx="3"/>
          </p:nvPr>
        </p:nvSpPr>
        <p:spPr>
          <a:xfrm>
            <a:off x="453306" y="5868498"/>
            <a:ext cx="6191968" cy="3672000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hdr" sz="quarter"/>
          </p:nvPr>
        </p:nvSpPr>
        <p:spPr>
          <a:xfrm>
            <a:off x="454025" y="295163"/>
            <a:ext cx="4422857" cy="419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</p:spPr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</p:spPr>
        <p:txBody>
          <a:bodyPr/>
          <a:lstStyle/>
          <a:p>
            <a:r>
              <a:rPr lang="en-US" smtClean="0"/>
              <a:t>2018-09-24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</p:spPr>
        <p:txBody>
          <a:bodyPr/>
          <a:lstStyle/>
          <a:p>
            <a:fld id="{12DAD8EC-108D-46A0-8A34-5F2BD2A61095}" type="slidenum">
              <a:rPr lang="en-US" smtClean="0"/>
              <a:t>14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33" name="Freihandform 14"/>
          <p:cNvSpPr/>
          <p:nvPr userDrawn="1"/>
        </p:nvSpPr>
        <p:spPr bwMode="auto">
          <a:xfrm>
            <a:off x="-24632" y="-12192"/>
            <a:ext cx="9176381" cy="5169384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6179 w 9176381"/>
              <a:gd name="connsiteY0" fmla="*/ 5439038 h 5439038"/>
              <a:gd name="connsiteX1" fmla="*/ 9176381 w 9176381"/>
              <a:gd name="connsiteY1" fmla="*/ 5041310 h 5439038"/>
              <a:gd name="connsiteX2" fmla="*/ 9168632 w 9176381"/>
              <a:gd name="connsiteY2" fmla="*/ 6014 h 5439038"/>
              <a:gd name="connsiteX3" fmla="*/ 0 w 9176381"/>
              <a:gd name="connsiteY3" fmla="*/ 0 h 5439038"/>
              <a:gd name="connsiteX4" fmla="*/ 6179 w 9176381"/>
              <a:gd name="connsiteY4" fmla="*/ 5439038 h 54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6381" h="5439038">
                <a:moveTo>
                  <a:pt x="6179" y="5439038"/>
                </a:moveTo>
                <a:lnTo>
                  <a:pt x="9176381" y="5041310"/>
                </a:lnTo>
                <a:lnTo>
                  <a:pt x="9168632" y="6014"/>
                </a:lnTo>
                <a:lnTo>
                  <a:pt x="0" y="0"/>
                </a:lnTo>
                <a:cubicBezTo>
                  <a:pt x="2115" y="1353285"/>
                  <a:pt x="4064" y="4085753"/>
                  <a:pt x="6179" y="5439038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7991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8000" y="2088000"/>
            <a:ext cx="6336000" cy="553998"/>
          </a:xfrm>
        </p:spPr>
        <p:txBody>
          <a:bodyPr bIns="0" anchor="b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3B08D278-07E9-42B7-8430-510AFBFE937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8034741A-A45C-4675-A76B-FAF815C5134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6FCF50A4-C815-40A1-BD39-13DDCFC0169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FBD226DA-504E-413B-9849-6CE53DF5765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870FDDC-3DED-4385-9567-499C5684236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C8F513ED-BEFD-4743-9AFE-79C812BD8A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EB7EE9D1-D3A7-48A5-B904-FBD9CDC1434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67EC020-7DF0-4BB0-B4C0-440B76C8B9F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8B21BF1-FB2B-4123-9954-C22FCD12E0B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8002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4941" y="4168551"/>
            <a:ext cx="8244000" cy="540000"/>
          </a:xfrm>
        </p:spPr>
        <p:txBody>
          <a:bodyPr anchor="t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  <a:b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de-DE" sz="36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18742" y="-6178"/>
            <a:ext cx="9162742" cy="3867226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2742" h="4053675">
                <a:moveTo>
                  <a:pt x="289" y="4053675"/>
                </a:moveTo>
                <a:lnTo>
                  <a:pt x="9162742" y="3663696"/>
                </a:lnTo>
                <a:lnTo>
                  <a:pt x="9162742" y="0"/>
                </a:lnTo>
                <a:lnTo>
                  <a:pt x="6302" y="6178"/>
                </a:lnTo>
                <a:cubicBezTo>
                  <a:pt x="8417" y="1359463"/>
                  <a:pt x="-1826" y="2700390"/>
                  <a:pt x="289" y="4053675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38456" y="-6096"/>
            <a:ext cx="9206840" cy="3795136"/>
            <a:chOff x="-38456" y="-6096"/>
            <a:chExt cx="9206840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38456" y="1923981"/>
              <a:ext cx="288226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39752" cy="26058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8002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4941" y="4168551"/>
            <a:ext cx="8244000" cy="540000"/>
          </a:xfrm>
        </p:spPr>
        <p:txBody>
          <a:bodyPr anchor="t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  <a:b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de-DE" sz="36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5378" b="-3537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67006A65-089F-4AC4-A091-E2BEBCA89F6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7645822A-3B54-4599-A239-FD504F24A3E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34CE44B6-BB9C-4721-AC69-116E25E65FD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4DB0BE1-7031-4B28-B999-1325278C03B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84D0A2C-12D7-492E-94D2-C281920D6BCA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1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268413"/>
            <a:ext cx="7128769" cy="24479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4800"/>
            </a:lvl1pPr>
          </a:lstStyle>
          <a:p>
            <a:pPr lvl="0"/>
            <a:r>
              <a:rPr lang="en-GB" dirty="0" smtClean="0"/>
              <a:t>Click to enter section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D22E22B-43E2-4E92-8BFE-689B1B122E4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42738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B1FF21FB-A392-4E68-9DAA-31B78002ED5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6551308"/>
            <a:ext cx="9143959" cy="3047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"/>
            <a:ext cx="9144000" cy="908304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1" r:id="rId2"/>
    <p:sldLayoutId id="2147483752" r:id="rId3"/>
    <p:sldLayoutId id="2147483729" r:id="rId4"/>
    <p:sldLayoutId id="2147483730" r:id="rId5"/>
    <p:sldLayoutId id="2147483741" r:id="rId6"/>
    <p:sldLayoutId id="2147483731" r:id="rId7"/>
    <p:sldLayoutId id="2147483742" r:id="rId8"/>
    <p:sldLayoutId id="2147483753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8" r:id="rId1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8000" y="5507991"/>
            <a:ext cx="6840304" cy="441289"/>
          </a:xfrm>
        </p:spPr>
        <p:txBody>
          <a:bodyPr/>
          <a:lstStyle/>
          <a:p>
            <a:r>
              <a:rPr lang="de-DE" dirty="0"/>
              <a:t>Bourgogne, Colrat, Evaux, Gaizi, Nicolle – ACE TEAM</a:t>
            </a:r>
          </a:p>
          <a:p>
            <a:endParaRPr lang="de-D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000" y="1534002"/>
            <a:ext cx="6336000" cy="1107996"/>
          </a:xfrm>
        </p:spPr>
        <p:txBody>
          <a:bodyPr/>
          <a:lstStyle/>
          <a:p>
            <a:r>
              <a:rPr lang="en-US" dirty="0"/>
              <a:t>Robot Project Meeting – </a:t>
            </a:r>
            <a:br>
              <a:rPr lang="en-US" dirty="0"/>
            </a:br>
            <a:r>
              <a:rPr lang="en-US" dirty="0" smtClean="0"/>
              <a:t>11/10/2018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1093655" y="1870559"/>
            <a:ext cx="3268268" cy="15121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515678" y="1948846"/>
            <a:ext cx="838191" cy="13555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Virgile: </a:t>
            </a:r>
            <a:r>
              <a:rPr lang="de-DE" dirty="0"/>
              <a:t>Bluetooth communication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2018-10-11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6472951" y="2082859"/>
            <a:ext cx="1109590" cy="11453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249304" y="1564314"/>
            <a:ext cx="1584176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Bluetooth module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HC-05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430413" y="4104008"/>
            <a:ext cx="1152128" cy="1014027"/>
          </a:xfrm>
          <a:prstGeom prst="rect">
            <a:avLst/>
          </a:prstGeom>
          <a:noFill/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412975" y="4306564"/>
            <a:ext cx="1152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Bluetooth capable device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1291961" y="1598113"/>
            <a:ext cx="2808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TC29TF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46902" y="2238908"/>
            <a:ext cx="404804" cy="5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352296" y="2249211"/>
            <a:ext cx="550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6541752" y="2152475"/>
            <a:ext cx="3600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rx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4254696" y="2985520"/>
            <a:ext cx="648072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5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P15.2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4272333" y="2293468"/>
            <a:ext cx="648072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5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P15.3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4152512" y="2156878"/>
            <a:ext cx="3600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rx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4123589" y="2837870"/>
            <a:ext cx="3600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tx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6538039" y="2861953"/>
            <a:ext cx="3600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tx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372827" y="2946975"/>
            <a:ext cx="470472" cy="124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935465" y="2938171"/>
            <a:ext cx="526582" cy="880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91769" y="2249211"/>
            <a:ext cx="1043696" cy="69900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830189" y="2238909"/>
            <a:ext cx="1216713" cy="70806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3371324" y="1977115"/>
            <a:ext cx="115212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ASCLIN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179127" y="1957685"/>
            <a:ext cx="1211996" cy="13581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1215419" y="2036260"/>
            <a:ext cx="115212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Application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1257019" y="2327444"/>
            <a:ext cx="1008112" cy="288227"/>
          </a:xfrm>
          <a:prstGeom prst="round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1257019" y="2771451"/>
            <a:ext cx="1008112" cy="288227"/>
          </a:xfrm>
          <a:prstGeom prst="round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1127229" y="2374259"/>
            <a:ext cx="126769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serial_send()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1157637" y="2828399"/>
            <a:ext cx="126769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100" dirty="0" err="1">
                <a:latin typeface="+mn-lt"/>
              </a:rPr>
              <a:t>serialRxISR</a:t>
            </a:r>
            <a:r>
              <a:rPr lang="en-US" sz="1100" dirty="0">
                <a:latin typeface="+mn-lt"/>
              </a:rPr>
              <a:t>()</a:t>
            </a:r>
            <a:endParaRPr lang="de-DE" sz="1100" kern="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394921" y="2471557"/>
            <a:ext cx="11207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375924" y="2925565"/>
            <a:ext cx="11288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 bwMode="auto">
          <a:xfrm>
            <a:off x="538860" y="5821446"/>
            <a:ext cx="6203621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1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serial_send(uint8 message):sends responses to command messages (if requested)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1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serialRxISR(): receives command message in interrupt mode.</a:t>
            </a:r>
            <a:endParaRPr lang="en-US" sz="11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Up Arrow 12"/>
          <p:cNvSpPr/>
          <p:nvPr/>
        </p:nvSpPr>
        <p:spPr bwMode="auto">
          <a:xfrm>
            <a:off x="6631876" y="3248595"/>
            <a:ext cx="144016" cy="844643"/>
          </a:xfrm>
          <a:prstGeom prst="upArrow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7331264" y="3256320"/>
            <a:ext cx="144016" cy="836918"/>
          </a:xfrm>
          <a:prstGeom prst="downArrow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860831" y="3577427"/>
            <a:ext cx="77104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commands</a:t>
            </a:r>
            <a:endParaRPr lang="en-US" sz="11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497781" y="3461095"/>
            <a:ext cx="1514838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Responses &amp; updates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de-DE" sz="1100" kern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 requested</a:t>
            </a:r>
            <a:r>
              <a:rPr lang="de-DE" sz="1100" kern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1100" kern="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5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Substaks: Maxime, Camera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Done</a:t>
            </a:r>
          </a:p>
          <a:p>
            <a:pPr lvl="1"/>
            <a:r>
              <a:rPr lang="de-DE" dirty="0" smtClean="0"/>
              <a:t>Run a CNN on the Raspberry Pi 3B+ (Detect &amp; Indentify objects)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 smtClean="0"/>
              <a:t>To Do</a:t>
            </a:r>
          </a:p>
          <a:p>
            <a:pPr lvl="1"/>
            <a:r>
              <a:rPr lang="de-DE" dirty="0" smtClean="0"/>
              <a:t>Send video to a GUI (first step) and after to the Raspberry by ethernet (</a:t>
            </a:r>
            <a:r>
              <a:rPr lang="de-DE" u="sng" dirty="0" smtClean="0"/>
              <a:t>I asked Rahul to help me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Take minimum 2500 pictures to pre-train </a:t>
            </a:r>
            <a:r>
              <a:rPr lang="de-DE" dirty="0" smtClean="0"/>
              <a:t>our </a:t>
            </a:r>
            <a:r>
              <a:rPr lang="de-DE" dirty="0"/>
              <a:t>own </a:t>
            </a:r>
            <a:r>
              <a:rPr lang="de-DE" dirty="0" smtClean="0"/>
              <a:t>CNN</a:t>
            </a:r>
            <a:endParaRPr lang="de-DE" dirty="0" smtClean="0">
              <a:solidFill>
                <a:schemeClr val="accent4"/>
              </a:solidFill>
            </a:endParaRPr>
          </a:p>
          <a:p>
            <a:pPr lvl="1"/>
            <a:r>
              <a:rPr lang="de-DE" dirty="0" smtClean="0"/>
              <a:t>Bluetooth communication (Rasberry &lt;-&gt; Aurix Master) </a:t>
            </a:r>
          </a:p>
          <a:p>
            <a:pPr lvl="1"/>
            <a:r>
              <a:rPr lang="de-DE" dirty="0" smtClean="0"/>
              <a:t>Documentation </a:t>
            </a:r>
            <a:r>
              <a:rPr lang="de-DE" dirty="0"/>
              <a:t>on Wiki page (</a:t>
            </a:r>
            <a:r>
              <a:rPr lang="de-DE" i="1" dirty="0"/>
              <a:t>in progress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Deadline: </a:t>
            </a:r>
            <a:r>
              <a:rPr lang="de-DE" dirty="0" smtClean="0">
                <a:solidFill>
                  <a:srgbClr val="FF0000"/>
                </a:solidFill>
              </a:rPr>
              <a:t>Mid </a:t>
            </a:r>
            <a:r>
              <a:rPr lang="de-DE" dirty="0">
                <a:solidFill>
                  <a:srgbClr val="FF0000"/>
                </a:solidFill>
              </a:rPr>
              <a:t>of </a:t>
            </a:r>
            <a:r>
              <a:rPr lang="de-DE" dirty="0" smtClean="0">
                <a:solidFill>
                  <a:srgbClr val="FF0000"/>
                </a:solidFill>
              </a:rPr>
              <a:t>November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2018-10-11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028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268755" y="6282252"/>
            <a:ext cx="576072" cy="304800"/>
          </a:xfrm>
        </p:spPr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Maxime : Block Diagrams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00307" y="6282252"/>
            <a:ext cx="288036" cy="304800"/>
          </a:xfrm>
        </p:spPr>
        <p:txBody>
          <a:bodyPr/>
          <a:lstStyle/>
          <a:p>
            <a:fld id="{67006A65-089F-4AC4-A091-E2BEBCA89F6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dirty="0" smtClean="0"/>
              <a:t>2018-10-11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881522" y="1661858"/>
            <a:ext cx="2088232" cy="11521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Aurix TC297-Bstep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81522" y="3678146"/>
            <a:ext cx="2088232" cy="115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Rasberry Pi 3B+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77835" y="3678146"/>
            <a:ext cx="2088232" cy="11521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Aurix TC297-Bstep</a:t>
            </a:r>
          </a:p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(master)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87484" y="1661858"/>
            <a:ext cx="1368152" cy="11521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Camera OV7670</a:t>
            </a:r>
          </a:p>
        </p:txBody>
      </p:sp>
      <p:cxnSp>
        <p:nvCxnSpPr>
          <p:cNvPr id="13" name="Straight Connector 12"/>
          <p:cNvCxnSpPr>
            <a:stCxn id="11" idx="6"/>
            <a:endCxn id="6" idx="1"/>
          </p:cNvCxnSpPr>
          <p:nvPr/>
        </p:nvCxnSpPr>
        <p:spPr>
          <a:xfrm>
            <a:off x="1855636" y="2237922"/>
            <a:ext cx="102588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  <a:endCxn id="6" idx="2"/>
          </p:cNvCxnSpPr>
          <p:nvPr/>
        </p:nvCxnSpPr>
        <p:spPr>
          <a:xfrm flipV="1">
            <a:off x="3925638" y="2813986"/>
            <a:ext cx="0" cy="86416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9" idx="1"/>
          </p:cNvCxnSpPr>
          <p:nvPr/>
        </p:nvCxnSpPr>
        <p:spPr>
          <a:xfrm>
            <a:off x="4969754" y="4254146"/>
            <a:ext cx="1208081" cy="64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 bwMode="auto">
          <a:xfrm>
            <a:off x="3565598" y="3138054"/>
            <a:ext cx="36004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Eth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1702055" y="1700101"/>
            <a:ext cx="133304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CIF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5131754" y="3966146"/>
            <a:ext cx="9152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Bluetooth</a:t>
            </a:r>
          </a:p>
        </p:txBody>
      </p:sp>
      <p:sp>
        <p:nvSpPr>
          <p:cNvPr id="27" name="Up Arrow Callout 26"/>
          <p:cNvSpPr/>
          <p:nvPr/>
        </p:nvSpPr>
        <p:spPr bwMode="auto">
          <a:xfrm>
            <a:off x="4541821" y="4440364"/>
            <a:ext cx="2095124" cy="1359697"/>
          </a:xfrm>
          <a:prstGeom prst="upArrowCallou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200" u="sng" dirty="0" smtClean="0">
                <a:solidFill>
                  <a:srgbClr val="FF0000"/>
                </a:solidFill>
                <a:latin typeface="+mn-lt"/>
                <a:ea typeface="Verdana" pitchFamily="34" charset="0"/>
                <a:cs typeface="Verdana" pitchFamily="34" charset="0"/>
              </a:rPr>
              <a:t>Established if :</a:t>
            </a:r>
          </a:p>
          <a:p>
            <a:pPr algn="ctr" eaLnBrk="0" hangingPunct="0"/>
            <a:endParaRPr lang="de-DE" sz="1200" u="sng" dirty="0" smtClean="0">
              <a:solidFill>
                <a:srgbClr val="FF0000"/>
              </a:solidFill>
              <a:latin typeface="+mn-lt"/>
              <a:ea typeface="Verdana" pitchFamily="34" charset="0"/>
              <a:cs typeface="Verdana" pitchFamily="34" charset="0"/>
            </a:endParaRPr>
          </a:p>
          <a:p>
            <a:pPr marL="285750" indent="-285750" algn="ctr" eaLnBrk="0" hangingPunct="0">
              <a:buFontTx/>
              <a:buChar char="-"/>
            </a:pPr>
            <a:r>
              <a:rPr lang="de-DE" sz="1200" dirty="0" smtClean="0">
                <a:solidFill>
                  <a:srgbClr val="FF0000"/>
                </a:solidFill>
                <a:latin typeface="+mn-lt"/>
                <a:ea typeface="Verdana" pitchFamily="34" charset="0"/>
                <a:cs typeface="Verdana" pitchFamily="34" charset="0"/>
              </a:rPr>
              <a:t>Number is detected</a:t>
            </a:r>
          </a:p>
        </p:txBody>
      </p:sp>
    </p:spTree>
    <p:extLst>
      <p:ext uri="{BB962C8B-B14F-4D97-AF65-F5344CB8AC3E}">
        <p14:creationId xmlns:p14="http://schemas.microsoft.com/office/powerpoint/2010/main" val="28212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Guillaume, coding on Aurix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Done:</a:t>
            </a:r>
          </a:p>
          <a:p>
            <a:pPr lvl="1"/>
            <a:r>
              <a:rPr lang="de-DE" dirty="0" smtClean="0"/>
              <a:t>ERU </a:t>
            </a:r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To do:</a:t>
            </a:r>
          </a:p>
          <a:p>
            <a:pPr lvl="1"/>
            <a:r>
              <a:rPr lang="de-DE" dirty="0" smtClean="0"/>
              <a:t>Will work on the gyroscope. Due date: unknown, because still havn‘t look about that</a:t>
            </a:r>
          </a:p>
          <a:p>
            <a:pPr lvl="1"/>
            <a:r>
              <a:rPr lang="de-DE" dirty="0" smtClean="0"/>
              <a:t>Will give info on acceleration, orientation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2018-10-11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5384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Meeting: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following are the points we discussed:</a:t>
            </a:r>
            <a:endParaRPr lang="de-DE" dirty="0"/>
          </a:p>
          <a:p>
            <a:pPr lvl="1"/>
            <a:r>
              <a:rPr lang="en-US" sz="1600" dirty="0"/>
              <a:t>Using the project management tool in Excel</a:t>
            </a:r>
            <a:endParaRPr lang="de-DE" sz="1600" dirty="0"/>
          </a:p>
          <a:p>
            <a:pPr lvl="1"/>
            <a:r>
              <a:rPr lang="en-US" sz="1600" dirty="0"/>
              <a:t>Doing the CNN on a raspberry pi for now</a:t>
            </a:r>
            <a:endParaRPr lang="de-DE" sz="1600" dirty="0"/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To be done: </a:t>
            </a:r>
            <a:endParaRPr lang="de-DE" dirty="0"/>
          </a:p>
          <a:p>
            <a:pPr lvl="1"/>
            <a:r>
              <a:rPr lang="en-US" sz="1600" dirty="0">
                <a:solidFill>
                  <a:srgbClr val="92D050"/>
                </a:solidFill>
              </a:rPr>
              <a:t>@All student: make block diagrams clearer by showing the link between sub-blocs, identifying the blocs within the </a:t>
            </a:r>
            <a:r>
              <a:rPr lang="en-US" sz="1600" dirty="0" smtClean="0">
                <a:solidFill>
                  <a:srgbClr val="92D050"/>
                </a:solidFill>
              </a:rPr>
              <a:t>AURIX </a:t>
            </a:r>
            <a:endParaRPr lang="de-DE" sz="1600" dirty="0">
              <a:solidFill>
                <a:srgbClr val="92D050"/>
              </a:solidFill>
            </a:endParaRPr>
          </a:p>
          <a:p>
            <a:pPr lvl="1"/>
            <a:r>
              <a:rPr lang="en-US" sz="1600" dirty="0">
                <a:solidFill>
                  <a:srgbClr val="92D050"/>
                </a:solidFill>
              </a:rPr>
              <a:t>@Abdoul: Forward the excel project management tool already sent to Amine</a:t>
            </a:r>
            <a:endParaRPr lang="de-DE" sz="1600" dirty="0">
              <a:solidFill>
                <a:srgbClr val="92D05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2018-10-11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3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 Diagrams: </a:t>
            </a:r>
            <a:r>
              <a:rPr lang="de-DE" dirty="0" smtClean="0"/>
              <a:t>Robot Project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6A65-089F-4AC4-A091-E2BEBCA89F6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dirty="0" smtClean="0"/>
              <a:t>2018-10-11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6" name="Oval 5"/>
          <p:cNvSpPr/>
          <p:nvPr/>
        </p:nvSpPr>
        <p:spPr bwMode="auto">
          <a:xfrm>
            <a:off x="3437491" y="3305162"/>
            <a:ext cx="1656184" cy="11521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200" dirty="0" smtClean="0">
                <a:latin typeface="+mn-lt"/>
                <a:ea typeface="Verdana" pitchFamily="34" charset="0"/>
                <a:cs typeface="Verdana" pitchFamily="34" charset="0"/>
              </a:rPr>
              <a:t>Aurix Master </a:t>
            </a:r>
          </a:p>
          <a:p>
            <a:pPr algn="ctr" eaLnBrk="0" hangingPunct="0"/>
            <a:r>
              <a:rPr lang="de-DE" sz="1200" dirty="0" smtClean="0">
                <a:latin typeface="+mn-lt"/>
                <a:ea typeface="Verdana" pitchFamily="34" charset="0"/>
                <a:cs typeface="Verdana" pitchFamily="34" charset="0"/>
              </a:rPr>
              <a:t>TC297B-Step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543402" y="3305162"/>
            <a:ext cx="1656184" cy="11521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200" dirty="0" smtClean="0">
                <a:latin typeface="+mn-lt"/>
                <a:ea typeface="Verdana" pitchFamily="34" charset="0"/>
                <a:cs typeface="Verdana" pitchFamily="34" charset="0"/>
              </a:rPr>
              <a:t>Aurix Cam </a:t>
            </a:r>
          </a:p>
          <a:p>
            <a:pPr algn="ctr" eaLnBrk="0" hangingPunct="0"/>
            <a:r>
              <a:rPr lang="de-DE" sz="1200" dirty="0" smtClean="0">
                <a:latin typeface="+mn-lt"/>
                <a:ea typeface="Verdana" pitchFamily="34" charset="0"/>
                <a:cs typeface="Verdana" pitchFamily="34" charset="0"/>
              </a:rPr>
              <a:t>TC297B-Step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540244" y="4725144"/>
            <a:ext cx="1656184" cy="11521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200" dirty="0" smtClean="0">
                <a:latin typeface="+mn-lt"/>
                <a:ea typeface="Verdana" pitchFamily="34" charset="0"/>
                <a:cs typeface="Verdana" pitchFamily="34" charset="0"/>
              </a:rPr>
              <a:t>Raspberry Pi 3B+</a:t>
            </a:r>
          </a:p>
        </p:txBody>
      </p:sp>
      <p:cxnSp>
        <p:nvCxnSpPr>
          <p:cNvPr id="12" name="Straight Connector 11"/>
          <p:cNvCxnSpPr>
            <a:stCxn id="7" idx="4"/>
            <a:endCxn id="8" idx="0"/>
          </p:cNvCxnSpPr>
          <p:nvPr/>
        </p:nvCxnSpPr>
        <p:spPr>
          <a:xfrm flipH="1">
            <a:off x="7368336" y="4457290"/>
            <a:ext cx="3158" cy="267854"/>
          </a:xfrm>
          <a:prstGeom prst="line">
            <a:avLst/>
          </a:prstGeom>
          <a:ln w="19050">
            <a:solidFill>
              <a:srgbClr val="00B0F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15022" y="5118188"/>
            <a:ext cx="1246448" cy="1246448"/>
            <a:chOff x="369996" y="1174440"/>
            <a:chExt cx="1246448" cy="124644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9996" y="1174440"/>
              <a:ext cx="1246448" cy="124644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67544" y="1536467"/>
              <a:ext cx="108012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de-DE" sz="1200" kern="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PC command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5" r="25579" b="35300"/>
          <a:stretch/>
        </p:blipFill>
        <p:spPr>
          <a:xfrm>
            <a:off x="1743733" y="5193533"/>
            <a:ext cx="383428" cy="908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5" r="25579" b="35300"/>
          <a:stretch/>
        </p:blipFill>
        <p:spPr>
          <a:xfrm>
            <a:off x="3074394" y="4190631"/>
            <a:ext cx="383428" cy="9087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5" r="25579" b="35300"/>
          <a:stretch/>
        </p:blipFill>
        <p:spPr>
          <a:xfrm>
            <a:off x="5774763" y="4845985"/>
            <a:ext cx="383428" cy="908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5" r="25579" b="35300"/>
          <a:stretch/>
        </p:blipFill>
        <p:spPr>
          <a:xfrm>
            <a:off x="4073869" y="4832692"/>
            <a:ext cx="383428" cy="908720"/>
          </a:xfrm>
          <a:prstGeom prst="rect">
            <a:avLst/>
          </a:prstGeom>
        </p:spPr>
      </p:pic>
      <p:cxnSp>
        <p:nvCxnSpPr>
          <p:cNvPr id="28" name="Straight Connector 27"/>
          <p:cNvCxnSpPr>
            <a:stCxn id="6" idx="4"/>
            <a:endCxn id="23" idx="0"/>
          </p:cNvCxnSpPr>
          <p:nvPr/>
        </p:nvCxnSpPr>
        <p:spPr>
          <a:xfrm>
            <a:off x="4265583" y="4457290"/>
            <a:ext cx="0" cy="375402"/>
          </a:xfrm>
          <a:prstGeom prst="line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22" idx="3"/>
          </p:cNvCxnSpPr>
          <p:nvPr/>
        </p:nvCxnSpPr>
        <p:spPr>
          <a:xfrm flipH="1" flipV="1">
            <a:off x="6158191" y="5300345"/>
            <a:ext cx="382053" cy="863"/>
          </a:xfrm>
          <a:prstGeom prst="line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1"/>
            <a:endCxn id="20" idx="1"/>
          </p:cNvCxnSpPr>
          <p:nvPr/>
        </p:nvCxnSpPr>
        <p:spPr>
          <a:xfrm flipV="1">
            <a:off x="1361470" y="5647893"/>
            <a:ext cx="382263" cy="93519"/>
          </a:xfrm>
          <a:prstGeom prst="line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3"/>
            <a:endCxn id="21" idx="1"/>
          </p:cNvCxnSpPr>
          <p:nvPr/>
        </p:nvCxnSpPr>
        <p:spPr>
          <a:xfrm flipV="1">
            <a:off x="2127161" y="4644991"/>
            <a:ext cx="947233" cy="1002902"/>
          </a:xfrm>
          <a:prstGeom prst="line">
            <a:avLst/>
          </a:prstGeom>
          <a:ln w="19050">
            <a:solidFill>
              <a:srgbClr val="00B0F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3" idx="3"/>
            <a:endCxn id="22" idx="1"/>
          </p:cNvCxnSpPr>
          <p:nvPr/>
        </p:nvCxnSpPr>
        <p:spPr>
          <a:xfrm>
            <a:off x="4457297" y="5287052"/>
            <a:ext cx="1317466" cy="13293"/>
          </a:xfrm>
          <a:prstGeom prst="line">
            <a:avLst/>
          </a:prstGeom>
          <a:ln w="19050">
            <a:solidFill>
              <a:srgbClr val="00B0F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1" idx="3"/>
            <a:endCxn id="6" idx="3"/>
          </p:cNvCxnSpPr>
          <p:nvPr/>
        </p:nvCxnSpPr>
        <p:spPr>
          <a:xfrm flipV="1">
            <a:off x="3457822" y="4288565"/>
            <a:ext cx="222212" cy="356426"/>
          </a:xfrm>
          <a:prstGeom prst="line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2" idx="2"/>
            <a:endCxn id="57" idx="1"/>
          </p:cNvCxnSpPr>
          <p:nvPr/>
        </p:nvCxnSpPr>
        <p:spPr>
          <a:xfrm>
            <a:off x="2989255" y="1931045"/>
            <a:ext cx="375908" cy="34401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7" idx="3"/>
            <a:endCxn id="58" idx="2"/>
          </p:cNvCxnSpPr>
          <p:nvPr/>
        </p:nvCxnSpPr>
        <p:spPr>
          <a:xfrm flipV="1">
            <a:off x="4314098" y="1931045"/>
            <a:ext cx="448298" cy="34401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480805" y="1022619"/>
            <a:ext cx="2753923" cy="1732049"/>
            <a:chOff x="2339752" y="1052736"/>
            <a:chExt cx="2753923" cy="1732049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2" t="13114" r="8201" b="8199"/>
            <a:stretch/>
          </p:blipFill>
          <p:spPr>
            <a:xfrm>
              <a:off x="3224110" y="1855678"/>
              <a:ext cx="948935" cy="89899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92" t="8263" r="4254" b="14406"/>
            <a:stretch/>
          </p:blipFill>
          <p:spPr>
            <a:xfrm>
              <a:off x="4173045" y="1136294"/>
              <a:ext cx="896596" cy="824868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92" t="8263" r="4254" b="14406"/>
            <a:stretch/>
          </p:blipFill>
          <p:spPr>
            <a:xfrm flipH="1">
              <a:off x="2399904" y="1136294"/>
              <a:ext cx="896596" cy="824868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 bwMode="auto">
            <a:xfrm>
              <a:off x="2339752" y="1052736"/>
              <a:ext cx="2753923" cy="1732049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53464" y="2784784"/>
            <a:ext cx="1354240" cy="860239"/>
            <a:chOff x="553464" y="2784784"/>
            <a:chExt cx="1354240" cy="860239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47" b="18867"/>
            <a:stretch/>
          </p:blipFill>
          <p:spPr>
            <a:xfrm>
              <a:off x="624430" y="2832829"/>
              <a:ext cx="1164997" cy="694164"/>
            </a:xfrm>
            <a:prstGeom prst="rect">
              <a:avLst/>
            </a:prstGeom>
          </p:spPr>
        </p:pic>
        <p:sp>
          <p:nvSpPr>
            <p:cNvPr id="82" name="Rectangle 81"/>
            <p:cNvSpPr/>
            <p:nvPr/>
          </p:nvSpPr>
          <p:spPr bwMode="auto">
            <a:xfrm>
              <a:off x="553464" y="2784784"/>
              <a:ext cx="1354240" cy="860239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84" name="Straight Connector 83"/>
          <p:cNvCxnSpPr>
            <a:stCxn id="82" idx="3"/>
            <a:endCxn id="6" idx="2"/>
          </p:cNvCxnSpPr>
          <p:nvPr/>
        </p:nvCxnSpPr>
        <p:spPr>
          <a:xfrm>
            <a:off x="1907704" y="3214904"/>
            <a:ext cx="1529787" cy="666322"/>
          </a:xfrm>
          <a:prstGeom prst="line">
            <a:avLst/>
          </a:prstGeom>
          <a:ln w="1905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9" idx="2"/>
            <a:endCxn id="6" idx="0"/>
          </p:cNvCxnSpPr>
          <p:nvPr/>
        </p:nvCxnSpPr>
        <p:spPr>
          <a:xfrm>
            <a:off x="3857767" y="2754668"/>
            <a:ext cx="407816" cy="550494"/>
          </a:xfrm>
          <a:prstGeom prst="line">
            <a:avLst/>
          </a:prstGeom>
          <a:ln w="1905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6691216" y="1393010"/>
            <a:ext cx="1354240" cy="1281399"/>
            <a:chOff x="6823107" y="1412775"/>
            <a:chExt cx="1354240" cy="1281399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107" y="1412775"/>
              <a:ext cx="1281399" cy="1281399"/>
            </a:xfrm>
            <a:prstGeom prst="rect">
              <a:avLst/>
            </a:prstGeom>
          </p:spPr>
        </p:pic>
        <p:sp>
          <p:nvSpPr>
            <p:cNvPr id="88" name="Rectangle 87"/>
            <p:cNvSpPr/>
            <p:nvPr/>
          </p:nvSpPr>
          <p:spPr bwMode="auto">
            <a:xfrm>
              <a:off x="6823107" y="1469481"/>
              <a:ext cx="1354240" cy="1224693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90" name="Straight Connector 89"/>
          <p:cNvCxnSpPr>
            <a:stCxn id="88" idx="2"/>
            <a:endCxn id="7" idx="0"/>
          </p:cNvCxnSpPr>
          <p:nvPr/>
        </p:nvCxnSpPr>
        <p:spPr>
          <a:xfrm>
            <a:off x="7368336" y="2674409"/>
            <a:ext cx="3158" cy="630753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 bwMode="auto">
          <a:xfrm>
            <a:off x="1899615" y="4720917"/>
            <a:ext cx="114591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Bluetooth</a:t>
            </a: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4676769" y="5071608"/>
            <a:ext cx="114591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Bluetooth</a:t>
            </a:r>
          </a:p>
        </p:txBody>
      </p:sp>
      <p:sp>
        <p:nvSpPr>
          <p:cNvPr id="102" name="TextBox 101"/>
          <p:cNvSpPr txBox="1"/>
          <p:nvPr/>
        </p:nvSpPr>
        <p:spPr bwMode="auto">
          <a:xfrm>
            <a:off x="3583888" y="4429547"/>
            <a:ext cx="4592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Uart</a:t>
            </a:r>
          </a:p>
        </p:txBody>
      </p:sp>
      <p:sp>
        <p:nvSpPr>
          <p:cNvPr id="103" name="TextBox 102"/>
          <p:cNvSpPr txBox="1"/>
          <p:nvPr/>
        </p:nvSpPr>
        <p:spPr bwMode="auto">
          <a:xfrm>
            <a:off x="4321058" y="4535889"/>
            <a:ext cx="4592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Uart</a:t>
            </a:r>
          </a:p>
        </p:txBody>
      </p:sp>
      <p:sp>
        <p:nvSpPr>
          <p:cNvPr id="104" name="TextBox 103"/>
          <p:cNvSpPr txBox="1"/>
          <p:nvPr/>
        </p:nvSpPr>
        <p:spPr bwMode="auto">
          <a:xfrm>
            <a:off x="6170426" y="5372493"/>
            <a:ext cx="4592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Uart</a:t>
            </a:r>
          </a:p>
        </p:txBody>
      </p:sp>
      <p:sp>
        <p:nvSpPr>
          <p:cNvPr id="107" name="TextBox 106"/>
          <p:cNvSpPr txBox="1"/>
          <p:nvPr/>
        </p:nvSpPr>
        <p:spPr bwMode="auto">
          <a:xfrm>
            <a:off x="1352610" y="5422141"/>
            <a:ext cx="4592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Uart</a:t>
            </a:r>
          </a:p>
        </p:txBody>
      </p:sp>
      <p:sp>
        <p:nvSpPr>
          <p:cNvPr id="110" name="TextBox 109"/>
          <p:cNvSpPr txBox="1"/>
          <p:nvPr/>
        </p:nvSpPr>
        <p:spPr bwMode="auto">
          <a:xfrm>
            <a:off x="7474958" y="4483495"/>
            <a:ext cx="8161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Ethernet</a:t>
            </a:r>
          </a:p>
        </p:txBody>
      </p:sp>
      <p:sp>
        <p:nvSpPr>
          <p:cNvPr id="113" name="TextBox 112"/>
          <p:cNvSpPr txBox="1"/>
          <p:nvPr/>
        </p:nvSpPr>
        <p:spPr bwMode="auto">
          <a:xfrm>
            <a:off x="589296" y="3480683"/>
            <a:ext cx="13461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solidFill>
                  <a:schemeClr val="accent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Ultrasonic</a:t>
            </a:r>
          </a:p>
        </p:txBody>
      </p:sp>
      <p:sp>
        <p:nvSpPr>
          <p:cNvPr id="114" name="TextBox 113"/>
          <p:cNvSpPr txBox="1"/>
          <p:nvPr/>
        </p:nvSpPr>
        <p:spPr bwMode="auto">
          <a:xfrm>
            <a:off x="2492166" y="2565023"/>
            <a:ext cx="10917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solidFill>
                  <a:schemeClr val="accent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Motors</a:t>
            </a:r>
          </a:p>
        </p:txBody>
      </p:sp>
      <p:sp>
        <p:nvSpPr>
          <p:cNvPr id="115" name="TextBox 114"/>
          <p:cNvSpPr txBox="1"/>
          <p:nvPr/>
        </p:nvSpPr>
        <p:spPr bwMode="auto">
          <a:xfrm>
            <a:off x="6715869" y="2492896"/>
            <a:ext cx="64069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solidFill>
                  <a:schemeClr val="accent5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422029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Block Diagrams: Aurix TC297-B number 1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2018-10-11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538859" y="1355737"/>
            <a:ext cx="7293649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lvl="2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de-DE" sz="14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Movement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Equipment: 2 Motors, 2 Encoders, H Bridge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Aurix Modules: GPO, GTM TOM, ERU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Control the robot‘s movements in all 4 direction with variable speed</a:t>
            </a:r>
            <a:endParaRPr lang="de-DE" sz="14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38859" y="3769319"/>
            <a:ext cx="784956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lvl="2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de-DE" sz="14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Ultrasonic detection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Equipment: ultrasonic sensor HC-SR04 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Aurix Modules:ERU, GPIO, STM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Detects the presence of obstacle, and measure distance to the nearest one</a:t>
            </a:r>
            <a:endParaRPr lang="de-DE" sz="14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38858" y="2536560"/>
            <a:ext cx="7057477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lvl="2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de-DE" sz="14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Bluetooth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Equipment: Module Bluetooth HC-05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Aurix Modules: ASC(LIN)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Adds wireless communication capabilities to the robot through Bluetooth </a:t>
            </a:r>
            <a:endParaRPr lang="de-DE" sz="14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38860" y="5002078"/>
            <a:ext cx="784956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lvl="2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de-DE" sz="14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Camera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Equipment: camera OV7670, Raspberry Pi 3B+, 2x HC-06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Aurix Interfaces: CIF, Ethernet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Detect Numbers (from 1 to 5)</a:t>
            </a:r>
            <a:endParaRPr lang="de-DE" sz="14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1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Amine Wheel enslavment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Done: </a:t>
            </a:r>
          </a:p>
          <a:p>
            <a:pPr lvl="1"/>
            <a:r>
              <a:rPr lang="de-DE" dirty="0" smtClean="0"/>
              <a:t>Trying to code Acceleration and Deceleration functions to minimize the robot‘s inertia</a:t>
            </a:r>
          </a:p>
          <a:p>
            <a:pPr lvl="1"/>
            <a:r>
              <a:rPr lang="de-DE" dirty="0" smtClean="0"/>
              <a:t>Corrected a bug with PWM signal</a:t>
            </a:r>
          </a:p>
          <a:p>
            <a:r>
              <a:rPr lang="de-DE" dirty="0" smtClean="0"/>
              <a:t>To Do:</a:t>
            </a:r>
          </a:p>
          <a:p>
            <a:pPr lvl="1"/>
            <a:r>
              <a:rPr lang="de-DE" dirty="0" smtClean="0"/>
              <a:t>Look at the Management Tools sent by Abdoul</a:t>
            </a:r>
          </a:p>
          <a:p>
            <a:pPr lvl="1"/>
            <a:r>
              <a:rPr lang="de-DE" dirty="0" smtClean="0"/>
              <a:t>Find porportionate coefficient between the two motors to start implementing P correction</a:t>
            </a:r>
          </a:p>
          <a:p>
            <a:pPr lvl="1"/>
            <a:r>
              <a:rPr lang="de-DE" dirty="0" smtClean="0"/>
              <a:t>Work on Integrate correction</a:t>
            </a:r>
          </a:p>
          <a:p>
            <a:pPr marL="576000" lvl="2" indent="0">
              <a:buNone/>
            </a:pPr>
            <a:r>
              <a:rPr lang="de-DE" dirty="0" smtClean="0"/>
              <a:t>					</a:t>
            </a:r>
          </a:p>
          <a:p>
            <a:pPr marL="576000" lvl="2" indent="0">
              <a:buNone/>
            </a:pPr>
            <a:r>
              <a:rPr lang="de-DE" dirty="0"/>
              <a:t>	</a:t>
            </a:r>
            <a:r>
              <a:rPr lang="de-DE" dirty="0" smtClean="0"/>
              <a:t>					Deadline: </a:t>
            </a:r>
            <a:r>
              <a:rPr lang="de-DE" dirty="0" smtClean="0">
                <a:solidFill>
                  <a:srgbClr val="FF0000"/>
                </a:solidFill>
              </a:rPr>
              <a:t>Mid November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2018-10-11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802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Amine: Movements Block Diagrams 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2018-10-11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591780" y="1700809"/>
            <a:ext cx="4032448" cy="3312368"/>
          </a:xfrm>
          <a:prstGeom prst="rect">
            <a:avLst/>
          </a:prstGeom>
          <a:ln w="57150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381574" y="1868903"/>
            <a:ext cx="2376264" cy="50405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400" dirty="0" smtClean="0">
                <a:latin typeface="+mn-lt"/>
                <a:ea typeface="Verdana" pitchFamily="34" charset="0"/>
                <a:cs typeface="Verdana" pitchFamily="34" charset="0"/>
              </a:rPr>
              <a:t>External Request Unit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383866" y="3023097"/>
            <a:ext cx="2376268" cy="57606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GTM Timer Output Module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438609" y="3712537"/>
            <a:ext cx="2448276" cy="64807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General Purpose Outputs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679158" y="1362845"/>
            <a:ext cx="21256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Aurix TC297-B Step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51320" y="1912894"/>
            <a:ext cx="1584868" cy="40997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400" dirty="0" smtClean="0">
                <a:latin typeface="+mn-lt"/>
                <a:ea typeface="Verdana" pitchFamily="34" charset="0"/>
                <a:cs typeface="Verdana" pitchFamily="34" charset="0"/>
              </a:rPr>
              <a:t>Encoder Output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312688" y="3149797"/>
            <a:ext cx="1368844" cy="40997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PWM signal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383866" y="5263098"/>
            <a:ext cx="2628294" cy="10342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H-Bridge*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11560" y="3149796"/>
            <a:ext cx="1368844" cy="40997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PWM signal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092280" y="1915945"/>
            <a:ext cx="1584868" cy="40997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400" dirty="0" smtClean="0">
                <a:latin typeface="+mn-lt"/>
                <a:ea typeface="Verdana" pitchFamily="34" charset="0"/>
                <a:cs typeface="Verdana" pitchFamily="34" charset="0"/>
              </a:rPr>
              <a:t>Encoder Output</a:t>
            </a:r>
          </a:p>
        </p:txBody>
      </p:sp>
      <p:cxnSp>
        <p:nvCxnSpPr>
          <p:cNvPr id="22" name="Straight Arrow Connector 21"/>
          <p:cNvCxnSpPr>
            <a:stCxn id="12" idx="3"/>
          </p:cNvCxnSpPr>
          <p:nvPr/>
        </p:nvCxnSpPr>
        <p:spPr>
          <a:xfrm flipV="1">
            <a:off x="2136188" y="2117879"/>
            <a:ext cx="126013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3"/>
          </p:cNvCxnSpPr>
          <p:nvPr/>
        </p:nvCxnSpPr>
        <p:spPr>
          <a:xfrm flipH="1">
            <a:off x="5757838" y="2120931"/>
            <a:ext cx="13344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 bwMode="auto">
          <a:xfrm>
            <a:off x="2197795" y="2148297"/>
            <a:ext cx="83837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Port 15 pin 5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6069495" y="2171744"/>
            <a:ext cx="88325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Port 10 pin 7 </a:t>
            </a:r>
          </a:p>
        </p:txBody>
      </p:sp>
      <p:cxnSp>
        <p:nvCxnSpPr>
          <p:cNvPr id="29" name="Straight Arrow Connector 28"/>
          <p:cNvCxnSpPr>
            <a:stCxn id="9" idx="1"/>
          </p:cNvCxnSpPr>
          <p:nvPr/>
        </p:nvCxnSpPr>
        <p:spPr>
          <a:xfrm flipH="1">
            <a:off x="2047437" y="3311129"/>
            <a:ext cx="13364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</p:cNvCxnSpPr>
          <p:nvPr/>
        </p:nvCxnSpPr>
        <p:spPr>
          <a:xfrm>
            <a:off x="5760134" y="3311129"/>
            <a:ext cx="1476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auto">
          <a:xfrm>
            <a:off x="6310655" y="3374499"/>
            <a:ext cx="92012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Port 00 pin 12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2045082" y="3370349"/>
            <a:ext cx="83837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Port 33 pin </a:t>
            </a:r>
            <a:r>
              <a:rPr lang="de-DE" sz="10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de-DE" sz="10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264935" y="5545598"/>
            <a:ext cx="36869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P00.6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5256013" y="5336590"/>
            <a:ext cx="3599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EnA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3743970" y="5336590"/>
            <a:ext cx="3599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EnB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3763208" y="5545598"/>
            <a:ext cx="53337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P33.4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4741964" y="5535209"/>
            <a:ext cx="53337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P00.4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4260206" y="5552034"/>
            <a:ext cx="53337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P33.2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4761300" y="5330154"/>
            <a:ext cx="3599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In2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4286650" y="5336590"/>
            <a:ext cx="3599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In4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5675971" y="5672287"/>
            <a:ext cx="3599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In1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3403350" y="5689097"/>
            <a:ext cx="3599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1403648" y="5805266"/>
            <a:ext cx="1980218" cy="168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035886" y="5780009"/>
            <a:ext cx="1833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403648" y="3618149"/>
            <a:ext cx="0" cy="221336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7869614" y="3555015"/>
            <a:ext cx="0" cy="222499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035886" y="6165304"/>
            <a:ext cx="12004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047437" y="6165304"/>
            <a:ext cx="13364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 bwMode="auto">
          <a:xfrm>
            <a:off x="7236296" y="6051439"/>
            <a:ext cx="5161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Motor</a:t>
            </a:r>
          </a:p>
        </p:txBody>
      </p:sp>
      <p:sp>
        <p:nvSpPr>
          <p:cNvPr id="68" name="TextBox 67"/>
          <p:cNvSpPr txBox="1"/>
          <p:nvPr/>
        </p:nvSpPr>
        <p:spPr bwMode="auto">
          <a:xfrm>
            <a:off x="1545831" y="6042575"/>
            <a:ext cx="5161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Motor</a:t>
            </a:r>
          </a:p>
        </p:txBody>
      </p:sp>
      <p:sp>
        <p:nvSpPr>
          <p:cNvPr id="69" name="TextBox 68"/>
          <p:cNvSpPr txBox="1"/>
          <p:nvPr/>
        </p:nvSpPr>
        <p:spPr bwMode="auto">
          <a:xfrm>
            <a:off x="3438609" y="6030941"/>
            <a:ext cx="5481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 B</a:t>
            </a:r>
          </a:p>
        </p:txBody>
      </p:sp>
      <p:sp>
        <p:nvSpPr>
          <p:cNvPr id="70" name="TextBox 69"/>
          <p:cNvSpPr txBox="1"/>
          <p:nvPr/>
        </p:nvSpPr>
        <p:spPr bwMode="auto">
          <a:xfrm>
            <a:off x="5417521" y="6051439"/>
            <a:ext cx="5481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 A</a:t>
            </a:r>
          </a:p>
        </p:txBody>
      </p:sp>
      <p:sp>
        <p:nvSpPr>
          <p:cNvPr id="71" name="TextBox 70"/>
          <p:cNvSpPr txBox="1"/>
          <p:nvPr/>
        </p:nvSpPr>
        <p:spPr bwMode="auto">
          <a:xfrm>
            <a:off x="88165" y="1040910"/>
            <a:ext cx="680154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de-DE" sz="1050" i="1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H-Bridge Pin Assignment for going forward, to go backward invert In1 with In2 and In3 with In4  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237377" y="2924944"/>
            <a:ext cx="2798509" cy="163128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3642446" y="4558822"/>
            <a:ext cx="2049142" cy="669078"/>
          </a:xfrm>
          <a:prstGeom prst="downArrow">
            <a:avLst/>
          </a:prstGeom>
          <a:solidFill>
            <a:schemeClr val="bg2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200" dirty="0" smtClean="0">
                <a:latin typeface="+mn-lt"/>
                <a:ea typeface="Verdana" pitchFamily="34" charset="0"/>
                <a:cs typeface="Verdana" pitchFamily="34" charset="0"/>
              </a:rPr>
              <a:t>Triggers</a:t>
            </a:r>
          </a:p>
        </p:txBody>
      </p:sp>
      <p:sp>
        <p:nvSpPr>
          <p:cNvPr id="57" name="Down Arrow 56"/>
          <p:cNvSpPr/>
          <p:nvPr/>
        </p:nvSpPr>
        <p:spPr bwMode="auto">
          <a:xfrm>
            <a:off x="3391645" y="2389783"/>
            <a:ext cx="2509839" cy="518335"/>
          </a:xfrm>
          <a:prstGeom prst="downArrow">
            <a:avLst/>
          </a:prstGeom>
          <a:solidFill>
            <a:schemeClr val="bg2"/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000" dirty="0" smtClean="0">
                <a:latin typeface="+mn-lt"/>
                <a:ea typeface="Verdana" pitchFamily="34" charset="0"/>
                <a:cs typeface="Verdana" pitchFamily="34" charset="0"/>
              </a:rPr>
              <a:t>Mesures distance and stops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3242430" y="6326583"/>
            <a:ext cx="29623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Supplies Robot Motors in current</a:t>
            </a:r>
          </a:p>
        </p:txBody>
      </p:sp>
    </p:spTree>
    <p:extLst>
      <p:ext uri="{BB962C8B-B14F-4D97-AF65-F5344CB8AC3E}">
        <p14:creationId xmlns:p14="http://schemas.microsoft.com/office/powerpoint/2010/main" val="319302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Marlon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Done: None</a:t>
            </a:r>
          </a:p>
          <a:p>
            <a:pPr marL="288000" lvl="1" indent="0">
              <a:buNone/>
            </a:pPr>
            <a:endParaRPr lang="de-DE" dirty="0" smtClean="0"/>
          </a:p>
          <a:p>
            <a:r>
              <a:rPr lang="de-DE" dirty="0" smtClean="0"/>
              <a:t>To do: None</a:t>
            </a:r>
          </a:p>
          <a:p>
            <a:pPr marL="288000" lvl="1" indent="0">
              <a:buNone/>
            </a:pPr>
            <a:endParaRPr lang="de-DE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2018-10-11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721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Marlon</a:t>
            </a:r>
            <a:r>
              <a:rPr lang="de-DE" dirty="0"/>
              <a:t>:</a:t>
            </a:r>
            <a:r>
              <a:rPr lang="de-DE" dirty="0" smtClean="0"/>
              <a:t> Ultrasonic Sensor Block Diagrams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2018-10-11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426144" y="3025188"/>
            <a:ext cx="1109590" cy="11453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162051" y="2476417"/>
            <a:ext cx="1584176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Ultrasonic Sensor 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HC-SR04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769822" y="3104564"/>
            <a:ext cx="1152128" cy="10140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769822" y="3490129"/>
            <a:ext cx="115212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Obstacle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96596" y="3227395"/>
            <a:ext cx="2573226" cy="232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247387" y="3938571"/>
            <a:ext cx="2548494" cy="21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62481" y="2053161"/>
            <a:ext cx="2778212" cy="33824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62481" y="1755780"/>
            <a:ext cx="2808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TC29TF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45472" y="3234166"/>
            <a:ext cx="2091088" cy="16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727308" y="3933841"/>
            <a:ext cx="2003546" cy="8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 bwMode="auto">
          <a:xfrm>
            <a:off x="6399712" y="3781580"/>
            <a:ext cx="57606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echo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955281" y="2672626"/>
            <a:ext cx="13784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 bwMode="auto">
          <a:xfrm>
            <a:off x="5765699" y="2418710"/>
            <a:ext cx="175766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8 impulses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124" y="2785542"/>
            <a:ext cx="1699241" cy="387728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 bwMode="auto">
          <a:xfrm>
            <a:off x="4836560" y="3104564"/>
            <a:ext cx="3600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Trig</a:t>
            </a:r>
          </a:p>
        </p:txBody>
      </p:sp>
      <p:sp>
        <p:nvSpPr>
          <p:cNvPr id="75" name="TextBox 74"/>
          <p:cNvSpPr txBox="1"/>
          <p:nvPr/>
        </p:nvSpPr>
        <p:spPr bwMode="auto">
          <a:xfrm>
            <a:off x="4787844" y="3836305"/>
            <a:ext cx="45954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Echo</a:t>
            </a:r>
            <a:endParaRPr lang="de-DE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2" name="TextBox 91"/>
          <p:cNvSpPr txBox="1"/>
          <p:nvPr/>
        </p:nvSpPr>
        <p:spPr bwMode="auto">
          <a:xfrm>
            <a:off x="2893973" y="3583385"/>
            <a:ext cx="149862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5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External interrupt input</a:t>
            </a:r>
          </a:p>
        </p:txBody>
      </p:sp>
      <p:sp>
        <p:nvSpPr>
          <p:cNvPr id="104" name="TextBox 103"/>
          <p:cNvSpPr txBox="1"/>
          <p:nvPr/>
        </p:nvSpPr>
        <p:spPr bwMode="auto">
          <a:xfrm>
            <a:off x="2946508" y="2907061"/>
            <a:ext cx="14601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High signal for &gt;= 10 µs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2728670" y="3969806"/>
            <a:ext cx="648072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5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P20.9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2725423" y="3277754"/>
            <a:ext cx="648072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5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P14.4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179512" y="4744723"/>
            <a:ext cx="1598807" cy="5040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323528" y="4895291"/>
            <a:ext cx="139056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dirty="0" smtClean="0"/>
              <a:t>ERU</a:t>
            </a: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64626" y="3037358"/>
            <a:ext cx="554308" cy="11331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2298410" y="3253382"/>
            <a:ext cx="30513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1200" dirty="0" smtClean="0"/>
              <a:t>G</a:t>
            </a:r>
          </a:p>
          <a:p>
            <a:pPr algn="ctr"/>
            <a:r>
              <a:rPr lang="de-DE" sz="1200" dirty="0" smtClean="0"/>
              <a:t>P</a:t>
            </a:r>
          </a:p>
          <a:p>
            <a:pPr algn="ctr"/>
            <a:r>
              <a:rPr lang="de-DE" sz="1200" dirty="0" smtClean="0"/>
              <a:t>I</a:t>
            </a:r>
          </a:p>
          <a:p>
            <a:pPr algn="ctr"/>
            <a:r>
              <a:rPr lang="de-DE" sz="1200" dirty="0"/>
              <a:t>O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08529" y="2459903"/>
            <a:ext cx="1864231" cy="20238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373846" y="2588813"/>
            <a:ext cx="116457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1200" dirty="0" smtClean="0"/>
              <a:t>CPU ctrl</a:t>
            </a:r>
            <a:endParaRPr lang="de-DE" sz="12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366159" y="4067611"/>
            <a:ext cx="1209535" cy="360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384300" y="4155298"/>
            <a:ext cx="116480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dirty="0"/>
              <a:t>isrGetDistance()</a:t>
            </a: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7897" y="2903836"/>
            <a:ext cx="1217613" cy="4320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34457" y="3044339"/>
            <a:ext cx="10743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dirty="0" smtClean="0"/>
              <a:t>sendTrig()</a:t>
            </a:r>
            <a:endParaRPr lang="de-DE" sz="8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57896" y="3470371"/>
            <a:ext cx="1217613" cy="4320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382015" y="3564697"/>
            <a:ext cx="116457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1200" dirty="0"/>
              <a:t>returnDistance()</a:t>
            </a:r>
          </a:p>
        </p:txBody>
      </p:sp>
      <p:cxnSp>
        <p:nvCxnSpPr>
          <p:cNvPr id="7" name="Elbow Connector 6"/>
          <p:cNvCxnSpPr>
            <a:stCxn id="37" idx="2"/>
            <a:endCxn id="34" idx="3"/>
          </p:cNvCxnSpPr>
          <p:nvPr/>
        </p:nvCxnSpPr>
        <p:spPr>
          <a:xfrm rot="5400000">
            <a:off x="1696932" y="4251902"/>
            <a:ext cx="826237" cy="6634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 bwMode="auto">
          <a:xfrm>
            <a:off x="1802904" y="4796976"/>
            <a:ext cx="648072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5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P20.9</a:t>
            </a:r>
          </a:p>
        </p:txBody>
      </p:sp>
      <p:cxnSp>
        <p:nvCxnSpPr>
          <p:cNvPr id="17" name="Elbow Connector 16"/>
          <p:cNvCxnSpPr>
            <a:stCxn id="18" idx="3"/>
          </p:cNvCxnSpPr>
          <p:nvPr/>
        </p:nvCxnSpPr>
        <p:spPr>
          <a:xfrm>
            <a:off x="1575510" y="3119860"/>
            <a:ext cx="613545" cy="14125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1448084" y="2945776"/>
            <a:ext cx="648072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5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P14.4</a:t>
            </a:r>
          </a:p>
        </p:txBody>
      </p:sp>
      <p:cxnSp>
        <p:nvCxnSpPr>
          <p:cNvPr id="26" name="Straight Arrow Connector 25"/>
          <p:cNvCxnSpPr>
            <a:stCxn id="34" idx="0"/>
            <a:endCxn id="32" idx="2"/>
          </p:cNvCxnSpPr>
          <p:nvPr/>
        </p:nvCxnSpPr>
        <p:spPr>
          <a:xfrm flipH="1" flipV="1">
            <a:off x="970927" y="4427651"/>
            <a:ext cx="7989" cy="317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 bwMode="auto">
          <a:xfrm>
            <a:off x="5765699" y="4503868"/>
            <a:ext cx="3270467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171450" marR="0" indent="-1714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200" u="sng" dirty="0" smtClean="0"/>
              <a:t>FUNCTION OVERVIEW:</a:t>
            </a:r>
          </a:p>
          <a:p>
            <a:pPr marL="628650" lvl="1" indent="-1714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u="sng" dirty="0" smtClean="0"/>
              <a:t>sendTrig() : </a:t>
            </a:r>
            <a:r>
              <a:rPr lang="de-DE" sz="1200" dirty="0" smtClean="0"/>
              <a:t>send trigger  to ultrasonic sensor to start obstacle detection</a:t>
            </a:r>
          </a:p>
          <a:p>
            <a:pPr marL="171450" marR="0" indent="-1714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endParaRPr lang="de-DE" sz="1200" dirty="0" smtClean="0"/>
          </a:p>
          <a:p>
            <a:pPr marL="628650" lvl="1" indent="-1714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u="sng" dirty="0"/>
              <a:t>returnDistance</a:t>
            </a:r>
            <a:r>
              <a:rPr lang="de-DE" sz="1200" u="sng" dirty="0" smtClean="0"/>
              <a:t>(): </a:t>
            </a:r>
            <a:r>
              <a:rPr lang="de-DE" sz="1200" dirty="0" smtClean="0"/>
              <a:t>check distance value for abnormal value and return it</a:t>
            </a:r>
          </a:p>
          <a:p>
            <a:pPr marL="171450" indent="-1714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200" dirty="0" smtClean="0"/>
          </a:p>
          <a:p>
            <a:pPr marL="628650" lvl="1" indent="-1714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u="sng" dirty="0"/>
              <a:t>isrGetDistance</a:t>
            </a:r>
            <a:r>
              <a:rPr lang="de-DE" sz="1200" u="sng" dirty="0" smtClean="0"/>
              <a:t>(): </a:t>
            </a:r>
            <a:r>
              <a:rPr lang="de-DE" sz="1200" dirty="0" smtClean="0"/>
              <a:t>interrupt routine to get distance from Echo signal</a:t>
            </a:r>
            <a:endParaRPr lang="de-DE" sz="12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1450" indent="-171450" algn="ctr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171450" marR="0" indent="-17145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endParaRPr lang="de-DE" sz="1200" dirty="0" smtClean="0"/>
          </a:p>
          <a:p>
            <a:pPr marL="171450" marR="0" indent="-17145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endParaRPr lang="de-DE" sz="8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3333979" y="4535086"/>
            <a:ext cx="21172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171450" marR="0" indent="-1714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ACRONYM:</a:t>
            </a:r>
          </a:p>
          <a:p>
            <a:pPr marL="628650" lvl="1" indent="-1714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ERU: 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External Request Unit</a:t>
            </a:r>
          </a:p>
          <a:p>
            <a:pPr marL="628650" lvl="1" indent="-1714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u="sng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GPIO:</a:t>
            </a:r>
            <a:r>
              <a:rPr lang="de-DE" sz="1100" u="sng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General Purpose Input Output</a:t>
            </a:r>
          </a:p>
        </p:txBody>
      </p:sp>
    </p:spTree>
    <p:extLst>
      <p:ext uri="{BB962C8B-B14F-4D97-AF65-F5344CB8AC3E}">
        <p14:creationId xmlns:p14="http://schemas.microsoft.com/office/powerpoint/2010/main" val="405667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Virgile, Bluetooth communication 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Done:</a:t>
            </a:r>
          </a:p>
          <a:p>
            <a:pPr lvl="1"/>
            <a:r>
              <a:rPr lang="de-DE" dirty="0" smtClean="0"/>
              <a:t>Write the Bluetooth module related section of the wiki</a:t>
            </a:r>
          </a:p>
          <a:p>
            <a:pPr lvl="1"/>
            <a:r>
              <a:rPr lang="de-DE" dirty="0" smtClean="0"/>
              <a:t>Code for the Bluetooth module used in polling mode</a:t>
            </a:r>
          </a:p>
          <a:p>
            <a:r>
              <a:rPr lang="de-DE" dirty="0" smtClean="0"/>
              <a:t>To do:</a:t>
            </a:r>
          </a:p>
          <a:p>
            <a:pPr lvl="1"/>
            <a:r>
              <a:rPr lang="de-DE" dirty="0" smtClean="0"/>
              <a:t>Finish the code </a:t>
            </a:r>
            <a:r>
              <a:rPr lang="de-DE" dirty="0"/>
              <a:t>for the Bluetooth </a:t>
            </a:r>
            <a:r>
              <a:rPr lang="de-DE" dirty="0" smtClean="0"/>
              <a:t>module used </a:t>
            </a:r>
            <a:r>
              <a:rPr lang="de-DE" dirty="0"/>
              <a:t>in </a:t>
            </a:r>
            <a:r>
              <a:rPr lang="de-DE" dirty="0" smtClean="0"/>
              <a:t>interrupt mode</a:t>
            </a:r>
          </a:p>
          <a:p>
            <a:pPr lvl="1"/>
            <a:r>
              <a:rPr lang="de-DE" dirty="0" smtClean="0"/>
              <a:t>Implement the </a:t>
            </a:r>
            <a:r>
              <a:rPr lang="de-DE" smtClean="0"/>
              <a:t>Bluetooth capabilities in </a:t>
            </a:r>
            <a:r>
              <a:rPr lang="de-DE" dirty="0" smtClean="0"/>
              <a:t>the final code</a:t>
            </a:r>
          </a:p>
          <a:p>
            <a:pPr marL="288000" lvl="1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pPr marL="576000" lvl="2" indent="0">
              <a:buNone/>
            </a:pP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2018-10-11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87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IFX_Template_2015_4_3">
  <a:themeElements>
    <a:clrScheme name="IFX Neues Design 2015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78CD14D-5E1D-4816-99FA-9D81ADCC3911}" vid="{75342F81-6976-43D7-8068-92D404231D2F}"/>
    </a:ext>
  </a:extLst>
</a:theme>
</file>

<file path=ppt/theme/theme2.xml><?xml version="1.0" encoding="utf-8"?>
<a:theme xmlns:a="http://schemas.openxmlformats.org/drawingml/2006/main" name="Larissa-Design">
  <a:themeElements>
    <a:clrScheme name="IFX Neues Design 2015">
      <a:dk1>
        <a:srgbClr val="000000"/>
      </a:dk1>
      <a:lt1>
        <a:srgbClr val="FFFFFF"/>
      </a:lt1>
      <a:dk2>
        <a:srgbClr val="000000"/>
      </a:dk2>
      <a:lt2>
        <a:srgbClr val="928285"/>
      </a:lt2>
      <a:accent1>
        <a:srgbClr val="E30034"/>
      </a:accent1>
      <a:accent2>
        <a:srgbClr val="E9E6E6"/>
      </a:accent2>
      <a:accent3>
        <a:srgbClr val="9BC3B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812</Words>
  <Application>Microsoft Office PowerPoint</Application>
  <PresentationFormat>On-screen Show (4:3)</PresentationFormat>
  <Paragraphs>233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Verdana</vt:lpstr>
      <vt:lpstr>IFX_Template_2015_4_3</vt:lpstr>
      <vt:lpstr>Robot Project Meeting –  11/10/2018</vt:lpstr>
      <vt:lpstr>Last Meeting:</vt:lpstr>
      <vt:lpstr>Block Diagrams: Robot Project</vt:lpstr>
      <vt:lpstr>Block Diagrams: Aurix TC297-B number 1</vt:lpstr>
      <vt:lpstr>Subtasks: Amine Wheel enslavment</vt:lpstr>
      <vt:lpstr>Amine: Movements Block Diagrams </vt:lpstr>
      <vt:lpstr>Subtasks: Marlon</vt:lpstr>
      <vt:lpstr>Marlon: Ultrasonic Sensor Block Diagrams</vt:lpstr>
      <vt:lpstr>Subtasks: Virgile, Bluetooth communication </vt:lpstr>
      <vt:lpstr>Virgile: Bluetooth communication </vt:lpstr>
      <vt:lpstr>Substaks: Maxime, Camera</vt:lpstr>
      <vt:lpstr>Maxime : Block Diagrams </vt:lpstr>
      <vt:lpstr>Recap: Guillaume, coding on Aurix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2018-09-24T07:00:09Z</dcterms:created>
  <dcterms:modified xsi:type="dcterms:W3CDTF">2018-12-03T08:17:30Z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TemplateVersion">
    <vt:lpwstr>v.02.00.01-2016-05-01</vt:lpwstr>
  </property>
</Properties>
</file>