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15" r:id="rId1"/>
  </p:sldMasterIdLst>
  <p:notesMasterIdLst>
    <p:notesMasterId r:id="rId23"/>
  </p:notesMasterIdLst>
  <p:handoutMasterIdLst>
    <p:handoutMasterId r:id="rId24"/>
  </p:handoutMasterIdLst>
  <p:sldIdLst>
    <p:sldId id="358" r:id="rId2"/>
    <p:sldId id="319" r:id="rId3"/>
    <p:sldId id="359" r:id="rId4"/>
    <p:sldId id="333" r:id="rId5"/>
    <p:sldId id="355" r:id="rId6"/>
    <p:sldId id="326" r:id="rId7"/>
    <p:sldId id="337" r:id="rId8"/>
    <p:sldId id="339" r:id="rId9"/>
    <p:sldId id="341" r:id="rId10"/>
    <p:sldId id="321" r:id="rId11"/>
    <p:sldId id="356" r:id="rId12"/>
    <p:sldId id="357" r:id="rId13"/>
    <p:sldId id="354" r:id="rId14"/>
    <p:sldId id="349" r:id="rId15"/>
    <p:sldId id="347" r:id="rId16"/>
    <p:sldId id="348" r:id="rId17"/>
    <p:sldId id="352" r:id="rId18"/>
    <p:sldId id="353" r:id="rId19"/>
    <p:sldId id="350" r:id="rId20"/>
    <p:sldId id="351" r:id="rId21"/>
    <p:sldId id="258" r:id="rId22"/>
  </p:sldIdLst>
  <p:sldSz cx="9144000" cy="6858000" type="screen4x3"/>
  <p:notesSz cx="7099300" cy="10234613"/>
  <p:custDataLst>
    <p:tags r:id="rId2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pos="158">
          <p15:clr>
            <a:srgbClr val="A4A3A4"/>
          </p15:clr>
        </p15:guide>
        <p15:guide id="4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87">
          <p15:clr>
            <a:srgbClr val="A4A3A4"/>
          </p15:clr>
        </p15:guide>
        <p15:guide id="2" orient="horz" pos="638">
          <p15:clr>
            <a:srgbClr val="A4A3A4"/>
          </p15:clr>
        </p15:guide>
        <p15:guide id="3" orient="horz" pos="453">
          <p15:clr>
            <a:srgbClr val="A4A3A4"/>
          </p15:clr>
        </p15:guide>
        <p15:guide id="4" orient="horz" pos="6262">
          <p15:clr>
            <a:srgbClr val="A4A3A4"/>
          </p15:clr>
        </p15:guide>
        <p15:guide id="5" pos="4186">
          <p15:clr>
            <a:srgbClr val="A4A3A4"/>
          </p15:clr>
        </p15:guide>
        <p15:guide id="6" pos="286">
          <p15:clr>
            <a:srgbClr val="A4A3A4"/>
          </p15:clr>
        </p15:guide>
        <p15:guide id="7" pos="830">
          <p15:clr>
            <a:srgbClr val="A4A3A4"/>
          </p15:clr>
        </p15:guide>
        <p15:guide id="8" pos="386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86BF"/>
    <a:srgbClr val="E9E6E6"/>
    <a:srgbClr val="FF0066"/>
    <a:srgbClr val="DEE6ED"/>
    <a:srgbClr val="C8D8E6"/>
    <a:srgbClr val="23476E"/>
    <a:srgbClr val="23214A"/>
    <a:srgbClr val="969696"/>
    <a:srgbClr val="FDEA5D"/>
    <a:srgbClr val="FFA3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7" autoAdjust="0"/>
  </p:normalViewPr>
  <p:slideViewPr>
    <p:cSldViewPr snapToObjects="1" showGuides="1">
      <p:cViewPr varScale="1">
        <p:scale>
          <a:sx n="131" d="100"/>
          <a:sy n="131" d="100"/>
        </p:scale>
        <p:origin x="912" y="84"/>
      </p:cViewPr>
      <p:guideLst>
        <p:guide orient="horz" pos="799"/>
        <p:guide orient="horz" pos="4020"/>
        <p:guide pos="158"/>
        <p:guide pos="560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76" d="100"/>
          <a:sy n="76" d="100"/>
        </p:scale>
        <p:origin x="3312" y="90"/>
      </p:cViewPr>
      <p:guideLst>
        <p:guide orient="horz" pos="187"/>
        <p:guide orient="horz" pos="638"/>
        <p:guide orient="horz" pos="453"/>
        <p:guide orient="horz" pos="6262"/>
        <p:guide pos="4186"/>
        <p:guide pos="286"/>
        <p:guide pos="830"/>
        <p:guide pos="38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FXSHAPE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53306" y="296863"/>
            <a:ext cx="4422857" cy="41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latin typeface="Tahoma" pitchFamily="34" charset="0"/>
              </a:defRPr>
            </a:lvl1pPr>
          </a:lstStyle>
          <a:p>
            <a:endParaRPr lang="en-US" dirty="0">
              <a:solidFill>
                <a:srgbClr val="00214A"/>
              </a:solidFill>
              <a:latin typeface="Verdana" pitchFamily="34" charset="0"/>
            </a:endParaRPr>
          </a:p>
        </p:txBody>
      </p:sp>
      <p:pic>
        <p:nvPicPr>
          <p:cNvPr id="26" name="IFXSHAP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IFXSHAPE"/>
          <p:cNvSpPr>
            <a:spLocks noGrp="1"/>
          </p:cNvSpPr>
          <p:nvPr>
            <p:ph type="ftr" sz="quarter" idx="2"/>
          </p:nvPr>
        </p:nvSpPr>
        <p:spPr>
          <a:xfrm>
            <a:off x="1317625" y="9941842"/>
            <a:ext cx="4824413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 algn="ctr"/>
            <a:r>
              <a:rPr lang="en-US" sz="80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Copyright © Infineon Technologies AG 2018. All rights reserved.</a:t>
            </a:r>
          </a:p>
          <a:p>
            <a:pPr algn="ctr"/>
            <a:r>
              <a:rPr lang="en-US" sz="800" b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restricted</a:t>
            </a:r>
            <a:endParaRPr lang="en-US" sz="800" b="1" dirty="0">
              <a:solidFill>
                <a:srgbClr val="E30034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IFXSHAPE"/>
          <p:cNvSpPr>
            <a:spLocks noGrp="1"/>
          </p:cNvSpPr>
          <p:nvPr>
            <p:ph type="dt" sz="quarter" idx="1"/>
          </p:nvPr>
        </p:nvSpPr>
        <p:spPr>
          <a:xfrm>
            <a:off x="453306" y="9941842"/>
            <a:ext cx="864319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 algn="l"/>
            <a:r>
              <a:rPr lang="en-US" sz="800" smtClean="0">
                <a:latin typeface="Verdana" pitchFamily="34" charset="0"/>
                <a:ea typeface="Verdana" pitchFamily="34" charset="0"/>
                <a:cs typeface="Verdana" pitchFamily="34" charset="0"/>
              </a:rPr>
              <a:t>2018-09-24</a:t>
            </a:r>
          </a:p>
          <a:p>
            <a:pPr algn="l"/>
            <a:endParaRPr lang="en-US" sz="8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IFXSHAPE"/>
          <p:cNvSpPr>
            <a:spLocks noGrp="1"/>
          </p:cNvSpPr>
          <p:nvPr>
            <p:ph type="sldNum" sz="quarter" idx="3"/>
          </p:nvPr>
        </p:nvSpPr>
        <p:spPr>
          <a:xfrm>
            <a:off x="6142038" y="9941842"/>
            <a:ext cx="448737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fld id="{4F5EA4BF-E9AE-43AF-B3B0-E8B2B4D213BF}" type="slidenum">
              <a:rPr lang="en-US" sz="80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‹#›</a:t>
            </a:fld>
            <a:endParaRPr lang="en-US" sz="80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8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28692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IFXSHAPE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3305" y="1012850"/>
            <a:ext cx="6191969" cy="464397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IFXSHAPE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3306" y="5868498"/>
            <a:ext cx="6191968" cy="36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Enter Notes</a:t>
            </a:r>
          </a:p>
        </p:txBody>
      </p:sp>
      <p:sp>
        <p:nvSpPr>
          <p:cNvPr id="28" name="IFXSHAPE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54025" y="295163"/>
            <a:ext cx="4422857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latin typeface="Verdana" pitchFamily="34" charset="0"/>
              </a:defRPr>
            </a:lvl1pPr>
          </a:lstStyle>
          <a:p>
            <a:endParaRPr lang="en-US" dirty="0">
              <a:solidFill>
                <a:srgbClr val="00214A"/>
              </a:solidFill>
            </a:endParaRPr>
          </a:p>
        </p:txBody>
      </p:sp>
      <p:pic>
        <p:nvPicPr>
          <p:cNvPr id="32" name="IFXSHAP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IFXSHAPE"/>
          <p:cNvSpPr>
            <a:spLocks noGrp="1"/>
          </p:cNvSpPr>
          <p:nvPr>
            <p:ph type="ftr" sz="quarter" idx="4"/>
          </p:nvPr>
        </p:nvSpPr>
        <p:spPr>
          <a:xfrm>
            <a:off x="1317625" y="9940925"/>
            <a:ext cx="4824411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</a:p>
          <a:p>
            <a:r>
              <a:rPr lang="en-US" b="1" smtClean="0"/>
              <a:t>restricted</a:t>
            </a:r>
            <a:endParaRPr lang="en-US" b="1" dirty="0">
              <a:solidFill>
                <a:srgbClr val="E30034"/>
              </a:solidFill>
            </a:endParaRPr>
          </a:p>
        </p:txBody>
      </p:sp>
      <p:sp>
        <p:nvSpPr>
          <p:cNvPr id="11" name="IFXSHAPE"/>
          <p:cNvSpPr>
            <a:spLocks noGrp="1"/>
          </p:cNvSpPr>
          <p:nvPr>
            <p:ph type="dt" idx="1"/>
          </p:nvPr>
        </p:nvSpPr>
        <p:spPr>
          <a:xfrm>
            <a:off x="453306" y="9940925"/>
            <a:ext cx="864320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2018-09-24</a:t>
            </a:r>
          </a:p>
          <a:p>
            <a:endParaRPr lang="en-US"/>
          </a:p>
        </p:txBody>
      </p:sp>
      <p:sp>
        <p:nvSpPr>
          <p:cNvPr id="12" name="IFXSHAPE"/>
          <p:cNvSpPr>
            <a:spLocks noGrp="1"/>
          </p:cNvSpPr>
          <p:nvPr>
            <p:ph type="sldNum" sz="quarter" idx="5"/>
          </p:nvPr>
        </p:nvSpPr>
        <p:spPr>
          <a:xfrm>
            <a:off x="6142037" y="9940925"/>
            <a:ext cx="503237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165D906-55BD-49C5-997D-27A40DB53D15}" type="slidenum">
              <a:rPr lang="en-US" smtClean="0"/>
              <a:pPr/>
              <a:t>‹#›</a:t>
            </a:fld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418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srgbClr val="00214A"/>
              </a:solidFill>
            </a:endParaRPr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</a:p>
          <a:p>
            <a:r>
              <a:rPr lang="en-US" b="1" smtClean="0"/>
              <a:t>restricted</a:t>
            </a:r>
            <a:endParaRPr lang="en-US" b="1" dirty="0">
              <a:solidFill>
                <a:srgbClr val="E30034"/>
              </a:solidFill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2018-09-24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/>
              <a:pPr/>
              <a:t>1</a:t>
            </a:fld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3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srgbClr val="00214A"/>
              </a:solidFill>
            </a:endParaRPr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</a:p>
          <a:p>
            <a:r>
              <a:rPr lang="en-US" b="1" smtClean="0"/>
              <a:t>restricted</a:t>
            </a:r>
            <a:endParaRPr lang="en-US" b="1" dirty="0">
              <a:solidFill>
                <a:srgbClr val="E30034"/>
              </a:solidFill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2018-09-24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/>
              <a:pPr/>
              <a:t>2</a:t>
            </a:fld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09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srgbClr val="00214A"/>
              </a:solidFill>
            </a:endParaRPr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</a:p>
          <a:p>
            <a:r>
              <a:rPr lang="en-US" b="1" smtClean="0"/>
              <a:t>restricted</a:t>
            </a:r>
            <a:endParaRPr lang="en-US" b="1" dirty="0">
              <a:solidFill>
                <a:srgbClr val="E30034"/>
              </a:solidFill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2018-08-31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/>
              <a:pPr/>
              <a:t>17</a:t>
            </a:fld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16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8" name="IFXSHAPE"/>
          <p:cNvSpPr>
            <a:spLocks noGrp="1"/>
          </p:cNvSpPr>
          <p:nvPr>
            <p:ph type="body" idx="3"/>
          </p:nvPr>
        </p:nvSpPr>
        <p:spPr>
          <a:xfrm>
            <a:off x="453306" y="5868498"/>
            <a:ext cx="6191968" cy="3672000"/>
          </a:xfrm>
        </p:spPr>
        <p:txBody>
          <a:bodyPr>
            <a:normAutofit/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IFXSHAPE"/>
          <p:cNvSpPr>
            <a:spLocks noGrp="1"/>
          </p:cNvSpPr>
          <p:nvPr>
            <p:ph type="hdr" sz="quarter"/>
          </p:nvPr>
        </p:nvSpPr>
        <p:spPr>
          <a:xfrm>
            <a:off x="454025" y="295163"/>
            <a:ext cx="4422857" cy="41942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IFXSHAPE"/>
          <p:cNvSpPr>
            <a:spLocks noGrp="1"/>
          </p:cNvSpPr>
          <p:nvPr>
            <p:ph type="ftr" sz="quarter" idx="4"/>
          </p:nvPr>
        </p:nvSpPr>
        <p:spPr>
          <a:xfrm>
            <a:off x="1317625" y="9940925"/>
            <a:ext cx="4824411" cy="144933"/>
          </a:xfrm>
        </p:spPr>
        <p:txBody>
          <a:bodyPr/>
          <a:lstStyle/>
          <a:p>
            <a:r>
              <a:rPr lang="en-US" smtClean="0"/>
              <a:t>Copyright © Infineon Technologies AG 2018. All rights reserved.</a:t>
            </a:r>
          </a:p>
          <a:p>
            <a:r>
              <a:rPr lang="en-US" b="1" smtClean="0"/>
              <a:t>restricted</a:t>
            </a:r>
            <a:endParaRPr lang="en-US" b="1" dirty="0">
              <a:solidFill>
                <a:srgbClr val="E30034"/>
              </a:solidFill>
            </a:endParaRPr>
          </a:p>
        </p:txBody>
      </p:sp>
      <p:sp>
        <p:nvSpPr>
          <p:cNvPr id="11" name="IFXSHAPE"/>
          <p:cNvSpPr>
            <a:spLocks noGrp="1"/>
          </p:cNvSpPr>
          <p:nvPr>
            <p:ph type="dt" idx="1"/>
          </p:nvPr>
        </p:nvSpPr>
        <p:spPr>
          <a:xfrm>
            <a:off x="453306" y="9940925"/>
            <a:ext cx="864320" cy="144933"/>
          </a:xfrm>
        </p:spPr>
        <p:txBody>
          <a:bodyPr/>
          <a:lstStyle/>
          <a:p>
            <a:r>
              <a:rPr lang="en-US" smtClean="0"/>
              <a:t>2018-09-24</a:t>
            </a:r>
          </a:p>
          <a:p>
            <a:endParaRPr lang="en-US"/>
          </a:p>
        </p:txBody>
      </p:sp>
      <p:sp>
        <p:nvSpPr>
          <p:cNvPr id="12" name="IFXSHAPE"/>
          <p:cNvSpPr>
            <a:spLocks noGrp="1"/>
          </p:cNvSpPr>
          <p:nvPr>
            <p:ph type="sldNum" sz="quarter" idx="5"/>
          </p:nvPr>
        </p:nvSpPr>
        <p:spPr>
          <a:xfrm>
            <a:off x="6142037" y="9940925"/>
            <a:ext cx="503237" cy="144933"/>
          </a:xfrm>
        </p:spPr>
        <p:txBody>
          <a:bodyPr/>
          <a:lstStyle/>
          <a:p>
            <a:fld id="{12DAD8EC-108D-46A0-8A34-5F2BD2A61095}" type="slidenum">
              <a:rPr lang="en-US" smtClean="0"/>
              <a:t>21</a:t>
            </a:fld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02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2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endParaRPr lang="de-DE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bg1"/>
              </a:buClr>
              <a:defRPr sz="160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endParaRPr lang="de-DE"/>
          </a:p>
        </p:txBody>
      </p:sp>
      <p:sp>
        <p:nvSpPr>
          <p:cNvPr id="33" name="Freihandform 14"/>
          <p:cNvSpPr/>
          <p:nvPr userDrawn="1"/>
        </p:nvSpPr>
        <p:spPr bwMode="auto">
          <a:xfrm>
            <a:off x="-24632" y="-12192"/>
            <a:ext cx="9176381" cy="5169384"/>
          </a:xfrm>
          <a:custGeom>
            <a:avLst/>
            <a:gdLst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12192 w 9150096"/>
              <a:gd name="connsiteY3" fmla="*/ 0 h 4066032"/>
              <a:gd name="connsiteX4" fmla="*/ 0 w 9150096"/>
              <a:gd name="connsiteY4" fmla="*/ 4066032 h 4066032"/>
              <a:gd name="connsiteX0" fmla="*/ 12522 w 9162618"/>
              <a:gd name="connsiteY0" fmla="*/ 4066032 h 4066032"/>
              <a:gd name="connsiteX1" fmla="*/ 9162618 w 9162618"/>
              <a:gd name="connsiteY1" fmla="*/ 3663696 h 4066032"/>
              <a:gd name="connsiteX2" fmla="*/ 9162618 w 9162618"/>
              <a:gd name="connsiteY2" fmla="*/ 0 h 4066032"/>
              <a:gd name="connsiteX3" fmla="*/ 0 w 9162618"/>
              <a:gd name="connsiteY3" fmla="*/ 0 h 4066032"/>
              <a:gd name="connsiteX4" fmla="*/ 12522 w 9162618"/>
              <a:gd name="connsiteY4" fmla="*/ 4066032 h 4066032"/>
              <a:gd name="connsiteX0" fmla="*/ 12522 w 9162618"/>
              <a:gd name="connsiteY0" fmla="*/ 4072210 h 4072210"/>
              <a:gd name="connsiteX1" fmla="*/ 9162618 w 9162618"/>
              <a:gd name="connsiteY1" fmla="*/ 3669874 h 4072210"/>
              <a:gd name="connsiteX2" fmla="*/ 9162618 w 9162618"/>
              <a:gd name="connsiteY2" fmla="*/ 6178 h 4072210"/>
              <a:gd name="connsiteX3" fmla="*/ 0 w 9162618"/>
              <a:gd name="connsiteY3" fmla="*/ 0 h 4072210"/>
              <a:gd name="connsiteX4" fmla="*/ 12522 w 9162618"/>
              <a:gd name="connsiteY4" fmla="*/ 4072210 h 4072210"/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86332 w 9150096"/>
              <a:gd name="connsiteY3" fmla="*/ 6178 h 4066032"/>
              <a:gd name="connsiteX4" fmla="*/ 0 w 9150096"/>
              <a:gd name="connsiteY4" fmla="*/ 4066032 h 4066032"/>
              <a:gd name="connsiteX0" fmla="*/ 6344 w 9156440"/>
              <a:gd name="connsiteY0" fmla="*/ 4066032 h 4066032"/>
              <a:gd name="connsiteX1" fmla="*/ 9156440 w 9156440"/>
              <a:gd name="connsiteY1" fmla="*/ 3663696 h 4066032"/>
              <a:gd name="connsiteX2" fmla="*/ 9156440 w 9156440"/>
              <a:gd name="connsiteY2" fmla="*/ 0 h 4066032"/>
              <a:gd name="connsiteX3" fmla="*/ 0 w 9156440"/>
              <a:gd name="connsiteY3" fmla="*/ 6178 h 4066032"/>
              <a:gd name="connsiteX4" fmla="*/ 6344 w 9156440"/>
              <a:gd name="connsiteY4" fmla="*/ 4066032 h 4066032"/>
              <a:gd name="connsiteX0" fmla="*/ 289 w 9162742"/>
              <a:gd name="connsiteY0" fmla="*/ 4053675 h 4053675"/>
              <a:gd name="connsiteX1" fmla="*/ 9162742 w 9162742"/>
              <a:gd name="connsiteY1" fmla="*/ 3663696 h 4053675"/>
              <a:gd name="connsiteX2" fmla="*/ 9162742 w 9162742"/>
              <a:gd name="connsiteY2" fmla="*/ 0 h 4053675"/>
              <a:gd name="connsiteX3" fmla="*/ 6302 w 9162742"/>
              <a:gd name="connsiteY3" fmla="*/ 6178 h 4053675"/>
              <a:gd name="connsiteX4" fmla="*/ 289 w 9162742"/>
              <a:gd name="connsiteY4" fmla="*/ 4053675 h 4053675"/>
              <a:gd name="connsiteX0" fmla="*/ 289 w 9162742"/>
              <a:gd name="connsiteY0" fmla="*/ 5433024 h 5433024"/>
              <a:gd name="connsiteX1" fmla="*/ 9162742 w 9162742"/>
              <a:gd name="connsiteY1" fmla="*/ 3663696 h 5433024"/>
              <a:gd name="connsiteX2" fmla="*/ 9162742 w 9162742"/>
              <a:gd name="connsiteY2" fmla="*/ 0 h 5433024"/>
              <a:gd name="connsiteX3" fmla="*/ 6302 w 9162742"/>
              <a:gd name="connsiteY3" fmla="*/ 6178 h 5433024"/>
              <a:gd name="connsiteX4" fmla="*/ 289 w 9162742"/>
              <a:gd name="connsiteY4" fmla="*/ 5433024 h 5433024"/>
              <a:gd name="connsiteX0" fmla="*/ 289 w 9170491"/>
              <a:gd name="connsiteY0" fmla="*/ 5433024 h 5433024"/>
              <a:gd name="connsiteX1" fmla="*/ 9170491 w 9170491"/>
              <a:gd name="connsiteY1" fmla="*/ 5035296 h 5433024"/>
              <a:gd name="connsiteX2" fmla="*/ 9162742 w 9170491"/>
              <a:gd name="connsiteY2" fmla="*/ 0 h 5433024"/>
              <a:gd name="connsiteX3" fmla="*/ 6302 w 9170491"/>
              <a:gd name="connsiteY3" fmla="*/ 6178 h 5433024"/>
              <a:gd name="connsiteX4" fmla="*/ 289 w 9170491"/>
              <a:gd name="connsiteY4" fmla="*/ 5433024 h 5433024"/>
              <a:gd name="connsiteX0" fmla="*/ 6179 w 9176381"/>
              <a:gd name="connsiteY0" fmla="*/ 5439038 h 5439038"/>
              <a:gd name="connsiteX1" fmla="*/ 9176381 w 9176381"/>
              <a:gd name="connsiteY1" fmla="*/ 5041310 h 5439038"/>
              <a:gd name="connsiteX2" fmla="*/ 9168632 w 9176381"/>
              <a:gd name="connsiteY2" fmla="*/ 6014 h 5439038"/>
              <a:gd name="connsiteX3" fmla="*/ 0 w 9176381"/>
              <a:gd name="connsiteY3" fmla="*/ 0 h 5439038"/>
              <a:gd name="connsiteX4" fmla="*/ 6179 w 9176381"/>
              <a:gd name="connsiteY4" fmla="*/ 5439038 h 54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6381" h="5439038">
                <a:moveTo>
                  <a:pt x="6179" y="5439038"/>
                </a:moveTo>
                <a:lnTo>
                  <a:pt x="9176381" y="5041310"/>
                </a:lnTo>
                <a:lnTo>
                  <a:pt x="9168632" y="6014"/>
                </a:lnTo>
                <a:lnTo>
                  <a:pt x="0" y="0"/>
                </a:lnTo>
                <a:cubicBezTo>
                  <a:pt x="2115" y="1353285"/>
                  <a:pt x="4064" y="4085753"/>
                  <a:pt x="6179" y="5439038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8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5507991"/>
            <a:ext cx="633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lang="en-GB" kern="0" noProof="0" dirty="0" smtClean="0">
                <a:ea typeface="Verdana" pitchFamily="34" charset="0"/>
                <a:cs typeface="Verdana" pitchFamily="34" charset="0"/>
              </a:defRPr>
            </a:lvl1pPr>
          </a:lstStyle>
          <a:p>
            <a:pPr marR="0" lvl="0" defTabSz="914400" eaLnBrk="0" fontAlgn="auto" latinLnBrk="0" hangingPunct="0">
              <a:spcAft>
                <a:spcPts val="300"/>
              </a:spcAft>
              <a:buSzTx/>
              <a:tabLst/>
            </a:pPr>
            <a:r>
              <a:rPr lang="en-GB" noProof="0" dirty="0" smtClean="0"/>
              <a:t>Author (department)</a:t>
            </a:r>
            <a:br>
              <a:rPr lang="en-GB" noProof="0" dirty="0" smtClean="0"/>
            </a:br>
            <a:r>
              <a:rPr lang="en-GB" noProof="0" dirty="0" smtClean="0"/>
              <a:t>Date</a:t>
            </a:r>
          </a:p>
        </p:txBody>
      </p:sp>
      <p:grpSp>
        <p:nvGrpSpPr>
          <p:cNvPr id="34" name="Gruppieren 36"/>
          <p:cNvGrpSpPr/>
          <p:nvPr userDrawn="1"/>
        </p:nvGrpSpPr>
        <p:grpSpPr>
          <a:xfrm>
            <a:off x="-24633" y="-27384"/>
            <a:ext cx="9176382" cy="5112568"/>
            <a:chOff x="-24633" y="-27384"/>
            <a:chExt cx="9176382" cy="5112568"/>
          </a:xfrm>
        </p:grpSpPr>
        <p:cxnSp>
          <p:nvCxnSpPr>
            <p:cNvPr id="35" name="Gerade Verbindung 17"/>
            <p:cNvCxnSpPr/>
            <p:nvPr/>
          </p:nvCxnSpPr>
          <p:spPr>
            <a:xfrm>
              <a:off x="2123728" y="4398016"/>
              <a:ext cx="216024" cy="687168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18"/>
            <p:cNvCxnSpPr/>
            <p:nvPr/>
          </p:nvCxnSpPr>
          <p:spPr>
            <a:xfrm>
              <a:off x="-24633" y="2941926"/>
              <a:ext cx="2148361" cy="145609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19"/>
            <p:cNvCxnSpPr/>
            <p:nvPr/>
          </p:nvCxnSpPr>
          <p:spPr>
            <a:xfrm flipH="1">
              <a:off x="2123728" y="2708920"/>
              <a:ext cx="7020270" cy="1689096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21"/>
            <p:cNvCxnSpPr/>
            <p:nvPr/>
          </p:nvCxnSpPr>
          <p:spPr>
            <a:xfrm>
              <a:off x="8141920" y="-7511"/>
              <a:ext cx="1009829" cy="180220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lipse 22"/>
            <p:cNvSpPr/>
            <p:nvPr/>
          </p:nvSpPr>
          <p:spPr bwMode="auto">
            <a:xfrm>
              <a:off x="2051720" y="4330531"/>
              <a:ext cx="144016" cy="1440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40" name="Gerade Verbindung 23"/>
            <p:cNvCxnSpPr/>
            <p:nvPr/>
          </p:nvCxnSpPr>
          <p:spPr>
            <a:xfrm flipH="1">
              <a:off x="6444208" y="-27384"/>
              <a:ext cx="1440160" cy="496855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IFXSHAPE"/>
          <p:cNvSpPr>
            <a:spLocks noGrp="1"/>
          </p:cNvSpPr>
          <p:nvPr>
            <p:ph type="title" hasCustomPrompt="1"/>
          </p:nvPr>
        </p:nvSpPr>
        <p:spPr>
          <a:xfrm>
            <a:off x="468000" y="2088000"/>
            <a:ext cx="6336000" cy="553998"/>
          </a:xfrm>
        </p:spPr>
        <p:txBody>
          <a:bodyPr bIns="0" anchor="b" anchorCtr="0">
            <a:spAutoFit/>
          </a:bodyPr>
          <a:lstStyle>
            <a:lvl1pPr>
              <a:defRPr lang="en-US" sz="3600" kern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R="0" defTabSz="914400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tabLst/>
            </a:pPr>
            <a:r>
              <a:rPr lang="de-DE" sz="36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Please type in title</a:t>
            </a:r>
          </a:p>
        </p:txBody>
      </p:sp>
      <p:pic>
        <p:nvPicPr>
          <p:cNvPr id="55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11" y="5809300"/>
            <a:ext cx="1404000" cy="614017"/>
          </a:xfrm>
          <a:prstGeom prst="rect">
            <a:avLst/>
          </a:prstGeom>
        </p:spPr>
      </p:pic>
      <p:sp>
        <p:nvSpPr>
          <p:cNvPr id="6" name="IFXSHAPE"/>
          <p:cNvSpPr>
            <a:spLocks noGrp="1"/>
          </p:cNvSpPr>
          <p:nvPr>
            <p:ph type="dt" sz="half" idx="11"/>
          </p:nvPr>
        </p:nvSpPr>
        <p:spPr>
          <a:xfrm>
            <a:off x="4057650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20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- restricted -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536123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  <p:extLst mod="1">
    <p:ext uri="{DCECCB84-F9BA-43D5-87BE-67443E8EF086}">
      <p15:sldGuideLst xmlns:p15="http://schemas.microsoft.com/office/powerpoint/2012/main">
        <p15:guide id="1" orient="horz" pos="709" userDrawn="1">
          <p15:clr>
            <a:srgbClr val="FBAE40"/>
          </p15:clr>
        </p15:guide>
        <p15:guide id="2" pos="297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3B08D278-07E9-42B7-8430-510AFBFE937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2"/>
            <a:ext cx="4248472" cy="231663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4643438" y="1268413"/>
            <a:ext cx="4249042" cy="231663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250825" y="3860799"/>
            <a:ext cx="4248472" cy="25209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4643438" y="3860800"/>
            <a:ext cx="4249042" cy="2520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2018-09-24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6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8034741A-A45C-4675-A76B-FAF815C5134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4" y="1268412"/>
            <a:ext cx="8641655" cy="231663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3860799"/>
            <a:ext cx="4248472" cy="25209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7" y="3860800"/>
            <a:ext cx="4249041" cy="2520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2018-09-24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, Two Columns,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6FCF50A4-C815-40A1-BD39-13DDCFC0169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4"/>
            <a:ext cx="8640960" cy="12326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780930"/>
            <a:ext cx="4248472" cy="19458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8" y="2780930"/>
            <a:ext cx="4248472" cy="19458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250825" y="5085185"/>
            <a:ext cx="8640960" cy="12965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2018-09-24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6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FBD226DA-504E-413B-9849-6CE53DF5765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6" y="1268413"/>
            <a:ext cx="2808288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3203576" y="1268413"/>
            <a:ext cx="2736850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6084888" y="1268413"/>
            <a:ext cx="280831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2018-09-24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A870FDDC-3DED-4385-9567-499C5684236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8640960" cy="1368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781299"/>
            <a:ext cx="2952750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3348038" y="2781299"/>
            <a:ext cx="2592387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6084888" y="2781299"/>
            <a:ext cx="2808287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2018-09-24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C8F513ED-BEFD-4743-9AFE-79C812BD8AF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208823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484438" y="1268413"/>
            <a:ext cx="2016125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8" y="1268413"/>
            <a:ext cx="2016125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6804025" y="1268413"/>
            <a:ext cx="208823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2018-09-24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20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8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EB7EE9D1-D3A7-48A5-B904-FBD9CDC14342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8640960" cy="1368425"/>
          </a:xfrm>
          <a:prstGeom prst="rect">
            <a:avLst/>
          </a:prstGeom>
        </p:spPr>
        <p:txBody>
          <a:bodyPr/>
          <a:lstStyle>
            <a:lvl4pPr>
              <a:buNone/>
              <a:defRPr/>
            </a:lvl4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781299"/>
            <a:ext cx="2088232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2484438" y="2781299"/>
            <a:ext cx="2016125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4643438" y="2781299"/>
            <a:ext cx="2016125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5" name="IFXSHAPE"/>
          <p:cNvSpPr>
            <a:spLocks noGrp="1"/>
          </p:cNvSpPr>
          <p:nvPr>
            <p:ph sz="quarter" idx="17" hasCustomPrompt="1"/>
          </p:nvPr>
        </p:nvSpPr>
        <p:spPr>
          <a:xfrm>
            <a:off x="6804025" y="2781299"/>
            <a:ext cx="2088232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9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2018-09-24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A67EC020-7DF0-4BB0-B4C0-440B76C8B9F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2018-09-24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Fin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28B21BF1-FB2B-4123-9954-C22FCD12E0B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2018-09-24   </a:t>
            </a:r>
            <a:r>
              <a:rPr lang="de-DE" b="1" smtClean="0"/>
              <a:t>restricted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326568936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2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endParaRPr lang="de-DE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bg1"/>
              </a:buClr>
              <a:defRPr sz="160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endParaRPr lang="de-DE"/>
          </a:p>
        </p:txBody>
      </p:sp>
      <p:sp>
        <p:nvSpPr>
          <p:cNvPr id="28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5508002"/>
            <a:ext cx="633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lang="en-GB" kern="0" noProof="0" dirty="0" smtClean="0">
                <a:ea typeface="Verdana" pitchFamily="34" charset="0"/>
                <a:cs typeface="Verdana" pitchFamily="34" charset="0"/>
              </a:defRPr>
            </a:lvl1pPr>
          </a:lstStyle>
          <a:p>
            <a:pPr marR="0" lvl="0" defTabSz="914400" eaLnBrk="0" fontAlgn="auto" latinLnBrk="0" hangingPunct="0">
              <a:spcAft>
                <a:spcPts val="300"/>
              </a:spcAft>
              <a:buSzTx/>
              <a:tabLst/>
            </a:pPr>
            <a:r>
              <a:rPr lang="en-GB" noProof="0" dirty="0" smtClean="0"/>
              <a:t>Author (department)</a:t>
            </a:r>
            <a:br>
              <a:rPr lang="en-GB" noProof="0" dirty="0" smtClean="0"/>
            </a:br>
            <a:r>
              <a:rPr lang="en-GB" noProof="0" dirty="0" smtClean="0"/>
              <a:t>Date</a:t>
            </a:r>
          </a:p>
        </p:txBody>
      </p:sp>
      <p:grpSp>
        <p:nvGrpSpPr>
          <p:cNvPr id="34" name="Gruppieren 36"/>
          <p:cNvGrpSpPr/>
          <p:nvPr userDrawn="1"/>
        </p:nvGrpSpPr>
        <p:grpSpPr>
          <a:xfrm>
            <a:off x="-24633" y="-27384"/>
            <a:ext cx="9176382" cy="5112568"/>
            <a:chOff x="-24633" y="-27384"/>
            <a:chExt cx="9176382" cy="5112568"/>
          </a:xfrm>
        </p:grpSpPr>
        <p:cxnSp>
          <p:nvCxnSpPr>
            <p:cNvPr id="35" name="Gerade Verbindung 17"/>
            <p:cNvCxnSpPr/>
            <p:nvPr/>
          </p:nvCxnSpPr>
          <p:spPr>
            <a:xfrm>
              <a:off x="2123728" y="4398016"/>
              <a:ext cx="216024" cy="687168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18"/>
            <p:cNvCxnSpPr/>
            <p:nvPr/>
          </p:nvCxnSpPr>
          <p:spPr>
            <a:xfrm>
              <a:off x="-24633" y="2941926"/>
              <a:ext cx="2148361" cy="145609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19"/>
            <p:cNvCxnSpPr/>
            <p:nvPr/>
          </p:nvCxnSpPr>
          <p:spPr>
            <a:xfrm flipH="1">
              <a:off x="2123728" y="2708920"/>
              <a:ext cx="7020270" cy="1689096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21"/>
            <p:cNvCxnSpPr/>
            <p:nvPr/>
          </p:nvCxnSpPr>
          <p:spPr>
            <a:xfrm>
              <a:off x="8141920" y="-7511"/>
              <a:ext cx="1009829" cy="180220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lipse 22"/>
            <p:cNvSpPr/>
            <p:nvPr/>
          </p:nvSpPr>
          <p:spPr bwMode="auto">
            <a:xfrm>
              <a:off x="2051720" y="4330531"/>
              <a:ext cx="144016" cy="1440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40" name="Gerade Verbindung 23"/>
            <p:cNvCxnSpPr/>
            <p:nvPr/>
          </p:nvCxnSpPr>
          <p:spPr>
            <a:xfrm flipH="1">
              <a:off x="6444208" y="-27384"/>
              <a:ext cx="1440160" cy="496855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IFXSHAPE"/>
          <p:cNvSpPr>
            <a:spLocks noGrp="1"/>
          </p:cNvSpPr>
          <p:nvPr>
            <p:ph type="title" hasCustomPrompt="1"/>
          </p:nvPr>
        </p:nvSpPr>
        <p:spPr>
          <a:xfrm>
            <a:off x="464941" y="4168551"/>
            <a:ext cx="8244000" cy="540000"/>
          </a:xfrm>
        </p:spPr>
        <p:txBody>
          <a:bodyPr anchor="t" anchorCtr="0">
            <a:spAutoFit/>
          </a:bodyPr>
          <a:lstStyle>
            <a:lvl1pPr>
              <a:defRPr lang="en-US" sz="3600" kern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R="0" defTabSz="914400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tabLst/>
            </a:pPr>
            <a:r>
              <a:rPr lang="de-DE" sz="36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Please type in title</a:t>
            </a:r>
            <a:br>
              <a:rPr lang="de-DE" sz="36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de-DE" sz="36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5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11" y="5809300"/>
            <a:ext cx="1404000" cy="614017"/>
          </a:xfrm>
          <a:prstGeom prst="rect">
            <a:avLst/>
          </a:prstGeom>
        </p:spPr>
      </p:pic>
      <p:sp>
        <p:nvSpPr>
          <p:cNvPr id="25" name="Freihandform 14"/>
          <p:cNvSpPr/>
          <p:nvPr userDrawn="1"/>
        </p:nvSpPr>
        <p:spPr bwMode="auto">
          <a:xfrm>
            <a:off x="-18742" y="-6178"/>
            <a:ext cx="9162742" cy="3867226"/>
          </a:xfrm>
          <a:custGeom>
            <a:avLst/>
            <a:gdLst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12192 w 9150096"/>
              <a:gd name="connsiteY3" fmla="*/ 0 h 4066032"/>
              <a:gd name="connsiteX4" fmla="*/ 0 w 9150096"/>
              <a:gd name="connsiteY4" fmla="*/ 4066032 h 4066032"/>
              <a:gd name="connsiteX0" fmla="*/ 12522 w 9162618"/>
              <a:gd name="connsiteY0" fmla="*/ 4066032 h 4066032"/>
              <a:gd name="connsiteX1" fmla="*/ 9162618 w 9162618"/>
              <a:gd name="connsiteY1" fmla="*/ 3663696 h 4066032"/>
              <a:gd name="connsiteX2" fmla="*/ 9162618 w 9162618"/>
              <a:gd name="connsiteY2" fmla="*/ 0 h 4066032"/>
              <a:gd name="connsiteX3" fmla="*/ 0 w 9162618"/>
              <a:gd name="connsiteY3" fmla="*/ 0 h 4066032"/>
              <a:gd name="connsiteX4" fmla="*/ 12522 w 9162618"/>
              <a:gd name="connsiteY4" fmla="*/ 4066032 h 4066032"/>
              <a:gd name="connsiteX0" fmla="*/ 12522 w 9162618"/>
              <a:gd name="connsiteY0" fmla="*/ 4072210 h 4072210"/>
              <a:gd name="connsiteX1" fmla="*/ 9162618 w 9162618"/>
              <a:gd name="connsiteY1" fmla="*/ 3669874 h 4072210"/>
              <a:gd name="connsiteX2" fmla="*/ 9162618 w 9162618"/>
              <a:gd name="connsiteY2" fmla="*/ 6178 h 4072210"/>
              <a:gd name="connsiteX3" fmla="*/ 0 w 9162618"/>
              <a:gd name="connsiteY3" fmla="*/ 0 h 4072210"/>
              <a:gd name="connsiteX4" fmla="*/ 12522 w 9162618"/>
              <a:gd name="connsiteY4" fmla="*/ 4072210 h 4072210"/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86332 w 9150096"/>
              <a:gd name="connsiteY3" fmla="*/ 6178 h 4066032"/>
              <a:gd name="connsiteX4" fmla="*/ 0 w 9150096"/>
              <a:gd name="connsiteY4" fmla="*/ 4066032 h 4066032"/>
              <a:gd name="connsiteX0" fmla="*/ 6344 w 9156440"/>
              <a:gd name="connsiteY0" fmla="*/ 4066032 h 4066032"/>
              <a:gd name="connsiteX1" fmla="*/ 9156440 w 9156440"/>
              <a:gd name="connsiteY1" fmla="*/ 3663696 h 4066032"/>
              <a:gd name="connsiteX2" fmla="*/ 9156440 w 9156440"/>
              <a:gd name="connsiteY2" fmla="*/ 0 h 4066032"/>
              <a:gd name="connsiteX3" fmla="*/ 0 w 9156440"/>
              <a:gd name="connsiteY3" fmla="*/ 6178 h 4066032"/>
              <a:gd name="connsiteX4" fmla="*/ 6344 w 9156440"/>
              <a:gd name="connsiteY4" fmla="*/ 4066032 h 4066032"/>
              <a:gd name="connsiteX0" fmla="*/ 289 w 9162742"/>
              <a:gd name="connsiteY0" fmla="*/ 4053675 h 4053675"/>
              <a:gd name="connsiteX1" fmla="*/ 9162742 w 9162742"/>
              <a:gd name="connsiteY1" fmla="*/ 3663696 h 4053675"/>
              <a:gd name="connsiteX2" fmla="*/ 9162742 w 9162742"/>
              <a:gd name="connsiteY2" fmla="*/ 0 h 4053675"/>
              <a:gd name="connsiteX3" fmla="*/ 6302 w 9162742"/>
              <a:gd name="connsiteY3" fmla="*/ 6178 h 4053675"/>
              <a:gd name="connsiteX4" fmla="*/ 289 w 9162742"/>
              <a:gd name="connsiteY4" fmla="*/ 4053675 h 405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2742" h="4053675">
                <a:moveTo>
                  <a:pt x="289" y="4053675"/>
                </a:moveTo>
                <a:lnTo>
                  <a:pt x="9162742" y="3663696"/>
                </a:lnTo>
                <a:lnTo>
                  <a:pt x="9162742" y="0"/>
                </a:lnTo>
                <a:lnTo>
                  <a:pt x="6302" y="6178"/>
                </a:lnTo>
                <a:cubicBezTo>
                  <a:pt x="8417" y="1359463"/>
                  <a:pt x="-1826" y="2700390"/>
                  <a:pt x="289" y="4053675"/>
                </a:cubicBez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2068" t="-5496" b="-71522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26" name="Gruppieren 16"/>
          <p:cNvGrpSpPr/>
          <p:nvPr userDrawn="1"/>
        </p:nvGrpSpPr>
        <p:grpSpPr>
          <a:xfrm>
            <a:off x="-38456" y="-6096"/>
            <a:ext cx="9206840" cy="3795136"/>
            <a:chOff x="-38456" y="-6096"/>
            <a:chExt cx="9206840" cy="3957440"/>
          </a:xfrm>
        </p:grpSpPr>
        <p:cxnSp>
          <p:nvCxnSpPr>
            <p:cNvPr id="27" name="Gerade Verbindung 20"/>
            <p:cNvCxnSpPr/>
            <p:nvPr/>
          </p:nvCxnSpPr>
          <p:spPr>
            <a:xfrm>
              <a:off x="2843808" y="2513104"/>
              <a:ext cx="648072" cy="143824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5"/>
            <p:cNvCxnSpPr/>
            <p:nvPr/>
          </p:nvCxnSpPr>
          <p:spPr>
            <a:xfrm>
              <a:off x="-38456" y="1923981"/>
              <a:ext cx="2882264" cy="589123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8"/>
            <p:cNvCxnSpPr/>
            <p:nvPr/>
          </p:nvCxnSpPr>
          <p:spPr>
            <a:xfrm flipH="1">
              <a:off x="2843808" y="0"/>
              <a:ext cx="1656184" cy="251310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29"/>
            <p:cNvCxnSpPr/>
            <p:nvPr/>
          </p:nvCxnSpPr>
          <p:spPr>
            <a:xfrm>
              <a:off x="6828632" y="-6096"/>
              <a:ext cx="2339752" cy="2605865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Ellipse 31"/>
            <p:cNvSpPr/>
            <p:nvPr/>
          </p:nvSpPr>
          <p:spPr bwMode="auto">
            <a:xfrm>
              <a:off x="2783992" y="2434739"/>
              <a:ext cx="144016" cy="150158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6" name="IFXSHAPE"/>
          <p:cNvSpPr>
            <a:spLocks noGrp="1"/>
          </p:cNvSpPr>
          <p:nvPr>
            <p:ph type="dt" sz="half" idx="11"/>
          </p:nvPr>
        </p:nvSpPr>
        <p:spPr>
          <a:xfrm>
            <a:off x="4057650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20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- restricted -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139153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  <p:extLst mod="1"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pos="297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_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2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endParaRPr lang="de-DE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bg1"/>
              </a:buClr>
              <a:defRPr sz="160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endParaRPr lang="de-DE"/>
          </a:p>
        </p:txBody>
      </p:sp>
      <p:sp>
        <p:nvSpPr>
          <p:cNvPr id="28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5508002"/>
            <a:ext cx="633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lang="en-GB" kern="0" noProof="0" dirty="0" smtClean="0">
                <a:ea typeface="Verdana" pitchFamily="34" charset="0"/>
                <a:cs typeface="Verdana" pitchFamily="34" charset="0"/>
              </a:defRPr>
            </a:lvl1pPr>
          </a:lstStyle>
          <a:p>
            <a:pPr marR="0" lvl="0" defTabSz="914400" eaLnBrk="0" fontAlgn="auto" latinLnBrk="0" hangingPunct="0">
              <a:spcAft>
                <a:spcPts val="300"/>
              </a:spcAft>
              <a:buSzTx/>
              <a:tabLst/>
            </a:pPr>
            <a:r>
              <a:rPr lang="en-GB" noProof="0" dirty="0" smtClean="0"/>
              <a:t>Author (department)</a:t>
            </a:r>
            <a:br>
              <a:rPr lang="en-GB" noProof="0" dirty="0" smtClean="0"/>
            </a:br>
            <a:r>
              <a:rPr lang="en-GB" noProof="0" dirty="0" smtClean="0"/>
              <a:t>Date</a:t>
            </a:r>
          </a:p>
        </p:txBody>
      </p:sp>
      <p:grpSp>
        <p:nvGrpSpPr>
          <p:cNvPr id="34" name="Gruppieren 36"/>
          <p:cNvGrpSpPr/>
          <p:nvPr userDrawn="1"/>
        </p:nvGrpSpPr>
        <p:grpSpPr>
          <a:xfrm>
            <a:off x="-24633" y="-27384"/>
            <a:ext cx="9176382" cy="5112568"/>
            <a:chOff x="-24633" y="-27384"/>
            <a:chExt cx="9176382" cy="5112568"/>
          </a:xfrm>
        </p:grpSpPr>
        <p:cxnSp>
          <p:nvCxnSpPr>
            <p:cNvPr id="35" name="Gerade Verbindung 17"/>
            <p:cNvCxnSpPr/>
            <p:nvPr/>
          </p:nvCxnSpPr>
          <p:spPr>
            <a:xfrm>
              <a:off x="2123728" y="4398016"/>
              <a:ext cx="216024" cy="687168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18"/>
            <p:cNvCxnSpPr/>
            <p:nvPr/>
          </p:nvCxnSpPr>
          <p:spPr>
            <a:xfrm>
              <a:off x="-24633" y="2941926"/>
              <a:ext cx="2148361" cy="145609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19"/>
            <p:cNvCxnSpPr/>
            <p:nvPr/>
          </p:nvCxnSpPr>
          <p:spPr>
            <a:xfrm flipH="1">
              <a:off x="2123728" y="2708920"/>
              <a:ext cx="7020270" cy="1689096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21"/>
            <p:cNvCxnSpPr/>
            <p:nvPr/>
          </p:nvCxnSpPr>
          <p:spPr>
            <a:xfrm>
              <a:off x="8141920" y="-7511"/>
              <a:ext cx="1009829" cy="180220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lipse 22"/>
            <p:cNvSpPr/>
            <p:nvPr/>
          </p:nvSpPr>
          <p:spPr bwMode="auto">
            <a:xfrm>
              <a:off x="2051720" y="4330531"/>
              <a:ext cx="144016" cy="1440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40" name="Gerade Verbindung 23"/>
            <p:cNvCxnSpPr/>
            <p:nvPr/>
          </p:nvCxnSpPr>
          <p:spPr>
            <a:xfrm flipH="1">
              <a:off x="6444208" y="-27384"/>
              <a:ext cx="1440160" cy="496855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IFXSHAPE"/>
          <p:cNvSpPr>
            <a:spLocks noGrp="1"/>
          </p:cNvSpPr>
          <p:nvPr>
            <p:ph type="title" hasCustomPrompt="1"/>
          </p:nvPr>
        </p:nvSpPr>
        <p:spPr>
          <a:xfrm>
            <a:off x="464941" y="4168551"/>
            <a:ext cx="8244000" cy="540000"/>
          </a:xfrm>
        </p:spPr>
        <p:txBody>
          <a:bodyPr anchor="t" anchorCtr="0">
            <a:spAutoFit/>
          </a:bodyPr>
          <a:lstStyle>
            <a:lvl1pPr>
              <a:defRPr lang="en-US" sz="3600" kern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R="0" defTabSz="914400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tabLst/>
            </a:pPr>
            <a:r>
              <a:rPr lang="de-DE" sz="36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Please type in title</a:t>
            </a:r>
            <a:br>
              <a:rPr lang="de-DE" sz="36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de-DE" sz="36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5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11" y="5809300"/>
            <a:ext cx="1404000" cy="614017"/>
          </a:xfrm>
          <a:prstGeom prst="rect">
            <a:avLst/>
          </a:prstGeom>
        </p:spPr>
      </p:pic>
      <p:sp>
        <p:nvSpPr>
          <p:cNvPr id="17" name="Freihandform 19"/>
          <p:cNvSpPr/>
          <p:nvPr userDrawn="1"/>
        </p:nvSpPr>
        <p:spPr bwMode="auto">
          <a:xfrm>
            <a:off x="3948684" y="-15240"/>
            <a:ext cx="5202936" cy="3664987"/>
          </a:xfrm>
          <a:custGeom>
            <a:avLst/>
            <a:gdLst>
              <a:gd name="connsiteX0" fmla="*/ 5196840 w 5196840"/>
              <a:gd name="connsiteY0" fmla="*/ 3649980 h 3832860"/>
              <a:gd name="connsiteX1" fmla="*/ 5196840 w 5196840"/>
              <a:gd name="connsiteY1" fmla="*/ 0 h 3832860"/>
              <a:gd name="connsiteX2" fmla="*/ 861060 w 5196840"/>
              <a:gd name="connsiteY2" fmla="*/ 0 h 3832860"/>
              <a:gd name="connsiteX3" fmla="*/ 0 w 5196840"/>
              <a:gd name="connsiteY3" fmla="*/ 1996440 h 3832860"/>
              <a:gd name="connsiteX4" fmla="*/ 1295400 w 5196840"/>
              <a:gd name="connsiteY4" fmla="*/ 3832860 h 3832860"/>
              <a:gd name="connsiteX5" fmla="*/ 5196840 w 5196840"/>
              <a:gd name="connsiteY5" fmla="*/ 3649980 h 3832860"/>
              <a:gd name="connsiteX0" fmla="*/ 5196840 w 5196840"/>
              <a:gd name="connsiteY0" fmla="*/ 3649980 h 3832860"/>
              <a:gd name="connsiteX1" fmla="*/ 5196840 w 5196840"/>
              <a:gd name="connsiteY1" fmla="*/ 0 h 3832860"/>
              <a:gd name="connsiteX2" fmla="*/ 861060 w 5196840"/>
              <a:gd name="connsiteY2" fmla="*/ 0 h 3832860"/>
              <a:gd name="connsiteX3" fmla="*/ 0 w 5196840"/>
              <a:gd name="connsiteY3" fmla="*/ 1984083 h 3832860"/>
              <a:gd name="connsiteX4" fmla="*/ 1295400 w 5196840"/>
              <a:gd name="connsiteY4" fmla="*/ 3832860 h 3832860"/>
              <a:gd name="connsiteX5" fmla="*/ 5196840 w 5196840"/>
              <a:gd name="connsiteY5" fmla="*/ 3649980 h 3832860"/>
              <a:gd name="connsiteX0" fmla="*/ 5202936 w 5202936"/>
              <a:gd name="connsiteY0" fmla="*/ 3649980 h 3832860"/>
              <a:gd name="connsiteX1" fmla="*/ 5202936 w 5202936"/>
              <a:gd name="connsiteY1" fmla="*/ 0 h 3832860"/>
              <a:gd name="connsiteX2" fmla="*/ 867156 w 5202936"/>
              <a:gd name="connsiteY2" fmla="*/ 0 h 3832860"/>
              <a:gd name="connsiteX3" fmla="*/ 0 w 5202936"/>
              <a:gd name="connsiteY3" fmla="*/ 1984083 h 3832860"/>
              <a:gd name="connsiteX4" fmla="*/ 1301496 w 5202936"/>
              <a:gd name="connsiteY4" fmla="*/ 3832860 h 3832860"/>
              <a:gd name="connsiteX5" fmla="*/ 5202936 w 5202936"/>
              <a:gd name="connsiteY5" fmla="*/ 3649980 h 3832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02936" h="3832860">
                <a:moveTo>
                  <a:pt x="5202936" y="3649980"/>
                </a:moveTo>
                <a:lnTo>
                  <a:pt x="5202936" y="0"/>
                </a:lnTo>
                <a:lnTo>
                  <a:pt x="867156" y="0"/>
                </a:lnTo>
                <a:lnTo>
                  <a:pt x="0" y="1984083"/>
                </a:lnTo>
                <a:lnTo>
                  <a:pt x="1301496" y="3832860"/>
                </a:lnTo>
                <a:lnTo>
                  <a:pt x="5202936" y="3649980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2040" t="-32632" r="-33130" b="-14225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Freihandform 21"/>
          <p:cNvSpPr/>
          <p:nvPr userDrawn="1"/>
        </p:nvSpPr>
        <p:spPr bwMode="auto">
          <a:xfrm>
            <a:off x="-12440" y="-15240"/>
            <a:ext cx="4831575" cy="1894426"/>
          </a:xfrm>
          <a:custGeom>
            <a:avLst/>
            <a:gdLst>
              <a:gd name="connsiteX0" fmla="*/ 4846320 w 4846320"/>
              <a:gd name="connsiteY0" fmla="*/ 0 h 1981200"/>
              <a:gd name="connsiteX1" fmla="*/ 0 w 4846320"/>
              <a:gd name="connsiteY1" fmla="*/ 0 h 1981200"/>
              <a:gd name="connsiteX2" fmla="*/ 0 w 4846320"/>
              <a:gd name="connsiteY2" fmla="*/ 1615440 h 1981200"/>
              <a:gd name="connsiteX3" fmla="*/ 4000500 w 4846320"/>
              <a:gd name="connsiteY3" fmla="*/ 1981200 h 1981200"/>
              <a:gd name="connsiteX4" fmla="*/ 4846320 w 4846320"/>
              <a:gd name="connsiteY4" fmla="*/ 0 h 1981200"/>
              <a:gd name="connsiteX0" fmla="*/ 4864855 w 4864855"/>
              <a:gd name="connsiteY0" fmla="*/ 0 h 1981200"/>
              <a:gd name="connsiteX1" fmla="*/ 0 w 4864855"/>
              <a:gd name="connsiteY1" fmla="*/ 0 h 1981200"/>
              <a:gd name="connsiteX2" fmla="*/ 0 w 4864855"/>
              <a:gd name="connsiteY2" fmla="*/ 1615440 h 1981200"/>
              <a:gd name="connsiteX3" fmla="*/ 4000500 w 4864855"/>
              <a:gd name="connsiteY3" fmla="*/ 1981200 h 1981200"/>
              <a:gd name="connsiteX4" fmla="*/ 4864855 w 4864855"/>
              <a:gd name="connsiteY4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855" h="1981200">
                <a:moveTo>
                  <a:pt x="4864855" y="0"/>
                </a:moveTo>
                <a:lnTo>
                  <a:pt x="0" y="0"/>
                </a:lnTo>
                <a:lnTo>
                  <a:pt x="0" y="1615440"/>
                </a:lnTo>
                <a:lnTo>
                  <a:pt x="4000500" y="1981200"/>
                </a:lnTo>
                <a:lnTo>
                  <a:pt x="4864855" y="0"/>
                </a:ln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5378" b="-35378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Freihandform 22"/>
          <p:cNvSpPr/>
          <p:nvPr userDrawn="1"/>
        </p:nvSpPr>
        <p:spPr bwMode="auto">
          <a:xfrm>
            <a:off x="-12440" y="1529446"/>
            <a:ext cx="5267357" cy="2331602"/>
          </a:xfrm>
          <a:custGeom>
            <a:avLst/>
            <a:gdLst>
              <a:gd name="connsiteX0" fmla="*/ 5280660 w 5280660"/>
              <a:gd name="connsiteY0" fmla="*/ 2209800 h 2438400"/>
              <a:gd name="connsiteX1" fmla="*/ 3992880 w 5280660"/>
              <a:gd name="connsiteY1" fmla="*/ 365760 h 2438400"/>
              <a:gd name="connsiteX2" fmla="*/ 0 w 5280660"/>
              <a:gd name="connsiteY2" fmla="*/ 0 h 2438400"/>
              <a:gd name="connsiteX3" fmla="*/ 0 w 5280660"/>
              <a:gd name="connsiteY3" fmla="*/ 2438400 h 2438400"/>
              <a:gd name="connsiteX4" fmla="*/ 5280660 w 5280660"/>
              <a:gd name="connsiteY4" fmla="*/ 2209800 h 2438400"/>
              <a:gd name="connsiteX0" fmla="*/ 5293017 w 5293017"/>
              <a:gd name="connsiteY0" fmla="*/ 2215978 h 2438400"/>
              <a:gd name="connsiteX1" fmla="*/ 3992880 w 5293017"/>
              <a:gd name="connsiteY1" fmla="*/ 365760 h 2438400"/>
              <a:gd name="connsiteX2" fmla="*/ 0 w 5293017"/>
              <a:gd name="connsiteY2" fmla="*/ 0 h 2438400"/>
              <a:gd name="connsiteX3" fmla="*/ 0 w 5293017"/>
              <a:gd name="connsiteY3" fmla="*/ 2438400 h 2438400"/>
              <a:gd name="connsiteX4" fmla="*/ 5293017 w 5293017"/>
              <a:gd name="connsiteY4" fmla="*/ 2215978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3017" h="2438400">
                <a:moveTo>
                  <a:pt x="5293017" y="2215978"/>
                </a:moveTo>
                <a:lnTo>
                  <a:pt x="3992880" y="365760"/>
                </a:lnTo>
                <a:lnTo>
                  <a:pt x="0" y="0"/>
                </a:lnTo>
                <a:lnTo>
                  <a:pt x="0" y="2438400"/>
                </a:lnTo>
                <a:lnTo>
                  <a:pt x="5293017" y="2215978"/>
                </a:lnTo>
                <a:close/>
              </a:path>
            </a:pathLst>
          </a:cu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6331" b="-35109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20" name="Gruppieren 23"/>
          <p:cNvGrpSpPr/>
          <p:nvPr userDrawn="1"/>
        </p:nvGrpSpPr>
        <p:grpSpPr>
          <a:xfrm>
            <a:off x="-12440" y="-15240"/>
            <a:ext cx="5267357" cy="3663608"/>
            <a:chOff x="27112" y="-15240"/>
            <a:chExt cx="5267357" cy="3831418"/>
          </a:xfrm>
        </p:grpSpPr>
        <p:cxnSp>
          <p:nvCxnSpPr>
            <p:cNvPr id="21" name="Gerade Verbindung 24"/>
            <p:cNvCxnSpPr>
              <a:endCxn id="19" idx="0"/>
            </p:cNvCxnSpPr>
            <p:nvPr/>
          </p:nvCxnSpPr>
          <p:spPr>
            <a:xfrm>
              <a:off x="4000428" y="1968843"/>
              <a:ext cx="1294041" cy="1847335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6"/>
            <p:cNvCxnSpPr>
              <a:stCxn id="18" idx="2"/>
              <a:endCxn id="19" idx="1"/>
            </p:cNvCxnSpPr>
            <p:nvPr/>
          </p:nvCxnSpPr>
          <p:spPr>
            <a:xfrm>
              <a:off x="27112" y="1600200"/>
              <a:ext cx="3973523" cy="36576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7"/>
            <p:cNvCxnSpPr>
              <a:stCxn id="17" idx="2"/>
              <a:endCxn id="19" idx="1"/>
            </p:cNvCxnSpPr>
            <p:nvPr/>
          </p:nvCxnSpPr>
          <p:spPr>
            <a:xfrm flipH="1">
              <a:off x="4000635" y="-15240"/>
              <a:ext cx="854757" cy="198120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lipse 30"/>
            <p:cNvSpPr/>
            <p:nvPr/>
          </p:nvSpPr>
          <p:spPr bwMode="auto">
            <a:xfrm>
              <a:off x="3934723" y="1893952"/>
              <a:ext cx="144016" cy="15059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6" name="IFXSHAPE"/>
          <p:cNvSpPr>
            <a:spLocks noGrp="1"/>
          </p:cNvSpPr>
          <p:nvPr>
            <p:ph type="dt" sz="half" idx="11"/>
          </p:nvPr>
        </p:nvSpPr>
        <p:spPr>
          <a:xfrm>
            <a:off x="4057650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20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- restricted -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353641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  <p:extLst mod="1"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pos="297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67006A65-089F-4AC4-A091-E2BEBCA89F6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2018-09-24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FXSHAPE"/>
          <p:cNvSpPr>
            <a:spLocks noGrp="1"/>
          </p:cNvSpPr>
          <p:nvPr>
            <p:ph type="ftr" sz="quarter" idx="16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7645822A-3B54-4599-A239-FD504F24A3E0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4" y="1268413"/>
            <a:ext cx="8641655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5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2018-09-24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FXSHAPE"/>
          <p:cNvSpPr>
            <a:spLocks noGrp="1"/>
          </p:cNvSpPr>
          <p:nvPr>
            <p:ph type="ftr" sz="quarter" idx="3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36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34CE44B6-BB9C-4721-AC69-116E25E65FD2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19" name="IFXSHAPE"/>
          <p:cNvSpPr>
            <a:spLocks noGrp="1"/>
          </p:cNvSpPr>
          <p:nvPr>
            <p:ph type="body" idx="17" hasCustomPrompt="1"/>
          </p:nvPr>
        </p:nvSpPr>
        <p:spPr>
          <a:xfrm>
            <a:off x="971500" y="1268412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20" name="IFXSHAPE"/>
          <p:cNvSpPr>
            <a:spLocks noGrp="1"/>
          </p:cNvSpPr>
          <p:nvPr>
            <p:ph type="body" sz="quarter" idx="18" hasCustomPrompt="1"/>
          </p:nvPr>
        </p:nvSpPr>
        <p:spPr>
          <a:xfrm>
            <a:off x="971501" y="1916493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1" name="IFXSHAPE"/>
          <p:cNvSpPr>
            <a:spLocks noGrp="1"/>
          </p:cNvSpPr>
          <p:nvPr>
            <p:ph type="body" sz="quarter" idx="19" hasCustomPrompt="1"/>
          </p:nvPr>
        </p:nvSpPr>
        <p:spPr>
          <a:xfrm>
            <a:off x="971501" y="2564574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2" name="IFXSHAPE"/>
          <p:cNvSpPr>
            <a:spLocks noGrp="1"/>
          </p:cNvSpPr>
          <p:nvPr>
            <p:ph type="body" sz="quarter" idx="20" hasCustomPrompt="1"/>
          </p:nvPr>
        </p:nvSpPr>
        <p:spPr>
          <a:xfrm>
            <a:off x="971501" y="3212655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3" name="IFXSHAPE"/>
          <p:cNvSpPr>
            <a:spLocks noGrp="1"/>
          </p:cNvSpPr>
          <p:nvPr>
            <p:ph type="body" sz="quarter" idx="21" hasCustomPrompt="1"/>
          </p:nvPr>
        </p:nvSpPr>
        <p:spPr>
          <a:xfrm>
            <a:off x="971501" y="3860736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4" name="IFXSHAPE"/>
          <p:cNvSpPr>
            <a:spLocks noGrp="1"/>
          </p:cNvSpPr>
          <p:nvPr>
            <p:ph type="body" sz="quarter" idx="22" hasCustomPrompt="1"/>
          </p:nvPr>
        </p:nvSpPr>
        <p:spPr>
          <a:xfrm>
            <a:off x="971501" y="4508817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8" name="IFXSHAPE"/>
          <p:cNvSpPr>
            <a:spLocks noGrp="1"/>
          </p:cNvSpPr>
          <p:nvPr>
            <p:ph type="body" sz="quarter" idx="23" hasCustomPrompt="1"/>
          </p:nvPr>
        </p:nvSpPr>
        <p:spPr>
          <a:xfrm>
            <a:off x="971501" y="5156898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9" name="IFXSHAPE"/>
          <p:cNvSpPr>
            <a:spLocks noGrp="1"/>
          </p:cNvSpPr>
          <p:nvPr>
            <p:ph type="body" sz="quarter" idx="24" hasCustomPrompt="1"/>
          </p:nvPr>
        </p:nvSpPr>
        <p:spPr>
          <a:xfrm>
            <a:off x="971501" y="5804979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30" name="IFXSHAPE"/>
          <p:cNvSpPr>
            <a:spLocks noGrp="1"/>
          </p:cNvSpPr>
          <p:nvPr>
            <p:ph type="body" idx="28" hasCustomPrompt="1"/>
          </p:nvPr>
        </p:nvSpPr>
        <p:spPr>
          <a:xfrm>
            <a:off x="250825" y="1268412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1" name="IFXSHAPE"/>
          <p:cNvSpPr>
            <a:spLocks noGrp="1"/>
          </p:cNvSpPr>
          <p:nvPr>
            <p:ph type="body" idx="29" hasCustomPrompt="1"/>
          </p:nvPr>
        </p:nvSpPr>
        <p:spPr>
          <a:xfrm>
            <a:off x="250825" y="1916593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2" name="IFXSHAPE"/>
          <p:cNvSpPr>
            <a:spLocks noGrp="1"/>
          </p:cNvSpPr>
          <p:nvPr>
            <p:ph type="body" idx="30" hasCustomPrompt="1"/>
          </p:nvPr>
        </p:nvSpPr>
        <p:spPr>
          <a:xfrm>
            <a:off x="250825" y="2564774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3" name="IFXSHAPE"/>
          <p:cNvSpPr>
            <a:spLocks noGrp="1"/>
          </p:cNvSpPr>
          <p:nvPr>
            <p:ph type="body" idx="31" hasCustomPrompt="1"/>
          </p:nvPr>
        </p:nvSpPr>
        <p:spPr>
          <a:xfrm>
            <a:off x="250825" y="3212955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4" name="IFXSHAPE"/>
          <p:cNvSpPr>
            <a:spLocks noGrp="1"/>
          </p:cNvSpPr>
          <p:nvPr>
            <p:ph type="body" idx="32" hasCustomPrompt="1"/>
          </p:nvPr>
        </p:nvSpPr>
        <p:spPr>
          <a:xfrm>
            <a:off x="250825" y="3861136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5" name="IFXSHAPE"/>
          <p:cNvSpPr>
            <a:spLocks noGrp="1"/>
          </p:cNvSpPr>
          <p:nvPr>
            <p:ph type="body" idx="33" hasCustomPrompt="1"/>
          </p:nvPr>
        </p:nvSpPr>
        <p:spPr>
          <a:xfrm>
            <a:off x="250825" y="4509317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6" name="IFXSHAPE"/>
          <p:cNvSpPr>
            <a:spLocks noGrp="1"/>
          </p:cNvSpPr>
          <p:nvPr>
            <p:ph type="body" idx="34" hasCustomPrompt="1"/>
          </p:nvPr>
        </p:nvSpPr>
        <p:spPr>
          <a:xfrm>
            <a:off x="250825" y="5157498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7" name="IFXSHAPE"/>
          <p:cNvSpPr>
            <a:spLocks noGrp="1"/>
          </p:cNvSpPr>
          <p:nvPr>
            <p:ph type="body" idx="35" hasCustomPrompt="1"/>
          </p:nvPr>
        </p:nvSpPr>
        <p:spPr>
          <a:xfrm>
            <a:off x="250825" y="5805678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7" name="IFXSHAPE"/>
          <p:cNvSpPr>
            <a:spLocks noGrp="1"/>
          </p:cNvSpPr>
          <p:nvPr>
            <p:ph type="dt" sz="half" idx="3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2018-09-24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and_Two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7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5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24DB0BE1-7031-4B28-B999-1325278C03B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424847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4643438" y="1268413"/>
            <a:ext cx="424904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6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2018-09-24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6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A84D0A2C-12D7-492E-94D2-C281920D6BCA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998" cy="6857999"/>
          </a:xfrm>
          <a:prstGeom prst="rect">
            <a:avLst/>
          </a:prstGeom>
        </p:spPr>
      </p:pic>
      <p:sp>
        <p:nvSpPr>
          <p:cNvPr id="11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251519" y="1268413"/>
            <a:ext cx="7128769" cy="244792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4800"/>
            </a:lvl1pPr>
          </a:lstStyle>
          <a:p>
            <a:pPr lvl="0"/>
            <a:r>
              <a:rPr lang="en-GB" dirty="0" smtClean="0"/>
              <a:t>Click to enter section</a:t>
            </a:r>
          </a:p>
        </p:txBody>
      </p:sp>
      <p:sp>
        <p:nvSpPr>
          <p:cNvPr id="6" name="IFXSHAPE"/>
          <p:cNvSpPr>
            <a:spLocks noGrp="1"/>
          </p:cNvSpPr>
          <p:nvPr>
            <p:ph type="dt" sz="half" idx="15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2018-09-24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Section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AD22E22B-43E2-4E92-8BFE-689B1B122E4D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2018-09-24   </a:t>
            </a:r>
            <a:r>
              <a:rPr lang="de-DE" b="1" smtClean="0"/>
              <a:t>restricted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342738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/>
          <p:cNvSpPr>
            <a:spLocks noGrp="1"/>
          </p:cNvSpPr>
          <p:nvPr>
            <p:ph type="sldNum" sz="quarter" idx="4"/>
          </p:nvPr>
        </p:nvSpPr>
        <p:spPr>
          <a:xfrm>
            <a:off x="8315516" y="6553200"/>
            <a:ext cx="288036" cy="304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B1FF21FB-A392-4E68-9DAA-31B78002ED5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IFXSHAPE"/>
          <p:cNvSpPr>
            <a:spLocks noGrp="1"/>
          </p:cNvSpPr>
          <p:nvPr>
            <p:ph type="ftr" sz="quarter" idx="3"/>
          </p:nvPr>
        </p:nvSpPr>
        <p:spPr>
          <a:xfrm>
            <a:off x="4283964" y="6553200"/>
            <a:ext cx="576072" cy="304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" y="6551308"/>
            <a:ext cx="9143959" cy="30479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0"/>
            <a:ext cx="9144000" cy="908304"/>
          </a:xfrm>
          <a:prstGeom prst="rect">
            <a:avLst/>
          </a:prstGeom>
        </p:spPr>
      </p:pic>
      <p:sp>
        <p:nvSpPr>
          <p:cNvPr id="12" name="IFXSHAPE"/>
          <p:cNvSpPr>
            <a:spLocks noGrp="1"/>
          </p:cNvSpPr>
          <p:nvPr>
            <p:ph type="title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/>
          <a:p>
            <a:r>
              <a:rPr lang="en-GB" noProof="0" dirty="0" smtClean="0"/>
              <a:t>Click to edit title</a:t>
            </a:r>
            <a:endParaRPr lang="en-GB" noProof="0" dirty="0"/>
          </a:p>
        </p:txBody>
      </p:sp>
      <p:sp>
        <p:nvSpPr>
          <p:cNvPr id="23" name="IFXSHAPE"/>
          <p:cNvSpPr>
            <a:spLocks noGrp="1"/>
          </p:cNvSpPr>
          <p:nvPr>
            <p:ph type="body" idx="1"/>
          </p:nvPr>
        </p:nvSpPr>
        <p:spPr>
          <a:xfrm>
            <a:off x="250824" y="1268413"/>
            <a:ext cx="8640763" cy="5113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6" name="IFXSHAPE"/>
          <p:cNvSpPr>
            <a:spLocks noGrp="1"/>
          </p:cNvSpPr>
          <p:nvPr>
            <p:ph type="dt" sz="half" idx="2"/>
          </p:nvPr>
        </p:nvSpPr>
        <p:spPr>
          <a:xfrm>
            <a:off x="250824" y="6553200"/>
            <a:ext cx="288036" cy="304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2018-09-24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51" r:id="rId2"/>
    <p:sldLayoutId id="2147483752" r:id="rId3"/>
    <p:sldLayoutId id="2147483729" r:id="rId4"/>
    <p:sldLayoutId id="2147483730" r:id="rId5"/>
    <p:sldLayoutId id="2147483741" r:id="rId6"/>
    <p:sldLayoutId id="2147483731" r:id="rId7"/>
    <p:sldLayoutId id="2147483742" r:id="rId8"/>
    <p:sldLayoutId id="2147483753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  <p:sldLayoutId id="2147483748" r:id="rId1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Tx/>
        <a:buNone/>
        <a:defRPr sz="2400" b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9pPr>
    </p:titleStyle>
    <p:bodyStyle>
      <a:lvl1pPr marL="288000" indent="-288000" algn="l" rtl="0" eaLnBrk="1" fontAlgn="base" hangingPunct="1">
        <a:spcBef>
          <a:spcPts val="0"/>
        </a:spcBef>
        <a:spcAft>
          <a:spcPts val="1200"/>
        </a:spcAft>
        <a:buClr>
          <a:schemeClr val="accent1"/>
        </a:buClr>
        <a:buSzPct val="100000"/>
        <a:buFont typeface="Arial" panose="020B0604020202020204" pitchFamily="34" charset="0"/>
        <a:buChar char="›"/>
        <a:defRPr sz="2000" baseline="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576000" indent="-288000" algn="l" rtl="0" eaLnBrk="1" fontAlgn="base" hangingPunct="1">
        <a:spcBef>
          <a:spcPts val="0"/>
        </a:spcBef>
        <a:spcAft>
          <a:spcPts val="90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2000">
          <a:solidFill>
            <a:schemeClr val="tx1"/>
          </a:solidFill>
          <a:latin typeface="Verdana" pitchFamily="34" charset="0"/>
        </a:defRPr>
      </a:lvl2pPr>
      <a:lvl3pPr marL="864000" indent="-288000" algn="l" rtl="0" eaLnBrk="1" fontAlgn="base" hangingPunct="1"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Verdana" pitchFamily="34" charset="0"/>
        <a:buChar char="–"/>
        <a:defRPr sz="1800" baseline="0">
          <a:solidFill>
            <a:schemeClr val="tx1"/>
          </a:solidFill>
          <a:latin typeface="Verdana" pitchFamily="34" charset="0"/>
        </a:defRPr>
      </a:lvl3pPr>
      <a:lvl4pPr marL="1080000" indent="-216000" algn="l" rtl="0" eaLnBrk="1" fontAlgn="base" hangingPunct="1">
        <a:spcBef>
          <a:spcPts val="0"/>
        </a:spcBef>
        <a:spcAft>
          <a:spcPts val="30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1600" baseline="0">
          <a:solidFill>
            <a:schemeClr val="tx1"/>
          </a:solidFill>
          <a:latin typeface="Verdana" pitchFamily="34" charset="0"/>
        </a:defRPr>
      </a:lvl4pPr>
      <a:lvl5pPr marL="1296000" indent="-216000" algn="l" rtl="0" eaLnBrk="1" fontAlgn="base" hangingPunct="1">
        <a:spcBef>
          <a:spcPts val="0"/>
        </a:spcBef>
        <a:spcAft>
          <a:spcPts val="30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1400" baseline="0">
          <a:solidFill>
            <a:schemeClr val="tx1"/>
          </a:solidFill>
          <a:latin typeface="Verdana" pitchFamily="34" charset="0"/>
        </a:defRPr>
      </a:lvl5pPr>
      <a:lvl6pPr marL="1296000" indent="-216000" algn="l" rtl="0" eaLnBrk="1" fontAlgn="base" hangingPunct="1">
        <a:spcBef>
          <a:spcPts val="0"/>
        </a:spcBef>
        <a:spcAft>
          <a:spcPts val="300"/>
        </a:spcAft>
        <a:buClr>
          <a:schemeClr val="accent1"/>
        </a:buClr>
        <a:buFont typeface="Verdana" pitchFamily="34" charset="0"/>
        <a:buNone/>
        <a:defRPr sz="1400" baseline="0">
          <a:solidFill>
            <a:schemeClr val="tx1"/>
          </a:solidFill>
          <a:latin typeface="Verdana" pitchFamily="34" charset="0"/>
        </a:defRPr>
      </a:lvl6pPr>
      <a:lvl7pPr marL="25146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7pPr>
      <a:lvl8pPr marL="29718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8pPr>
      <a:lvl9pPr marL="34290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12.jpeg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10" Type="http://schemas.openxmlformats.org/officeDocument/2006/relationships/image" Target="../media/image19.jpeg"/><Relationship Id="rId4" Type="http://schemas.openxmlformats.org/officeDocument/2006/relationships/image" Target="../media/image13.jpeg"/><Relationship Id="rId9" Type="http://schemas.openxmlformats.org/officeDocument/2006/relationships/image" Target="../media/image1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68000" y="5507991"/>
            <a:ext cx="6840304" cy="441289"/>
          </a:xfrm>
        </p:spPr>
        <p:txBody>
          <a:bodyPr/>
          <a:lstStyle/>
          <a:p>
            <a:r>
              <a:rPr lang="de-DE" dirty="0"/>
              <a:t>Bourgogne, Colrat, Evaux, Gaizi, Nicolle – ACE TEAM</a:t>
            </a:r>
          </a:p>
          <a:p>
            <a:endParaRPr lang="de-D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8000" y="1534002"/>
            <a:ext cx="6336000" cy="1107996"/>
          </a:xfrm>
        </p:spPr>
        <p:txBody>
          <a:bodyPr/>
          <a:lstStyle/>
          <a:p>
            <a:r>
              <a:rPr lang="en-US" dirty="0"/>
              <a:t>Robot Project Meeting – </a:t>
            </a:r>
            <a:br>
              <a:rPr lang="en-US" dirty="0"/>
            </a:br>
            <a:r>
              <a:rPr lang="en-US" dirty="0" smtClean="0"/>
              <a:t>25/10/2018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- restricted -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10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645822A-3B54-4599-A239-FD504F24A3E0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Subtasks: Amine Wheel enslavment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Done: </a:t>
            </a:r>
          </a:p>
          <a:p>
            <a:pPr lvl="1"/>
            <a:r>
              <a:rPr lang="de-DE" dirty="0" smtClean="0"/>
              <a:t>Acceleration and deceleration functions working</a:t>
            </a:r>
          </a:p>
          <a:p>
            <a:pPr lvl="1"/>
            <a:r>
              <a:rPr lang="de-DE" dirty="0" smtClean="0"/>
              <a:t>Proportional correction working and Integrate correction implemented but not yet calibrated properly</a:t>
            </a:r>
          </a:p>
          <a:p>
            <a:r>
              <a:rPr lang="de-DE" dirty="0" smtClean="0"/>
              <a:t>To Do:</a:t>
            </a:r>
          </a:p>
          <a:p>
            <a:pPr lvl="1"/>
            <a:r>
              <a:rPr lang="de-DE" dirty="0" smtClean="0"/>
              <a:t>Calibrate Integrate correction, Derivative correction probably not needed</a:t>
            </a:r>
          </a:p>
          <a:p>
            <a:pPr lvl="1"/>
            <a:r>
              <a:rPr lang="de-DE" dirty="0" smtClean="0"/>
              <a:t>Write Documentation, and add the enslavement code on the master project on Github</a:t>
            </a:r>
          </a:p>
          <a:p>
            <a:pPr lvl="1"/>
            <a:r>
              <a:rPr lang="de-DE" dirty="0" smtClean="0"/>
              <a:t>Start working on a more precise correction when the gyroscope will be implemented</a:t>
            </a:r>
          </a:p>
          <a:p>
            <a:pPr lvl="1"/>
            <a:r>
              <a:rPr lang="de-DE" dirty="0" smtClean="0"/>
              <a:t>Sensor fusion with Encoders and Gyroscope ?</a:t>
            </a:r>
          </a:p>
          <a:p>
            <a:pPr marL="576000" lvl="2" indent="0">
              <a:buNone/>
            </a:pPr>
            <a:r>
              <a:rPr lang="de-DE" dirty="0" smtClean="0"/>
              <a:t>					</a:t>
            </a:r>
          </a:p>
          <a:p>
            <a:pPr marL="576000" lvl="2" indent="0">
              <a:buNone/>
            </a:pPr>
            <a:r>
              <a:rPr lang="de-DE" dirty="0"/>
              <a:t>	</a:t>
            </a:r>
            <a:r>
              <a:rPr lang="de-DE" dirty="0" smtClean="0"/>
              <a:t>					Deadline: </a:t>
            </a:r>
            <a:r>
              <a:rPr lang="de-DE" dirty="0" smtClean="0">
                <a:solidFill>
                  <a:srgbClr val="FF0000"/>
                </a:solidFill>
              </a:rPr>
              <a:t>Mid November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dirty="0" smtClean="0"/>
              <a:t>2018-10-25   </a:t>
            </a:r>
            <a:r>
              <a:rPr lang="de-DE" b="1" dirty="0" smtClean="0"/>
              <a:t>restricted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98023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2E9EB93-08D4-4E89-9CD5-72E76BE363D7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Subtasks: Marlon - Servomotors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Done: </a:t>
            </a:r>
          </a:p>
          <a:p>
            <a:pPr lvl="1"/>
            <a:r>
              <a:rPr lang="de-DE" dirty="0" smtClean="0"/>
              <a:t>Sweep function to allow sweeping motion from servo</a:t>
            </a:r>
          </a:p>
          <a:p>
            <a:pPr lvl="1"/>
            <a:r>
              <a:rPr lang="de-DE" dirty="0" smtClean="0"/>
              <a:t>Move function to hold servo in a certain position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To do:</a:t>
            </a:r>
          </a:p>
          <a:p>
            <a:pPr lvl="1"/>
            <a:r>
              <a:rPr lang="de-DE" dirty="0" smtClean="0"/>
              <a:t>Comment code</a:t>
            </a:r>
          </a:p>
          <a:p>
            <a:pPr lvl="1"/>
            <a:r>
              <a:rPr lang="de-DE" dirty="0" smtClean="0"/>
              <a:t>Write the wiki page</a:t>
            </a:r>
          </a:p>
          <a:p>
            <a:pPr lvl="1"/>
            <a:r>
              <a:rPr lang="de-DE" dirty="0" smtClean="0"/>
              <a:t>Sort out issue with </a:t>
            </a:r>
            <a:r>
              <a:rPr lang="de-DE" smtClean="0"/>
              <a:t>current draw when 2 servos are used</a:t>
            </a:r>
            <a:endParaRPr lang="de-DE" dirty="0" smtClean="0"/>
          </a:p>
          <a:p>
            <a:pPr marL="288000" lvl="1" indent="0">
              <a:buNone/>
            </a:pPr>
            <a:endParaRPr lang="de-DE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dirty="0" smtClean="0"/>
              <a:t>2018-10-25   </a:t>
            </a:r>
            <a:r>
              <a:rPr lang="de-DE" b="1" dirty="0" smtClean="0"/>
              <a:t>restricted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40028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2E9EB93-08D4-4E89-9CD5-72E76BE363D7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Marlon</a:t>
            </a:r>
            <a:r>
              <a:rPr lang="de-DE" dirty="0"/>
              <a:t>:</a:t>
            </a:r>
            <a:r>
              <a:rPr lang="de-DE" dirty="0" smtClean="0"/>
              <a:t> Servomotors Block Diagrams</a:t>
            </a:r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dirty="0" smtClean="0"/>
              <a:t>2018-10-25   </a:t>
            </a:r>
            <a:r>
              <a:rPr lang="de-DE" b="1" dirty="0" smtClean="0"/>
              <a:t>restricted</a:t>
            </a:r>
            <a:endParaRPr lang="de-DE" b="1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88966" y="1196752"/>
            <a:ext cx="5507170" cy="525658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23884" y="1419088"/>
            <a:ext cx="2592288" cy="4757364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37243" y="1856459"/>
            <a:ext cx="2088232" cy="64807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609251" y="2088161"/>
            <a:ext cx="187220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200" b="1" dirty="0"/>
              <a:t>config_servomotor()</a:t>
            </a:r>
            <a:endParaRPr lang="de-DE" sz="12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567442" y="2688115"/>
            <a:ext cx="2088232" cy="64807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4" name="TextBox 53"/>
          <p:cNvSpPr txBox="1"/>
          <p:nvPr/>
        </p:nvSpPr>
        <p:spPr bwMode="auto">
          <a:xfrm>
            <a:off x="639450" y="2919817"/>
            <a:ext cx="187220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200" b="1" dirty="0"/>
              <a:t>s</a:t>
            </a:r>
            <a:r>
              <a:rPr lang="de-DE" sz="1200" b="1" dirty="0" smtClean="0"/>
              <a:t>weep_servo()</a:t>
            </a:r>
            <a:endParaRPr lang="de-DE" sz="1200" kern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570187" y="3487002"/>
            <a:ext cx="2088232" cy="64807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6" name="TextBox 55"/>
          <p:cNvSpPr txBox="1"/>
          <p:nvPr/>
        </p:nvSpPr>
        <p:spPr bwMode="auto">
          <a:xfrm>
            <a:off x="642195" y="3718704"/>
            <a:ext cx="201622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200" b="1" dirty="0" smtClean="0"/>
              <a:t>move_servo(duty_position)</a:t>
            </a:r>
            <a:endParaRPr lang="de-DE" sz="12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591300" y="4374776"/>
            <a:ext cx="2089472" cy="64807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62" name="TextBox 61"/>
          <p:cNvSpPr txBox="1"/>
          <p:nvPr/>
        </p:nvSpPr>
        <p:spPr bwMode="auto">
          <a:xfrm>
            <a:off x="663308" y="4606478"/>
            <a:ext cx="187220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200" b="1" dirty="0"/>
              <a:t>timer_compare_config()</a:t>
            </a:r>
            <a:endParaRPr lang="de-DE" sz="1200" kern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3850074" y="1815571"/>
            <a:ext cx="826282" cy="64850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66" name="TextBox 65"/>
          <p:cNvSpPr txBox="1"/>
          <p:nvPr/>
        </p:nvSpPr>
        <p:spPr bwMode="auto">
          <a:xfrm>
            <a:off x="3858947" y="1984341"/>
            <a:ext cx="81215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200" b="1" dirty="0" smtClean="0"/>
              <a:t>GPIO</a:t>
            </a:r>
          </a:p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lang="de-DE" sz="12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3586706" y="4851551"/>
            <a:ext cx="1117020" cy="64850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68" name="TextBox 67"/>
          <p:cNvSpPr txBox="1"/>
          <p:nvPr/>
        </p:nvSpPr>
        <p:spPr bwMode="auto">
          <a:xfrm>
            <a:off x="3586706" y="4971903"/>
            <a:ext cx="108965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200" b="1" dirty="0" smtClean="0"/>
              <a:t>STM</a:t>
            </a:r>
          </a:p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lang="de-DE" sz="12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3781184" y="2891580"/>
            <a:ext cx="1062280" cy="10104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70" name="TextBox 69"/>
          <p:cNvSpPr txBox="1"/>
          <p:nvPr/>
        </p:nvSpPr>
        <p:spPr bwMode="auto">
          <a:xfrm>
            <a:off x="3817601" y="3428715"/>
            <a:ext cx="1001466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200" b="1" dirty="0" smtClean="0"/>
              <a:t>GTM TOM</a:t>
            </a:r>
          </a:p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lang="de-DE" sz="12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6822698" y="1890686"/>
            <a:ext cx="1621076" cy="84484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72" name="TextBox 71"/>
          <p:cNvSpPr txBox="1"/>
          <p:nvPr/>
        </p:nvSpPr>
        <p:spPr bwMode="auto">
          <a:xfrm>
            <a:off x="6906547" y="2247421"/>
            <a:ext cx="1453378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200" b="1" dirty="0" smtClean="0"/>
              <a:t>Servomotor_1</a:t>
            </a:r>
          </a:p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lang="de-DE" sz="1200" b="1" dirty="0" smtClean="0"/>
          </a:p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lang="de-DE" sz="12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580549" y="5268360"/>
            <a:ext cx="2090894" cy="64807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76" name="TextBox 75"/>
          <p:cNvSpPr txBox="1"/>
          <p:nvPr/>
        </p:nvSpPr>
        <p:spPr bwMode="auto">
          <a:xfrm>
            <a:off x="652558" y="5500060"/>
            <a:ext cx="187220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200" b="1" dirty="0"/>
              <a:t>STM_INTERRUPT()</a:t>
            </a:r>
            <a:endParaRPr lang="de-DE" sz="8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5" name="Elbow Connector 24"/>
          <p:cNvCxnSpPr>
            <a:stCxn id="61" idx="3"/>
            <a:endCxn id="67" idx="0"/>
          </p:cNvCxnSpPr>
          <p:nvPr/>
        </p:nvCxnSpPr>
        <p:spPr>
          <a:xfrm>
            <a:off x="2680772" y="4698812"/>
            <a:ext cx="1464444" cy="15273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67" idx="2"/>
            <a:endCxn id="73" idx="3"/>
          </p:cNvCxnSpPr>
          <p:nvPr/>
        </p:nvCxnSpPr>
        <p:spPr>
          <a:xfrm rot="5400000">
            <a:off x="3362162" y="4809342"/>
            <a:ext cx="92336" cy="147377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22" idx="3"/>
            <a:endCxn id="65" idx="1"/>
          </p:cNvCxnSpPr>
          <p:nvPr/>
        </p:nvCxnSpPr>
        <p:spPr>
          <a:xfrm flipV="1">
            <a:off x="2625475" y="2139826"/>
            <a:ext cx="1224599" cy="4066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52" idx="3"/>
          </p:cNvCxnSpPr>
          <p:nvPr/>
        </p:nvCxnSpPr>
        <p:spPr>
          <a:xfrm>
            <a:off x="2655674" y="3012151"/>
            <a:ext cx="1125510" cy="14906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55" idx="3"/>
          </p:cNvCxnSpPr>
          <p:nvPr/>
        </p:nvCxnSpPr>
        <p:spPr>
          <a:xfrm flipV="1">
            <a:off x="2658419" y="3632617"/>
            <a:ext cx="1122765" cy="17842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/>
          <p:nvPr/>
        </p:nvCxnSpPr>
        <p:spPr>
          <a:xfrm>
            <a:off x="4691931" y="1995775"/>
            <a:ext cx="2130767" cy="288103"/>
          </a:xfrm>
          <a:prstGeom prst="bentConnector3">
            <a:avLst>
              <a:gd name="adj1" fmla="val 5613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 bwMode="auto">
          <a:xfrm>
            <a:off x="5940750" y="2043519"/>
            <a:ext cx="81215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200" b="1" dirty="0" smtClean="0"/>
              <a:t>PWM3</a:t>
            </a:r>
          </a:p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lang="de-DE" sz="12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6822698" y="3290249"/>
            <a:ext cx="1621076" cy="8448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93" name="TextBox 92"/>
          <p:cNvSpPr txBox="1"/>
          <p:nvPr/>
        </p:nvSpPr>
        <p:spPr bwMode="auto">
          <a:xfrm>
            <a:off x="6922291" y="3509573"/>
            <a:ext cx="1453378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200" b="1" dirty="0" smtClean="0"/>
              <a:t>Servomotor_2</a:t>
            </a:r>
          </a:p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lang="de-DE" sz="1200" b="1" dirty="0" smtClean="0"/>
          </a:p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lang="de-DE" sz="12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83" name="Elbow Connector 82"/>
          <p:cNvCxnSpPr>
            <a:stCxn id="65" idx="3"/>
            <a:endCxn id="91" idx="1"/>
          </p:cNvCxnSpPr>
          <p:nvPr/>
        </p:nvCxnSpPr>
        <p:spPr>
          <a:xfrm>
            <a:off x="4676356" y="2139826"/>
            <a:ext cx="2146342" cy="1572836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 bwMode="auto">
          <a:xfrm>
            <a:off x="5896418" y="3466383"/>
            <a:ext cx="81215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200" b="1" dirty="0" smtClean="0"/>
              <a:t>PWM4</a:t>
            </a:r>
          </a:p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lang="de-DE" sz="12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8" name="TextBox 97"/>
          <p:cNvSpPr txBox="1"/>
          <p:nvPr/>
        </p:nvSpPr>
        <p:spPr bwMode="auto">
          <a:xfrm>
            <a:off x="929510" y="1448757"/>
            <a:ext cx="1224136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200" b="1" dirty="0" smtClean="0"/>
              <a:t>CPU_ctrl</a:t>
            </a:r>
          </a:p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lang="de-DE" sz="12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17" name="Straight Arrow Connector 116"/>
          <p:cNvCxnSpPr/>
          <p:nvPr/>
        </p:nvCxnSpPr>
        <p:spPr>
          <a:xfrm flipH="1" flipV="1">
            <a:off x="4034214" y="2451323"/>
            <a:ext cx="7026" cy="4402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 flipV="1">
            <a:off x="4507037" y="2438106"/>
            <a:ext cx="7026" cy="4402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 bwMode="auto">
          <a:xfrm>
            <a:off x="4715459" y="1795294"/>
            <a:ext cx="81215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200" dirty="0" smtClean="0"/>
              <a:t>P33.10</a:t>
            </a:r>
          </a:p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lang="de-DE" sz="12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 bwMode="auto">
          <a:xfrm>
            <a:off x="4697069" y="2171426"/>
            <a:ext cx="81215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200" dirty="0" smtClean="0"/>
              <a:t>P33.5</a:t>
            </a:r>
          </a:p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lang="de-DE" sz="12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 bwMode="auto">
          <a:xfrm>
            <a:off x="1636036" y="963015"/>
            <a:ext cx="280831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TC29TF</a:t>
            </a:r>
          </a:p>
        </p:txBody>
      </p:sp>
    </p:spTree>
    <p:extLst>
      <p:ext uri="{BB962C8B-B14F-4D97-AF65-F5344CB8AC3E}">
        <p14:creationId xmlns:p14="http://schemas.microsoft.com/office/powerpoint/2010/main" val="85002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2E9EB93-08D4-4E89-9CD5-72E76BE363D7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Subtasks: Virgile, Bluetooth communication 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Done:</a:t>
            </a:r>
          </a:p>
          <a:p>
            <a:pPr lvl="1"/>
            <a:r>
              <a:rPr lang="de-DE" dirty="0"/>
              <a:t>Finish the code for the Bluetooth module used in interrupt mode</a:t>
            </a:r>
          </a:p>
          <a:p>
            <a:endParaRPr lang="de-DE" dirty="0" smtClean="0"/>
          </a:p>
          <a:p>
            <a:r>
              <a:rPr lang="de-DE" dirty="0" smtClean="0"/>
              <a:t>To do:</a:t>
            </a:r>
          </a:p>
          <a:p>
            <a:pPr lvl="1"/>
            <a:r>
              <a:rPr lang="de-DE" dirty="0" smtClean="0"/>
              <a:t>Implement and test the </a:t>
            </a:r>
            <a:r>
              <a:rPr lang="de-DE" dirty="0"/>
              <a:t>Bluetooth capabilities in the final </a:t>
            </a:r>
            <a:r>
              <a:rPr lang="de-DE" dirty="0" smtClean="0"/>
              <a:t>code</a:t>
            </a:r>
          </a:p>
          <a:p>
            <a:pPr lvl="1"/>
            <a:r>
              <a:rPr lang="de-DE" dirty="0" smtClean="0"/>
              <a:t>Finish writing the wiki page</a:t>
            </a:r>
          </a:p>
          <a:p>
            <a:pPr lvl="1"/>
            <a:endParaRPr lang="de-DE" dirty="0"/>
          </a:p>
          <a:p>
            <a:pPr marL="288000" lvl="1" indent="0">
              <a:buNone/>
            </a:pPr>
            <a:r>
              <a:rPr lang="de-DE"/>
              <a:t>Deadline: </a:t>
            </a:r>
            <a:r>
              <a:rPr lang="de-DE">
                <a:solidFill>
                  <a:srgbClr val="FF0000"/>
                </a:solidFill>
              </a:rPr>
              <a:t>End of October</a:t>
            </a:r>
            <a:endParaRPr lang="de-DE"/>
          </a:p>
          <a:p>
            <a:pPr marL="288000" lvl="1" indent="0">
              <a:buNone/>
            </a:pPr>
            <a:endParaRPr lang="de-DE" dirty="0"/>
          </a:p>
          <a:p>
            <a:pPr marL="576000" lvl="2" indent="0">
              <a:buNone/>
            </a:pPr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dirty="0" smtClean="0"/>
              <a:t>2018-10-25   </a:t>
            </a:r>
            <a:r>
              <a:rPr lang="de-DE" b="1" dirty="0" smtClean="0"/>
              <a:t>restricted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92824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2E9EB93-08D4-4E89-9CD5-72E76BE363D7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Substaks: Maxime, Camera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b="1" dirty="0" smtClean="0"/>
              <a:t>Done</a:t>
            </a:r>
          </a:p>
          <a:p>
            <a:pPr lvl="1"/>
            <a:r>
              <a:rPr lang="de-DE" dirty="0" smtClean="0"/>
              <a:t>None</a:t>
            </a:r>
          </a:p>
          <a:p>
            <a:pPr marL="0" indent="0">
              <a:buNone/>
            </a:pPr>
            <a:endParaRPr lang="de-DE" b="1" dirty="0"/>
          </a:p>
          <a:p>
            <a:r>
              <a:rPr lang="de-DE" b="1" dirty="0" smtClean="0"/>
              <a:t>To Do</a:t>
            </a:r>
          </a:p>
          <a:p>
            <a:pPr lvl="1"/>
            <a:r>
              <a:rPr lang="de-DE" dirty="0" smtClean="0"/>
              <a:t>Send video to a GUI (first step) and after to the Raspberry by ethernet (</a:t>
            </a:r>
            <a:r>
              <a:rPr lang="de-DE" u="sng" dirty="0" smtClean="0"/>
              <a:t>I asked Rahul to help me</a:t>
            </a:r>
            <a:r>
              <a:rPr lang="de-DE" dirty="0" smtClean="0"/>
              <a:t>)</a:t>
            </a:r>
          </a:p>
          <a:p>
            <a:pPr lvl="1"/>
            <a:r>
              <a:rPr lang="de-DE" dirty="0"/>
              <a:t>Take minimum 2500 pictures to pre-train </a:t>
            </a:r>
            <a:r>
              <a:rPr lang="de-DE" dirty="0" smtClean="0"/>
              <a:t>our </a:t>
            </a:r>
            <a:r>
              <a:rPr lang="de-DE" dirty="0"/>
              <a:t>own </a:t>
            </a:r>
            <a:r>
              <a:rPr lang="de-DE" dirty="0" smtClean="0"/>
              <a:t>CNN</a:t>
            </a:r>
            <a:endParaRPr lang="de-DE" dirty="0" smtClean="0">
              <a:solidFill>
                <a:schemeClr val="accent4"/>
              </a:solidFill>
            </a:endParaRPr>
          </a:p>
          <a:p>
            <a:pPr lvl="1"/>
            <a:r>
              <a:rPr lang="de-DE" dirty="0" smtClean="0"/>
              <a:t>Bluetooth communication (Rasberry &lt;-&gt; Aurix Master) </a:t>
            </a:r>
          </a:p>
          <a:p>
            <a:pPr lvl="1"/>
            <a:r>
              <a:rPr lang="de-DE" dirty="0" smtClean="0"/>
              <a:t>Documentation </a:t>
            </a:r>
            <a:r>
              <a:rPr lang="de-DE" dirty="0"/>
              <a:t>on Wiki page (</a:t>
            </a:r>
            <a:r>
              <a:rPr lang="de-DE" i="1" dirty="0"/>
              <a:t>in progress</a:t>
            </a:r>
            <a:r>
              <a:rPr lang="de-DE" dirty="0" smtClean="0"/>
              <a:t>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Deadline: </a:t>
            </a:r>
            <a:r>
              <a:rPr lang="de-DE" dirty="0" smtClean="0">
                <a:solidFill>
                  <a:srgbClr val="FF0000"/>
                </a:solidFill>
              </a:rPr>
              <a:t>Mid/End </a:t>
            </a:r>
            <a:r>
              <a:rPr lang="de-DE" dirty="0">
                <a:solidFill>
                  <a:srgbClr val="FF0000"/>
                </a:solidFill>
              </a:rPr>
              <a:t>of </a:t>
            </a:r>
            <a:r>
              <a:rPr lang="de-DE" dirty="0" smtClean="0">
                <a:solidFill>
                  <a:srgbClr val="FF0000"/>
                </a:solidFill>
              </a:rPr>
              <a:t>November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dirty="0" smtClean="0"/>
              <a:t>2018-10-25   </a:t>
            </a:r>
            <a:r>
              <a:rPr lang="de-DE" b="1" dirty="0" smtClean="0"/>
              <a:t>restricted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33751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2E9EB93-08D4-4E89-9CD5-72E76BE363D7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Subtasks: Guillaume, gyroscope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Done:</a:t>
            </a:r>
          </a:p>
          <a:p>
            <a:r>
              <a:rPr lang="de-DE" dirty="0" smtClean="0"/>
              <a:t>To do:</a:t>
            </a:r>
          </a:p>
          <a:p>
            <a:pPr lvl="1"/>
            <a:r>
              <a:rPr lang="de-DE" dirty="0" smtClean="0"/>
              <a:t>Read the code demo for I2C</a:t>
            </a:r>
          </a:p>
          <a:p>
            <a:pPr lvl="1"/>
            <a:r>
              <a:rPr lang="de-DE" dirty="0" smtClean="0"/>
              <a:t>Integrate the code into Amine movement program</a:t>
            </a:r>
          </a:p>
          <a:p>
            <a:pPr lvl="1"/>
            <a:r>
              <a:rPr lang="de-DE" dirty="0" smtClean="0"/>
              <a:t>Wiki</a:t>
            </a:r>
          </a:p>
          <a:p>
            <a:pPr lvl="1"/>
            <a:r>
              <a:rPr lang="de-DE" dirty="0" smtClean="0"/>
              <a:t>Look at the possible noise which appears when the mpu92/65 gets the info</a:t>
            </a:r>
          </a:p>
          <a:p>
            <a:pPr lvl="1"/>
            <a:endParaRPr lang="de-DE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dirty="0" smtClean="0"/>
              <a:t>2018-10-25   </a:t>
            </a:r>
            <a:r>
              <a:rPr lang="de-DE" b="1" dirty="0" smtClean="0"/>
              <a:t>restricted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417180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645822A-3B54-4599-A239-FD504F24A3E0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Guillaume: Blocks Diagram - Gyroscope</a:t>
            </a:r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dirty="0" smtClean="0"/>
              <a:t>2018-10-25   </a:t>
            </a:r>
            <a:r>
              <a:rPr lang="de-DE" b="1" dirty="0" smtClean="0"/>
              <a:t>restricted</a:t>
            </a:r>
            <a:endParaRPr lang="de-DE" b="1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107504" y="1522235"/>
            <a:ext cx="3816424" cy="4852392"/>
          </a:xfrm>
          <a:prstGeom prst="round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898900" y="1670321"/>
            <a:ext cx="21609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8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MPU-92/65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179512" y="2326804"/>
            <a:ext cx="2088232" cy="936104"/>
          </a:xfrm>
          <a:prstGeom prst="ellipse">
            <a:avLst/>
          </a:prstGeom>
          <a:noFill/>
          <a:ln w="19050">
            <a:solidFill>
              <a:srgbClr val="0070C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r>
              <a:rPr lang="de-DE" sz="1400" dirty="0" smtClean="0">
                <a:latin typeface="+mn-lt"/>
                <a:ea typeface="Verdana" pitchFamily="34" charset="0"/>
                <a:cs typeface="Verdana" pitchFamily="34" charset="0"/>
              </a:rPr>
              <a:t>Gyroscope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179512" y="4869160"/>
            <a:ext cx="2088232" cy="936104"/>
          </a:xfrm>
          <a:prstGeom prst="ellipse">
            <a:avLst/>
          </a:prstGeom>
          <a:noFill/>
          <a:ln w="19050">
            <a:solidFill>
              <a:srgbClr val="0070C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r>
              <a:rPr lang="de-DE" sz="1400" dirty="0" smtClean="0">
                <a:latin typeface="+mn-lt"/>
                <a:ea typeface="Verdana" pitchFamily="34" charset="0"/>
                <a:cs typeface="Verdana" pitchFamily="34" charset="0"/>
              </a:rPr>
              <a:t>Magnetometer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179512" y="3573016"/>
            <a:ext cx="2088232" cy="936104"/>
          </a:xfrm>
          <a:prstGeom prst="ellipse">
            <a:avLst/>
          </a:prstGeom>
          <a:noFill/>
          <a:ln w="19050">
            <a:solidFill>
              <a:srgbClr val="0070C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r>
              <a:rPr lang="de-DE" sz="1400" dirty="0" smtClean="0">
                <a:latin typeface="+mn-lt"/>
                <a:ea typeface="Verdana" pitchFamily="34" charset="0"/>
                <a:cs typeface="Verdana" pitchFamily="34" charset="0"/>
              </a:rPr>
              <a:t>Accelerometer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5220072" y="1528936"/>
            <a:ext cx="3816424" cy="4852392"/>
          </a:xfrm>
          <a:prstGeom prst="round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2915816" y="2708920"/>
            <a:ext cx="792088" cy="2664296"/>
          </a:xfrm>
          <a:prstGeom prst="roundRect">
            <a:avLst/>
          </a:prstGeom>
          <a:noFill/>
          <a:ln w="19050">
            <a:solidFill>
              <a:srgbClr val="0070C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r>
              <a:rPr lang="de-DE" sz="1600" dirty="0" smtClean="0">
                <a:latin typeface="+mn-lt"/>
                <a:ea typeface="Verdana" pitchFamily="34" charset="0"/>
                <a:cs typeface="Verdana" pitchFamily="34" charset="0"/>
              </a:rPr>
              <a:t>I2C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5436096" y="2708920"/>
            <a:ext cx="792088" cy="2664296"/>
          </a:xfrm>
          <a:prstGeom prst="roundRect">
            <a:avLst/>
          </a:prstGeom>
          <a:noFill/>
          <a:ln w="19050">
            <a:solidFill>
              <a:srgbClr val="0070C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r>
              <a:rPr lang="de-DE" sz="1600" dirty="0" smtClean="0">
                <a:latin typeface="+mn-lt"/>
                <a:ea typeface="Verdana" pitchFamily="34" charset="0"/>
                <a:cs typeface="Verdana" pitchFamily="34" charset="0"/>
              </a:rPr>
              <a:t>I2C</a:t>
            </a:r>
          </a:p>
        </p:txBody>
      </p:sp>
      <p:cxnSp>
        <p:nvCxnSpPr>
          <p:cNvPr id="19" name="Elbow Connector 18"/>
          <p:cNvCxnSpPr>
            <a:stCxn id="10" idx="6"/>
          </p:cNvCxnSpPr>
          <p:nvPr/>
        </p:nvCxnSpPr>
        <p:spPr>
          <a:xfrm>
            <a:off x="2267744" y="2794856"/>
            <a:ext cx="648072" cy="63414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267744" y="4014515"/>
            <a:ext cx="6480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1" idx="6"/>
          </p:cNvCxnSpPr>
          <p:nvPr/>
        </p:nvCxnSpPr>
        <p:spPr>
          <a:xfrm flipV="1">
            <a:off x="2267744" y="4819228"/>
            <a:ext cx="648072" cy="517984"/>
          </a:xfrm>
          <a:prstGeom prst="bentConnector3">
            <a:avLst>
              <a:gd name="adj1" fmla="val 5810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 bwMode="auto">
          <a:xfrm>
            <a:off x="6732240" y="2701454"/>
            <a:ext cx="2160240" cy="2635757"/>
          </a:xfrm>
          <a:prstGeom prst="roundRect">
            <a:avLst/>
          </a:prstGeom>
          <a:noFill/>
          <a:ln w="19050">
            <a:solidFill>
              <a:srgbClr val="0070C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7020272" y="2905772"/>
            <a:ext cx="158328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6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CPU</a:t>
            </a:r>
            <a:endParaRPr lang="de-DE" sz="14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7236296" y="4185927"/>
            <a:ext cx="1512168" cy="1008112"/>
          </a:xfrm>
          <a:prstGeom prst="rect">
            <a:avLst/>
          </a:prstGeom>
          <a:noFill/>
          <a:ln w="19050">
            <a:solidFill>
              <a:srgbClr val="0070C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r>
              <a:rPr lang="de-DE" sz="1600" dirty="0" smtClean="0">
                <a:latin typeface="+mn-lt"/>
                <a:ea typeface="Verdana" pitchFamily="34" charset="0"/>
                <a:cs typeface="Verdana" pitchFamily="34" charset="0"/>
              </a:rPr>
              <a:t>Amine‘s movement program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228184" y="3564875"/>
            <a:ext cx="100811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707904" y="3429000"/>
            <a:ext cx="1728192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707904" y="4581128"/>
            <a:ext cx="1728192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 bwMode="auto">
          <a:xfrm>
            <a:off x="4170137" y="3091425"/>
            <a:ext cx="76190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SDA</a:t>
            </a:r>
          </a:p>
        </p:txBody>
      </p:sp>
      <p:sp>
        <p:nvSpPr>
          <p:cNvPr id="51" name="TextBox 50"/>
          <p:cNvSpPr txBox="1"/>
          <p:nvPr/>
        </p:nvSpPr>
        <p:spPr bwMode="auto">
          <a:xfrm>
            <a:off x="4211960" y="4293676"/>
            <a:ext cx="76190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SCL</a:t>
            </a:r>
          </a:p>
        </p:txBody>
      </p:sp>
      <p:cxnSp>
        <p:nvCxnSpPr>
          <p:cNvPr id="60" name="Straight Connector 59"/>
          <p:cNvCxnSpPr/>
          <p:nvPr/>
        </p:nvCxnSpPr>
        <p:spPr>
          <a:xfrm>
            <a:off x="3923928" y="2326804"/>
            <a:ext cx="504056" cy="0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4427984" y="1522235"/>
            <a:ext cx="0" cy="804569"/>
          </a:xfrm>
          <a:prstGeom prst="line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211960" y="1522235"/>
            <a:ext cx="432048" cy="6701"/>
          </a:xfrm>
          <a:prstGeom prst="line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 bwMode="auto">
          <a:xfrm>
            <a:off x="3275856" y="2205154"/>
            <a:ext cx="57606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VDD</a:t>
            </a:r>
          </a:p>
        </p:txBody>
      </p:sp>
      <p:sp>
        <p:nvSpPr>
          <p:cNvPr id="66" name="TextBox 65"/>
          <p:cNvSpPr txBox="1"/>
          <p:nvPr/>
        </p:nvSpPr>
        <p:spPr bwMode="auto">
          <a:xfrm>
            <a:off x="4083034" y="1233046"/>
            <a:ext cx="68989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3,3V</a:t>
            </a:r>
          </a:p>
        </p:txBody>
      </p:sp>
      <p:cxnSp>
        <p:nvCxnSpPr>
          <p:cNvPr id="68" name="Straight Connector 67"/>
          <p:cNvCxnSpPr/>
          <p:nvPr/>
        </p:nvCxnSpPr>
        <p:spPr>
          <a:xfrm flipH="1" flipV="1">
            <a:off x="3920360" y="5728138"/>
            <a:ext cx="507623" cy="5118"/>
          </a:xfrm>
          <a:prstGeom prst="line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427983" y="5728138"/>
            <a:ext cx="0" cy="437166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113220" y="6165304"/>
            <a:ext cx="602796" cy="0"/>
          </a:xfrm>
          <a:prstGeom prst="line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211960" y="6237312"/>
            <a:ext cx="432048" cy="0"/>
          </a:xfrm>
          <a:prstGeom prst="line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283968" y="6309320"/>
            <a:ext cx="288036" cy="0"/>
          </a:xfrm>
          <a:prstGeom prst="line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 bwMode="auto">
          <a:xfrm>
            <a:off x="3131840" y="5589240"/>
            <a:ext cx="72008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AD0</a:t>
            </a:r>
          </a:p>
        </p:txBody>
      </p:sp>
      <p:sp>
        <p:nvSpPr>
          <p:cNvPr id="83" name="TextBox 82"/>
          <p:cNvSpPr txBox="1"/>
          <p:nvPr/>
        </p:nvSpPr>
        <p:spPr bwMode="auto">
          <a:xfrm>
            <a:off x="6155484" y="1700808"/>
            <a:ext cx="21609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8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Aurix Master</a:t>
            </a:r>
          </a:p>
        </p:txBody>
      </p:sp>
      <p:sp>
        <p:nvSpPr>
          <p:cNvPr id="84" name="Rectangle 83"/>
          <p:cNvSpPr/>
          <p:nvPr/>
        </p:nvSpPr>
        <p:spPr bwMode="auto">
          <a:xfrm>
            <a:off x="7236296" y="3306869"/>
            <a:ext cx="1512168" cy="554179"/>
          </a:xfrm>
          <a:prstGeom prst="rect">
            <a:avLst/>
          </a:prstGeom>
          <a:noFill/>
          <a:ln w="19050">
            <a:solidFill>
              <a:srgbClr val="0070C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r>
              <a:rPr lang="de-DE" sz="1600" dirty="0" smtClean="0">
                <a:latin typeface="+mn-lt"/>
                <a:ea typeface="Verdana" pitchFamily="34" charset="0"/>
                <a:cs typeface="Verdana" pitchFamily="34" charset="0"/>
              </a:rPr>
              <a:t>Data Treatment</a:t>
            </a:r>
          </a:p>
        </p:txBody>
      </p:sp>
      <p:cxnSp>
        <p:nvCxnSpPr>
          <p:cNvPr id="87" name="Straight Arrow Connector 86"/>
          <p:cNvCxnSpPr>
            <a:stCxn id="84" idx="2"/>
            <a:endCxn id="40" idx="0"/>
          </p:cNvCxnSpPr>
          <p:nvPr/>
        </p:nvCxnSpPr>
        <p:spPr>
          <a:xfrm>
            <a:off x="7992380" y="3861048"/>
            <a:ext cx="0" cy="3248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792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As a reminder – in the 1</a:t>
            </a:r>
            <a:r>
              <a:rPr lang="en-US" baseline="30000" dirty="0" smtClean="0"/>
              <a:t>st</a:t>
            </a:r>
            <a:r>
              <a:rPr lang="en-US" dirty="0" smtClean="0"/>
              <a:t> meeting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First Step:</a:t>
            </a:r>
          </a:p>
          <a:p>
            <a:pPr lvl="1"/>
            <a:r>
              <a:rPr lang="en-US" dirty="0" smtClean="0"/>
              <a:t>Movements: PWM &amp; encoders configuration is working</a:t>
            </a:r>
          </a:p>
          <a:p>
            <a:pPr lvl="2"/>
            <a:r>
              <a:rPr lang="en-US" dirty="0" smtClean="0"/>
              <a:t>Adjust Speed, direction, encoders data processing </a:t>
            </a:r>
            <a:r>
              <a:rPr lang="en-US" sz="2400" u="sng" dirty="0" smtClean="0">
                <a:solidFill>
                  <a:srgbClr val="FF0000"/>
                </a:solidFill>
              </a:rPr>
              <a:t>Amine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Communication: Board with Bluetooth Module </a:t>
            </a:r>
            <a:r>
              <a:rPr lang="en-US" sz="2400" u="sng" dirty="0" err="1" smtClean="0">
                <a:solidFill>
                  <a:srgbClr val="FF0000"/>
                </a:solidFill>
              </a:rPr>
              <a:t>Virgile</a:t>
            </a:r>
            <a:endParaRPr lang="en-US" sz="2400" u="sng" dirty="0" smtClean="0">
              <a:solidFill>
                <a:srgbClr val="FF0000"/>
              </a:solidFill>
            </a:endParaRPr>
          </a:p>
          <a:p>
            <a:pPr lvl="2"/>
            <a:r>
              <a:rPr lang="en-US" dirty="0"/>
              <a:t>S</a:t>
            </a:r>
            <a:r>
              <a:rPr lang="en-US" dirty="0" smtClean="0"/>
              <a:t>end </a:t>
            </a:r>
            <a:r>
              <a:rPr lang="en-US" dirty="0"/>
              <a:t>instructions to the Board </a:t>
            </a:r>
            <a:r>
              <a:rPr lang="en-US" dirty="0" smtClean="0"/>
              <a:t>that should understand them 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Ultra Sonic Obstacle detection </a:t>
            </a:r>
            <a:r>
              <a:rPr lang="en-US" sz="2400" u="sng" dirty="0" smtClean="0">
                <a:solidFill>
                  <a:srgbClr val="FF0000"/>
                </a:solidFill>
              </a:rPr>
              <a:t>Marlon</a:t>
            </a:r>
          </a:p>
          <a:p>
            <a:pPr lvl="2"/>
            <a:r>
              <a:rPr lang="en-US" dirty="0" smtClean="0"/>
              <a:t>Analyze the environment 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C06233D-B6A9-4E44-8FAE-5E9A9EBC8708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dirty="0" smtClean="0"/>
              <a:t>2018-10-25   </a:t>
            </a:r>
            <a:r>
              <a:rPr lang="de-DE" b="1" dirty="0" smtClean="0"/>
              <a:t>restricted</a:t>
            </a:r>
            <a:endParaRPr lang="de-DE" b="1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pic>
        <p:nvPicPr>
          <p:cNvPr id="1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092" y="4725144"/>
            <a:ext cx="833437" cy="83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" name="Picture 3" descr="C:\Users\BergeSid\Pictures\bt_mo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477" y="3645024"/>
            <a:ext cx="1009709" cy="1009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702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a reminder – in the 1</a:t>
            </a:r>
            <a:r>
              <a:rPr lang="en-US" baseline="30000" dirty="0"/>
              <a:t>st</a:t>
            </a:r>
            <a:r>
              <a:rPr lang="en-US" dirty="0"/>
              <a:t> meeting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E72BD-BDED-44BB-88E2-B10C023F1616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dirty="0" smtClean="0"/>
              <a:t>2018-10-25   </a:t>
            </a:r>
            <a:r>
              <a:rPr lang="de-DE" b="1" dirty="0" smtClean="0"/>
              <a:t>restricted</a:t>
            </a:r>
            <a:endParaRPr lang="de-DE" b="1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250824" y="1268413"/>
            <a:ext cx="8641655" cy="5113337"/>
          </a:xfrm>
          <a:prstGeom prst="rect">
            <a:avLst/>
          </a:prstGeom>
        </p:spPr>
        <p:txBody>
          <a:bodyPr/>
          <a:lstStyle>
            <a:lvl1pPr marL="288000" indent="-288000" algn="l" rtl="0" eaLnBrk="1" fontAlgn="base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›"/>
              <a:defRPr sz="2000" baseline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576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chemeClr val="accent1"/>
              </a:buClr>
              <a:buSzPct val="100000"/>
              <a:buFont typeface="Verdana" panose="020B0604030504040204" pitchFamily="34" charset="0"/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864000" indent="-288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 pitchFamily="34" charset="0"/>
              <a:buChar char="–"/>
              <a:defRPr sz="1800" baseline="0">
                <a:solidFill>
                  <a:schemeClr val="tx1"/>
                </a:solidFill>
                <a:latin typeface="Verdana" pitchFamily="34" charset="0"/>
              </a:defRPr>
            </a:lvl3pPr>
            <a:lvl4pPr marL="1080000" indent="-216000" algn="l" rtl="0" eaLnBrk="1" fontAlgn="base" hangingPunct="1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 panose="020B0604030504040204" pitchFamily="34" charset="0"/>
              <a:buChar char="–"/>
              <a:defRPr sz="1600" baseline="0">
                <a:solidFill>
                  <a:schemeClr val="tx1"/>
                </a:solidFill>
                <a:latin typeface="Verdana" pitchFamily="34" charset="0"/>
              </a:defRPr>
            </a:lvl4pPr>
            <a:lvl5pPr marL="1296000" indent="-216000" algn="l" rtl="0" eaLnBrk="1" fontAlgn="base" hangingPunct="1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 panose="020B0604030504040204" pitchFamily="34" charset="0"/>
              <a:buChar char="–"/>
              <a:defRPr sz="1400" baseline="0">
                <a:solidFill>
                  <a:schemeClr val="tx1"/>
                </a:solidFill>
                <a:latin typeface="Verdana" pitchFamily="34" charset="0"/>
              </a:defRPr>
            </a:lvl5pPr>
            <a:lvl6pPr marL="1296000" indent="-216000" algn="l" rtl="0" eaLnBrk="1" fontAlgn="base" hangingPunct="1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Verdana" pitchFamily="34" charset="0"/>
              <a:buNone/>
              <a:defRPr sz="1400" baseline="0">
                <a:solidFill>
                  <a:schemeClr val="tx1"/>
                </a:solidFill>
                <a:latin typeface="Verdana" pitchFamily="34" charset="0"/>
              </a:defRPr>
            </a:lvl6pPr>
            <a:lvl7pPr marL="2514600" indent="-2286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rgbClr val="666666"/>
                </a:solidFill>
                <a:latin typeface="+mn-lt"/>
              </a:defRPr>
            </a:lvl7pPr>
            <a:lvl8pPr marL="2971800" indent="-2286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rgbClr val="666666"/>
                </a:solidFill>
                <a:latin typeface="+mn-lt"/>
              </a:defRPr>
            </a:lvl8pPr>
            <a:lvl9pPr marL="3429000" indent="-2286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rgbClr val="666666"/>
                </a:solidFill>
                <a:latin typeface="+mn-lt"/>
              </a:defRPr>
            </a:lvl9pPr>
          </a:lstStyle>
          <a:p>
            <a:r>
              <a:rPr lang="en-US" kern="0" dirty="0" smtClean="0"/>
              <a:t>Second Step:</a:t>
            </a:r>
          </a:p>
          <a:p>
            <a:pPr lvl="1"/>
            <a:r>
              <a:rPr lang="en-US" kern="0" dirty="0" smtClean="0"/>
              <a:t>Camera integrated to the robot </a:t>
            </a:r>
            <a:r>
              <a:rPr lang="en-US" sz="2400" u="sng" kern="0" dirty="0" smtClean="0">
                <a:solidFill>
                  <a:srgbClr val="FF0000"/>
                </a:solidFill>
              </a:rPr>
              <a:t>Maxime </a:t>
            </a:r>
          </a:p>
          <a:p>
            <a:pPr lvl="2"/>
            <a:r>
              <a:rPr lang="en-US" kern="0" dirty="0" smtClean="0"/>
              <a:t>Tough module, takes time to program</a:t>
            </a:r>
          </a:p>
          <a:p>
            <a:pPr lvl="2"/>
            <a:r>
              <a:rPr lang="en-US" kern="0" dirty="0" smtClean="0"/>
              <a:t>Servomotors to change the angle of the camera with PWM </a:t>
            </a:r>
          </a:p>
          <a:p>
            <a:pPr lvl="2"/>
            <a:r>
              <a:rPr lang="en-US" kern="0" dirty="0" smtClean="0"/>
              <a:t>Save pictures in SD Card </a:t>
            </a:r>
            <a:endParaRPr lang="en-US" kern="0" dirty="0"/>
          </a:p>
          <a:p>
            <a:pPr lvl="1"/>
            <a:r>
              <a:rPr lang="en-US" kern="0" dirty="0" smtClean="0"/>
              <a:t>Movements enslavement (PID) </a:t>
            </a:r>
            <a:r>
              <a:rPr lang="en-US" sz="2400" u="sng" kern="0" dirty="0" smtClean="0">
                <a:solidFill>
                  <a:schemeClr val="accent1"/>
                </a:solidFill>
              </a:rPr>
              <a:t>Amine</a:t>
            </a:r>
            <a:r>
              <a:rPr lang="en-US" kern="0" dirty="0" smtClean="0"/>
              <a:t>  </a:t>
            </a:r>
          </a:p>
          <a:p>
            <a:pPr lvl="1"/>
            <a:endParaRPr lang="en-US" kern="0" dirty="0"/>
          </a:p>
          <a:p>
            <a:pPr lvl="1"/>
            <a:r>
              <a:rPr lang="en-US" kern="0" dirty="0" smtClean="0"/>
              <a:t>Gyroscope: </a:t>
            </a:r>
            <a:r>
              <a:rPr lang="en-US" sz="2400" u="sng" kern="0" dirty="0" smtClean="0">
                <a:solidFill>
                  <a:schemeClr val="accent1"/>
                </a:solidFill>
              </a:rPr>
              <a:t>Guillaume</a:t>
            </a:r>
          </a:p>
          <a:p>
            <a:pPr lvl="1"/>
            <a:endParaRPr lang="en-US" sz="2400" u="sng" kern="0" dirty="0">
              <a:solidFill>
                <a:schemeClr val="accent1"/>
              </a:solidFill>
            </a:endParaRPr>
          </a:p>
          <a:p>
            <a:pPr lvl="1"/>
            <a:r>
              <a:rPr lang="en-US" kern="0" dirty="0" smtClean="0"/>
              <a:t>Mapping of the environment’s obstacles with collected data (ultra sonic, camera, gyroscope) </a:t>
            </a:r>
          </a:p>
          <a:p>
            <a:pPr lvl="2"/>
            <a:endParaRPr lang="en-US" kern="0" dirty="0"/>
          </a:p>
        </p:txBody>
      </p:sp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574" y="1484784"/>
            <a:ext cx="993831" cy="993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2817273"/>
            <a:ext cx="1295400" cy="127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Picture 4" descr="C:\Users\BergeSid\Pictures\SD-Car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044277"/>
            <a:ext cx="792084" cy="58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505" y="4159800"/>
            <a:ext cx="833438" cy="83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7713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645822A-3B54-4599-A239-FD504F24A3E0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Needed equipment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Dupont cables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smtClean="0"/>
              <a:t> </a:t>
            </a:r>
          </a:p>
          <a:p>
            <a:r>
              <a:rPr lang="de-DE" dirty="0" smtClean="0"/>
              <a:t>3.7 V / 2400 mAh accumulator batteries</a:t>
            </a:r>
          </a:p>
          <a:p>
            <a:endParaRPr lang="de-DE" dirty="0"/>
          </a:p>
          <a:p>
            <a:r>
              <a:rPr lang="de-DE" dirty="0" smtClean="0"/>
              <a:t>HC05 or HC06 Bluetooth modules</a:t>
            </a:r>
          </a:p>
          <a:p>
            <a:endParaRPr lang="de-DE" dirty="0" smtClean="0"/>
          </a:p>
          <a:p>
            <a:r>
              <a:rPr lang="de-DE" dirty="0" smtClean="0"/>
              <a:t>Gyroscope MPU-96/65</a:t>
            </a:r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dirty="0" smtClean="0"/>
              <a:t>2018-10-25   </a:t>
            </a:r>
            <a:r>
              <a:rPr lang="de-DE" b="1" dirty="0" smtClean="0"/>
              <a:t>restricted</a:t>
            </a:r>
            <a:endParaRPr lang="de-DE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559" y="908720"/>
            <a:ext cx="1656184" cy="16561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628800"/>
            <a:ext cx="1656184" cy="1656184"/>
          </a:xfrm>
          <a:prstGeom prst="rect">
            <a:avLst/>
          </a:prstGeom>
        </p:spPr>
      </p:pic>
      <p:pic>
        <p:nvPicPr>
          <p:cNvPr id="9" name="Picture 2" descr="71oRdbJNnUL._SX425_.jpg (425Ã411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400" y="4321882"/>
            <a:ext cx="1379994" cy="96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15" r="25579" b="35300"/>
          <a:stretch/>
        </p:blipFill>
        <p:spPr>
          <a:xfrm>
            <a:off x="6660232" y="3413162"/>
            <a:ext cx="383428" cy="9087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886" y="3409496"/>
            <a:ext cx="1042727" cy="91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918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Meeting: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following are the points we discussed:</a:t>
            </a:r>
            <a:endParaRPr lang="de-DE" dirty="0"/>
          </a:p>
          <a:p>
            <a:pPr lvl="1"/>
            <a:r>
              <a:rPr lang="en-US" sz="1600" dirty="0"/>
              <a:t>Using the project management tool in </a:t>
            </a:r>
            <a:r>
              <a:rPr lang="en-US" sz="1600" dirty="0" smtClean="0"/>
              <a:t>Excel</a:t>
            </a:r>
          </a:p>
          <a:p>
            <a:pPr lvl="1"/>
            <a:r>
              <a:rPr lang="en-US" sz="1600" dirty="0" smtClean="0"/>
              <a:t>The general progress of the project with demonstration of the progress on the camera and Bluetooth communication</a:t>
            </a:r>
            <a:endParaRPr lang="de-DE" sz="1600" dirty="0"/>
          </a:p>
          <a:p>
            <a:pPr marL="0" indent="0">
              <a:buNone/>
            </a:pPr>
            <a:endParaRPr lang="de-DE" dirty="0"/>
          </a:p>
          <a:p>
            <a:r>
              <a:rPr lang="en-US" dirty="0"/>
              <a:t>To be done: </a:t>
            </a:r>
            <a:endParaRPr lang="de-DE" dirty="0"/>
          </a:p>
          <a:p>
            <a:pPr lvl="1"/>
            <a:r>
              <a:rPr lang="en-US" sz="1600" dirty="0">
                <a:solidFill>
                  <a:srgbClr val="92D050"/>
                </a:solidFill>
              </a:rPr>
              <a:t>@</a:t>
            </a:r>
            <a:r>
              <a:rPr lang="en-US" sz="1600" dirty="0" smtClean="0">
                <a:solidFill>
                  <a:srgbClr val="92D050"/>
                </a:solidFill>
              </a:rPr>
              <a:t>Amine Forward the Project Management Tools to the other students - Done</a:t>
            </a:r>
          </a:p>
          <a:p>
            <a:pPr lvl="1"/>
            <a:r>
              <a:rPr lang="en-US" sz="1600" dirty="0" smtClean="0">
                <a:solidFill>
                  <a:srgbClr val="92D050"/>
                </a:solidFill>
              </a:rPr>
              <a:t>@</a:t>
            </a:r>
            <a:r>
              <a:rPr lang="de-DE" sz="1600" dirty="0" smtClean="0">
                <a:solidFill>
                  <a:srgbClr val="92D050"/>
                </a:solidFill>
              </a:rPr>
              <a:t>Abdoul &amp; Amine: set a meeting to understand how to use the Project Management Tool - Not needed</a:t>
            </a:r>
            <a:endParaRPr lang="de-DE" sz="1600" dirty="0">
              <a:solidFill>
                <a:srgbClr val="92D050"/>
              </a:solidFill>
            </a:endParaRP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645822A-3B54-4599-A239-FD504F24A3E0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dirty="0" smtClean="0"/>
              <a:t>2018-10-25   </a:t>
            </a:r>
            <a:r>
              <a:rPr lang="de-DE" b="1" dirty="0" smtClean="0"/>
              <a:t>restricted</a:t>
            </a:r>
            <a:endParaRPr lang="de-DE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39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645822A-3B54-4599-A239-FD504F24A3E0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Conclusion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Soon all the modules will be implemented on the Aurix</a:t>
            </a:r>
          </a:p>
          <a:p>
            <a:endParaRPr lang="de-DE" dirty="0"/>
          </a:p>
          <a:p>
            <a:r>
              <a:rPr lang="de-DE" dirty="0" smtClean="0"/>
              <a:t>We will need to know precisely what the robot should do in what environment to know exactly how to use each module</a:t>
            </a:r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2018-10-25   </a:t>
            </a:r>
            <a:r>
              <a:rPr lang="de-DE" b="1" smtClean="0"/>
              <a:t>restricted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2160718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Block Diagrams: </a:t>
            </a:r>
            <a:r>
              <a:rPr lang="de-DE" dirty="0" smtClean="0"/>
              <a:t>Robot Project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06A65-089F-4AC4-A091-E2BEBCA89F66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dirty="0" smtClean="0"/>
              <a:t>2018-10-25   </a:t>
            </a:r>
            <a:r>
              <a:rPr lang="de-DE" b="1" dirty="0" smtClean="0"/>
              <a:t>restricted</a:t>
            </a:r>
            <a:endParaRPr lang="de-DE" b="1" dirty="0"/>
          </a:p>
        </p:txBody>
      </p:sp>
      <p:sp>
        <p:nvSpPr>
          <p:cNvPr id="6" name="Oval 5"/>
          <p:cNvSpPr/>
          <p:nvPr/>
        </p:nvSpPr>
        <p:spPr bwMode="auto">
          <a:xfrm>
            <a:off x="3255337" y="2765362"/>
            <a:ext cx="1656184" cy="1152128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r>
              <a:rPr lang="de-DE" sz="1200" dirty="0" smtClean="0">
                <a:latin typeface="+mn-lt"/>
                <a:ea typeface="Verdana" pitchFamily="34" charset="0"/>
                <a:cs typeface="Verdana" pitchFamily="34" charset="0"/>
              </a:rPr>
              <a:t>Aurix Master </a:t>
            </a:r>
          </a:p>
          <a:p>
            <a:pPr algn="ctr" eaLnBrk="0" hangingPunct="0"/>
            <a:r>
              <a:rPr lang="de-DE" sz="1200" dirty="0" smtClean="0">
                <a:latin typeface="+mn-lt"/>
                <a:ea typeface="Verdana" pitchFamily="34" charset="0"/>
                <a:cs typeface="Verdana" pitchFamily="34" charset="0"/>
              </a:rPr>
              <a:t>TC297B-Step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6952005" y="2765362"/>
            <a:ext cx="1699047" cy="1152128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r>
              <a:rPr lang="de-DE" sz="1200" dirty="0" smtClean="0">
                <a:latin typeface="+mn-lt"/>
                <a:ea typeface="Verdana" pitchFamily="34" charset="0"/>
                <a:cs typeface="Verdana" pitchFamily="34" charset="0"/>
              </a:rPr>
              <a:t>Aurix for Camera </a:t>
            </a:r>
          </a:p>
          <a:p>
            <a:pPr algn="ctr" eaLnBrk="0" hangingPunct="0"/>
            <a:r>
              <a:rPr lang="de-DE" sz="1200" dirty="0" smtClean="0">
                <a:latin typeface="+mn-lt"/>
                <a:ea typeface="Verdana" pitchFamily="34" charset="0"/>
                <a:cs typeface="Verdana" pitchFamily="34" charset="0"/>
              </a:rPr>
              <a:t>TC297B-Step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6987822" y="4473198"/>
            <a:ext cx="1656184" cy="1152128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r>
              <a:rPr lang="de-DE" sz="1200" dirty="0" smtClean="0">
                <a:latin typeface="+mn-lt"/>
                <a:ea typeface="Verdana" pitchFamily="34" charset="0"/>
                <a:cs typeface="Verdana" pitchFamily="34" charset="0"/>
              </a:rPr>
              <a:t>Raspberry Pi 3B+</a:t>
            </a:r>
          </a:p>
        </p:txBody>
      </p:sp>
      <p:cxnSp>
        <p:nvCxnSpPr>
          <p:cNvPr id="12" name="Straight Connector 11"/>
          <p:cNvCxnSpPr>
            <a:stCxn id="7" idx="4"/>
            <a:endCxn id="8" idx="0"/>
          </p:cNvCxnSpPr>
          <p:nvPr/>
        </p:nvCxnSpPr>
        <p:spPr>
          <a:xfrm>
            <a:off x="7801529" y="3917490"/>
            <a:ext cx="14385" cy="555708"/>
          </a:xfrm>
          <a:prstGeom prst="line">
            <a:avLst/>
          </a:prstGeom>
          <a:ln w="19050">
            <a:solidFill>
              <a:srgbClr val="00B0F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219543" y="4128109"/>
            <a:ext cx="1246448" cy="1246448"/>
            <a:chOff x="474517" y="184361"/>
            <a:chExt cx="1246448" cy="1246448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74517" y="184361"/>
              <a:ext cx="1246448" cy="1246448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 bwMode="auto">
            <a:xfrm>
              <a:off x="606389" y="321504"/>
              <a:ext cx="108012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de-DE" sz="1200" kern="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PC command</a:t>
              </a: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15" r="25579" b="35300"/>
          <a:stretch/>
        </p:blipFill>
        <p:spPr>
          <a:xfrm>
            <a:off x="2349794" y="3650372"/>
            <a:ext cx="383428" cy="90872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15" r="25579" b="35300"/>
          <a:stretch/>
        </p:blipFill>
        <p:spPr>
          <a:xfrm>
            <a:off x="6308128" y="3668991"/>
            <a:ext cx="383428" cy="9087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15" r="25579" b="35300"/>
          <a:stretch/>
        </p:blipFill>
        <p:spPr>
          <a:xfrm>
            <a:off x="5375436" y="3196012"/>
            <a:ext cx="383428" cy="908720"/>
          </a:xfrm>
          <a:prstGeom prst="rect">
            <a:avLst/>
          </a:prstGeom>
        </p:spPr>
      </p:pic>
      <p:cxnSp>
        <p:nvCxnSpPr>
          <p:cNvPr id="28" name="Straight Connector 27"/>
          <p:cNvCxnSpPr>
            <a:stCxn id="6" idx="6"/>
            <a:endCxn id="23" idx="1"/>
          </p:cNvCxnSpPr>
          <p:nvPr/>
        </p:nvCxnSpPr>
        <p:spPr>
          <a:xfrm>
            <a:off x="4911521" y="3341426"/>
            <a:ext cx="463915" cy="308946"/>
          </a:xfrm>
          <a:prstGeom prst="line">
            <a:avLst/>
          </a:prstGeom>
          <a:ln w="1905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1"/>
            <a:endCxn id="22" idx="3"/>
          </p:cNvCxnSpPr>
          <p:nvPr/>
        </p:nvCxnSpPr>
        <p:spPr>
          <a:xfrm flipH="1" flipV="1">
            <a:off x="6691556" y="4123351"/>
            <a:ext cx="538809" cy="518572"/>
          </a:xfrm>
          <a:prstGeom prst="line">
            <a:avLst/>
          </a:prstGeom>
          <a:ln w="1905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7" idx="1"/>
            <a:endCxn id="21" idx="1"/>
          </p:cNvCxnSpPr>
          <p:nvPr/>
        </p:nvCxnSpPr>
        <p:spPr>
          <a:xfrm flipV="1">
            <a:off x="1465991" y="4104732"/>
            <a:ext cx="883803" cy="646601"/>
          </a:xfrm>
          <a:prstGeom prst="line">
            <a:avLst/>
          </a:prstGeom>
          <a:ln w="19050">
            <a:solidFill>
              <a:srgbClr val="00B0F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3" idx="3"/>
            <a:endCxn id="22" idx="1"/>
          </p:cNvCxnSpPr>
          <p:nvPr/>
        </p:nvCxnSpPr>
        <p:spPr>
          <a:xfrm>
            <a:off x="5758864" y="3650372"/>
            <a:ext cx="549264" cy="472979"/>
          </a:xfrm>
          <a:prstGeom prst="line">
            <a:avLst/>
          </a:prstGeom>
          <a:ln w="19050">
            <a:solidFill>
              <a:srgbClr val="00B0F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21" idx="3"/>
            <a:endCxn id="6" idx="3"/>
          </p:cNvCxnSpPr>
          <p:nvPr/>
        </p:nvCxnSpPr>
        <p:spPr>
          <a:xfrm flipV="1">
            <a:off x="2733222" y="3748765"/>
            <a:ext cx="764658" cy="355967"/>
          </a:xfrm>
          <a:prstGeom prst="line">
            <a:avLst/>
          </a:prstGeom>
          <a:ln w="1905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72" idx="2"/>
            <a:endCxn id="57" idx="1"/>
          </p:cNvCxnSpPr>
          <p:nvPr/>
        </p:nvCxnSpPr>
        <p:spPr>
          <a:xfrm>
            <a:off x="3375268" y="1826128"/>
            <a:ext cx="306505" cy="26023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57" idx="3"/>
            <a:endCxn id="58" idx="2"/>
          </p:cNvCxnSpPr>
          <p:nvPr/>
        </p:nvCxnSpPr>
        <p:spPr>
          <a:xfrm flipV="1">
            <a:off x="4455508" y="1826128"/>
            <a:ext cx="365531" cy="26023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2960692" y="1138939"/>
            <a:ext cx="2245473" cy="1310229"/>
            <a:chOff x="2339752" y="1052736"/>
            <a:chExt cx="2753923" cy="1732049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42" t="13114" r="8201" b="8199"/>
            <a:stretch/>
          </p:blipFill>
          <p:spPr>
            <a:xfrm>
              <a:off x="3224110" y="1855678"/>
              <a:ext cx="948935" cy="898990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92" t="8263" r="4254" b="14406"/>
            <a:stretch/>
          </p:blipFill>
          <p:spPr>
            <a:xfrm>
              <a:off x="4173045" y="1136294"/>
              <a:ext cx="896596" cy="824868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92" t="8263" r="4254" b="14406"/>
            <a:stretch/>
          </p:blipFill>
          <p:spPr>
            <a:xfrm flipH="1">
              <a:off x="2399904" y="1136294"/>
              <a:ext cx="896596" cy="824868"/>
            </a:xfrm>
            <a:prstGeom prst="rect">
              <a:avLst/>
            </a:prstGeom>
          </p:spPr>
        </p:pic>
        <p:sp>
          <p:nvSpPr>
            <p:cNvPr id="79" name="Rectangle 78"/>
            <p:cNvSpPr/>
            <p:nvPr/>
          </p:nvSpPr>
          <p:spPr bwMode="auto">
            <a:xfrm>
              <a:off x="2339752" y="1052736"/>
              <a:ext cx="2753923" cy="1732049"/>
            </a:xfrm>
            <a:prstGeom prst="rect">
              <a:avLst/>
            </a:prstGeom>
            <a:noFill/>
            <a:ln w="2857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77630" y="1138022"/>
            <a:ext cx="1354240" cy="860239"/>
            <a:chOff x="553464" y="2784784"/>
            <a:chExt cx="1354240" cy="860239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547" b="18867"/>
            <a:stretch/>
          </p:blipFill>
          <p:spPr>
            <a:xfrm>
              <a:off x="630139" y="2818434"/>
              <a:ext cx="1164997" cy="694164"/>
            </a:xfrm>
            <a:prstGeom prst="rect">
              <a:avLst/>
            </a:prstGeom>
          </p:spPr>
        </p:pic>
        <p:sp>
          <p:nvSpPr>
            <p:cNvPr id="82" name="Rectangle 81"/>
            <p:cNvSpPr/>
            <p:nvPr/>
          </p:nvSpPr>
          <p:spPr bwMode="auto">
            <a:xfrm>
              <a:off x="553464" y="2784784"/>
              <a:ext cx="1354240" cy="860239"/>
            </a:xfrm>
            <a:prstGeom prst="rect">
              <a:avLst/>
            </a:prstGeom>
            <a:noFill/>
            <a:ln w="2857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</p:grpSp>
      <p:cxnSp>
        <p:nvCxnSpPr>
          <p:cNvPr id="84" name="Straight Connector 83"/>
          <p:cNvCxnSpPr>
            <a:endCxn id="6" idx="2"/>
          </p:cNvCxnSpPr>
          <p:nvPr/>
        </p:nvCxnSpPr>
        <p:spPr>
          <a:xfrm>
            <a:off x="1334390" y="3311158"/>
            <a:ext cx="1920947" cy="30268"/>
          </a:xfrm>
          <a:prstGeom prst="line">
            <a:avLst/>
          </a:prstGeom>
          <a:ln w="19050">
            <a:solidFill>
              <a:schemeClr val="accent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9" idx="2"/>
            <a:endCxn id="6" idx="0"/>
          </p:cNvCxnSpPr>
          <p:nvPr/>
        </p:nvCxnSpPr>
        <p:spPr>
          <a:xfrm>
            <a:off x="4083429" y="2449168"/>
            <a:ext cx="0" cy="316194"/>
          </a:xfrm>
          <a:prstGeom prst="line">
            <a:avLst/>
          </a:prstGeom>
          <a:ln w="19050">
            <a:solidFill>
              <a:schemeClr val="accent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7522466" y="987648"/>
            <a:ext cx="1354240" cy="1281399"/>
            <a:chOff x="6823107" y="1412775"/>
            <a:chExt cx="1354240" cy="1281399"/>
          </a:xfrm>
        </p:grpSpPr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107" y="1412775"/>
              <a:ext cx="1281399" cy="1281399"/>
            </a:xfrm>
            <a:prstGeom prst="rect">
              <a:avLst/>
            </a:prstGeom>
          </p:spPr>
        </p:pic>
        <p:sp>
          <p:nvSpPr>
            <p:cNvPr id="88" name="Rectangle 87"/>
            <p:cNvSpPr/>
            <p:nvPr/>
          </p:nvSpPr>
          <p:spPr bwMode="auto">
            <a:xfrm>
              <a:off x="6823107" y="1469481"/>
              <a:ext cx="1354240" cy="1224693"/>
            </a:xfrm>
            <a:prstGeom prst="rect">
              <a:avLst/>
            </a:prstGeom>
            <a:noFill/>
            <a:ln w="2857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</p:grpSp>
      <p:cxnSp>
        <p:nvCxnSpPr>
          <p:cNvPr id="90" name="Straight Connector 89"/>
          <p:cNvCxnSpPr>
            <a:endCxn id="7" idx="1"/>
          </p:cNvCxnSpPr>
          <p:nvPr/>
        </p:nvCxnSpPr>
        <p:spPr>
          <a:xfrm>
            <a:off x="6609759" y="2155266"/>
            <a:ext cx="591066" cy="778821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 bwMode="auto">
          <a:xfrm>
            <a:off x="3150162" y="4123351"/>
            <a:ext cx="45924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Uart</a:t>
            </a:r>
          </a:p>
        </p:txBody>
      </p:sp>
      <p:sp>
        <p:nvSpPr>
          <p:cNvPr id="103" name="TextBox 102"/>
          <p:cNvSpPr txBox="1"/>
          <p:nvPr/>
        </p:nvSpPr>
        <p:spPr bwMode="auto">
          <a:xfrm>
            <a:off x="4985466" y="3175998"/>
            <a:ext cx="45924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Uart</a:t>
            </a:r>
          </a:p>
        </p:txBody>
      </p:sp>
      <p:sp>
        <p:nvSpPr>
          <p:cNvPr id="104" name="TextBox 103"/>
          <p:cNvSpPr txBox="1"/>
          <p:nvPr/>
        </p:nvSpPr>
        <p:spPr bwMode="auto">
          <a:xfrm>
            <a:off x="6918997" y="4104732"/>
            <a:ext cx="45924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Uart</a:t>
            </a:r>
          </a:p>
        </p:txBody>
      </p:sp>
      <p:sp>
        <p:nvSpPr>
          <p:cNvPr id="110" name="TextBox 109"/>
          <p:cNvSpPr txBox="1"/>
          <p:nvPr/>
        </p:nvSpPr>
        <p:spPr bwMode="auto">
          <a:xfrm>
            <a:off x="7839568" y="4120571"/>
            <a:ext cx="81618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Ethernet</a:t>
            </a:r>
          </a:p>
        </p:txBody>
      </p:sp>
      <p:sp>
        <p:nvSpPr>
          <p:cNvPr id="113" name="TextBox 112"/>
          <p:cNvSpPr txBox="1"/>
          <p:nvPr/>
        </p:nvSpPr>
        <p:spPr bwMode="auto">
          <a:xfrm>
            <a:off x="178814" y="1809024"/>
            <a:ext cx="134615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200" kern="0" dirty="0" smtClean="0">
                <a:solidFill>
                  <a:schemeClr val="accent5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Ultrasonic</a:t>
            </a:r>
          </a:p>
        </p:txBody>
      </p:sp>
      <p:sp>
        <p:nvSpPr>
          <p:cNvPr id="114" name="TextBox 113"/>
          <p:cNvSpPr txBox="1"/>
          <p:nvPr/>
        </p:nvSpPr>
        <p:spPr bwMode="auto">
          <a:xfrm>
            <a:off x="2795510" y="2246107"/>
            <a:ext cx="109172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200" kern="0" dirty="0" smtClean="0">
                <a:solidFill>
                  <a:schemeClr val="accent5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Motors</a:t>
            </a:r>
          </a:p>
        </p:txBody>
      </p:sp>
      <p:sp>
        <p:nvSpPr>
          <p:cNvPr id="115" name="TextBox 114"/>
          <p:cNvSpPr txBox="1"/>
          <p:nvPr/>
        </p:nvSpPr>
        <p:spPr bwMode="auto">
          <a:xfrm>
            <a:off x="7601750" y="2082794"/>
            <a:ext cx="64069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200" kern="0" dirty="0" smtClean="0">
                <a:solidFill>
                  <a:schemeClr val="accent5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Camera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17" y="2660316"/>
            <a:ext cx="1467187" cy="1067045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 bwMode="auto">
          <a:xfrm>
            <a:off x="183835" y="2812496"/>
            <a:ext cx="1494452" cy="1017408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5" name="TextBox 54"/>
          <p:cNvSpPr txBox="1"/>
          <p:nvPr/>
        </p:nvSpPr>
        <p:spPr bwMode="auto">
          <a:xfrm>
            <a:off x="223869" y="3573309"/>
            <a:ext cx="134615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200" kern="0" dirty="0" smtClean="0">
                <a:solidFill>
                  <a:schemeClr val="accent5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Servomotor</a:t>
            </a:r>
          </a:p>
        </p:txBody>
      </p:sp>
      <p:cxnSp>
        <p:nvCxnSpPr>
          <p:cNvPr id="59" name="Straight Connector 58"/>
          <p:cNvCxnSpPr>
            <a:stCxn id="113" idx="2"/>
            <a:endCxn id="54" idx="0"/>
          </p:cNvCxnSpPr>
          <p:nvPr/>
        </p:nvCxnSpPr>
        <p:spPr>
          <a:xfrm>
            <a:off x="851890" y="1993690"/>
            <a:ext cx="79171" cy="818806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 bwMode="auto">
          <a:xfrm>
            <a:off x="5571695" y="1134343"/>
            <a:ext cx="1494452" cy="1017408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7" t="9008" r="-377" b="5589"/>
          <a:stretch/>
        </p:blipFill>
        <p:spPr>
          <a:xfrm>
            <a:off x="5557692" y="1151186"/>
            <a:ext cx="1416075" cy="8943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7" name="TextBox 66"/>
          <p:cNvSpPr txBox="1"/>
          <p:nvPr/>
        </p:nvSpPr>
        <p:spPr bwMode="auto">
          <a:xfrm>
            <a:off x="5572846" y="1959974"/>
            <a:ext cx="134615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200" kern="0" dirty="0" smtClean="0">
                <a:solidFill>
                  <a:schemeClr val="accent5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Servomotor</a:t>
            </a:r>
          </a:p>
        </p:txBody>
      </p:sp>
      <p:cxnSp>
        <p:nvCxnSpPr>
          <p:cNvPr id="68" name="Straight Connector 67"/>
          <p:cNvCxnSpPr/>
          <p:nvPr/>
        </p:nvCxnSpPr>
        <p:spPr>
          <a:xfrm flipH="1">
            <a:off x="7066147" y="1700808"/>
            <a:ext cx="456320" cy="432"/>
          </a:xfrm>
          <a:prstGeom prst="line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556091" y="1977934"/>
            <a:ext cx="1774155" cy="1074338"/>
          </a:xfrm>
          <a:prstGeom prst="straightConnector1">
            <a:avLst/>
          </a:prstGeom>
          <a:ln w="28575">
            <a:solidFill>
              <a:srgbClr val="4086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 bwMode="auto">
          <a:xfrm>
            <a:off x="1892409" y="1954252"/>
            <a:ext cx="42319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Data</a:t>
            </a:r>
          </a:p>
        </p:txBody>
      </p:sp>
      <p:cxnSp>
        <p:nvCxnSpPr>
          <p:cNvPr id="75" name="Straight Arrow Connector 74"/>
          <p:cNvCxnSpPr>
            <a:endCxn id="7" idx="7"/>
          </p:cNvCxnSpPr>
          <p:nvPr/>
        </p:nvCxnSpPr>
        <p:spPr>
          <a:xfrm flipH="1">
            <a:off x="8402232" y="2315834"/>
            <a:ext cx="334442" cy="618253"/>
          </a:xfrm>
          <a:prstGeom prst="straightConnector1">
            <a:avLst/>
          </a:prstGeom>
          <a:ln w="28575">
            <a:solidFill>
              <a:srgbClr val="4086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 bwMode="auto">
          <a:xfrm>
            <a:off x="8079550" y="2455843"/>
            <a:ext cx="42319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Data</a:t>
            </a:r>
          </a:p>
        </p:txBody>
      </p:sp>
      <p:cxnSp>
        <p:nvCxnSpPr>
          <p:cNvPr id="14" name="Straight Connector 13"/>
          <p:cNvCxnSpPr>
            <a:stCxn id="6" idx="5"/>
            <a:endCxn id="69" idx="0"/>
          </p:cNvCxnSpPr>
          <p:nvPr/>
        </p:nvCxnSpPr>
        <p:spPr>
          <a:xfrm>
            <a:off x="4668978" y="3748765"/>
            <a:ext cx="161677" cy="791793"/>
          </a:xfrm>
          <a:prstGeom prst="line">
            <a:avLst/>
          </a:prstGeom>
          <a:ln w="19050">
            <a:solidFill>
              <a:srgbClr val="00B0F0"/>
            </a:solidFill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 bwMode="auto">
          <a:xfrm>
            <a:off x="4083429" y="4540558"/>
            <a:ext cx="1494452" cy="1017408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26" name="Picture 2" descr="71oRdbJNnUL._SX425_.jpg (425Ã411)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7" b="15019"/>
          <a:stretch/>
        </p:blipFill>
        <p:spPr bwMode="auto">
          <a:xfrm>
            <a:off x="4132671" y="4555904"/>
            <a:ext cx="1379994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/>
          <p:cNvSpPr txBox="1"/>
          <p:nvPr/>
        </p:nvSpPr>
        <p:spPr bwMode="auto">
          <a:xfrm>
            <a:off x="4197231" y="5325962"/>
            <a:ext cx="134615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200" kern="0" dirty="0" smtClean="0">
                <a:solidFill>
                  <a:schemeClr val="accent5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Gyroscope</a:t>
            </a:r>
          </a:p>
        </p:txBody>
      </p:sp>
      <p:sp>
        <p:nvSpPr>
          <p:cNvPr id="71" name="TextBox 70"/>
          <p:cNvSpPr txBox="1"/>
          <p:nvPr/>
        </p:nvSpPr>
        <p:spPr bwMode="auto">
          <a:xfrm>
            <a:off x="4363425" y="4067999"/>
            <a:ext cx="45924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I2C</a:t>
            </a:r>
          </a:p>
        </p:txBody>
      </p:sp>
      <p:cxnSp>
        <p:nvCxnSpPr>
          <p:cNvPr id="94" name="Straight Connector 93"/>
          <p:cNvCxnSpPr/>
          <p:nvPr/>
        </p:nvCxnSpPr>
        <p:spPr>
          <a:xfrm flipV="1">
            <a:off x="306717" y="6093295"/>
            <a:ext cx="376851" cy="1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6420142" y="2475555"/>
            <a:ext cx="498855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0" cap="none" spc="0" dirty="0" smtClean="0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PWM</a:t>
            </a:r>
            <a:endParaRPr lang="en-US" sz="1000" b="0" cap="none" spc="0" dirty="0">
              <a:ln w="0"/>
              <a:solidFill>
                <a:schemeClr val="accent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2262499" y="3112106"/>
            <a:ext cx="498855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0" cap="none" spc="0" dirty="0" smtClean="0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PWM</a:t>
            </a:r>
            <a:endParaRPr lang="en-US" sz="1000" b="0" cap="none" spc="0" dirty="0">
              <a:ln w="0"/>
              <a:solidFill>
                <a:schemeClr val="accent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779974" y="5970185"/>
            <a:ext cx="98777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Mecanical</a:t>
            </a:r>
            <a:r>
              <a:rPr lang="en-US" sz="1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link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6" name="Straight Connector 115"/>
          <p:cNvCxnSpPr/>
          <p:nvPr/>
        </p:nvCxnSpPr>
        <p:spPr>
          <a:xfrm flipV="1">
            <a:off x="306717" y="6323246"/>
            <a:ext cx="376851" cy="5"/>
          </a:xfrm>
          <a:prstGeom prst="line">
            <a:avLst/>
          </a:prstGeom>
          <a:ln w="19050">
            <a:solidFill>
              <a:srgbClr val="00B0F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779974" y="6219139"/>
            <a:ext cx="2143536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0" cap="none" spc="0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Wireless Bluetooth communication</a:t>
            </a:r>
            <a:endParaRPr lang="en-US" sz="1000" b="0" cap="none" spc="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7991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645822A-3B54-4599-A239-FD504F24A3E0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Block Diagrams: Aurix TC297-B</a:t>
            </a:r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dirty="0" smtClean="0"/>
              <a:t>2018-10-25   </a:t>
            </a:r>
            <a:r>
              <a:rPr lang="de-DE" b="1" dirty="0" smtClean="0"/>
              <a:t>restricted</a:t>
            </a:r>
            <a:endParaRPr lang="de-DE" b="1" dirty="0"/>
          </a:p>
        </p:txBody>
      </p:sp>
      <p:sp>
        <p:nvSpPr>
          <p:cNvPr id="11" name="TextBox 10"/>
          <p:cNvSpPr txBox="1"/>
          <p:nvPr/>
        </p:nvSpPr>
        <p:spPr bwMode="auto">
          <a:xfrm>
            <a:off x="538859" y="1355737"/>
            <a:ext cx="7293649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lvl="2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de-DE" sz="1400" b="1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Movement</a:t>
            </a: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Equipment: 2 Motors, 2 Encoders, H-Bridge</a:t>
            </a: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Aurix Modules: GPO, GTM TOM, ERU</a:t>
            </a: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Control the robot‘s movements in all 4 direction with variable speed</a:t>
            </a:r>
            <a:endParaRPr lang="de-DE" sz="1400" kern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538859" y="3769319"/>
            <a:ext cx="7849565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lvl="2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de-DE" sz="1400" b="1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Ultrasonic detection</a:t>
            </a: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Equipment: ultrasonic sensor HC-SR04</a:t>
            </a: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Aurix Modules:ERU, GPIO, STM</a:t>
            </a: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Detects the presence of obstacle, and measure distance to the nearest one</a:t>
            </a:r>
            <a:endParaRPr lang="de-DE" sz="1400" kern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538858" y="2536560"/>
            <a:ext cx="7057477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lvl="2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de-DE" sz="1400" b="1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Bluetooth</a:t>
            </a: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Equipment: Module Bluetooth HC-05</a:t>
            </a: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Aurix Modules: ASC(LIN)</a:t>
            </a: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Adds wireless communication capabilities to the robot through Bluetooth </a:t>
            </a:r>
            <a:endParaRPr lang="de-DE" sz="1400" kern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538860" y="5002078"/>
            <a:ext cx="7849565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lvl="2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de-DE" sz="1400" b="1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Camera</a:t>
            </a: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Equipment: camera OV7670, Raspberry Pi 3B+, 2x HC-06</a:t>
            </a: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Aurix Interfaces: CIF, Ethernet</a:t>
            </a: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Detect Numbers (from 1 to 5)</a:t>
            </a:r>
            <a:endParaRPr lang="de-DE" sz="1400" kern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013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645822A-3B54-4599-A239-FD504F24A3E0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Block Diagrams: Aurix TC297-B</a:t>
            </a:r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dirty="0" smtClean="0"/>
              <a:t>2018-10-25   </a:t>
            </a:r>
            <a:r>
              <a:rPr lang="de-DE" b="1" dirty="0" smtClean="0"/>
              <a:t>restricted</a:t>
            </a:r>
            <a:endParaRPr lang="de-DE" b="1" dirty="0"/>
          </a:p>
        </p:txBody>
      </p:sp>
      <p:sp>
        <p:nvSpPr>
          <p:cNvPr id="10" name="TextBox 9"/>
          <p:cNvSpPr txBox="1"/>
          <p:nvPr/>
        </p:nvSpPr>
        <p:spPr bwMode="auto">
          <a:xfrm>
            <a:off x="538859" y="1355737"/>
            <a:ext cx="7293649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lvl="2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de-DE" sz="1400" b="1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Servomotors</a:t>
            </a: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Equipment: 2 Servomotors</a:t>
            </a: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Aurix Modules: GPIO, GTM TOM, STM</a:t>
            </a: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Control the servomotors movement and position</a:t>
            </a:r>
            <a:endParaRPr lang="de-DE" sz="1400" kern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538858" y="2708920"/>
            <a:ext cx="729364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lvl="2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de-DE" sz="1400" b="1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Orientation and Acceleration</a:t>
            </a:r>
            <a:endParaRPr lang="de-DE" sz="14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Equipment: </a:t>
            </a: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MPU-92/65,3 Axis angular, 3 Axis accelerometer</a:t>
            </a:r>
            <a:endParaRPr lang="de-DE" sz="1400" kern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Aurix Modules: </a:t>
            </a: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I2C</a:t>
            </a:r>
            <a:endParaRPr lang="de-DE" sz="1400" kern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Collect inforamtions on the angaular position and acceleration</a:t>
            </a:r>
            <a:endParaRPr lang="de-DE" sz="1400" kern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2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endParaRPr lang="de-DE" sz="14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919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645822A-3B54-4599-A239-FD504F24A3E0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Amine: Movements Block Diagrams </a:t>
            </a:r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dirty="0" smtClean="0"/>
              <a:t>2018-10-25   </a:t>
            </a:r>
            <a:r>
              <a:rPr lang="de-DE" b="1" dirty="0" smtClean="0"/>
              <a:t>restricted</a:t>
            </a:r>
            <a:endParaRPr lang="de-DE" b="1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591780" y="1700809"/>
            <a:ext cx="4032448" cy="3312368"/>
          </a:xfrm>
          <a:prstGeom prst="rect">
            <a:avLst/>
          </a:prstGeom>
          <a:ln w="57150"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3381574" y="1868903"/>
            <a:ext cx="2376264" cy="504056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r>
              <a:rPr lang="de-DE" sz="1400" dirty="0" smtClean="0">
                <a:latin typeface="+mn-lt"/>
                <a:ea typeface="Verdana" pitchFamily="34" charset="0"/>
                <a:cs typeface="Verdana" pitchFamily="34" charset="0"/>
              </a:rPr>
              <a:t>External Request Unit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3383866" y="3023097"/>
            <a:ext cx="2376268" cy="576064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r>
              <a:rPr lang="de-DE" sz="1600" dirty="0" smtClean="0">
                <a:latin typeface="+mn-lt"/>
                <a:ea typeface="Verdana" pitchFamily="34" charset="0"/>
                <a:cs typeface="Verdana" pitchFamily="34" charset="0"/>
              </a:rPr>
              <a:t>GTM Timer Output Module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3438609" y="3712537"/>
            <a:ext cx="2448276" cy="648072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r>
              <a:rPr lang="de-DE" sz="1600" dirty="0" smtClean="0">
                <a:latin typeface="+mn-lt"/>
                <a:ea typeface="Verdana" pitchFamily="34" charset="0"/>
                <a:cs typeface="Verdana" pitchFamily="34" charset="0"/>
              </a:rPr>
              <a:t>General Purpose Outputs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3679158" y="1362845"/>
            <a:ext cx="212561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›"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Aurix TC297-B Step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51320" y="1912894"/>
            <a:ext cx="1584868" cy="40997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r>
              <a:rPr lang="de-DE" sz="1400" dirty="0" smtClean="0">
                <a:latin typeface="+mn-lt"/>
                <a:ea typeface="Verdana" pitchFamily="34" charset="0"/>
                <a:cs typeface="Verdana" pitchFamily="34" charset="0"/>
              </a:rPr>
              <a:t>Encoder Output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7312688" y="3149797"/>
            <a:ext cx="1368844" cy="40997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r>
              <a:rPr lang="de-DE" sz="1600" dirty="0" smtClean="0">
                <a:latin typeface="+mn-lt"/>
                <a:ea typeface="Verdana" pitchFamily="34" charset="0"/>
                <a:cs typeface="Verdana" pitchFamily="34" charset="0"/>
              </a:rPr>
              <a:t>PWM signal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3383866" y="5263098"/>
            <a:ext cx="2628294" cy="103425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r>
              <a:rPr lang="de-DE" sz="1600" dirty="0" smtClean="0">
                <a:latin typeface="+mn-lt"/>
                <a:ea typeface="Verdana" pitchFamily="34" charset="0"/>
                <a:cs typeface="Verdana" pitchFamily="34" charset="0"/>
              </a:rPr>
              <a:t>H-Bridge*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11560" y="3149796"/>
            <a:ext cx="1368844" cy="40997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r>
              <a:rPr lang="de-DE" sz="1600" dirty="0" smtClean="0">
                <a:latin typeface="+mn-lt"/>
                <a:ea typeface="Verdana" pitchFamily="34" charset="0"/>
                <a:cs typeface="Verdana" pitchFamily="34" charset="0"/>
              </a:rPr>
              <a:t>PWM signal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7092280" y="1915945"/>
            <a:ext cx="1584868" cy="40997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r>
              <a:rPr lang="de-DE" sz="1400" dirty="0" smtClean="0">
                <a:latin typeface="+mn-lt"/>
                <a:ea typeface="Verdana" pitchFamily="34" charset="0"/>
                <a:cs typeface="Verdana" pitchFamily="34" charset="0"/>
              </a:rPr>
              <a:t>Encoder Output</a:t>
            </a:r>
          </a:p>
        </p:txBody>
      </p:sp>
      <p:cxnSp>
        <p:nvCxnSpPr>
          <p:cNvPr id="22" name="Straight Arrow Connector 21"/>
          <p:cNvCxnSpPr>
            <a:stCxn id="12" idx="3"/>
          </p:cNvCxnSpPr>
          <p:nvPr/>
        </p:nvCxnSpPr>
        <p:spPr>
          <a:xfrm flipV="1">
            <a:off x="2136188" y="2117879"/>
            <a:ext cx="126013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8" idx="3"/>
          </p:cNvCxnSpPr>
          <p:nvPr/>
        </p:nvCxnSpPr>
        <p:spPr>
          <a:xfrm flipH="1">
            <a:off x="5757838" y="2120931"/>
            <a:ext cx="133444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 bwMode="auto">
          <a:xfrm>
            <a:off x="2197795" y="2148297"/>
            <a:ext cx="838371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0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Port 15 pin 5</a:t>
            </a:r>
          </a:p>
        </p:txBody>
      </p:sp>
      <p:sp>
        <p:nvSpPr>
          <p:cNvPr id="27" name="TextBox 26"/>
          <p:cNvSpPr txBox="1"/>
          <p:nvPr/>
        </p:nvSpPr>
        <p:spPr bwMode="auto">
          <a:xfrm>
            <a:off x="6069495" y="2171744"/>
            <a:ext cx="883255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0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Port 10 pin 7 </a:t>
            </a:r>
          </a:p>
        </p:txBody>
      </p:sp>
      <p:cxnSp>
        <p:nvCxnSpPr>
          <p:cNvPr id="29" name="Straight Arrow Connector 28"/>
          <p:cNvCxnSpPr>
            <a:stCxn id="9" idx="1"/>
          </p:cNvCxnSpPr>
          <p:nvPr/>
        </p:nvCxnSpPr>
        <p:spPr>
          <a:xfrm flipH="1">
            <a:off x="2047437" y="3311129"/>
            <a:ext cx="133642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3"/>
          </p:cNvCxnSpPr>
          <p:nvPr/>
        </p:nvCxnSpPr>
        <p:spPr>
          <a:xfrm>
            <a:off x="5760134" y="3311129"/>
            <a:ext cx="14761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 bwMode="auto">
          <a:xfrm>
            <a:off x="6310655" y="3374499"/>
            <a:ext cx="92012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0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Port 00 pin 12</a:t>
            </a:r>
          </a:p>
        </p:txBody>
      </p:sp>
      <p:sp>
        <p:nvSpPr>
          <p:cNvPr id="33" name="TextBox 32"/>
          <p:cNvSpPr txBox="1"/>
          <p:nvPr/>
        </p:nvSpPr>
        <p:spPr bwMode="auto">
          <a:xfrm>
            <a:off x="2045082" y="3370349"/>
            <a:ext cx="838371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0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Port 33 pin </a:t>
            </a:r>
            <a:r>
              <a:rPr lang="de-DE" sz="10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6</a:t>
            </a:r>
            <a:endParaRPr lang="de-DE" sz="10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5264935" y="5545598"/>
            <a:ext cx="368691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0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P00.6</a:t>
            </a:r>
          </a:p>
        </p:txBody>
      </p:sp>
      <p:sp>
        <p:nvSpPr>
          <p:cNvPr id="41" name="TextBox 40"/>
          <p:cNvSpPr txBox="1"/>
          <p:nvPr/>
        </p:nvSpPr>
        <p:spPr bwMode="auto">
          <a:xfrm>
            <a:off x="5256013" y="5336590"/>
            <a:ext cx="35991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EnA</a:t>
            </a:r>
          </a:p>
        </p:txBody>
      </p:sp>
      <p:sp>
        <p:nvSpPr>
          <p:cNvPr id="42" name="TextBox 41"/>
          <p:cNvSpPr txBox="1"/>
          <p:nvPr/>
        </p:nvSpPr>
        <p:spPr bwMode="auto">
          <a:xfrm>
            <a:off x="3743970" y="5336590"/>
            <a:ext cx="35991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EnB</a:t>
            </a:r>
          </a:p>
        </p:txBody>
      </p:sp>
      <p:sp>
        <p:nvSpPr>
          <p:cNvPr id="43" name="TextBox 42"/>
          <p:cNvSpPr txBox="1"/>
          <p:nvPr/>
        </p:nvSpPr>
        <p:spPr bwMode="auto">
          <a:xfrm>
            <a:off x="3763208" y="5545598"/>
            <a:ext cx="533373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0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P33.4</a:t>
            </a:r>
          </a:p>
        </p:txBody>
      </p:sp>
      <p:sp>
        <p:nvSpPr>
          <p:cNvPr id="44" name="TextBox 43"/>
          <p:cNvSpPr txBox="1"/>
          <p:nvPr/>
        </p:nvSpPr>
        <p:spPr bwMode="auto">
          <a:xfrm>
            <a:off x="4741964" y="5535209"/>
            <a:ext cx="533373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0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P00.4</a:t>
            </a:r>
          </a:p>
        </p:txBody>
      </p:sp>
      <p:sp>
        <p:nvSpPr>
          <p:cNvPr id="45" name="TextBox 44"/>
          <p:cNvSpPr txBox="1"/>
          <p:nvPr/>
        </p:nvSpPr>
        <p:spPr bwMode="auto">
          <a:xfrm>
            <a:off x="4260206" y="5552034"/>
            <a:ext cx="533373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0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P33.2</a:t>
            </a:r>
          </a:p>
        </p:txBody>
      </p:sp>
      <p:sp>
        <p:nvSpPr>
          <p:cNvPr id="46" name="TextBox 45"/>
          <p:cNvSpPr txBox="1"/>
          <p:nvPr/>
        </p:nvSpPr>
        <p:spPr bwMode="auto">
          <a:xfrm>
            <a:off x="4761300" y="5330154"/>
            <a:ext cx="35991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In2</a:t>
            </a:r>
          </a:p>
        </p:txBody>
      </p:sp>
      <p:sp>
        <p:nvSpPr>
          <p:cNvPr id="47" name="TextBox 46"/>
          <p:cNvSpPr txBox="1"/>
          <p:nvPr/>
        </p:nvSpPr>
        <p:spPr bwMode="auto">
          <a:xfrm>
            <a:off x="4286650" y="5336590"/>
            <a:ext cx="35991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In4</a:t>
            </a:r>
          </a:p>
        </p:txBody>
      </p:sp>
      <p:sp>
        <p:nvSpPr>
          <p:cNvPr id="48" name="TextBox 47"/>
          <p:cNvSpPr txBox="1"/>
          <p:nvPr/>
        </p:nvSpPr>
        <p:spPr bwMode="auto">
          <a:xfrm>
            <a:off x="5675971" y="5672287"/>
            <a:ext cx="35991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In1</a:t>
            </a:r>
          </a:p>
        </p:txBody>
      </p:sp>
      <p:sp>
        <p:nvSpPr>
          <p:cNvPr id="49" name="TextBox 48"/>
          <p:cNvSpPr txBox="1"/>
          <p:nvPr/>
        </p:nvSpPr>
        <p:spPr bwMode="auto">
          <a:xfrm>
            <a:off x="3403350" y="5689097"/>
            <a:ext cx="35991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In3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1403648" y="5805266"/>
            <a:ext cx="1980218" cy="168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6035886" y="5780009"/>
            <a:ext cx="18337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1403648" y="3618149"/>
            <a:ext cx="0" cy="2213363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7869614" y="3555015"/>
            <a:ext cx="0" cy="2224994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035886" y="6165304"/>
            <a:ext cx="120041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2047437" y="6165304"/>
            <a:ext cx="133642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 bwMode="auto">
          <a:xfrm>
            <a:off x="7236296" y="6051439"/>
            <a:ext cx="51616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Motor</a:t>
            </a:r>
          </a:p>
        </p:txBody>
      </p:sp>
      <p:sp>
        <p:nvSpPr>
          <p:cNvPr id="68" name="TextBox 67"/>
          <p:cNvSpPr txBox="1"/>
          <p:nvPr/>
        </p:nvSpPr>
        <p:spPr bwMode="auto">
          <a:xfrm>
            <a:off x="1545831" y="6042575"/>
            <a:ext cx="51616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Motor</a:t>
            </a:r>
          </a:p>
        </p:txBody>
      </p:sp>
      <p:sp>
        <p:nvSpPr>
          <p:cNvPr id="69" name="TextBox 68"/>
          <p:cNvSpPr txBox="1"/>
          <p:nvPr/>
        </p:nvSpPr>
        <p:spPr bwMode="auto">
          <a:xfrm>
            <a:off x="3438609" y="6030941"/>
            <a:ext cx="54813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Out B</a:t>
            </a:r>
          </a:p>
        </p:txBody>
      </p:sp>
      <p:sp>
        <p:nvSpPr>
          <p:cNvPr id="70" name="TextBox 69"/>
          <p:cNvSpPr txBox="1"/>
          <p:nvPr/>
        </p:nvSpPr>
        <p:spPr bwMode="auto">
          <a:xfrm>
            <a:off x="5417521" y="6051439"/>
            <a:ext cx="54813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Out A</a:t>
            </a:r>
          </a:p>
        </p:txBody>
      </p:sp>
      <p:sp>
        <p:nvSpPr>
          <p:cNvPr id="71" name="TextBox 70"/>
          <p:cNvSpPr txBox="1"/>
          <p:nvPr/>
        </p:nvSpPr>
        <p:spPr bwMode="auto">
          <a:xfrm>
            <a:off x="88165" y="1040910"/>
            <a:ext cx="680154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de-DE" sz="1050" i="1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H-Bridge Pin Assignment for going forward, to go backward invert In1 with In2 and In3 with In4   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237377" y="2924944"/>
            <a:ext cx="2798509" cy="1631282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3" name="Down Arrow 22"/>
          <p:cNvSpPr/>
          <p:nvPr/>
        </p:nvSpPr>
        <p:spPr bwMode="auto">
          <a:xfrm>
            <a:off x="3642446" y="4558822"/>
            <a:ext cx="2049142" cy="669078"/>
          </a:xfrm>
          <a:prstGeom prst="downArrow">
            <a:avLst/>
          </a:prstGeom>
          <a:solidFill>
            <a:schemeClr val="bg2"/>
          </a:solidFill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r>
              <a:rPr lang="de-DE" sz="1200" dirty="0" smtClean="0">
                <a:latin typeface="+mn-lt"/>
                <a:ea typeface="Verdana" pitchFamily="34" charset="0"/>
                <a:cs typeface="Verdana" pitchFamily="34" charset="0"/>
              </a:rPr>
              <a:t>Triggers</a:t>
            </a:r>
          </a:p>
        </p:txBody>
      </p:sp>
      <p:sp>
        <p:nvSpPr>
          <p:cNvPr id="57" name="Down Arrow 56"/>
          <p:cNvSpPr/>
          <p:nvPr/>
        </p:nvSpPr>
        <p:spPr bwMode="auto">
          <a:xfrm>
            <a:off x="3391645" y="2389783"/>
            <a:ext cx="2413125" cy="518335"/>
          </a:xfrm>
          <a:prstGeom prst="downArrow">
            <a:avLst/>
          </a:prstGeom>
          <a:solidFill>
            <a:schemeClr val="bg2"/>
          </a:solidFill>
          <a:ln w="1905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r>
              <a:rPr lang="de-DE" sz="1000" dirty="0" smtClean="0">
                <a:latin typeface="+mn-lt"/>
                <a:ea typeface="Verdana" pitchFamily="34" charset="0"/>
                <a:cs typeface="Verdana" pitchFamily="34" charset="0"/>
              </a:rPr>
              <a:t>Mesures distance and stops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3242430" y="6326583"/>
            <a:ext cx="296234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Supplies Robot Motors in current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304289" y="2171744"/>
            <a:ext cx="4366" cy="399356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04289" y="6165304"/>
            <a:ext cx="1099359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08655" y="2171744"/>
            <a:ext cx="2302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816657" y="6159161"/>
            <a:ext cx="1099359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8925349" y="2179442"/>
            <a:ext cx="4366" cy="399356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8748464" y="2179442"/>
            <a:ext cx="17688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 bwMode="auto">
          <a:xfrm>
            <a:off x="394842" y="2378575"/>
            <a:ext cx="1197621" cy="50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0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Collects information </a:t>
            </a: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0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From Motors</a:t>
            </a:r>
          </a:p>
        </p:txBody>
      </p:sp>
      <p:sp>
        <p:nvSpPr>
          <p:cNvPr id="65" name="TextBox 64"/>
          <p:cNvSpPr txBox="1"/>
          <p:nvPr/>
        </p:nvSpPr>
        <p:spPr bwMode="auto">
          <a:xfrm>
            <a:off x="8006487" y="2389783"/>
            <a:ext cx="1197621" cy="50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0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Collects information </a:t>
            </a: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0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From Motors</a:t>
            </a:r>
          </a:p>
        </p:txBody>
      </p:sp>
    </p:spTree>
    <p:extLst>
      <p:ext uri="{BB962C8B-B14F-4D97-AF65-F5344CB8AC3E}">
        <p14:creationId xmlns:p14="http://schemas.microsoft.com/office/powerpoint/2010/main" val="319302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2E9EB93-08D4-4E89-9CD5-72E76BE363D7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Marlon</a:t>
            </a:r>
            <a:r>
              <a:rPr lang="de-DE" dirty="0"/>
              <a:t>:</a:t>
            </a:r>
            <a:r>
              <a:rPr lang="de-DE" dirty="0" smtClean="0"/>
              <a:t> Ultrasonic Sensor Block Diagrams</a:t>
            </a:r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dirty="0" smtClean="0"/>
              <a:t>2018-10-25   </a:t>
            </a:r>
            <a:r>
              <a:rPr lang="de-DE" b="1" dirty="0" smtClean="0"/>
              <a:t>restricted</a:t>
            </a:r>
            <a:endParaRPr lang="de-DE" b="1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426144" y="3025188"/>
            <a:ext cx="1109590" cy="114532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4162051" y="2476417"/>
            <a:ext cx="1584176" cy="469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Ultrasonic Sensor </a:t>
            </a:r>
          </a:p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HC-SR04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769822" y="3104564"/>
            <a:ext cx="1152128" cy="101402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7769822" y="3490129"/>
            <a:ext cx="115212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Obstacle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196596" y="3227395"/>
            <a:ext cx="2573226" cy="232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5247387" y="3938571"/>
            <a:ext cx="2548494" cy="21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 bwMode="auto">
          <a:xfrm>
            <a:off x="62481" y="2053161"/>
            <a:ext cx="2778212" cy="338246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62481" y="1755780"/>
            <a:ext cx="280831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TC29TF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745472" y="3234166"/>
            <a:ext cx="2091088" cy="16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2727308" y="3933841"/>
            <a:ext cx="2003546" cy="86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 bwMode="auto">
          <a:xfrm>
            <a:off x="6399712" y="3781580"/>
            <a:ext cx="57606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1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echo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5955281" y="2672626"/>
            <a:ext cx="137849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 bwMode="auto">
          <a:xfrm>
            <a:off x="5765699" y="2418710"/>
            <a:ext cx="1757662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1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8 impulses</a:t>
            </a: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124" y="2785542"/>
            <a:ext cx="1699241" cy="387728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 bwMode="auto">
          <a:xfrm>
            <a:off x="4836560" y="3104564"/>
            <a:ext cx="36003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Trig</a:t>
            </a:r>
          </a:p>
        </p:txBody>
      </p:sp>
      <p:sp>
        <p:nvSpPr>
          <p:cNvPr id="75" name="TextBox 74"/>
          <p:cNvSpPr txBox="1"/>
          <p:nvPr/>
        </p:nvSpPr>
        <p:spPr bwMode="auto">
          <a:xfrm>
            <a:off x="4787844" y="3836305"/>
            <a:ext cx="45954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Echo</a:t>
            </a:r>
            <a:endParaRPr lang="de-DE" sz="14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2" name="TextBox 91"/>
          <p:cNvSpPr txBox="1"/>
          <p:nvPr/>
        </p:nvSpPr>
        <p:spPr bwMode="auto">
          <a:xfrm>
            <a:off x="2893973" y="3583385"/>
            <a:ext cx="1498622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05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External interrupt input</a:t>
            </a:r>
          </a:p>
        </p:txBody>
      </p:sp>
      <p:sp>
        <p:nvSpPr>
          <p:cNvPr id="104" name="TextBox 103"/>
          <p:cNvSpPr txBox="1"/>
          <p:nvPr/>
        </p:nvSpPr>
        <p:spPr bwMode="auto">
          <a:xfrm>
            <a:off x="2946508" y="2907061"/>
            <a:ext cx="14601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1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High signal for &gt;= 10 µs</a:t>
            </a:r>
          </a:p>
        </p:txBody>
      </p:sp>
      <p:sp>
        <p:nvSpPr>
          <p:cNvPr id="105" name="TextBox 104"/>
          <p:cNvSpPr txBox="1"/>
          <p:nvPr/>
        </p:nvSpPr>
        <p:spPr bwMode="auto">
          <a:xfrm>
            <a:off x="2728670" y="3969806"/>
            <a:ext cx="648072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05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P20.9</a:t>
            </a:r>
          </a:p>
        </p:txBody>
      </p:sp>
      <p:sp>
        <p:nvSpPr>
          <p:cNvPr id="106" name="TextBox 105"/>
          <p:cNvSpPr txBox="1"/>
          <p:nvPr/>
        </p:nvSpPr>
        <p:spPr bwMode="auto">
          <a:xfrm>
            <a:off x="2725423" y="3277754"/>
            <a:ext cx="648072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05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P14.4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179512" y="4744723"/>
            <a:ext cx="1598807" cy="50405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 bwMode="auto">
          <a:xfrm>
            <a:off x="323528" y="4895291"/>
            <a:ext cx="139056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200" dirty="0" smtClean="0"/>
              <a:t>ERU</a:t>
            </a:r>
            <a:endParaRPr lang="de-DE" sz="12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2164626" y="3037358"/>
            <a:ext cx="554308" cy="113315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2298410" y="3253382"/>
            <a:ext cx="305133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de-DE" sz="1200" dirty="0" smtClean="0"/>
              <a:t>G</a:t>
            </a:r>
          </a:p>
          <a:p>
            <a:pPr algn="ctr"/>
            <a:r>
              <a:rPr lang="de-DE" sz="1200" dirty="0" smtClean="0"/>
              <a:t>P</a:t>
            </a:r>
          </a:p>
          <a:p>
            <a:pPr algn="ctr"/>
            <a:r>
              <a:rPr lang="de-DE" sz="1200" dirty="0" smtClean="0"/>
              <a:t>I</a:t>
            </a:r>
          </a:p>
          <a:p>
            <a:pPr algn="ctr"/>
            <a:r>
              <a:rPr lang="de-DE" sz="1200" dirty="0"/>
              <a:t>O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108529" y="2459903"/>
            <a:ext cx="1864231" cy="202384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373846" y="2588813"/>
            <a:ext cx="116457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de-DE" sz="1200" dirty="0" smtClean="0"/>
              <a:t>CPU ctrl</a:t>
            </a:r>
            <a:endParaRPr lang="de-DE" sz="1200" dirty="0"/>
          </a:p>
        </p:txBody>
      </p:sp>
      <p:sp>
        <p:nvSpPr>
          <p:cNvPr id="32" name="Rectangle 31"/>
          <p:cNvSpPr/>
          <p:nvPr/>
        </p:nvSpPr>
        <p:spPr bwMode="auto">
          <a:xfrm>
            <a:off x="366159" y="4067611"/>
            <a:ext cx="1209535" cy="36004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384300" y="4155298"/>
            <a:ext cx="116480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200" dirty="0"/>
              <a:t>isrGetDistance()</a:t>
            </a:r>
            <a:endParaRPr lang="de-DE" sz="12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57897" y="2903836"/>
            <a:ext cx="1217613" cy="43204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434457" y="3044339"/>
            <a:ext cx="107436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200" dirty="0" smtClean="0"/>
              <a:t>sendTrig()</a:t>
            </a:r>
            <a:endParaRPr lang="de-DE" sz="8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357896" y="3470371"/>
            <a:ext cx="1217613" cy="43204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90" name="TextBox 89"/>
          <p:cNvSpPr txBox="1"/>
          <p:nvPr/>
        </p:nvSpPr>
        <p:spPr bwMode="auto">
          <a:xfrm>
            <a:off x="382015" y="3564697"/>
            <a:ext cx="116457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de-DE" sz="1200" dirty="0"/>
              <a:t>returnDistance()</a:t>
            </a:r>
          </a:p>
        </p:txBody>
      </p:sp>
      <p:cxnSp>
        <p:nvCxnSpPr>
          <p:cNvPr id="7" name="Elbow Connector 6"/>
          <p:cNvCxnSpPr>
            <a:stCxn id="37" idx="2"/>
            <a:endCxn id="34" idx="3"/>
          </p:cNvCxnSpPr>
          <p:nvPr/>
        </p:nvCxnSpPr>
        <p:spPr>
          <a:xfrm rot="5400000">
            <a:off x="1696932" y="4251902"/>
            <a:ext cx="826237" cy="66346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 bwMode="auto">
          <a:xfrm>
            <a:off x="1802904" y="4796976"/>
            <a:ext cx="648072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05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P20.9</a:t>
            </a:r>
          </a:p>
        </p:txBody>
      </p:sp>
      <p:cxnSp>
        <p:nvCxnSpPr>
          <p:cNvPr id="17" name="Elbow Connector 16"/>
          <p:cNvCxnSpPr>
            <a:stCxn id="18" idx="3"/>
          </p:cNvCxnSpPr>
          <p:nvPr/>
        </p:nvCxnSpPr>
        <p:spPr>
          <a:xfrm>
            <a:off x="1575510" y="3119860"/>
            <a:ext cx="613545" cy="14125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 bwMode="auto">
          <a:xfrm>
            <a:off x="1448084" y="2945776"/>
            <a:ext cx="648072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05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P14.4</a:t>
            </a:r>
          </a:p>
        </p:txBody>
      </p:sp>
      <p:cxnSp>
        <p:nvCxnSpPr>
          <p:cNvPr id="26" name="Straight Arrow Connector 25"/>
          <p:cNvCxnSpPr>
            <a:stCxn id="34" idx="0"/>
            <a:endCxn id="32" idx="2"/>
          </p:cNvCxnSpPr>
          <p:nvPr/>
        </p:nvCxnSpPr>
        <p:spPr>
          <a:xfrm flipH="1" flipV="1">
            <a:off x="970927" y="4427651"/>
            <a:ext cx="7989" cy="3170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 bwMode="auto">
          <a:xfrm>
            <a:off x="5765699" y="4503868"/>
            <a:ext cx="3270467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L="171450" marR="0" indent="-1714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de-DE" sz="1200" u="sng" dirty="0" smtClean="0"/>
              <a:t>FUNCTION OVERVIEW:</a:t>
            </a:r>
          </a:p>
          <a:p>
            <a:pPr marL="628650" lvl="1" indent="-1714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200" u="sng" dirty="0" smtClean="0"/>
              <a:t>sendTrig() : </a:t>
            </a:r>
            <a:r>
              <a:rPr lang="de-DE" sz="1200" dirty="0" smtClean="0"/>
              <a:t>send trigger  to ultrasonic sensor to start obstacle detection</a:t>
            </a:r>
          </a:p>
          <a:p>
            <a:pPr marL="171450" marR="0" indent="-1714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endParaRPr lang="de-DE" sz="1200" dirty="0" smtClean="0"/>
          </a:p>
          <a:p>
            <a:pPr marL="628650" lvl="1" indent="-1714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200" u="sng" dirty="0"/>
              <a:t>returnDistance</a:t>
            </a:r>
            <a:r>
              <a:rPr lang="de-DE" sz="1200" u="sng" dirty="0" smtClean="0"/>
              <a:t>(): </a:t>
            </a:r>
            <a:r>
              <a:rPr lang="de-DE" sz="1200" dirty="0" smtClean="0"/>
              <a:t>check distance value for abnormal value and return it</a:t>
            </a:r>
          </a:p>
          <a:p>
            <a:pPr marL="171450" indent="-1714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200" dirty="0" smtClean="0"/>
          </a:p>
          <a:p>
            <a:pPr marL="628650" lvl="1" indent="-1714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200" u="sng" dirty="0"/>
              <a:t>isrGetDistance</a:t>
            </a:r>
            <a:r>
              <a:rPr lang="de-DE" sz="1200" u="sng" dirty="0" smtClean="0"/>
              <a:t>(): </a:t>
            </a:r>
            <a:r>
              <a:rPr lang="de-DE" sz="1200" dirty="0" smtClean="0"/>
              <a:t>interrupt routine to get distance from Echo signal</a:t>
            </a:r>
            <a:endParaRPr lang="de-DE" sz="1200" kern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71450" indent="-171450" algn="ctr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200" dirty="0"/>
          </a:p>
          <a:p>
            <a:pPr marL="171450" marR="0" indent="-17145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endParaRPr lang="de-DE" sz="1200" dirty="0" smtClean="0"/>
          </a:p>
          <a:p>
            <a:pPr marL="171450" marR="0" indent="-17145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endParaRPr lang="de-DE" sz="8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0" name="TextBox 59"/>
          <p:cNvSpPr txBox="1"/>
          <p:nvPr/>
        </p:nvSpPr>
        <p:spPr bwMode="auto">
          <a:xfrm>
            <a:off x="3333979" y="4535086"/>
            <a:ext cx="211723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L="171450" marR="0" indent="-1714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de-DE" sz="11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ACRONYM:</a:t>
            </a:r>
          </a:p>
          <a:p>
            <a:pPr marL="628650" lvl="1" indent="-1714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1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ERU: </a:t>
            </a:r>
            <a:r>
              <a:rPr lang="de-DE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External Request Unit</a:t>
            </a:r>
          </a:p>
          <a:p>
            <a:pPr marL="628650" lvl="1" indent="-1714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100" u="sng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GPIO:</a:t>
            </a:r>
            <a:r>
              <a:rPr lang="de-DE" sz="1100" u="sng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de-DE" sz="11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General Purpose Input Output</a:t>
            </a:r>
          </a:p>
        </p:txBody>
      </p:sp>
    </p:spTree>
    <p:extLst>
      <p:ext uri="{BB962C8B-B14F-4D97-AF65-F5344CB8AC3E}">
        <p14:creationId xmlns:p14="http://schemas.microsoft.com/office/powerpoint/2010/main" val="405667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1093655" y="1870559"/>
            <a:ext cx="3268268" cy="151216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515678" y="1948846"/>
            <a:ext cx="838191" cy="135559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2E9EB93-08D4-4E89-9CD5-72E76BE363D7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Virgile: </a:t>
            </a:r>
            <a:r>
              <a:rPr lang="de-DE" dirty="0"/>
              <a:t>Bluetooth communication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dirty="0" smtClean="0"/>
              <a:t>2018-10-25   </a:t>
            </a:r>
            <a:r>
              <a:rPr lang="de-DE" b="1" dirty="0" smtClean="0"/>
              <a:t>restricted</a:t>
            </a:r>
            <a:endParaRPr lang="de-DE" b="1" dirty="0"/>
          </a:p>
        </p:txBody>
      </p:sp>
      <p:sp>
        <p:nvSpPr>
          <p:cNvPr id="8" name="Rectangle 7"/>
          <p:cNvSpPr/>
          <p:nvPr/>
        </p:nvSpPr>
        <p:spPr bwMode="auto">
          <a:xfrm>
            <a:off x="6472951" y="2082859"/>
            <a:ext cx="1109590" cy="114532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6249304" y="1564314"/>
            <a:ext cx="1584176" cy="469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Bluetooth module</a:t>
            </a:r>
          </a:p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HC-05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430413" y="4104008"/>
            <a:ext cx="1152128" cy="1014027"/>
          </a:xfrm>
          <a:prstGeom prst="rect">
            <a:avLst/>
          </a:prstGeom>
          <a:noFill/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6412975" y="4306564"/>
            <a:ext cx="11521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Bluetooth capable device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1291961" y="1598113"/>
            <a:ext cx="280831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TC29TF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046902" y="2238908"/>
            <a:ext cx="404804" cy="59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4352296" y="2249211"/>
            <a:ext cx="5504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 bwMode="auto">
          <a:xfrm>
            <a:off x="6541752" y="2152475"/>
            <a:ext cx="36003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rx</a:t>
            </a:r>
          </a:p>
        </p:txBody>
      </p:sp>
      <p:sp>
        <p:nvSpPr>
          <p:cNvPr id="105" name="TextBox 104"/>
          <p:cNvSpPr txBox="1"/>
          <p:nvPr/>
        </p:nvSpPr>
        <p:spPr bwMode="auto">
          <a:xfrm>
            <a:off x="4254696" y="2985520"/>
            <a:ext cx="648072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05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P15.2</a:t>
            </a:r>
          </a:p>
        </p:txBody>
      </p:sp>
      <p:sp>
        <p:nvSpPr>
          <p:cNvPr id="106" name="TextBox 105"/>
          <p:cNvSpPr txBox="1"/>
          <p:nvPr/>
        </p:nvSpPr>
        <p:spPr bwMode="auto">
          <a:xfrm>
            <a:off x="4272333" y="2293468"/>
            <a:ext cx="648072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05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P15.3</a:t>
            </a:r>
          </a:p>
        </p:txBody>
      </p:sp>
      <p:sp>
        <p:nvSpPr>
          <p:cNvPr id="34" name="TextBox 33"/>
          <p:cNvSpPr txBox="1"/>
          <p:nvPr/>
        </p:nvSpPr>
        <p:spPr bwMode="auto">
          <a:xfrm>
            <a:off x="4152512" y="2156878"/>
            <a:ext cx="36003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rx</a:t>
            </a:r>
          </a:p>
        </p:txBody>
      </p:sp>
      <p:sp>
        <p:nvSpPr>
          <p:cNvPr id="36" name="TextBox 35"/>
          <p:cNvSpPr txBox="1"/>
          <p:nvPr/>
        </p:nvSpPr>
        <p:spPr bwMode="auto">
          <a:xfrm>
            <a:off x="4123589" y="2837870"/>
            <a:ext cx="36003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tx</a:t>
            </a:r>
          </a:p>
        </p:txBody>
      </p:sp>
      <p:sp>
        <p:nvSpPr>
          <p:cNvPr id="37" name="TextBox 36"/>
          <p:cNvSpPr txBox="1"/>
          <p:nvPr/>
        </p:nvSpPr>
        <p:spPr bwMode="auto">
          <a:xfrm>
            <a:off x="6538039" y="2861953"/>
            <a:ext cx="36003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tx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4372827" y="2946975"/>
            <a:ext cx="470472" cy="124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5935465" y="2938171"/>
            <a:ext cx="526582" cy="8804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891769" y="2249211"/>
            <a:ext cx="1043696" cy="699009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4830189" y="2238909"/>
            <a:ext cx="1216713" cy="70806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 bwMode="auto">
          <a:xfrm>
            <a:off x="3371324" y="1977115"/>
            <a:ext cx="115212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ASCLIN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1179127" y="1957685"/>
            <a:ext cx="1211996" cy="13581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61" name="TextBox 60"/>
          <p:cNvSpPr txBox="1"/>
          <p:nvPr/>
        </p:nvSpPr>
        <p:spPr bwMode="auto">
          <a:xfrm>
            <a:off x="1215419" y="2036260"/>
            <a:ext cx="115212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Application</a:t>
            </a:r>
          </a:p>
        </p:txBody>
      </p:sp>
      <p:sp>
        <p:nvSpPr>
          <p:cNvPr id="46" name="Rounded Rectangle 45"/>
          <p:cNvSpPr/>
          <p:nvPr/>
        </p:nvSpPr>
        <p:spPr bwMode="auto">
          <a:xfrm>
            <a:off x="1257019" y="2327444"/>
            <a:ext cx="1008112" cy="288227"/>
          </a:xfrm>
          <a:prstGeom prst="roundRect">
            <a:avLst/>
          </a:prstGeom>
          <a:noFill/>
          <a:ln w="9525">
            <a:solidFill>
              <a:schemeClr val="accent4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1257019" y="2771451"/>
            <a:ext cx="1008112" cy="288227"/>
          </a:xfrm>
          <a:prstGeom prst="roundRect">
            <a:avLst/>
          </a:prstGeom>
          <a:noFill/>
          <a:ln w="9525">
            <a:solidFill>
              <a:schemeClr val="accent4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66" name="TextBox 65"/>
          <p:cNvSpPr txBox="1"/>
          <p:nvPr/>
        </p:nvSpPr>
        <p:spPr bwMode="auto">
          <a:xfrm>
            <a:off x="1127229" y="2374259"/>
            <a:ext cx="1267692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1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serial_send()</a:t>
            </a:r>
          </a:p>
        </p:txBody>
      </p:sp>
      <p:sp>
        <p:nvSpPr>
          <p:cNvPr id="67" name="TextBox 66"/>
          <p:cNvSpPr txBox="1"/>
          <p:nvPr/>
        </p:nvSpPr>
        <p:spPr bwMode="auto">
          <a:xfrm>
            <a:off x="1157637" y="2828399"/>
            <a:ext cx="1267692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1100" dirty="0" err="1">
                <a:latin typeface="+mn-lt"/>
              </a:rPr>
              <a:t>serialRxISR</a:t>
            </a:r>
            <a:r>
              <a:rPr lang="en-US" sz="1100" dirty="0">
                <a:latin typeface="+mn-lt"/>
              </a:rPr>
              <a:t>()</a:t>
            </a:r>
            <a:endParaRPr lang="de-DE" sz="1100" kern="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394921" y="2471557"/>
            <a:ext cx="11207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2375924" y="2925565"/>
            <a:ext cx="112885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 bwMode="auto">
          <a:xfrm>
            <a:off x="538860" y="5821446"/>
            <a:ext cx="6203621" cy="3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›"/>
              <a:tabLst/>
            </a:pPr>
            <a:r>
              <a:rPr lang="de-DE" sz="11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serial_send(uint8 message):sends responses to command messages (if requested)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›"/>
              <a:tabLst/>
            </a:pPr>
            <a:r>
              <a:rPr lang="de-DE" sz="11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serialRxISR(): receives command message in interrupt mode.</a:t>
            </a:r>
            <a:endParaRPr lang="en-US" sz="11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Up Arrow 12"/>
          <p:cNvSpPr/>
          <p:nvPr/>
        </p:nvSpPr>
        <p:spPr bwMode="auto">
          <a:xfrm>
            <a:off x="6631876" y="3248595"/>
            <a:ext cx="144016" cy="844643"/>
          </a:xfrm>
          <a:prstGeom prst="upArrow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Down Arrow 13"/>
          <p:cNvSpPr/>
          <p:nvPr/>
        </p:nvSpPr>
        <p:spPr bwMode="auto">
          <a:xfrm>
            <a:off x="7331264" y="3256320"/>
            <a:ext cx="144016" cy="836918"/>
          </a:xfrm>
          <a:prstGeom prst="downArrow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5860831" y="3577427"/>
            <a:ext cx="771045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1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commands</a:t>
            </a:r>
            <a:endParaRPr lang="en-US" sz="11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7497781" y="3461095"/>
            <a:ext cx="1514838" cy="3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1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Responses &amp; updates</a:t>
            </a: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100" kern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de-DE" sz="1100" kern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if requested</a:t>
            </a:r>
            <a:r>
              <a:rPr lang="de-DE" sz="1100" kern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endParaRPr lang="en-US" sz="1100" kern="0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51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>
          <a:xfrm>
            <a:off x="4268755" y="6282252"/>
            <a:ext cx="576072" cy="304800"/>
          </a:xfrm>
        </p:spPr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Maxime: Block Diagrams - Camera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00307" y="6282252"/>
            <a:ext cx="288036" cy="304800"/>
          </a:xfrm>
        </p:spPr>
        <p:txBody>
          <a:bodyPr/>
          <a:lstStyle/>
          <a:p>
            <a:fld id="{67006A65-089F-4AC4-A091-E2BEBCA89F66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dirty="0" smtClean="0"/>
              <a:t>2018-10-25   </a:t>
            </a:r>
            <a:r>
              <a:rPr lang="de-DE" b="1" dirty="0" smtClean="0"/>
              <a:t>restricted</a:t>
            </a:r>
            <a:endParaRPr lang="de-DE" b="1" dirty="0"/>
          </a:p>
        </p:txBody>
      </p:sp>
      <p:sp>
        <p:nvSpPr>
          <p:cNvPr id="6" name="Rectangle 5"/>
          <p:cNvSpPr/>
          <p:nvPr/>
        </p:nvSpPr>
        <p:spPr bwMode="auto">
          <a:xfrm>
            <a:off x="2881522" y="1661858"/>
            <a:ext cx="2088232" cy="115212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r>
              <a:rPr lang="de-DE" sz="1600" dirty="0" smtClean="0">
                <a:latin typeface="+mn-lt"/>
                <a:ea typeface="Verdana" pitchFamily="34" charset="0"/>
                <a:cs typeface="Verdana" pitchFamily="34" charset="0"/>
              </a:rPr>
              <a:t>Aurix TC297-Bstep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881522" y="3678146"/>
            <a:ext cx="2088232" cy="1152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r>
              <a:rPr lang="de-DE" sz="1600" dirty="0" smtClean="0">
                <a:latin typeface="+mn-lt"/>
                <a:ea typeface="Verdana" pitchFamily="34" charset="0"/>
                <a:cs typeface="Verdana" pitchFamily="34" charset="0"/>
              </a:rPr>
              <a:t>Rasberry Pi 3B+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177835" y="3678146"/>
            <a:ext cx="2088232" cy="115212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r>
              <a:rPr lang="de-DE" sz="1600" dirty="0" smtClean="0">
                <a:latin typeface="+mn-lt"/>
                <a:ea typeface="Verdana" pitchFamily="34" charset="0"/>
                <a:cs typeface="Verdana" pitchFamily="34" charset="0"/>
              </a:rPr>
              <a:t>Aurix TC297-Bstep</a:t>
            </a:r>
          </a:p>
          <a:p>
            <a:pPr algn="ctr" eaLnBrk="0" hangingPunct="0"/>
            <a:r>
              <a:rPr lang="de-DE" sz="1600" dirty="0" smtClean="0">
                <a:latin typeface="+mn-lt"/>
                <a:ea typeface="Verdana" pitchFamily="34" charset="0"/>
                <a:cs typeface="Verdana" pitchFamily="34" charset="0"/>
              </a:rPr>
              <a:t>(master)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487484" y="1661858"/>
            <a:ext cx="1368152" cy="1152128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r>
              <a:rPr lang="de-DE" sz="1600" dirty="0" smtClean="0">
                <a:latin typeface="+mn-lt"/>
                <a:ea typeface="Verdana" pitchFamily="34" charset="0"/>
                <a:cs typeface="Verdana" pitchFamily="34" charset="0"/>
              </a:rPr>
              <a:t>Camera OV7670</a:t>
            </a:r>
          </a:p>
        </p:txBody>
      </p:sp>
      <p:cxnSp>
        <p:nvCxnSpPr>
          <p:cNvPr id="13" name="Straight Connector 12"/>
          <p:cNvCxnSpPr>
            <a:stCxn id="11" idx="6"/>
            <a:endCxn id="6" idx="1"/>
          </p:cNvCxnSpPr>
          <p:nvPr/>
        </p:nvCxnSpPr>
        <p:spPr>
          <a:xfrm>
            <a:off x="1855636" y="2237922"/>
            <a:ext cx="1025886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0"/>
            <a:endCxn id="6" idx="2"/>
          </p:cNvCxnSpPr>
          <p:nvPr/>
        </p:nvCxnSpPr>
        <p:spPr>
          <a:xfrm flipV="1">
            <a:off x="3925638" y="2813986"/>
            <a:ext cx="0" cy="86416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3"/>
            <a:endCxn id="9" idx="1"/>
          </p:cNvCxnSpPr>
          <p:nvPr/>
        </p:nvCxnSpPr>
        <p:spPr>
          <a:xfrm>
            <a:off x="4969754" y="4254146"/>
            <a:ext cx="1208081" cy="64"/>
          </a:xfrm>
          <a:prstGeom prst="line">
            <a:avLst/>
          </a:prstGeom>
          <a:ln w="190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 bwMode="auto">
          <a:xfrm>
            <a:off x="3565598" y="3138054"/>
            <a:ext cx="360040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Eth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1702055" y="1700101"/>
            <a:ext cx="1333048" cy="469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CIF</a:t>
            </a:r>
          </a:p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interface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5131754" y="3966146"/>
            <a:ext cx="9152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Bluetooth</a:t>
            </a:r>
          </a:p>
        </p:txBody>
      </p:sp>
      <p:sp>
        <p:nvSpPr>
          <p:cNvPr id="27" name="Up Arrow Callout 26"/>
          <p:cNvSpPr/>
          <p:nvPr/>
        </p:nvSpPr>
        <p:spPr bwMode="auto">
          <a:xfrm>
            <a:off x="4541821" y="4440364"/>
            <a:ext cx="2095124" cy="1359697"/>
          </a:xfrm>
          <a:prstGeom prst="upArrowCallou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r>
              <a:rPr lang="de-DE" sz="1200" u="sng" dirty="0" smtClean="0">
                <a:solidFill>
                  <a:srgbClr val="FF0000"/>
                </a:solidFill>
                <a:latin typeface="+mn-lt"/>
                <a:ea typeface="Verdana" pitchFamily="34" charset="0"/>
                <a:cs typeface="Verdana" pitchFamily="34" charset="0"/>
              </a:rPr>
              <a:t>Established if :</a:t>
            </a:r>
          </a:p>
          <a:p>
            <a:pPr algn="ctr" eaLnBrk="0" hangingPunct="0"/>
            <a:endParaRPr lang="de-DE" sz="1200" u="sng" dirty="0" smtClean="0">
              <a:solidFill>
                <a:srgbClr val="FF0000"/>
              </a:solidFill>
              <a:latin typeface="+mn-lt"/>
              <a:ea typeface="Verdana" pitchFamily="34" charset="0"/>
              <a:cs typeface="Verdana" pitchFamily="34" charset="0"/>
            </a:endParaRPr>
          </a:p>
          <a:p>
            <a:pPr marL="285750" indent="-285750" algn="ctr" eaLnBrk="0" hangingPunct="0">
              <a:buFontTx/>
              <a:buChar char="-"/>
            </a:pPr>
            <a:r>
              <a:rPr lang="de-DE" sz="1200" dirty="0" smtClean="0">
                <a:solidFill>
                  <a:srgbClr val="FF0000"/>
                </a:solidFill>
                <a:latin typeface="+mn-lt"/>
                <a:ea typeface="Verdana" pitchFamily="34" charset="0"/>
                <a:cs typeface="Verdana" pitchFamily="34" charset="0"/>
              </a:rPr>
              <a:t>Number is detected</a:t>
            </a:r>
          </a:p>
        </p:txBody>
      </p:sp>
    </p:spTree>
    <p:extLst>
      <p:ext uri="{BB962C8B-B14F-4D97-AF65-F5344CB8AC3E}">
        <p14:creationId xmlns:p14="http://schemas.microsoft.com/office/powerpoint/2010/main" val="282123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CLMASTER" val="0"/>
  <p:tag name="SLIDESPERROW" val="4"/>
  <p:tag name="THUMBWIDTH" val="220"/>
  <p:tag name="INFINEON_CATEGORY" val="{&quot;CategoryList&quot;:[],&quot;CategoryDictionary&quot;:{}}"/>
</p:tagLst>
</file>

<file path=ppt/theme/theme1.xml><?xml version="1.0" encoding="utf-8"?>
<a:theme xmlns:a="http://schemas.openxmlformats.org/drawingml/2006/main" name="IFX_Template_2015_4_3">
  <a:themeElements>
    <a:clrScheme name="IFX Neues Design 2015">
      <a:dk1>
        <a:srgbClr val="000000"/>
      </a:dk1>
      <a:lt1>
        <a:srgbClr val="FFFFFF"/>
      </a:lt1>
      <a:dk2>
        <a:srgbClr val="84B6A7"/>
      </a:dk2>
      <a:lt2>
        <a:srgbClr val="E9E6E6"/>
      </a:lt2>
      <a:accent1>
        <a:srgbClr val="E30034"/>
      </a:accent1>
      <a:accent2>
        <a:srgbClr val="928285"/>
      </a:accent2>
      <a:accent3>
        <a:srgbClr val="84B6A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/>
        </a:solidFill>
        <a:ln w="9525">
          <a:noFill/>
          <a:miter lim="800000"/>
          <a:headEnd/>
          <a:tailEnd/>
        </a:ln>
      </a:spPr>
      <a:bodyPr wrap="square" lIns="72000" tIns="72000" rIns="72000" bIns="72000" rtlCol="0" anchor="ctr"/>
      <a:lstStyle>
        <a:defPPr algn="ctr" eaLnBrk="0" hangingPunct="0">
          <a:defRPr sz="1600" dirty="0" smtClean="0">
            <a:latin typeface="+mn-lt"/>
            <a:ea typeface="Verdana" pitchFamily="34" charset="0"/>
            <a:cs typeface="Verdana" pitchFamily="34" charset="0"/>
          </a:defRPr>
        </a:defPPr>
      </a:lst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square" lIns="0" tIns="0" rIns="0" bIns="0" rtlCol="0" anchor="ctr" anchorCtr="0">
        <a:spAutoFit/>
      </a:bodyPr>
      <a:lstStyle>
        <a:defPPr marL="285750" marR="0" indent="-285750" defTabSz="914400" eaLnBrk="0" fontAlgn="auto" latinLnBrk="0" hangingPunct="0">
          <a:spcBef>
            <a:spcPts val="0"/>
          </a:spcBef>
          <a:spcAft>
            <a:spcPts val="300"/>
          </a:spcAft>
          <a:buClr>
            <a:schemeClr val="accent1"/>
          </a:buClr>
          <a:buSzTx/>
          <a:buFont typeface="Arial" panose="020B0604020202020204" pitchFamily="34" charset="0"/>
          <a:buChar char="›"/>
          <a:tabLst/>
          <a:defRPr sz="1400" kern="0" dirty="0" smtClean="0"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578CD14D-5E1D-4816-99FA-9D81ADCC3911}" vid="{75342F81-6976-43D7-8068-92D404231D2F}"/>
    </a:ext>
  </a:extLst>
</a:theme>
</file>

<file path=ppt/theme/theme2.xml><?xml version="1.0" encoding="utf-8"?>
<a:theme xmlns:a="http://schemas.openxmlformats.org/drawingml/2006/main" name="Larissa-Design">
  <a:themeElements>
    <a:clrScheme name="IFX Neues Design 2015">
      <a:dk1>
        <a:srgbClr val="000000"/>
      </a:dk1>
      <a:lt1>
        <a:srgbClr val="FFFFFF"/>
      </a:lt1>
      <a:dk2>
        <a:srgbClr val="000000"/>
      </a:dk2>
      <a:lt2>
        <a:srgbClr val="928285"/>
      </a:lt2>
      <a:accent1>
        <a:srgbClr val="E30034"/>
      </a:accent1>
      <a:accent2>
        <a:srgbClr val="E9E6E6"/>
      </a:accent2>
      <a:accent3>
        <a:srgbClr val="9BC3B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Infineon_ColorTheme_2012">
      <a:dk1>
        <a:srgbClr val="00214A"/>
      </a:dk1>
      <a:lt1>
        <a:srgbClr val="FFFFFF"/>
      </a:lt1>
      <a:dk2>
        <a:srgbClr val="00214A"/>
      </a:dk2>
      <a:lt2>
        <a:srgbClr val="C8D8E6"/>
      </a:lt2>
      <a:accent1>
        <a:srgbClr val="B70D28"/>
      </a:accent1>
      <a:accent2>
        <a:srgbClr val="E3EBF2"/>
      </a:accent2>
      <a:accent3>
        <a:srgbClr val="005DA9"/>
      </a:accent3>
      <a:accent4>
        <a:srgbClr val="969696"/>
      </a:accent4>
      <a:accent5>
        <a:srgbClr val="FDC400"/>
      </a:accent5>
      <a:accent6>
        <a:srgbClr val="009651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1198</Words>
  <Application>Microsoft Office PowerPoint</Application>
  <PresentationFormat>On-screen Show (4:3)</PresentationFormat>
  <Paragraphs>351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Verdana</vt:lpstr>
      <vt:lpstr>IFX_Template_2015_4_3</vt:lpstr>
      <vt:lpstr>Robot Project Meeting –  25/10/2018</vt:lpstr>
      <vt:lpstr>Last Meeting:</vt:lpstr>
      <vt:lpstr>Block Diagrams: Robot Project</vt:lpstr>
      <vt:lpstr>Block Diagrams: Aurix TC297-B</vt:lpstr>
      <vt:lpstr>Block Diagrams: Aurix TC297-B</vt:lpstr>
      <vt:lpstr>Amine: Movements Block Diagrams </vt:lpstr>
      <vt:lpstr>Marlon: Ultrasonic Sensor Block Diagrams</vt:lpstr>
      <vt:lpstr>Virgile: Bluetooth communication </vt:lpstr>
      <vt:lpstr>Maxime: Block Diagrams - Camera</vt:lpstr>
      <vt:lpstr>Subtasks: Amine Wheel enslavment</vt:lpstr>
      <vt:lpstr>Subtasks: Marlon - Servomotors</vt:lpstr>
      <vt:lpstr>Marlon: Servomotors Block Diagrams</vt:lpstr>
      <vt:lpstr>Subtasks: Virgile, Bluetooth communication </vt:lpstr>
      <vt:lpstr>Substaks: Maxime, Camera</vt:lpstr>
      <vt:lpstr>Subtasks: Guillaume, gyroscope</vt:lpstr>
      <vt:lpstr>Guillaume: Blocks Diagram - Gyroscope</vt:lpstr>
      <vt:lpstr> As a reminder – in the 1st meeting</vt:lpstr>
      <vt:lpstr>As a reminder – in the 1st meeting</vt:lpstr>
      <vt:lpstr>Needed equipment</vt:lpstr>
      <vt:lpstr>Conclusion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2018-09-24T07:00:09Z</dcterms:created>
  <dcterms:modified xsi:type="dcterms:W3CDTF">2018-12-03T08:19:59Z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ID">
    <vt:lpwstr/>
  </property>
  <property fmtid="{D5CDD505-2E9C-101B-9397-08002B2CF9AE}" pid="3" name="DocumentVersion">
    <vt:lpwstr/>
  </property>
  <property fmtid="{D5CDD505-2E9C-101B-9397-08002B2CF9AE}" pid="4" name="Proprietary">
    <vt:lpwstr/>
  </property>
  <property fmtid="{D5CDD505-2E9C-101B-9397-08002B2CF9AE}" pid="5" name="ConfidentialityMarking">
    <vt:lpwstr>restricted</vt:lpwstr>
  </property>
  <property fmtid="{D5CDD505-2E9C-101B-9397-08002B2CF9AE}" pid="6" name="AdditionalMarking">
    <vt:lpwstr/>
  </property>
  <property fmtid="{D5CDD505-2E9C-101B-9397-08002B2CF9AE}" pid="7" name="TemplateCompany">
    <vt:lpwstr>IFX</vt:lpwstr>
  </property>
  <property fmtid="{D5CDD505-2E9C-101B-9397-08002B2CF9AE}" pid="8" name="TemplateVersion">
    <vt:lpwstr>v.02.00.01-2016-05-01</vt:lpwstr>
  </property>
</Properties>
</file>