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4"/>
  </p:notesMasterIdLst>
  <p:handoutMasterIdLst>
    <p:handoutMasterId r:id="rId15"/>
  </p:handoutMasterIdLst>
  <p:sldIdLst>
    <p:sldId id="358" r:id="rId2"/>
    <p:sldId id="366" r:id="rId3"/>
    <p:sldId id="367" r:id="rId4"/>
    <p:sldId id="368" r:id="rId5"/>
    <p:sldId id="321" r:id="rId6"/>
    <p:sldId id="363" r:id="rId7"/>
    <p:sldId id="364" r:id="rId8"/>
    <p:sldId id="365" r:id="rId9"/>
    <p:sldId id="349" r:id="rId10"/>
    <p:sldId id="361" r:id="rId11"/>
    <p:sldId id="362" r:id="rId12"/>
    <p:sldId id="258" r:id="rId13"/>
  </p:sldIdLst>
  <p:sldSz cx="9144000" cy="6858000" type="screen4x3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6BF"/>
    <a:srgbClr val="E9E6E6"/>
    <a:srgbClr val="FF0066"/>
    <a:srgbClr val="DEE6ED"/>
    <a:srgbClr val="C8D8E6"/>
    <a:srgbClr val="23476E"/>
    <a:srgbClr val="23214A"/>
    <a:srgbClr val="969696"/>
    <a:srgbClr val="FDEA5D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12" y="9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2018-09-24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12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08D278-07E9-42B7-8430-510AFBFE93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34741A-A45C-4675-A76B-FAF815C513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FCF50A4-C815-40A1-BD39-13DDCFC0169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D226DA-504E-413B-9849-6CE53DF576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70FDDC-3DED-4385-9567-499C568423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8F513ED-BEFD-4743-9AFE-79C812BD8A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B7EE9D1-D3A7-48A5-B904-FBD9CDC14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67EC020-7DF0-4BB0-B4C0-440B76C8B9F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8B21BF1-FB2B-4123-9954-C22FCD12E0B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7006A65-089F-4AC4-A091-E2BEBCA89F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4CE44B6-BB9C-4721-AC69-116E25E65F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DB0BE1-7031-4B28-B999-1325278C03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4D0A2C-12D7-492E-94D2-C281920D6BC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D22E22B-43E2-4E92-8BFE-689B1B122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1FF21FB-A392-4E68-9DAA-31B78002ED5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br>
              <a:rPr lang="en-US" dirty="0"/>
            </a:br>
            <a:r>
              <a:rPr lang="en-US" dirty="0" smtClean="0"/>
              <a:t>08/11/2018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Guillaume, gyroscope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/>
              <a:t>Read the code demo for </a:t>
            </a:r>
            <a:r>
              <a:rPr lang="de-DE" dirty="0" smtClean="0"/>
              <a:t>I2C</a:t>
            </a:r>
          </a:p>
          <a:p>
            <a:pPr lvl="1"/>
            <a:endParaRPr lang="de-DE" dirty="0"/>
          </a:p>
          <a:p>
            <a:r>
              <a:rPr lang="de-DE" dirty="0" smtClean="0"/>
              <a:t>Issue: </a:t>
            </a:r>
          </a:p>
          <a:p>
            <a:pPr lvl="1"/>
            <a:r>
              <a:rPr lang="de-DE" dirty="0" smtClean="0"/>
              <a:t>Use the Infineon Program Demo for I2C, However not work</a:t>
            </a:r>
          </a:p>
          <a:p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Integrate the code into Amine movement program</a:t>
            </a:r>
          </a:p>
          <a:p>
            <a:pPr lvl="1"/>
            <a:r>
              <a:rPr lang="de-DE" dirty="0" smtClean="0"/>
              <a:t>Wiki</a:t>
            </a:r>
          </a:p>
          <a:p>
            <a:pPr lvl="1"/>
            <a:r>
              <a:rPr lang="de-DE" dirty="0" smtClean="0"/>
              <a:t>Look at the possible noise which appears when the mpu92/65 gets the info</a:t>
            </a:r>
          </a:p>
          <a:p>
            <a:pPr marL="288000" lvl="1" indent="0">
              <a:buNone/>
            </a:pPr>
            <a:r>
              <a:rPr lang="de-DE" dirty="0" smtClean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End of December.</a:t>
            </a:r>
          </a:p>
          <a:p>
            <a:pPr lvl="1"/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0838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Guillaume: Blocks Diagram - Gyroscope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07504" y="1522235"/>
            <a:ext cx="3816424" cy="485239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98900" y="1670321"/>
            <a:ext cx="2160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MPU-92/65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79512" y="2326804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Gyroscope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79512" y="4869160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Magnetometer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79512" y="3573016"/>
            <a:ext cx="2088232" cy="936104"/>
          </a:xfrm>
          <a:prstGeom prst="ellipse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400" dirty="0" smtClean="0">
                <a:latin typeface="+mn-lt"/>
                <a:ea typeface="Verdana" pitchFamily="34" charset="0"/>
                <a:cs typeface="Verdana" pitchFamily="34" charset="0"/>
              </a:rPr>
              <a:t>Accelerometer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5220072" y="1528936"/>
            <a:ext cx="3816424" cy="4852392"/>
          </a:xfrm>
          <a:prstGeom prst="round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2915816" y="2708920"/>
            <a:ext cx="792088" cy="2664296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I2C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5436096" y="2708920"/>
            <a:ext cx="792088" cy="2664296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I2C</a:t>
            </a:r>
          </a:p>
        </p:txBody>
      </p:sp>
      <p:cxnSp>
        <p:nvCxnSpPr>
          <p:cNvPr id="19" name="Elbow Connector 18"/>
          <p:cNvCxnSpPr>
            <a:stCxn id="10" idx="6"/>
          </p:cNvCxnSpPr>
          <p:nvPr/>
        </p:nvCxnSpPr>
        <p:spPr>
          <a:xfrm>
            <a:off x="2267744" y="2794856"/>
            <a:ext cx="648072" cy="63414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67744" y="4014515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1" idx="6"/>
          </p:cNvCxnSpPr>
          <p:nvPr/>
        </p:nvCxnSpPr>
        <p:spPr>
          <a:xfrm flipV="1">
            <a:off x="2267744" y="4819228"/>
            <a:ext cx="648072" cy="517984"/>
          </a:xfrm>
          <a:prstGeom prst="bentConnector3">
            <a:avLst>
              <a:gd name="adj1" fmla="val 581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 bwMode="auto">
          <a:xfrm>
            <a:off x="6732240" y="2701454"/>
            <a:ext cx="2160240" cy="2635757"/>
          </a:xfrm>
          <a:prstGeom prst="round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020272" y="2905772"/>
            <a:ext cx="15832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CPU</a:t>
            </a:r>
            <a:endParaRPr lang="de-DE" sz="14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236296" y="4185927"/>
            <a:ext cx="1512168" cy="1008112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Amine‘s movement program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228184" y="3564875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07904" y="3429000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07904" y="4581128"/>
            <a:ext cx="172819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4170137" y="3091425"/>
            <a:ext cx="76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SDA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4211960" y="4293676"/>
            <a:ext cx="7619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SCL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923928" y="2326804"/>
            <a:ext cx="504056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27984" y="1522235"/>
            <a:ext cx="0" cy="804569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211960" y="1522235"/>
            <a:ext cx="432048" cy="6701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 bwMode="auto">
          <a:xfrm>
            <a:off x="3275856" y="2205154"/>
            <a:ext cx="5760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VDD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4083034" y="1233046"/>
            <a:ext cx="6898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3,3V</a:t>
            </a:r>
          </a:p>
        </p:txBody>
      </p:sp>
      <p:cxnSp>
        <p:nvCxnSpPr>
          <p:cNvPr id="68" name="Straight Connector 67"/>
          <p:cNvCxnSpPr/>
          <p:nvPr/>
        </p:nvCxnSpPr>
        <p:spPr>
          <a:xfrm flipH="1" flipV="1">
            <a:off x="3920360" y="5728138"/>
            <a:ext cx="507623" cy="5118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427983" y="5728138"/>
            <a:ext cx="0" cy="43716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113220" y="6165304"/>
            <a:ext cx="602796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11960" y="6237312"/>
            <a:ext cx="432048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283968" y="6309320"/>
            <a:ext cx="288036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 bwMode="auto">
          <a:xfrm>
            <a:off x="3131840" y="5589240"/>
            <a:ext cx="720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AD0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6155484" y="1700808"/>
            <a:ext cx="21609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8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Aurix Master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7236296" y="3306869"/>
            <a:ext cx="1512168" cy="554179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Data Treatment</a:t>
            </a:r>
          </a:p>
        </p:txBody>
      </p:sp>
      <p:cxnSp>
        <p:nvCxnSpPr>
          <p:cNvPr id="87" name="Straight Arrow Connector 86"/>
          <p:cNvCxnSpPr>
            <a:stCxn id="84" idx="2"/>
            <a:endCxn id="40" idx="0"/>
          </p:cNvCxnSpPr>
          <p:nvPr/>
        </p:nvCxnSpPr>
        <p:spPr>
          <a:xfrm>
            <a:off x="7992380" y="3861048"/>
            <a:ext cx="0" cy="324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following are the points we discussed:</a:t>
            </a:r>
            <a:endParaRPr lang="de-DE" dirty="0"/>
          </a:p>
          <a:p>
            <a:pPr lvl="0"/>
            <a:r>
              <a:rPr lang="en-US" dirty="0" smtClean="0"/>
              <a:t>Different </a:t>
            </a:r>
            <a:r>
              <a:rPr lang="en-US" dirty="0"/>
              <a:t>modes of functioning to implement on the robot: </a:t>
            </a:r>
            <a:endParaRPr lang="de-DE" dirty="0"/>
          </a:p>
          <a:p>
            <a:pPr lvl="2"/>
            <a:r>
              <a:rPr lang="en-US" dirty="0"/>
              <a:t>Mode 1: Manual Mode, robot remotely controlled via Bluetooth by a computer or smartphone</a:t>
            </a:r>
            <a:endParaRPr lang="de-DE" dirty="0"/>
          </a:p>
          <a:p>
            <a:pPr lvl="2"/>
            <a:r>
              <a:rPr lang="en-US" dirty="0"/>
              <a:t>Mode 2: Go around randomly and avoid obstacles (behavior based on the small autonomous vacuum robots)</a:t>
            </a:r>
            <a:endParaRPr lang="de-DE" dirty="0"/>
          </a:p>
          <a:p>
            <a:pPr lvl="2"/>
            <a:r>
              <a:rPr lang="en-US" dirty="0"/>
              <a:t>Mode 3: The robot is looking for something specific and what he does is directly linked to what the Camera needs to find (Use of CNN)</a:t>
            </a:r>
            <a:endParaRPr lang="de-DE" dirty="0"/>
          </a:p>
          <a:p>
            <a:pPr lvl="0"/>
            <a:r>
              <a:rPr lang="en-US" dirty="0"/>
              <a:t>Equipment we need to order (slide with the list is attached to the mail)</a:t>
            </a:r>
            <a:endParaRPr lang="de-DE" dirty="0"/>
          </a:p>
          <a:p>
            <a:pPr lvl="0"/>
            <a:r>
              <a:rPr lang="en-US" dirty="0"/>
              <a:t>The environment in which the Robot will be tested at the end of the project, and how it is supposed to </a:t>
            </a:r>
            <a:r>
              <a:rPr lang="en-US" dirty="0" smtClean="0"/>
              <a:t>behave a</a:t>
            </a:r>
          </a:p>
          <a:p>
            <a:pPr lvl="0"/>
            <a:r>
              <a:rPr lang="en-US" dirty="0" smtClean="0"/>
              <a:t>More precision on the specifications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To be done: </a:t>
            </a:r>
            <a:endParaRPr lang="de-DE" dirty="0"/>
          </a:p>
          <a:p>
            <a:r>
              <a:rPr lang="en-US" dirty="0">
                <a:solidFill>
                  <a:srgbClr val="92D050"/>
                </a:solidFill>
              </a:rPr>
              <a:t>@Abdoul: Send us the path to the robot’s videos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@Abdoul: Order new equipment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@Abdoul: Talk to </a:t>
            </a:r>
            <a:r>
              <a:rPr lang="en-US" dirty="0" err="1">
                <a:solidFill>
                  <a:srgbClr val="92D050"/>
                </a:solidFill>
              </a:rPr>
              <a:t>Romain</a:t>
            </a:r>
            <a:r>
              <a:rPr lang="en-US" dirty="0">
                <a:solidFill>
                  <a:srgbClr val="92D050"/>
                </a:solidFill>
              </a:rPr>
              <a:t> about sensor fusion</a:t>
            </a:r>
            <a:endParaRPr lang="de-DE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@Marlon: Look at safety kit to know how to use the screen</a:t>
            </a:r>
            <a:endParaRPr lang="de-DE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@Amine: Ask Holger about how to use the buzzer  </a:t>
            </a:r>
            <a:endParaRPr lang="de-DE" dirty="0" smtClean="0">
              <a:solidFill>
                <a:srgbClr val="92D05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4268755" y="6282252"/>
            <a:ext cx="576072" cy="304800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Maxime: Block Diagrams - Camera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00307" y="6282252"/>
            <a:ext cx="288036" cy="304800"/>
          </a:xfrm>
        </p:spPr>
        <p:txBody>
          <a:bodyPr/>
          <a:lstStyle/>
          <a:p>
            <a:fld id="{67006A65-089F-4AC4-A091-E2BEBCA89F6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881522" y="1661858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881522" y="3678146"/>
            <a:ext cx="2088232" cy="115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Rasberry Pi 3B+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77835" y="3678146"/>
            <a:ext cx="2088232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Aurix TC297-Bstep</a:t>
            </a:r>
          </a:p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(master)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487484" y="1661858"/>
            <a:ext cx="1368152" cy="115212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 smtClean="0">
                <a:latin typeface="+mn-lt"/>
                <a:ea typeface="Verdana" pitchFamily="34" charset="0"/>
                <a:cs typeface="Verdana" pitchFamily="34" charset="0"/>
              </a:rPr>
              <a:t>Camera OV7670</a:t>
            </a:r>
          </a:p>
        </p:txBody>
      </p:sp>
      <p:cxnSp>
        <p:nvCxnSpPr>
          <p:cNvPr id="13" name="Straight Connector 12"/>
          <p:cNvCxnSpPr>
            <a:stCxn id="11" idx="6"/>
            <a:endCxn id="6" idx="1"/>
          </p:cNvCxnSpPr>
          <p:nvPr/>
        </p:nvCxnSpPr>
        <p:spPr>
          <a:xfrm>
            <a:off x="1855636" y="2237922"/>
            <a:ext cx="1025886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0"/>
            <a:endCxn id="6" idx="2"/>
          </p:cNvCxnSpPr>
          <p:nvPr/>
        </p:nvCxnSpPr>
        <p:spPr>
          <a:xfrm flipV="1">
            <a:off x="3925638" y="2813986"/>
            <a:ext cx="0" cy="86416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>
            <a:off x="4969754" y="4254146"/>
            <a:ext cx="1208081" cy="64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3565598" y="3138054"/>
            <a:ext cx="360040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Eth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702055" y="1700101"/>
            <a:ext cx="1333048" cy="46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CIF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131754" y="3966146"/>
            <a:ext cx="9152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Bluetooth</a:t>
            </a:r>
          </a:p>
        </p:txBody>
      </p:sp>
      <p:sp>
        <p:nvSpPr>
          <p:cNvPr id="27" name="Up Arrow Callout 26"/>
          <p:cNvSpPr/>
          <p:nvPr/>
        </p:nvSpPr>
        <p:spPr bwMode="auto">
          <a:xfrm>
            <a:off x="4541821" y="4440364"/>
            <a:ext cx="2095124" cy="1359697"/>
          </a:xfrm>
          <a:prstGeom prst="upArrowCallou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200" u="sng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Established if :</a:t>
            </a:r>
          </a:p>
          <a:p>
            <a:pPr algn="ctr" eaLnBrk="0" hangingPunct="0"/>
            <a:endParaRPr lang="de-DE" sz="1200" u="sng" dirty="0" smtClean="0">
              <a:solidFill>
                <a:srgbClr val="FF0000"/>
              </a:solidFill>
              <a:latin typeface="+mn-lt"/>
              <a:ea typeface="Verdana" pitchFamily="34" charset="0"/>
              <a:cs typeface="Verdana" pitchFamily="34" charset="0"/>
            </a:endParaRPr>
          </a:p>
          <a:p>
            <a:pPr marL="285750" indent="-285750" algn="ctr" eaLnBrk="0" hangingPunct="0">
              <a:buFontTx/>
              <a:buChar char="-"/>
            </a:pPr>
            <a:r>
              <a:rPr lang="de-DE" sz="1200" dirty="0" smtClean="0">
                <a:solidFill>
                  <a:srgbClr val="FF0000"/>
                </a:solidFill>
                <a:latin typeface="+mn-lt"/>
                <a:ea typeface="Verdana" pitchFamily="34" charset="0"/>
                <a:cs typeface="Verdana" pitchFamily="34" charset="0"/>
              </a:rPr>
              <a:t>Number is detected</a:t>
            </a:r>
          </a:p>
        </p:txBody>
      </p:sp>
    </p:spTree>
    <p:extLst>
      <p:ext uri="{BB962C8B-B14F-4D97-AF65-F5344CB8AC3E}">
        <p14:creationId xmlns:p14="http://schemas.microsoft.com/office/powerpoint/2010/main" val="284182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None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Send video to a GUI (first step) and after to the Raspberry by ethernet (</a:t>
            </a:r>
            <a:r>
              <a:rPr lang="de-DE" u="sng" dirty="0" smtClean="0"/>
              <a:t>I asked Rahul to help me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Take minimum 2500 pictures to pre-train </a:t>
            </a:r>
            <a:r>
              <a:rPr lang="de-DE" dirty="0" smtClean="0"/>
              <a:t>our </a:t>
            </a:r>
            <a:r>
              <a:rPr lang="de-DE" dirty="0"/>
              <a:t>own </a:t>
            </a:r>
            <a:r>
              <a:rPr lang="de-DE" dirty="0" smtClean="0"/>
              <a:t>CNN</a:t>
            </a:r>
            <a:endParaRPr lang="de-DE" dirty="0" smtClean="0">
              <a:solidFill>
                <a:schemeClr val="accent4"/>
              </a:solidFill>
            </a:endParaRPr>
          </a:p>
          <a:p>
            <a:pPr lvl="1"/>
            <a:r>
              <a:rPr lang="de-DE" dirty="0" smtClean="0"/>
              <a:t>Bluetooth communication (Rasberry &lt;-&gt; Aurix Master) </a:t>
            </a:r>
          </a:p>
          <a:p>
            <a:pPr lvl="1"/>
            <a:r>
              <a:rPr lang="de-DE" dirty="0" smtClean="0"/>
              <a:t>Documentation </a:t>
            </a:r>
            <a:r>
              <a:rPr lang="de-DE" dirty="0"/>
              <a:t>on Wiki page (</a:t>
            </a:r>
            <a:r>
              <a:rPr lang="de-DE" i="1" dirty="0"/>
              <a:t>in progress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Mid </a:t>
            </a:r>
            <a:r>
              <a:rPr lang="de-DE" dirty="0">
                <a:solidFill>
                  <a:srgbClr val="FF0000"/>
                </a:solidFill>
              </a:rPr>
              <a:t>of </a:t>
            </a:r>
            <a:r>
              <a:rPr lang="de-DE" dirty="0" smtClean="0">
                <a:solidFill>
                  <a:srgbClr val="FF0000"/>
                </a:solidFill>
              </a:rPr>
              <a:t>December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481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Wheel enslavment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 smtClean="0"/>
              <a:t>Finish the already exising Enslavement</a:t>
            </a:r>
          </a:p>
          <a:p>
            <a:pPr lvl="1"/>
            <a:r>
              <a:rPr lang="de-DE" dirty="0" smtClean="0"/>
              <a:t>Work on a better way to implement the Robot‘s movements enslavement: enslave the position of the center of the robot</a:t>
            </a:r>
          </a:p>
          <a:p>
            <a:pPr marL="288000" lvl="1" indent="0">
              <a:buNone/>
            </a:pPr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Continue working on improving the enslavement using the encoders until the Gyroscope is ready</a:t>
            </a:r>
          </a:p>
          <a:p>
            <a:pPr marL="576000" lvl="2" indent="0">
              <a:buNone/>
            </a:pPr>
            <a:r>
              <a:rPr lang="de-DE" dirty="0" smtClean="0"/>
              <a:t>					</a:t>
            </a:r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dirty="0" smtClean="0"/>
              <a:t>					Deadline: </a:t>
            </a:r>
            <a:r>
              <a:rPr lang="de-DE" dirty="0" smtClean="0">
                <a:solidFill>
                  <a:srgbClr val="FF0000"/>
                </a:solidFill>
              </a:rPr>
              <a:t>Mid december</a:t>
            </a:r>
          </a:p>
          <a:p>
            <a:pPr marL="576000" lvl="2" indent="0">
              <a:buNone/>
            </a:pPr>
            <a:r>
              <a:rPr lang="de-DE" dirty="0" smtClean="0">
                <a:solidFill>
                  <a:srgbClr val="FF0000"/>
                </a:solidFill>
              </a:rPr>
              <a:t>About sensor fusion</a:t>
            </a:r>
            <a:endParaRPr lang="de-DE" dirty="0">
              <a:solidFill>
                <a:srgbClr val="FF0000"/>
              </a:solidFill>
            </a:endParaRPr>
          </a:p>
          <a:p>
            <a:pPr marL="576000" lvl="2" indent="0">
              <a:buNone/>
            </a:pPr>
            <a:r>
              <a:rPr lang="de-DE" dirty="0" smtClean="0"/>
              <a:t>Instead a using a complicated method (Kalman Filter), try to fusion the data with my requirements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0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 - Servomotors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/>
              <a:t>Comment </a:t>
            </a:r>
            <a:r>
              <a:rPr lang="de-DE" dirty="0" smtClean="0"/>
              <a:t>code</a:t>
            </a:r>
          </a:p>
          <a:p>
            <a:pPr lvl="1"/>
            <a:r>
              <a:rPr lang="de-DE" dirty="0"/>
              <a:t>Sort out issue with current draw when 2 servos are used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Write the wiki page</a:t>
            </a:r>
          </a:p>
          <a:p>
            <a:pPr lvl="1"/>
            <a:r>
              <a:rPr lang="de-DE" smtClean="0"/>
              <a:t>Change function to take degree in parameter</a:t>
            </a:r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50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Marlon</a:t>
            </a:r>
            <a:r>
              <a:rPr lang="de-DE" dirty="0"/>
              <a:t>:</a:t>
            </a:r>
            <a:r>
              <a:rPr lang="de-DE" dirty="0" smtClean="0"/>
              <a:t> Servomotors Block Diagrams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88966" y="1196752"/>
            <a:ext cx="5507170" cy="52565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3884" y="1419088"/>
            <a:ext cx="2592288" cy="4757364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37243" y="1856459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09251" y="2088161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config_servomotor()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67442" y="2688115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639450" y="2919817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s</a:t>
            </a:r>
            <a:r>
              <a:rPr lang="de-DE" sz="1200" b="1" dirty="0" smtClean="0"/>
              <a:t>weep_servo()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0187" y="3487002"/>
            <a:ext cx="208823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642195" y="3718704"/>
            <a:ext cx="201622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move_servo(duty_position)</a:t>
            </a: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91300" y="4374776"/>
            <a:ext cx="208947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663308" y="4606478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timer_compare_config()</a:t>
            </a:r>
            <a:endParaRPr lang="de-DE" sz="1200" kern="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850074" y="1815571"/>
            <a:ext cx="826282" cy="6485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3858947" y="1984341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GPIO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586706" y="4851551"/>
            <a:ext cx="1117020" cy="6485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3586706" y="4971903"/>
            <a:ext cx="10896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STM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781184" y="2891580"/>
            <a:ext cx="1062280" cy="10104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3817601" y="3428715"/>
            <a:ext cx="1001466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GTM TOM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822698" y="1890686"/>
            <a:ext cx="1621076" cy="8448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6906547" y="2247421"/>
            <a:ext cx="145337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Servomotor_1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b="1" dirty="0" smtClean="0"/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80549" y="5268360"/>
            <a:ext cx="2090894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52558" y="5500060"/>
            <a:ext cx="187220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/>
              <a:t>STM_INTERRUPT()</a:t>
            </a:r>
            <a:endParaRPr lang="de-DE" sz="8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5" name="Elbow Connector 24"/>
          <p:cNvCxnSpPr>
            <a:stCxn id="61" idx="3"/>
            <a:endCxn id="67" idx="0"/>
          </p:cNvCxnSpPr>
          <p:nvPr/>
        </p:nvCxnSpPr>
        <p:spPr>
          <a:xfrm>
            <a:off x="2680772" y="4698812"/>
            <a:ext cx="1464444" cy="1527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7" idx="2"/>
            <a:endCxn id="73" idx="3"/>
          </p:cNvCxnSpPr>
          <p:nvPr/>
        </p:nvCxnSpPr>
        <p:spPr>
          <a:xfrm rot="5400000">
            <a:off x="3362162" y="4809342"/>
            <a:ext cx="92336" cy="14737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3"/>
            <a:endCxn id="65" idx="1"/>
          </p:cNvCxnSpPr>
          <p:nvPr/>
        </p:nvCxnSpPr>
        <p:spPr>
          <a:xfrm flipV="1">
            <a:off x="2625475" y="2139826"/>
            <a:ext cx="1224599" cy="406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3"/>
          </p:cNvCxnSpPr>
          <p:nvPr/>
        </p:nvCxnSpPr>
        <p:spPr>
          <a:xfrm>
            <a:off x="2655674" y="3012151"/>
            <a:ext cx="1125510" cy="14906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5" idx="3"/>
          </p:cNvCxnSpPr>
          <p:nvPr/>
        </p:nvCxnSpPr>
        <p:spPr>
          <a:xfrm flipV="1">
            <a:off x="2658419" y="3632617"/>
            <a:ext cx="1122765" cy="17842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4691931" y="1995775"/>
            <a:ext cx="2130767" cy="288103"/>
          </a:xfrm>
          <a:prstGeom prst="bentConnector3">
            <a:avLst>
              <a:gd name="adj1" fmla="val 56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 bwMode="auto">
          <a:xfrm>
            <a:off x="5940750" y="2043519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PWM3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6822698" y="3290249"/>
            <a:ext cx="1621076" cy="8448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3" name="TextBox 92"/>
          <p:cNvSpPr txBox="1"/>
          <p:nvPr/>
        </p:nvSpPr>
        <p:spPr bwMode="auto">
          <a:xfrm>
            <a:off x="6922291" y="3509573"/>
            <a:ext cx="1453378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Servomotor_2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b="1" dirty="0" smtClean="0"/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3" name="Elbow Connector 82"/>
          <p:cNvCxnSpPr>
            <a:stCxn id="65" idx="3"/>
            <a:endCxn id="91" idx="1"/>
          </p:cNvCxnSpPr>
          <p:nvPr/>
        </p:nvCxnSpPr>
        <p:spPr>
          <a:xfrm>
            <a:off x="4676356" y="2139826"/>
            <a:ext cx="2146342" cy="157283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 bwMode="auto">
          <a:xfrm>
            <a:off x="5896418" y="3466383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PWM4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929510" y="1448757"/>
            <a:ext cx="1224136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b="1" dirty="0" smtClean="0"/>
              <a:t>CPU_ctrl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 flipH="1" flipV="1">
            <a:off x="4034214" y="2451323"/>
            <a:ext cx="7026" cy="440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4507037" y="2438106"/>
            <a:ext cx="7026" cy="440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 bwMode="auto">
          <a:xfrm>
            <a:off x="4715459" y="1795294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P33.10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 bwMode="auto">
          <a:xfrm>
            <a:off x="4697069" y="2171426"/>
            <a:ext cx="81215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200" dirty="0" smtClean="0"/>
              <a:t>P33.5</a:t>
            </a:r>
          </a:p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endParaRPr lang="de-DE" sz="12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1636036" y="963015"/>
            <a:ext cx="2808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R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de-DE" sz="14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TC29TF</a:t>
            </a:r>
          </a:p>
        </p:txBody>
      </p:sp>
    </p:spTree>
    <p:extLst>
      <p:ext uri="{BB962C8B-B14F-4D97-AF65-F5344CB8AC3E}">
        <p14:creationId xmlns:p14="http://schemas.microsoft.com/office/powerpoint/2010/main" val="22499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/>
              <a:t>Finish the code for the Bluetooth module used in interrupt </a:t>
            </a:r>
            <a:r>
              <a:rPr lang="de-DE" dirty="0" smtClean="0"/>
              <a:t>mode</a:t>
            </a:r>
          </a:p>
          <a:p>
            <a:pPr lvl="1"/>
            <a:r>
              <a:rPr lang="de-DE" dirty="0"/>
              <a:t>Implement and test the Bluetooth capabilities in the final code</a:t>
            </a:r>
          </a:p>
          <a:p>
            <a:pPr lvl="1"/>
            <a:r>
              <a:rPr lang="de-DE" dirty="0"/>
              <a:t>Finish writing the wiki page</a:t>
            </a:r>
          </a:p>
          <a:p>
            <a:pPr marL="288000" lvl="1" indent="0">
              <a:buNone/>
            </a:pPr>
            <a:endParaRPr lang="de-DE" dirty="0"/>
          </a:p>
          <a:p>
            <a:pPr marL="576000" lvl="2" indent="0">
              <a:buNone/>
            </a:pP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87142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None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 smtClean="0"/>
              <a:t>To Do</a:t>
            </a:r>
          </a:p>
          <a:p>
            <a:pPr lvl="1"/>
            <a:r>
              <a:rPr lang="de-DE" dirty="0" smtClean="0"/>
              <a:t>Send video to a GUI (first step) and after to the Raspberry by ethernet (</a:t>
            </a:r>
            <a:r>
              <a:rPr lang="de-DE" u="sng" dirty="0" smtClean="0"/>
              <a:t>I asked Rahul to help me</a:t>
            </a:r>
            <a:r>
              <a:rPr lang="de-DE" dirty="0" smtClean="0"/>
              <a:t>)</a:t>
            </a:r>
          </a:p>
          <a:p>
            <a:pPr lvl="1"/>
            <a:r>
              <a:rPr lang="de-DE" dirty="0"/>
              <a:t>Take minimum 2500 pictures to pre-train </a:t>
            </a:r>
            <a:r>
              <a:rPr lang="de-DE" dirty="0" smtClean="0"/>
              <a:t>our </a:t>
            </a:r>
            <a:r>
              <a:rPr lang="de-DE" dirty="0"/>
              <a:t>own </a:t>
            </a:r>
            <a:r>
              <a:rPr lang="de-DE" dirty="0" smtClean="0"/>
              <a:t>CNN</a:t>
            </a:r>
            <a:endParaRPr lang="de-DE" dirty="0" smtClean="0">
              <a:solidFill>
                <a:schemeClr val="accent4"/>
              </a:solidFill>
            </a:endParaRPr>
          </a:p>
          <a:p>
            <a:pPr lvl="1"/>
            <a:r>
              <a:rPr lang="de-DE" dirty="0" smtClean="0"/>
              <a:t>Bluetooth communication (Rasberry &lt;-&gt; Aurix Master) </a:t>
            </a:r>
          </a:p>
          <a:p>
            <a:pPr lvl="1"/>
            <a:r>
              <a:rPr lang="de-DE" dirty="0" smtClean="0"/>
              <a:t>Documentation </a:t>
            </a:r>
            <a:r>
              <a:rPr lang="de-DE" dirty="0"/>
              <a:t>on Wiki page (</a:t>
            </a:r>
            <a:r>
              <a:rPr lang="de-DE" i="1" dirty="0"/>
              <a:t>in progress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Mid/End </a:t>
            </a:r>
            <a:r>
              <a:rPr lang="de-DE" dirty="0">
                <a:solidFill>
                  <a:srgbClr val="FF0000"/>
                </a:solidFill>
              </a:rPr>
              <a:t>of </a:t>
            </a:r>
            <a:r>
              <a:rPr lang="de-DE" dirty="0" smtClean="0">
                <a:solidFill>
                  <a:srgbClr val="FF0000"/>
                </a:solidFill>
              </a:rPr>
              <a:t>November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2018-11-08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375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767</Words>
  <Application>Microsoft Office PowerPoint</Application>
  <PresentationFormat>On-screen Show (4:3)</PresentationFormat>
  <Paragraphs>167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Verdana</vt:lpstr>
      <vt:lpstr>IFX_Template_2015_4_3</vt:lpstr>
      <vt:lpstr>Robot Project Meeting –  08/11/2018</vt:lpstr>
      <vt:lpstr>Last Meeting:</vt:lpstr>
      <vt:lpstr>Maxime: Block Diagrams - Camera</vt:lpstr>
      <vt:lpstr>Substaks: Maxime, Camera</vt:lpstr>
      <vt:lpstr>Subtasks: Amine Wheel enslavment</vt:lpstr>
      <vt:lpstr>Subtasks: Marlon - Servomotors</vt:lpstr>
      <vt:lpstr>Marlon: Servomotors Block Diagrams</vt:lpstr>
      <vt:lpstr>Subtasks: Virgile, Bluetooth communication </vt:lpstr>
      <vt:lpstr>Substaks: Maxime, Camera</vt:lpstr>
      <vt:lpstr>Subtasks: Guillaume, gyroscope</vt:lpstr>
      <vt:lpstr>Guillaume: Blocks Diagram - Gyroscope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2018-09-24T07:00:09Z</dcterms:created>
  <dcterms:modified xsi:type="dcterms:W3CDTF">2018-12-03T08:21:27Z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