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1"/>
  </p:sldMasterIdLst>
  <p:notesMasterIdLst>
    <p:notesMasterId r:id="rId11"/>
  </p:notesMasterIdLst>
  <p:handoutMasterIdLst>
    <p:handoutMasterId r:id="rId12"/>
  </p:handoutMasterIdLst>
  <p:sldIdLst>
    <p:sldId id="358" r:id="rId2"/>
    <p:sldId id="366" r:id="rId3"/>
    <p:sldId id="372" r:id="rId4"/>
    <p:sldId id="321" r:id="rId5"/>
    <p:sldId id="370" r:id="rId6"/>
    <p:sldId id="371" r:id="rId7"/>
    <p:sldId id="373" r:id="rId8"/>
    <p:sldId id="374" r:id="rId9"/>
    <p:sldId id="258" r:id="rId10"/>
  </p:sldIdLst>
  <p:sldSz cx="9144000" cy="6858000" type="screen4x3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86BF"/>
    <a:srgbClr val="E9E6E6"/>
    <a:srgbClr val="FF0066"/>
    <a:srgbClr val="DEE6ED"/>
    <a:srgbClr val="C8D8E6"/>
    <a:srgbClr val="23476E"/>
    <a:srgbClr val="23214A"/>
    <a:srgbClr val="969696"/>
    <a:srgbClr val="FDEA5D"/>
    <a:srgbClr val="FFA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7" autoAdjust="0"/>
  </p:normalViewPr>
  <p:slideViewPr>
    <p:cSldViewPr snapToObjects="1" showGuides="1">
      <p:cViewPr varScale="1">
        <p:scale>
          <a:sx n="131" d="100"/>
          <a:sy n="131" d="100"/>
        </p:scale>
        <p:origin x="912" y="126"/>
      </p:cViewPr>
      <p:guideLst>
        <p:guide orient="horz" pos="799"/>
        <p:guide orient="horz" pos="4020"/>
        <p:guide pos="158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3312" y="9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Verdana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Copyright © Infineon Technologies AG 2018. All rights reserved.</a:t>
            </a:r>
          </a:p>
          <a:p>
            <a:pPr algn="ctr"/>
            <a:r>
              <a:rPr lang="en-US" sz="800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2018-09-24</a:t>
            </a:r>
          </a:p>
          <a:p>
            <a:pPr algn="l"/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‹#›</a:t>
            </a:fld>
            <a:endParaRPr lang="en-US" sz="8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sz="8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5" y="1012850"/>
            <a:ext cx="6191969" cy="46439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5868498"/>
            <a:ext cx="6191968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Verdan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</a:endParaRPr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/>
              <a:pPr/>
              <a:t>‹#›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1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srgbClr val="00214A"/>
              </a:solidFill>
            </a:endParaRPr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/>
              <a:pPr/>
              <a:t>2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4643438"/>
          </a:xfrm>
        </p:spPr>
      </p:sp>
      <p:sp>
        <p:nvSpPr>
          <p:cNvPr id="8" name="IFXSHAPE"/>
          <p:cNvSpPr>
            <a:spLocks noGrp="1"/>
          </p:cNvSpPr>
          <p:nvPr>
            <p:ph type="body" idx="3"/>
          </p:nvPr>
        </p:nvSpPr>
        <p:spPr>
          <a:xfrm>
            <a:off x="453306" y="5868498"/>
            <a:ext cx="6191968" cy="3672000"/>
          </a:xfrm>
        </p:spPr>
        <p:txBody>
          <a:bodyPr>
            <a:normAutofit/>
          </a:bodyPr>
          <a:lstStyle/>
          <a:p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hdr" sz="quarter"/>
          </p:nvPr>
        </p:nvSpPr>
        <p:spPr>
          <a:xfrm>
            <a:off x="454025" y="295163"/>
            <a:ext cx="4422857" cy="4194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</p:spPr>
        <p:txBody>
          <a:bodyPr/>
          <a:lstStyle/>
          <a:p>
            <a:r>
              <a:rPr lang="en-US" smtClean="0"/>
              <a:t>Copyright © Infineon Technologies AG 2018. All rights reserved.</a:t>
            </a:r>
          </a:p>
          <a:p>
            <a:r>
              <a:rPr lang="en-US" b="1" smtClean="0"/>
              <a:t>restricted</a:t>
            </a:r>
            <a:endParaRPr lang="en-US" b="1" dirty="0">
              <a:solidFill>
                <a:srgbClr val="E30034"/>
              </a:solidFill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</p:spPr>
        <p:txBody>
          <a:bodyPr/>
          <a:lstStyle/>
          <a:p>
            <a:r>
              <a:rPr lang="en-US" smtClean="0"/>
              <a:t>2018-09-24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</p:spPr>
        <p:txBody>
          <a:bodyPr/>
          <a:lstStyle/>
          <a:p>
            <a:fld id="{12DAD8EC-108D-46A0-8A34-5F2BD2A61095}" type="slidenum">
              <a:rPr lang="en-US" smtClean="0"/>
              <a:t>9</a:t>
            </a:fld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33" name="Freihandform 14"/>
          <p:cNvSpPr/>
          <p:nvPr userDrawn="1"/>
        </p:nvSpPr>
        <p:spPr bwMode="auto">
          <a:xfrm>
            <a:off x="-24632" y="-12192"/>
            <a:ext cx="9176381" cy="5169384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289 w 9162742"/>
              <a:gd name="connsiteY0" fmla="*/ 5433024 h 5433024"/>
              <a:gd name="connsiteX1" fmla="*/ 9162742 w 9162742"/>
              <a:gd name="connsiteY1" fmla="*/ 3663696 h 5433024"/>
              <a:gd name="connsiteX2" fmla="*/ 9162742 w 9162742"/>
              <a:gd name="connsiteY2" fmla="*/ 0 h 5433024"/>
              <a:gd name="connsiteX3" fmla="*/ 6302 w 9162742"/>
              <a:gd name="connsiteY3" fmla="*/ 6178 h 5433024"/>
              <a:gd name="connsiteX4" fmla="*/ 289 w 9162742"/>
              <a:gd name="connsiteY4" fmla="*/ 5433024 h 5433024"/>
              <a:gd name="connsiteX0" fmla="*/ 289 w 9170491"/>
              <a:gd name="connsiteY0" fmla="*/ 5433024 h 5433024"/>
              <a:gd name="connsiteX1" fmla="*/ 9170491 w 9170491"/>
              <a:gd name="connsiteY1" fmla="*/ 5035296 h 5433024"/>
              <a:gd name="connsiteX2" fmla="*/ 9162742 w 9170491"/>
              <a:gd name="connsiteY2" fmla="*/ 0 h 5433024"/>
              <a:gd name="connsiteX3" fmla="*/ 6302 w 9170491"/>
              <a:gd name="connsiteY3" fmla="*/ 6178 h 5433024"/>
              <a:gd name="connsiteX4" fmla="*/ 289 w 9170491"/>
              <a:gd name="connsiteY4" fmla="*/ 5433024 h 5433024"/>
              <a:gd name="connsiteX0" fmla="*/ 6179 w 9176381"/>
              <a:gd name="connsiteY0" fmla="*/ 5439038 h 5439038"/>
              <a:gd name="connsiteX1" fmla="*/ 9176381 w 9176381"/>
              <a:gd name="connsiteY1" fmla="*/ 5041310 h 5439038"/>
              <a:gd name="connsiteX2" fmla="*/ 9168632 w 9176381"/>
              <a:gd name="connsiteY2" fmla="*/ 6014 h 5439038"/>
              <a:gd name="connsiteX3" fmla="*/ 0 w 9176381"/>
              <a:gd name="connsiteY3" fmla="*/ 0 h 5439038"/>
              <a:gd name="connsiteX4" fmla="*/ 6179 w 9176381"/>
              <a:gd name="connsiteY4" fmla="*/ 5439038 h 54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6381" h="5439038">
                <a:moveTo>
                  <a:pt x="6179" y="5439038"/>
                </a:moveTo>
                <a:lnTo>
                  <a:pt x="9176381" y="5041310"/>
                </a:lnTo>
                <a:lnTo>
                  <a:pt x="9168632" y="6014"/>
                </a:lnTo>
                <a:lnTo>
                  <a:pt x="0" y="0"/>
                </a:lnTo>
                <a:cubicBezTo>
                  <a:pt x="2115" y="1353285"/>
                  <a:pt x="4064" y="4085753"/>
                  <a:pt x="6179" y="5439038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7991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2088000"/>
            <a:ext cx="6336000" cy="553998"/>
          </a:xfrm>
        </p:spPr>
        <p:txBody>
          <a:bodyPr bIns="0" anchor="b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B08D278-07E9-42B7-8430-510AFBFE937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2"/>
            <a:ext cx="4248472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23166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3860800"/>
            <a:ext cx="4249042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8034741A-A45C-4675-A76B-FAF815C5134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2"/>
            <a:ext cx="8641655" cy="231663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3860799"/>
            <a:ext cx="4248472" cy="2520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7" y="3860800"/>
            <a:ext cx="4249041" cy="252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, Two Columns,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FCF50A4-C815-40A1-BD39-13DDCFC0169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4"/>
            <a:ext cx="8640960" cy="12326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780930"/>
            <a:ext cx="4248472" cy="19458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5085185"/>
            <a:ext cx="8640960" cy="12965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FBD226DA-504E-413B-9849-6CE53DF5765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1268413"/>
            <a:ext cx="2808288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1268413"/>
            <a:ext cx="2736850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1268413"/>
            <a:ext cx="280831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70FDDC-3DED-4385-9567-499C568423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952750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8" y="2781299"/>
            <a:ext cx="25923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8" y="2781299"/>
            <a:ext cx="2808287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9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7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C8F513ED-BEFD-4743-9AFE-79C812BD8A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1268413"/>
            <a:ext cx="201612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1268413"/>
            <a:ext cx="208823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8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20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8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EB7EE9D1-D3A7-48A5-B904-FBD9CDC1434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8640960" cy="1368425"/>
          </a:xfrm>
          <a:prstGeom prst="rect">
            <a:avLst/>
          </a:prstGeo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781299"/>
            <a:ext cx="2016125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781299"/>
            <a:ext cx="2088232" cy="36004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9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67EC020-7DF0-4BB0-B4C0-440B76C8B9F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8B21BF1-FB2B-4123-9954-C22FCD12E0B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26568936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25" name="Freihandform 14"/>
          <p:cNvSpPr/>
          <p:nvPr userDrawn="1"/>
        </p:nvSpPr>
        <p:spPr bwMode="auto">
          <a:xfrm>
            <a:off x="-18742" y="-6178"/>
            <a:ext cx="9162742" cy="386722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2742" h="4053675">
                <a:moveTo>
                  <a:pt x="289" y="4053675"/>
                </a:moveTo>
                <a:lnTo>
                  <a:pt x="9162742" y="3663696"/>
                </a:lnTo>
                <a:lnTo>
                  <a:pt x="9162742" y="0"/>
                </a:lnTo>
                <a:lnTo>
                  <a:pt x="6302" y="6178"/>
                </a:lnTo>
                <a:cubicBezTo>
                  <a:pt x="8417" y="1359463"/>
                  <a:pt x="-1826" y="2700390"/>
                  <a:pt x="289" y="405367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068" t="-5496" b="-7152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6" name="Gruppieren 16"/>
          <p:cNvGrpSpPr/>
          <p:nvPr userDrawn="1"/>
        </p:nvGrpSpPr>
        <p:grpSpPr>
          <a:xfrm>
            <a:off x="-38456" y="-6096"/>
            <a:ext cx="9206840" cy="3795136"/>
            <a:chOff x="-38456" y="-6096"/>
            <a:chExt cx="9206840" cy="3957440"/>
          </a:xfrm>
        </p:grpSpPr>
        <p:cxnSp>
          <p:nvCxnSpPr>
            <p:cNvPr id="27" name="Gerade Verbindung 20"/>
            <p:cNvCxnSpPr/>
            <p:nvPr/>
          </p:nvCxnSpPr>
          <p:spPr>
            <a:xfrm>
              <a:off x="2843808" y="2513104"/>
              <a:ext cx="648072" cy="143824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5"/>
            <p:cNvCxnSpPr/>
            <p:nvPr/>
          </p:nvCxnSpPr>
          <p:spPr>
            <a:xfrm>
              <a:off x="-38456" y="1923981"/>
              <a:ext cx="2882264" cy="589123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8"/>
            <p:cNvCxnSpPr/>
            <p:nvPr/>
          </p:nvCxnSpPr>
          <p:spPr>
            <a:xfrm flipH="1">
              <a:off x="2843808" y="0"/>
              <a:ext cx="1656184" cy="25131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29"/>
            <p:cNvCxnSpPr/>
            <p:nvPr/>
          </p:nvCxnSpPr>
          <p:spPr>
            <a:xfrm>
              <a:off x="6828632" y="-6096"/>
              <a:ext cx="2339752" cy="260586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lipse 31"/>
            <p:cNvSpPr/>
            <p:nvPr/>
          </p:nvSpPr>
          <p:spPr bwMode="auto">
            <a:xfrm>
              <a:off x="2783992" y="2434739"/>
              <a:ext cx="144016" cy="15015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bg1"/>
              </a:buClr>
              <a:defRPr sz="16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endParaRPr lang="de-DE"/>
          </a:p>
        </p:txBody>
      </p:sp>
      <p:sp>
        <p:nvSpPr>
          <p:cNvPr id="28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5508002"/>
            <a:ext cx="6336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lang="en-GB" kern="0" noProof="0" dirty="0" smtClean="0">
                <a:ea typeface="Verdana" pitchFamily="34" charset="0"/>
                <a:cs typeface="Verdana" pitchFamily="34" charset="0"/>
              </a:defRPr>
            </a:lvl1pPr>
          </a:lstStyle>
          <a:p>
            <a:pPr marR="0" lvl="0" defTabSz="914400" eaLnBrk="0" fontAlgn="auto" latinLnBrk="0" hangingPunct="0">
              <a:spcAft>
                <a:spcPts val="300"/>
              </a:spcAft>
              <a:buSzTx/>
              <a:tabLst/>
            </a:pPr>
            <a:r>
              <a:rPr lang="en-GB" noProof="0" dirty="0" smtClean="0"/>
              <a:t>Author (department)</a:t>
            </a:r>
            <a:br>
              <a:rPr lang="en-GB" noProof="0" dirty="0" smtClean="0"/>
            </a:br>
            <a:r>
              <a:rPr lang="en-GB" noProof="0" dirty="0" smtClean="0"/>
              <a:t>Date</a:t>
            </a:r>
          </a:p>
        </p:txBody>
      </p:sp>
      <p:grpSp>
        <p:nvGrpSpPr>
          <p:cNvPr id="34" name="Gruppieren 36"/>
          <p:cNvGrpSpPr/>
          <p:nvPr userDrawn="1"/>
        </p:nvGrpSpPr>
        <p:grpSpPr>
          <a:xfrm>
            <a:off x="-24633" y="-27384"/>
            <a:ext cx="9176382" cy="5112568"/>
            <a:chOff x="-24633" y="-27384"/>
            <a:chExt cx="9176382" cy="5112568"/>
          </a:xfrm>
        </p:grpSpPr>
        <p:cxnSp>
          <p:nvCxnSpPr>
            <p:cNvPr id="35" name="Gerade Verbindung 17"/>
            <p:cNvCxnSpPr/>
            <p:nvPr/>
          </p:nvCxnSpPr>
          <p:spPr>
            <a:xfrm>
              <a:off x="2123728" y="4398016"/>
              <a:ext cx="216024" cy="687168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18"/>
            <p:cNvCxnSpPr/>
            <p:nvPr/>
          </p:nvCxnSpPr>
          <p:spPr>
            <a:xfrm>
              <a:off x="-24633" y="2941926"/>
              <a:ext cx="2148361" cy="145609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19"/>
            <p:cNvCxnSpPr/>
            <p:nvPr/>
          </p:nvCxnSpPr>
          <p:spPr>
            <a:xfrm flipH="1">
              <a:off x="2123728" y="2708920"/>
              <a:ext cx="7020270" cy="16890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21"/>
            <p:cNvCxnSpPr/>
            <p:nvPr/>
          </p:nvCxnSpPr>
          <p:spPr>
            <a:xfrm>
              <a:off x="8141920" y="-7511"/>
              <a:ext cx="1009829" cy="180220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Ellipse 22"/>
            <p:cNvSpPr/>
            <p:nvPr/>
          </p:nvSpPr>
          <p:spPr bwMode="auto">
            <a:xfrm>
              <a:off x="2051720" y="4330531"/>
              <a:ext cx="144016" cy="144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Gerade Verbindung 23"/>
            <p:cNvCxnSpPr/>
            <p:nvPr/>
          </p:nvCxnSpPr>
          <p:spPr>
            <a:xfrm flipH="1">
              <a:off x="6444208" y="-27384"/>
              <a:ext cx="1440160" cy="4968552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IFXSHAPE"/>
          <p:cNvSpPr>
            <a:spLocks noGrp="1"/>
          </p:cNvSpPr>
          <p:nvPr>
            <p:ph type="title" hasCustomPrompt="1"/>
          </p:nvPr>
        </p:nvSpPr>
        <p:spPr>
          <a:xfrm>
            <a:off x="464941" y="4168551"/>
            <a:ext cx="8244000" cy="540000"/>
          </a:xfrm>
        </p:spPr>
        <p:txBody>
          <a:bodyPr anchor="t" anchorCtr="0">
            <a:spAutoFit/>
          </a:bodyPr>
          <a:lstStyle>
            <a:lvl1pPr>
              <a:defRPr lang="en-US" sz="3600" kern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R="0" defTabSz="9144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Please type in title</a:t>
            </a:r>
            <a:br>
              <a:rPr lang="de-DE" sz="3600" kern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de-DE" sz="3600" kern="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5" name="Grafik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11" y="5809300"/>
            <a:ext cx="1404000" cy="614017"/>
          </a:xfrm>
          <a:prstGeom prst="rect">
            <a:avLst/>
          </a:prstGeom>
        </p:spPr>
      </p:pic>
      <p:sp>
        <p:nvSpPr>
          <p:cNvPr id="17" name="Freihandform 19"/>
          <p:cNvSpPr/>
          <p:nvPr userDrawn="1"/>
        </p:nvSpPr>
        <p:spPr bwMode="auto">
          <a:xfrm>
            <a:off x="3948684" y="-15240"/>
            <a:ext cx="5202936" cy="3664987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936" h="3832860">
                <a:moveTo>
                  <a:pt x="5202936" y="3649980"/>
                </a:moveTo>
                <a:lnTo>
                  <a:pt x="5202936" y="0"/>
                </a:lnTo>
                <a:lnTo>
                  <a:pt x="867156" y="0"/>
                </a:lnTo>
                <a:lnTo>
                  <a:pt x="0" y="1984083"/>
                </a:lnTo>
                <a:lnTo>
                  <a:pt x="1301496" y="3832860"/>
                </a:lnTo>
                <a:lnTo>
                  <a:pt x="5202936" y="364998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2040" t="-32632" r="-33130" b="-14225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Freihandform 21"/>
          <p:cNvSpPr/>
          <p:nvPr userDrawn="1"/>
        </p:nvSpPr>
        <p:spPr bwMode="auto">
          <a:xfrm>
            <a:off x="-12440" y="-15240"/>
            <a:ext cx="4831575" cy="1894426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855" h="1981200">
                <a:moveTo>
                  <a:pt x="4864855" y="0"/>
                </a:moveTo>
                <a:lnTo>
                  <a:pt x="0" y="0"/>
                </a:lnTo>
                <a:lnTo>
                  <a:pt x="0" y="1615440"/>
                </a:lnTo>
                <a:lnTo>
                  <a:pt x="4000500" y="1981200"/>
                </a:lnTo>
                <a:lnTo>
                  <a:pt x="4864855" y="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5378" b="-35378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Freihandform 22"/>
          <p:cNvSpPr/>
          <p:nvPr userDrawn="1"/>
        </p:nvSpPr>
        <p:spPr bwMode="auto">
          <a:xfrm>
            <a:off x="-12440" y="1529446"/>
            <a:ext cx="5267357" cy="2331602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017" h="2438400">
                <a:moveTo>
                  <a:pt x="5293017" y="2215978"/>
                </a:moveTo>
                <a:lnTo>
                  <a:pt x="3992880" y="365760"/>
                </a:lnTo>
                <a:lnTo>
                  <a:pt x="0" y="0"/>
                </a:lnTo>
                <a:lnTo>
                  <a:pt x="0" y="2438400"/>
                </a:lnTo>
                <a:lnTo>
                  <a:pt x="5293017" y="2215978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16331" b="-35109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 smtClean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0" name="Gruppieren 23"/>
          <p:cNvGrpSpPr/>
          <p:nvPr userDrawn="1"/>
        </p:nvGrpSpPr>
        <p:grpSpPr>
          <a:xfrm>
            <a:off x="-12440" y="-15240"/>
            <a:ext cx="5267357" cy="3663608"/>
            <a:chOff x="27112" y="-15240"/>
            <a:chExt cx="5267357" cy="3831418"/>
          </a:xfrm>
        </p:grpSpPr>
        <p:cxnSp>
          <p:nvCxnSpPr>
            <p:cNvPr id="21" name="Gerade Verbindung 24"/>
            <p:cNvCxnSpPr>
              <a:endCxn id="19" idx="0"/>
            </p:cNvCxnSpPr>
            <p:nvPr/>
          </p:nvCxnSpPr>
          <p:spPr>
            <a:xfrm>
              <a:off x="4000428" y="1968843"/>
              <a:ext cx="1294041" cy="1847335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6"/>
            <p:cNvCxnSpPr>
              <a:stCxn id="18" idx="2"/>
              <a:endCxn id="19" idx="1"/>
            </p:cNvCxnSpPr>
            <p:nvPr/>
          </p:nvCxnSpPr>
          <p:spPr>
            <a:xfrm>
              <a:off x="27112" y="1600200"/>
              <a:ext cx="3973523" cy="36576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7"/>
            <p:cNvCxnSpPr>
              <a:stCxn id="17" idx="2"/>
              <a:endCxn id="19" idx="1"/>
            </p:cNvCxnSpPr>
            <p:nvPr/>
          </p:nvCxnSpPr>
          <p:spPr>
            <a:xfrm flipH="1">
              <a:off x="4000635" y="-15240"/>
              <a:ext cx="854757" cy="1981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30"/>
            <p:cNvSpPr/>
            <p:nvPr/>
          </p:nvSpPr>
          <p:spPr bwMode="auto">
            <a:xfrm>
              <a:off x="3934723" y="1893952"/>
              <a:ext cx="144016" cy="15059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 smtClean="0">
                <a:latin typeface="+mn-lt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4057650" y="64008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1"/>
              </a:buClr>
              <a:defRPr sz="120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  <p:extLst mod="1"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67006A65-089F-4AC4-A091-E2BEBCA89F6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7645822A-3B54-4599-A239-FD504F24A3E0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4" y="1268413"/>
            <a:ext cx="8641655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/>
          <p:cNvSpPr>
            <a:spLocks noGrp="1"/>
          </p:cNvSpPr>
          <p:nvPr>
            <p:ph type="ftr" sz="quarter" idx="38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36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34CE44B6-BB9C-4721-AC69-116E25E65FD2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19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1268412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20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1" y="1916493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1" y="2564574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2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1" y="3212655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3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1" y="3860736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4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1" y="4508817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8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1" y="5156898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29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1" y="5804979"/>
            <a:ext cx="7921676" cy="576072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 smtClean="0"/>
              <a:t>Click to edit text</a:t>
            </a:r>
          </a:p>
        </p:txBody>
      </p:sp>
      <p:sp>
        <p:nvSpPr>
          <p:cNvPr id="30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1268412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1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916593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2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2564774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3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3212955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4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3861136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5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4509317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6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515749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37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5805678"/>
            <a:ext cx="576000" cy="576072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 smtClean="0"/>
              <a:t>Nr</a:t>
            </a:r>
            <a:r>
              <a:rPr lang="en-GB" dirty="0" smtClean="0"/>
              <a:t>.</a:t>
            </a:r>
          </a:p>
        </p:txBody>
      </p:sp>
      <p:sp>
        <p:nvSpPr>
          <p:cNvPr id="7" name="IFXSHAPE"/>
          <p:cNvSpPr>
            <a:spLocks noGrp="1"/>
          </p:cNvSpPr>
          <p:nvPr>
            <p:ph type="dt" sz="half" idx="37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FXSHAPE"/>
          <p:cNvSpPr>
            <a:spLocks noGrp="1"/>
          </p:cNvSpPr>
          <p:nvPr>
            <p:ph type="ftr" sz="quarter" idx="17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sldNum" sz="quarter" idx="15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24DB0BE1-7031-4B28-B999-1325278C03B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to edit title</a:t>
            </a:r>
            <a:endParaRPr lang="en-GB" dirty="0"/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1268413"/>
            <a:ext cx="424847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1268413"/>
            <a:ext cx="4249042" cy="511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8" name="IFXSHAPE"/>
          <p:cNvSpPr>
            <a:spLocks noGrp="1"/>
          </p:cNvSpPr>
          <p:nvPr>
            <p:ph type="dt" sz="half" idx="16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6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5" name="IFXSHAPE"/>
          <p:cNvSpPr>
            <a:spLocks noGrp="1"/>
          </p:cNvSpPr>
          <p:nvPr>
            <p:ph type="sldNum" sz="quarter" idx="14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84D0A2C-12D7-492E-94D2-C281920D6BC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8" cy="6857999"/>
          </a:xfrm>
          <a:prstGeom prst="rect">
            <a:avLst/>
          </a:prstGeom>
        </p:spPr>
      </p:pic>
      <p:sp>
        <p:nvSpPr>
          <p:cNvPr id="1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268413"/>
            <a:ext cx="7128769" cy="24479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4800"/>
            </a:lvl1pPr>
          </a:lstStyle>
          <a:p>
            <a:pPr lvl="0"/>
            <a:r>
              <a:rPr lang="en-GB" dirty="0" smtClean="0"/>
              <a:t>Click to enter section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15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Section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/>
          <p:cNvSpPr>
            <a:spLocks noGrp="1"/>
          </p:cNvSpPr>
          <p:nvPr>
            <p:ph type="ftr" sz="quarter" idx="12"/>
          </p:nvPr>
        </p:nvSpPr>
        <p:spPr>
          <a:xfrm>
            <a:off x="4283964" y="6553200"/>
            <a:ext cx="576072" cy="3048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IFXSHAPE"/>
          <p:cNvSpPr>
            <a:spLocks noGrp="1"/>
          </p:cNvSpPr>
          <p:nvPr>
            <p:ph type="sldNum" sz="quarter" idx="10"/>
          </p:nvPr>
        </p:nvSpPr>
        <p:spPr>
          <a:xfrm>
            <a:off x="8315516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AD22E22B-43E2-4E92-8BFE-689B1B122E4D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IFXSHAPE"/>
          <p:cNvSpPr>
            <a:spLocks noGrp="1"/>
          </p:cNvSpPr>
          <p:nvPr>
            <p:ph type="dt" sz="half" idx="11"/>
          </p:nvPr>
        </p:nvSpPr>
        <p:spPr>
          <a:xfrm>
            <a:off x="250824" y="6553200"/>
            <a:ext cx="288036" cy="3048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  <p:extLst>
      <p:ext uri="{BB962C8B-B14F-4D97-AF65-F5344CB8AC3E}">
        <p14:creationId xmlns:p14="http://schemas.microsoft.com/office/powerpoint/2010/main" val="342738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/>
          <p:cNvSpPr>
            <a:spLocks noGrp="1"/>
          </p:cNvSpPr>
          <p:nvPr>
            <p:ph type="sldNum" sz="quarter" idx="4"/>
          </p:nvPr>
        </p:nvSpPr>
        <p:spPr>
          <a:xfrm>
            <a:off x="8315516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chemeClr val="accent2"/>
              </a:buClr>
              <a:defRPr sz="1600" b="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B1FF21FB-A392-4E68-9DAA-31B78002ED5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IFXSHAPE"/>
          <p:cNvSpPr>
            <a:spLocks noGrp="1"/>
          </p:cNvSpPr>
          <p:nvPr>
            <p:ph type="ftr" sz="quarter" idx="3"/>
          </p:nvPr>
        </p:nvSpPr>
        <p:spPr>
          <a:xfrm>
            <a:off x="4283964" y="6553200"/>
            <a:ext cx="576072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" y="6551308"/>
            <a:ext cx="9143959" cy="3047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"/>
            <a:ext cx="9144000" cy="908304"/>
          </a:xfrm>
          <a:prstGeom prst="rect">
            <a:avLst/>
          </a:prstGeom>
        </p:spPr>
      </p:pic>
      <p:sp>
        <p:nvSpPr>
          <p:cNvPr id="12" name="IFXSHAPE"/>
          <p:cNvSpPr>
            <a:spLocks noGrp="1"/>
          </p:cNvSpPr>
          <p:nvPr>
            <p:ph type="title"/>
          </p:nvPr>
        </p:nvSpPr>
        <p:spPr>
          <a:xfrm>
            <a:off x="251520" y="188720"/>
            <a:ext cx="7223760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23" name="IFXSHAPE"/>
          <p:cNvSpPr>
            <a:spLocks noGrp="1"/>
          </p:cNvSpPr>
          <p:nvPr>
            <p:ph type="body" idx="1"/>
          </p:nvPr>
        </p:nvSpPr>
        <p:spPr>
          <a:xfrm>
            <a:off x="250824" y="1268413"/>
            <a:ext cx="8640763" cy="5113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smtClean="0"/>
              <a:t>Click to edit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6" name="IFXSHAPE"/>
          <p:cNvSpPr>
            <a:spLocks noGrp="1"/>
          </p:cNvSpPr>
          <p:nvPr>
            <p:ph type="dt" sz="half" idx="2"/>
          </p:nvPr>
        </p:nvSpPr>
        <p:spPr>
          <a:xfrm>
            <a:off x="250824" y="6553200"/>
            <a:ext cx="288036" cy="3048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800" b="0">
                <a:solidFill>
                  <a:schemeClr val="accent2"/>
                </a:solidFill>
                <a:latin typeface="Verdana" panose="020B0604030504040204" pitchFamily="34" charset="0"/>
              </a:defRPr>
            </a:lvl1pPr>
          </a:lstStyle>
          <a:p>
            <a:r>
              <a:rPr lang="de-DE" smtClean="0"/>
              <a:t>2018-09-24   </a:t>
            </a:r>
            <a:r>
              <a:rPr lang="de-DE" b="1" smtClean="0"/>
              <a:t>restricted</a:t>
            </a:r>
            <a:endParaRPr lang="de-DE" b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1" r:id="rId2"/>
    <p:sldLayoutId id="2147483752" r:id="rId3"/>
    <p:sldLayoutId id="2147483729" r:id="rId4"/>
    <p:sldLayoutId id="2147483730" r:id="rId5"/>
    <p:sldLayoutId id="2147483741" r:id="rId6"/>
    <p:sldLayoutId id="2147483731" r:id="rId7"/>
    <p:sldLayoutId id="2147483742" r:id="rId8"/>
    <p:sldLayoutId id="2147483753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8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120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200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76000" indent="-288000" algn="l" rtl="0" eaLnBrk="1" fontAlgn="base" hangingPunct="1">
        <a:spcBef>
          <a:spcPts val="0"/>
        </a:spcBef>
        <a:spcAft>
          <a:spcPts val="9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2000">
          <a:solidFill>
            <a:schemeClr val="tx1"/>
          </a:solidFill>
          <a:latin typeface="Verdana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600" baseline="0">
          <a:solidFill>
            <a:schemeClr val="tx1"/>
          </a:solidFill>
          <a:latin typeface="Verdana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Verdana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68000" y="5507991"/>
            <a:ext cx="6840304" cy="441289"/>
          </a:xfrm>
        </p:spPr>
        <p:txBody>
          <a:bodyPr/>
          <a:lstStyle/>
          <a:p>
            <a:r>
              <a:rPr lang="de-DE" dirty="0"/>
              <a:t>Bourgogne, Colrat, Evaux, Gaizi, Nicolle – ACE TEAM</a:t>
            </a:r>
          </a:p>
          <a:p>
            <a:endParaRPr lang="de-DE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000" y="1534002"/>
            <a:ext cx="6336000" cy="1107996"/>
          </a:xfrm>
        </p:spPr>
        <p:txBody>
          <a:bodyPr/>
          <a:lstStyle/>
          <a:p>
            <a:r>
              <a:rPr lang="en-US" dirty="0"/>
              <a:t>Robot Project Meeting – 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22/11/2018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 smtClean="0"/>
              <a:t>- restricted -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1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Meeting: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were the points discussed:</a:t>
            </a:r>
            <a:endParaRPr lang="de-DE" dirty="0"/>
          </a:p>
          <a:p>
            <a:pPr lvl="1"/>
            <a:r>
              <a:rPr lang="en-US" sz="1700" dirty="0"/>
              <a:t>Use a GUI (maybe the one from the Safety Kit, or make one of our own) to communicate with the robot and get information from the robot instead of using the screen</a:t>
            </a:r>
            <a:endParaRPr lang="de-DE" sz="1700" dirty="0"/>
          </a:p>
          <a:p>
            <a:pPr lvl="1"/>
            <a:r>
              <a:rPr lang="en-US" sz="1700" dirty="0"/>
              <a:t>Think about making the two first modes of the robot around the middle of January to have a clear vision of what could be shown at Embedded World</a:t>
            </a:r>
            <a:endParaRPr lang="de-DE" sz="1700" dirty="0"/>
          </a:p>
          <a:p>
            <a:pPr lvl="1"/>
            <a:r>
              <a:rPr lang="en-US" sz="1700" dirty="0"/>
              <a:t>Add a rubber band to the robot’s wheels to reduce slipping</a:t>
            </a:r>
            <a:endParaRPr lang="de-DE" sz="1700" dirty="0"/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To be done</a:t>
            </a:r>
            <a:r>
              <a:rPr lang="en-US" dirty="0" smtClean="0"/>
              <a:t>:</a:t>
            </a:r>
            <a:r>
              <a:rPr lang="en-US" dirty="0"/>
              <a:t> </a:t>
            </a:r>
            <a:endParaRPr lang="de-DE" dirty="0"/>
          </a:p>
          <a:p>
            <a:pPr lvl="1"/>
            <a:r>
              <a:rPr lang="en-US" sz="1600" dirty="0"/>
              <a:t>@All students: Divide your tasks into brief and concise tasks, make a calendar of small achievable deadlines and stick to it. </a:t>
            </a:r>
            <a:endParaRPr lang="en-US" sz="1600" dirty="0" smtClean="0"/>
          </a:p>
          <a:p>
            <a:pPr lvl="1"/>
            <a:r>
              <a:rPr lang="en-US" sz="1600" dirty="0" smtClean="0"/>
              <a:t>@</a:t>
            </a:r>
            <a:r>
              <a:rPr lang="en-US" sz="1600" dirty="0"/>
              <a:t>Virgile: Call IT every day until they fix your issue with </a:t>
            </a:r>
            <a:r>
              <a:rPr lang="en-US" sz="1600" dirty="0" err="1"/>
              <a:t>Github</a:t>
            </a:r>
            <a:endParaRPr lang="de-DE" sz="1600" dirty="0"/>
          </a:p>
          <a:p>
            <a:pPr lvl="1"/>
            <a:r>
              <a:rPr lang="en-US" sz="1600" dirty="0"/>
              <a:t>@Amine: Add rubber band and test the slipping</a:t>
            </a:r>
            <a:endParaRPr lang="de-DE" sz="1600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Points to discuss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No update regarding the material order ?</a:t>
            </a:r>
          </a:p>
          <a:p>
            <a:r>
              <a:rPr lang="de-DE" dirty="0" smtClean="0"/>
              <a:t>Precise the bill of specification for the robot`s functionning modes</a:t>
            </a:r>
          </a:p>
          <a:p>
            <a:pPr lvl="1"/>
            <a:r>
              <a:rPr lang="de-DE" dirty="0" smtClean="0"/>
              <a:t>1st mode: remote control using bluetooth</a:t>
            </a:r>
          </a:p>
          <a:p>
            <a:pPr lvl="1"/>
            <a:r>
              <a:rPr lang="de-DE" dirty="0" smtClean="0"/>
              <a:t>2nd mode: the robot runs away when there are obstacles</a:t>
            </a:r>
          </a:p>
          <a:p>
            <a:pPr lvl="3"/>
            <a:r>
              <a:rPr lang="de-DE" dirty="0" smtClean="0"/>
              <a:t>We only implemented one Ultrasonic sensor that is looking forward, should we add more ?</a:t>
            </a:r>
          </a:p>
          <a:p>
            <a:pPr lvl="3"/>
            <a:r>
              <a:rPr lang="de-DE" dirty="0" smtClean="0"/>
              <a:t>Beeping when the sensor detects something close ?</a:t>
            </a:r>
          </a:p>
          <a:p>
            <a:pPr lvl="3"/>
            <a:r>
              <a:rPr lang="de-DE" dirty="0" smtClean="0"/>
              <a:t>Any other specification ? </a:t>
            </a:r>
            <a:endParaRPr lang="de-DE" dirty="0"/>
          </a:p>
          <a:p>
            <a:pPr lvl="1"/>
            <a:r>
              <a:rPr lang="de-DE" dirty="0" smtClean="0"/>
              <a:t>3rd mode: find numbers and avoid obstacles </a:t>
            </a: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987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645822A-3B54-4599-A239-FD504F24A3E0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Amine Wheel enslavment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800" dirty="0" smtClean="0"/>
              <a:t>Done:</a:t>
            </a:r>
          </a:p>
          <a:p>
            <a:pPr lvl="1"/>
            <a:r>
              <a:rPr lang="de-DE" sz="1800" dirty="0" smtClean="0"/>
              <a:t> Reshaped and optimized the movement control and enslvament code using interrupts only so it can be used with Bluetooth module for the robot‘s 1st mode </a:t>
            </a:r>
          </a:p>
          <a:p>
            <a:r>
              <a:rPr lang="de-DE" sz="1800" dirty="0" smtClean="0"/>
              <a:t>Issues: </a:t>
            </a:r>
          </a:p>
          <a:p>
            <a:pPr lvl="1"/>
            <a:r>
              <a:rPr lang="de-DE" sz="1800" dirty="0" smtClean="0"/>
              <a:t>One of the input pins of the encoder seems to not be working (even though it was before) – Solved </a:t>
            </a:r>
          </a:p>
          <a:p>
            <a:pPr lvl="1"/>
            <a:r>
              <a:rPr lang="de-DE" sz="1800" dirty="0" smtClean="0"/>
              <a:t>Compiler license problem with BIFACES, I cannot build a project, which makes it impossible to continue - Solved </a:t>
            </a:r>
            <a:endParaRPr lang="de-DE" dirty="0" smtClean="0"/>
          </a:p>
          <a:p>
            <a:r>
              <a:rPr lang="de-DE" sz="1800" dirty="0" smtClean="0"/>
              <a:t>To Do</a:t>
            </a:r>
            <a:r>
              <a:rPr lang="de-DE" dirty="0" smtClean="0"/>
              <a:t>:</a:t>
            </a:r>
          </a:p>
          <a:p>
            <a:pPr marL="576000" lvl="2" indent="0">
              <a:buNone/>
            </a:pPr>
            <a:r>
              <a:rPr lang="de-DE" dirty="0" smtClean="0"/>
              <a:t>Test and correct the new Movements and P. Enslavement for all 4 directions			</a:t>
            </a:r>
            <a:r>
              <a:rPr lang="de-DE" sz="1400" dirty="0" smtClean="0"/>
              <a:t>Deadline</a:t>
            </a:r>
            <a:r>
              <a:rPr lang="de-DE" sz="1400" dirty="0"/>
              <a:t>: </a:t>
            </a:r>
            <a:r>
              <a:rPr lang="de-DE" sz="1400" dirty="0" smtClean="0">
                <a:solidFill>
                  <a:srgbClr val="FF0000"/>
                </a:solidFill>
              </a:rPr>
              <a:t>November 27th</a:t>
            </a:r>
            <a:endParaRPr lang="de-DE" dirty="0"/>
          </a:p>
          <a:p>
            <a:pPr lvl="1"/>
            <a:r>
              <a:rPr lang="de-DE" sz="1800" dirty="0" smtClean="0"/>
              <a:t>Make Bluetooth and Movements work together to achieve Mode 1 of the robot (with Virgile)		</a:t>
            </a:r>
            <a:r>
              <a:rPr lang="de-DE" sz="1400" dirty="0" smtClean="0"/>
              <a:t>Deadline</a:t>
            </a:r>
            <a:r>
              <a:rPr lang="de-DE" sz="1400" dirty="0"/>
              <a:t>: </a:t>
            </a:r>
            <a:r>
              <a:rPr lang="de-DE" sz="1400" dirty="0" smtClean="0">
                <a:solidFill>
                  <a:srgbClr val="FF0000"/>
                </a:solidFill>
              </a:rPr>
              <a:t>December 6th </a:t>
            </a:r>
          </a:p>
          <a:p>
            <a:pPr lvl="1"/>
            <a:r>
              <a:rPr lang="de-DE" sz="1800" dirty="0" smtClean="0"/>
              <a:t>Work on Robot‘s Mode 2 with Marlon using Servomotors, Obstacle detection and Movement control (with Marlon)</a:t>
            </a:r>
          </a:p>
          <a:p>
            <a:pPr lvl="5"/>
            <a:r>
              <a:rPr lang="de-DE" dirty="0"/>
              <a:t>	</a:t>
            </a:r>
            <a:r>
              <a:rPr lang="de-DE" dirty="0" smtClean="0"/>
              <a:t>			Deadline</a:t>
            </a:r>
            <a:r>
              <a:rPr lang="de-DE" dirty="0"/>
              <a:t>: </a:t>
            </a:r>
            <a:r>
              <a:rPr lang="de-DE" dirty="0" smtClean="0">
                <a:solidFill>
                  <a:srgbClr val="FF0000"/>
                </a:solidFill>
              </a:rPr>
              <a:t>Not yet defined</a:t>
            </a:r>
            <a:endParaRPr lang="de-DE" dirty="0">
              <a:solidFill>
                <a:srgbClr val="FF0000"/>
              </a:solidFill>
            </a:endParaRPr>
          </a:p>
          <a:p>
            <a:pPr lvl="5"/>
            <a:r>
              <a:rPr lang="de-DE" dirty="0" smtClean="0"/>
              <a:t>				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8023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Guillaume, gyroscope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I2C works</a:t>
            </a:r>
            <a:endParaRPr lang="de-DE" dirty="0"/>
          </a:p>
          <a:p>
            <a:r>
              <a:rPr lang="de-DE" dirty="0" smtClean="0"/>
              <a:t>Issue: </a:t>
            </a:r>
          </a:p>
          <a:p>
            <a:endParaRPr lang="de-DE" dirty="0" smtClean="0"/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Finish the data recovery and processing </a:t>
            </a:r>
          </a:p>
          <a:p>
            <a:pPr marL="576000" lvl="2" indent="0">
              <a:buNone/>
            </a:pPr>
            <a:r>
              <a:rPr lang="de-DE" sz="1400" dirty="0" smtClean="0"/>
              <a:t>	Deadline</a:t>
            </a:r>
            <a:r>
              <a:rPr lang="de-DE" sz="1400" dirty="0"/>
              <a:t>: </a:t>
            </a:r>
            <a:r>
              <a:rPr lang="de-DE" sz="1400" dirty="0" smtClean="0">
                <a:solidFill>
                  <a:srgbClr val="FF0000"/>
                </a:solidFill>
              </a:rPr>
              <a:t>Begining of next week</a:t>
            </a:r>
            <a:endParaRPr lang="de-DE" dirty="0" smtClean="0"/>
          </a:p>
          <a:p>
            <a:pPr lvl="1"/>
            <a:r>
              <a:rPr lang="de-DE" dirty="0" smtClean="0"/>
              <a:t>Integrate the code into Amine movement program</a:t>
            </a:r>
          </a:p>
          <a:p>
            <a:pPr marL="576000" lvl="2" indent="0">
              <a:buNone/>
            </a:pPr>
            <a:r>
              <a:rPr lang="de-DE" dirty="0" smtClean="0"/>
              <a:t> </a:t>
            </a:r>
            <a:r>
              <a:rPr lang="de-DE" b="1" dirty="0" smtClean="0"/>
              <a:t>	</a:t>
            </a:r>
            <a:r>
              <a:rPr lang="de-DE" sz="1400" dirty="0"/>
              <a:t>Deadline: </a:t>
            </a:r>
            <a:r>
              <a:rPr lang="de-DE" sz="1400" dirty="0" smtClean="0">
                <a:solidFill>
                  <a:srgbClr val="FF0000"/>
                </a:solidFill>
              </a:rPr>
              <a:t>Beginig of December</a:t>
            </a:r>
            <a:endParaRPr lang="de-DE" sz="1400" dirty="0" smtClean="0"/>
          </a:p>
          <a:p>
            <a:pPr lvl="1"/>
            <a:r>
              <a:rPr lang="de-DE" dirty="0" smtClean="0"/>
              <a:t>Wiki</a:t>
            </a:r>
          </a:p>
          <a:p>
            <a:pPr marL="576000" lvl="2" indent="0">
              <a:buNone/>
            </a:pPr>
            <a:r>
              <a:rPr lang="de-DE" dirty="0"/>
              <a:t>	</a:t>
            </a:r>
            <a:r>
              <a:rPr lang="de-DE" sz="1500" dirty="0"/>
              <a:t>Deadline: </a:t>
            </a:r>
            <a:r>
              <a:rPr lang="de-DE" sz="1500" dirty="0" smtClean="0">
                <a:solidFill>
                  <a:srgbClr val="FF0000"/>
                </a:solidFill>
              </a:rPr>
              <a:t>Middle </a:t>
            </a:r>
            <a:r>
              <a:rPr lang="de-DE" sz="1500" dirty="0">
                <a:solidFill>
                  <a:srgbClr val="FF0000"/>
                </a:solidFill>
              </a:rPr>
              <a:t>of </a:t>
            </a:r>
            <a:r>
              <a:rPr lang="de-DE" sz="1500" dirty="0" smtClean="0">
                <a:solidFill>
                  <a:srgbClr val="FF0000"/>
                </a:solidFill>
              </a:rPr>
              <a:t>December</a:t>
            </a:r>
            <a:endParaRPr lang="de-DE" dirty="0" smtClean="0"/>
          </a:p>
          <a:p>
            <a:pPr lvl="1"/>
            <a:r>
              <a:rPr lang="de-DE" dirty="0" smtClean="0"/>
              <a:t>Look at the possible noise which appears when the mpu92/65 gets the info</a:t>
            </a:r>
          </a:p>
          <a:p>
            <a:pPr marL="288000" lvl="1" indent="0">
              <a:buNone/>
            </a:pPr>
            <a:r>
              <a:rPr lang="de-DE" dirty="0"/>
              <a:t>	</a:t>
            </a:r>
            <a:r>
              <a:rPr lang="de-DE" sz="1500" dirty="0" smtClean="0"/>
              <a:t>Deadline: </a:t>
            </a:r>
            <a:r>
              <a:rPr lang="de-DE" sz="1500" dirty="0" smtClean="0">
                <a:solidFill>
                  <a:srgbClr val="FF0000"/>
                </a:solidFill>
              </a:rPr>
              <a:t>Begining of January</a:t>
            </a:r>
          </a:p>
          <a:p>
            <a:pPr lvl="1"/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15875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Virgile, Bluetooth communication 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Done:</a:t>
            </a:r>
          </a:p>
          <a:p>
            <a:pPr lvl="1"/>
            <a:r>
              <a:rPr lang="de-DE" dirty="0" smtClean="0"/>
              <a:t>Implement </a:t>
            </a:r>
            <a:r>
              <a:rPr lang="de-DE" dirty="0"/>
              <a:t>and test the Bluetooth capabilities in the final code</a:t>
            </a:r>
          </a:p>
          <a:p>
            <a:pPr lvl="1"/>
            <a:r>
              <a:rPr lang="de-DE" dirty="0"/>
              <a:t>Finish writing the wiki </a:t>
            </a:r>
            <a:r>
              <a:rPr lang="de-DE" dirty="0" smtClean="0"/>
              <a:t>page</a:t>
            </a:r>
          </a:p>
          <a:p>
            <a:r>
              <a:rPr lang="de-DE" dirty="0" smtClean="0"/>
              <a:t>To Do:</a:t>
            </a:r>
          </a:p>
          <a:p>
            <a:pPr lvl="1"/>
            <a:r>
              <a:rPr lang="de-DE" dirty="0" smtClean="0"/>
              <a:t>Create simplified GUI for PC to provide control and feedback to and from the robot. </a:t>
            </a:r>
            <a:r>
              <a:rPr lang="de-DE" dirty="0"/>
              <a:t>	</a:t>
            </a:r>
            <a:endParaRPr lang="de-DE" dirty="0" smtClean="0"/>
          </a:p>
          <a:p>
            <a:pPr lvl="5"/>
            <a:r>
              <a:rPr lang="de-DE" dirty="0"/>
              <a:t>	</a:t>
            </a:r>
            <a:r>
              <a:rPr lang="de-DE" dirty="0" smtClean="0"/>
              <a:t>			</a:t>
            </a:r>
            <a:r>
              <a:rPr lang="de-DE" dirty="0"/>
              <a:t>Deadline: </a:t>
            </a:r>
            <a:r>
              <a:rPr lang="de-DE" dirty="0" smtClean="0">
                <a:solidFill>
                  <a:srgbClr val="FF0000"/>
                </a:solidFill>
              </a:rPr>
              <a:t>December 5th </a:t>
            </a:r>
            <a:endParaRPr lang="de-DE" dirty="0"/>
          </a:p>
          <a:p>
            <a:pPr lvl="5"/>
            <a:endParaRPr lang="de-DE" dirty="0"/>
          </a:p>
          <a:p>
            <a:pPr marL="576000" lvl="2" indent="0">
              <a:buNone/>
            </a:pPr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2274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Subtasks: Marlon - Servomotors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Done: </a:t>
            </a:r>
          </a:p>
          <a:p>
            <a:pPr lvl="1"/>
            <a:r>
              <a:rPr lang="de-DE" dirty="0"/>
              <a:t>Write the wiki page</a:t>
            </a:r>
          </a:p>
          <a:p>
            <a:pPr lvl="1"/>
            <a:r>
              <a:rPr lang="de-DE" dirty="0"/>
              <a:t>Change </a:t>
            </a:r>
            <a:r>
              <a:rPr lang="de-DE" dirty="0" smtClean="0"/>
              <a:t>move servo function </a:t>
            </a:r>
            <a:r>
              <a:rPr lang="de-DE" dirty="0"/>
              <a:t>to take degree in parameter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851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Copyright © Infineon Technologies AG 2018. All rights reserved.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2E9EB93-08D4-4E89-9CD5-72E76BE363D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Substaks: Maxime, Camera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b="1" dirty="0" smtClean="0"/>
              <a:t>Done</a:t>
            </a:r>
          </a:p>
          <a:p>
            <a:pPr lvl="1"/>
            <a:r>
              <a:rPr lang="de-DE" dirty="0" smtClean="0"/>
              <a:t>All the tasks are in progress 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 smtClean="0"/>
              <a:t>To Do</a:t>
            </a:r>
          </a:p>
          <a:p>
            <a:pPr marL="745200" lvl="1" indent="-457200">
              <a:buFont typeface="+mj-lt"/>
              <a:buAutoNum type="arabicPeriod"/>
            </a:pPr>
            <a:r>
              <a:rPr lang="de-DE" dirty="0" smtClean="0"/>
              <a:t>Send video from the Aurix to the Raspberry by ethernet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 smtClean="0"/>
              <a:t>In progress</a:t>
            </a:r>
          </a:p>
          <a:p>
            <a:pPr marL="576000" lvl="2" indent="0">
              <a:buNone/>
            </a:pP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b="1" dirty="0" smtClean="0">
                <a:solidFill>
                  <a:srgbClr val="FF0000"/>
                </a:solidFill>
              </a:rPr>
              <a:t>End of November </a:t>
            </a:r>
            <a:endParaRPr lang="de-DE" b="1" dirty="0" smtClean="0"/>
          </a:p>
          <a:p>
            <a:pPr marL="745200" lvl="1" indent="-457200">
              <a:buFont typeface="+mj-lt"/>
              <a:buAutoNum type="arabicPeriod" startAt="2"/>
            </a:pPr>
            <a:r>
              <a:rPr lang="de-DE" dirty="0" smtClean="0"/>
              <a:t>Take photos </a:t>
            </a:r>
            <a:r>
              <a:rPr lang="de-DE" dirty="0"/>
              <a:t>to pre-train </a:t>
            </a:r>
            <a:r>
              <a:rPr lang="de-DE" dirty="0" smtClean="0"/>
              <a:t>our </a:t>
            </a:r>
            <a:r>
              <a:rPr lang="de-DE" dirty="0"/>
              <a:t>own </a:t>
            </a:r>
            <a:r>
              <a:rPr lang="de-DE" dirty="0" smtClean="0"/>
              <a:t>CNN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 smtClean="0"/>
              <a:t>In progress : </a:t>
            </a:r>
            <a:r>
              <a:rPr lang="de-DE" dirty="0" smtClean="0"/>
              <a:t>Tensorflow is now installed on Linux 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December 7th  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745200" lvl="1" indent="-457200">
              <a:buFont typeface="+mj-lt"/>
              <a:buAutoNum type="arabicPeriod" startAt="3"/>
            </a:pPr>
            <a:r>
              <a:rPr lang="de-DE" dirty="0" smtClean="0"/>
              <a:t>Bluetooth communication (Rasberry &lt;-&gt; Aurix Master)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Aurix part : Done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dirty="0" smtClean="0"/>
              <a:t>Rasberry part : In progress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rgbClr val="FF0000"/>
                </a:solidFill>
                <a:sym typeface="Wingdings" panose="05000000000000000000" pitchFamily="2" charset="2"/>
              </a:rPr>
              <a:t>December 7th  </a:t>
            </a:r>
            <a:endParaRPr lang="de-DE" b="1" dirty="0">
              <a:solidFill>
                <a:srgbClr val="FF0000"/>
              </a:solidFill>
            </a:endParaRPr>
          </a:p>
          <a:p>
            <a:pPr marL="745200" lvl="1" indent="-457200">
              <a:buFont typeface="+mj-lt"/>
              <a:buAutoNum type="arabicPeriod" startAt="4"/>
            </a:pPr>
            <a:r>
              <a:rPr lang="de-DE" smtClean="0"/>
              <a:t>Documentation </a:t>
            </a:r>
            <a:r>
              <a:rPr lang="de-DE" dirty="0"/>
              <a:t>on Wiki page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de-DE" i="1" dirty="0"/>
              <a:t>I</a:t>
            </a:r>
            <a:r>
              <a:rPr lang="de-DE" i="1" dirty="0" smtClean="0"/>
              <a:t>n progress</a:t>
            </a:r>
            <a:endParaRPr lang="de-DE" dirty="0"/>
          </a:p>
          <a:p>
            <a:pPr marL="576000" lvl="2" indent="0">
              <a:buNone/>
            </a:pPr>
            <a:r>
              <a:rPr lang="de-DE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When all the tasks will be done </a:t>
            </a:r>
            <a:endParaRPr lang="de-DE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u="sng" dirty="0" smtClean="0"/>
              <a:t>Deadline :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FF0000"/>
                </a:solidFill>
              </a:rPr>
              <a:t>19/12/18</a:t>
            </a:r>
            <a:endParaRPr lang="de-DE" b="1" dirty="0" smtClean="0"/>
          </a:p>
          <a:p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 dirty="0" smtClean="0"/>
              <a:t>2018-11-22   </a:t>
            </a:r>
            <a:r>
              <a:rPr lang="de-DE" b="1" dirty="0" smtClean="0"/>
              <a:t>restricted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764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</p:tagLst>
</file>

<file path=ppt/theme/theme1.xml><?xml version="1.0" encoding="utf-8"?>
<a:theme xmlns:a="http://schemas.openxmlformats.org/drawingml/2006/main" name="IFX_Template_2015_4_3">
  <a:themeElements>
    <a:clrScheme name="IFX Neues Design 2015">
      <a:dk1>
        <a:srgbClr val="000000"/>
      </a:dk1>
      <a:lt1>
        <a:srgbClr val="FFFFFF"/>
      </a:lt1>
      <a:dk2>
        <a:srgbClr val="84B6A7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Verdana" pitchFamily="34" charset="0"/>
            <a:ea typeface="Verdana" pitchFamily="34" charset="0"/>
            <a:cs typeface="Verdana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78CD14D-5E1D-4816-99FA-9D81ADCC3911}" vid="{75342F81-6976-43D7-8068-92D404231D2F}"/>
    </a:ext>
  </a:extLst>
</a:theme>
</file>

<file path=ppt/theme/theme2.xml><?xml version="1.0" encoding="utf-8"?>
<a:theme xmlns:a="http://schemas.openxmlformats.org/drawingml/2006/main" name="Larissa-Design">
  <a:themeElements>
    <a:clrScheme name="IFX Neues Design 2015">
      <a:dk1>
        <a:srgbClr val="000000"/>
      </a:dk1>
      <a:lt1>
        <a:srgbClr val="FFFFFF"/>
      </a:lt1>
      <a:dk2>
        <a:srgbClr val="000000"/>
      </a:dk2>
      <a:lt2>
        <a:srgbClr val="928285"/>
      </a:lt2>
      <a:accent1>
        <a:srgbClr val="E30034"/>
      </a:accent1>
      <a:accent2>
        <a:srgbClr val="E9E6E6"/>
      </a:accent2>
      <a:accent3>
        <a:srgbClr val="9BC3B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580</Words>
  <Application>Microsoft Office PowerPoint</Application>
  <PresentationFormat>On-screen Show (4:3)</PresentationFormat>
  <Paragraphs>113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Verdana</vt:lpstr>
      <vt:lpstr>Wingdings</vt:lpstr>
      <vt:lpstr>IFX_Template_2015_4_3</vt:lpstr>
      <vt:lpstr>Robot Project Meeting –  22/11/2018</vt:lpstr>
      <vt:lpstr>Last Meeting:</vt:lpstr>
      <vt:lpstr>Points to discuss</vt:lpstr>
      <vt:lpstr>Subtasks: Amine Wheel enslavment</vt:lpstr>
      <vt:lpstr>Subtasks: Guillaume, gyroscope</vt:lpstr>
      <vt:lpstr>Subtasks: Virgile, Bluetooth communication </vt:lpstr>
      <vt:lpstr>Subtasks: Marlon - Servomotors</vt:lpstr>
      <vt:lpstr>Substaks: Maxime, Camera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2018-09-24T07:00:09Z</dcterms:created>
  <dcterms:modified xsi:type="dcterms:W3CDTF">2018-12-03T08:22:25Z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TemplateVersion">
    <vt:lpwstr>v.02.00.01-2016-05-01</vt:lpwstr>
  </property>
</Properties>
</file>