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10"/>
  </p:notesMasterIdLst>
  <p:handoutMasterIdLst>
    <p:handoutMasterId r:id="rId11"/>
  </p:handoutMasterIdLst>
  <p:sldIdLst>
    <p:sldId id="348" r:id="rId2"/>
    <p:sldId id="317" r:id="rId3"/>
    <p:sldId id="349" r:id="rId4"/>
    <p:sldId id="357" r:id="rId5"/>
    <p:sldId id="354" r:id="rId6"/>
    <p:sldId id="356" r:id="rId7"/>
    <p:sldId id="355" r:id="rId8"/>
    <p:sldId id="258" r:id="rId9"/>
  </p:sldIdLst>
  <p:sldSz cx="9144000" cy="6858000" type="screen4x3"/>
  <p:notesSz cx="7099300" cy="10234613"/>
  <p:custDataLst>
    <p:tags r:id="rId1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E6"/>
    <a:srgbClr val="FF0066"/>
    <a:srgbClr val="DEE6ED"/>
    <a:srgbClr val="C8D8E6"/>
    <a:srgbClr val="23476E"/>
    <a:srgbClr val="23214A"/>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7" autoAdjust="0"/>
  </p:normalViewPr>
  <p:slideViewPr>
    <p:cSldViewPr snapToObjects="1" showGuides="1">
      <p:cViewPr varScale="1">
        <p:scale>
          <a:sx n="67" d="100"/>
          <a:sy n="67" d="100"/>
        </p:scale>
        <p:origin x="1164" y="30"/>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3" d="100"/>
          <a:sy n="73" d="100"/>
        </p:scale>
        <p:origin x="-3282" y="-120"/>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2019. All rights reserved.</a:t>
            </a:r>
          </a:p>
          <a:p>
            <a:pPr algn="ctr"/>
            <a:r>
              <a:rPr lang="en-US" sz="800" b="1" smtClean="0">
                <a:latin typeface="Verdana" pitchFamily="34" charset="0"/>
                <a:ea typeface="Verdana" pitchFamily="34" charset="0"/>
                <a:cs typeface="Verdana" pitchFamily="34" charset="0"/>
              </a:rPr>
              <a:t>restricted</a:t>
            </a:r>
            <a:endParaRPr lang="en-US" sz="800" b="1" dirty="0">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2019-01-29</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2019.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2019-01-29</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US" smtClean="0"/>
              <a:t>Copyright © Infineon Technologies AG 2019.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2019-01-29</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1</a:t>
            </a:fld>
            <a:endParaRPr lang="en-US" smtClean="0"/>
          </a:p>
          <a:p>
            <a:endParaRPr lang="en-US"/>
          </a:p>
        </p:txBody>
      </p:sp>
    </p:spTree>
    <p:extLst>
      <p:ext uri="{BB962C8B-B14F-4D97-AF65-F5344CB8AC3E}">
        <p14:creationId xmlns:p14="http://schemas.microsoft.com/office/powerpoint/2010/main" val="23360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2019.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2019-01-29</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2</a:t>
            </a:fld>
            <a:endParaRPr lang="en-US" smtClean="0"/>
          </a:p>
          <a:p>
            <a:endParaRPr lang="en-US"/>
          </a:p>
        </p:txBody>
      </p:sp>
    </p:spTree>
    <p:extLst>
      <p:ext uri="{BB962C8B-B14F-4D97-AF65-F5344CB8AC3E}">
        <p14:creationId xmlns:p14="http://schemas.microsoft.com/office/powerpoint/2010/main" val="281487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US" smtClean="0"/>
              <a:t>Copyright © Infineon Technologies AG 2019.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p:spPr>
        <p:txBody>
          <a:bodyPr/>
          <a:lstStyle/>
          <a:p>
            <a:r>
              <a:rPr lang="en-US" smtClean="0"/>
              <a:t>2019-01-29</a:t>
            </a:r>
          </a:p>
          <a:p>
            <a:endParaRPr lang="en-US"/>
          </a:p>
        </p:txBody>
      </p:sp>
      <p:sp>
        <p:nvSpPr>
          <p:cNvPr id="12" name="IFXSHAPE"/>
          <p:cNvSpPr>
            <a:spLocks noGrp="1"/>
          </p:cNvSpPr>
          <p:nvPr>
            <p:ph type="sldNum" sz="quarter" idx="5"/>
          </p:nvPr>
        </p:nvSpPr>
        <p:spPr>
          <a:xfrm>
            <a:off x="6142037" y="9940925"/>
            <a:ext cx="503237" cy="144933"/>
          </a:xfrm>
        </p:spPr>
        <p:txBody>
          <a:bodyPr/>
          <a:lstStyle/>
          <a:p>
            <a:fld id="{1A5E1CB4-6977-43BF-ACA9-CC28B9D6A559}" type="slidenum">
              <a:rPr lang="en-US" smtClean="0"/>
              <a:pPr/>
              <a:t>8</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panose="020B0604030504040204" pitchFamily="34" charset="0"/>
              </a:defRPr>
            </a:lvl1pPr>
          </a:lstStyle>
          <a:p>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panose="020B0604030504040204" pitchFamily="34" charset="0"/>
              </a:defRPr>
            </a:lvl1pPr>
          </a:lstStyle>
          <a:p>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IFXSHAPE"/>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IFXSHAPE"/>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panose="020B0604030504040204" pitchFamily="34" charset="0"/>
              </a:defRPr>
            </a:lvl1pPr>
          </a:lstStyle>
          <a:p>
            <a:r>
              <a:rPr lang="de-DE" smtClean="0"/>
              <a:t>- restricted -</a:t>
            </a:r>
            <a:endParaRPr lang="de-DE"/>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14AE6BA-83C7-4416-BC2F-669F9D9CC8D4}"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DA6253E-DC9A-4948-B3B8-46DD41963C9F}"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F1B4AB1-1EA7-49C8-8A45-4D9A286CC39D}"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8DFD3D9-F324-4A19-8AF1-80F321B48AD2}"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FA862107-669F-4E04-86CB-0438E13C2AE8}"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12EA368E-B9FD-4D04-9285-1718D180C461}"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FD660DA-21F5-483F-8737-450FC1268655}" type="slidenum">
              <a:rPr lang="de-DE" smtClean="0"/>
              <a:pPr/>
              <a:t>‹#›</a:t>
            </a:fld>
            <a:endParaRPr lang="de-DE"/>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B6632D75-2346-4AE3-B7CE-539976BAA46E}"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F3254AD4-3920-4844-AD14-97B4E5256122}"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EF09E58-0EB2-4BC5-B978-95011600EA7F}"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E39D17F4-4C05-4048-BBD3-ABC746EA300D}" type="slidenum">
              <a:rPr lang="de-DE" smtClean="0"/>
              <a:pPr/>
              <a:t>‹#›</a:t>
            </a:fld>
            <a:endParaRPr 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83794A95-A91F-497D-B49E-0A2CF68EBD9B}"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05E6E1BE-652B-4044-BA5B-93579F017E41}"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163DC470-F925-43CF-A8D6-C792361E26E0}"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panose="020B0604030504040204" pitchFamily="34" charset="0"/>
              </a:defRPr>
            </a:lvl1pPr>
          </a:lstStyle>
          <a:p>
            <a:fld id="{EC385CC2-9CB0-4E9C-B548-0AE0D0FC489A}" type="slidenum">
              <a:rPr lang="de-DE" smtClean="0"/>
              <a:pPr/>
              <a:t>‹#›</a:t>
            </a:fld>
            <a:endParaRPr lang="de-DE"/>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2019-01-29   </a:t>
            </a:r>
            <a:r>
              <a:rPr lang="de-DE" b="1" smtClean="0"/>
              <a:t>restricted</a:t>
            </a:r>
            <a:endParaRPr lang="de-DE" b="1"/>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GB" sz="3600" dirty="0"/>
              <a:t>Robot Project </a:t>
            </a:r>
            <a:r>
              <a:rPr lang="en-GB" sz="3600"/>
              <a:t>Meeting </a:t>
            </a:r>
            <a:r>
              <a:rPr lang="en-GB" sz="3600" smtClean="0"/>
              <a:t>11 </a:t>
            </a:r>
            <a:r>
              <a:rPr lang="en-GB" sz="3600" dirty="0"/>
              <a:t>–</a:t>
            </a:r>
            <a:r>
              <a:rPr lang="en-GB" sz="3600"/>
              <a:t/>
            </a:r>
            <a:br>
              <a:rPr lang="en-GB" sz="3600"/>
            </a:br>
            <a:r>
              <a:rPr lang="en-GB" sz="3600" smtClean="0"/>
              <a:t>31/01/2019</a:t>
            </a:r>
            <a:endParaRPr lang="en-GB" sz="3600" dirty="0"/>
          </a:p>
        </p:txBody>
      </p:sp>
      <p:sp>
        <p:nvSpPr>
          <p:cNvPr id="2" name="Date Placeholder 1"/>
          <p:cNvSpPr>
            <a:spLocks noGrp="1"/>
          </p:cNvSpPr>
          <p:nvPr>
            <p:ph type="dt" sz="half" idx="11"/>
          </p:nvPr>
        </p:nvSpPr>
        <p:spPr/>
        <p:txBody>
          <a:bodyPr/>
          <a:lstStyle/>
          <a:p>
            <a:r>
              <a:rPr lang="de-DE" smtClean="0"/>
              <a:t>- restricted -</a:t>
            </a:r>
            <a:endParaRPr lang="de-DE"/>
          </a:p>
        </p:txBody>
      </p:sp>
      <p:sp>
        <p:nvSpPr>
          <p:cNvPr id="6" name="Subtitle 1"/>
          <p:cNvSpPr txBox="1">
            <a:spLocks/>
          </p:cNvSpPr>
          <p:nvPr/>
        </p:nvSpPr>
        <p:spPr>
          <a:xfrm>
            <a:off x="488802" y="6036139"/>
            <a:ext cx="6840304" cy="729321"/>
          </a:xfrm>
          <a:prstGeom prst="rect">
            <a:avLst/>
          </a:prstGeom>
        </p:spPr>
        <p:txBody>
          <a:bodyPr vert="horz" wrap="square" lIns="0" tIns="0" rIns="0" bIns="0" rtlCol="0" anchor="t" anchorCtr="0">
            <a:noAutofit/>
          </a:bodyPr>
          <a:lstStyle>
            <a:lvl1pPr marL="0" indent="0" algn="l" rtl="0" eaLnBrk="1" fontAlgn="base" hangingPunct="1">
              <a:spcBef>
                <a:spcPts val="0"/>
              </a:spcBef>
              <a:spcAft>
                <a:spcPts val="0"/>
              </a:spcAft>
              <a:buClr>
                <a:schemeClr val="accent1"/>
              </a:buClr>
              <a:buSzPct val="100000"/>
              <a:buFont typeface="Arial" panose="020B0604020202020204" pitchFamily="34" charset="0"/>
              <a:buNone/>
              <a:defRPr lang="en-GB" sz="2800" baseline="0" noProof="0" dirty="0" smtClean="0">
                <a:solidFill>
                  <a:schemeClr val="tx1"/>
                </a:solidFill>
                <a:latin typeface="Verdana" pitchFamily="34" charset="0"/>
                <a:ea typeface="+mn-ea"/>
                <a:cs typeface="+mn-cs"/>
              </a:defRPr>
            </a:lvl1pPr>
            <a:lvl2pPr marL="457200" indent="0" algn="ctr" rtl="0" eaLnBrk="1" fontAlgn="base" hangingPunct="1">
              <a:spcBef>
                <a:spcPts val="0"/>
              </a:spcBef>
              <a:spcAft>
                <a:spcPts val="900"/>
              </a:spcAft>
              <a:buClr>
                <a:schemeClr val="accent1"/>
              </a:buClr>
              <a:buSzPct val="100000"/>
              <a:buFont typeface="Verdana" panose="020B0604030504040204" pitchFamily="34" charset="0"/>
              <a:buNone/>
              <a:defRPr sz="2000">
                <a:solidFill>
                  <a:schemeClr val="tx1">
                    <a:tint val="75000"/>
                  </a:schemeClr>
                </a:solidFill>
                <a:latin typeface="Verdana" pitchFamily="34" charset="0"/>
              </a:defRPr>
            </a:lvl2pPr>
            <a:lvl3pPr marL="914400" indent="0" algn="ctr" rtl="0" eaLnBrk="1" fontAlgn="base" hangingPunct="1">
              <a:spcBef>
                <a:spcPts val="0"/>
              </a:spcBef>
              <a:spcAft>
                <a:spcPts val="600"/>
              </a:spcAft>
              <a:buClr>
                <a:schemeClr val="accent1"/>
              </a:buClr>
              <a:buSzPct val="100000"/>
              <a:buFont typeface="Verdana" pitchFamily="34" charset="0"/>
              <a:buNone/>
              <a:defRPr sz="1800" baseline="0">
                <a:solidFill>
                  <a:schemeClr val="tx1">
                    <a:tint val="75000"/>
                  </a:schemeClr>
                </a:solidFill>
                <a:latin typeface="Verdana" pitchFamily="34" charset="0"/>
              </a:defRPr>
            </a:lvl3pPr>
            <a:lvl4pPr marL="1371600" indent="0" algn="ctr" rtl="0" eaLnBrk="1" fontAlgn="base" hangingPunct="1">
              <a:spcBef>
                <a:spcPts val="0"/>
              </a:spcBef>
              <a:spcAft>
                <a:spcPts val="300"/>
              </a:spcAft>
              <a:buClr>
                <a:schemeClr val="accent1"/>
              </a:buClr>
              <a:buSzPct val="100000"/>
              <a:buFont typeface="Verdana" panose="020B0604030504040204" pitchFamily="34" charset="0"/>
              <a:buNone/>
              <a:defRPr sz="1600" baseline="0">
                <a:solidFill>
                  <a:schemeClr val="tx1">
                    <a:tint val="75000"/>
                  </a:schemeClr>
                </a:solidFill>
                <a:latin typeface="Verdana" pitchFamily="34" charset="0"/>
              </a:defRPr>
            </a:lvl4pPr>
            <a:lvl5pPr marL="1828800" indent="0" algn="ctr" rtl="0" eaLnBrk="1" fontAlgn="base" hangingPunct="1">
              <a:spcBef>
                <a:spcPts val="0"/>
              </a:spcBef>
              <a:spcAft>
                <a:spcPts val="300"/>
              </a:spcAft>
              <a:buClr>
                <a:schemeClr val="accent1"/>
              </a:buClr>
              <a:buSzPct val="100000"/>
              <a:buFont typeface="Verdana" panose="020B0604030504040204" pitchFamily="34" charset="0"/>
              <a:buNone/>
              <a:defRPr sz="1400" baseline="0">
                <a:solidFill>
                  <a:schemeClr val="tx1">
                    <a:tint val="75000"/>
                  </a:schemeClr>
                </a:solidFill>
                <a:latin typeface="Verdana" pitchFamily="34" charset="0"/>
              </a:defRPr>
            </a:lvl5pPr>
            <a:lvl6pPr marL="2286000" indent="0" algn="ctr" rtl="0" eaLnBrk="1" fontAlgn="base" hangingPunct="1">
              <a:spcBef>
                <a:spcPts val="0"/>
              </a:spcBef>
              <a:spcAft>
                <a:spcPts val="300"/>
              </a:spcAft>
              <a:buClr>
                <a:schemeClr val="accent1"/>
              </a:buClr>
              <a:buFont typeface="Verdana" pitchFamily="34" charset="0"/>
              <a:buNone/>
              <a:defRPr sz="1400" baseline="0">
                <a:solidFill>
                  <a:schemeClr val="tx1">
                    <a:tint val="75000"/>
                  </a:schemeClr>
                </a:solidFill>
                <a:latin typeface="Verdana" pitchFamily="34" charset="0"/>
              </a:defRPr>
            </a:lvl6pPr>
            <a:lvl7pPr marL="2743200" indent="0" algn="ctr" rtl="0" eaLnBrk="1" fontAlgn="base" hangingPunct="1">
              <a:spcBef>
                <a:spcPct val="25000"/>
              </a:spcBef>
              <a:spcAft>
                <a:spcPct val="0"/>
              </a:spcAft>
              <a:buClr>
                <a:schemeClr val="tx1"/>
              </a:buClr>
              <a:buNone/>
              <a:defRPr sz="2000">
                <a:solidFill>
                  <a:schemeClr val="tx1">
                    <a:tint val="75000"/>
                  </a:schemeClr>
                </a:solidFill>
                <a:latin typeface="+mn-lt"/>
              </a:defRPr>
            </a:lvl7pPr>
            <a:lvl8pPr marL="3200400" indent="0" algn="ctr" rtl="0" eaLnBrk="1" fontAlgn="base" hangingPunct="1">
              <a:spcBef>
                <a:spcPct val="25000"/>
              </a:spcBef>
              <a:spcAft>
                <a:spcPct val="0"/>
              </a:spcAft>
              <a:buClr>
                <a:schemeClr val="tx1"/>
              </a:buClr>
              <a:buNone/>
              <a:defRPr sz="2000">
                <a:solidFill>
                  <a:schemeClr val="tx1">
                    <a:tint val="75000"/>
                  </a:schemeClr>
                </a:solidFill>
                <a:latin typeface="+mn-lt"/>
              </a:defRPr>
            </a:lvl8pPr>
            <a:lvl9pPr marL="3657600" indent="0" algn="ctr" rtl="0" eaLnBrk="1" fontAlgn="base" hangingPunct="1">
              <a:spcBef>
                <a:spcPct val="25000"/>
              </a:spcBef>
              <a:spcAft>
                <a:spcPct val="0"/>
              </a:spcAft>
              <a:buClr>
                <a:schemeClr val="tx1"/>
              </a:buClr>
              <a:buNone/>
              <a:defRPr sz="2000">
                <a:solidFill>
                  <a:schemeClr val="tx1">
                    <a:tint val="75000"/>
                  </a:schemeClr>
                </a:solidFill>
                <a:latin typeface="+mn-lt"/>
              </a:defRPr>
            </a:lvl9pPr>
          </a:lstStyle>
          <a:p>
            <a:r>
              <a:rPr lang="de-DE" sz="2000" kern="0" dirty="0" smtClean="0"/>
              <a:t>Bourgogne, Colrat, Evaux, Gaizi, Nicolle – ACE TEAM</a:t>
            </a:r>
          </a:p>
          <a:p>
            <a:endParaRPr lang="de-DE" kern="0" dirty="0"/>
          </a:p>
        </p:txBody>
      </p:sp>
    </p:spTree>
    <p:extLst>
      <p:ext uri="{BB962C8B-B14F-4D97-AF65-F5344CB8AC3E}">
        <p14:creationId xmlns:p14="http://schemas.microsoft.com/office/powerpoint/2010/main" val="1814369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Last Meeting </a:t>
            </a:r>
            <a:endParaRPr lang="en-GB" dirty="0"/>
          </a:p>
        </p:txBody>
      </p:sp>
      <p:sp>
        <p:nvSpPr>
          <p:cNvPr id="6" name="Content Placeholder 5"/>
          <p:cNvSpPr>
            <a:spLocks noGrp="1"/>
          </p:cNvSpPr>
          <p:nvPr>
            <p:ph sz="quarter" idx="13"/>
          </p:nvPr>
        </p:nvSpPr>
        <p:spPr/>
        <p:txBody>
          <a:bodyPr>
            <a:normAutofit/>
          </a:bodyPr>
          <a:lstStyle/>
          <a:p>
            <a:r>
              <a:rPr lang="en-US" dirty="0"/>
              <a:t>These were the points discussed: </a:t>
            </a:r>
            <a:endParaRPr lang="de-DE" dirty="0"/>
          </a:p>
          <a:p>
            <a:pPr lvl="1"/>
            <a:r>
              <a:rPr lang="en-US" sz="1400" dirty="0"/>
              <a:t>Visit workshop to discuss about a case for the robot with the people working </a:t>
            </a:r>
            <a:r>
              <a:rPr lang="en-US" sz="1400" dirty="0" smtClean="0"/>
              <a:t>there - </a:t>
            </a:r>
            <a:r>
              <a:rPr lang="en-US" sz="1400" dirty="0">
                <a:solidFill>
                  <a:srgbClr val="92D050"/>
                </a:solidFill>
              </a:rPr>
              <a:t>Done</a:t>
            </a:r>
            <a:endParaRPr lang="de-DE" sz="1400" dirty="0">
              <a:solidFill>
                <a:srgbClr val="92D050"/>
              </a:solidFill>
            </a:endParaRPr>
          </a:p>
          <a:p>
            <a:pPr lvl="1"/>
            <a:r>
              <a:rPr lang="en-US" sz="1400" dirty="0"/>
              <a:t>Testing the wheel’s slipping without the rubber band </a:t>
            </a:r>
            <a:endParaRPr lang="de-DE" sz="1400" dirty="0"/>
          </a:p>
          <a:p>
            <a:pPr lvl="1"/>
            <a:r>
              <a:rPr lang="en-US" sz="1400" dirty="0" smtClean="0"/>
              <a:t>Putting </a:t>
            </a:r>
            <a:r>
              <a:rPr lang="en-US" sz="1400" dirty="0"/>
              <a:t>the CNN with the camera on an ADAS AURIX TC39-B step</a:t>
            </a:r>
            <a:endParaRPr lang="de-DE" sz="1400" dirty="0"/>
          </a:p>
          <a:p>
            <a:pPr lvl="1"/>
            <a:r>
              <a:rPr lang="en-US" sz="1400" dirty="0"/>
              <a:t>Looking at errata sheet and look for a possible bug with the gyroscope data processing </a:t>
            </a:r>
            <a:endParaRPr lang="de-DE" sz="1400" dirty="0"/>
          </a:p>
          <a:p>
            <a:pPr lvl="1"/>
            <a:r>
              <a:rPr lang="en-US" sz="1400" dirty="0"/>
              <a:t>Bringing our own computers at Embedded World (the computers given by Infineon are using windows 7 and are slow)</a:t>
            </a:r>
            <a:endParaRPr lang="de-DE" sz="1400" dirty="0"/>
          </a:p>
          <a:p>
            <a:pPr lvl="1"/>
            <a:r>
              <a:rPr lang="en-US" sz="1400" dirty="0"/>
              <a:t>Bringing Virgile and Guillaume to visit Embedded World </a:t>
            </a:r>
          </a:p>
          <a:p>
            <a:r>
              <a:rPr lang="en-US" dirty="0" smtClean="0"/>
              <a:t>To be done:</a:t>
            </a:r>
            <a:endParaRPr lang="de-DE" dirty="0"/>
          </a:p>
          <a:p>
            <a:pPr lvl="1"/>
            <a:r>
              <a:rPr lang="en-US" sz="1300" dirty="0" smtClean="0"/>
              <a:t>@</a:t>
            </a:r>
            <a:r>
              <a:rPr lang="en-US" sz="1300" dirty="0"/>
              <a:t>Alex: send us the code to enable the </a:t>
            </a:r>
            <a:r>
              <a:rPr lang="en-US" sz="1300" dirty="0" smtClean="0"/>
              <a:t>OCDS - </a:t>
            </a:r>
            <a:r>
              <a:rPr lang="en-US" sz="1200" dirty="0" smtClean="0">
                <a:solidFill>
                  <a:srgbClr val="92D050"/>
                </a:solidFill>
              </a:rPr>
              <a:t>Done</a:t>
            </a:r>
            <a:endParaRPr lang="de-DE" sz="1300" dirty="0"/>
          </a:p>
          <a:p>
            <a:pPr lvl="1"/>
            <a:r>
              <a:rPr lang="en-US" sz="1300" dirty="0"/>
              <a:t>@Alex: ask Gerd to give access to the AURIX conference to </a:t>
            </a:r>
            <a:r>
              <a:rPr lang="en-US" sz="1300" dirty="0" smtClean="0"/>
              <a:t>Guillaume - </a:t>
            </a:r>
            <a:r>
              <a:rPr lang="en-US" sz="1200" dirty="0" smtClean="0">
                <a:solidFill>
                  <a:srgbClr val="92D050"/>
                </a:solidFill>
              </a:rPr>
              <a:t>Done</a:t>
            </a:r>
            <a:endParaRPr lang="de-DE" sz="1300" dirty="0"/>
          </a:p>
          <a:p>
            <a:pPr lvl="1"/>
            <a:r>
              <a:rPr lang="en-US" sz="1300" dirty="0"/>
              <a:t>@Amine: Try taking off the rubber bands and test the slipping of the </a:t>
            </a:r>
            <a:r>
              <a:rPr lang="en-US" sz="1300" dirty="0" smtClean="0"/>
              <a:t>wheels - </a:t>
            </a:r>
            <a:r>
              <a:rPr lang="en-US" sz="1400" dirty="0">
                <a:solidFill>
                  <a:srgbClr val="92D050"/>
                </a:solidFill>
              </a:rPr>
              <a:t>Done</a:t>
            </a:r>
            <a:endParaRPr lang="de-DE" sz="1300" dirty="0"/>
          </a:p>
          <a:p>
            <a:pPr lvl="1"/>
            <a:r>
              <a:rPr lang="en-US" sz="1300" dirty="0"/>
              <a:t>@Guillaume: Look in the errata sheets for a possible error with gyroscope data </a:t>
            </a:r>
            <a:r>
              <a:rPr lang="en-US" sz="1300" dirty="0" smtClean="0"/>
              <a:t>processing </a:t>
            </a:r>
            <a:r>
              <a:rPr lang="en-US" sz="1300" dirty="0" smtClean="0">
                <a:solidFill>
                  <a:srgbClr val="92D050"/>
                </a:solidFill>
              </a:rPr>
              <a:t>Gyroscope is working and integrated now</a:t>
            </a:r>
            <a:endParaRPr lang="de-DE" sz="1300" dirty="0">
              <a:solidFill>
                <a:srgbClr val="92D050"/>
              </a:solidFill>
            </a:endParaRPr>
          </a:p>
          <a:p>
            <a:pPr lvl="1"/>
            <a:r>
              <a:rPr lang="en-US" sz="1300" dirty="0"/>
              <a:t>@Abdoul &amp; Alex &amp; Amine: Talk about Embedded World presenting organization and go at the workshop to discuss about the robot’s </a:t>
            </a:r>
            <a:r>
              <a:rPr lang="en-US" sz="1300" dirty="0" smtClean="0"/>
              <a:t>case</a:t>
            </a:r>
            <a:r>
              <a:rPr lang="en-US" sz="1300" dirty="0"/>
              <a:t> </a:t>
            </a:r>
            <a:r>
              <a:rPr lang="en-US" sz="1300" dirty="0" smtClean="0"/>
              <a:t>- </a:t>
            </a:r>
            <a:r>
              <a:rPr lang="en-US" sz="1200" dirty="0">
                <a:solidFill>
                  <a:srgbClr val="92D050"/>
                </a:solidFill>
              </a:rPr>
              <a:t>Done</a:t>
            </a:r>
            <a:endParaRPr lang="de-DE" sz="1300" dirty="0"/>
          </a:p>
          <a:p>
            <a:endParaRPr lang="de-DE" dirty="0"/>
          </a:p>
          <a:p>
            <a:endParaRPr lang="en-GB" dirty="0"/>
          </a:p>
        </p:txBody>
      </p:sp>
      <p:sp>
        <p:nvSpPr>
          <p:cNvPr id="2" name="Slide Number Placeholder 1"/>
          <p:cNvSpPr>
            <a:spLocks noGrp="1"/>
          </p:cNvSpPr>
          <p:nvPr>
            <p:ph type="sldNum" sz="quarter" idx="14"/>
          </p:nvPr>
        </p:nvSpPr>
        <p:spPr/>
        <p:txBody>
          <a:bodyPr/>
          <a:lstStyle/>
          <a:p>
            <a:fld id="{B6632D75-2346-4AE3-B7CE-539976BAA46E}" type="slidenum">
              <a:rPr lang="de-DE" smtClean="0"/>
              <a:pPr/>
              <a:t>2</a:t>
            </a:fld>
            <a:endParaRPr lang="de-DE"/>
          </a:p>
        </p:txBody>
      </p:sp>
      <p:sp>
        <p:nvSpPr>
          <p:cNvPr id="3" name="Date Placeholder 2"/>
          <p:cNvSpPr>
            <a:spLocks noGrp="1"/>
          </p:cNvSpPr>
          <p:nvPr>
            <p:ph type="dt" sz="half" idx="15"/>
          </p:nvPr>
        </p:nvSpPr>
        <p:spPr/>
        <p:txBody>
          <a:bodyPr/>
          <a:lstStyle/>
          <a:p>
            <a:r>
              <a:rPr lang="de-DE" smtClean="0"/>
              <a:t>2019-01-29   </a:t>
            </a:r>
            <a:r>
              <a:rPr lang="de-DE" b="1" smtClean="0"/>
              <a:t>restricted</a:t>
            </a:r>
            <a:endParaRPr lang="de-DE" b="1"/>
          </a:p>
        </p:txBody>
      </p:sp>
      <p:sp>
        <p:nvSpPr>
          <p:cNvPr id="4" name="Footer Placeholder 3"/>
          <p:cNvSpPr>
            <a:spLocks noGrp="1"/>
          </p:cNvSpPr>
          <p:nvPr>
            <p:ph type="ftr" sz="quarter" idx="16"/>
          </p:nvPr>
        </p:nvSpPr>
        <p:spPr/>
        <p:txBody>
          <a:bodyPr/>
          <a:lstStyle/>
          <a:p>
            <a:r>
              <a:rPr lang="en-US" smtClean="0"/>
              <a:t>Copyright © Infineon Technologies AG 2019. All rights reserved.</a:t>
            </a:r>
            <a:endParaRPr lang="de-DE"/>
          </a:p>
        </p:txBody>
      </p:sp>
    </p:spTree>
    <p:custDataLst>
      <p:tags r:id="rId1"/>
    </p:custDataLst>
    <p:extLst>
      <p:ext uri="{BB962C8B-B14F-4D97-AF65-F5344CB8AC3E}">
        <p14:creationId xmlns:p14="http://schemas.microsoft.com/office/powerpoint/2010/main" val="1693385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3</a:t>
            </a:fld>
            <a:endParaRPr lang="de-DE"/>
          </a:p>
        </p:txBody>
      </p:sp>
      <p:sp>
        <p:nvSpPr>
          <p:cNvPr id="4" name="Title 3"/>
          <p:cNvSpPr>
            <a:spLocks noGrp="1"/>
          </p:cNvSpPr>
          <p:nvPr>
            <p:ph type="title"/>
          </p:nvPr>
        </p:nvSpPr>
        <p:spPr/>
        <p:txBody>
          <a:bodyPr/>
          <a:lstStyle/>
          <a:p>
            <a:r>
              <a:rPr lang="de-DE" dirty="0" smtClean="0"/>
              <a:t>Subtasks: Amine </a:t>
            </a:r>
            <a:endParaRPr lang="de-DE" dirty="0"/>
          </a:p>
        </p:txBody>
      </p:sp>
      <p:sp>
        <p:nvSpPr>
          <p:cNvPr id="5" name="Content Placeholder 4"/>
          <p:cNvSpPr>
            <a:spLocks noGrp="1"/>
          </p:cNvSpPr>
          <p:nvPr>
            <p:ph sz="quarter" idx="13"/>
          </p:nvPr>
        </p:nvSpPr>
        <p:spPr/>
        <p:txBody>
          <a:bodyPr>
            <a:normAutofit lnSpcReduction="10000"/>
          </a:bodyPr>
          <a:lstStyle/>
          <a:p>
            <a:r>
              <a:rPr lang="en-US" sz="1800" dirty="0" smtClean="0"/>
              <a:t>Done</a:t>
            </a:r>
            <a:r>
              <a:rPr lang="en-US" sz="1200" dirty="0" smtClean="0"/>
              <a:t> </a:t>
            </a:r>
          </a:p>
          <a:p>
            <a:pPr lvl="1"/>
            <a:r>
              <a:rPr lang="en-US" sz="1400" dirty="0"/>
              <a:t>Finish 2</a:t>
            </a:r>
            <a:r>
              <a:rPr lang="en-US" sz="1400" baseline="30000" dirty="0"/>
              <a:t>nd</a:t>
            </a:r>
            <a:r>
              <a:rPr lang="en-US" sz="1400" dirty="0"/>
              <a:t> Mode with Marlon with dedicated project on </a:t>
            </a:r>
            <a:r>
              <a:rPr lang="en-US" sz="1400" dirty="0" smtClean="0"/>
              <a:t>GitHub </a:t>
            </a:r>
          </a:p>
          <a:p>
            <a:pPr lvl="2"/>
            <a:r>
              <a:rPr lang="en-US" sz="1200" dirty="0" smtClean="0"/>
              <a:t>First version is finished, the robot turns when an obstacle is detected, goes forward when the road is clear</a:t>
            </a:r>
          </a:p>
          <a:p>
            <a:pPr lvl="3"/>
            <a:r>
              <a:rPr lang="en-US" sz="1000" dirty="0" smtClean="0"/>
              <a:t>Problems: The ultrasonic does not see obstacles that are not at its height which causes the robot to get stuck sometimes</a:t>
            </a:r>
          </a:p>
          <a:p>
            <a:pPr lvl="3"/>
            <a:r>
              <a:rPr lang="en-US" sz="1000" dirty="0" smtClean="0"/>
              <a:t>Possible solution: Analyze the current consumption of the robot in real time, a current peak would mean the wheels are stuck.</a:t>
            </a:r>
          </a:p>
          <a:p>
            <a:pPr lvl="1"/>
            <a:r>
              <a:rPr lang="en-US" sz="1400" dirty="0" smtClean="0"/>
              <a:t>Excel sheet documenting all the cables on the robot</a:t>
            </a:r>
          </a:p>
          <a:p>
            <a:pPr lvl="1"/>
            <a:r>
              <a:rPr lang="en-US" sz="1400" dirty="0" smtClean="0"/>
              <a:t>Power Supply (for Servomotor) using </a:t>
            </a:r>
            <a:r>
              <a:rPr lang="en-US" sz="1400" dirty="0" err="1" smtClean="0"/>
              <a:t>PowerBank</a:t>
            </a:r>
            <a:endParaRPr lang="en-US" sz="1400" dirty="0"/>
          </a:p>
          <a:p>
            <a:pPr lvl="1"/>
            <a:endParaRPr lang="en-US" sz="1400" dirty="0"/>
          </a:p>
          <a:p>
            <a:r>
              <a:rPr lang="en-US" sz="1400" dirty="0" smtClean="0"/>
              <a:t>To-Do</a:t>
            </a:r>
          </a:p>
          <a:p>
            <a:pPr lvl="1"/>
            <a:r>
              <a:rPr lang="en-US" sz="1400" dirty="0" smtClean="0"/>
              <a:t>Find a way to avoid the robot to get stuck on </a:t>
            </a:r>
            <a:r>
              <a:rPr lang="en-US" sz="1400" dirty="0" err="1" smtClean="0"/>
              <a:t>obtacles</a:t>
            </a:r>
            <a:r>
              <a:rPr lang="en-US" sz="1400" dirty="0" smtClean="0"/>
              <a:t> that are too low </a:t>
            </a:r>
          </a:p>
          <a:p>
            <a:pPr lvl="2"/>
            <a:r>
              <a:rPr lang="en-US" sz="1200" dirty="0" smtClean="0"/>
              <a:t>If it is stuck it should go backward and turn</a:t>
            </a:r>
          </a:p>
          <a:p>
            <a:pPr lvl="5"/>
            <a:r>
              <a:rPr lang="en-US" sz="800" dirty="0" smtClean="0"/>
              <a:t>				</a:t>
            </a:r>
            <a:r>
              <a:rPr lang="en-US" sz="800" dirty="0">
                <a:solidFill>
                  <a:srgbClr val="FF0000"/>
                </a:solidFill>
              </a:rPr>
              <a:t>Deadline: February 7</a:t>
            </a:r>
            <a:r>
              <a:rPr lang="en-US" sz="800" baseline="30000" dirty="0" smtClean="0">
                <a:solidFill>
                  <a:srgbClr val="FF0000"/>
                </a:solidFill>
              </a:rPr>
              <a:t>th</a:t>
            </a:r>
            <a:endParaRPr lang="en-US" sz="800" dirty="0"/>
          </a:p>
          <a:p>
            <a:pPr lvl="5"/>
            <a:endParaRPr lang="en-US" sz="800" dirty="0" smtClean="0"/>
          </a:p>
          <a:p>
            <a:pPr lvl="2"/>
            <a:endParaRPr lang="en-US" sz="400" dirty="0" smtClean="0"/>
          </a:p>
          <a:p>
            <a:pPr lvl="1"/>
            <a:r>
              <a:rPr lang="en-US" sz="1400" dirty="0" smtClean="0"/>
              <a:t>Speed enslavement using gyroscope data. Takes a position in parameter, calculates the error between the current position and desired one (in orientation and position) and drives the PWMs of the two motors to reduce that error as much as possible</a:t>
            </a:r>
          </a:p>
          <a:p>
            <a:pPr lvl="3"/>
            <a:r>
              <a:rPr lang="en-US" sz="1000" dirty="0" smtClean="0"/>
              <a:t>Desired position information sent by the Raspberry</a:t>
            </a:r>
          </a:p>
          <a:p>
            <a:pPr lvl="5"/>
            <a:r>
              <a:rPr lang="en-US" sz="800" dirty="0" smtClean="0">
                <a:solidFill>
                  <a:srgbClr val="FF0000"/>
                </a:solidFill>
              </a:rPr>
              <a:t>				Deadline</a:t>
            </a:r>
            <a:r>
              <a:rPr lang="en-US" sz="800" dirty="0">
                <a:solidFill>
                  <a:srgbClr val="FF0000"/>
                </a:solidFill>
              </a:rPr>
              <a:t>: </a:t>
            </a:r>
            <a:r>
              <a:rPr lang="en-US" sz="800" dirty="0" smtClean="0">
                <a:solidFill>
                  <a:srgbClr val="FF0000"/>
                </a:solidFill>
              </a:rPr>
              <a:t>February 14</a:t>
            </a:r>
            <a:r>
              <a:rPr lang="en-US" sz="800" baseline="30000" dirty="0" smtClean="0">
                <a:solidFill>
                  <a:srgbClr val="FF0000"/>
                </a:solidFill>
              </a:rPr>
              <a:t>th</a:t>
            </a:r>
            <a:endParaRPr lang="en-US" sz="800" dirty="0"/>
          </a:p>
          <a:p>
            <a:pPr lvl="1"/>
            <a:endParaRPr lang="en-US" sz="1400" dirty="0" smtClean="0"/>
          </a:p>
          <a:p>
            <a:pPr lvl="1"/>
            <a:endParaRPr lang="en-US" sz="1400" dirty="0"/>
          </a:p>
          <a:p>
            <a:endParaRPr lang="de-DE"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362772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4</a:t>
            </a:fld>
            <a:endParaRPr lang="de-DE"/>
          </a:p>
        </p:txBody>
      </p:sp>
      <p:sp>
        <p:nvSpPr>
          <p:cNvPr id="4" name="Title 3"/>
          <p:cNvSpPr>
            <a:spLocks noGrp="1"/>
          </p:cNvSpPr>
          <p:nvPr>
            <p:ph type="title"/>
          </p:nvPr>
        </p:nvSpPr>
        <p:spPr/>
        <p:txBody>
          <a:bodyPr/>
          <a:lstStyle/>
          <a:p>
            <a:r>
              <a:rPr lang="de-DE" dirty="0" smtClean="0"/>
              <a:t>Subtasks: Maxime, Camera detection</a:t>
            </a:r>
            <a:endParaRPr lang="de-DE" dirty="0"/>
          </a:p>
        </p:txBody>
      </p:sp>
      <p:sp>
        <p:nvSpPr>
          <p:cNvPr id="5" name="Content Placeholder 4"/>
          <p:cNvSpPr>
            <a:spLocks noGrp="1"/>
          </p:cNvSpPr>
          <p:nvPr>
            <p:ph sz="quarter" idx="13"/>
          </p:nvPr>
        </p:nvSpPr>
        <p:spPr/>
        <p:txBody>
          <a:bodyPr>
            <a:normAutofit fontScale="92500" lnSpcReduction="10000"/>
          </a:bodyPr>
          <a:lstStyle/>
          <a:p>
            <a:r>
              <a:rPr lang="de-DE" b="1" dirty="0" smtClean="0"/>
              <a:t>Done</a:t>
            </a:r>
          </a:p>
          <a:p>
            <a:pPr lvl="1"/>
            <a:r>
              <a:rPr lang="de-DE" dirty="0" smtClean="0"/>
              <a:t>UART </a:t>
            </a:r>
            <a:r>
              <a:rPr lang="de-DE" dirty="0"/>
              <a:t>communication (Raspberry </a:t>
            </a:r>
            <a:r>
              <a:rPr lang="de-DE" dirty="0" smtClean="0"/>
              <a:t>&lt;-&gt; </a:t>
            </a:r>
            <a:r>
              <a:rPr lang="de-DE" dirty="0"/>
              <a:t>Aurix) </a:t>
            </a:r>
            <a:r>
              <a:rPr lang="de-DE" dirty="0" smtClean="0"/>
              <a:t>– </a:t>
            </a:r>
            <a:r>
              <a:rPr lang="de-DE" dirty="0" smtClean="0">
                <a:solidFill>
                  <a:srgbClr val="00B050"/>
                </a:solidFill>
              </a:rPr>
              <a:t>done</a:t>
            </a:r>
          </a:p>
          <a:p>
            <a:pPr marL="288000" lvl="1" indent="0">
              <a:buNone/>
            </a:pPr>
            <a:endParaRPr lang="de-DE" dirty="0">
              <a:solidFill>
                <a:srgbClr val="00B050"/>
              </a:solidFill>
            </a:endParaRPr>
          </a:p>
          <a:p>
            <a:pPr lvl="1"/>
            <a:r>
              <a:rPr lang="de-DE" dirty="0"/>
              <a:t>Boot script for the Raspberry – </a:t>
            </a:r>
            <a:r>
              <a:rPr lang="de-DE" dirty="0" smtClean="0">
                <a:solidFill>
                  <a:srgbClr val="00B050"/>
                </a:solidFill>
              </a:rPr>
              <a:t>done (with some bugs)</a:t>
            </a:r>
          </a:p>
          <a:p>
            <a:pPr marL="288000" lvl="1" indent="0">
              <a:buNone/>
            </a:pPr>
            <a:endParaRPr lang="de-DE" b="1" dirty="0" smtClean="0"/>
          </a:p>
          <a:p>
            <a:pPr lvl="1"/>
            <a:r>
              <a:rPr lang="de-DE" dirty="0" smtClean="0"/>
              <a:t>Finish </a:t>
            </a:r>
            <a:r>
              <a:rPr lang="de-DE" dirty="0"/>
              <a:t>the Wiki page </a:t>
            </a:r>
            <a:r>
              <a:rPr lang="de-DE" dirty="0" smtClean="0"/>
              <a:t>– </a:t>
            </a:r>
            <a:r>
              <a:rPr lang="de-DE" dirty="0" smtClean="0">
                <a:solidFill>
                  <a:srgbClr val="00B050"/>
                </a:solidFill>
              </a:rPr>
              <a:t>done</a:t>
            </a:r>
          </a:p>
          <a:p>
            <a:pPr lvl="1"/>
            <a:endParaRPr lang="de-DE" dirty="0">
              <a:solidFill>
                <a:srgbClr val="00B050"/>
              </a:solidFill>
            </a:endParaRPr>
          </a:p>
          <a:p>
            <a:pPr lvl="1"/>
            <a:r>
              <a:rPr lang="de-DE" dirty="0" smtClean="0"/>
              <a:t>Consumption : </a:t>
            </a:r>
          </a:p>
          <a:p>
            <a:pPr lvl="2"/>
            <a:r>
              <a:rPr lang="de-DE" dirty="0" smtClean="0"/>
              <a:t>P</a:t>
            </a:r>
            <a:r>
              <a:rPr lang="de-DE" sz="1100" dirty="0" smtClean="0"/>
              <a:t>tot</a:t>
            </a:r>
            <a:r>
              <a:rPr lang="de-DE" dirty="0" smtClean="0"/>
              <a:t> = P</a:t>
            </a:r>
            <a:r>
              <a:rPr lang="de-DE" sz="1100" dirty="0" smtClean="0"/>
              <a:t>rasp</a:t>
            </a:r>
            <a:r>
              <a:rPr lang="de-DE" dirty="0" smtClean="0"/>
              <a:t> + P</a:t>
            </a:r>
            <a:r>
              <a:rPr lang="de-DE" sz="1100" dirty="0" smtClean="0"/>
              <a:t>servo</a:t>
            </a:r>
            <a:r>
              <a:rPr lang="de-DE" dirty="0" smtClean="0"/>
              <a:t> = 5x[0.7 + 0.1] = 4 W x 2 = 8 W</a:t>
            </a:r>
          </a:p>
          <a:p>
            <a:pPr lvl="2"/>
            <a:r>
              <a:rPr lang="de-DE" dirty="0" smtClean="0"/>
              <a:t>C</a:t>
            </a:r>
            <a:r>
              <a:rPr lang="de-DE" sz="1200" dirty="0" smtClean="0"/>
              <a:t>bat</a:t>
            </a:r>
            <a:r>
              <a:rPr lang="de-DE" dirty="0" smtClean="0"/>
              <a:t> = 10000 mAh / 37 Wh</a:t>
            </a:r>
          </a:p>
          <a:p>
            <a:pPr lvl="2"/>
            <a:r>
              <a:rPr lang="de-DE" b="1" u="sng" dirty="0" smtClean="0"/>
              <a:t>Operating time = C</a:t>
            </a:r>
            <a:r>
              <a:rPr lang="de-DE" sz="1100" b="1" u="sng" dirty="0" smtClean="0"/>
              <a:t>bat</a:t>
            </a:r>
            <a:r>
              <a:rPr lang="de-DE" b="1" u="sng" dirty="0" smtClean="0"/>
              <a:t> / P</a:t>
            </a:r>
            <a:r>
              <a:rPr lang="de-DE" sz="1100" b="1" u="sng" dirty="0" smtClean="0"/>
              <a:t>tot</a:t>
            </a:r>
            <a:r>
              <a:rPr lang="de-DE" b="1" u="sng" dirty="0" smtClean="0"/>
              <a:t> = 4.5 hours</a:t>
            </a:r>
          </a:p>
          <a:p>
            <a:pPr marL="288000" lvl="1" indent="0">
              <a:buNone/>
            </a:pPr>
            <a:endParaRPr lang="de-DE" dirty="0">
              <a:solidFill>
                <a:srgbClr val="00B050"/>
              </a:solidFill>
            </a:endParaRPr>
          </a:p>
          <a:p>
            <a:pPr lvl="1"/>
            <a:r>
              <a:rPr lang="de-DE" dirty="0" smtClean="0"/>
              <a:t>See how to port the CNN on an Aurix 2G – </a:t>
            </a:r>
            <a:r>
              <a:rPr lang="de-DE" dirty="0" smtClean="0">
                <a:solidFill>
                  <a:srgbClr val="FFC000"/>
                </a:solidFill>
              </a:rPr>
              <a:t>in progress</a:t>
            </a:r>
          </a:p>
          <a:p>
            <a:pPr lvl="2">
              <a:buFont typeface="Wingdings" panose="05000000000000000000" pitchFamily="2" charset="2"/>
              <a:buChar char="v"/>
            </a:pPr>
            <a:r>
              <a:rPr lang="de-DE" sz="1600" i="1" dirty="0" smtClean="0">
                <a:solidFill>
                  <a:srgbClr val="FF0000"/>
                </a:solidFill>
              </a:rPr>
              <a:t>Deadline : 01/02/2019</a:t>
            </a:r>
            <a:endParaRPr lang="de-DE" sz="1600" i="1" dirty="0">
              <a:solidFill>
                <a:srgbClr val="FF0000"/>
              </a:solidFill>
            </a:endParaRPr>
          </a:p>
          <a:p>
            <a:pPr marL="288000" lvl="1" indent="0">
              <a:buNone/>
            </a:pPr>
            <a:endParaRPr lang="de-DE" dirty="0" smtClean="0">
              <a:solidFill>
                <a:srgbClr val="FFC000"/>
              </a:solidFill>
            </a:endParaRPr>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cxnSp>
        <p:nvCxnSpPr>
          <p:cNvPr id="8" name="Straight Arrow Connector 7"/>
          <p:cNvCxnSpPr/>
          <p:nvPr/>
        </p:nvCxnSpPr>
        <p:spPr>
          <a:xfrm flipH="1">
            <a:off x="5868144" y="3846298"/>
            <a:ext cx="288032" cy="4320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auto">
          <a:xfrm>
            <a:off x="5508104" y="3603989"/>
            <a:ext cx="1512168" cy="215444"/>
          </a:xfrm>
          <a:prstGeom prst="rect">
            <a:avLst/>
          </a:prstGeom>
          <a:noFill/>
          <a:ln w="9525">
            <a:noFill/>
            <a:miter lim="800000"/>
            <a:headEnd/>
            <a:tailEnd/>
          </a:ln>
          <a:effectLst/>
        </p:spPr>
        <p:txBody>
          <a:bodyPr wrap="square" lIns="0" tIns="0" rIns="0" bIns="0" rtlCol="0" anchor="ctr" anchorCtr="0">
            <a:spAutoFit/>
          </a:bodyPr>
          <a:lstStyle/>
          <a:p>
            <a:pPr marR="0" algn="ctr" defTabSz="914400" eaLnBrk="0" fontAlgn="auto" latinLnBrk="0" hangingPunct="0">
              <a:spcBef>
                <a:spcPts val="0"/>
              </a:spcBef>
              <a:spcAft>
                <a:spcPts val="300"/>
              </a:spcAft>
              <a:buClr>
                <a:schemeClr val="accent1"/>
              </a:buClr>
              <a:buSzTx/>
              <a:tabLst/>
            </a:pPr>
            <a:r>
              <a:rPr lang="de-DE" sz="1400" b="1" kern="0" dirty="0" smtClean="0">
                <a:latin typeface="Verdana" pitchFamily="34" charset="0"/>
                <a:ea typeface="Verdana" pitchFamily="34" charset="0"/>
                <a:cs typeface="Verdana" pitchFamily="34" charset="0"/>
              </a:rPr>
              <a:t>Worst case</a:t>
            </a:r>
          </a:p>
        </p:txBody>
      </p:sp>
    </p:spTree>
    <p:extLst>
      <p:ext uri="{BB962C8B-B14F-4D97-AF65-F5344CB8AC3E}">
        <p14:creationId xmlns:p14="http://schemas.microsoft.com/office/powerpoint/2010/main" val="78809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5</a:t>
            </a:fld>
            <a:endParaRPr lang="de-DE"/>
          </a:p>
        </p:txBody>
      </p:sp>
      <p:sp>
        <p:nvSpPr>
          <p:cNvPr id="4" name="Title 3"/>
          <p:cNvSpPr>
            <a:spLocks noGrp="1"/>
          </p:cNvSpPr>
          <p:nvPr>
            <p:ph type="title"/>
          </p:nvPr>
        </p:nvSpPr>
        <p:spPr/>
        <p:txBody>
          <a:bodyPr/>
          <a:lstStyle/>
          <a:p>
            <a:r>
              <a:rPr lang="de-DE" dirty="0" smtClean="0"/>
              <a:t>Subtasks: Guillaume, gyroscope</a:t>
            </a:r>
            <a:endParaRPr lang="de-DE" dirty="0"/>
          </a:p>
        </p:txBody>
      </p:sp>
      <p:sp>
        <p:nvSpPr>
          <p:cNvPr id="5" name="Content Placeholder 4"/>
          <p:cNvSpPr>
            <a:spLocks noGrp="1"/>
          </p:cNvSpPr>
          <p:nvPr>
            <p:ph sz="quarter" idx="13"/>
          </p:nvPr>
        </p:nvSpPr>
        <p:spPr>
          <a:xfrm>
            <a:off x="249683" y="1306513"/>
            <a:ext cx="8641655" cy="5113337"/>
          </a:xfrm>
        </p:spPr>
        <p:txBody>
          <a:bodyPr>
            <a:normAutofit/>
          </a:bodyPr>
          <a:lstStyle/>
          <a:p>
            <a:r>
              <a:rPr lang="de-DE" dirty="0" smtClean="0"/>
              <a:t>Done :</a:t>
            </a:r>
          </a:p>
          <a:p>
            <a:pPr lvl="1"/>
            <a:r>
              <a:rPr lang="de-DE" dirty="0" smtClean="0"/>
              <a:t>Data recovery done</a:t>
            </a:r>
          </a:p>
          <a:p>
            <a:pPr lvl="1"/>
            <a:r>
              <a:rPr lang="de-DE" dirty="0" smtClean="0"/>
              <a:t>Issue on the processing with the madgwick filter. Euler angles have a variation of +- 5 degrees.</a:t>
            </a:r>
          </a:p>
          <a:p>
            <a:pPr lvl="1"/>
            <a:r>
              <a:rPr lang="de-DE" dirty="0" smtClean="0"/>
              <a:t>Integrate the program to Amine‘s project</a:t>
            </a:r>
          </a:p>
          <a:p>
            <a:pPr lvl="1"/>
            <a:endParaRPr lang="de-DE" dirty="0" smtClean="0"/>
          </a:p>
          <a:p>
            <a:r>
              <a:rPr lang="de-DE" dirty="0" smtClean="0"/>
              <a:t>To </a:t>
            </a:r>
            <a:r>
              <a:rPr lang="de-DE" dirty="0"/>
              <a:t>do</a:t>
            </a:r>
            <a:r>
              <a:rPr lang="de-DE" dirty="0" smtClean="0"/>
              <a:t>:</a:t>
            </a:r>
          </a:p>
          <a:p>
            <a:pPr lvl="1"/>
            <a:r>
              <a:rPr lang="de-DE" dirty="0"/>
              <a:t>Issue : Stop working at a certain </a:t>
            </a:r>
            <a:r>
              <a:rPr lang="de-DE" dirty="0" smtClean="0"/>
              <a:t>time. Seems to be working without debugger. Need to check with the bluetooth recovery</a:t>
            </a:r>
          </a:p>
          <a:p>
            <a:pPr marL="576000" lvl="2" indent="0">
              <a:buNone/>
            </a:pPr>
            <a:r>
              <a:rPr lang="de-DE" dirty="0" smtClean="0"/>
              <a:t>	</a:t>
            </a:r>
            <a:r>
              <a:rPr lang="de-DE" sz="1400" dirty="0" smtClean="0"/>
              <a:t>Deadline: </a:t>
            </a:r>
            <a:r>
              <a:rPr lang="de-DE" sz="1400" dirty="0" smtClean="0">
                <a:solidFill>
                  <a:srgbClr val="FF0000"/>
                </a:solidFill>
              </a:rPr>
              <a:t>01/02/2019</a:t>
            </a:r>
            <a:endParaRPr lang="de-DE" sz="1400" dirty="0"/>
          </a:p>
          <a:p>
            <a:pPr lvl="1"/>
            <a:r>
              <a:rPr lang="de-DE" dirty="0" smtClean="0"/>
              <a:t>Wiki</a:t>
            </a:r>
            <a:endParaRPr lang="de-DE" dirty="0"/>
          </a:p>
          <a:p>
            <a:pPr marL="576000" lvl="2" indent="0">
              <a:buNone/>
            </a:pPr>
            <a:r>
              <a:rPr lang="de-DE" dirty="0"/>
              <a:t>	</a:t>
            </a:r>
            <a:r>
              <a:rPr lang="de-DE" sz="1500" dirty="0"/>
              <a:t>Deadline: </a:t>
            </a:r>
            <a:r>
              <a:rPr lang="de-DE" sz="1500" dirty="0" smtClean="0">
                <a:solidFill>
                  <a:srgbClr val="FF0000"/>
                </a:solidFill>
              </a:rPr>
              <a:t>15/02/2019</a:t>
            </a:r>
            <a:endParaRPr lang="de-DE" dirty="0"/>
          </a:p>
          <a:p>
            <a:endParaRPr lang="de-DE"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340207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6</a:t>
            </a:fld>
            <a:endParaRPr lang="de-DE"/>
          </a:p>
        </p:txBody>
      </p:sp>
      <p:sp>
        <p:nvSpPr>
          <p:cNvPr id="4" name="Title 3"/>
          <p:cNvSpPr>
            <a:spLocks noGrp="1"/>
          </p:cNvSpPr>
          <p:nvPr>
            <p:ph type="title"/>
          </p:nvPr>
        </p:nvSpPr>
        <p:spPr/>
        <p:txBody>
          <a:bodyPr/>
          <a:lstStyle/>
          <a:p>
            <a:r>
              <a:rPr lang="de-DE" dirty="0"/>
              <a:t>Substasks: Virgile, computer </a:t>
            </a:r>
            <a:r>
              <a:rPr lang="de-DE" dirty="0" smtClean="0"/>
              <a:t>GUI</a:t>
            </a:r>
            <a:endParaRPr lang="de-DE" dirty="0"/>
          </a:p>
        </p:txBody>
      </p:sp>
      <p:sp>
        <p:nvSpPr>
          <p:cNvPr id="5" name="Content Placeholder 4"/>
          <p:cNvSpPr>
            <a:spLocks noGrp="1"/>
          </p:cNvSpPr>
          <p:nvPr>
            <p:ph sz="quarter" idx="13"/>
          </p:nvPr>
        </p:nvSpPr>
        <p:spPr/>
        <p:txBody>
          <a:bodyPr/>
          <a:lstStyle/>
          <a:p>
            <a:r>
              <a:rPr lang="en-US" dirty="0" smtClean="0"/>
              <a:t>Done:</a:t>
            </a:r>
          </a:p>
          <a:p>
            <a:pPr lvl="2"/>
            <a:r>
              <a:rPr lang="en-US" dirty="0" smtClean="0"/>
              <a:t>Thread related bugs fixed</a:t>
            </a:r>
          </a:p>
          <a:p>
            <a:pPr lvl="2"/>
            <a:r>
              <a:rPr lang="en-US" dirty="0" smtClean="0"/>
              <a:t>Keyboard control of the robot</a:t>
            </a:r>
          </a:p>
          <a:p>
            <a:r>
              <a:rPr lang="en-US" dirty="0" smtClean="0"/>
              <a:t>To do: </a:t>
            </a:r>
          </a:p>
          <a:p>
            <a:pPr lvl="2"/>
            <a:r>
              <a:rPr lang="en-US" dirty="0" smtClean="0"/>
              <a:t>Allow keyboard control of the robot in the GUI (not in separate console)</a:t>
            </a:r>
          </a:p>
          <a:p>
            <a:pPr marL="864000" lvl="3" indent="0">
              <a:buNone/>
            </a:pPr>
            <a:r>
              <a:rPr lang="en-US" sz="1100" b="1" dirty="0" smtClean="0">
                <a:solidFill>
                  <a:srgbClr val="FF0000"/>
                </a:solidFill>
              </a:rPr>
              <a:t>DEADLINE: 08/02</a:t>
            </a:r>
          </a:p>
          <a:p>
            <a:pPr lvl="2"/>
            <a:r>
              <a:rPr lang="en-US" dirty="0" smtClean="0"/>
              <a:t>Make the python GUI into an </a:t>
            </a:r>
            <a:r>
              <a:rPr lang="en-US" dirty="0"/>
              <a:t>e</a:t>
            </a:r>
            <a:r>
              <a:rPr lang="en-US" dirty="0" smtClean="0"/>
              <a:t>xecutable application</a:t>
            </a:r>
          </a:p>
          <a:p>
            <a:pPr marL="864000" lvl="3" indent="0">
              <a:buNone/>
            </a:pPr>
            <a:r>
              <a:rPr lang="en-US" sz="1100" b="1" dirty="0" smtClean="0">
                <a:solidFill>
                  <a:srgbClr val="FF0000"/>
                </a:solidFill>
              </a:rPr>
              <a:t>DEADLINE: 08/02</a:t>
            </a:r>
            <a:r>
              <a:rPr lang="en-US" dirty="0" smtClean="0"/>
              <a:t>  </a:t>
            </a:r>
            <a:endParaRPr lang="en-US"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272277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7</a:t>
            </a:fld>
            <a:endParaRPr lang="de-DE"/>
          </a:p>
        </p:txBody>
      </p:sp>
      <p:sp>
        <p:nvSpPr>
          <p:cNvPr id="4" name="Title 3"/>
          <p:cNvSpPr>
            <a:spLocks noGrp="1"/>
          </p:cNvSpPr>
          <p:nvPr>
            <p:ph type="title"/>
          </p:nvPr>
        </p:nvSpPr>
        <p:spPr/>
        <p:txBody>
          <a:bodyPr/>
          <a:lstStyle/>
          <a:p>
            <a:r>
              <a:rPr lang="de-DE" dirty="0" smtClean="0"/>
              <a:t>Subtasks: Marlon – PCB</a:t>
            </a:r>
            <a:endParaRPr lang="de-DE" dirty="0"/>
          </a:p>
        </p:txBody>
      </p:sp>
      <p:sp>
        <p:nvSpPr>
          <p:cNvPr id="5" name="Content Placeholder 4"/>
          <p:cNvSpPr>
            <a:spLocks noGrp="1"/>
          </p:cNvSpPr>
          <p:nvPr>
            <p:ph sz="quarter" idx="13"/>
          </p:nvPr>
        </p:nvSpPr>
        <p:spPr/>
        <p:txBody>
          <a:bodyPr/>
          <a:lstStyle/>
          <a:p>
            <a:r>
              <a:rPr lang="de-DE" dirty="0"/>
              <a:t>Done</a:t>
            </a:r>
            <a:r>
              <a:rPr lang="de-DE" dirty="0" smtClean="0"/>
              <a:t>:</a:t>
            </a:r>
          </a:p>
          <a:p>
            <a:pPr lvl="1"/>
            <a:r>
              <a:rPr lang="de-DE" sz="1800" dirty="0" smtClean="0"/>
              <a:t>First working algorithm for obstacle avoidance done</a:t>
            </a:r>
          </a:p>
          <a:p>
            <a:endParaRPr lang="de-DE" dirty="0"/>
          </a:p>
          <a:p>
            <a:r>
              <a:rPr lang="de-DE" dirty="0" smtClean="0"/>
              <a:t>To </a:t>
            </a:r>
            <a:r>
              <a:rPr lang="de-DE" dirty="0"/>
              <a:t>do: </a:t>
            </a:r>
          </a:p>
          <a:p>
            <a:pPr lvl="1"/>
            <a:r>
              <a:rPr lang="de-DE" sz="1800" dirty="0" smtClean="0"/>
              <a:t>PCB routing </a:t>
            </a:r>
            <a:r>
              <a:rPr lang="de-DE" sz="1800" dirty="0" smtClean="0">
                <a:solidFill>
                  <a:srgbClr val="FF0000"/>
                </a:solidFill>
              </a:rPr>
              <a:t>(deadline Feb. 8th)</a:t>
            </a:r>
          </a:p>
          <a:p>
            <a:pPr lvl="1"/>
            <a:r>
              <a:rPr lang="de-DE" sz="1800" dirty="0" smtClean="0"/>
              <a:t>Find solutions to detect low obstacle </a:t>
            </a:r>
            <a:r>
              <a:rPr lang="de-DE" sz="1800" dirty="0">
                <a:solidFill>
                  <a:srgbClr val="FF0000"/>
                </a:solidFill>
              </a:rPr>
              <a:t>(deadline Feb. 8th)</a:t>
            </a:r>
          </a:p>
          <a:p>
            <a:pPr lvl="1"/>
            <a:endParaRPr lang="de-DE" sz="1800" dirty="0"/>
          </a:p>
          <a:p>
            <a:pPr lvl="1"/>
            <a:endParaRPr lang="de-DE"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102775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IFX_Template_2015_4_3">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749EAD71-09AD-45FE-960B-73C2865BB125}" vid="{F9D62988-93B5-44F7-ADD7-A6721444E72F}"/>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694</Words>
  <Application>Microsoft Office PowerPoint</Application>
  <PresentationFormat>On-screen Show (4:3)</PresentationFormat>
  <Paragraphs>109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Verdana</vt:lpstr>
      <vt:lpstr>Wingdings</vt:lpstr>
      <vt:lpstr>IFX_Template_2015_4_3</vt:lpstr>
      <vt:lpstr>Robot Project Meeting 11 – 31/01/2019</vt:lpstr>
      <vt:lpstr>Last Meeting </vt:lpstr>
      <vt:lpstr>Subtasks: Amine </vt:lpstr>
      <vt:lpstr>Subtasks: Maxime, Camera detection</vt:lpstr>
      <vt:lpstr>Subtasks: Guillaume, gyroscope</vt:lpstr>
      <vt:lpstr>Substasks: Virgile, computer GUI</vt:lpstr>
      <vt:lpstr>Subtasks: Marlon – PCB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2004-03-02T21:24:15Z</cp:lastPrinted>
  <dcterms:created xsi:type="dcterms:W3CDTF">2019-01-29T13:07:56Z</dcterms:created>
  <dcterms:modified xsi:type="dcterms:W3CDTF">2019-02-12T15:56:41Z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v.02.00.01-2016-05-01</vt:lpwstr>
  </property>
  <property fmtid="{D5CDD505-2E9C-101B-9397-08002B2CF9AE}" pid="3" name="TemplateCompany">
    <vt:lpwstr>IFX</vt:lpwstr>
  </property>
  <property fmtid="{D5CDD505-2E9C-101B-9397-08002B2CF9AE}" pid="4" name="ConfidentialityMarking">
    <vt:lpwstr>restricted</vt:lpwstr>
  </property>
  <property fmtid="{D5CDD505-2E9C-101B-9397-08002B2CF9AE}" pid="5" name="AdditionalMarking">
    <vt:lpwstr/>
  </property>
  <property fmtid="{D5CDD505-2E9C-101B-9397-08002B2CF9AE}" pid="6" name="Owner">
    <vt:lpwstr/>
  </property>
  <property fmtid="{D5CDD505-2E9C-101B-9397-08002B2CF9AE}" pid="7" name="DocumentID">
    <vt:lpwstr/>
  </property>
  <property fmtid="{D5CDD505-2E9C-101B-9397-08002B2CF9AE}" pid="8" name="DocumentVersion">
    <vt:lpwstr/>
  </property>
  <property fmtid="{D5CDD505-2E9C-101B-9397-08002B2CF9AE}" pid="9" name="Proprietary">
    <vt:lpwstr/>
  </property>
</Properties>
</file>