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6"/>
  </p:notesMasterIdLst>
  <p:handoutMasterIdLst>
    <p:handoutMasterId r:id="rId17"/>
  </p:handoutMasterIdLst>
  <p:sldIdLst>
    <p:sldId id="318" r:id="rId6"/>
    <p:sldId id="325" r:id="rId7"/>
    <p:sldId id="331" r:id="rId8"/>
    <p:sldId id="332" r:id="rId9"/>
    <p:sldId id="333" r:id="rId10"/>
    <p:sldId id="336" r:id="rId11"/>
    <p:sldId id="334" r:id="rId12"/>
    <p:sldId id="337" r:id="rId13"/>
    <p:sldId id="338" r:id="rId14"/>
    <p:sldId id="324" r:id="rId15"/>
  </p:sldIdLst>
  <p:sldSz cx="9144000" cy="6858000" type="screen4x3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06" y="12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Jan 2019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Jan 2019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Jan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Jan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42AFB47-30B2-4CF3-99B1-D4A574D2AB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8734E14-8F40-45F2-9240-3BBD40DA5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4A0E4EB-DD25-43BE-BFA3-4630BF606C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42EBEC1-AE3C-4F00-B1A0-1DD4A0DEE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AD96A4-1260-4261-ADA2-3242943616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91DF935-D33F-4232-8F7E-FEAD6D2BA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069FF52-54AB-4398-82F6-44A1A290C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8AC550A-2BA7-40E5-B103-B3E190EE60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A0B42F1-57B5-42CD-953E-ED4DCE791C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32FE172-F370-450B-9494-FD7900E1D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4A0ADD3-5FF6-40EE-B152-53D32646C7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9913865-028A-4B7A-BDCB-FBA052564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95" y="252898"/>
            <a:ext cx="967277" cy="423023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20"/>
            <p:cNvCxnSpPr>
              <a:stCxn id="9" idx="4"/>
            </p:cNvCxnSpPr>
            <p:nvPr/>
          </p:nvCxnSpPr>
          <p:spPr>
            <a:xfrm flipV="1">
              <a:off x="9143998" y="1846894"/>
              <a:ext cx="2" cy="3281799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5128693"/>
            <a:ext cx="9165183" cy="1744806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9F73ADA-91D7-4F78-9D6C-EDDF3C1E4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/>
          </a:p>
        </p:txBody>
      </p:sp>
      <p:sp>
        <p:nvSpPr>
          <p:cNvPr id="5" name="Titel 3"/>
          <p:cNvSpPr txBox="1">
            <a:spLocks/>
          </p:cNvSpPr>
          <p:nvPr/>
        </p:nvSpPr>
        <p:spPr>
          <a:xfrm>
            <a:off x="250825" y="1268413"/>
            <a:ext cx="7128390" cy="1440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3600" kern="0" dirty="0" smtClean="0"/>
              <a:t>Robot Project Meeting 12 –</a:t>
            </a:r>
            <a:br>
              <a:rPr lang="en-GB" sz="3600" kern="0" dirty="0" smtClean="0"/>
            </a:br>
            <a:r>
              <a:rPr lang="en-GB" sz="3600" kern="0" dirty="0" smtClean="0"/>
              <a:t>14/02/2019</a:t>
            </a:r>
            <a:endParaRPr lang="en-GB" sz="3600" kern="0" dirty="0"/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488802" y="5823879"/>
            <a:ext cx="6840304" cy="7293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2pPr>
            <a:lvl3pPr marL="914400" indent="0" algn="ctr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3pPr>
            <a:lvl4pPr marL="13716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4pPr>
            <a:lvl5pPr marL="18288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14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5pPr>
            <a:lvl6pPr marL="22860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6pPr>
            <a:lvl7pPr marL="27432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de-DE" sz="2000" kern="0" dirty="0" smtClean="0"/>
              <a:t>Bourgogne, Colrat, Evaux, Gaizi, Nicolle – ACE TEAM</a:t>
            </a:r>
          </a:p>
          <a:p>
            <a:r>
              <a:rPr lang="de-DE" sz="2000" kern="0" dirty="0" smtClean="0"/>
              <a:t>Chenaud - PTE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Last Meeting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These were the points discussed: </a:t>
            </a:r>
            <a:endParaRPr lang="de-DE" dirty="0"/>
          </a:p>
          <a:p>
            <a:pPr lvl="1"/>
            <a:r>
              <a:rPr lang="en-US" dirty="0"/>
              <a:t>Organization for Embedded World, seeing with Virgile and Guillaume’s supervisors for them to make the trip</a:t>
            </a:r>
            <a:endParaRPr lang="de-DE" dirty="0"/>
          </a:p>
          <a:p>
            <a:pPr lvl="1"/>
            <a:r>
              <a:rPr lang="en-US" dirty="0"/>
              <a:t>Distribution list with students for AURIX conference access on </a:t>
            </a:r>
            <a:r>
              <a:rPr lang="en-US" dirty="0" err="1"/>
              <a:t>ishare</a:t>
            </a:r>
            <a:r>
              <a:rPr lang="en-US" dirty="0"/>
              <a:t> </a:t>
            </a:r>
            <a:endParaRPr lang="de-DE" dirty="0"/>
          </a:p>
          <a:p>
            <a:pPr lvl="1"/>
            <a:r>
              <a:rPr lang="en-US" dirty="0"/>
              <a:t>Measuring the current consumption in real time using an analog circuit and the </a:t>
            </a:r>
            <a:r>
              <a:rPr lang="en-US" dirty="0" smtClean="0"/>
              <a:t>ADC </a:t>
            </a:r>
            <a:r>
              <a:rPr lang="en-US" dirty="0" smtClean="0">
                <a:solidFill>
                  <a:srgbClr val="92D050"/>
                </a:solidFill>
              </a:rPr>
              <a:t>– DONE</a:t>
            </a:r>
            <a:endParaRPr lang="de-DE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Fix a cut-off date for the project (around the end of next week February 8</a:t>
            </a:r>
            <a:r>
              <a:rPr lang="en-US" baseline="30000" dirty="0"/>
              <a:t>th</a:t>
            </a:r>
            <a:r>
              <a:rPr lang="en-US" dirty="0"/>
              <a:t>) at which point we will stop implementing and improving and we will focus on cleaning the code and making sure everything works </a:t>
            </a:r>
            <a:r>
              <a:rPr lang="en-US" dirty="0" smtClean="0"/>
              <a:t>perfectly </a:t>
            </a:r>
            <a:r>
              <a:rPr lang="en-US" dirty="0"/>
              <a:t>with the upcoming Robot </a:t>
            </a:r>
            <a:r>
              <a:rPr lang="en-US" dirty="0" smtClean="0"/>
              <a:t>case </a:t>
            </a:r>
            <a:r>
              <a:rPr lang="en-US" dirty="0" smtClean="0">
                <a:solidFill>
                  <a:srgbClr val="FF0000"/>
                </a:solidFill>
              </a:rPr>
              <a:t>– Friday 15/02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Make/add a </a:t>
            </a:r>
            <a:r>
              <a:rPr lang="en-US" dirty="0"/>
              <a:t>getting started with AURIX and the robot project guide when we will finish the project</a:t>
            </a:r>
            <a:endParaRPr lang="de-DE" dirty="0"/>
          </a:p>
          <a:p>
            <a:pPr lvl="1"/>
            <a:r>
              <a:rPr lang="en-US" dirty="0"/>
              <a:t>Add as much pictures as possible on the wiki page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To be done:  </a:t>
            </a:r>
            <a:endParaRPr lang="de-DE" dirty="0"/>
          </a:p>
          <a:p>
            <a:pPr lvl="1"/>
            <a:r>
              <a:rPr lang="en-US" dirty="0"/>
              <a:t>@Abdoul: Update the students distribution list for access to AURIX conference</a:t>
            </a:r>
            <a:endParaRPr lang="de-DE" dirty="0"/>
          </a:p>
          <a:p>
            <a:pPr lvl="1"/>
            <a:r>
              <a:rPr lang="en-US" dirty="0"/>
              <a:t>@All students: Make a list of possible improvement that are possible to implement before February 8</a:t>
            </a:r>
            <a:r>
              <a:rPr lang="en-US" baseline="30000" dirty="0"/>
              <a:t>th</a:t>
            </a:r>
            <a:endParaRPr lang="de-DE" dirty="0"/>
          </a:p>
          <a:p>
            <a:pPr lvl="1"/>
            <a:r>
              <a:rPr lang="en-US" dirty="0"/>
              <a:t>@All students: work on the wiki, and pictures if there are not enough already</a:t>
            </a:r>
            <a:endParaRPr lang="de-DE" dirty="0"/>
          </a:p>
          <a:p>
            <a:pPr lvl="1"/>
            <a:r>
              <a:rPr lang="en-US" dirty="0"/>
              <a:t>@Amine &amp; Maxime: work on the current consumption circuit and go to Holger</a:t>
            </a:r>
            <a:endParaRPr lang="de-DE" dirty="0"/>
          </a:p>
          <a:p>
            <a:pPr lvl="1"/>
            <a:r>
              <a:rPr lang="en-US" dirty="0"/>
              <a:t>@Abdoul and/or Virgile/Guillaume: Talk to Ronnie/Stefan for Embedded World trip</a:t>
            </a:r>
            <a:endParaRPr lang="de-DE" dirty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380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Guillaume, Gyroscope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Done :  </a:t>
            </a:r>
          </a:p>
          <a:p>
            <a:pPr lvl="1"/>
            <a:r>
              <a:rPr lang="de-DE" dirty="0" smtClean="0"/>
              <a:t>All issues have been solved. </a:t>
            </a:r>
          </a:p>
          <a:p>
            <a:pPr lvl="1"/>
            <a:r>
              <a:rPr lang="de-DE" dirty="0" smtClean="0"/>
              <a:t>Working well (stability correct (0,5 deg-1 deg))</a:t>
            </a:r>
          </a:p>
          <a:p>
            <a:pPr lvl="1"/>
            <a:r>
              <a:rPr lang="de-DE" dirty="0" smtClean="0"/>
              <a:t>Speed to reach first position correct ~6 sec</a:t>
            </a:r>
          </a:p>
          <a:p>
            <a:pPr lvl="1"/>
            <a:r>
              <a:rPr lang="de-DE" dirty="0" smtClean="0"/>
              <a:t>Implemented in Amine‘s program and still running well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To </a:t>
            </a:r>
            <a:r>
              <a:rPr lang="de-DE" dirty="0"/>
              <a:t>do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smtClean="0"/>
              <a:t>Wiki</a:t>
            </a:r>
            <a:endParaRPr lang="de-DE" dirty="0"/>
          </a:p>
          <a:p>
            <a:pPr marL="576000" lvl="2" indent="0">
              <a:buNone/>
            </a:pPr>
            <a:r>
              <a:rPr lang="de-DE" dirty="0"/>
              <a:t>	</a:t>
            </a:r>
            <a:r>
              <a:rPr lang="de-DE" sz="1500" dirty="0"/>
              <a:t>Deadline: </a:t>
            </a:r>
            <a:r>
              <a:rPr lang="de-DE" sz="1500" dirty="0" smtClean="0">
                <a:solidFill>
                  <a:srgbClr val="FF0000"/>
                </a:solidFill>
              </a:rPr>
              <a:t>26/02/2019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645024"/>
            <a:ext cx="2920124" cy="1944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076056" y="5660969"/>
            <a:ext cx="18722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Sorry Abdoul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60036" y="3501008"/>
            <a:ext cx="3312364" cy="2159961"/>
          </a:xfrm>
          <a:prstGeom prst="line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004048" y="3573717"/>
            <a:ext cx="3096344" cy="2087252"/>
          </a:xfrm>
          <a:prstGeom prst="line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1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Marlon, PCB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PCB: Done</a:t>
            </a:r>
          </a:p>
          <a:p>
            <a:pPr lvl="1"/>
            <a:r>
              <a:rPr lang="de-DE" dirty="0" smtClean="0"/>
              <a:t>All parts and wiring are done, awaiting final check</a:t>
            </a:r>
            <a:endParaRPr lang="de-DE" dirty="0"/>
          </a:p>
          <a:p>
            <a:r>
              <a:rPr lang="de-DE" dirty="0" smtClean="0"/>
              <a:t>Wiki: Done</a:t>
            </a:r>
          </a:p>
          <a:p>
            <a:pPr lvl="1"/>
            <a:r>
              <a:rPr lang="de-DE" smtClean="0"/>
              <a:t>Pages update, </a:t>
            </a:r>
            <a:r>
              <a:rPr lang="de-DE" dirty="0" smtClean="0"/>
              <a:t>images and graphs added for clarity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066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Maxime, Current consumption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/>
              <a:t>Done :</a:t>
            </a:r>
          </a:p>
          <a:p>
            <a:pPr lvl="1"/>
            <a:r>
              <a:rPr lang="de-DE" dirty="0" smtClean="0"/>
              <a:t>I made 2 current sensors (one for each power supply)</a:t>
            </a:r>
          </a:p>
          <a:p>
            <a:pPr lvl="1"/>
            <a:endParaRPr lang="de-DE" dirty="0"/>
          </a:p>
          <a:p>
            <a:r>
              <a:rPr lang="de-DE" b="1" u="sng" dirty="0" smtClean="0"/>
              <a:t>To do :</a:t>
            </a:r>
          </a:p>
          <a:p>
            <a:pPr lvl="1"/>
            <a:r>
              <a:rPr lang="de-DE" dirty="0" smtClean="0"/>
              <a:t>Wiki page for this part </a:t>
            </a:r>
            <a:r>
              <a:rPr lang="de-DE" dirty="0" smtClean="0">
                <a:solidFill>
                  <a:srgbClr val="FF0000"/>
                </a:solidFill>
              </a:rPr>
              <a:t>(22/02/19)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3316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Subtasks, Amine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</a:t>
            </a:r>
          </a:p>
          <a:p>
            <a:pPr lvl="1"/>
            <a:r>
              <a:rPr lang="de-DE" sz="1600" dirty="0" smtClean="0"/>
              <a:t>Testing Infineon H-Bridge Kit 2Go</a:t>
            </a:r>
          </a:p>
          <a:p>
            <a:pPr lvl="2"/>
            <a:r>
              <a:rPr lang="de-DE" sz="1400" dirty="0" smtClean="0"/>
              <a:t>Not convenient for our application: we would need to put 2 H-Bridges (space issue on the soldered board) and adapt logic signals from 5V to 3.3V -&gt; Resistor Bridge. I will still try to implement it</a:t>
            </a:r>
          </a:p>
          <a:p>
            <a:pPr lvl="1"/>
            <a:r>
              <a:rPr lang="de-DE" sz="1600" dirty="0" smtClean="0"/>
              <a:t>Implementation of the Tft screen in the master project for displaying current consumption and other information</a:t>
            </a:r>
          </a:p>
          <a:p>
            <a:pPr lvl="1"/>
            <a:r>
              <a:rPr lang="de-DE" sz="1600" dirty="0" smtClean="0"/>
              <a:t>Mode Selector added to the project. The GUI or the App have to specify which mode they want to enable. Therefore, no need to flash </a:t>
            </a:r>
            <a:r>
              <a:rPr lang="de-DE" sz="1600" dirty="0"/>
              <a:t>a</a:t>
            </a:r>
            <a:r>
              <a:rPr lang="de-DE" sz="1600" dirty="0" smtClean="0"/>
              <a:t> different program for each mode – Partially working, has not been tested exhaustively. </a:t>
            </a:r>
          </a:p>
          <a:p>
            <a:pPr lvl="1"/>
            <a:r>
              <a:rPr lang="de-DE" sz="1600" dirty="0" smtClean="0"/>
              <a:t>Cleaned the master project as much as possible (useless variables, functions etc)</a:t>
            </a:r>
          </a:p>
          <a:p>
            <a:r>
              <a:rPr lang="de-DE" sz="1600" dirty="0" smtClean="0"/>
              <a:t>To Do: </a:t>
            </a:r>
          </a:p>
          <a:p>
            <a:pPr lvl="1"/>
            <a:r>
              <a:rPr lang="de-DE" sz="1600" dirty="0" smtClean="0"/>
              <a:t>Try to replace the current H-Bridge from STM with the Infineon one. </a:t>
            </a:r>
          </a:p>
          <a:p>
            <a:pPr lvl="5"/>
            <a:r>
              <a:rPr lang="de-DE" sz="1000" dirty="0"/>
              <a:t>	</a:t>
            </a:r>
            <a:r>
              <a:rPr lang="de-DE" sz="1000" dirty="0" smtClean="0"/>
              <a:t>		</a:t>
            </a:r>
            <a:r>
              <a:rPr lang="de-DE" sz="1000" smtClean="0">
                <a:solidFill>
                  <a:srgbClr val="FF0000"/>
                </a:solidFill>
              </a:rPr>
              <a:t>Deadline 15/02/2019</a:t>
            </a:r>
            <a:endParaRPr lang="de-DE" sz="1000" dirty="0" smtClean="0">
              <a:solidFill>
                <a:srgbClr val="FF0000"/>
              </a:solidFill>
            </a:endParaRPr>
          </a:p>
          <a:p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0027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720"/>
            <a:ext cx="7488832" cy="720000"/>
          </a:xfrm>
        </p:spPr>
        <p:txBody>
          <a:bodyPr/>
          <a:lstStyle/>
          <a:p>
            <a:r>
              <a:rPr lang="en-GB" dirty="0"/>
              <a:t>Bastien: Android App for Remote Control via Bluetooth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smtClean="0"/>
              <a:t>Job done :</a:t>
            </a:r>
          </a:p>
          <a:p>
            <a:pPr lvl="2"/>
            <a:r>
              <a:rPr lang="en-US" sz="1600" dirty="0" smtClean="0"/>
              <a:t>Decrease of the flow of information sent by the app to the robot (less interruptions called). Same procedure than GUI now. </a:t>
            </a:r>
          </a:p>
          <a:p>
            <a:pPr lvl="2"/>
            <a:r>
              <a:rPr lang="en-US" sz="1600" dirty="0" smtClean="0"/>
              <a:t>Ability to launch Mode 2 from the phone.  </a:t>
            </a:r>
          </a:p>
          <a:p>
            <a:pPr lvl="2"/>
            <a:r>
              <a:rPr lang="en-US" sz="1600" dirty="0" smtClean="0"/>
              <a:t>Button for Mode 3 ready (hidden for the moment : current version is for Embedded World).</a:t>
            </a:r>
          </a:p>
          <a:p>
            <a:pPr lvl="2"/>
            <a:r>
              <a:rPr lang="en-US" sz="1600" dirty="0" smtClean="0"/>
              <a:t>Ability to receive data from the robot and treat it.</a:t>
            </a:r>
          </a:p>
          <a:p>
            <a:pPr lvl="2"/>
            <a:r>
              <a:rPr lang="en-US" sz="1600" dirty="0" err="1" smtClean="0"/>
              <a:t>WiKi</a:t>
            </a:r>
            <a:r>
              <a:rPr lang="en-US" sz="1600" dirty="0" smtClean="0"/>
              <a:t> page is up-to-date.</a:t>
            </a:r>
          </a:p>
          <a:p>
            <a:pPr lvl="2"/>
            <a:r>
              <a:rPr lang="en-US" sz="1600" dirty="0" smtClean="0"/>
              <a:t>Added many comments in the code. (Major part done. Have to keep it updated with new methods.)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r>
              <a:rPr lang="en-US" sz="1800" dirty="0" smtClean="0"/>
              <a:t>To </a:t>
            </a:r>
            <a:r>
              <a:rPr lang="en-US" sz="1800" dirty="0"/>
              <a:t>do &amp; to improve : </a:t>
            </a:r>
          </a:p>
          <a:p>
            <a:pPr lvl="2"/>
            <a:r>
              <a:rPr lang="en-US" sz="1600" dirty="0" smtClean="0"/>
              <a:t>Find when the App crashes or meets problems by “unexpected use”. </a:t>
            </a:r>
          </a:p>
          <a:p>
            <a:pPr lvl="2"/>
            <a:r>
              <a:rPr lang="en-US" sz="1600" dirty="0" smtClean="0"/>
              <a:t>Background color unexpected “problem” (does not have any impact on the use of the apps).</a:t>
            </a:r>
            <a:endParaRPr lang="en-US" sz="1600" dirty="0"/>
          </a:p>
          <a:p>
            <a:pPr marL="576000" lvl="2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Deadline to finish the V2.0 of the App : 25/02/2018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marL="576000" lvl="2" indent="0">
              <a:buNone/>
            </a:pP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7597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Virgile, GUI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2"/>
            <a:r>
              <a:rPr lang="en-US" dirty="0"/>
              <a:t>Allow keyboard control of the robot in the </a:t>
            </a:r>
            <a:r>
              <a:rPr lang="en-US" dirty="0" smtClean="0"/>
              <a:t>GUI</a:t>
            </a:r>
          </a:p>
          <a:p>
            <a:pPr lvl="3"/>
            <a:r>
              <a:rPr lang="de-DE" dirty="0" smtClean="0"/>
              <a:t>Using the Fx keys to control the robot</a:t>
            </a:r>
            <a:endParaRPr lang="en-US" dirty="0"/>
          </a:p>
          <a:p>
            <a:pPr lvl="2"/>
            <a:r>
              <a:rPr lang="en-US" dirty="0"/>
              <a:t>Make the python GUI into an executable </a:t>
            </a:r>
            <a:r>
              <a:rPr lang="en-US" dirty="0" smtClean="0"/>
              <a:t>application</a:t>
            </a:r>
          </a:p>
          <a:p>
            <a:pPr lvl="3"/>
            <a:r>
              <a:rPr lang="de-DE" dirty="0" smtClean="0"/>
              <a:t>Using the pyinstaller module of python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do: </a:t>
            </a:r>
            <a:endParaRPr lang="en-US" dirty="0" smtClean="0"/>
          </a:p>
          <a:p>
            <a:pPr lvl="2"/>
            <a:r>
              <a:rPr lang="de-DE" dirty="0" smtClean="0"/>
              <a:t>Resolve the feedback update problem</a:t>
            </a:r>
          </a:p>
          <a:p>
            <a:pPr lvl="3"/>
            <a:r>
              <a:rPr lang="de-DE" dirty="0" smtClean="0"/>
              <a:t>The data sent by the robot is not updated in the GUI</a:t>
            </a:r>
          </a:p>
          <a:p>
            <a:pPr lvl="2"/>
            <a:r>
              <a:rPr lang="de-DE" dirty="0" smtClean="0"/>
              <a:t>Finish the wiki of the GUI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5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19" y="1767576"/>
            <a:ext cx="5092962" cy="4115011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31209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FF0000"/>
      </a:accent1>
      <a:accent2>
        <a:srgbClr val="928285"/>
      </a:accent2>
      <a:accent3>
        <a:srgbClr val="FFE054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5A1329E-BA04-48D1-A82F-F19E955E763D}" vid="{BDDDE594-71F8-4B67-8DAE-CB7A891F06FF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6</Ver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A2C73D-5217-401F-9A34-91CEEFE385C1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6ef45842-284e-44e4-b2db-1749e7948b44"/>
    <ds:schemaRef ds:uri="http://schemas.microsoft.com/office/infopath/2007/PartnerControls"/>
    <ds:schemaRef ds:uri="a709603d-609a-478b-a91d-3c5e984c0e79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1A1D47A-9DC1-47A1-A34A-208239125E1E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BD05732-A18E-4ACC-BAF0-4F5BA3637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798C815-8BFC-40A4-9A7C-EEF0C751F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708</Words>
  <Application>Microsoft Office PowerPoint</Application>
  <PresentationFormat>On-screen Show (4:3)</PresentationFormat>
  <Paragraphs>109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blank</vt:lpstr>
      <vt:lpstr>PowerPoint Presentation</vt:lpstr>
      <vt:lpstr>Last Meeting </vt:lpstr>
      <vt:lpstr>Guillaume, Gyroscope</vt:lpstr>
      <vt:lpstr>Marlon, PCB</vt:lpstr>
      <vt:lpstr>Maxime, Current consumption </vt:lpstr>
      <vt:lpstr>Subtasks, Amine</vt:lpstr>
      <vt:lpstr>Bastien: Android App for Remote Control via Bluetooth</vt:lpstr>
      <vt:lpstr>Virgile, GUI</vt:lpstr>
      <vt:lpstr>GUI Overview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2019-02-12T15:11:41Z</dcterms:created>
  <dcterms:modified xsi:type="dcterms:W3CDTF">2019-02-14T09:05:48Z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TemplateVersion">
    <vt:lpwstr>v.02.00.01-2016-05-01</vt:lpwstr>
  </property>
</Properties>
</file>