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715" r:id="rId1"/>
  </p:sldMasterIdLst>
  <p:notesMasterIdLst>
    <p:notesMasterId r:id="rId14"/>
  </p:notesMasterIdLst>
  <p:handoutMasterIdLst>
    <p:handoutMasterId r:id="rId15"/>
  </p:handoutMasterIdLst>
  <p:sldIdLst>
    <p:sldId id="348" r:id="rId2"/>
    <p:sldId id="317" r:id="rId3"/>
    <p:sldId id="353" r:id="rId4"/>
    <p:sldId id="354" r:id="rId5"/>
    <p:sldId id="355" r:id="rId6"/>
    <p:sldId id="349" r:id="rId7"/>
    <p:sldId id="350" r:id="rId8"/>
    <p:sldId id="356" r:id="rId9"/>
    <p:sldId id="357" r:id="rId10"/>
    <p:sldId id="358" r:id="rId11"/>
    <p:sldId id="351" r:id="rId12"/>
    <p:sldId id="258" r:id="rId13"/>
  </p:sldIdLst>
  <p:sldSz cx="9144000" cy="6858000" type="screen4x3"/>
  <p:notesSz cx="7099300" cy="10234613"/>
  <p:custDataLst>
    <p:tags r:id="rId1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9">
          <p15:clr>
            <a:srgbClr val="A4A3A4"/>
          </p15:clr>
        </p15:guide>
        <p15:guide id="2" orient="horz" pos="4020">
          <p15:clr>
            <a:srgbClr val="A4A3A4"/>
          </p15:clr>
        </p15:guide>
        <p15:guide id="3" pos="158">
          <p15:clr>
            <a:srgbClr val="A4A3A4"/>
          </p15:clr>
        </p15:guide>
        <p15:guide id="4" pos="56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187">
          <p15:clr>
            <a:srgbClr val="A4A3A4"/>
          </p15:clr>
        </p15:guide>
        <p15:guide id="2" orient="horz" pos="638">
          <p15:clr>
            <a:srgbClr val="A4A3A4"/>
          </p15:clr>
        </p15:guide>
        <p15:guide id="3" orient="horz" pos="453">
          <p15:clr>
            <a:srgbClr val="A4A3A4"/>
          </p15:clr>
        </p15:guide>
        <p15:guide id="4" orient="horz" pos="6262">
          <p15:clr>
            <a:srgbClr val="A4A3A4"/>
          </p15:clr>
        </p15:guide>
        <p15:guide id="5" pos="4186">
          <p15:clr>
            <a:srgbClr val="A4A3A4"/>
          </p15:clr>
        </p15:guide>
        <p15:guide id="6" pos="286">
          <p15:clr>
            <a:srgbClr val="A4A3A4"/>
          </p15:clr>
        </p15:guide>
        <p15:guide id="7" pos="830">
          <p15:clr>
            <a:srgbClr val="A4A3A4"/>
          </p15:clr>
        </p15:guide>
        <p15:guide id="8" pos="386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E6"/>
    <a:srgbClr val="FF0066"/>
    <a:srgbClr val="DEE6ED"/>
    <a:srgbClr val="C8D8E6"/>
    <a:srgbClr val="23476E"/>
    <a:srgbClr val="23214A"/>
    <a:srgbClr val="969696"/>
    <a:srgbClr val="FDEA5D"/>
    <a:srgbClr val="4086BF"/>
    <a:srgbClr val="FFA3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7" autoAdjust="0"/>
    <p:restoredTop sz="57551" autoAdjust="0"/>
  </p:normalViewPr>
  <p:slideViewPr>
    <p:cSldViewPr snapToObjects="1" showGuides="1">
      <p:cViewPr varScale="1">
        <p:scale>
          <a:sx n="131" d="100"/>
          <a:sy n="131" d="100"/>
        </p:scale>
        <p:origin x="1080" y="126"/>
      </p:cViewPr>
      <p:guideLst>
        <p:guide orient="horz" pos="799"/>
        <p:guide orient="horz" pos="4020"/>
        <p:guide pos="158"/>
        <p:guide pos="560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73" d="100"/>
          <a:sy n="73" d="100"/>
        </p:scale>
        <p:origin x="-3282" y="-120"/>
      </p:cViewPr>
      <p:guideLst>
        <p:guide orient="horz" pos="187"/>
        <p:guide orient="horz" pos="638"/>
        <p:guide orient="horz" pos="453"/>
        <p:guide orient="horz" pos="6262"/>
        <p:guide pos="4186"/>
        <p:guide pos="286"/>
        <p:guide pos="830"/>
        <p:guide pos="386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IFXSHAPE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53306" y="296863"/>
            <a:ext cx="4422857" cy="41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55819">
              <a:defRPr sz="1200">
                <a:latin typeface="Tahoma" pitchFamily="34" charset="0"/>
              </a:defRPr>
            </a:lvl1pPr>
          </a:lstStyle>
          <a:p>
            <a:endParaRPr lang="en-US" dirty="0">
              <a:solidFill>
                <a:srgbClr val="00214A"/>
              </a:solidFill>
              <a:latin typeface="Verdana" pitchFamily="34" charset="0"/>
            </a:endParaRPr>
          </a:p>
        </p:txBody>
      </p:sp>
      <p:pic>
        <p:nvPicPr>
          <p:cNvPr id="26" name="IFXSHAP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7072" y="295163"/>
            <a:ext cx="880886" cy="419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IFXSHAPE"/>
          <p:cNvSpPr>
            <a:spLocks noGrp="1"/>
          </p:cNvSpPr>
          <p:nvPr>
            <p:ph type="ftr" sz="quarter" idx="2"/>
          </p:nvPr>
        </p:nvSpPr>
        <p:spPr>
          <a:xfrm>
            <a:off x="1317625" y="9941842"/>
            <a:ext cx="4824413" cy="1796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 algn="ctr"/>
            <a:r>
              <a:rPr lang="en-US" sz="80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Copyright © Infineon Technologies AG 2018. All rights reserved.</a:t>
            </a:r>
          </a:p>
          <a:p>
            <a:pPr algn="ctr"/>
            <a:r>
              <a:rPr lang="en-US" sz="800" b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restricted</a:t>
            </a:r>
            <a:endParaRPr lang="en-US" sz="8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IFXSHAPE"/>
          <p:cNvSpPr>
            <a:spLocks noGrp="1"/>
          </p:cNvSpPr>
          <p:nvPr>
            <p:ph type="dt" sz="quarter" idx="1"/>
          </p:nvPr>
        </p:nvSpPr>
        <p:spPr>
          <a:xfrm>
            <a:off x="453306" y="9941842"/>
            <a:ext cx="864319" cy="1796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 algn="l"/>
            <a:r>
              <a:rPr lang="en-US" sz="800" smtClean="0">
                <a:latin typeface="Verdana" pitchFamily="34" charset="0"/>
                <a:ea typeface="Verdana" pitchFamily="34" charset="0"/>
                <a:cs typeface="Verdana" pitchFamily="34" charset="0"/>
              </a:rPr>
              <a:t>2018-12-17</a:t>
            </a:r>
          </a:p>
          <a:p>
            <a:pPr algn="l"/>
            <a:endParaRPr lang="en-US" sz="80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IFXSHAPE"/>
          <p:cNvSpPr>
            <a:spLocks noGrp="1"/>
          </p:cNvSpPr>
          <p:nvPr>
            <p:ph type="sldNum" sz="quarter" idx="3"/>
          </p:nvPr>
        </p:nvSpPr>
        <p:spPr>
          <a:xfrm>
            <a:off x="6142038" y="9941842"/>
            <a:ext cx="448737" cy="1796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fld id="{C58D39F9-DC77-4BF5-B1EC-BE12E526A4D2}" type="slidenum">
              <a:rPr lang="en-US" sz="8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sz="80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28692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6" name="IFXSHAPE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3305" y="1012850"/>
            <a:ext cx="6191969" cy="464397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4997" name="IFXSHAPE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53306" y="5868498"/>
            <a:ext cx="6191968" cy="36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Enter Notes</a:t>
            </a:r>
          </a:p>
        </p:txBody>
      </p:sp>
      <p:sp>
        <p:nvSpPr>
          <p:cNvPr id="28" name="IFXSHAPE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54025" y="295163"/>
            <a:ext cx="4422857" cy="419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55819">
              <a:defRPr sz="1200">
                <a:latin typeface="Verdana" pitchFamily="34" charset="0"/>
              </a:defRPr>
            </a:lvl1pPr>
          </a:lstStyle>
          <a:p>
            <a:endParaRPr lang="en-US" dirty="0">
              <a:solidFill>
                <a:srgbClr val="00214A"/>
              </a:solidFill>
            </a:endParaRPr>
          </a:p>
        </p:txBody>
      </p:sp>
      <p:pic>
        <p:nvPicPr>
          <p:cNvPr id="32" name="IFXSHAP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7072" y="295163"/>
            <a:ext cx="880886" cy="419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IFXSHAPE"/>
          <p:cNvSpPr>
            <a:spLocks noGrp="1"/>
          </p:cNvSpPr>
          <p:nvPr>
            <p:ph type="ftr" sz="quarter" idx="4"/>
          </p:nvPr>
        </p:nvSpPr>
        <p:spPr>
          <a:xfrm>
            <a:off x="1317625" y="9940925"/>
            <a:ext cx="4824411" cy="144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smtClean="0"/>
              <a:t>Copyright © Infineon Technologies AG 2018. All rights reserved.</a:t>
            </a:r>
          </a:p>
          <a:p>
            <a:r>
              <a:rPr lang="en-US" b="1" smtClean="0"/>
              <a:t>restricted</a:t>
            </a:r>
            <a:endParaRPr lang="en-US" b="1" dirty="0"/>
          </a:p>
        </p:txBody>
      </p:sp>
      <p:sp>
        <p:nvSpPr>
          <p:cNvPr id="11" name="IFXSHAPE"/>
          <p:cNvSpPr>
            <a:spLocks noGrp="1"/>
          </p:cNvSpPr>
          <p:nvPr>
            <p:ph type="dt" idx="1"/>
          </p:nvPr>
        </p:nvSpPr>
        <p:spPr>
          <a:xfrm>
            <a:off x="453306" y="9940925"/>
            <a:ext cx="864320" cy="144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smtClean="0"/>
              <a:t>2018-12-17</a:t>
            </a:r>
          </a:p>
          <a:p>
            <a:endParaRPr lang="en-US"/>
          </a:p>
        </p:txBody>
      </p:sp>
      <p:sp>
        <p:nvSpPr>
          <p:cNvPr id="12" name="IFXSHAPE"/>
          <p:cNvSpPr>
            <a:spLocks noGrp="1"/>
          </p:cNvSpPr>
          <p:nvPr>
            <p:ph type="sldNum" sz="quarter" idx="5"/>
          </p:nvPr>
        </p:nvSpPr>
        <p:spPr>
          <a:xfrm>
            <a:off x="6142037" y="9940925"/>
            <a:ext cx="503237" cy="144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1A5E1CB4-6977-43BF-ACA9-CC28B9D6A559}" type="slidenum">
              <a:rPr lang="en-US" smtClean="0"/>
              <a:pPr/>
              <a:t>‹#›</a:t>
            </a:fld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0418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rgbClr val="00214A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rgbClr val="00214A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rgbClr val="00214A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rgbClr val="00214A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rgbClr val="00214A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FXSHAPE"/>
          <p:cNvSpPr>
            <a:spLocks noGrp="1" noRot="1" noChangeAspect="1"/>
          </p:cNvSpPr>
          <p:nvPr>
            <p:ph type="sldImg"/>
          </p:nvPr>
        </p:nvSpPr>
        <p:spPr>
          <a:xfrm>
            <a:off x="454025" y="1012825"/>
            <a:ext cx="6191250" cy="4643438"/>
          </a:xfrm>
        </p:spPr>
      </p:sp>
      <p:sp>
        <p:nvSpPr>
          <p:cNvPr id="3" name="IFXSHAPE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FXSHAPE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>
              <a:solidFill>
                <a:srgbClr val="00214A"/>
              </a:solidFill>
            </a:endParaRPr>
          </a:p>
        </p:txBody>
      </p:sp>
      <p:sp>
        <p:nvSpPr>
          <p:cNvPr id="5" name="IFXSHAP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Infineon Technologies AG 2018. All rights reserved.</a:t>
            </a:r>
          </a:p>
          <a:p>
            <a:r>
              <a:rPr lang="en-US" b="1" smtClean="0"/>
              <a:t>restricted</a:t>
            </a:r>
            <a:endParaRPr lang="en-US" b="1" dirty="0"/>
          </a:p>
        </p:txBody>
      </p:sp>
      <p:sp>
        <p:nvSpPr>
          <p:cNvPr id="6" name="IFXSHAPE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en-US" smtClean="0"/>
              <a:t>2018-12-17</a:t>
            </a:r>
          </a:p>
          <a:p>
            <a:endParaRPr lang="en-US"/>
          </a:p>
        </p:txBody>
      </p:sp>
      <p:sp>
        <p:nvSpPr>
          <p:cNvPr id="7" name="IFXSHAPE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A5E1CB4-6977-43BF-ACA9-CC28B9D6A559}" type="slidenum">
              <a:rPr lang="en-US" smtClean="0"/>
              <a:pPr/>
              <a:t>1</a:t>
            </a:fld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0729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FXSHAPE"/>
          <p:cNvSpPr>
            <a:spLocks noGrp="1" noRot="1" noChangeAspect="1"/>
          </p:cNvSpPr>
          <p:nvPr>
            <p:ph type="sldImg"/>
          </p:nvPr>
        </p:nvSpPr>
        <p:spPr>
          <a:xfrm>
            <a:off x="454025" y="1012825"/>
            <a:ext cx="6191250" cy="4643438"/>
          </a:xfrm>
        </p:spPr>
      </p:sp>
      <p:sp>
        <p:nvSpPr>
          <p:cNvPr id="3" name="IFXSHAPE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>
              <a:solidFill>
                <a:schemeClr val="tx1"/>
              </a:solidFill>
            </a:endParaRPr>
          </a:p>
        </p:txBody>
      </p:sp>
      <p:sp>
        <p:nvSpPr>
          <p:cNvPr id="4" name="IFXSHAPE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IFXSHAP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Infineon Technologies AG 2018. All rights reserved.</a:t>
            </a:r>
          </a:p>
          <a:p>
            <a:r>
              <a:rPr lang="en-US" b="1" smtClean="0"/>
              <a:t>restricted</a:t>
            </a:r>
            <a:endParaRPr lang="en-US" b="1" dirty="0"/>
          </a:p>
        </p:txBody>
      </p:sp>
      <p:sp>
        <p:nvSpPr>
          <p:cNvPr id="6" name="IFXSHAPE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en-US" smtClean="0"/>
              <a:t>2018-12-17</a:t>
            </a:r>
          </a:p>
          <a:p>
            <a:endParaRPr lang="en-US"/>
          </a:p>
        </p:txBody>
      </p:sp>
      <p:sp>
        <p:nvSpPr>
          <p:cNvPr id="7" name="IFXSHAPE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A5E1CB4-6977-43BF-ACA9-CC28B9D6A559}" type="slidenum">
              <a:rPr lang="en-US" smtClean="0"/>
              <a:pPr/>
              <a:t>2</a:t>
            </a:fld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876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FXSHAPE"/>
          <p:cNvSpPr>
            <a:spLocks noGrp="1" noRot="1" noChangeAspect="1"/>
          </p:cNvSpPr>
          <p:nvPr>
            <p:ph type="sldImg"/>
          </p:nvPr>
        </p:nvSpPr>
        <p:spPr>
          <a:xfrm>
            <a:off x="454025" y="1012825"/>
            <a:ext cx="6191250" cy="4643438"/>
          </a:xfrm>
        </p:spPr>
      </p:sp>
      <p:sp>
        <p:nvSpPr>
          <p:cNvPr id="3" name="IFXSHAPE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>
              <a:solidFill>
                <a:schemeClr val="tx1"/>
              </a:solidFill>
            </a:endParaRPr>
          </a:p>
        </p:txBody>
      </p:sp>
      <p:sp>
        <p:nvSpPr>
          <p:cNvPr id="4" name="IFXSHAPE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IFXSHAP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Infineon Technologies AG 2018. All rights reserved.</a:t>
            </a:r>
          </a:p>
          <a:p>
            <a:r>
              <a:rPr lang="en-US" b="1" smtClean="0"/>
              <a:t>restricted</a:t>
            </a:r>
            <a:endParaRPr lang="en-US" b="1" dirty="0"/>
          </a:p>
        </p:txBody>
      </p:sp>
      <p:sp>
        <p:nvSpPr>
          <p:cNvPr id="6" name="IFXSHAPE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en-US" smtClean="0"/>
              <a:t>2018-12-17</a:t>
            </a:r>
          </a:p>
          <a:p>
            <a:endParaRPr lang="en-US"/>
          </a:p>
        </p:txBody>
      </p:sp>
      <p:sp>
        <p:nvSpPr>
          <p:cNvPr id="7" name="IFXSHAPE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A5E1CB4-6977-43BF-ACA9-CC28B9D6A559}" type="slidenum">
              <a:rPr lang="en-US" smtClean="0"/>
              <a:pPr/>
              <a:t>3</a:t>
            </a:fld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2769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4025" y="1012825"/>
            <a:ext cx="6191250" cy="4643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000" dirty="0" smtClean="0"/>
              <a:t>Add Keyboard command of the robot’s movements</a:t>
            </a:r>
          </a:p>
          <a:p>
            <a:pPr lvl="0"/>
            <a:r>
              <a:rPr lang="en-US" sz="1000" dirty="0" smtClean="0"/>
              <a:t>Receive and display sensor data</a:t>
            </a:r>
          </a:p>
          <a:p>
            <a:pPr lvl="0"/>
            <a:r>
              <a:rPr lang="en-US" sz="1000" dirty="0" smtClean="0"/>
              <a:t>Adjust Infineon logo and adjust the size of text field</a:t>
            </a:r>
          </a:p>
          <a:p>
            <a:endParaRPr lang="de-DE" dirty="0" smtClean="0"/>
          </a:p>
          <a:p>
            <a:r>
              <a:rPr lang="de-DE" dirty="0" smtClean="0"/>
              <a:t>Other</a:t>
            </a:r>
            <a:r>
              <a:rPr lang="de-DE" baseline="0" dirty="0" smtClean="0"/>
              <a:t> Code related improvement were discussed with Virgile</a:t>
            </a:r>
          </a:p>
          <a:p>
            <a:endParaRPr lang="de-D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>
              <a:solidFill>
                <a:srgbClr val="00214A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Infineon Technologies AG 2018. All rights reserved.</a:t>
            </a:r>
          </a:p>
          <a:p>
            <a:r>
              <a:rPr lang="en-US" b="1" smtClean="0"/>
              <a:t>restricted</a:t>
            </a:r>
            <a:endParaRPr lang="en-US" b="1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en-US" smtClean="0"/>
              <a:t>2018-12-17</a:t>
            </a:r>
          </a:p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A5E1CB4-6977-43BF-ACA9-CC28B9D6A559}" type="slidenum">
              <a:rPr lang="en-US" smtClean="0"/>
              <a:pPr/>
              <a:t>7</a:t>
            </a:fld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1666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FXSHAPE"/>
          <p:cNvSpPr>
            <a:spLocks noGrp="1" noRot="1" noChangeAspect="1"/>
          </p:cNvSpPr>
          <p:nvPr>
            <p:ph type="sldImg"/>
          </p:nvPr>
        </p:nvSpPr>
        <p:spPr>
          <a:xfrm>
            <a:off x="454025" y="1012825"/>
            <a:ext cx="6191250" cy="4643438"/>
          </a:xfrm>
        </p:spPr>
      </p:sp>
      <p:sp>
        <p:nvSpPr>
          <p:cNvPr id="8" name="IFXSHAPE"/>
          <p:cNvSpPr>
            <a:spLocks noGrp="1"/>
          </p:cNvSpPr>
          <p:nvPr>
            <p:ph type="body" idx="3"/>
          </p:nvPr>
        </p:nvSpPr>
        <p:spPr>
          <a:xfrm>
            <a:off x="453306" y="5868498"/>
            <a:ext cx="6191968" cy="3672000"/>
          </a:xfrm>
        </p:spPr>
        <p:txBody>
          <a:bodyPr>
            <a:normAutofit/>
          </a:bodyPr>
          <a:lstStyle/>
          <a:p>
            <a:endParaRPr lang="de-DE">
              <a:solidFill>
                <a:schemeClr val="tx1"/>
              </a:solidFill>
            </a:endParaRPr>
          </a:p>
        </p:txBody>
      </p:sp>
      <p:sp>
        <p:nvSpPr>
          <p:cNvPr id="9" name="IFXSHAPE"/>
          <p:cNvSpPr>
            <a:spLocks noGrp="1"/>
          </p:cNvSpPr>
          <p:nvPr>
            <p:ph type="hdr" sz="quarter"/>
          </p:nvPr>
        </p:nvSpPr>
        <p:spPr>
          <a:xfrm>
            <a:off x="454025" y="295163"/>
            <a:ext cx="4422857" cy="41942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IFXSHAPE"/>
          <p:cNvSpPr>
            <a:spLocks noGrp="1"/>
          </p:cNvSpPr>
          <p:nvPr>
            <p:ph type="ftr" sz="quarter" idx="4"/>
          </p:nvPr>
        </p:nvSpPr>
        <p:spPr>
          <a:xfrm>
            <a:off x="1317625" y="9940925"/>
            <a:ext cx="4824411" cy="144933"/>
          </a:xfrm>
        </p:spPr>
        <p:txBody>
          <a:bodyPr/>
          <a:lstStyle/>
          <a:p>
            <a:r>
              <a:rPr lang="en-US" smtClean="0"/>
              <a:t>Copyright © Infineon Technologies AG 2018. All rights reserved.</a:t>
            </a:r>
          </a:p>
          <a:p>
            <a:r>
              <a:rPr lang="en-US" b="1" smtClean="0"/>
              <a:t>restricted</a:t>
            </a:r>
            <a:endParaRPr lang="en-US" b="1" dirty="0"/>
          </a:p>
        </p:txBody>
      </p:sp>
      <p:sp>
        <p:nvSpPr>
          <p:cNvPr id="11" name="IFXSHAPE"/>
          <p:cNvSpPr>
            <a:spLocks noGrp="1"/>
          </p:cNvSpPr>
          <p:nvPr>
            <p:ph type="dt" idx="1"/>
          </p:nvPr>
        </p:nvSpPr>
        <p:spPr>
          <a:xfrm>
            <a:off x="453306" y="9940925"/>
            <a:ext cx="864320" cy="144933"/>
          </a:xfrm>
        </p:spPr>
        <p:txBody>
          <a:bodyPr/>
          <a:lstStyle/>
          <a:p>
            <a:r>
              <a:rPr lang="en-US" smtClean="0"/>
              <a:t>2018-12-17</a:t>
            </a:r>
          </a:p>
          <a:p>
            <a:endParaRPr lang="en-US"/>
          </a:p>
        </p:txBody>
      </p:sp>
      <p:sp>
        <p:nvSpPr>
          <p:cNvPr id="12" name="IFXSHAPE"/>
          <p:cNvSpPr>
            <a:spLocks noGrp="1"/>
          </p:cNvSpPr>
          <p:nvPr>
            <p:ph type="sldNum" sz="quarter" idx="5"/>
          </p:nvPr>
        </p:nvSpPr>
        <p:spPr>
          <a:xfrm>
            <a:off x="6142037" y="9940925"/>
            <a:ext cx="503237" cy="144933"/>
          </a:xfrm>
        </p:spPr>
        <p:txBody>
          <a:bodyPr/>
          <a:lstStyle/>
          <a:p>
            <a:fld id="{1A5E1CB4-6977-43BF-ACA9-CC28B9D6A559}" type="slidenum">
              <a:rPr lang="en-US" smtClean="0"/>
              <a:pPr/>
              <a:t>12</a:t>
            </a:fld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602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FX_Title Slide">
    <p:bg>
      <p:bgPr>
        <a:blipFill dpi="0" rotWithShape="1">
          <a:blip r:embed="rId2" cstate="print">
            <a:lum/>
          </a:blip>
          <a:srcRect/>
          <a:stretch>
            <a:fillRect l="80000" t="85000" r="5200" b="62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FXSHAPE"/>
          <p:cNvSpPr>
            <a:spLocks noGrp="1"/>
          </p:cNvSpPr>
          <p:nvPr>
            <p:ph type="ftr" sz="quarter" idx="12"/>
          </p:nvPr>
        </p:nvSpPr>
        <p:spPr>
          <a:xfrm>
            <a:off x="250824" y="3810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240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endParaRPr lang="de-DE"/>
          </a:p>
        </p:txBody>
      </p:sp>
      <p:sp>
        <p:nvSpPr>
          <p:cNvPr id="2" name="IFXSHAPE"/>
          <p:cNvSpPr>
            <a:spLocks noGrp="1"/>
          </p:cNvSpPr>
          <p:nvPr>
            <p:ph type="sldNum" sz="quarter" idx="10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bg1"/>
              </a:buClr>
              <a:defRPr sz="1600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3998" cy="6857998"/>
          </a:xfrm>
          <a:prstGeom prst="rect">
            <a:avLst/>
          </a:prstGeom>
        </p:spPr>
      </p:pic>
      <p:sp>
        <p:nvSpPr>
          <p:cNvPr id="9" name="IFXSHAPE"/>
          <p:cNvSpPr>
            <a:spLocks noGrp="1"/>
          </p:cNvSpPr>
          <p:nvPr>
            <p:ph type="ctrTitle" hasCustomPrompt="1"/>
          </p:nvPr>
        </p:nvSpPr>
        <p:spPr>
          <a:xfrm>
            <a:off x="250825" y="1268413"/>
            <a:ext cx="7128390" cy="1440000"/>
          </a:xfrm>
        </p:spPr>
        <p:txBody>
          <a:bodyPr vert="horz" lIns="0" tIns="0" rIns="0" bIns="10800" rtlCol="0" anchor="b" anchorCtr="0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Tx/>
              <a:buNone/>
              <a:defRPr lang="en-GB" sz="4800" b="0" noProof="0" dirty="0" smtClean="0">
                <a:solidFill>
                  <a:schemeClr val="tx1"/>
                </a:solidFill>
                <a:latin typeface="Verdana" pitchFamily="34" charset="0"/>
                <a:ea typeface="+mj-ea"/>
                <a:cs typeface="+mj-cs"/>
              </a:defRPr>
            </a:lvl1pPr>
          </a:lstStyle>
          <a:p>
            <a:r>
              <a:rPr lang="en-GB" noProof="0" dirty="0" smtClean="0"/>
              <a:t>Please type in Title</a:t>
            </a:r>
            <a:endParaRPr lang="en-GB" dirty="0"/>
          </a:p>
        </p:txBody>
      </p:sp>
      <p:sp>
        <p:nvSpPr>
          <p:cNvPr id="10" name="IFXSHAPE"/>
          <p:cNvSpPr>
            <a:spLocks noGrp="1"/>
          </p:cNvSpPr>
          <p:nvPr>
            <p:ph type="subTitle" idx="1" hasCustomPrompt="1"/>
          </p:nvPr>
        </p:nvSpPr>
        <p:spPr>
          <a:xfrm>
            <a:off x="252000" y="2780927"/>
            <a:ext cx="7128390" cy="936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indent="0" algn="l">
              <a:spcAft>
                <a:spcPts val="0"/>
              </a:spcAft>
              <a:buNone/>
              <a:defRPr lang="en-GB" sz="2800" baseline="0" noProof="0" dirty="0" smtClean="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 dirty="0" smtClean="0"/>
              <a:t>Author (Department)</a:t>
            </a:r>
            <a:br>
              <a:rPr lang="en-GB" noProof="0" dirty="0" smtClean="0"/>
            </a:br>
            <a:r>
              <a:rPr lang="en-GB" noProof="0" dirty="0" smtClean="0"/>
              <a:t>Date</a:t>
            </a:r>
          </a:p>
        </p:txBody>
      </p:sp>
      <p:sp>
        <p:nvSpPr>
          <p:cNvPr id="3" name="IFXSHAPE"/>
          <p:cNvSpPr>
            <a:spLocks noGrp="1"/>
          </p:cNvSpPr>
          <p:nvPr>
            <p:ph type="dt" sz="half" idx="11"/>
          </p:nvPr>
        </p:nvSpPr>
        <p:spPr>
          <a:xfrm>
            <a:off x="4057650" y="64008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1"/>
              </a:buClr>
              <a:defRPr sz="120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de-DE" smtClean="0"/>
              <a:t>- restricted -</a:t>
            </a:r>
            <a:endParaRPr lang="de-DE"/>
          </a:p>
        </p:txBody>
      </p:sp>
    </p:spTree>
  </p:cSld>
  <p:clrMapOvr>
    <a:masterClrMapping/>
  </p:clrMapOvr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Title and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FXSHAPE"/>
          <p:cNvSpPr>
            <a:spLocks noGrp="1"/>
          </p:cNvSpPr>
          <p:nvPr>
            <p:ph type="ftr" sz="quarter" idx="18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  <p:sp>
        <p:nvSpPr>
          <p:cNvPr id="3" name="IFXSHAPE"/>
          <p:cNvSpPr>
            <a:spLocks noGrp="1"/>
          </p:cNvSpPr>
          <p:nvPr>
            <p:ph type="sldNum" sz="quarter" idx="16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accent2"/>
              </a:buClr>
              <a:defRPr sz="1600" b="0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fld id="{6D72D26C-B7D9-44E2-86C1-286D52341188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6" y="1268413"/>
            <a:ext cx="2808288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3203576" y="1268413"/>
            <a:ext cx="2736850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1" name="IFXSHAPE"/>
          <p:cNvSpPr>
            <a:spLocks noGrp="1"/>
          </p:cNvSpPr>
          <p:nvPr>
            <p:ph sz="quarter" idx="15" hasCustomPrompt="1"/>
          </p:nvPr>
        </p:nvSpPr>
        <p:spPr>
          <a:xfrm>
            <a:off x="6084888" y="1268413"/>
            <a:ext cx="2808312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4" name="IFXSHAPE"/>
          <p:cNvSpPr>
            <a:spLocks noGrp="1"/>
          </p:cNvSpPr>
          <p:nvPr>
            <p:ph type="dt" sz="half" idx="17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de-DE" smtClean="0"/>
              <a:t>2018-12-17   </a:t>
            </a:r>
            <a:r>
              <a:rPr lang="de-DE" b="1" smtClean="0"/>
              <a:t>restricted</a:t>
            </a:r>
            <a:endParaRPr lang="de-DE" b="1"/>
          </a:p>
        </p:txBody>
      </p:sp>
    </p:spTree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Row and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FXSHAPE"/>
          <p:cNvSpPr>
            <a:spLocks noGrp="1"/>
          </p:cNvSpPr>
          <p:nvPr>
            <p:ph type="ftr" sz="quarter" idx="19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  <p:sp>
        <p:nvSpPr>
          <p:cNvPr id="3" name="IFXSHAPE"/>
          <p:cNvSpPr>
            <a:spLocks noGrp="1"/>
          </p:cNvSpPr>
          <p:nvPr>
            <p:ph type="sldNum" sz="quarter" idx="17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accent2"/>
              </a:buClr>
              <a:defRPr sz="1600" b="0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fld id="{F677C331-7259-45CB-8D75-84C46666353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5" y="1268413"/>
            <a:ext cx="8640960" cy="1368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250825" y="2781299"/>
            <a:ext cx="2952750" cy="36004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1" name="IFXSHAPE"/>
          <p:cNvSpPr>
            <a:spLocks noGrp="1"/>
          </p:cNvSpPr>
          <p:nvPr>
            <p:ph sz="quarter" idx="15" hasCustomPrompt="1"/>
          </p:nvPr>
        </p:nvSpPr>
        <p:spPr>
          <a:xfrm>
            <a:off x="3348038" y="2781299"/>
            <a:ext cx="2592387" cy="36004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3" name="IFXSHAPE"/>
          <p:cNvSpPr>
            <a:spLocks noGrp="1"/>
          </p:cNvSpPr>
          <p:nvPr>
            <p:ph sz="quarter" idx="16" hasCustomPrompt="1"/>
          </p:nvPr>
        </p:nvSpPr>
        <p:spPr>
          <a:xfrm>
            <a:off x="6084888" y="2781299"/>
            <a:ext cx="2808287" cy="36004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4" name="IFXSHAPE"/>
          <p:cNvSpPr>
            <a:spLocks noGrp="1"/>
          </p:cNvSpPr>
          <p:nvPr>
            <p:ph type="dt" sz="half" idx="18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de-DE" smtClean="0"/>
              <a:t>2018-12-17   </a:t>
            </a:r>
            <a:r>
              <a:rPr lang="de-DE" b="1" smtClean="0"/>
              <a:t>restricted</a:t>
            </a:r>
            <a:endParaRPr lang="de-DE" b="1"/>
          </a:p>
        </p:txBody>
      </p:sp>
    </p:spTree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Four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FXSHAPE"/>
          <p:cNvSpPr>
            <a:spLocks noGrp="1"/>
          </p:cNvSpPr>
          <p:nvPr>
            <p:ph type="ftr" sz="quarter" idx="19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  <p:sp>
        <p:nvSpPr>
          <p:cNvPr id="3" name="IFXSHAPE"/>
          <p:cNvSpPr>
            <a:spLocks noGrp="1"/>
          </p:cNvSpPr>
          <p:nvPr>
            <p:ph type="sldNum" sz="quarter" idx="17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accent2"/>
              </a:buClr>
              <a:defRPr sz="1600" b="0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fld id="{E8345A08-C9C8-4A1B-A55E-4F0880D156A2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5" y="1268413"/>
            <a:ext cx="2088232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2484438" y="1268413"/>
            <a:ext cx="2016125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1" name="IFXSHAPE"/>
          <p:cNvSpPr>
            <a:spLocks noGrp="1"/>
          </p:cNvSpPr>
          <p:nvPr>
            <p:ph sz="quarter" idx="15" hasCustomPrompt="1"/>
          </p:nvPr>
        </p:nvSpPr>
        <p:spPr>
          <a:xfrm>
            <a:off x="4643438" y="1268413"/>
            <a:ext cx="2016125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3" name="IFXSHAPE"/>
          <p:cNvSpPr>
            <a:spLocks noGrp="1"/>
          </p:cNvSpPr>
          <p:nvPr>
            <p:ph sz="quarter" idx="16" hasCustomPrompt="1"/>
          </p:nvPr>
        </p:nvSpPr>
        <p:spPr>
          <a:xfrm>
            <a:off x="6804025" y="1268413"/>
            <a:ext cx="2088232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4" name="IFXSHAPE"/>
          <p:cNvSpPr>
            <a:spLocks noGrp="1"/>
          </p:cNvSpPr>
          <p:nvPr>
            <p:ph type="dt" sz="half" idx="18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de-DE" smtClean="0"/>
              <a:t>2018-12-17   </a:t>
            </a:r>
            <a:r>
              <a:rPr lang="de-DE" b="1" smtClean="0"/>
              <a:t>restricted</a:t>
            </a:r>
            <a:endParaRPr lang="de-DE" b="1"/>
          </a:p>
        </p:txBody>
      </p:sp>
    </p:spTree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Row and 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FXSHAPE"/>
          <p:cNvSpPr>
            <a:spLocks noGrp="1"/>
          </p:cNvSpPr>
          <p:nvPr>
            <p:ph type="ftr" sz="quarter" idx="20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  <p:sp>
        <p:nvSpPr>
          <p:cNvPr id="3" name="IFXSHAPE"/>
          <p:cNvSpPr>
            <a:spLocks noGrp="1"/>
          </p:cNvSpPr>
          <p:nvPr>
            <p:ph type="sldNum" sz="quarter" idx="18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accent2"/>
              </a:buClr>
              <a:defRPr sz="1600" b="0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fld id="{24140DF6-DAE8-4A68-BC89-7BBE3A767DA2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5" y="1268413"/>
            <a:ext cx="8640960" cy="1368425"/>
          </a:xfrm>
          <a:prstGeom prst="rect">
            <a:avLst/>
          </a:prstGeom>
        </p:spPr>
        <p:txBody>
          <a:bodyPr/>
          <a:lstStyle>
            <a:lvl4pPr>
              <a:buNone/>
              <a:defRPr/>
            </a:lvl4pPr>
          </a:lstStyle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250825" y="2781299"/>
            <a:ext cx="2088232" cy="36004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1" name="IFXSHAPE"/>
          <p:cNvSpPr>
            <a:spLocks noGrp="1"/>
          </p:cNvSpPr>
          <p:nvPr>
            <p:ph sz="quarter" idx="15" hasCustomPrompt="1"/>
          </p:nvPr>
        </p:nvSpPr>
        <p:spPr>
          <a:xfrm>
            <a:off x="2484438" y="2781299"/>
            <a:ext cx="2016125" cy="36004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3" name="IFXSHAPE"/>
          <p:cNvSpPr>
            <a:spLocks noGrp="1"/>
          </p:cNvSpPr>
          <p:nvPr>
            <p:ph sz="quarter" idx="16" hasCustomPrompt="1"/>
          </p:nvPr>
        </p:nvSpPr>
        <p:spPr>
          <a:xfrm>
            <a:off x="4643438" y="2781299"/>
            <a:ext cx="2016125" cy="36004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5" name="IFXSHAPE"/>
          <p:cNvSpPr>
            <a:spLocks noGrp="1"/>
          </p:cNvSpPr>
          <p:nvPr>
            <p:ph sz="quarter" idx="17" hasCustomPrompt="1"/>
          </p:nvPr>
        </p:nvSpPr>
        <p:spPr>
          <a:xfrm>
            <a:off x="6804025" y="2781299"/>
            <a:ext cx="2088232" cy="36004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4" name="IFXSHAPE"/>
          <p:cNvSpPr>
            <a:spLocks noGrp="1"/>
          </p:cNvSpPr>
          <p:nvPr>
            <p:ph type="dt" sz="half" idx="19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de-DE" smtClean="0"/>
              <a:t>2018-12-17   </a:t>
            </a:r>
            <a:r>
              <a:rPr lang="de-DE" b="1" smtClean="0"/>
              <a:t>restricted</a:t>
            </a:r>
            <a:endParaRPr lang="de-DE" b="1"/>
          </a:p>
        </p:txBody>
      </p:sp>
    </p:spTree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FXSHAPE"/>
          <p:cNvSpPr>
            <a:spLocks noGrp="1"/>
          </p:cNvSpPr>
          <p:nvPr>
            <p:ph type="ftr" sz="quarter" idx="12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  <p:sp>
        <p:nvSpPr>
          <p:cNvPr id="2" name="IFXSHAPE"/>
          <p:cNvSpPr>
            <a:spLocks noGrp="1"/>
          </p:cNvSpPr>
          <p:nvPr>
            <p:ph type="sldNum" sz="quarter" idx="10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accent2"/>
              </a:buClr>
              <a:defRPr sz="1600" b="0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fld id="{90A3A8E5-4241-43BC-8160-E5005E315F6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3" name="IFXSHAPE"/>
          <p:cNvSpPr>
            <a:spLocks noGrp="1"/>
          </p:cNvSpPr>
          <p:nvPr>
            <p:ph type="dt" sz="half" idx="11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de-DE" smtClean="0"/>
              <a:t>2018-12-17   </a:t>
            </a:r>
            <a:r>
              <a:rPr lang="de-DE" b="1" smtClean="0"/>
              <a:t>restricted</a:t>
            </a:r>
            <a:endParaRPr lang="de-DE" b="1"/>
          </a:p>
        </p:txBody>
      </p:sp>
    </p:spTree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FX_Final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FXSHAPE"/>
          <p:cNvSpPr>
            <a:spLocks noGrp="1"/>
          </p:cNvSpPr>
          <p:nvPr>
            <p:ph type="ftr" sz="quarter" idx="12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  <p:sp>
        <p:nvSpPr>
          <p:cNvPr id="2" name="IFXSHAPE"/>
          <p:cNvSpPr>
            <a:spLocks noGrp="1"/>
          </p:cNvSpPr>
          <p:nvPr>
            <p:ph type="sldNum" sz="quarter" idx="10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accent2"/>
              </a:buClr>
              <a:defRPr sz="1600" b="0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fld id="{62B6579B-4095-48E5-8731-1B0766B081B6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3" name="IFXSHAPE"/>
          <p:cNvSpPr>
            <a:spLocks noGrp="1"/>
          </p:cNvSpPr>
          <p:nvPr>
            <p:ph type="dt" sz="half" idx="11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de-DE" smtClean="0"/>
              <a:t>2018-12-17   </a:t>
            </a:r>
            <a:r>
              <a:rPr lang="de-DE" b="1" smtClean="0"/>
              <a:t>restricted</a:t>
            </a:r>
            <a:endParaRPr lang="de-DE" b="1"/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FX_Title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FXSHAPE"/>
          <p:cNvSpPr>
            <a:spLocks noGrp="1"/>
          </p:cNvSpPr>
          <p:nvPr>
            <p:ph type="ftr" sz="quarter" idx="16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  <p:sp>
        <p:nvSpPr>
          <p:cNvPr id="6" name="IFXSHAPE"/>
          <p:cNvSpPr>
            <a:spLocks noGrp="1"/>
          </p:cNvSpPr>
          <p:nvPr>
            <p:ph type="sldNum" sz="quarter" idx="14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accent2"/>
              </a:buClr>
              <a:defRPr sz="1600" b="0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fld id="{7645822A-3B54-4599-A239-FD504F24A3E0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4" y="1268413"/>
            <a:ext cx="8641655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8" name="IFXSHAPE"/>
          <p:cNvSpPr>
            <a:spLocks noGrp="1"/>
          </p:cNvSpPr>
          <p:nvPr>
            <p:ph type="dt" sz="half" idx="15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de-DE" smtClean="0"/>
              <a:t>2018-09-24   </a:t>
            </a:r>
            <a:r>
              <a:rPr lang="de-DE" b="1" smtClean="0"/>
              <a:t>restricted</a:t>
            </a:r>
            <a:endParaRPr lang="de-DE" b="1"/>
          </a:p>
        </p:txBody>
      </p:sp>
    </p:spTree>
    <p:extLst>
      <p:ext uri="{BB962C8B-B14F-4D97-AF65-F5344CB8AC3E}">
        <p14:creationId xmlns:p14="http://schemas.microsoft.com/office/powerpoint/2010/main" val="231631290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FXSHAPE"/>
          <p:cNvSpPr>
            <a:spLocks noGrp="1"/>
          </p:cNvSpPr>
          <p:nvPr>
            <p:ph type="ftr" sz="quarter" idx="12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3" name="IFXSHAPE"/>
          <p:cNvSpPr>
            <a:spLocks noGrp="1"/>
          </p:cNvSpPr>
          <p:nvPr>
            <p:ph type="sldNum" sz="quarter" idx="10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accent2"/>
              </a:buClr>
              <a:defRPr sz="1600" b="0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fld id="{8063ECCB-F947-4DE5-B7C6-B29F1ABC732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4" name="IFXSHAPE"/>
          <p:cNvSpPr>
            <a:spLocks noGrp="1"/>
          </p:cNvSpPr>
          <p:nvPr>
            <p:ph type="dt" sz="half" idx="11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de-DE" smtClean="0"/>
              <a:t>2018-12-17   </a:t>
            </a:r>
            <a:r>
              <a:rPr lang="de-DE" b="1" smtClean="0"/>
              <a:t>restricted</a:t>
            </a:r>
            <a:endParaRPr lang="de-DE" b="1"/>
          </a:p>
        </p:txBody>
      </p:sp>
    </p:spTree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FXSHAPE"/>
          <p:cNvSpPr>
            <a:spLocks noGrp="1"/>
          </p:cNvSpPr>
          <p:nvPr>
            <p:ph type="ftr" sz="quarter" idx="16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  <p:sp>
        <p:nvSpPr>
          <p:cNvPr id="3" name="IFXSHAPE"/>
          <p:cNvSpPr>
            <a:spLocks noGrp="1"/>
          </p:cNvSpPr>
          <p:nvPr>
            <p:ph type="sldNum" sz="quarter" idx="14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accent2"/>
              </a:buClr>
              <a:defRPr sz="1600" b="0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fld id="{01F25FED-46A6-49B6-A69B-47EFB08C4C6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4" y="1268413"/>
            <a:ext cx="8641655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4" name="IFXSHAPE"/>
          <p:cNvSpPr>
            <a:spLocks noGrp="1"/>
          </p:cNvSpPr>
          <p:nvPr>
            <p:ph type="dt" sz="half" idx="15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de-DE" smtClean="0"/>
              <a:t>2018-12-17   </a:t>
            </a:r>
            <a:r>
              <a:rPr lang="de-DE" b="1" smtClean="0"/>
              <a:t>restricted</a:t>
            </a:r>
            <a:endParaRPr lang="de-DE" b="1"/>
          </a:p>
        </p:txBody>
      </p:sp>
    </p:spTree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FXSHAPE"/>
          <p:cNvSpPr>
            <a:spLocks noGrp="1"/>
          </p:cNvSpPr>
          <p:nvPr>
            <p:ph type="ftr" sz="quarter" idx="38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  <p:sp>
        <p:nvSpPr>
          <p:cNvPr id="6" name="IFXSHAPE"/>
          <p:cNvSpPr>
            <a:spLocks noGrp="1"/>
          </p:cNvSpPr>
          <p:nvPr>
            <p:ph type="sldNum" sz="quarter" idx="36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accent2"/>
              </a:buClr>
              <a:defRPr sz="1600" b="0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fld id="{F7B29153-D4C5-47DE-BE70-C3AFB7E88B30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19" name="IFXSHAPE"/>
          <p:cNvSpPr>
            <a:spLocks noGrp="1"/>
          </p:cNvSpPr>
          <p:nvPr>
            <p:ph type="body" idx="17" hasCustomPrompt="1"/>
          </p:nvPr>
        </p:nvSpPr>
        <p:spPr>
          <a:xfrm>
            <a:off x="971500" y="1268412"/>
            <a:ext cx="7921676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smtClean="0"/>
              <a:t>Click to edit text</a:t>
            </a:r>
          </a:p>
        </p:txBody>
      </p:sp>
      <p:sp>
        <p:nvSpPr>
          <p:cNvPr id="20" name="IFXSHAPE"/>
          <p:cNvSpPr>
            <a:spLocks noGrp="1"/>
          </p:cNvSpPr>
          <p:nvPr>
            <p:ph type="body" sz="quarter" idx="18" hasCustomPrompt="1"/>
          </p:nvPr>
        </p:nvSpPr>
        <p:spPr>
          <a:xfrm>
            <a:off x="971501" y="1916493"/>
            <a:ext cx="7921676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 smtClean="0"/>
              <a:t>Click to edit text</a:t>
            </a:r>
          </a:p>
        </p:txBody>
      </p:sp>
      <p:sp>
        <p:nvSpPr>
          <p:cNvPr id="21" name="IFXSHAPE"/>
          <p:cNvSpPr>
            <a:spLocks noGrp="1"/>
          </p:cNvSpPr>
          <p:nvPr>
            <p:ph type="body" sz="quarter" idx="19" hasCustomPrompt="1"/>
          </p:nvPr>
        </p:nvSpPr>
        <p:spPr>
          <a:xfrm>
            <a:off x="971501" y="2564574"/>
            <a:ext cx="7921676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 smtClean="0"/>
              <a:t>Click to edit text</a:t>
            </a:r>
          </a:p>
        </p:txBody>
      </p:sp>
      <p:sp>
        <p:nvSpPr>
          <p:cNvPr id="22" name="IFXSHAPE"/>
          <p:cNvSpPr>
            <a:spLocks noGrp="1"/>
          </p:cNvSpPr>
          <p:nvPr>
            <p:ph type="body" sz="quarter" idx="20" hasCustomPrompt="1"/>
          </p:nvPr>
        </p:nvSpPr>
        <p:spPr>
          <a:xfrm>
            <a:off x="971501" y="3212655"/>
            <a:ext cx="7921676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 smtClean="0"/>
              <a:t>Click to edit text</a:t>
            </a:r>
          </a:p>
        </p:txBody>
      </p:sp>
      <p:sp>
        <p:nvSpPr>
          <p:cNvPr id="23" name="IFXSHAPE"/>
          <p:cNvSpPr>
            <a:spLocks noGrp="1"/>
          </p:cNvSpPr>
          <p:nvPr>
            <p:ph type="body" sz="quarter" idx="21" hasCustomPrompt="1"/>
          </p:nvPr>
        </p:nvSpPr>
        <p:spPr>
          <a:xfrm>
            <a:off x="971501" y="3860736"/>
            <a:ext cx="7921676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 smtClean="0"/>
              <a:t>Click to edit text</a:t>
            </a:r>
          </a:p>
        </p:txBody>
      </p:sp>
      <p:sp>
        <p:nvSpPr>
          <p:cNvPr id="24" name="IFXSHAPE"/>
          <p:cNvSpPr>
            <a:spLocks noGrp="1"/>
          </p:cNvSpPr>
          <p:nvPr>
            <p:ph type="body" sz="quarter" idx="22" hasCustomPrompt="1"/>
          </p:nvPr>
        </p:nvSpPr>
        <p:spPr>
          <a:xfrm>
            <a:off x="971501" y="4508817"/>
            <a:ext cx="7921676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 smtClean="0"/>
              <a:t>Click to edit text</a:t>
            </a:r>
          </a:p>
        </p:txBody>
      </p:sp>
      <p:sp>
        <p:nvSpPr>
          <p:cNvPr id="28" name="IFXSHAPE"/>
          <p:cNvSpPr>
            <a:spLocks noGrp="1"/>
          </p:cNvSpPr>
          <p:nvPr>
            <p:ph type="body" sz="quarter" idx="23" hasCustomPrompt="1"/>
          </p:nvPr>
        </p:nvSpPr>
        <p:spPr>
          <a:xfrm>
            <a:off x="971501" y="5156898"/>
            <a:ext cx="7921676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 smtClean="0"/>
              <a:t>Click to edit text</a:t>
            </a:r>
          </a:p>
        </p:txBody>
      </p:sp>
      <p:sp>
        <p:nvSpPr>
          <p:cNvPr id="29" name="IFXSHAPE"/>
          <p:cNvSpPr>
            <a:spLocks noGrp="1"/>
          </p:cNvSpPr>
          <p:nvPr>
            <p:ph type="body" sz="quarter" idx="24" hasCustomPrompt="1"/>
          </p:nvPr>
        </p:nvSpPr>
        <p:spPr>
          <a:xfrm>
            <a:off x="971501" y="5804979"/>
            <a:ext cx="7921676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 smtClean="0"/>
              <a:t>Click to edit text</a:t>
            </a:r>
          </a:p>
        </p:txBody>
      </p:sp>
      <p:sp>
        <p:nvSpPr>
          <p:cNvPr id="30" name="IFXSHAPE"/>
          <p:cNvSpPr>
            <a:spLocks noGrp="1"/>
          </p:cNvSpPr>
          <p:nvPr>
            <p:ph type="body" idx="28" hasCustomPrompt="1"/>
          </p:nvPr>
        </p:nvSpPr>
        <p:spPr>
          <a:xfrm>
            <a:off x="250825" y="1268412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 smtClean="0"/>
              <a:t>Nr</a:t>
            </a:r>
            <a:r>
              <a:rPr lang="en-GB" dirty="0" smtClean="0"/>
              <a:t>.</a:t>
            </a:r>
          </a:p>
        </p:txBody>
      </p:sp>
      <p:sp>
        <p:nvSpPr>
          <p:cNvPr id="31" name="IFXSHAPE"/>
          <p:cNvSpPr>
            <a:spLocks noGrp="1"/>
          </p:cNvSpPr>
          <p:nvPr>
            <p:ph type="body" idx="29" hasCustomPrompt="1"/>
          </p:nvPr>
        </p:nvSpPr>
        <p:spPr>
          <a:xfrm>
            <a:off x="250825" y="1916593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 smtClean="0"/>
              <a:t>Nr</a:t>
            </a:r>
            <a:r>
              <a:rPr lang="en-GB" dirty="0" smtClean="0"/>
              <a:t>.</a:t>
            </a:r>
          </a:p>
        </p:txBody>
      </p:sp>
      <p:sp>
        <p:nvSpPr>
          <p:cNvPr id="32" name="IFXSHAPE"/>
          <p:cNvSpPr>
            <a:spLocks noGrp="1"/>
          </p:cNvSpPr>
          <p:nvPr>
            <p:ph type="body" idx="30" hasCustomPrompt="1"/>
          </p:nvPr>
        </p:nvSpPr>
        <p:spPr>
          <a:xfrm>
            <a:off x="250825" y="2564774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 smtClean="0"/>
              <a:t>Nr</a:t>
            </a:r>
            <a:r>
              <a:rPr lang="en-GB" dirty="0" smtClean="0"/>
              <a:t>.</a:t>
            </a:r>
          </a:p>
        </p:txBody>
      </p:sp>
      <p:sp>
        <p:nvSpPr>
          <p:cNvPr id="33" name="IFXSHAPE"/>
          <p:cNvSpPr>
            <a:spLocks noGrp="1"/>
          </p:cNvSpPr>
          <p:nvPr>
            <p:ph type="body" idx="31" hasCustomPrompt="1"/>
          </p:nvPr>
        </p:nvSpPr>
        <p:spPr>
          <a:xfrm>
            <a:off x="250825" y="3212955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 smtClean="0"/>
              <a:t>Nr</a:t>
            </a:r>
            <a:r>
              <a:rPr lang="en-GB" dirty="0" smtClean="0"/>
              <a:t>.</a:t>
            </a:r>
          </a:p>
        </p:txBody>
      </p:sp>
      <p:sp>
        <p:nvSpPr>
          <p:cNvPr id="34" name="IFXSHAPE"/>
          <p:cNvSpPr>
            <a:spLocks noGrp="1"/>
          </p:cNvSpPr>
          <p:nvPr>
            <p:ph type="body" idx="32" hasCustomPrompt="1"/>
          </p:nvPr>
        </p:nvSpPr>
        <p:spPr>
          <a:xfrm>
            <a:off x="250825" y="3861136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 smtClean="0"/>
              <a:t>Nr</a:t>
            </a:r>
            <a:r>
              <a:rPr lang="en-GB" dirty="0" smtClean="0"/>
              <a:t>.</a:t>
            </a:r>
          </a:p>
        </p:txBody>
      </p:sp>
      <p:sp>
        <p:nvSpPr>
          <p:cNvPr id="35" name="IFXSHAPE"/>
          <p:cNvSpPr>
            <a:spLocks noGrp="1"/>
          </p:cNvSpPr>
          <p:nvPr>
            <p:ph type="body" idx="33" hasCustomPrompt="1"/>
          </p:nvPr>
        </p:nvSpPr>
        <p:spPr>
          <a:xfrm>
            <a:off x="250825" y="4509317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 smtClean="0"/>
              <a:t>Nr</a:t>
            </a:r>
            <a:r>
              <a:rPr lang="en-GB" dirty="0" smtClean="0"/>
              <a:t>.</a:t>
            </a:r>
          </a:p>
        </p:txBody>
      </p:sp>
      <p:sp>
        <p:nvSpPr>
          <p:cNvPr id="36" name="IFXSHAPE"/>
          <p:cNvSpPr>
            <a:spLocks noGrp="1"/>
          </p:cNvSpPr>
          <p:nvPr>
            <p:ph type="body" idx="34" hasCustomPrompt="1"/>
          </p:nvPr>
        </p:nvSpPr>
        <p:spPr>
          <a:xfrm>
            <a:off x="250825" y="5157498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 smtClean="0"/>
              <a:t>Nr</a:t>
            </a:r>
            <a:r>
              <a:rPr lang="en-GB" dirty="0" smtClean="0"/>
              <a:t>.</a:t>
            </a:r>
          </a:p>
        </p:txBody>
      </p:sp>
      <p:sp>
        <p:nvSpPr>
          <p:cNvPr id="37" name="IFXSHAPE"/>
          <p:cNvSpPr>
            <a:spLocks noGrp="1"/>
          </p:cNvSpPr>
          <p:nvPr>
            <p:ph type="body" idx="35" hasCustomPrompt="1"/>
          </p:nvPr>
        </p:nvSpPr>
        <p:spPr>
          <a:xfrm>
            <a:off x="250825" y="5805678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 smtClean="0"/>
              <a:t>Nr</a:t>
            </a:r>
            <a:r>
              <a:rPr lang="en-GB" dirty="0" smtClean="0"/>
              <a:t>.</a:t>
            </a:r>
          </a:p>
        </p:txBody>
      </p:sp>
      <p:sp>
        <p:nvSpPr>
          <p:cNvPr id="7" name="IFXSHAPE"/>
          <p:cNvSpPr>
            <a:spLocks noGrp="1"/>
          </p:cNvSpPr>
          <p:nvPr>
            <p:ph type="dt" sz="half" idx="37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de-DE" smtClean="0"/>
              <a:t>2018-12-17   </a:t>
            </a:r>
            <a:r>
              <a:rPr lang="de-DE" b="1" smtClean="0"/>
              <a:t>restricted</a:t>
            </a:r>
            <a:endParaRPr lang="de-DE" b="1"/>
          </a:p>
        </p:txBody>
      </p:sp>
    </p:spTree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FXSHAPE"/>
          <p:cNvSpPr>
            <a:spLocks noGrp="1"/>
          </p:cNvSpPr>
          <p:nvPr>
            <p:ph type="ftr" sz="quarter" idx="17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  <p:sp>
        <p:nvSpPr>
          <p:cNvPr id="3" name="IFXSHAPE"/>
          <p:cNvSpPr>
            <a:spLocks noGrp="1"/>
          </p:cNvSpPr>
          <p:nvPr>
            <p:ph type="sldNum" sz="quarter" idx="15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accent2"/>
              </a:buClr>
              <a:defRPr sz="1600" b="0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fld id="{EFBB5641-3CDA-4C8E-80E1-02C73B79CAE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5" y="1268413"/>
            <a:ext cx="4248472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4643438" y="1268413"/>
            <a:ext cx="4249042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4" name="IFXSHAPE"/>
          <p:cNvSpPr>
            <a:spLocks noGrp="1"/>
          </p:cNvSpPr>
          <p:nvPr>
            <p:ph type="dt" sz="half" idx="16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de-DE" smtClean="0"/>
              <a:t>2018-12-17   </a:t>
            </a:r>
            <a:r>
              <a:rPr lang="de-DE" b="1" smtClean="0"/>
              <a:t>restricted</a:t>
            </a:r>
            <a:endParaRPr lang="de-DE" b="1"/>
          </a:p>
        </p:txBody>
      </p:sp>
    </p:spTree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FX_Se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FXSHAPE"/>
          <p:cNvSpPr>
            <a:spLocks noGrp="1"/>
          </p:cNvSpPr>
          <p:nvPr>
            <p:ph type="ftr" sz="quarter" idx="16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  <p:sp>
        <p:nvSpPr>
          <p:cNvPr id="2" name="IFXSHAPE"/>
          <p:cNvSpPr>
            <a:spLocks noGrp="1"/>
          </p:cNvSpPr>
          <p:nvPr>
            <p:ph type="sldNum" sz="quarter" idx="14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accent2"/>
              </a:buClr>
              <a:defRPr sz="1600" b="0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fld id="{0911340A-AD66-4DDA-BC5F-1D1DD271CD72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3998" cy="6857999"/>
          </a:xfrm>
          <a:prstGeom prst="rect">
            <a:avLst/>
          </a:prstGeom>
        </p:spPr>
      </p:pic>
      <p:sp>
        <p:nvSpPr>
          <p:cNvPr id="11" name="IFXSHAPE"/>
          <p:cNvSpPr>
            <a:spLocks noGrp="1"/>
          </p:cNvSpPr>
          <p:nvPr>
            <p:ph type="body" sz="quarter" idx="13" hasCustomPrompt="1"/>
          </p:nvPr>
        </p:nvSpPr>
        <p:spPr>
          <a:xfrm>
            <a:off x="251519" y="1268413"/>
            <a:ext cx="7128769" cy="244792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buNone/>
              <a:defRPr sz="4800"/>
            </a:lvl1pPr>
          </a:lstStyle>
          <a:p>
            <a:pPr lvl="0"/>
            <a:r>
              <a:rPr lang="en-GB" dirty="0" smtClean="0"/>
              <a:t>Click to enter Section</a:t>
            </a:r>
            <a:endParaRPr lang="en-GB" dirty="0"/>
          </a:p>
        </p:txBody>
      </p:sp>
      <p:sp>
        <p:nvSpPr>
          <p:cNvPr id="3" name="IFXSHAPE"/>
          <p:cNvSpPr>
            <a:spLocks noGrp="1"/>
          </p:cNvSpPr>
          <p:nvPr>
            <p:ph type="dt" sz="half" idx="15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de-DE" smtClean="0"/>
              <a:t>2018-12-17   </a:t>
            </a:r>
            <a:r>
              <a:rPr lang="de-DE" b="1" smtClean="0"/>
              <a:t>restricted</a:t>
            </a:r>
            <a:endParaRPr lang="de-DE" b="1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FXSHAPE"/>
          <p:cNvSpPr>
            <a:spLocks noGrp="1"/>
          </p:cNvSpPr>
          <p:nvPr>
            <p:ph type="ftr" sz="quarter" idx="19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  <p:sp>
        <p:nvSpPr>
          <p:cNvPr id="3" name="IFXSHAPE"/>
          <p:cNvSpPr>
            <a:spLocks noGrp="1"/>
          </p:cNvSpPr>
          <p:nvPr>
            <p:ph type="sldNum" sz="quarter" idx="17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accent2"/>
              </a:buClr>
              <a:defRPr sz="1600" b="0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fld id="{2D7124E0-B697-405C-A536-B84669B50C90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5" y="1268412"/>
            <a:ext cx="4248472" cy="231663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4643438" y="1268413"/>
            <a:ext cx="4249042" cy="231663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1" name="IFXSHAPE"/>
          <p:cNvSpPr>
            <a:spLocks noGrp="1"/>
          </p:cNvSpPr>
          <p:nvPr>
            <p:ph sz="quarter" idx="15" hasCustomPrompt="1"/>
          </p:nvPr>
        </p:nvSpPr>
        <p:spPr>
          <a:xfrm>
            <a:off x="250825" y="3860799"/>
            <a:ext cx="4248472" cy="25209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3" name="IFXSHAPE"/>
          <p:cNvSpPr>
            <a:spLocks noGrp="1"/>
          </p:cNvSpPr>
          <p:nvPr>
            <p:ph sz="quarter" idx="16" hasCustomPrompt="1"/>
          </p:nvPr>
        </p:nvSpPr>
        <p:spPr>
          <a:xfrm>
            <a:off x="4643438" y="3860800"/>
            <a:ext cx="4249042" cy="25209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4" name="IFXSHAPE"/>
          <p:cNvSpPr>
            <a:spLocks noGrp="1"/>
          </p:cNvSpPr>
          <p:nvPr>
            <p:ph type="dt" sz="half" idx="18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de-DE" smtClean="0"/>
              <a:t>2018-12-17   </a:t>
            </a:r>
            <a:r>
              <a:rPr lang="de-DE" b="1" smtClean="0"/>
              <a:t>restricted</a:t>
            </a:r>
            <a:endParaRPr lang="de-DE" b="1"/>
          </a:p>
        </p:txBody>
      </p:sp>
    </p:spTree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Row and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FXSHAPE"/>
          <p:cNvSpPr>
            <a:spLocks noGrp="1"/>
          </p:cNvSpPr>
          <p:nvPr>
            <p:ph type="ftr" sz="quarter" idx="18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  <p:sp>
        <p:nvSpPr>
          <p:cNvPr id="3" name="IFXSHAPE"/>
          <p:cNvSpPr>
            <a:spLocks noGrp="1"/>
          </p:cNvSpPr>
          <p:nvPr>
            <p:ph type="sldNum" sz="quarter" idx="16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accent2"/>
              </a:buClr>
              <a:defRPr sz="1600" b="0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fld id="{5FAD3995-8415-4A0C-B07C-290A534B52B2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4" y="1268412"/>
            <a:ext cx="8641655" cy="231663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250825" y="3860799"/>
            <a:ext cx="4248472" cy="25209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1" name="IFXSHAPE"/>
          <p:cNvSpPr>
            <a:spLocks noGrp="1"/>
          </p:cNvSpPr>
          <p:nvPr>
            <p:ph sz="quarter" idx="15" hasCustomPrompt="1"/>
          </p:nvPr>
        </p:nvSpPr>
        <p:spPr>
          <a:xfrm>
            <a:off x="4643437" y="3860800"/>
            <a:ext cx="4249041" cy="25209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4" name="IFXSHAPE"/>
          <p:cNvSpPr>
            <a:spLocks noGrp="1"/>
          </p:cNvSpPr>
          <p:nvPr>
            <p:ph type="dt" sz="half" idx="17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de-DE" smtClean="0"/>
              <a:t>2018-12-17   </a:t>
            </a:r>
            <a:r>
              <a:rPr lang="de-DE" b="1" smtClean="0"/>
              <a:t>restricted</a:t>
            </a:r>
            <a:endParaRPr lang="de-DE" b="1"/>
          </a:p>
        </p:txBody>
      </p:sp>
    </p:spTree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Row, Two Columns,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FXSHAPE"/>
          <p:cNvSpPr>
            <a:spLocks noGrp="1"/>
          </p:cNvSpPr>
          <p:nvPr>
            <p:ph type="ftr" sz="quarter" idx="19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  <p:sp>
        <p:nvSpPr>
          <p:cNvPr id="3" name="IFXSHAPE"/>
          <p:cNvSpPr>
            <a:spLocks noGrp="1"/>
          </p:cNvSpPr>
          <p:nvPr>
            <p:ph type="sldNum" sz="quarter" idx="17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accent2"/>
              </a:buClr>
              <a:defRPr sz="1600" b="0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fld id="{73FB3977-0C73-4771-BDAE-ED3F46CEEB0D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5" y="1268414"/>
            <a:ext cx="8640960" cy="123266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250825" y="2780930"/>
            <a:ext cx="4248472" cy="194582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1" name="IFXSHAPE"/>
          <p:cNvSpPr>
            <a:spLocks noGrp="1"/>
          </p:cNvSpPr>
          <p:nvPr>
            <p:ph sz="quarter" idx="15" hasCustomPrompt="1"/>
          </p:nvPr>
        </p:nvSpPr>
        <p:spPr>
          <a:xfrm>
            <a:off x="4643438" y="2780930"/>
            <a:ext cx="4248472" cy="194582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3" name="IFXSHAPE"/>
          <p:cNvSpPr>
            <a:spLocks noGrp="1"/>
          </p:cNvSpPr>
          <p:nvPr>
            <p:ph sz="quarter" idx="16" hasCustomPrompt="1"/>
          </p:nvPr>
        </p:nvSpPr>
        <p:spPr>
          <a:xfrm>
            <a:off x="250825" y="5085185"/>
            <a:ext cx="8640960" cy="129656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</p:txBody>
      </p:sp>
      <p:sp>
        <p:nvSpPr>
          <p:cNvPr id="4" name="IFXSHAPE"/>
          <p:cNvSpPr>
            <a:spLocks noGrp="1"/>
          </p:cNvSpPr>
          <p:nvPr>
            <p:ph type="dt" sz="half" idx="18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de-DE" smtClean="0"/>
              <a:t>2018-12-17   </a:t>
            </a:r>
            <a:r>
              <a:rPr lang="de-DE" b="1" smtClean="0"/>
              <a:t>restricted</a:t>
            </a:r>
            <a:endParaRPr lang="de-DE" b="1"/>
          </a:p>
        </p:txBody>
      </p:sp>
    </p:spTree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White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FXSHAPE"/>
          <p:cNvSpPr>
            <a:spLocks noGrp="1"/>
          </p:cNvSpPr>
          <p:nvPr>
            <p:ph type="sldNum" sz="quarter" idx="4"/>
          </p:nvPr>
        </p:nvSpPr>
        <p:spPr>
          <a:xfrm>
            <a:off x="8315516" y="6553200"/>
            <a:ext cx="288036" cy="3048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 fontAlgn="t">
              <a:buClr>
                <a:schemeClr val="accent2"/>
              </a:buClr>
              <a:defRPr sz="1600" b="0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fld id="{05BCD5AB-4B95-4B3E-8DB5-7F3A304F5D1F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4" name="IFXSHAPE"/>
          <p:cNvSpPr>
            <a:spLocks noGrp="1"/>
          </p:cNvSpPr>
          <p:nvPr>
            <p:ph type="ftr" sz="quarter" idx="3"/>
          </p:nvPr>
        </p:nvSpPr>
        <p:spPr>
          <a:xfrm>
            <a:off x="4283964" y="6553200"/>
            <a:ext cx="576072" cy="3048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" y="6551308"/>
            <a:ext cx="9143959" cy="304799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0"/>
            <a:ext cx="9144000" cy="908304"/>
          </a:xfrm>
          <a:prstGeom prst="rect">
            <a:avLst/>
          </a:prstGeom>
        </p:spPr>
      </p:pic>
      <p:sp>
        <p:nvSpPr>
          <p:cNvPr id="12" name="IFXSHAPE"/>
          <p:cNvSpPr>
            <a:spLocks noGrp="1"/>
          </p:cNvSpPr>
          <p:nvPr>
            <p:ph type="title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/>
          <a:p>
            <a:r>
              <a:rPr lang="en-GB" noProof="0" dirty="0" smtClean="0"/>
              <a:t>Click to edit title</a:t>
            </a:r>
            <a:endParaRPr lang="en-GB" noProof="0" dirty="0"/>
          </a:p>
        </p:txBody>
      </p:sp>
      <p:sp>
        <p:nvSpPr>
          <p:cNvPr id="23" name="IFXSHAPE"/>
          <p:cNvSpPr>
            <a:spLocks noGrp="1"/>
          </p:cNvSpPr>
          <p:nvPr>
            <p:ph type="body" idx="1"/>
          </p:nvPr>
        </p:nvSpPr>
        <p:spPr>
          <a:xfrm>
            <a:off x="250824" y="1268413"/>
            <a:ext cx="8640763" cy="511333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3" name="IFXSHAPE"/>
          <p:cNvSpPr>
            <a:spLocks noGrp="1"/>
          </p:cNvSpPr>
          <p:nvPr>
            <p:ph type="dt" sz="half" idx="2"/>
          </p:nvPr>
        </p:nvSpPr>
        <p:spPr>
          <a:xfrm>
            <a:off x="250824" y="6553200"/>
            <a:ext cx="288036" cy="3048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de-DE" smtClean="0"/>
              <a:t>2018-12-17   </a:t>
            </a:r>
            <a:r>
              <a:rPr lang="de-DE" b="1" smtClean="0"/>
              <a:t>restricted</a:t>
            </a:r>
            <a:endParaRPr lang="de-DE" b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29" r:id="rId2"/>
    <p:sldLayoutId id="2147483730" r:id="rId3"/>
    <p:sldLayoutId id="2147483741" r:id="rId4"/>
    <p:sldLayoutId id="2147483731" r:id="rId5"/>
    <p:sldLayoutId id="2147483742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3" r:id="rId16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buFontTx/>
        <a:buNone/>
        <a:defRPr sz="2400" b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9pPr>
    </p:titleStyle>
    <p:bodyStyle>
      <a:lvl1pPr marL="288000" indent="-288000" algn="l" rtl="0" eaLnBrk="1" fontAlgn="base" hangingPunct="1">
        <a:spcBef>
          <a:spcPts val="0"/>
        </a:spcBef>
        <a:spcAft>
          <a:spcPts val="1200"/>
        </a:spcAft>
        <a:buClr>
          <a:schemeClr val="accent1"/>
        </a:buClr>
        <a:buSzPct val="100000"/>
        <a:buFont typeface="Arial" panose="020B0604020202020204" pitchFamily="34" charset="0"/>
        <a:buChar char="›"/>
        <a:defRPr sz="2000" baseline="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576000" indent="-288000" algn="l" rtl="0" eaLnBrk="1" fontAlgn="base" hangingPunct="1">
        <a:spcBef>
          <a:spcPts val="0"/>
        </a:spcBef>
        <a:spcAft>
          <a:spcPts val="900"/>
        </a:spcAft>
        <a:buClr>
          <a:schemeClr val="accent1"/>
        </a:buClr>
        <a:buSzPct val="100000"/>
        <a:buFont typeface="Verdana" panose="020B0604030504040204" pitchFamily="34" charset="0"/>
        <a:buChar char="–"/>
        <a:defRPr sz="2000">
          <a:solidFill>
            <a:schemeClr val="tx1"/>
          </a:solidFill>
          <a:latin typeface="Verdana" pitchFamily="34" charset="0"/>
        </a:defRPr>
      </a:lvl2pPr>
      <a:lvl3pPr marL="864000" indent="-288000" algn="l" rtl="0" eaLnBrk="1" fontAlgn="base" hangingPunct="1"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Verdana" pitchFamily="34" charset="0"/>
        <a:buChar char="–"/>
        <a:defRPr sz="1800" baseline="0">
          <a:solidFill>
            <a:schemeClr val="tx1"/>
          </a:solidFill>
          <a:latin typeface="Verdana" pitchFamily="34" charset="0"/>
        </a:defRPr>
      </a:lvl3pPr>
      <a:lvl4pPr marL="1080000" indent="-216000" algn="l" rtl="0" eaLnBrk="1" fontAlgn="base" hangingPunct="1">
        <a:spcBef>
          <a:spcPts val="0"/>
        </a:spcBef>
        <a:spcAft>
          <a:spcPts val="300"/>
        </a:spcAft>
        <a:buClr>
          <a:schemeClr val="accent1"/>
        </a:buClr>
        <a:buSzPct val="100000"/>
        <a:buFont typeface="Verdana" panose="020B0604030504040204" pitchFamily="34" charset="0"/>
        <a:buChar char="–"/>
        <a:defRPr sz="1600" baseline="0">
          <a:solidFill>
            <a:schemeClr val="tx1"/>
          </a:solidFill>
          <a:latin typeface="Verdana" pitchFamily="34" charset="0"/>
        </a:defRPr>
      </a:lvl4pPr>
      <a:lvl5pPr marL="1296000" indent="-216000" algn="l" rtl="0" eaLnBrk="1" fontAlgn="base" hangingPunct="1">
        <a:spcBef>
          <a:spcPts val="0"/>
        </a:spcBef>
        <a:spcAft>
          <a:spcPts val="300"/>
        </a:spcAft>
        <a:buClr>
          <a:schemeClr val="accent1"/>
        </a:buClr>
        <a:buSzPct val="100000"/>
        <a:buFont typeface="Verdana" panose="020B0604030504040204" pitchFamily="34" charset="0"/>
        <a:buChar char="–"/>
        <a:defRPr sz="1400" baseline="0">
          <a:solidFill>
            <a:schemeClr val="tx1"/>
          </a:solidFill>
          <a:latin typeface="Verdana" pitchFamily="34" charset="0"/>
        </a:defRPr>
      </a:lvl5pPr>
      <a:lvl6pPr marL="1296000" indent="-216000" algn="l" rtl="0" eaLnBrk="1" fontAlgn="base" hangingPunct="1">
        <a:spcBef>
          <a:spcPts val="0"/>
        </a:spcBef>
        <a:spcAft>
          <a:spcPts val="300"/>
        </a:spcAft>
        <a:buClr>
          <a:schemeClr val="accent1"/>
        </a:buClr>
        <a:buFont typeface="Verdana" pitchFamily="34" charset="0"/>
        <a:buNone/>
        <a:defRPr sz="1400" baseline="0">
          <a:solidFill>
            <a:schemeClr val="tx1"/>
          </a:solidFill>
          <a:latin typeface="Verdana" pitchFamily="34" charset="0"/>
        </a:defRPr>
      </a:lvl6pPr>
      <a:lvl7pPr marL="2514600" indent="-228600" algn="l" rtl="0" eaLnBrk="1" fontAlgn="base" hangingPunct="1">
        <a:spcBef>
          <a:spcPct val="25000"/>
        </a:spcBef>
        <a:spcAft>
          <a:spcPct val="0"/>
        </a:spcAft>
        <a:buClr>
          <a:schemeClr val="tx1"/>
        </a:buClr>
        <a:buChar char="–"/>
        <a:defRPr sz="2000">
          <a:solidFill>
            <a:srgbClr val="666666"/>
          </a:solidFill>
          <a:latin typeface="+mn-lt"/>
        </a:defRPr>
      </a:lvl7pPr>
      <a:lvl8pPr marL="2971800" indent="-228600" algn="l" rtl="0" eaLnBrk="1" fontAlgn="base" hangingPunct="1">
        <a:spcBef>
          <a:spcPct val="25000"/>
        </a:spcBef>
        <a:spcAft>
          <a:spcPct val="0"/>
        </a:spcAft>
        <a:buClr>
          <a:schemeClr val="tx1"/>
        </a:buClr>
        <a:buChar char="–"/>
        <a:defRPr sz="2000">
          <a:solidFill>
            <a:srgbClr val="666666"/>
          </a:solidFill>
          <a:latin typeface="+mn-lt"/>
        </a:defRPr>
      </a:lvl8pPr>
      <a:lvl9pPr marL="3429000" indent="-228600" algn="l" rtl="0" eaLnBrk="1" fontAlgn="base" hangingPunct="1">
        <a:spcBef>
          <a:spcPct val="25000"/>
        </a:spcBef>
        <a:spcAft>
          <a:spcPct val="0"/>
        </a:spcAft>
        <a:buClr>
          <a:schemeClr val="tx1"/>
        </a:buClr>
        <a:buChar char="–"/>
        <a:defRPr sz="2000">
          <a:solidFill>
            <a:srgbClr val="666666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Robot </a:t>
            </a:r>
            <a:r>
              <a:rPr lang="en-US" sz="3600"/>
              <a:t>Project </a:t>
            </a:r>
            <a:r>
              <a:rPr lang="en-US" sz="3600" smtClean="0"/>
              <a:t>Meeting 9 </a:t>
            </a:r>
            <a:r>
              <a:rPr lang="en-US" sz="3600" dirty="0"/>
              <a:t>– </a:t>
            </a:r>
            <a:br>
              <a:rPr lang="en-US" sz="3600" dirty="0"/>
            </a:br>
            <a:r>
              <a:rPr lang="en-US" sz="3600" dirty="0" smtClean="0"/>
              <a:t>19/12/2018</a:t>
            </a:r>
            <a:endParaRPr lang="en-GB" sz="36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 smtClean="0"/>
              <a:t>- restricted -</a:t>
            </a:r>
            <a:endParaRPr lang="de-DE"/>
          </a:p>
        </p:txBody>
      </p:sp>
      <p:sp>
        <p:nvSpPr>
          <p:cNvPr id="6" name="Subtitle 1"/>
          <p:cNvSpPr txBox="1">
            <a:spLocks/>
          </p:cNvSpPr>
          <p:nvPr/>
        </p:nvSpPr>
        <p:spPr>
          <a:xfrm>
            <a:off x="488802" y="5975924"/>
            <a:ext cx="6840304" cy="729321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lang="en-GB" sz="2800" baseline="0" noProof="0" dirty="0" smtClean="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457200" indent="0" algn="ctr" rtl="0" eaLnBrk="1" fontAlgn="base" hangingPunct="1">
              <a:spcBef>
                <a:spcPts val="0"/>
              </a:spcBef>
              <a:spcAft>
                <a:spcPts val="900"/>
              </a:spcAft>
              <a:buClr>
                <a:schemeClr val="accent1"/>
              </a:buClr>
              <a:buSzPct val="100000"/>
              <a:buFont typeface="Verdana" panose="020B060403050404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  <a:latin typeface="Verdana" pitchFamily="34" charset="0"/>
              </a:defRPr>
            </a:lvl2pPr>
            <a:lvl3pPr marL="914400" indent="0" algn="ctr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Verdana" pitchFamily="34" charset="0"/>
              <a:buNone/>
              <a:defRPr sz="1800" baseline="0">
                <a:solidFill>
                  <a:schemeClr val="tx1">
                    <a:tint val="75000"/>
                  </a:schemeClr>
                </a:solidFill>
                <a:latin typeface="Verdana" pitchFamily="34" charset="0"/>
              </a:defRPr>
            </a:lvl3pPr>
            <a:lvl4pPr marL="1371600" indent="0" algn="ctr" rtl="0" eaLnBrk="1" fontAlgn="base" hangingPunct="1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Verdana" panose="020B0604030504040204" pitchFamily="34" charset="0"/>
              <a:buNone/>
              <a:defRPr sz="1600" baseline="0">
                <a:solidFill>
                  <a:schemeClr val="tx1">
                    <a:tint val="75000"/>
                  </a:schemeClr>
                </a:solidFill>
                <a:latin typeface="Verdana" pitchFamily="34" charset="0"/>
              </a:defRPr>
            </a:lvl4pPr>
            <a:lvl5pPr marL="1828800" indent="0" algn="ctr" rtl="0" eaLnBrk="1" fontAlgn="base" hangingPunct="1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Verdana" panose="020B0604030504040204" pitchFamily="34" charset="0"/>
              <a:buNone/>
              <a:defRPr sz="1400" baseline="0">
                <a:solidFill>
                  <a:schemeClr val="tx1">
                    <a:tint val="75000"/>
                  </a:schemeClr>
                </a:solidFill>
                <a:latin typeface="Verdana" pitchFamily="34" charset="0"/>
              </a:defRPr>
            </a:lvl5pPr>
            <a:lvl6pPr marL="2286000" indent="0" algn="ctr" rtl="0" eaLnBrk="1" fontAlgn="base" hangingPunct="1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Verdana" pitchFamily="34" charset="0"/>
              <a:buNone/>
              <a:defRPr sz="1400" baseline="0">
                <a:solidFill>
                  <a:schemeClr val="tx1">
                    <a:tint val="75000"/>
                  </a:schemeClr>
                </a:solidFill>
                <a:latin typeface="Verdana" pitchFamily="34" charset="0"/>
              </a:defRPr>
            </a:lvl6pPr>
            <a:lvl7pPr marL="2743200" indent="0" algn="ctr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</a:defRPr>
            </a:lvl7pPr>
            <a:lvl8pPr marL="3200400" indent="0" algn="ctr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</a:defRPr>
            </a:lvl8pPr>
            <a:lvl9pPr marL="3657600" indent="0" algn="ctr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</a:defRPr>
            </a:lvl9pPr>
          </a:lstStyle>
          <a:p>
            <a:r>
              <a:rPr lang="de-DE" sz="2000" kern="0" dirty="0" smtClean="0"/>
              <a:t>Bourgogne, Colrat, Evaux, Gaizi, Nicolle – ACE TEAM</a:t>
            </a:r>
          </a:p>
          <a:p>
            <a:r>
              <a:rPr lang="de-DE" sz="2000" kern="0" dirty="0" smtClean="0"/>
              <a:t>Chenaud - PTE</a:t>
            </a:r>
          </a:p>
          <a:p>
            <a:endParaRPr lang="de-DE" kern="0" dirty="0"/>
          </a:p>
        </p:txBody>
      </p:sp>
    </p:spTree>
    <p:extLst>
      <p:ext uri="{BB962C8B-B14F-4D97-AF65-F5344CB8AC3E}">
        <p14:creationId xmlns:p14="http://schemas.microsoft.com/office/powerpoint/2010/main" val="1814369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How to supply the Raspberry Pi ?</a:t>
            </a:r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It uses a 5V and 2.5A micro USB</a:t>
            </a:r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r>
              <a:rPr lang="de-DE" dirty="0" smtClean="0"/>
              <a:t>Typical current consumption between 700mA and 1A (we are probably over 1A</a:t>
            </a:r>
            <a:r>
              <a:rPr lang="de-DE" dirty="0" smtClean="0"/>
              <a:t>)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r>
              <a:rPr lang="de-DE" dirty="0" smtClean="0"/>
              <a:t>Possible option: Power Bank ? The robot will be heavier.</a:t>
            </a:r>
            <a:endParaRPr lang="de-DE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904" y="3858684"/>
            <a:ext cx="6315075" cy="14763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904" y="1655592"/>
            <a:ext cx="5895975" cy="111442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 bwMode="auto">
          <a:xfrm>
            <a:off x="4499992" y="2492896"/>
            <a:ext cx="1937887" cy="30287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059832" y="1746024"/>
            <a:ext cx="1872208" cy="251364"/>
          </a:xfrm>
          <a:prstGeom prst="ellipse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770276" y="2264088"/>
            <a:ext cx="1584176" cy="224926"/>
          </a:xfrm>
          <a:prstGeom prst="ellipse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3275856" y="3933056"/>
            <a:ext cx="1872208" cy="318363"/>
          </a:xfrm>
          <a:prstGeom prst="ellipse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8760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1F25FED-46A6-49B6-A69B-47EFB08C4C65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3736" y="188720"/>
            <a:ext cx="7223760" cy="720000"/>
          </a:xfrm>
        </p:spPr>
        <p:txBody>
          <a:bodyPr/>
          <a:lstStyle/>
          <a:p>
            <a:r>
              <a:rPr lang="de-DE" dirty="0" smtClean="0"/>
              <a:t>New Equipment Order </a:t>
            </a:r>
            <a:endParaRPr lang="de-DE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de-DE" sz="1800" dirty="0" smtClean="0"/>
              <a:t>Last time we did not take into consideration the Camera related equipment because it was not expected that the equipment we had was not suited to developping the CNN</a:t>
            </a:r>
            <a:endParaRPr lang="de-DE" dirty="0" smtClean="0"/>
          </a:p>
          <a:p>
            <a:pPr lvl="2"/>
            <a:r>
              <a:rPr lang="de-DE" sz="1600" dirty="0" smtClean="0"/>
              <a:t>Raspberry Pi 3B+ </a:t>
            </a:r>
          </a:p>
          <a:p>
            <a:pPr lvl="2"/>
            <a:endParaRPr lang="de-DE" sz="1600" dirty="0" smtClean="0"/>
          </a:p>
          <a:p>
            <a:pPr lvl="2"/>
            <a:r>
              <a:rPr lang="de-DE" sz="1600" dirty="0" smtClean="0"/>
              <a:t>Pi Camera 8MP </a:t>
            </a:r>
          </a:p>
          <a:p>
            <a:pPr lvl="2"/>
            <a:endParaRPr lang="de-DE" sz="1600" dirty="0" smtClean="0"/>
          </a:p>
          <a:p>
            <a:pPr lvl="2"/>
            <a:r>
              <a:rPr lang="de-DE" sz="1600" dirty="0" smtClean="0"/>
              <a:t>MicroSD card 64Go min</a:t>
            </a:r>
          </a:p>
          <a:p>
            <a:pPr lvl="2"/>
            <a:endParaRPr lang="de-DE" sz="1600" dirty="0" smtClean="0"/>
          </a:p>
          <a:p>
            <a:pPr lvl="2"/>
            <a:r>
              <a:rPr lang="de-DE" sz="1600" dirty="0" smtClean="0"/>
              <a:t>Air cooling system for Raspberry </a:t>
            </a:r>
          </a:p>
          <a:p>
            <a:pPr lvl="2"/>
            <a:endParaRPr lang="de-DE" sz="1600" dirty="0" smtClean="0"/>
          </a:p>
          <a:p>
            <a:pPr lvl="2"/>
            <a:r>
              <a:rPr lang="de-DE" sz="1600" dirty="0" smtClean="0"/>
              <a:t>Extension cable for the Camera</a:t>
            </a:r>
          </a:p>
          <a:p>
            <a:pPr lvl="2"/>
            <a:endParaRPr lang="de-DE" sz="1600" dirty="0"/>
          </a:p>
          <a:p>
            <a:pPr lvl="2"/>
            <a:r>
              <a:rPr lang="de-DE" sz="1600" dirty="0" smtClean="0"/>
              <a:t>PowerBank to supply the Raspberry </a:t>
            </a:r>
            <a:endParaRPr lang="de-DE" sz="16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2018-12-17   </a:t>
            </a:r>
            <a:r>
              <a:rPr lang="de-DE" b="1" smtClean="0"/>
              <a:t>restricted</a:t>
            </a:r>
            <a:endParaRPr lang="de-DE" b="1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7390" y="2060848"/>
            <a:ext cx="656451" cy="656451"/>
          </a:xfrm>
          <a:prstGeom prst="rect">
            <a:avLst/>
          </a:prstGeom>
        </p:spPr>
      </p:pic>
      <p:sp>
        <p:nvSpPr>
          <p:cNvPr id="10" name="AutoShape 4" descr="Bildergebnis für Pi Camera 8MP"/>
          <p:cNvSpPr>
            <a:spLocks noChangeAspect="1" noChangeArrowheads="1"/>
          </p:cNvSpPr>
          <p:nvPr/>
        </p:nvSpPr>
        <p:spPr bwMode="auto">
          <a:xfrm>
            <a:off x="4995314" y="2861315"/>
            <a:ext cx="1304877" cy="1304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3" name="AutoShape 10" descr="Bildergebnis für Pi Camera 8MP"/>
          <p:cNvSpPr>
            <a:spLocks noChangeAspect="1" noChangeArrowheads="1"/>
          </p:cNvSpPr>
          <p:nvPr/>
        </p:nvSpPr>
        <p:spPr bwMode="auto">
          <a:xfrm>
            <a:off x="635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7426" y="2666684"/>
            <a:ext cx="845659" cy="65738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2054" y="3350537"/>
            <a:ext cx="652229" cy="60170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4971048" y="4044275"/>
            <a:ext cx="897096" cy="59943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5169232" y="4530443"/>
            <a:ext cx="799696" cy="992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20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Last Meeting 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 smtClean="0"/>
              <a:t>These were the points discussed</a:t>
            </a:r>
          </a:p>
          <a:p>
            <a:pPr lvl="1"/>
            <a:r>
              <a:rPr lang="en-GB" sz="1400" dirty="0" smtClean="0"/>
              <a:t>Bastien Chenaud (PTE department) is working on an android app to control the robot with a joystick. He is contributing to the project as an external contributor</a:t>
            </a:r>
          </a:p>
          <a:p>
            <a:pPr lvl="1"/>
            <a:r>
              <a:rPr lang="en-GB" sz="1400" dirty="0" smtClean="0"/>
              <a:t>Finding a way of highlighting the AURIX and remove the raspberry from the top of the robot</a:t>
            </a:r>
          </a:p>
          <a:p>
            <a:pPr lvl="1"/>
            <a:r>
              <a:rPr lang="en-GB" sz="1400" dirty="0" smtClean="0"/>
              <a:t>Organisation of the trip to Nuremberg for Embedded World</a:t>
            </a:r>
          </a:p>
          <a:p>
            <a:pPr lvl="1"/>
            <a:endParaRPr lang="en-GB" sz="1400" dirty="0"/>
          </a:p>
          <a:p>
            <a:r>
              <a:rPr lang="en-GB" dirty="0" smtClean="0"/>
              <a:t>To be done </a:t>
            </a:r>
          </a:p>
          <a:p>
            <a:pPr lvl="1"/>
            <a:r>
              <a:rPr lang="en-GB" sz="1400" dirty="0"/>
              <a:t>F</a:t>
            </a:r>
            <a:r>
              <a:rPr lang="en-GB" sz="1400" dirty="0" smtClean="0"/>
              <a:t>ind </a:t>
            </a:r>
            <a:r>
              <a:rPr lang="en-GB" sz="1400" dirty="0"/>
              <a:t>a longer cable for the Camera -&gt; New Equipment </a:t>
            </a:r>
            <a:r>
              <a:rPr lang="en-GB" sz="1400" dirty="0" smtClean="0"/>
              <a:t>order</a:t>
            </a:r>
          </a:p>
          <a:p>
            <a:pPr lvl="1"/>
            <a:r>
              <a:rPr lang="en-GB" sz="1400" dirty="0" smtClean="0"/>
              <a:t>Nuremberg Organisation: PowerPoint presentation – </a:t>
            </a:r>
            <a:r>
              <a:rPr lang="en-GB" sz="1400" dirty="0" smtClean="0">
                <a:solidFill>
                  <a:srgbClr val="92D050"/>
                </a:solidFill>
              </a:rPr>
              <a:t>done</a:t>
            </a:r>
          </a:p>
          <a:p>
            <a:pPr lvl="1"/>
            <a:r>
              <a:rPr lang="en-GB" sz="1400" dirty="0" smtClean="0"/>
              <a:t>Add Infineon Logo to the GUI – </a:t>
            </a:r>
            <a:r>
              <a:rPr lang="en-GB" sz="1400" dirty="0" smtClean="0">
                <a:solidFill>
                  <a:srgbClr val="00B050"/>
                </a:solidFill>
              </a:rPr>
              <a:t>Partly done </a:t>
            </a:r>
            <a:endParaRPr lang="en-GB" sz="1400" dirty="0">
              <a:solidFill>
                <a:srgbClr val="00B050"/>
              </a:solidFill>
            </a:endParaRPr>
          </a:p>
          <a:p>
            <a:pPr lvl="1"/>
            <a:endParaRPr lang="en-GB" sz="1400" dirty="0" smtClean="0"/>
          </a:p>
          <a:p>
            <a:pPr lvl="1"/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1F25FED-46A6-49B6-A69B-47EFB08C4C65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2018-12-17   </a:t>
            </a:r>
            <a:r>
              <a:rPr lang="de-DE" b="1" smtClean="0"/>
              <a:t>restricted</a:t>
            </a:r>
            <a:endParaRPr lang="de-DE" b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93385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6200" y="102688"/>
            <a:ext cx="7749480" cy="720000"/>
          </a:xfrm>
        </p:spPr>
        <p:txBody>
          <a:bodyPr/>
          <a:lstStyle/>
          <a:p>
            <a:r>
              <a:rPr lang="en-GB" sz="2200" dirty="0" smtClean="0"/>
              <a:t>Bastien: Android App for Remote Control via Bluetooth</a:t>
            </a:r>
            <a:endParaRPr lang="en-GB" sz="22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GB" sz="1600" dirty="0" smtClean="0"/>
              <a:t>Specifications : Being able to control the robot using a joystick in an Android App (via Bluetooth Communication). </a:t>
            </a:r>
          </a:p>
          <a:p>
            <a:r>
              <a:rPr lang="en-GB" sz="1600" dirty="0" smtClean="0"/>
              <a:t>Use of Android Studio (java and xml). Software needed to get the numerous android libraries for objects and interfaces. </a:t>
            </a:r>
          </a:p>
          <a:p>
            <a:r>
              <a:rPr lang="en-GB" sz="1600" dirty="0" smtClean="0"/>
              <a:t>Submodules: </a:t>
            </a:r>
          </a:p>
          <a:p>
            <a:pPr lvl="1"/>
            <a:r>
              <a:rPr lang="en-GB" sz="1600" dirty="0" smtClean="0"/>
              <a:t>1</a:t>
            </a:r>
            <a:r>
              <a:rPr lang="en-GB" sz="1600" baseline="30000" dirty="0" smtClean="0"/>
              <a:t>st</a:t>
            </a:r>
            <a:r>
              <a:rPr lang="en-GB" sz="1600" dirty="0" smtClean="0"/>
              <a:t> sub-module: the joystick object. Can move in a circle with a radius of 1 and return x and y value. (Default position in 0;0)</a:t>
            </a:r>
          </a:p>
          <a:p>
            <a:pPr lvl="1"/>
            <a:r>
              <a:rPr lang="en-GB" sz="1600" dirty="0" smtClean="0"/>
              <a:t>2</a:t>
            </a:r>
            <a:r>
              <a:rPr lang="en-GB" sz="1600" baseline="30000" dirty="0" smtClean="0"/>
              <a:t>nd</a:t>
            </a:r>
            <a:r>
              <a:rPr lang="en-GB" sz="1600" dirty="0" smtClean="0"/>
              <a:t> sub-modules: Textboxes are generated to give : </a:t>
            </a:r>
          </a:p>
          <a:p>
            <a:pPr lvl="3"/>
            <a:r>
              <a:rPr lang="en-GB" sz="1400" dirty="0" smtClean="0"/>
              <a:t>the x position of the Joystick</a:t>
            </a:r>
          </a:p>
          <a:p>
            <a:pPr lvl="3"/>
            <a:r>
              <a:rPr lang="en-GB" sz="1400" dirty="0" smtClean="0"/>
              <a:t>the y position of the Joystick </a:t>
            </a:r>
          </a:p>
          <a:p>
            <a:pPr lvl="3"/>
            <a:r>
              <a:rPr lang="en-GB" sz="1400" dirty="0" smtClean="0"/>
              <a:t>the Bluetooth states (On/Off/Turning On/Turning Off)</a:t>
            </a:r>
          </a:p>
          <a:p>
            <a:pPr lvl="3"/>
            <a:endParaRPr lang="en-GB" sz="1400" dirty="0" smtClean="0"/>
          </a:p>
          <a:p>
            <a:pPr lvl="1"/>
            <a:r>
              <a:rPr lang="en-GB" sz="1600" dirty="0" smtClean="0"/>
              <a:t>3</a:t>
            </a:r>
            <a:r>
              <a:rPr lang="en-GB" sz="1600" baseline="30000" dirty="0" smtClean="0"/>
              <a:t>rd</a:t>
            </a:r>
            <a:r>
              <a:rPr lang="en-GB" sz="1600" dirty="0" smtClean="0"/>
              <a:t> sub-module: A spinner (=drop down menu) is generated to show the list of paired devices available for Bluetooth connection</a:t>
            </a:r>
          </a:p>
          <a:p>
            <a:pPr lvl="1"/>
            <a:r>
              <a:rPr lang="en-GB" sz="1600" dirty="0" smtClean="0"/>
              <a:t>4</a:t>
            </a:r>
            <a:r>
              <a:rPr lang="en-GB" sz="1600" baseline="30000" dirty="0" smtClean="0"/>
              <a:t>th</a:t>
            </a:r>
            <a:r>
              <a:rPr lang="en-GB" sz="1600" dirty="0" smtClean="0"/>
              <a:t> sub-module: The creation of the Bluetooth communication by the recovery of the remote device information and the socket implementation. </a:t>
            </a:r>
          </a:p>
          <a:p>
            <a:endParaRPr lang="en-GB" dirty="0" smtClean="0"/>
          </a:p>
          <a:p>
            <a:endParaRPr lang="en-GB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E7A18E4-8EC2-461A-996A-BDD2DAB1F0E7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2018-12-17   </a:t>
            </a:r>
            <a:r>
              <a:rPr lang="de-DE" b="1" smtClean="0"/>
              <a:t>restricted</a:t>
            </a:r>
            <a:endParaRPr lang="de-DE" b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4363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E7A18E4-8EC2-461A-996A-BDD2DAB1F0E7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diagram of the app</a:t>
            </a:r>
            <a:endParaRPr lang="de-DE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2018-12-17   </a:t>
            </a:r>
            <a:r>
              <a:rPr lang="de-DE" b="1" smtClean="0"/>
              <a:t>restricted</a:t>
            </a:r>
            <a:endParaRPr lang="de-DE" b="1"/>
          </a:p>
        </p:txBody>
      </p:sp>
      <p:sp>
        <p:nvSpPr>
          <p:cNvPr id="7" name="Rectangle 6"/>
          <p:cNvSpPr/>
          <p:nvPr/>
        </p:nvSpPr>
        <p:spPr bwMode="auto">
          <a:xfrm>
            <a:off x="266700" y="1066800"/>
            <a:ext cx="8610600" cy="5334000"/>
          </a:xfrm>
          <a:prstGeom prst="rect">
            <a:avLst/>
          </a:prstGeom>
          <a:solidFill>
            <a:schemeClr val="bg2"/>
          </a:solidFill>
          <a:ln w="9525">
            <a:solidFill>
              <a:srgbClr val="23214A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>
              <a:spcBef>
                <a:spcPts val="0"/>
              </a:spcBef>
              <a:spcAft>
                <a:spcPts val="1200"/>
              </a:spcAft>
            </a:pPr>
            <a:endParaRPr lang="de-DE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66700" y="1066800"/>
            <a:ext cx="762000" cy="304800"/>
          </a:xfrm>
          <a:prstGeom prst="rect">
            <a:avLst/>
          </a:prstGeom>
          <a:solidFill>
            <a:schemeClr val="bg2"/>
          </a:solidFill>
          <a:ln w="9525">
            <a:solidFill>
              <a:srgbClr val="23214A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r>
              <a:rPr lang="en-US" sz="1600" dirty="0" smtClean="0">
                <a:latin typeface="+mn-lt"/>
                <a:ea typeface="Verdana" pitchFamily="34" charset="0"/>
                <a:cs typeface="Verdana" pitchFamily="34" charset="0"/>
              </a:rPr>
              <a:t>App</a:t>
            </a:r>
            <a:endParaRPr lang="de-DE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390900" y="2095500"/>
            <a:ext cx="2247900" cy="2400300"/>
          </a:xfrm>
          <a:prstGeom prst="rect">
            <a:avLst/>
          </a:prstGeom>
          <a:solidFill>
            <a:srgbClr val="00B050"/>
          </a:solidFill>
          <a:ln w="9525">
            <a:solidFill>
              <a:srgbClr val="23214A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r>
              <a:rPr lang="en-US" sz="1400" b="1" dirty="0" smtClean="0">
                <a:latin typeface="+mn-lt"/>
                <a:ea typeface="Verdana" pitchFamily="34" charset="0"/>
                <a:cs typeface="Verdana" pitchFamily="34" charset="0"/>
              </a:rPr>
              <a:t>MainActivity.java</a:t>
            </a:r>
          </a:p>
          <a:p>
            <a:pPr algn="ctr" eaLnBrk="0" hangingPunct="0"/>
            <a:r>
              <a:rPr lang="en-US" sz="1400" dirty="0" err="1" smtClean="0">
                <a:latin typeface="+mn-lt"/>
                <a:ea typeface="Verdana" pitchFamily="34" charset="0"/>
                <a:cs typeface="Verdana" pitchFamily="34" charset="0"/>
              </a:rPr>
              <a:t>OnCreate</a:t>
            </a:r>
            <a:r>
              <a:rPr lang="en-US" sz="1400" dirty="0" smtClean="0">
                <a:latin typeface="+mn-lt"/>
                <a:ea typeface="Verdana" pitchFamily="34" charset="0"/>
                <a:cs typeface="Verdana" pitchFamily="34" charset="0"/>
              </a:rPr>
              <a:t>() : </a:t>
            </a:r>
          </a:p>
          <a:p>
            <a:pPr algn="ctr" eaLnBrk="0" hangingPunct="0"/>
            <a:r>
              <a:rPr lang="en-US" sz="1400" dirty="0" smtClean="0">
                <a:latin typeface="+mn-lt"/>
                <a:ea typeface="Verdana" pitchFamily="34" charset="0"/>
                <a:cs typeface="Verdana" pitchFamily="34" charset="0"/>
              </a:rPr>
              <a:t>-</a:t>
            </a:r>
            <a:r>
              <a:rPr lang="en-US" sz="1400" dirty="0">
                <a:latin typeface="+mn-lt"/>
                <a:ea typeface="Verdana" pitchFamily="34" charset="0"/>
                <a:cs typeface="Verdana" pitchFamily="34" charset="0"/>
              </a:rPr>
              <a:t>i</a:t>
            </a:r>
            <a:r>
              <a:rPr lang="en-US" sz="1400" dirty="0" smtClean="0">
                <a:latin typeface="+mn-lt"/>
                <a:ea typeface="Verdana" pitchFamily="34" charset="0"/>
                <a:cs typeface="Verdana" pitchFamily="34" charset="0"/>
              </a:rPr>
              <a:t>nstantiate the Joystick</a:t>
            </a:r>
          </a:p>
          <a:p>
            <a:pPr algn="ctr" eaLnBrk="0" hangingPunct="0"/>
            <a:r>
              <a:rPr lang="en-US" sz="1400" dirty="0" smtClean="0">
                <a:latin typeface="+mn-lt"/>
                <a:ea typeface="Verdana" pitchFamily="34" charset="0"/>
                <a:cs typeface="Verdana" pitchFamily="34" charset="0"/>
              </a:rPr>
              <a:t>-instantiate the Textboxes</a:t>
            </a:r>
          </a:p>
          <a:p>
            <a:pPr algn="ctr" eaLnBrk="0" hangingPunct="0"/>
            <a:r>
              <a:rPr lang="en-US" sz="1400" dirty="0" smtClean="0">
                <a:latin typeface="+mn-lt"/>
                <a:ea typeface="Verdana" pitchFamily="34" charset="0"/>
                <a:cs typeface="Verdana" pitchFamily="34" charset="0"/>
              </a:rPr>
              <a:t>-instantiate the Spinner</a:t>
            </a:r>
          </a:p>
          <a:p>
            <a:pPr algn="ctr" eaLnBrk="0" hangingPunct="0"/>
            <a:r>
              <a:rPr lang="en-US" sz="1400" dirty="0" smtClean="0">
                <a:latin typeface="+mn-lt"/>
                <a:ea typeface="Verdana" pitchFamily="34" charset="0"/>
                <a:cs typeface="Verdana" pitchFamily="34" charset="0"/>
              </a:rPr>
              <a:t>-call the Bluetooth methods</a:t>
            </a:r>
          </a:p>
          <a:p>
            <a:pPr algn="ctr" eaLnBrk="0" hangingPunct="0"/>
            <a:endParaRPr lang="de-DE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390900" y="4267200"/>
            <a:ext cx="2247900" cy="1828800"/>
          </a:xfrm>
          <a:prstGeom prst="rect">
            <a:avLst/>
          </a:prstGeom>
          <a:solidFill>
            <a:srgbClr val="00B050"/>
          </a:solidFill>
          <a:ln w="9525">
            <a:solidFill>
              <a:srgbClr val="23214A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r>
              <a:rPr lang="en-US" sz="1000" dirty="0" err="1" smtClean="0">
                <a:latin typeface="+mn-lt"/>
                <a:ea typeface="Verdana" pitchFamily="34" charset="0"/>
                <a:cs typeface="Verdana" pitchFamily="34" charset="0"/>
              </a:rPr>
              <a:t>OnJoystickMoved</a:t>
            </a:r>
            <a:r>
              <a:rPr lang="en-US" sz="1000" dirty="0" smtClean="0">
                <a:latin typeface="+mn-lt"/>
                <a:ea typeface="Verdana" pitchFamily="34" charset="0"/>
                <a:cs typeface="Verdana" pitchFamily="34" charset="0"/>
              </a:rPr>
              <a:t>() → modifies the joystick view and textboxes + sends x &amp; y positions on events</a:t>
            </a:r>
          </a:p>
          <a:p>
            <a:pPr algn="ctr" eaLnBrk="0" hangingPunct="0"/>
            <a:r>
              <a:rPr lang="en-US" sz="1000" dirty="0" err="1" smtClean="0">
                <a:latin typeface="+mn-lt"/>
                <a:ea typeface="Verdana" pitchFamily="34" charset="0"/>
                <a:cs typeface="Verdana" pitchFamily="34" charset="0"/>
              </a:rPr>
              <a:t>Initiate_Bluetooth</a:t>
            </a:r>
            <a:r>
              <a:rPr lang="en-US" sz="1000" dirty="0" smtClean="0">
                <a:latin typeface="+mn-lt"/>
                <a:ea typeface="Verdana" pitchFamily="34" charset="0"/>
                <a:cs typeface="Verdana" pitchFamily="34" charset="0"/>
              </a:rPr>
              <a:t>()</a:t>
            </a:r>
          </a:p>
          <a:p>
            <a:pPr algn="ctr" eaLnBrk="0" hangingPunct="0"/>
            <a:r>
              <a:rPr lang="en-US" sz="1000" dirty="0" err="1" smtClean="0">
                <a:latin typeface="+mn-lt"/>
                <a:ea typeface="Verdana" pitchFamily="34" charset="0"/>
                <a:cs typeface="Verdana" pitchFamily="34" charset="0"/>
              </a:rPr>
              <a:t>Bluetooth_Connection</a:t>
            </a:r>
            <a:r>
              <a:rPr lang="en-US" sz="1000" dirty="0" smtClean="0">
                <a:latin typeface="+mn-lt"/>
                <a:ea typeface="Verdana" pitchFamily="34" charset="0"/>
                <a:cs typeface="Verdana" pitchFamily="34" charset="0"/>
              </a:rPr>
              <a:t>()</a:t>
            </a:r>
          </a:p>
          <a:p>
            <a:pPr algn="ctr" eaLnBrk="0" hangingPunct="0"/>
            <a:r>
              <a:rPr lang="en-US" sz="1000" dirty="0" err="1" smtClean="0">
                <a:latin typeface="+mn-lt"/>
                <a:ea typeface="Verdana" pitchFamily="34" charset="0"/>
                <a:cs typeface="Verdana" pitchFamily="34" charset="0"/>
              </a:rPr>
              <a:t>openBT</a:t>
            </a:r>
            <a:r>
              <a:rPr lang="en-US" sz="1000" dirty="0" smtClean="0">
                <a:latin typeface="+mn-lt"/>
                <a:ea typeface="Verdana" pitchFamily="34" charset="0"/>
                <a:cs typeface="Verdana" pitchFamily="34" charset="0"/>
              </a:rPr>
              <a:t>()</a:t>
            </a:r>
          </a:p>
          <a:p>
            <a:pPr algn="ctr" eaLnBrk="0" hangingPunct="0"/>
            <a:r>
              <a:rPr lang="en-US" sz="1000" dirty="0" err="1" smtClean="0">
                <a:latin typeface="+mn-lt"/>
                <a:ea typeface="Verdana" pitchFamily="34" charset="0"/>
                <a:cs typeface="Verdana" pitchFamily="34" charset="0"/>
              </a:rPr>
              <a:t>sendData</a:t>
            </a:r>
            <a:r>
              <a:rPr lang="en-US" sz="1000" dirty="0" smtClean="0">
                <a:latin typeface="+mn-lt"/>
                <a:ea typeface="Verdana" pitchFamily="34" charset="0"/>
                <a:cs typeface="Verdana" pitchFamily="34" charset="0"/>
              </a:rPr>
              <a:t>()</a:t>
            </a:r>
          </a:p>
          <a:p>
            <a:pPr algn="ctr" eaLnBrk="0" hangingPunct="0"/>
            <a:r>
              <a:rPr lang="en-US" sz="1000" dirty="0" err="1" smtClean="0">
                <a:latin typeface="+mn-lt"/>
                <a:ea typeface="Verdana" pitchFamily="34" charset="0"/>
                <a:cs typeface="Verdana" pitchFamily="34" charset="0"/>
              </a:rPr>
              <a:t>Current_State_Bluetooth</a:t>
            </a:r>
            <a:r>
              <a:rPr lang="en-US" sz="1000" dirty="0" smtClean="0">
                <a:latin typeface="+mn-lt"/>
                <a:ea typeface="Verdana" pitchFamily="34" charset="0"/>
                <a:cs typeface="Verdana" pitchFamily="34" charset="0"/>
              </a:rPr>
              <a:t>()</a:t>
            </a:r>
            <a:endParaRPr lang="de-DE" sz="10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92226" y="1442120"/>
            <a:ext cx="2209800" cy="198120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solidFill>
              <a:srgbClr val="23214A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r>
              <a:rPr lang="en-US" sz="1400" b="1" dirty="0" smtClean="0">
                <a:latin typeface="+mn-lt"/>
                <a:ea typeface="Verdana" pitchFamily="34" charset="0"/>
                <a:cs typeface="Verdana" pitchFamily="34" charset="0"/>
              </a:rPr>
              <a:t>JoystickView.java</a:t>
            </a:r>
            <a:endParaRPr lang="en-US" sz="1600" b="1" dirty="0" smtClean="0">
              <a:latin typeface="+mn-lt"/>
              <a:ea typeface="Verdana" pitchFamily="34" charset="0"/>
              <a:cs typeface="Verdana" pitchFamily="34" charset="0"/>
            </a:endParaRPr>
          </a:p>
          <a:p>
            <a:pPr algn="ctr" eaLnBrk="0" hangingPunct="0"/>
            <a:r>
              <a:rPr lang="en-US" sz="1400" dirty="0" smtClean="0">
                <a:latin typeface="+mn-lt"/>
                <a:ea typeface="Verdana" pitchFamily="34" charset="0"/>
                <a:cs typeface="Verdana" pitchFamily="34" charset="0"/>
              </a:rPr>
              <a:t>Determines : </a:t>
            </a:r>
          </a:p>
          <a:p>
            <a:pPr algn="ctr" eaLnBrk="0" hangingPunct="0"/>
            <a:r>
              <a:rPr lang="en-US" sz="1400" dirty="0" smtClean="0">
                <a:latin typeface="+mn-lt"/>
                <a:ea typeface="Verdana" pitchFamily="34" charset="0"/>
                <a:cs typeface="Verdana" pitchFamily="34" charset="0"/>
              </a:rPr>
              <a:t>-how to build the joystick (objects and positions)</a:t>
            </a:r>
          </a:p>
          <a:p>
            <a:pPr algn="ctr" eaLnBrk="0" hangingPunct="0"/>
            <a:r>
              <a:rPr lang="en-US" sz="1400" dirty="0" smtClean="0">
                <a:latin typeface="+mn-lt"/>
                <a:ea typeface="Verdana" pitchFamily="34" charset="0"/>
                <a:cs typeface="Verdana" pitchFamily="34" charset="0"/>
              </a:rPr>
              <a:t>-how to interact with it (Listeners)</a:t>
            </a:r>
            <a:endParaRPr lang="de-DE" sz="14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92226" y="3276600"/>
            <a:ext cx="2209800" cy="91440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solidFill>
              <a:srgbClr val="23214A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r>
              <a:rPr lang="en-US" sz="1000" dirty="0" err="1" smtClean="0">
                <a:latin typeface="+mn-lt"/>
                <a:ea typeface="Verdana" pitchFamily="34" charset="0"/>
                <a:cs typeface="Verdana" pitchFamily="34" charset="0"/>
              </a:rPr>
              <a:t>setupDimensions</a:t>
            </a:r>
            <a:r>
              <a:rPr lang="en-US" sz="1000" dirty="0" smtClean="0">
                <a:latin typeface="+mn-lt"/>
                <a:ea typeface="Verdana" pitchFamily="34" charset="0"/>
                <a:cs typeface="Verdana" pitchFamily="34" charset="0"/>
              </a:rPr>
              <a:t>()</a:t>
            </a:r>
          </a:p>
          <a:p>
            <a:pPr algn="ctr" eaLnBrk="0" hangingPunct="0"/>
            <a:r>
              <a:rPr lang="en-US" sz="1000" dirty="0" err="1" smtClean="0">
                <a:latin typeface="+mn-lt"/>
                <a:ea typeface="Verdana" pitchFamily="34" charset="0"/>
                <a:cs typeface="Verdana" pitchFamily="34" charset="0"/>
              </a:rPr>
              <a:t>drawJoystick</a:t>
            </a:r>
            <a:r>
              <a:rPr lang="en-US" sz="1000" dirty="0" smtClean="0">
                <a:latin typeface="+mn-lt"/>
                <a:ea typeface="Verdana" pitchFamily="34" charset="0"/>
                <a:cs typeface="Verdana" pitchFamily="34" charset="0"/>
              </a:rPr>
              <a:t>()</a:t>
            </a:r>
          </a:p>
          <a:p>
            <a:pPr algn="ctr" eaLnBrk="0" hangingPunct="0"/>
            <a:r>
              <a:rPr lang="en-US" sz="1000" dirty="0" err="1" smtClean="0">
                <a:latin typeface="+mn-lt"/>
                <a:ea typeface="Verdana" pitchFamily="34" charset="0"/>
                <a:cs typeface="Verdana" pitchFamily="34" charset="0"/>
              </a:rPr>
              <a:t>onTouch</a:t>
            </a:r>
            <a:r>
              <a:rPr lang="en-US" sz="1000" dirty="0" smtClean="0">
                <a:latin typeface="+mn-lt"/>
                <a:ea typeface="Verdana" pitchFamily="34" charset="0"/>
                <a:cs typeface="Verdana" pitchFamily="34" charset="0"/>
              </a:rPr>
              <a:t>()</a:t>
            </a:r>
          </a:p>
          <a:p>
            <a:pPr algn="ctr" eaLnBrk="0" hangingPunct="0"/>
            <a:r>
              <a:rPr lang="en-US" sz="1000" dirty="0" smtClean="0">
                <a:latin typeface="+mn-lt"/>
                <a:ea typeface="Verdana" pitchFamily="34" charset="0"/>
                <a:cs typeface="Verdana" pitchFamily="34" charset="0"/>
              </a:rPr>
              <a:t>Interface </a:t>
            </a:r>
            <a:r>
              <a:rPr lang="en-US" sz="1000" dirty="0" err="1" smtClean="0">
                <a:latin typeface="+mn-lt"/>
                <a:ea typeface="Verdana" pitchFamily="34" charset="0"/>
                <a:cs typeface="Verdana" pitchFamily="34" charset="0"/>
              </a:rPr>
              <a:t>JoystickListener</a:t>
            </a:r>
            <a:endParaRPr lang="de-DE" sz="10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943600" y="1442120"/>
            <a:ext cx="2438400" cy="12897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r>
              <a:rPr lang="en-US" sz="1200" b="1" dirty="0" smtClean="0">
                <a:latin typeface="+mn-lt"/>
                <a:ea typeface="Verdana" pitchFamily="34" charset="0"/>
                <a:cs typeface="Verdana" pitchFamily="34" charset="0"/>
              </a:rPr>
              <a:t>AndroidManifest.xml</a:t>
            </a:r>
          </a:p>
          <a:p>
            <a:pPr algn="ctr" eaLnBrk="0" hangingPunct="0"/>
            <a:r>
              <a:rPr lang="en-US" sz="1200" dirty="0" smtClean="0">
                <a:latin typeface="+mn-lt"/>
                <a:ea typeface="Verdana" pitchFamily="34" charset="0"/>
                <a:cs typeface="Verdana" pitchFamily="34" charset="0"/>
              </a:rPr>
              <a:t>Defines the permissions (like activating Bluetooth module of the phone),</a:t>
            </a:r>
          </a:p>
          <a:p>
            <a:pPr algn="ctr" eaLnBrk="0" hangingPunct="0"/>
            <a:r>
              <a:rPr lang="en-US" sz="1200" dirty="0" smtClean="0">
                <a:latin typeface="+mn-lt"/>
                <a:ea typeface="Verdana" pitchFamily="34" charset="0"/>
                <a:cs typeface="Verdana" pitchFamily="34" charset="0"/>
              </a:rPr>
              <a:t>the activity and file(s) to launch (MainActivity here) 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5926226" y="2889920"/>
            <a:ext cx="2438400" cy="13010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r>
              <a:rPr lang="en-US" sz="1200" b="1" dirty="0" smtClean="0">
                <a:latin typeface="+mn-lt"/>
                <a:ea typeface="Verdana" pitchFamily="34" charset="0"/>
                <a:cs typeface="Verdana" pitchFamily="34" charset="0"/>
              </a:rPr>
              <a:t>Activity_main.xml</a:t>
            </a:r>
          </a:p>
          <a:p>
            <a:pPr algn="ctr" eaLnBrk="0" hangingPunct="0"/>
            <a:r>
              <a:rPr lang="en-US" sz="1200" dirty="0" smtClean="0">
                <a:latin typeface="+mn-lt"/>
                <a:ea typeface="Verdana" pitchFamily="34" charset="0"/>
                <a:cs typeface="Verdana" pitchFamily="34" charset="0"/>
              </a:rPr>
              <a:t>Defines the android package (APK), tools, and visual interface specifications (orientation, relative width and height…)</a:t>
            </a:r>
          </a:p>
          <a:p>
            <a:pPr algn="ctr" eaLnBrk="0" hangingPunct="0"/>
            <a:endParaRPr lang="de-DE" sz="12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802026" y="2432720"/>
            <a:ext cx="58887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5638800" y="3080420"/>
            <a:ext cx="28742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5638800" y="2286000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 bwMode="auto">
          <a:xfrm>
            <a:off x="592226" y="4648200"/>
            <a:ext cx="1998574" cy="1600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rgbClr val="23214A"/>
            </a:solidFill>
            <a:prstDash val="dash"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r>
              <a:rPr lang="en-US" sz="1000" b="1" dirty="0" smtClean="0">
                <a:latin typeface="+mn-lt"/>
                <a:ea typeface="Verdana" pitchFamily="34" charset="0"/>
                <a:cs typeface="Verdana" pitchFamily="34" charset="0"/>
              </a:rPr>
              <a:t>To do :</a:t>
            </a:r>
          </a:p>
          <a:p>
            <a:pPr algn="ctr" eaLnBrk="0" hangingPunct="0"/>
            <a:r>
              <a:rPr lang="en-US" sz="1000" dirty="0" smtClean="0">
                <a:latin typeface="+mn-lt"/>
                <a:ea typeface="Verdana" pitchFamily="34" charset="0"/>
                <a:cs typeface="Verdana" pitchFamily="34" charset="0"/>
              </a:rPr>
              <a:t>Create a spinner class to implement a different behavior on click on list element.</a:t>
            </a:r>
            <a:br>
              <a:rPr lang="en-US" sz="1000" dirty="0" smtClean="0">
                <a:latin typeface="+mn-lt"/>
                <a:ea typeface="Verdana" pitchFamily="34" charset="0"/>
                <a:cs typeface="Verdana" pitchFamily="34" charset="0"/>
              </a:rPr>
            </a:br>
            <a:r>
              <a:rPr lang="en-US" sz="1000" dirty="0" smtClean="0">
                <a:latin typeface="+mn-lt"/>
                <a:ea typeface="Verdana" pitchFamily="34" charset="0"/>
                <a:cs typeface="Verdana" pitchFamily="34" charset="0"/>
              </a:rPr>
              <a:t>For the moment, spinner created from the java library object.</a:t>
            </a:r>
          </a:p>
          <a:p>
            <a:pPr algn="ctr" eaLnBrk="0" hangingPunct="0"/>
            <a:endParaRPr lang="de-DE" sz="10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25" name="Elbow Connector 24"/>
          <p:cNvCxnSpPr>
            <a:stCxn id="23" idx="3"/>
            <a:endCxn id="9" idx="1"/>
          </p:cNvCxnSpPr>
          <p:nvPr/>
        </p:nvCxnSpPr>
        <p:spPr>
          <a:xfrm flipV="1">
            <a:off x="2590800" y="3295650"/>
            <a:ext cx="800100" cy="2152650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26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E7A18E4-8EC2-461A-996A-BDD2DAB1F0E7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</a:t>
            </a:r>
            <a:endParaRPr lang="de-DE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250824" y="1066801"/>
            <a:ext cx="8641655" cy="54864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Done : </a:t>
            </a:r>
          </a:p>
          <a:p>
            <a:pPr lvl="2"/>
            <a:r>
              <a:rPr lang="en-US" sz="1600" dirty="0" smtClean="0"/>
              <a:t>Connection to a device that was previously paired with the phone</a:t>
            </a:r>
          </a:p>
          <a:p>
            <a:pPr lvl="2"/>
            <a:r>
              <a:rPr lang="en-US" sz="1600" dirty="0" smtClean="0"/>
              <a:t>Identification of other available devices previously paired as well</a:t>
            </a:r>
          </a:p>
          <a:p>
            <a:pPr lvl="2"/>
            <a:r>
              <a:rPr lang="en-US" sz="1600" dirty="0" smtClean="0"/>
              <a:t>Send the commands: Go Forward, Go Backward, Turn Right, Turn Left and Stop the motors</a:t>
            </a:r>
          </a:p>
          <a:p>
            <a:pPr lvl="2"/>
            <a:r>
              <a:rPr lang="en-US" sz="1600" dirty="0" smtClean="0"/>
              <a:t>Display the exact position of the joystick</a:t>
            </a:r>
          </a:p>
          <a:p>
            <a:pPr lvl="2"/>
            <a:endParaRPr lang="en-US" dirty="0" smtClean="0"/>
          </a:p>
          <a:p>
            <a:r>
              <a:rPr lang="en-US" sz="1800" dirty="0" smtClean="0"/>
              <a:t>To do &amp; to improve : </a:t>
            </a:r>
          </a:p>
          <a:p>
            <a:pPr lvl="2"/>
            <a:r>
              <a:rPr lang="en-US" sz="1600" dirty="0" smtClean="0"/>
              <a:t>Sending other positions.  </a:t>
            </a:r>
          </a:p>
          <a:p>
            <a:pPr lvl="2"/>
            <a:r>
              <a:rPr lang="en-US" sz="1600" dirty="0" smtClean="0"/>
              <a:t>Being able to connect to another paired device with the spinner by selecting it.</a:t>
            </a:r>
          </a:p>
          <a:p>
            <a:pPr lvl="2"/>
            <a:r>
              <a:rPr lang="en-US" sz="1600" dirty="0" smtClean="0"/>
              <a:t>Securing code in case of problem (app currently crashes in case of communication problem with Bluetooth).</a:t>
            </a:r>
          </a:p>
          <a:p>
            <a:pPr lvl="5"/>
            <a:r>
              <a:rPr lang="en-US" dirty="0" smtClean="0"/>
              <a:t>			</a:t>
            </a:r>
            <a:r>
              <a:rPr lang="en-US" dirty="0" smtClean="0">
                <a:solidFill>
                  <a:srgbClr val="FF0000"/>
                </a:solidFill>
              </a:rPr>
              <a:t> Deadline:  Mid-January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2018-12-17   </a:t>
            </a:r>
            <a:r>
              <a:rPr lang="de-DE" b="1" smtClean="0"/>
              <a:t>restricted</a:t>
            </a:r>
            <a:endParaRPr lang="de-DE" b="1"/>
          </a:p>
        </p:txBody>
      </p:sp>
    </p:spTree>
    <p:extLst>
      <p:ext uri="{BB962C8B-B14F-4D97-AF65-F5344CB8AC3E}">
        <p14:creationId xmlns:p14="http://schemas.microsoft.com/office/powerpoint/2010/main" val="2664005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1F25FED-46A6-49B6-A69B-47EFB08C4C65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Subtasks: Amine </a:t>
            </a:r>
            <a:endParaRPr lang="de-DE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400" dirty="0" smtClean="0"/>
              <a:t>Done</a:t>
            </a:r>
          </a:p>
          <a:p>
            <a:pPr lvl="1"/>
            <a:r>
              <a:rPr lang="en-US" sz="1400" dirty="0" smtClean="0"/>
              <a:t>Integrate the GUI to the Master Project with Virgile: </a:t>
            </a:r>
          </a:p>
          <a:p>
            <a:pPr lvl="2"/>
            <a:r>
              <a:rPr lang="en-US" sz="1200" dirty="0" smtClean="0"/>
              <a:t>Overall the GUI is working well for a first draft, but there is room for improvement</a:t>
            </a:r>
          </a:p>
          <a:p>
            <a:pPr lvl="3"/>
            <a:r>
              <a:rPr lang="en-US" sz="1000" dirty="0" smtClean="0"/>
              <a:t>Add Keyboard command of the robot’s movements</a:t>
            </a:r>
          </a:p>
          <a:p>
            <a:pPr lvl="3"/>
            <a:r>
              <a:rPr lang="en-US" sz="1000" dirty="0" smtClean="0"/>
              <a:t>Receive and display sensor data</a:t>
            </a:r>
          </a:p>
          <a:p>
            <a:pPr lvl="3"/>
            <a:r>
              <a:rPr lang="en-US" sz="1000" dirty="0" smtClean="0"/>
              <a:t>Adjust Infineon logo and adjust the size of text field</a:t>
            </a:r>
          </a:p>
          <a:p>
            <a:pPr lvl="1"/>
            <a:r>
              <a:rPr lang="en-US" sz="1400" dirty="0" smtClean="0"/>
              <a:t>Added a Beeper function that makes 3 beeps at any frequency</a:t>
            </a:r>
          </a:p>
          <a:p>
            <a:pPr lvl="2"/>
            <a:r>
              <a:rPr lang="en-US" sz="1200" dirty="0" smtClean="0"/>
              <a:t>This could be useful to acknowledge the successful Bluetooth connection</a:t>
            </a:r>
          </a:p>
          <a:p>
            <a:pPr lvl="3"/>
            <a:r>
              <a:rPr lang="en-US" sz="1000" dirty="0" smtClean="0"/>
              <a:t>Different types of beeps can be programmed for different kinds of acknowledgement (ex: CNN finding a number on the field)</a:t>
            </a:r>
          </a:p>
          <a:p>
            <a:pPr lvl="1"/>
            <a:r>
              <a:rPr lang="en-US" sz="1400" dirty="0" smtClean="0"/>
              <a:t>Changed the weak motor for another one that is stronger (robot is heavier)</a:t>
            </a:r>
          </a:p>
          <a:p>
            <a:pPr lvl="2"/>
            <a:r>
              <a:rPr lang="en-US" sz="1000" dirty="0" smtClean="0"/>
              <a:t>While working on calibrating the new enslavement, one encoder input was not giving the good values. It was incrementing by 20 or 30 instead of 1 at each signal that was sent by the encoder. After a lot of testing, I could not find a reason – Software issue not Hardware (Someone I could ask ?). Changed the encoder input to another one – Works well.  </a:t>
            </a:r>
          </a:p>
          <a:p>
            <a:r>
              <a:rPr lang="en-US" sz="1200" dirty="0" smtClean="0"/>
              <a:t>To-Do </a:t>
            </a:r>
          </a:p>
          <a:p>
            <a:pPr lvl="1"/>
            <a:r>
              <a:rPr lang="en-US" sz="1200" dirty="0" smtClean="0"/>
              <a:t>Send sensor data to the GUI via Bluetooth and display it in real time </a:t>
            </a:r>
          </a:p>
          <a:p>
            <a:pPr lvl="5"/>
            <a:r>
              <a:rPr lang="en-US" sz="600" dirty="0"/>
              <a:t>	</a:t>
            </a:r>
            <a:r>
              <a:rPr lang="en-US" sz="600" dirty="0" smtClean="0"/>
              <a:t>			</a:t>
            </a:r>
            <a:r>
              <a:rPr lang="en-US" sz="1200" dirty="0">
                <a:solidFill>
                  <a:srgbClr val="FF0000"/>
                </a:solidFill>
              </a:rPr>
              <a:t>Deadline: January 3</a:t>
            </a:r>
            <a:r>
              <a:rPr lang="en-US" sz="1200" baseline="30000" dirty="0">
                <a:solidFill>
                  <a:srgbClr val="FF0000"/>
                </a:solidFill>
              </a:rPr>
              <a:t>rd</a:t>
            </a:r>
            <a:endParaRPr lang="en-US" sz="1200" dirty="0">
              <a:solidFill>
                <a:srgbClr val="FF0000"/>
              </a:solidFill>
            </a:endParaRPr>
          </a:p>
          <a:p>
            <a:pPr lvl="5"/>
            <a:endParaRPr lang="en-US" sz="600" dirty="0" smtClean="0"/>
          </a:p>
          <a:p>
            <a:pPr lvl="1"/>
            <a:r>
              <a:rPr lang="en-US" sz="1200" dirty="0" smtClean="0"/>
              <a:t>Calibrate the enslavement with the new motor and make a new archive for mode 1 </a:t>
            </a:r>
          </a:p>
          <a:p>
            <a:pPr marL="288000" lvl="1" indent="0">
              <a:buNone/>
            </a:pPr>
            <a:r>
              <a:rPr lang="en-US" sz="800" dirty="0" smtClean="0"/>
              <a:t>	 			</a:t>
            </a:r>
            <a:r>
              <a:rPr lang="en-US" sz="1200" dirty="0" smtClean="0">
                <a:solidFill>
                  <a:srgbClr val="FF0000"/>
                </a:solidFill>
              </a:rPr>
              <a:t>Deadline: January 3</a:t>
            </a:r>
            <a:r>
              <a:rPr lang="en-US" sz="1200" baseline="30000" dirty="0" smtClean="0">
                <a:solidFill>
                  <a:srgbClr val="FF0000"/>
                </a:solidFill>
              </a:rPr>
              <a:t>rd</a:t>
            </a:r>
            <a:endParaRPr lang="en-US" sz="1200" dirty="0" smtClean="0">
              <a:solidFill>
                <a:srgbClr val="FF0000"/>
              </a:solidFill>
            </a:endParaRPr>
          </a:p>
          <a:p>
            <a:pPr lvl="1"/>
            <a:r>
              <a:rPr lang="en-US" sz="1200" dirty="0" smtClean="0"/>
              <a:t>Looking into movements for mode 2 with Marlon’s draft code, setting up a clear plan and coding a test code </a:t>
            </a:r>
          </a:p>
          <a:p>
            <a:pPr lvl="5"/>
            <a:r>
              <a:rPr lang="en-US" sz="600" dirty="0" smtClean="0">
                <a:solidFill>
                  <a:srgbClr val="FF0000"/>
                </a:solidFill>
              </a:rPr>
              <a:t>				</a:t>
            </a:r>
            <a:r>
              <a:rPr lang="en-US" sz="1200" dirty="0" smtClean="0">
                <a:solidFill>
                  <a:srgbClr val="FF0000"/>
                </a:solidFill>
              </a:rPr>
              <a:t>Deadline</a:t>
            </a:r>
            <a:r>
              <a:rPr lang="en-US" sz="1200" dirty="0">
                <a:solidFill>
                  <a:srgbClr val="FF0000"/>
                </a:solidFill>
              </a:rPr>
              <a:t>: January </a:t>
            </a:r>
            <a:r>
              <a:rPr lang="en-US" sz="1200" dirty="0" smtClean="0">
                <a:solidFill>
                  <a:srgbClr val="FF0000"/>
                </a:solidFill>
              </a:rPr>
              <a:t>10</a:t>
            </a:r>
            <a:r>
              <a:rPr lang="en-US" sz="1200" baseline="30000" dirty="0" smtClean="0">
                <a:solidFill>
                  <a:srgbClr val="FF0000"/>
                </a:solidFill>
              </a:rPr>
              <a:t>th</a:t>
            </a:r>
            <a:endParaRPr lang="en-US" sz="1200" dirty="0" smtClean="0"/>
          </a:p>
          <a:p>
            <a:pPr lvl="1"/>
            <a:r>
              <a:rPr lang="en-US" sz="1200" dirty="0" smtClean="0"/>
              <a:t>Mode 3: Robot Position Enslavement with Gyroscope – Part of the code using only encoders is done. Testing improvement and verification needs to be done</a:t>
            </a:r>
          </a:p>
          <a:p>
            <a:pPr lvl="5"/>
            <a:r>
              <a:rPr lang="en-US" sz="600" dirty="0" smtClean="0">
                <a:solidFill>
                  <a:srgbClr val="FF0000"/>
                </a:solidFill>
              </a:rPr>
              <a:t>				</a:t>
            </a:r>
            <a:r>
              <a:rPr lang="en-US" sz="1200" dirty="0" smtClean="0">
                <a:solidFill>
                  <a:srgbClr val="FF0000"/>
                </a:solidFill>
              </a:rPr>
              <a:t>Deadline</a:t>
            </a:r>
            <a:r>
              <a:rPr lang="en-US" sz="1200" dirty="0">
                <a:solidFill>
                  <a:srgbClr val="FF0000"/>
                </a:solidFill>
              </a:rPr>
              <a:t>: </a:t>
            </a:r>
            <a:r>
              <a:rPr lang="en-US" sz="1200" dirty="0" smtClean="0">
                <a:solidFill>
                  <a:srgbClr val="FF0000"/>
                </a:solidFill>
              </a:rPr>
              <a:t>End of January</a:t>
            </a:r>
            <a:endParaRPr lang="en-US" sz="1200" dirty="0"/>
          </a:p>
          <a:p>
            <a:pPr lvl="1"/>
            <a:endParaRPr lang="en-US" sz="1200" dirty="0" smtClean="0"/>
          </a:p>
          <a:p>
            <a:pPr marL="288000" lvl="1" indent="0">
              <a:buNone/>
            </a:pPr>
            <a:endParaRPr lang="en-US" sz="1200" dirty="0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2018-12-17   </a:t>
            </a:r>
            <a:r>
              <a:rPr lang="de-DE" b="1" smtClean="0"/>
              <a:t>restricted</a:t>
            </a:r>
            <a:endParaRPr lang="de-DE" b="1"/>
          </a:p>
        </p:txBody>
      </p:sp>
    </p:spTree>
    <p:extLst>
      <p:ext uri="{BB962C8B-B14F-4D97-AF65-F5344CB8AC3E}">
        <p14:creationId xmlns:p14="http://schemas.microsoft.com/office/powerpoint/2010/main" val="2826780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1F25FED-46A6-49B6-A69B-47EFB08C4C65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 GUI – First Look </a:t>
            </a:r>
            <a:endParaRPr lang="de-DE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1327620" y="1174291"/>
            <a:ext cx="6488759" cy="5113337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2018-12-17   </a:t>
            </a:r>
            <a:r>
              <a:rPr lang="de-DE" b="1" smtClean="0"/>
              <a:t>restricted</a:t>
            </a:r>
            <a:endParaRPr lang="de-DE" b="1"/>
          </a:p>
        </p:txBody>
      </p:sp>
      <p:sp>
        <p:nvSpPr>
          <p:cNvPr id="8" name="Oval 7"/>
          <p:cNvSpPr/>
          <p:nvPr/>
        </p:nvSpPr>
        <p:spPr bwMode="auto">
          <a:xfrm>
            <a:off x="1187624" y="1052736"/>
            <a:ext cx="1512168" cy="504056"/>
          </a:xfrm>
          <a:prstGeom prst="ellipse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1259632" y="1174291"/>
            <a:ext cx="1296144" cy="238486"/>
          </a:xfrm>
          <a:prstGeom prst="ellipse">
            <a:avLst/>
          </a:prstGeom>
          <a:noFill/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6332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2E9EB93-08D4-4E89-9CD5-72E76BE363D7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Substaks: Maxime, Camera detection</a:t>
            </a:r>
            <a:endParaRPr lang="de-DE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de-DE" b="1" dirty="0" smtClean="0"/>
              <a:t>To Do</a:t>
            </a:r>
          </a:p>
          <a:p>
            <a:pPr lvl="1"/>
            <a:r>
              <a:rPr lang="de-DE" dirty="0" smtClean="0"/>
              <a:t>Finish the Wiki page</a:t>
            </a:r>
          </a:p>
          <a:p>
            <a:pPr lvl="1"/>
            <a:r>
              <a:rPr lang="de-DE" dirty="0" smtClean="0"/>
              <a:t>Boot script for the Raspberry</a:t>
            </a:r>
          </a:p>
          <a:p>
            <a:r>
              <a:rPr lang="de-DE" b="1" dirty="0"/>
              <a:t>Done</a:t>
            </a:r>
          </a:p>
          <a:p>
            <a:pPr lvl="1"/>
            <a:r>
              <a:rPr lang="de-DE" dirty="0" smtClean="0"/>
              <a:t>The dataset for the training is done (with the classification for each of the 3800 photos)</a:t>
            </a:r>
          </a:p>
          <a:p>
            <a:pPr lvl="1"/>
            <a:r>
              <a:rPr lang="de-DE" dirty="0" smtClean="0"/>
              <a:t>Training done : 36h</a:t>
            </a:r>
          </a:p>
          <a:p>
            <a:pPr lvl="1"/>
            <a:r>
              <a:rPr lang="de-DE" dirty="0" smtClean="0"/>
              <a:t>Running the CNN on the Raspberry done</a:t>
            </a:r>
          </a:p>
          <a:p>
            <a:pPr lvl="1"/>
            <a:r>
              <a:rPr lang="de-DE" dirty="0" smtClean="0"/>
              <a:t>Bluetooth </a:t>
            </a:r>
            <a:r>
              <a:rPr lang="de-DE" dirty="0"/>
              <a:t>communication (Rasberry </a:t>
            </a:r>
            <a:r>
              <a:rPr lang="de-DE" dirty="0" smtClean="0"/>
              <a:t>-&gt; </a:t>
            </a:r>
            <a:r>
              <a:rPr lang="de-DE" dirty="0"/>
              <a:t>Aurix Master) 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de-DE" sz="1600" i="1" dirty="0" smtClean="0">
                <a:solidFill>
                  <a:srgbClr val="4086BF"/>
                </a:solidFill>
              </a:rPr>
              <a:t>Class, distance and angle of Detection for each target is sent to the Aurix in real time (1.5 fps)</a:t>
            </a:r>
          </a:p>
          <a:p>
            <a:pPr marL="0" indent="0">
              <a:buNone/>
            </a:pPr>
            <a:endParaRPr lang="de-DE" dirty="0"/>
          </a:p>
          <a:p>
            <a:pPr marL="0" indent="0" algn="ctr">
              <a:buNone/>
            </a:pPr>
            <a:r>
              <a:rPr lang="de-DE" sz="1600" u="sng" dirty="0" smtClean="0"/>
              <a:t>Deadline :</a:t>
            </a:r>
            <a:r>
              <a:rPr lang="de-DE" sz="1600" dirty="0" smtClean="0"/>
              <a:t> </a:t>
            </a:r>
            <a:r>
              <a:rPr lang="de-DE" sz="1600" b="1" dirty="0" smtClean="0">
                <a:solidFill>
                  <a:srgbClr val="FF0000"/>
                </a:solidFill>
              </a:rPr>
              <a:t>Second week of January (after Holidays)</a:t>
            </a:r>
            <a:endParaRPr lang="de-DE" sz="1600" b="1" dirty="0" smtClean="0"/>
          </a:p>
          <a:p>
            <a:endParaRPr lang="de-DE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2018-09-07   </a:t>
            </a:r>
            <a:r>
              <a:rPr lang="de-DE" b="1" smtClean="0"/>
              <a:t>restricted</a:t>
            </a:r>
            <a:endParaRPr lang="de-DE" b="1"/>
          </a:p>
        </p:txBody>
      </p:sp>
    </p:spTree>
    <p:extLst>
      <p:ext uri="{BB962C8B-B14F-4D97-AF65-F5344CB8AC3E}">
        <p14:creationId xmlns:p14="http://schemas.microsoft.com/office/powerpoint/2010/main" val="3509744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7645822A-3B54-4599-A239-FD504F24A3E0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Demonstration of the CNN </a:t>
            </a:r>
            <a:endParaRPr lang="de-DE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2018-09-24   </a:t>
            </a:r>
            <a:r>
              <a:rPr lang="de-DE" b="1" smtClean="0"/>
              <a:t>restricted</a:t>
            </a:r>
            <a:endParaRPr lang="de-DE" b="1"/>
          </a:p>
        </p:txBody>
      </p:sp>
    </p:spTree>
    <p:extLst>
      <p:ext uri="{BB962C8B-B14F-4D97-AF65-F5344CB8AC3E}">
        <p14:creationId xmlns:p14="http://schemas.microsoft.com/office/powerpoint/2010/main" val="337264379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CLMASTER" val="0"/>
  <p:tag name="SLIDESPERROW" val="4"/>
  <p:tag name="THUMBWIDTH" val="2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B-SLIDENAME" val="4 boxes with title"/>
  <p:tag name="FB-CATEGORY" val="Title slide, text and agend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B-SLIDENAME" val="4 boxes with title"/>
  <p:tag name="FB-CATEGORY" val="Title slide, text and agenda"/>
</p:tagLst>
</file>

<file path=ppt/theme/theme1.xml><?xml version="1.0" encoding="utf-8"?>
<a:theme xmlns:a="http://schemas.openxmlformats.org/drawingml/2006/main" name="IFX_Template_2015_4_3">
  <a:themeElements>
    <a:clrScheme name="IFX Neues Design 2015">
      <a:dk1>
        <a:srgbClr val="000000"/>
      </a:dk1>
      <a:lt1>
        <a:srgbClr val="FFFFFF"/>
      </a:lt1>
      <a:dk2>
        <a:srgbClr val="84B6A7"/>
      </a:dk2>
      <a:lt2>
        <a:srgbClr val="E9E6E6"/>
      </a:lt2>
      <a:accent1>
        <a:srgbClr val="E30034"/>
      </a:accent1>
      <a:accent2>
        <a:srgbClr val="928285"/>
      </a:accent2>
      <a:accent3>
        <a:srgbClr val="84B6A7"/>
      </a:accent3>
      <a:accent4>
        <a:srgbClr val="AEC067"/>
      </a:accent4>
      <a:accent5>
        <a:srgbClr val="EE813C"/>
      </a:accent5>
      <a:accent6>
        <a:srgbClr val="AB377A"/>
      </a:accent6>
      <a:hlink>
        <a:srgbClr val="1122CC"/>
      </a:hlink>
      <a:folHlink>
        <a:srgbClr val="1122CC"/>
      </a:folHlink>
    </a:clrScheme>
    <a:fontScheme name="Infineon Fonts">
      <a:majorFont>
        <a:latin typeface="Verdana"/>
        <a:ea typeface=""/>
        <a:cs typeface="Verdana"/>
      </a:majorFont>
      <a:minorFont>
        <a:latin typeface="Verdana"/>
        <a:ea typeface=""/>
        <a:cs typeface="Verdana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4"/>
        </a:solidFill>
        <a:ln w="9525">
          <a:noFill/>
          <a:miter lim="800000"/>
          <a:headEnd/>
          <a:tailEnd/>
        </a:ln>
      </a:spPr>
      <a:bodyPr wrap="square" lIns="72000" tIns="72000" rIns="72000" bIns="72000" rtlCol="0" anchor="ctr"/>
      <a:lstStyle>
        <a:defPPr algn="ctr" eaLnBrk="0" hangingPunct="0">
          <a:defRPr sz="1600" dirty="0" smtClean="0">
            <a:latin typeface="+mn-lt"/>
            <a:ea typeface="Verdana" pitchFamily="34" charset="0"/>
            <a:cs typeface="Verdana" pitchFamily="34" charset="0"/>
          </a:defRPr>
        </a:defPPr>
      </a:lstStyle>
    </a:spDef>
    <a:lnDef>
      <a:spPr>
        <a:ln w="1905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  <a:effectLst/>
      </a:spPr>
      <a:bodyPr wrap="square" lIns="0" tIns="0" rIns="0" bIns="0" rtlCol="0" anchor="ctr" anchorCtr="0">
        <a:spAutoFit/>
      </a:bodyPr>
      <a:lstStyle>
        <a:defPPr marL="285750" marR="0" indent="-285750" defTabSz="914400" eaLnBrk="0" fontAlgn="auto" latinLnBrk="0" hangingPunct="0">
          <a:spcBef>
            <a:spcPts val="0"/>
          </a:spcBef>
          <a:spcAft>
            <a:spcPts val="300"/>
          </a:spcAft>
          <a:buClr>
            <a:schemeClr val="accent1"/>
          </a:buClr>
          <a:buSzTx/>
          <a:buFont typeface="Arial" panose="020B0604020202020204" pitchFamily="34" charset="0"/>
          <a:buChar char="›"/>
          <a:tabLst/>
          <a:defRPr sz="1400" kern="0" dirty="0" smtClean="0">
            <a:latin typeface="Verdana" pitchFamily="34" charset="0"/>
            <a:ea typeface="Verdana" pitchFamily="34" charset="0"/>
            <a:cs typeface="Verdana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749EAD71-09AD-45FE-960B-73C2865BB125}" vid="{F9D62988-93B5-44F7-ADD7-A6721444E72F}"/>
    </a:ext>
  </a:extLst>
</a:theme>
</file>

<file path=ppt/theme/theme2.xml><?xml version="1.0" encoding="utf-8"?>
<a:theme xmlns:a="http://schemas.openxmlformats.org/drawingml/2006/main" name="Larissa-Design">
  <a:themeElements>
    <a:clrScheme name="IFX Neues Design 2015">
      <a:dk1>
        <a:srgbClr val="000000"/>
      </a:dk1>
      <a:lt1>
        <a:srgbClr val="FFFFFF"/>
      </a:lt1>
      <a:dk2>
        <a:srgbClr val="000000"/>
      </a:dk2>
      <a:lt2>
        <a:srgbClr val="928285"/>
      </a:lt2>
      <a:accent1>
        <a:srgbClr val="E30034"/>
      </a:accent1>
      <a:accent2>
        <a:srgbClr val="E9E6E6"/>
      </a:accent2>
      <a:accent3>
        <a:srgbClr val="9BC3B7"/>
      </a:accent3>
      <a:accent4>
        <a:srgbClr val="AEC067"/>
      </a:accent4>
      <a:accent5>
        <a:srgbClr val="EE813C"/>
      </a:accent5>
      <a:accent6>
        <a:srgbClr val="AB377A"/>
      </a:accent6>
      <a:hlink>
        <a:srgbClr val="1122CC"/>
      </a:hlink>
      <a:folHlink>
        <a:srgbClr val="1122CC"/>
      </a:folHlink>
    </a:clrScheme>
    <a:fontScheme name="Infineon Fonts">
      <a:majorFont>
        <a:latin typeface="Verdana"/>
        <a:ea typeface=""/>
        <a:cs typeface="Verdana"/>
      </a:majorFont>
      <a:minorFont>
        <a:latin typeface="Verdana"/>
        <a:ea typeface=""/>
        <a:cs typeface="Verdana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Infineon_ColorTheme_2012">
      <a:dk1>
        <a:srgbClr val="00214A"/>
      </a:dk1>
      <a:lt1>
        <a:srgbClr val="FFFFFF"/>
      </a:lt1>
      <a:dk2>
        <a:srgbClr val="00214A"/>
      </a:dk2>
      <a:lt2>
        <a:srgbClr val="C8D8E6"/>
      </a:lt2>
      <a:accent1>
        <a:srgbClr val="B70D28"/>
      </a:accent1>
      <a:accent2>
        <a:srgbClr val="E3EBF2"/>
      </a:accent2>
      <a:accent3>
        <a:srgbClr val="005DA9"/>
      </a:accent3>
      <a:accent4>
        <a:srgbClr val="969696"/>
      </a:accent4>
      <a:accent5>
        <a:srgbClr val="FDC400"/>
      </a:accent5>
      <a:accent6>
        <a:srgbClr val="009651"/>
      </a:accent6>
      <a:hlink>
        <a:srgbClr val="1122CC"/>
      </a:hlink>
      <a:folHlink>
        <a:srgbClr val="1122CC"/>
      </a:folHlink>
    </a:clrScheme>
    <a:fontScheme name="Infineon Fonts">
      <a:majorFont>
        <a:latin typeface="Verdana"/>
        <a:ea typeface=""/>
        <a:cs typeface="Verdana"/>
      </a:majorFont>
      <a:minorFont>
        <a:latin typeface="Verdana"/>
        <a:ea typeface=""/>
        <a:cs typeface="Verdana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1134</Words>
  <Application>Microsoft Office PowerPoint</Application>
  <PresentationFormat>On-screen Show (4:3)</PresentationFormat>
  <Paragraphs>179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Verdana</vt:lpstr>
      <vt:lpstr>Wingdings</vt:lpstr>
      <vt:lpstr>IFX_Template_2015_4_3</vt:lpstr>
      <vt:lpstr>Robot Project Meeting 9 –  19/12/2018</vt:lpstr>
      <vt:lpstr>Last Meeting </vt:lpstr>
      <vt:lpstr>Bastien: Android App for Remote Control via Bluetooth</vt:lpstr>
      <vt:lpstr>Block diagram of the app</vt:lpstr>
      <vt:lpstr>Results </vt:lpstr>
      <vt:lpstr>Subtasks: Amine </vt:lpstr>
      <vt:lpstr>The GUI – First Look </vt:lpstr>
      <vt:lpstr>Substaks: Maxime, Camera detection</vt:lpstr>
      <vt:lpstr>PowerPoint Presentation</vt:lpstr>
      <vt:lpstr>How to supply the Raspberry Pi ?</vt:lpstr>
      <vt:lpstr>New Equipment Order 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cp:lastPrinted>2004-03-02T21:24:15Z</cp:lastPrinted>
  <dcterms:created xsi:type="dcterms:W3CDTF">2018-12-17T08:45:12Z</dcterms:created>
  <dcterms:modified xsi:type="dcterms:W3CDTF">2018-12-19T08:41:28Z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Version">
    <vt:lpwstr>v.02.00.01-2016-05-01</vt:lpwstr>
  </property>
  <property fmtid="{D5CDD505-2E9C-101B-9397-08002B2CF9AE}" pid="3" name="TemplateCompany">
    <vt:lpwstr>IFX</vt:lpwstr>
  </property>
  <property fmtid="{D5CDD505-2E9C-101B-9397-08002B2CF9AE}" pid="4" name="ConfidentialityMarking">
    <vt:lpwstr>restricted</vt:lpwstr>
  </property>
  <property fmtid="{D5CDD505-2E9C-101B-9397-08002B2CF9AE}" pid="5" name="AdditionalMarking">
    <vt:lpwstr/>
  </property>
  <property fmtid="{D5CDD505-2E9C-101B-9397-08002B2CF9AE}" pid="6" name="Owner">
    <vt:lpwstr/>
  </property>
  <property fmtid="{D5CDD505-2E9C-101B-9397-08002B2CF9AE}" pid="7" name="DocumentID">
    <vt:lpwstr/>
  </property>
  <property fmtid="{D5CDD505-2E9C-101B-9397-08002B2CF9AE}" pid="8" name="DocumentVersion">
    <vt:lpwstr/>
  </property>
  <property fmtid="{D5CDD505-2E9C-101B-9397-08002B2CF9AE}" pid="9" name="Proprietary">
    <vt:lpwstr/>
  </property>
</Properties>
</file>