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5"/>
  </p:sldMasterIdLst>
  <p:notesMasterIdLst>
    <p:notesMasterId r:id="rId17"/>
  </p:notesMasterIdLst>
  <p:handoutMasterIdLst>
    <p:handoutMasterId r:id="rId18"/>
  </p:handoutMasterIdLst>
  <p:sldIdLst>
    <p:sldId id="318" r:id="rId6"/>
    <p:sldId id="323" r:id="rId7"/>
    <p:sldId id="328" r:id="rId8"/>
    <p:sldId id="325" r:id="rId9"/>
    <p:sldId id="326" r:id="rId10"/>
    <p:sldId id="327" r:id="rId11"/>
    <p:sldId id="329" r:id="rId12"/>
    <p:sldId id="330" r:id="rId13"/>
    <p:sldId id="331" r:id="rId14"/>
    <p:sldId id="332" r:id="rId15"/>
    <p:sldId id="333" r:id="rId16"/>
  </p:sldIdLst>
  <p:sldSz cx="9144000" cy="6858000" type="screen4x3"/>
  <p:notesSz cx="7099300" cy="10234613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B377A"/>
    <a:srgbClr val="E9E6E6"/>
    <a:srgbClr val="FF0066"/>
    <a:srgbClr val="DEE6ED"/>
    <a:srgbClr val="C8D8E6"/>
    <a:srgbClr val="23476E"/>
    <a:srgbClr val="23214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7" autoAdjust="0"/>
  </p:normalViewPr>
  <p:slideViewPr>
    <p:cSldViewPr snapToObjects="1" showGuides="1">
      <p:cViewPr varScale="1">
        <p:scale>
          <a:sx n="67" d="100"/>
          <a:sy n="67" d="100"/>
        </p:scale>
        <p:origin x="1278" y="60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3" d="100"/>
          <a:sy n="83" d="100"/>
        </p:scale>
        <p:origin x="-1008" y="-58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pPr algn="ctr"/>
            <a:r>
              <a:rPr lang="en-US" sz="800" b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en-US" sz="800" b="1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2019-04-04</a:t>
            </a:r>
          </a:p>
          <a:p>
            <a:pPr algn="l"/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‹#›</a:t>
            </a:fld>
            <a:endParaRPr lang="en-US" sz="80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2019-04-04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2019-04-04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2019-04-04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6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5" name="Freihandform 14"/>
          <p:cNvSpPr/>
          <p:nvPr userDrawn="1"/>
        </p:nvSpPr>
        <p:spPr bwMode="auto">
          <a:xfrm>
            <a:off x="0" y="-7749"/>
            <a:ext cx="9151749" cy="5548393"/>
          </a:xfrm>
          <a:custGeom>
            <a:avLst/>
            <a:gdLst>
              <a:gd name="connsiteX0" fmla="*/ 0 w 9151749"/>
              <a:gd name="connsiteY0" fmla="*/ 5548393 h 5548393"/>
              <a:gd name="connsiteX1" fmla="*/ 0 w 9151749"/>
              <a:gd name="connsiteY1" fmla="*/ 0 h 5548393"/>
              <a:gd name="connsiteX2" fmla="*/ 9151749 w 9151749"/>
              <a:gd name="connsiteY2" fmla="*/ 0 h 5548393"/>
              <a:gd name="connsiteX3" fmla="*/ 9151749 w 9151749"/>
              <a:gd name="connsiteY3" fmla="*/ 5129939 h 5548393"/>
              <a:gd name="connsiteX4" fmla="*/ 0 w 9151749"/>
              <a:gd name="connsiteY4" fmla="*/ 5548393 h 55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1749" h="5548393">
                <a:moveTo>
                  <a:pt x="0" y="5548393"/>
                </a:moveTo>
                <a:lnTo>
                  <a:pt x="0" y="0"/>
                </a:lnTo>
                <a:lnTo>
                  <a:pt x="9151749" y="0"/>
                </a:lnTo>
                <a:lnTo>
                  <a:pt x="9151749" y="5129939"/>
                </a:lnTo>
                <a:lnTo>
                  <a:pt x="0" y="554839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0" y="-7749"/>
            <a:ext cx="9151749" cy="5524981"/>
            <a:chOff x="0" y="-7749"/>
            <a:chExt cx="9151749" cy="5524981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0" y="3430006"/>
              <a:ext cx="2123728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156176" y="-7749"/>
              <a:ext cx="2808312" cy="53809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916832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Fou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E5F070C6-273E-4C6A-8B14-1BA5394EC38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2019-04-04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70CAA0D9-CC09-477E-8ABF-394CEBDCF9E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2019-04-04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Two_Columns_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97367237-F5BB-492D-ACA1-BF34FFA93F6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2019-04-04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138DC4D0-949A-4753-A5A7-7AD966B20CB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2019-04-04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5F9E3ABA-7BFF-4F92-BBD8-A9B2B43EA57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2019-04-04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6EE0F9A-2AFA-4F1B-8918-01A0E3EAB7D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2019-04-04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972A9A53-0A32-40B6-8A75-2B66AD419A6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buNone/>
              <a:defRPr/>
            </a:lvl4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2019-04-04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004F8FF0-1532-456D-AEE7-49774B75FBD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2019-04-04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FXSHAPE"/>
          <p:cNvSpPr>
            <a:spLocks noGrp="1"/>
          </p:cNvSpPr>
          <p:nvPr>
            <p:ph type="ftr" sz="quarter" idx="1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074736E3-58D6-4B28-8F7C-0864AB42E40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2019-04-04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2656893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5" name="Freihandform 14"/>
          <p:cNvSpPr/>
          <p:nvPr userDrawn="1"/>
        </p:nvSpPr>
        <p:spPr bwMode="auto">
          <a:xfrm>
            <a:off x="0" y="-7749"/>
            <a:ext cx="9151749" cy="5548393"/>
          </a:xfrm>
          <a:custGeom>
            <a:avLst/>
            <a:gdLst>
              <a:gd name="connsiteX0" fmla="*/ 0 w 9151749"/>
              <a:gd name="connsiteY0" fmla="*/ 5548393 h 5548393"/>
              <a:gd name="connsiteX1" fmla="*/ 0 w 9151749"/>
              <a:gd name="connsiteY1" fmla="*/ 0 h 5548393"/>
              <a:gd name="connsiteX2" fmla="*/ 9151749 w 9151749"/>
              <a:gd name="connsiteY2" fmla="*/ 0 h 5548393"/>
              <a:gd name="connsiteX3" fmla="*/ 9151749 w 9151749"/>
              <a:gd name="connsiteY3" fmla="*/ 5129939 h 5548393"/>
              <a:gd name="connsiteX4" fmla="*/ 0 w 9151749"/>
              <a:gd name="connsiteY4" fmla="*/ 5548393 h 55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1749" h="5548393">
                <a:moveTo>
                  <a:pt x="0" y="5548393"/>
                </a:moveTo>
                <a:lnTo>
                  <a:pt x="0" y="0"/>
                </a:lnTo>
                <a:lnTo>
                  <a:pt x="9151749" y="0"/>
                </a:lnTo>
                <a:lnTo>
                  <a:pt x="9151749" y="5129939"/>
                </a:lnTo>
                <a:lnTo>
                  <a:pt x="0" y="554839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240538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17" name="Gruppieren 36"/>
          <p:cNvGrpSpPr/>
          <p:nvPr userDrawn="1"/>
        </p:nvGrpSpPr>
        <p:grpSpPr>
          <a:xfrm>
            <a:off x="0" y="-7749"/>
            <a:ext cx="9151749" cy="5524981"/>
            <a:chOff x="0" y="-7749"/>
            <a:chExt cx="9151749" cy="5524981"/>
          </a:xfrm>
        </p:grpSpPr>
        <p:cxnSp>
          <p:nvCxnSpPr>
            <p:cNvPr id="18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0" y="3430006"/>
              <a:ext cx="2123728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Gerade Verbindung 23"/>
            <p:cNvCxnSpPr/>
            <p:nvPr/>
          </p:nvCxnSpPr>
          <p:spPr>
            <a:xfrm flipH="1">
              <a:off x="6156176" y="-7749"/>
              <a:ext cx="2808312" cy="53809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inal_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1"/>
            <a:ext cx="9144000" cy="6858000"/>
          </a:xfrm>
          <a:prstGeom prst="rect">
            <a:avLst/>
          </a:prstGeom>
        </p:spPr>
      </p:pic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BB72DB1-5DC3-4AD6-858F-A8ED12E1977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2019-04-04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5" name="Freihandform 14"/>
          <p:cNvSpPr/>
          <p:nvPr userDrawn="1"/>
        </p:nvSpPr>
        <p:spPr bwMode="auto">
          <a:xfrm>
            <a:off x="-7026" y="-6178"/>
            <a:ext cx="9151025" cy="3874910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1671 w 9156440"/>
              <a:gd name="connsiteY0" fmla="*/ 4053675 h 4053675"/>
              <a:gd name="connsiteX1" fmla="*/ 9156440 w 9156440"/>
              <a:gd name="connsiteY1" fmla="*/ 3663696 h 4053675"/>
              <a:gd name="connsiteX2" fmla="*/ 9156440 w 9156440"/>
              <a:gd name="connsiteY2" fmla="*/ 0 h 4053675"/>
              <a:gd name="connsiteX3" fmla="*/ 0 w 9156440"/>
              <a:gd name="connsiteY3" fmla="*/ 6178 h 4053675"/>
              <a:gd name="connsiteX4" fmla="*/ 1671 w 9156440"/>
              <a:gd name="connsiteY4" fmla="*/ 4053675 h 4053675"/>
              <a:gd name="connsiteX0" fmla="*/ 9355 w 9156440"/>
              <a:gd name="connsiteY0" fmla="*/ 4061729 h 4061729"/>
              <a:gd name="connsiteX1" fmla="*/ 9156440 w 9156440"/>
              <a:gd name="connsiteY1" fmla="*/ 3663696 h 4061729"/>
              <a:gd name="connsiteX2" fmla="*/ 9156440 w 9156440"/>
              <a:gd name="connsiteY2" fmla="*/ 0 h 4061729"/>
              <a:gd name="connsiteX3" fmla="*/ 0 w 9156440"/>
              <a:gd name="connsiteY3" fmla="*/ 6178 h 4061729"/>
              <a:gd name="connsiteX4" fmla="*/ 9355 w 9156440"/>
              <a:gd name="connsiteY4" fmla="*/ 4061729 h 4061729"/>
              <a:gd name="connsiteX0" fmla="*/ 173 w 9170342"/>
              <a:gd name="connsiteY0" fmla="*/ 4061729 h 4061729"/>
              <a:gd name="connsiteX1" fmla="*/ 9170342 w 9170342"/>
              <a:gd name="connsiteY1" fmla="*/ 3663696 h 4061729"/>
              <a:gd name="connsiteX2" fmla="*/ 9170342 w 9170342"/>
              <a:gd name="connsiteY2" fmla="*/ 0 h 4061729"/>
              <a:gd name="connsiteX3" fmla="*/ 13902 w 9170342"/>
              <a:gd name="connsiteY3" fmla="*/ 6178 h 4061729"/>
              <a:gd name="connsiteX4" fmla="*/ 173 w 9170342"/>
              <a:gd name="connsiteY4" fmla="*/ 4061729 h 4061729"/>
              <a:gd name="connsiteX0" fmla="*/ 173 w 9170342"/>
              <a:gd name="connsiteY0" fmla="*/ 4061729 h 4061729"/>
              <a:gd name="connsiteX1" fmla="*/ 9170342 w 9170342"/>
              <a:gd name="connsiteY1" fmla="*/ 3663696 h 4061729"/>
              <a:gd name="connsiteX2" fmla="*/ 9170342 w 9170342"/>
              <a:gd name="connsiteY2" fmla="*/ 0 h 4061729"/>
              <a:gd name="connsiteX3" fmla="*/ 13902 w 9170342"/>
              <a:gd name="connsiteY3" fmla="*/ 6178 h 4061729"/>
              <a:gd name="connsiteX4" fmla="*/ 173 w 9170342"/>
              <a:gd name="connsiteY4" fmla="*/ 4061729 h 4061729"/>
              <a:gd name="connsiteX0" fmla="*/ 289 w 9162763"/>
              <a:gd name="connsiteY0" fmla="*/ 4061729 h 4061729"/>
              <a:gd name="connsiteX1" fmla="*/ 9162763 w 9162763"/>
              <a:gd name="connsiteY1" fmla="*/ 3663696 h 4061729"/>
              <a:gd name="connsiteX2" fmla="*/ 9162763 w 9162763"/>
              <a:gd name="connsiteY2" fmla="*/ 0 h 4061729"/>
              <a:gd name="connsiteX3" fmla="*/ 6323 w 9162763"/>
              <a:gd name="connsiteY3" fmla="*/ 6178 h 4061729"/>
              <a:gd name="connsiteX4" fmla="*/ 289 w 9162763"/>
              <a:gd name="connsiteY4" fmla="*/ 4061729 h 4061729"/>
              <a:gd name="connsiteX0" fmla="*/ 3511 w 9165985"/>
              <a:gd name="connsiteY0" fmla="*/ 4061729 h 4061729"/>
              <a:gd name="connsiteX1" fmla="*/ 9165985 w 9165985"/>
              <a:gd name="connsiteY1" fmla="*/ 3663696 h 4061729"/>
              <a:gd name="connsiteX2" fmla="*/ 9165985 w 9165985"/>
              <a:gd name="connsiteY2" fmla="*/ 0 h 4061729"/>
              <a:gd name="connsiteX3" fmla="*/ 0 w 9165985"/>
              <a:gd name="connsiteY3" fmla="*/ 6178 h 4061729"/>
              <a:gd name="connsiteX4" fmla="*/ 3511 w 9165985"/>
              <a:gd name="connsiteY4" fmla="*/ 4061729 h 4061729"/>
              <a:gd name="connsiteX0" fmla="*/ 3511 w 9165985"/>
              <a:gd name="connsiteY0" fmla="*/ 4061729 h 4061729"/>
              <a:gd name="connsiteX1" fmla="*/ 9165985 w 9165985"/>
              <a:gd name="connsiteY1" fmla="*/ 3663696 h 4061729"/>
              <a:gd name="connsiteX2" fmla="*/ 9165985 w 9165985"/>
              <a:gd name="connsiteY2" fmla="*/ 0 h 4061729"/>
              <a:gd name="connsiteX3" fmla="*/ 0 w 9165985"/>
              <a:gd name="connsiteY3" fmla="*/ 6178 h 4061729"/>
              <a:gd name="connsiteX4" fmla="*/ 3511 w 9165985"/>
              <a:gd name="connsiteY4" fmla="*/ 4061729 h 4061729"/>
              <a:gd name="connsiteX0" fmla="*/ 7329 w 9169803"/>
              <a:gd name="connsiteY0" fmla="*/ 4061729 h 4061729"/>
              <a:gd name="connsiteX1" fmla="*/ 9169803 w 9169803"/>
              <a:gd name="connsiteY1" fmla="*/ 3663696 h 4061729"/>
              <a:gd name="connsiteX2" fmla="*/ 9169803 w 9169803"/>
              <a:gd name="connsiteY2" fmla="*/ 0 h 4061729"/>
              <a:gd name="connsiteX3" fmla="*/ 0 w 9169803"/>
              <a:gd name="connsiteY3" fmla="*/ 4181 h 4061729"/>
              <a:gd name="connsiteX4" fmla="*/ 7329 w 9169803"/>
              <a:gd name="connsiteY4" fmla="*/ 4061729 h 4061729"/>
              <a:gd name="connsiteX0" fmla="*/ 1220 w 9169803"/>
              <a:gd name="connsiteY0" fmla="*/ 4061729 h 4061729"/>
              <a:gd name="connsiteX1" fmla="*/ 9169803 w 9169803"/>
              <a:gd name="connsiteY1" fmla="*/ 3663696 h 4061729"/>
              <a:gd name="connsiteX2" fmla="*/ 9169803 w 9169803"/>
              <a:gd name="connsiteY2" fmla="*/ 0 h 4061729"/>
              <a:gd name="connsiteX3" fmla="*/ 0 w 9169803"/>
              <a:gd name="connsiteY3" fmla="*/ 4181 h 4061729"/>
              <a:gd name="connsiteX4" fmla="*/ 1220 w 9169803"/>
              <a:gd name="connsiteY4" fmla="*/ 4061729 h 406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803" h="4061729">
                <a:moveTo>
                  <a:pt x="1220" y="4061729"/>
                </a:moveTo>
                <a:lnTo>
                  <a:pt x="9169803" y="3663696"/>
                </a:lnTo>
                <a:lnTo>
                  <a:pt x="9169803" y="0"/>
                </a:lnTo>
                <a:lnTo>
                  <a:pt x="0" y="4181"/>
                </a:lnTo>
                <a:cubicBezTo>
                  <a:pt x="2115" y="1357466"/>
                  <a:pt x="-895" y="2708444"/>
                  <a:pt x="1220" y="4061729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068" t="-5496" b="-7152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uppieren 16"/>
          <p:cNvGrpSpPr/>
          <p:nvPr userDrawn="1"/>
        </p:nvGrpSpPr>
        <p:grpSpPr>
          <a:xfrm>
            <a:off x="-7026" y="-6096"/>
            <a:ext cx="9151026" cy="3795136"/>
            <a:chOff x="-7026" y="-6096"/>
            <a:chExt cx="9151026" cy="3957440"/>
          </a:xfrm>
        </p:grpSpPr>
        <p:cxnSp>
          <p:nvCxnSpPr>
            <p:cNvPr id="27" name="Gerade Verbindung 20"/>
            <p:cNvCxnSpPr/>
            <p:nvPr/>
          </p:nvCxnSpPr>
          <p:spPr>
            <a:xfrm>
              <a:off x="2843808" y="2513104"/>
              <a:ext cx="648072" cy="143824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5"/>
            <p:cNvCxnSpPr/>
            <p:nvPr/>
          </p:nvCxnSpPr>
          <p:spPr>
            <a:xfrm>
              <a:off x="-7026" y="1923981"/>
              <a:ext cx="2850834" cy="589123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8"/>
            <p:cNvCxnSpPr/>
            <p:nvPr/>
          </p:nvCxnSpPr>
          <p:spPr>
            <a:xfrm flipH="1">
              <a:off x="2843808" y="0"/>
              <a:ext cx="1656184" cy="2513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29"/>
            <p:cNvCxnSpPr/>
            <p:nvPr/>
          </p:nvCxnSpPr>
          <p:spPr>
            <a:xfrm>
              <a:off x="6828632" y="-6096"/>
              <a:ext cx="2315368" cy="259099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 bwMode="auto">
            <a:xfrm>
              <a:off x="2783992" y="2434739"/>
              <a:ext cx="144016" cy="150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17" name="Freihandform 19"/>
          <p:cNvSpPr/>
          <p:nvPr userDrawn="1"/>
        </p:nvSpPr>
        <p:spPr bwMode="auto">
          <a:xfrm>
            <a:off x="3948684" y="-15240"/>
            <a:ext cx="5202936" cy="3664987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936" h="3832860">
                <a:moveTo>
                  <a:pt x="5202936" y="3649980"/>
                </a:moveTo>
                <a:lnTo>
                  <a:pt x="5202936" y="0"/>
                </a:lnTo>
                <a:lnTo>
                  <a:pt x="867156" y="0"/>
                </a:lnTo>
                <a:lnTo>
                  <a:pt x="0" y="1984083"/>
                </a:lnTo>
                <a:lnTo>
                  <a:pt x="1301496" y="3832860"/>
                </a:lnTo>
                <a:lnTo>
                  <a:pt x="5202936" y="364998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40" t="-32632" r="-33130" b="-1422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8" name="Freihandform 21"/>
          <p:cNvSpPr/>
          <p:nvPr userDrawn="1"/>
        </p:nvSpPr>
        <p:spPr bwMode="auto">
          <a:xfrm>
            <a:off x="-12440" y="-15240"/>
            <a:ext cx="4831575" cy="1894426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855" h="1981200">
                <a:moveTo>
                  <a:pt x="4864855" y="0"/>
                </a:moveTo>
                <a:lnTo>
                  <a:pt x="0" y="0"/>
                </a:lnTo>
                <a:lnTo>
                  <a:pt x="0" y="1615440"/>
                </a:lnTo>
                <a:lnTo>
                  <a:pt x="4000500" y="1981200"/>
                </a:lnTo>
                <a:lnTo>
                  <a:pt x="4864855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16" t="-35378" b="-36598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9" name="Freihandform 22"/>
          <p:cNvSpPr/>
          <p:nvPr userDrawn="1"/>
        </p:nvSpPr>
        <p:spPr bwMode="auto">
          <a:xfrm>
            <a:off x="-12440" y="1529446"/>
            <a:ext cx="5267357" cy="2331602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017" h="2438400">
                <a:moveTo>
                  <a:pt x="5293017" y="2215978"/>
                </a:moveTo>
                <a:lnTo>
                  <a:pt x="3992880" y="365760"/>
                </a:lnTo>
                <a:lnTo>
                  <a:pt x="0" y="0"/>
                </a:lnTo>
                <a:lnTo>
                  <a:pt x="0" y="2438400"/>
                </a:lnTo>
                <a:lnTo>
                  <a:pt x="5293017" y="2215978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331" b="-35109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pieren 23"/>
          <p:cNvGrpSpPr/>
          <p:nvPr userDrawn="1"/>
        </p:nvGrpSpPr>
        <p:grpSpPr>
          <a:xfrm>
            <a:off x="-12440" y="-15240"/>
            <a:ext cx="5267357" cy="3663608"/>
            <a:chOff x="27112" y="-15240"/>
            <a:chExt cx="5267357" cy="3831418"/>
          </a:xfrm>
        </p:grpSpPr>
        <p:cxnSp>
          <p:nvCxnSpPr>
            <p:cNvPr id="21" name="Gerade Verbindung 24"/>
            <p:cNvCxnSpPr>
              <a:endCxn id="19" idx="0"/>
            </p:cNvCxnSpPr>
            <p:nvPr/>
          </p:nvCxnSpPr>
          <p:spPr>
            <a:xfrm>
              <a:off x="4000428" y="1968843"/>
              <a:ext cx="1294041" cy="184733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6"/>
            <p:cNvCxnSpPr>
              <a:stCxn id="18" idx="2"/>
              <a:endCxn id="19" idx="1"/>
            </p:cNvCxnSpPr>
            <p:nvPr/>
          </p:nvCxnSpPr>
          <p:spPr>
            <a:xfrm>
              <a:off x="27112" y="1600200"/>
              <a:ext cx="3973523" cy="36576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7"/>
            <p:cNvCxnSpPr>
              <a:stCxn id="17" idx="2"/>
              <a:endCxn id="19" idx="1"/>
            </p:cNvCxnSpPr>
            <p:nvPr/>
          </p:nvCxnSpPr>
          <p:spPr>
            <a:xfrm flipH="1">
              <a:off x="4000635" y="-15240"/>
              <a:ext cx="854757" cy="1981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30"/>
            <p:cNvSpPr/>
            <p:nvPr/>
          </p:nvSpPr>
          <p:spPr bwMode="auto">
            <a:xfrm>
              <a:off x="3934723" y="1893952"/>
              <a:ext cx="144016" cy="1505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25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ECEDDF33-7555-4033-988C-1022D9D1923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2019-04-04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36870BD7-E533-409A-9D04-53DE91808A6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2019-04-04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841179D5-C9AA-42B0-BCFF-0F3AA2A1C23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7" name="IFXSHAPE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2019-04-04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C31E5C6B-E2D8-46DB-9ED8-AAA92AE024E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2019-04-04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31A3DD84-AA94-4722-9917-2F517AB2D51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Rechteck 22"/>
          <p:cNvSpPr/>
          <p:nvPr userDrawn="1"/>
        </p:nvSpPr>
        <p:spPr bwMode="auto">
          <a:xfrm>
            <a:off x="-13234" y="0"/>
            <a:ext cx="9157233" cy="68734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5" t="-7005" r="-2685" b="-7005"/>
          <a:stretch/>
        </p:blipFill>
        <p:spPr>
          <a:xfrm>
            <a:off x="7894284" y="211455"/>
            <a:ext cx="1022400" cy="483795"/>
          </a:xfrm>
          <a:prstGeom prst="rect">
            <a:avLst/>
          </a:prstGeom>
        </p:spPr>
      </p:pic>
      <p:grpSp>
        <p:nvGrpSpPr>
          <p:cNvPr id="10" name="Gruppieren 33"/>
          <p:cNvGrpSpPr/>
          <p:nvPr userDrawn="1"/>
        </p:nvGrpSpPr>
        <p:grpSpPr>
          <a:xfrm>
            <a:off x="-26987" y="0"/>
            <a:ext cx="9170987" cy="5733256"/>
            <a:chOff x="-26987" y="0"/>
            <a:chExt cx="9170987" cy="5733256"/>
          </a:xfrm>
          <a:solidFill>
            <a:schemeClr val="tx2"/>
          </a:solidFill>
        </p:grpSpPr>
        <p:cxnSp>
          <p:nvCxnSpPr>
            <p:cNvPr id="11" name="Gerade Verbindung 5"/>
            <p:cNvCxnSpPr/>
            <p:nvPr/>
          </p:nvCxnSpPr>
          <p:spPr>
            <a:xfrm flipH="1">
              <a:off x="3587742" y="2708920"/>
              <a:ext cx="5556256" cy="212799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0"/>
            <p:cNvCxnSpPr/>
            <p:nvPr/>
          </p:nvCxnSpPr>
          <p:spPr>
            <a:xfrm flipH="1" flipV="1">
              <a:off x="3587741" y="4836910"/>
              <a:ext cx="264179" cy="896346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3"/>
            <p:cNvCxnSpPr/>
            <p:nvPr/>
          </p:nvCxnSpPr>
          <p:spPr>
            <a:xfrm flipH="1" flipV="1">
              <a:off x="-26987" y="3429646"/>
              <a:ext cx="3614729" cy="1407264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6"/>
            <p:cNvCxnSpPr/>
            <p:nvPr/>
          </p:nvCxnSpPr>
          <p:spPr>
            <a:xfrm flipH="1" flipV="1">
              <a:off x="5652120" y="0"/>
              <a:ext cx="3491880" cy="414908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6"/>
            <p:cNvSpPr/>
            <p:nvPr/>
          </p:nvSpPr>
          <p:spPr bwMode="auto">
            <a:xfrm>
              <a:off x="3515733" y="4764902"/>
              <a:ext cx="144016" cy="144016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2132856"/>
            <a:ext cx="6115046" cy="67114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 smtClean="0"/>
              <a:t>Click to enter Section</a:t>
            </a:r>
            <a:endParaRPr lang="en-GB" dirty="0"/>
          </a:p>
        </p:txBody>
      </p:sp>
      <p:sp>
        <p:nvSpPr>
          <p:cNvPr id="9" name="Freihandform 2"/>
          <p:cNvSpPr/>
          <p:nvPr userDrawn="1"/>
        </p:nvSpPr>
        <p:spPr bwMode="auto">
          <a:xfrm>
            <a:off x="-31825" y="5128693"/>
            <a:ext cx="9175823" cy="1750902"/>
          </a:xfrm>
          <a:custGeom>
            <a:avLst/>
            <a:gdLst>
              <a:gd name="connsiteX0" fmla="*/ 9113004 w 9113004"/>
              <a:gd name="connsiteY0" fmla="*/ 92990 h 1906291"/>
              <a:gd name="connsiteX1" fmla="*/ 9113004 w 9113004"/>
              <a:gd name="connsiteY1" fmla="*/ 1906291 h 1906291"/>
              <a:gd name="connsiteX2" fmla="*/ 0 w 9113004"/>
              <a:gd name="connsiteY2" fmla="*/ 1906291 h 1906291"/>
              <a:gd name="connsiteX3" fmla="*/ 0 w 9113004"/>
              <a:gd name="connsiteY3" fmla="*/ 674176 h 1906291"/>
              <a:gd name="connsiteX4" fmla="*/ 7849892 w 9113004"/>
              <a:gd name="connsiteY4" fmla="*/ 0 h 1906291"/>
              <a:gd name="connsiteX5" fmla="*/ 9113004 w 9113004"/>
              <a:gd name="connsiteY5" fmla="*/ 92990 h 1906291"/>
              <a:gd name="connsiteX0" fmla="*/ 9120917 w 9120917"/>
              <a:gd name="connsiteY0" fmla="*/ 92990 h 1906291"/>
              <a:gd name="connsiteX1" fmla="*/ 9120917 w 9120917"/>
              <a:gd name="connsiteY1" fmla="*/ 1906291 h 1906291"/>
              <a:gd name="connsiteX2" fmla="*/ 7913 w 9120917"/>
              <a:gd name="connsiteY2" fmla="*/ 1906291 h 1906291"/>
              <a:gd name="connsiteX3" fmla="*/ 0 w 9120917"/>
              <a:gd name="connsiteY3" fmla="*/ 525435 h 1906291"/>
              <a:gd name="connsiteX4" fmla="*/ 7857805 w 9120917"/>
              <a:gd name="connsiteY4" fmla="*/ 0 h 1906291"/>
              <a:gd name="connsiteX5" fmla="*/ 9120917 w 9120917"/>
              <a:gd name="connsiteY5" fmla="*/ 92990 h 190629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7841980 w 9120917"/>
              <a:gd name="connsiteY4" fmla="*/ 683774 h 1813301"/>
              <a:gd name="connsiteX5" fmla="*/ 9120917 w 9120917"/>
              <a:gd name="connsiteY5" fmla="*/ 0 h 181330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9120917 w 9120917"/>
              <a:gd name="connsiteY4" fmla="*/ 0 h 1813301"/>
              <a:gd name="connsiteX0" fmla="*/ 9131506 w 9131506"/>
              <a:gd name="connsiteY0" fmla="*/ 0 h 1819636"/>
              <a:gd name="connsiteX1" fmla="*/ 9131506 w 9131506"/>
              <a:gd name="connsiteY1" fmla="*/ 1813301 h 1819636"/>
              <a:gd name="connsiteX2" fmla="*/ 302 w 9131506"/>
              <a:gd name="connsiteY2" fmla="*/ 1819636 h 1819636"/>
              <a:gd name="connsiteX3" fmla="*/ 10589 w 9131506"/>
              <a:gd name="connsiteY3" fmla="*/ 432445 h 1819636"/>
              <a:gd name="connsiteX4" fmla="*/ 9131506 w 9131506"/>
              <a:gd name="connsiteY4" fmla="*/ 0 h 181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506" h="1819636">
                <a:moveTo>
                  <a:pt x="9131506" y="0"/>
                </a:moveTo>
                <a:lnTo>
                  <a:pt x="9131506" y="1813301"/>
                </a:lnTo>
                <a:lnTo>
                  <a:pt x="302" y="1819636"/>
                </a:lnTo>
                <a:cubicBezTo>
                  <a:pt x="-2336" y="1359351"/>
                  <a:pt x="13227" y="892730"/>
                  <a:pt x="10589" y="432445"/>
                </a:cubicBezTo>
                <a:lnTo>
                  <a:pt x="9131506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b="1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2019-04-04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838DD783-FD64-427D-ADD4-3B97F747C91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"/>
            <a:ext cx="9144000" cy="9083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200"/>
            <a:ext cx="9144000" cy="304800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0" y="171628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5" name="IFXSHAPE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2019-04-04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52" r:id="rId4"/>
    <p:sldLayoutId id="2147483729" r:id="rId5"/>
    <p:sldLayoutId id="2147483730" r:id="rId6"/>
    <p:sldLayoutId id="2147483741" r:id="rId7"/>
    <p:sldLayoutId id="2147483731" r:id="rId8"/>
    <p:sldLayoutId id="2147483747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54" r:id="rId18"/>
    <p:sldLayoutId id="2147483748" r:id="rId19"/>
    <p:sldLayoutId id="2147483753" r:id="rId2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Arial" panose="020B0604020202020204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Arial" panose="020B0604020202020204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Arial" panose="020B0604020202020204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- restricted -</a:t>
            </a:r>
            <a:endParaRPr lang="de-DE"/>
          </a:p>
        </p:txBody>
      </p:sp>
      <p:sp>
        <p:nvSpPr>
          <p:cNvPr id="8" name="Titel 3"/>
          <p:cNvSpPr txBox="1">
            <a:spLocks/>
          </p:cNvSpPr>
          <p:nvPr/>
        </p:nvSpPr>
        <p:spPr>
          <a:xfrm>
            <a:off x="250825" y="1268413"/>
            <a:ext cx="7128390" cy="1440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3600" kern="0" dirty="0" smtClean="0"/>
              <a:t>Robot Project Meeting 14 –</a:t>
            </a:r>
            <a:br>
              <a:rPr lang="en-GB" sz="3600" kern="0" dirty="0" smtClean="0"/>
            </a:br>
            <a:r>
              <a:rPr lang="en-GB" sz="3600" kern="0" dirty="0" smtClean="0"/>
              <a:t>04/04/2019</a:t>
            </a:r>
            <a:endParaRPr lang="en-GB" sz="3600" kern="0" dirty="0"/>
          </a:p>
        </p:txBody>
      </p:sp>
      <p:sp>
        <p:nvSpPr>
          <p:cNvPr id="10" name="Subtitle 1"/>
          <p:cNvSpPr txBox="1">
            <a:spLocks/>
          </p:cNvSpPr>
          <p:nvPr/>
        </p:nvSpPr>
        <p:spPr>
          <a:xfrm>
            <a:off x="488802" y="5823879"/>
            <a:ext cx="6840304" cy="72932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GB" sz="2800" baseline="0" noProof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2pPr>
            <a:lvl3pPr marL="914400" indent="0" algn="ctr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Verdana" pitchFamily="34" charset="0"/>
              <a:buNone/>
              <a:defRPr sz="1800" baseline="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3pPr>
            <a:lvl4pPr marL="1371600" indent="0" algn="ctr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4pPr>
            <a:lvl5pPr marL="1828800" indent="0" algn="ctr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Verdana" panose="020B0604030504040204" pitchFamily="34" charset="0"/>
              <a:buNone/>
              <a:defRPr sz="1400" baseline="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5pPr>
            <a:lvl6pPr marL="2286000" indent="0" algn="ctr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6pPr>
            <a:lvl7pPr marL="2743200" indent="0" algn="ctr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de-DE" sz="2000" kern="0" dirty="0" smtClean="0"/>
              <a:t>Bourgogne, Colrat, Evaux, Gaizi, Nicolle – ACE TEAM</a:t>
            </a:r>
          </a:p>
          <a:p>
            <a:r>
              <a:rPr lang="de-DE" sz="2000" kern="0" dirty="0" smtClean="0"/>
              <a:t>Chenaud - PTE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6459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6870BD7-E533-409A-9D04-53DE91808A68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Summary: next steps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Position accurate calculation and Enslavement to go to desired position</a:t>
            </a:r>
          </a:p>
          <a:p>
            <a:endParaRPr lang="de-DE" dirty="0" smtClean="0"/>
          </a:p>
          <a:p>
            <a:r>
              <a:rPr lang="de-DE" dirty="0" smtClean="0"/>
              <a:t>Investigate and solve Bluetooth commands reception problem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PCB print and mount to do a proper functionning handover </a:t>
            </a:r>
          </a:p>
          <a:p>
            <a:endParaRPr lang="de-DE" dirty="0"/>
          </a:p>
          <a:p>
            <a:r>
              <a:rPr lang="de-DE" dirty="0" smtClean="0"/>
              <a:t>New GUI to control mode 1, 2 and map the environment in mode 3 (in C++ or Processing)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Update of the Android App for Mode 3</a:t>
            </a:r>
          </a:p>
          <a:p>
            <a:endParaRPr lang="de-DE" dirty="0"/>
          </a:p>
          <a:p>
            <a:r>
              <a:rPr lang="de-DE" dirty="0" smtClean="0"/>
              <a:t>A new obstacle avoidance algorithm will be needed for mode 3: if we have a desired position, and we detect an obstacle in front we should be able to go around the obstacle and then end up on the desired position</a:t>
            </a:r>
          </a:p>
          <a:p>
            <a:pPr lvl="2"/>
            <a:r>
              <a:rPr lang="de-DE" dirty="0" smtClean="0"/>
              <a:t>Someone would have to start working on this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2019-04-04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88621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53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0824" y="171628"/>
            <a:ext cx="7223760" cy="720000"/>
          </a:xfrm>
        </p:spPr>
        <p:txBody>
          <a:bodyPr/>
          <a:lstStyle/>
          <a:p>
            <a:r>
              <a:rPr lang="en-US" dirty="0" smtClean="0"/>
              <a:t>Last Meeting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Next steps for the project</a:t>
            </a:r>
            <a:r>
              <a:rPr lang="en-US" dirty="0" smtClean="0"/>
              <a:t>:</a:t>
            </a:r>
          </a:p>
          <a:p>
            <a:pPr lvl="0"/>
            <a:endParaRPr lang="de-DE" dirty="0"/>
          </a:p>
          <a:p>
            <a:pPr lvl="1"/>
            <a:r>
              <a:rPr lang="en-US" sz="1600" dirty="0" smtClean="0"/>
              <a:t>Virgile will take over the PCB design that is almost finished</a:t>
            </a:r>
            <a:endParaRPr lang="de-DE" sz="1600" dirty="0"/>
          </a:p>
          <a:p>
            <a:pPr lvl="1"/>
            <a:r>
              <a:rPr lang="en-US" sz="1600" dirty="0"/>
              <a:t>Create a New GUI in </a:t>
            </a:r>
            <a:r>
              <a:rPr lang="en-US" sz="1600" dirty="0" smtClean="0"/>
              <a:t>C</a:t>
            </a:r>
            <a:r>
              <a:rPr lang="en-US" sz="1600" dirty="0"/>
              <a:t>++ or </a:t>
            </a:r>
            <a:r>
              <a:rPr lang="en-US" sz="1600" dirty="0" smtClean="0"/>
              <a:t>Processing </a:t>
            </a:r>
            <a:r>
              <a:rPr lang="en-US" sz="1600" dirty="0"/>
              <a:t>for Mode 3 where we would want to map the environment </a:t>
            </a:r>
            <a:endParaRPr lang="de-DE" sz="1600" dirty="0"/>
          </a:p>
          <a:p>
            <a:pPr lvl="1"/>
            <a:r>
              <a:rPr lang="en-US" sz="1600" dirty="0"/>
              <a:t>Make a more reliable protocol of communication between the Bluetooth and the GUI/Android App with start bit, end bit and </a:t>
            </a:r>
            <a:r>
              <a:rPr lang="en-US" sz="1600" dirty="0" smtClean="0"/>
              <a:t>Acknowledgement: </a:t>
            </a:r>
            <a:r>
              <a:rPr lang="en-US" sz="1600" dirty="0" smtClean="0">
                <a:solidFill>
                  <a:schemeClr val="accent5"/>
                </a:solidFill>
              </a:rPr>
              <a:t>According to Virgile, LIN protocol is already secure enough</a:t>
            </a:r>
          </a:p>
          <a:p>
            <a:pPr lvl="1"/>
            <a:endParaRPr lang="de-DE" sz="1600" dirty="0"/>
          </a:p>
          <a:p>
            <a:pPr lvl="0"/>
            <a:r>
              <a:rPr lang="en-US" dirty="0"/>
              <a:t>Clarification regarding the goals for Mode 3</a:t>
            </a:r>
            <a:r>
              <a:rPr lang="en-US" dirty="0" smtClean="0"/>
              <a:t>:</a:t>
            </a:r>
          </a:p>
          <a:p>
            <a:pPr marL="0" lvl="0" indent="0">
              <a:buNone/>
            </a:pPr>
            <a:endParaRPr lang="de-DE" dirty="0"/>
          </a:p>
          <a:p>
            <a:pPr lvl="1"/>
            <a:r>
              <a:rPr lang="en-US" sz="1600" dirty="0"/>
              <a:t>CNN detects the numbers and sends the relative position to the </a:t>
            </a:r>
            <a:r>
              <a:rPr lang="en-US" sz="1600" dirty="0" smtClean="0"/>
              <a:t>AURIX</a:t>
            </a:r>
            <a:endParaRPr lang="de-DE" sz="1600" dirty="0"/>
          </a:p>
          <a:p>
            <a:pPr lvl="1"/>
            <a:r>
              <a:rPr lang="en-US" sz="1600" dirty="0"/>
              <a:t>AURIX is constantly calculating its position in the map, with the next version of the enslavement, the duty cycle of the wheels will depend on the position of the Number</a:t>
            </a:r>
            <a:endParaRPr lang="de-DE" sz="1600" dirty="0"/>
          </a:p>
          <a:p>
            <a:pPr lvl="1"/>
            <a:r>
              <a:rPr lang="en-US" sz="1600" dirty="0"/>
              <a:t>When a number is detected, </a:t>
            </a:r>
            <a:r>
              <a:rPr lang="en-US" sz="1600" dirty="0" smtClean="0"/>
              <a:t>its </a:t>
            </a:r>
            <a:r>
              <a:rPr lang="en-US" sz="1600" dirty="0"/>
              <a:t>position should be sent to the GUI to map the environment </a:t>
            </a:r>
            <a:endParaRPr lang="de-DE" sz="1600" dirty="0"/>
          </a:p>
          <a:p>
            <a:r>
              <a:rPr lang="en-US" dirty="0" smtClean="0"/>
              <a:t>Monthly meetings instead of bi-weekly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6870BD7-E533-409A-9D04-53DE91808A68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2019-04-04             </a:t>
            </a:r>
            <a:r>
              <a:rPr lang="de-DE" b="1" smtClean="0"/>
              <a:t>restricted</a:t>
            </a:r>
            <a:endParaRPr lang="de-DE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2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6870BD7-E533-409A-9D04-53DE91808A68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Reocurring issue with Bluetooth Communication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Sometimes for no apparent reason the commands sent via bluetooth from the GUI or the Android app are not received by the robot 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The bluetooth connection isn‘t broken but randomly some commands sent are not received</a:t>
            </a:r>
          </a:p>
          <a:p>
            <a:pPr lvl="1"/>
            <a:r>
              <a:rPr lang="de-DE" dirty="0" smtClean="0"/>
              <a:t>It never was a problem with Putty, we will have to investigate before printing the PCB  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2019-04-04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5776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32FE172-F370-450B-9494-FD7900E1DA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Virgile, GUI &amp; PCB design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Done:</a:t>
            </a:r>
          </a:p>
          <a:p>
            <a:pPr lvl="1"/>
            <a:r>
              <a:rPr lang="de-DE" dirty="0" smtClean="0"/>
              <a:t>Schematic done</a:t>
            </a:r>
          </a:p>
          <a:p>
            <a:pPr lvl="1"/>
            <a:r>
              <a:rPr lang="de-DE" dirty="0" smtClean="0"/>
              <a:t>PCB layout design done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do: </a:t>
            </a:r>
            <a:endParaRPr lang="de-DE" dirty="0"/>
          </a:p>
          <a:p>
            <a:pPr lvl="1"/>
            <a:r>
              <a:rPr lang="de-DE" dirty="0" smtClean="0"/>
              <a:t>Valid the schematic:</a:t>
            </a:r>
          </a:p>
          <a:p>
            <a:pPr lvl="2"/>
            <a:r>
              <a:rPr lang="de-DE" dirty="0" smtClean="0"/>
              <a:t>Check the problem with the Bluetooth module</a:t>
            </a:r>
          </a:p>
          <a:p>
            <a:pPr lvl="1"/>
            <a:r>
              <a:rPr lang="de-DE" dirty="0" smtClean="0"/>
              <a:t>Print the board (and mount the components)</a:t>
            </a:r>
          </a:p>
          <a:p>
            <a:pPr lvl="1"/>
            <a:r>
              <a:rPr lang="de-DE" dirty="0" smtClean="0"/>
              <a:t>Choose between Processing and C++ (with Qt) to make the new GUI</a:t>
            </a:r>
          </a:p>
          <a:p>
            <a:pPr lvl="2"/>
            <a:r>
              <a:rPr lang="de-DE" dirty="0" smtClean="0"/>
              <a:t>Processing code simpler than C++, Processing is made to build GUIs</a:t>
            </a:r>
          </a:p>
          <a:p>
            <a:pPr lvl="2"/>
            <a:r>
              <a:rPr lang="de-DE" dirty="0" smtClean="0"/>
              <a:t>C++ more portable, more convenient for next year students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8400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32FE172-F370-450B-9494-FD7900E1DA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Schematic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63456" y="1268413"/>
            <a:ext cx="5617087" cy="5113337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242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32FE172-F370-450B-9494-FD7900E1DA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Board design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38" y="1700808"/>
            <a:ext cx="54578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80" y="2132856"/>
            <a:ext cx="7315200" cy="391477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6870BD7-E533-409A-9D04-53DE91808A68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Amine, Position calculation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To calculate in real time the position of the robot we are using the encoders and the gyroscope. Our program is based on this formula:</a:t>
            </a:r>
          </a:p>
          <a:p>
            <a:pPr lvl="5"/>
            <a:r>
              <a:rPr lang="de-DE" dirty="0" smtClean="0"/>
              <a:t>				</a:t>
            </a:r>
            <a:endParaRPr lang="de-DE" dirty="0"/>
          </a:p>
          <a:p>
            <a:pPr lvl="5"/>
            <a:r>
              <a:rPr lang="de-DE" dirty="0" smtClean="0"/>
              <a:t>			   </a:t>
            </a:r>
            <a:r>
              <a:rPr lang="de-DE" sz="1600" dirty="0" smtClean="0">
                <a:solidFill>
                  <a:schemeClr val="accent5"/>
                </a:solidFill>
              </a:rPr>
              <a:t>Position on the x axis, ∆s is the distance traveled by 		   the robot between 2 interrupts, based on encoders</a:t>
            </a:r>
            <a:endParaRPr lang="de-DE" sz="1600" dirty="0">
              <a:solidFill>
                <a:schemeClr val="accent5"/>
              </a:solidFill>
            </a:endParaRPr>
          </a:p>
          <a:p>
            <a:pPr lvl="5"/>
            <a:r>
              <a:rPr lang="de-DE" sz="1600" dirty="0" smtClean="0">
                <a:solidFill>
                  <a:schemeClr val="accent5"/>
                </a:solidFill>
              </a:rPr>
              <a:t>			   Position </a:t>
            </a:r>
            <a:r>
              <a:rPr lang="de-DE" sz="1600" dirty="0">
                <a:solidFill>
                  <a:schemeClr val="accent5"/>
                </a:solidFill>
              </a:rPr>
              <a:t>on the </a:t>
            </a:r>
            <a:r>
              <a:rPr lang="de-DE" sz="1600" dirty="0" smtClean="0">
                <a:solidFill>
                  <a:schemeClr val="accent5"/>
                </a:solidFill>
              </a:rPr>
              <a:t>y axis</a:t>
            </a:r>
          </a:p>
          <a:p>
            <a:pPr lvl="5"/>
            <a:endParaRPr lang="de-DE" sz="1600" dirty="0">
              <a:solidFill>
                <a:schemeClr val="accent5"/>
              </a:solidFill>
            </a:endParaRPr>
          </a:p>
          <a:p>
            <a:pPr lvl="5"/>
            <a:r>
              <a:rPr lang="de-DE" sz="1600" dirty="0" smtClean="0">
                <a:solidFill>
                  <a:schemeClr val="accent5"/>
                </a:solidFill>
              </a:rPr>
              <a:t>		  Angle Orientation change between 2 interrupts, we do it based     	on Gyroscope Yaw angle mesurement  </a:t>
            </a:r>
          </a:p>
          <a:p>
            <a:pPr lvl="5"/>
            <a:endParaRPr lang="de-DE" sz="1600" dirty="0">
              <a:solidFill>
                <a:schemeClr val="accent5"/>
              </a:solidFill>
            </a:endParaRPr>
          </a:p>
          <a:p>
            <a:pPr lvl="5"/>
            <a:endParaRPr lang="de-DE" sz="1600" dirty="0" smtClean="0">
              <a:solidFill>
                <a:schemeClr val="accent5"/>
              </a:solidFill>
            </a:endParaRPr>
          </a:p>
          <a:p>
            <a:pPr lvl="5"/>
            <a:r>
              <a:rPr lang="de-DE" sz="1600" dirty="0" smtClean="0">
                <a:solidFill>
                  <a:schemeClr val="accent5"/>
                </a:solidFill>
              </a:rPr>
              <a:t>Position Update</a:t>
            </a:r>
          </a:p>
          <a:p>
            <a:pPr lvl="5"/>
            <a:r>
              <a:rPr lang="de-DE" sz="1600" dirty="0" smtClean="0">
                <a:solidFill>
                  <a:schemeClr val="accent5"/>
                </a:solidFill>
              </a:rPr>
              <a:t>Formula</a:t>
            </a:r>
            <a:endParaRPr lang="de-DE" sz="1600" dirty="0">
              <a:solidFill>
                <a:schemeClr val="accent5"/>
              </a:solidFill>
            </a:endParaRPr>
          </a:p>
          <a:p>
            <a:pPr lvl="5"/>
            <a:endParaRPr lang="de-DE" sz="1600" dirty="0" smtClean="0">
              <a:solidFill>
                <a:schemeClr val="accent5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2019-04-04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6496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6870BD7-E533-409A-9D04-53DE91808A68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Amine &amp; Guillaume, testing the position calculation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After some tests it seems that although we have coherent results, there seem to be a lack of precision</a:t>
            </a:r>
          </a:p>
          <a:p>
            <a:pPr lvl="2"/>
            <a:r>
              <a:rPr lang="de-DE" dirty="0" smtClean="0"/>
              <a:t>The values given by the gyroscope are sometimes not accurate which translates in the x and y calculation. </a:t>
            </a:r>
          </a:p>
          <a:p>
            <a:pPr lvl="3"/>
            <a:r>
              <a:rPr lang="de-DE" dirty="0" smtClean="0"/>
              <a:t>Example: X </a:t>
            </a:r>
            <a:r>
              <a:rPr lang="de-DE" u="sng" dirty="0" smtClean="0"/>
              <a:t>measured value</a:t>
            </a:r>
            <a:r>
              <a:rPr lang="de-DE" dirty="0" smtClean="0"/>
              <a:t> is </a:t>
            </a:r>
            <a:r>
              <a:rPr lang="de-DE" dirty="0" smtClean="0">
                <a:solidFill>
                  <a:schemeClr val="accent5"/>
                </a:solidFill>
              </a:rPr>
              <a:t>superior</a:t>
            </a:r>
            <a:r>
              <a:rPr lang="de-DE" dirty="0" smtClean="0"/>
              <a:t> to its </a:t>
            </a:r>
            <a:r>
              <a:rPr lang="de-DE" u="sng" dirty="0" smtClean="0"/>
              <a:t>calculated value</a:t>
            </a:r>
            <a:r>
              <a:rPr lang="de-DE" dirty="0" smtClean="0"/>
              <a:t> while Y </a:t>
            </a:r>
            <a:r>
              <a:rPr lang="de-DE" u="sng" dirty="0" smtClean="0"/>
              <a:t>measured value</a:t>
            </a:r>
            <a:r>
              <a:rPr lang="de-DE" dirty="0" smtClean="0"/>
              <a:t> is </a:t>
            </a:r>
            <a:r>
              <a:rPr lang="de-DE" dirty="0" smtClean="0">
                <a:solidFill>
                  <a:schemeClr val="accent5"/>
                </a:solidFill>
              </a:rPr>
              <a:t>inferior</a:t>
            </a:r>
            <a:r>
              <a:rPr lang="de-DE" dirty="0" smtClean="0"/>
              <a:t> to its </a:t>
            </a:r>
            <a:r>
              <a:rPr lang="de-DE" u="sng" dirty="0" smtClean="0"/>
              <a:t>calculated value</a:t>
            </a:r>
            <a:r>
              <a:rPr lang="de-DE" dirty="0" smtClean="0"/>
              <a:t>.  If the angle is not accurate, the bigger the angle value, the smaller the cosine is and the bigger the sine is which affects the calculated value </a:t>
            </a:r>
          </a:p>
          <a:p>
            <a:pPr lvl="2"/>
            <a:endParaRPr lang="de-DE" dirty="0"/>
          </a:p>
          <a:p>
            <a:r>
              <a:rPr lang="de-DE" dirty="0" smtClean="0"/>
              <a:t>One solution could be to calculate the angle variation with the values from the encoders and compare them to the values of gyroscope to get a more precise angle variation 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2019-04-04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222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6870BD7-E533-409A-9D04-53DE91808A68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Amine, Position Calculation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To do: </a:t>
            </a:r>
          </a:p>
          <a:p>
            <a:endParaRPr lang="de-DE" dirty="0"/>
          </a:p>
          <a:p>
            <a:pPr lvl="2"/>
            <a:r>
              <a:rPr lang="de-DE" dirty="0" smtClean="0"/>
              <a:t>Investigate the Bluetooth problem</a:t>
            </a:r>
          </a:p>
          <a:p>
            <a:pPr lvl="2"/>
            <a:r>
              <a:rPr lang="de-DE" dirty="0" smtClean="0"/>
              <a:t>Make sure the Position calculation is accurate with Guillaume</a:t>
            </a:r>
          </a:p>
          <a:p>
            <a:pPr lvl="2"/>
            <a:r>
              <a:rPr lang="de-DE" dirty="0" smtClean="0"/>
              <a:t>Verify the Error calculation for the enslavement</a:t>
            </a:r>
          </a:p>
          <a:p>
            <a:pPr lvl="2"/>
            <a:r>
              <a:rPr lang="de-DE" dirty="0" smtClean="0"/>
              <a:t>Start Working on the enslavement</a:t>
            </a:r>
          </a:p>
          <a:p>
            <a:pPr lvl="2"/>
            <a:endParaRPr lang="de-DE" dirty="0" smtClean="0"/>
          </a:p>
          <a:p>
            <a:pPr lvl="5"/>
            <a:r>
              <a:rPr lang="de-DE" dirty="0" smtClean="0">
                <a:solidFill>
                  <a:schemeClr val="accent1"/>
                </a:solidFill>
              </a:rPr>
              <a:t>Deadline:  09/05/2019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2019-04-04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93212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</p:tagLst>
</file>

<file path=ppt/theme/theme1.xml><?xml version="1.0" encoding="utf-8"?>
<a:theme xmlns:a="http://schemas.openxmlformats.org/drawingml/2006/main" name="blank">
  <a:themeElements>
    <a:clrScheme name="InfineonColors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Fonts">
      <a:majorFont>
        <a:latin typeface="Arial"/>
        <a:ea typeface=""/>
        <a:cs typeface="Verdana"/>
      </a:majorFont>
      <a:minorFont>
        <a:latin typeface="Arial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Arial" panose="020B0604020202020204" pitchFamily="34" charset="0"/>
            <a:ea typeface="Verdana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91771C4-929F-4ED7-BDF7-F3841CAABD6F}" vid="{F70EBD9A-6494-4A9C-8EA5-40E527EC2E61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Props1.xml><?xml version="1.0" encoding="utf-8"?>
<ds:datastoreItem xmlns:ds="http://schemas.openxmlformats.org/officeDocument/2006/customXml" ds:itemID="{A48A5AAF-F61E-4811-9786-91DF48B59B47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86F326BB-2333-4195-A193-05BCEFE8FB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EB39D0-DAF8-417C-92DC-0C5FA6081C9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F26D89C-A3BE-46DA-9914-790367CC2703}">
  <ds:schemaRefs>
    <ds:schemaRef ds:uri="http://schemas.microsoft.com/office/2006/metadata/properties"/>
    <ds:schemaRef ds:uri="http://schemas.microsoft.com/office/infopath/2007/PartnerControls"/>
    <ds:schemaRef ds:uri="a709603d-609a-478b-a91d-3c5e984c0e7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769</Words>
  <Application>Microsoft Office PowerPoint</Application>
  <PresentationFormat>On-screen Show (4:3)</PresentationFormat>
  <Paragraphs>110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Verdana</vt:lpstr>
      <vt:lpstr>blank</vt:lpstr>
      <vt:lpstr>PowerPoint Presentation</vt:lpstr>
      <vt:lpstr>Last Meeting</vt:lpstr>
      <vt:lpstr>Reocurring issue with Bluetooth Communication</vt:lpstr>
      <vt:lpstr>Virgile, GUI &amp; PCB design</vt:lpstr>
      <vt:lpstr>Schematic</vt:lpstr>
      <vt:lpstr>Board design</vt:lpstr>
      <vt:lpstr>Amine, Position calculation</vt:lpstr>
      <vt:lpstr>Amine &amp; Guillaume, testing the position calculation</vt:lpstr>
      <vt:lpstr>Amine, Position Calculation</vt:lpstr>
      <vt:lpstr>Summary: next steps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2019-04-04T06:48:01Z</dcterms:created>
  <dcterms:modified xsi:type="dcterms:W3CDTF">2019-05-08T12:20:41Z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ContentTypeId">
    <vt:lpwstr>0x010100A655AAE9148B404486CBFDD74AD2AA0B</vt:lpwstr>
  </property>
</Properties>
</file>