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88" r:id="rId3"/>
    <p:sldId id="257" r:id="rId4"/>
    <p:sldId id="259" r:id="rId5"/>
    <p:sldId id="261" r:id="rId6"/>
    <p:sldId id="295" r:id="rId7"/>
    <p:sldId id="296" r:id="rId8"/>
    <p:sldId id="263" r:id="rId9"/>
    <p:sldId id="297" r:id="rId10"/>
    <p:sldId id="264" r:id="rId11"/>
    <p:sldId id="265" r:id="rId12"/>
    <p:sldId id="298" r:id="rId13"/>
    <p:sldId id="299" r:id="rId14"/>
    <p:sldId id="267" r:id="rId15"/>
    <p:sldId id="268" r:id="rId16"/>
    <p:sldId id="300" r:id="rId17"/>
    <p:sldId id="301" r:id="rId18"/>
    <p:sldId id="303" r:id="rId19"/>
    <p:sldId id="304" r:id="rId20"/>
    <p:sldId id="305" r:id="rId21"/>
    <p:sldId id="306"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278" r:id="rId35"/>
  </p:sldIdLst>
  <p:sldSz cx="9144000" cy="5143500" type="screen16x9"/>
  <p:notesSz cx="6858000" cy="9144000"/>
  <p:embeddedFontLst>
    <p:embeddedFont>
      <p:font typeface="Inria Sans" charset="0"/>
      <p:regular r:id="rId37"/>
      <p:bold r:id="rId38"/>
      <p:italic r:id="rId39"/>
      <p:boldItalic r:id="rId40"/>
    </p:embeddedFont>
    <p:embeddedFont>
      <p:font typeface="Inria Sans Light" charset="0"/>
      <p:regular r:id="rId41"/>
      <p:bold r:id="rId42"/>
      <p:italic r:id="rId43"/>
      <p:boldItalic r:id="rId44"/>
    </p:embeddedFont>
    <p:embeddedFont>
      <p:font typeface="Saira Semi Condensed" panose="020B0604020202020204" charset="0"/>
      <p:regular r:id="rId45"/>
      <p:bold r:id="rId46"/>
    </p:embeddedFont>
    <p:embeddedFont>
      <p:font typeface="Saira SemiCondensed Medium" panose="020B0604020202020204" charset="0"/>
      <p:regular r:id="rId47"/>
      <p:bold r:id="rId48"/>
    </p:embeddedFont>
    <p:embeddedFont>
      <p:font typeface="Titillium Web"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D645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A5B51C-8CD4-41C5-B16D-47832BB83C99}">
  <a:tblStyle styleId="{E9A5B51C-8CD4-41C5-B16D-47832BB83C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0A4BE30-F409-4A24-8C57-98108216027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showGuides="1">
      <p:cViewPr varScale="1">
        <p:scale>
          <a:sx n="119" d="100"/>
          <a:sy n="119" d="100"/>
        </p:scale>
        <p:origin x="581"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AEF8F6-7E43-46F3-97AA-BD4FBD384262}"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fr-FR"/>
        </a:p>
      </dgm:t>
    </dgm:pt>
    <dgm:pt modelId="{EC511244-B5F0-4252-872A-1EE82E3EE441}">
      <dgm:prSet phldrT="[Text]"/>
      <dgm:spPr/>
      <dgm:t>
        <a:bodyPr/>
        <a:lstStyle/>
        <a:p>
          <a:r>
            <a:rPr lang="fr-FR" dirty="0"/>
            <a:t>INTRODUCTION</a:t>
          </a:r>
        </a:p>
      </dgm:t>
    </dgm:pt>
    <dgm:pt modelId="{AC4F6C6F-8DE1-43DB-80F1-65FB10812D3D}" type="parTrans" cxnId="{22B1A820-888B-40FC-8C3B-CEE87C100008}">
      <dgm:prSet/>
      <dgm:spPr/>
      <dgm:t>
        <a:bodyPr/>
        <a:lstStyle/>
        <a:p>
          <a:endParaRPr lang="fr-FR"/>
        </a:p>
      </dgm:t>
    </dgm:pt>
    <dgm:pt modelId="{0FA68572-2AA6-4C7A-84C8-A019DF863417}" type="sibTrans" cxnId="{22B1A820-888B-40FC-8C3B-CEE87C100008}">
      <dgm:prSet/>
      <dgm:spPr/>
      <dgm:t>
        <a:bodyPr/>
        <a:lstStyle/>
        <a:p>
          <a:endParaRPr lang="fr-FR"/>
        </a:p>
      </dgm:t>
    </dgm:pt>
    <dgm:pt modelId="{5716106F-EA14-4010-9315-27B24D9BB96F}">
      <dgm:prSet phldrT="[Text]"/>
      <dgm:spPr/>
      <dgm:t>
        <a:bodyPr/>
        <a:lstStyle/>
        <a:p>
          <a:r>
            <a:rPr lang="fr-FR" dirty="0"/>
            <a:t>ANALYSE DU CDC</a:t>
          </a:r>
        </a:p>
      </dgm:t>
    </dgm:pt>
    <dgm:pt modelId="{7483BC08-928E-4315-95AC-09CA959055A4}" type="parTrans" cxnId="{A41E4700-04AC-4B9D-A132-C84AF4831E7B}">
      <dgm:prSet/>
      <dgm:spPr/>
      <dgm:t>
        <a:bodyPr/>
        <a:lstStyle/>
        <a:p>
          <a:endParaRPr lang="fr-FR"/>
        </a:p>
      </dgm:t>
    </dgm:pt>
    <dgm:pt modelId="{315459A3-9334-4EB9-8025-49C0762F666B}" type="sibTrans" cxnId="{A41E4700-04AC-4B9D-A132-C84AF4831E7B}">
      <dgm:prSet/>
      <dgm:spPr/>
      <dgm:t>
        <a:bodyPr/>
        <a:lstStyle/>
        <a:p>
          <a:endParaRPr lang="fr-FR"/>
        </a:p>
      </dgm:t>
    </dgm:pt>
    <dgm:pt modelId="{ADB7BA75-BF46-4856-AD51-AEF96CB606FF}">
      <dgm:prSet phldrT="[Text]"/>
      <dgm:spPr/>
      <dgm:t>
        <a:bodyPr/>
        <a:lstStyle/>
        <a:p>
          <a:r>
            <a:rPr lang="fr-FR" dirty="0"/>
            <a:t>REALISATION DU PROJET</a:t>
          </a:r>
        </a:p>
      </dgm:t>
    </dgm:pt>
    <dgm:pt modelId="{8C886EE0-900D-435D-ABE2-B5DDEB8AA0CB}" type="parTrans" cxnId="{1D9CAB31-B397-4A18-BB4F-7EE4E0AABBF9}">
      <dgm:prSet/>
      <dgm:spPr/>
      <dgm:t>
        <a:bodyPr/>
        <a:lstStyle/>
        <a:p>
          <a:endParaRPr lang="fr-FR"/>
        </a:p>
      </dgm:t>
    </dgm:pt>
    <dgm:pt modelId="{2996E88A-5617-4F37-8B0C-F84084E328C0}" type="sibTrans" cxnId="{1D9CAB31-B397-4A18-BB4F-7EE4E0AABBF9}">
      <dgm:prSet/>
      <dgm:spPr/>
      <dgm:t>
        <a:bodyPr/>
        <a:lstStyle/>
        <a:p>
          <a:endParaRPr lang="fr-FR"/>
        </a:p>
      </dgm:t>
    </dgm:pt>
    <dgm:pt modelId="{37639BA5-461E-4BDC-8F87-193FC28F7B47}">
      <dgm:prSet phldrT="[Text]"/>
      <dgm:spPr/>
      <dgm:t>
        <a:bodyPr/>
        <a:lstStyle/>
        <a:p>
          <a:r>
            <a:rPr lang="fr-FR" dirty="0"/>
            <a:t>CONCLUSION</a:t>
          </a:r>
        </a:p>
      </dgm:t>
    </dgm:pt>
    <dgm:pt modelId="{9C010EE0-4B93-4D70-9568-A1EB19809667}" type="parTrans" cxnId="{662375EE-C111-4014-98E6-6AE556DC436C}">
      <dgm:prSet/>
      <dgm:spPr/>
      <dgm:t>
        <a:bodyPr/>
        <a:lstStyle/>
        <a:p>
          <a:endParaRPr lang="fr-FR"/>
        </a:p>
      </dgm:t>
    </dgm:pt>
    <dgm:pt modelId="{16996CF0-F4E3-4F25-9B72-EF27714A00E6}" type="sibTrans" cxnId="{662375EE-C111-4014-98E6-6AE556DC436C}">
      <dgm:prSet/>
      <dgm:spPr/>
      <dgm:t>
        <a:bodyPr/>
        <a:lstStyle/>
        <a:p>
          <a:endParaRPr lang="fr-FR"/>
        </a:p>
      </dgm:t>
    </dgm:pt>
    <dgm:pt modelId="{DB691F35-A317-4F52-827A-5EF3EDC4F0E9}" type="pres">
      <dgm:prSet presAssocID="{0EAEF8F6-7E43-46F3-97AA-BD4FBD384262}" presName="Name0" presStyleCnt="0">
        <dgm:presLayoutVars>
          <dgm:chMax val="7"/>
          <dgm:chPref val="7"/>
          <dgm:dir/>
        </dgm:presLayoutVars>
      </dgm:prSet>
      <dgm:spPr/>
    </dgm:pt>
    <dgm:pt modelId="{3F1BB9B9-364B-458F-91FD-28390C639EC8}" type="pres">
      <dgm:prSet presAssocID="{0EAEF8F6-7E43-46F3-97AA-BD4FBD384262}" presName="Name1" presStyleCnt="0"/>
      <dgm:spPr/>
    </dgm:pt>
    <dgm:pt modelId="{4856BB3F-5F35-4038-9A0E-88AE74671924}" type="pres">
      <dgm:prSet presAssocID="{0EAEF8F6-7E43-46F3-97AA-BD4FBD384262}" presName="cycle" presStyleCnt="0"/>
      <dgm:spPr/>
    </dgm:pt>
    <dgm:pt modelId="{23417B25-60E0-4E2C-8831-FF90D82F01E3}" type="pres">
      <dgm:prSet presAssocID="{0EAEF8F6-7E43-46F3-97AA-BD4FBD384262}" presName="srcNode" presStyleLbl="node1" presStyleIdx="0" presStyleCnt="4"/>
      <dgm:spPr/>
    </dgm:pt>
    <dgm:pt modelId="{4A5B7937-264E-4AD2-987B-AB3F63780BD2}" type="pres">
      <dgm:prSet presAssocID="{0EAEF8F6-7E43-46F3-97AA-BD4FBD384262}" presName="conn" presStyleLbl="parChTrans1D2" presStyleIdx="0" presStyleCnt="1"/>
      <dgm:spPr/>
    </dgm:pt>
    <dgm:pt modelId="{B1FBE462-C00A-4177-871B-FF0C62003CE0}" type="pres">
      <dgm:prSet presAssocID="{0EAEF8F6-7E43-46F3-97AA-BD4FBD384262}" presName="extraNode" presStyleLbl="node1" presStyleIdx="0" presStyleCnt="4"/>
      <dgm:spPr/>
    </dgm:pt>
    <dgm:pt modelId="{4357B9E3-B52F-4171-AD24-D1EE3C271CE0}" type="pres">
      <dgm:prSet presAssocID="{0EAEF8F6-7E43-46F3-97AA-BD4FBD384262}" presName="dstNode" presStyleLbl="node1" presStyleIdx="0" presStyleCnt="4"/>
      <dgm:spPr/>
    </dgm:pt>
    <dgm:pt modelId="{761BA5B0-7ABA-4C29-8D79-FA2463884E02}" type="pres">
      <dgm:prSet presAssocID="{EC511244-B5F0-4252-872A-1EE82E3EE441}" presName="text_1" presStyleLbl="node1" presStyleIdx="0" presStyleCnt="4">
        <dgm:presLayoutVars>
          <dgm:bulletEnabled val="1"/>
        </dgm:presLayoutVars>
      </dgm:prSet>
      <dgm:spPr/>
    </dgm:pt>
    <dgm:pt modelId="{DE2E478A-F4B0-496A-9389-131F16472D5B}" type="pres">
      <dgm:prSet presAssocID="{EC511244-B5F0-4252-872A-1EE82E3EE441}" presName="accent_1" presStyleCnt="0"/>
      <dgm:spPr/>
    </dgm:pt>
    <dgm:pt modelId="{EFFEC55E-26C0-4E20-AED9-F83261E2BE91}" type="pres">
      <dgm:prSet presAssocID="{EC511244-B5F0-4252-872A-1EE82E3EE441}" presName="accentRepeatNode" presStyleLbl="solidFgAcc1" presStyleIdx="0" presStyleCnt="4"/>
      <dgm:spPr/>
    </dgm:pt>
    <dgm:pt modelId="{36965B8C-C260-4B67-BF79-BFA9D83AAD7E}" type="pres">
      <dgm:prSet presAssocID="{5716106F-EA14-4010-9315-27B24D9BB96F}" presName="text_2" presStyleLbl="node1" presStyleIdx="1" presStyleCnt="4">
        <dgm:presLayoutVars>
          <dgm:bulletEnabled val="1"/>
        </dgm:presLayoutVars>
      </dgm:prSet>
      <dgm:spPr/>
    </dgm:pt>
    <dgm:pt modelId="{91005ACD-3B15-43F4-AD53-CEAA8FB54294}" type="pres">
      <dgm:prSet presAssocID="{5716106F-EA14-4010-9315-27B24D9BB96F}" presName="accent_2" presStyleCnt="0"/>
      <dgm:spPr/>
    </dgm:pt>
    <dgm:pt modelId="{A428DB92-3D35-443D-92E0-1903784DB09D}" type="pres">
      <dgm:prSet presAssocID="{5716106F-EA14-4010-9315-27B24D9BB96F}" presName="accentRepeatNode" presStyleLbl="solidFgAcc1" presStyleIdx="1" presStyleCnt="4"/>
      <dgm:spPr/>
    </dgm:pt>
    <dgm:pt modelId="{A8AE9FBB-300F-4DC6-8471-6426BF041982}" type="pres">
      <dgm:prSet presAssocID="{ADB7BA75-BF46-4856-AD51-AEF96CB606FF}" presName="text_3" presStyleLbl="node1" presStyleIdx="2" presStyleCnt="4">
        <dgm:presLayoutVars>
          <dgm:bulletEnabled val="1"/>
        </dgm:presLayoutVars>
      </dgm:prSet>
      <dgm:spPr/>
    </dgm:pt>
    <dgm:pt modelId="{5F33C46A-0FF7-4845-A9AA-24003A480C75}" type="pres">
      <dgm:prSet presAssocID="{ADB7BA75-BF46-4856-AD51-AEF96CB606FF}" presName="accent_3" presStyleCnt="0"/>
      <dgm:spPr/>
    </dgm:pt>
    <dgm:pt modelId="{5707AC07-3977-4C27-B269-DAB1A7D30D02}" type="pres">
      <dgm:prSet presAssocID="{ADB7BA75-BF46-4856-AD51-AEF96CB606FF}" presName="accentRepeatNode" presStyleLbl="solidFgAcc1" presStyleIdx="2" presStyleCnt="4"/>
      <dgm:spPr/>
    </dgm:pt>
    <dgm:pt modelId="{B551DEC9-9D41-4EB3-95FA-564CC146B785}" type="pres">
      <dgm:prSet presAssocID="{37639BA5-461E-4BDC-8F87-193FC28F7B47}" presName="text_4" presStyleLbl="node1" presStyleIdx="3" presStyleCnt="4">
        <dgm:presLayoutVars>
          <dgm:bulletEnabled val="1"/>
        </dgm:presLayoutVars>
      </dgm:prSet>
      <dgm:spPr/>
    </dgm:pt>
    <dgm:pt modelId="{9E1ECA3F-BC7D-40CC-AD59-CE060100B79F}" type="pres">
      <dgm:prSet presAssocID="{37639BA5-461E-4BDC-8F87-193FC28F7B47}" presName="accent_4" presStyleCnt="0"/>
      <dgm:spPr/>
    </dgm:pt>
    <dgm:pt modelId="{12E98CE3-5C35-473B-BF0E-ED2BC5B1748A}" type="pres">
      <dgm:prSet presAssocID="{37639BA5-461E-4BDC-8F87-193FC28F7B47}" presName="accentRepeatNode" presStyleLbl="solidFgAcc1" presStyleIdx="3" presStyleCnt="4"/>
      <dgm:spPr/>
    </dgm:pt>
  </dgm:ptLst>
  <dgm:cxnLst>
    <dgm:cxn modelId="{A41E4700-04AC-4B9D-A132-C84AF4831E7B}" srcId="{0EAEF8F6-7E43-46F3-97AA-BD4FBD384262}" destId="{5716106F-EA14-4010-9315-27B24D9BB96F}" srcOrd="1" destOrd="0" parTransId="{7483BC08-928E-4315-95AC-09CA959055A4}" sibTransId="{315459A3-9334-4EB9-8025-49C0762F666B}"/>
    <dgm:cxn modelId="{22B1A820-888B-40FC-8C3B-CEE87C100008}" srcId="{0EAEF8F6-7E43-46F3-97AA-BD4FBD384262}" destId="{EC511244-B5F0-4252-872A-1EE82E3EE441}" srcOrd="0" destOrd="0" parTransId="{AC4F6C6F-8DE1-43DB-80F1-65FB10812D3D}" sibTransId="{0FA68572-2AA6-4C7A-84C8-A019DF863417}"/>
    <dgm:cxn modelId="{80ABBF2C-839E-424D-8E93-A3AEED7515E6}" type="presOf" srcId="{5716106F-EA14-4010-9315-27B24D9BB96F}" destId="{36965B8C-C260-4B67-BF79-BFA9D83AAD7E}" srcOrd="0" destOrd="0" presId="urn:microsoft.com/office/officeart/2008/layout/VerticalCurvedList"/>
    <dgm:cxn modelId="{1D9CAB31-B397-4A18-BB4F-7EE4E0AABBF9}" srcId="{0EAEF8F6-7E43-46F3-97AA-BD4FBD384262}" destId="{ADB7BA75-BF46-4856-AD51-AEF96CB606FF}" srcOrd="2" destOrd="0" parTransId="{8C886EE0-900D-435D-ABE2-B5DDEB8AA0CB}" sibTransId="{2996E88A-5617-4F37-8B0C-F84084E328C0}"/>
    <dgm:cxn modelId="{39F3055D-8CE2-42F8-8FD1-542C4AAE3A1D}" type="presOf" srcId="{EC511244-B5F0-4252-872A-1EE82E3EE441}" destId="{761BA5B0-7ABA-4C29-8D79-FA2463884E02}" srcOrd="0" destOrd="0" presId="urn:microsoft.com/office/officeart/2008/layout/VerticalCurvedList"/>
    <dgm:cxn modelId="{1A066058-B4B5-40CB-8C80-82AC1D3EB7C8}" type="presOf" srcId="{0EAEF8F6-7E43-46F3-97AA-BD4FBD384262}" destId="{DB691F35-A317-4F52-827A-5EF3EDC4F0E9}" srcOrd="0" destOrd="0" presId="urn:microsoft.com/office/officeart/2008/layout/VerticalCurvedList"/>
    <dgm:cxn modelId="{DBC89FB1-B86F-4757-8C08-E8373DBF4A0F}" type="presOf" srcId="{0FA68572-2AA6-4C7A-84C8-A019DF863417}" destId="{4A5B7937-264E-4AD2-987B-AB3F63780BD2}" srcOrd="0" destOrd="0" presId="urn:microsoft.com/office/officeart/2008/layout/VerticalCurvedList"/>
    <dgm:cxn modelId="{DA8491CF-93A9-48AD-A400-2DA3D22964A0}" type="presOf" srcId="{ADB7BA75-BF46-4856-AD51-AEF96CB606FF}" destId="{A8AE9FBB-300F-4DC6-8471-6426BF041982}" srcOrd="0" destOrd="0" presId="urn:microsoft.com/office/officeart/2008/layout/VerticalCurvedList"/>
    <dgm:cxn modelId="{662375EE-C111-4014-98E6-6AE556DC436C}" srcId="{0EAEF8F6-7E43-46F3-97AA-BD4FBD384262}" destId="{37639BA5-461E-4BDC-8F87-193FC28F7B47}" srcOrd="3" destOrd="0" parTransId="{9C010EE0-4B93-4D70-9568-A1EB19809667}" sibTransId="{16996CF0-F4E3-4F25-9B72-EF27714A00E6}"/>
    <dgm:cxn modelId="{DB2EA0FF-45D6-4912-A9C2-723A353963DA}" type="presOf" srcId="{37639BA5-461E-4BDC-8F87-193FC28F7B47}" destId="{B551DEC9-9D41-4EB3-95FA-564CC146B785}" srcOrd="0" destOrd="0" presId="urn:microsoft.com/office/officeart/2008/layout/VerticalCurvedList"/>
    <dgm:cxn modelId="{F4D1C7E9-47C7-401F-A46F-B0175C7F27DF}" type="presParOf" srcId="{DB691F35-A317-4F52-827A-5EF3EDC4F0E9}" destId="{3F1BB9B9-364B-458F-91FD-28390C639EC8}" srcOrd="0" destOrd="0" presId="urn:microsoft.com/office/officeart/2008/layout/VerticalCurvedList"/>
    <dgm:cxn modelId="{4E68E2A1-0733-4D21-A302-5C1FA3F1B4BC}" type="presParOf" srcId="{3F1BB9B9-364B-458F-91FD-28390C639EC8}" destId="{4856BB3F-5F35-4038-9A0E-88AE74671924}" srcOrd="0" destOrd="0" presId="urn:microsoft.com/office/officeart/2008/layout/VerticalCurvedList"/>
    <dgm:cxn modelId="{F61C8C24-1994-455A-98FF-B215B0FD716B}" type="presParOf" srcId="{4856BB3F-5F35-4038-9A0E-88AE74671924}" destId="{23417B25-60E0-4E2C-8831-FF90D82F01E3}" srcOrd="0" destOrd="0" presId="urn:microsoft.com/office/officeart/2008/layout/VerticalCurvedList"/>
    <dgm:cxn modelId="{3676789F-F69E-4BD2-8659-B516C88AE983}" type="presParOf" srcId="{4856BB3F-5F35-4038-9A0E-88AE74671924}" destId="{4A5B7937-264E-4AD2-987B-AB3F63780BD2}" srcOrd="1" destOrd="0" presId="urn:microsoft.com/office/officeart/2008/layout/VerticalCurvedList"/>
    <dgm:cxn modelId="{B15D912C-CD53-4251-BD5A-5A8210B20D83}" type="presParOf" srcId="{4856BB3F-5F35-4038-9A0E-88AE74671924}" destId="{B1FBE462-C00A-4177-871B-FF0C62003CE0}" srcOrd="2" destOrd="0" presId="urn:microsoft.com/office/officeart/2008/layout/VerticalCurvedList"/>
    <dgm:cxn modelId="{1D2FBF03-DA81-4E05-8569-DC2E7794D09C}" type="presParOf" srcId="{4856BB3F-5F35-4038-9A0E-88AE74671924}" destId="{4357B9E3-B52F-4171-AD24-D1EE3C271CE0}" srcOrd="3" destOrd="0" presId="urn:microsoft.com/office/officeart/2008/layout/VerticalCurvedList"/>
    <dgm:cxn modelId="{9A44B77A-F543-42A4-8B3D-D91D3C2F082E}" type="presParOf" srcId="{3F1BB9B9-364B-458F-91FD-28390C639EC8}" destId="{761BA5B0-7ABA-4C29-8D79-FA2463884E02}" srcOrd="1" destOrd="0" presId="urn:microsoft.com/office/officeart/2008/layout/VerticalCurvedList"/>
    <dgm:cxn modelId="{AF1E2B11-C7F6-4F42-8D56-DB17A71CB82E}" type="presParOf" srcId="{3F1BB9B9-364B-458F-91FD-28390C639EC8}" destId="{DE2E478A-F4B0-496A-9389-131F16472D5B}" srcOrd="2" destOrd="0" presId="urn:microsoft.com/office/officeart/2008/layout/VerticalCurvedList"/>
    <dgm:cxn modelId="{6CC9947B-D9BB-4F78-8959-556013F2950A}" type="presParOf" srcId="{DE2E478A-F4B0-496A-9389-131F16472D5B}" destId="{EFFEC55E-26C0-4E20-AED9-F83261E2BE91}" srcOrd="0" destOrd="0" presId="urn:microsoft.com/office/officeart/2008/layout/VerticalCurvedList"/>
    <dgm:cxn modelId="{30D834E8-569B-4813-A624-8F8B305F64AE}" type="presParOf" srcId="{3F1BB9B9-364B-458F-91FD-28390C639EC8}" destId="{36965B8C-C260-4B67-BF79-BFA9D83AAD7E}" srcOrd="3" destOrd="0" presId="urn:microsoft.com/office/officeart/2008/layout/VerticalCurvedList"/>
    <dgm:cxn modelId="{AB533E7C-5ED9-4721-B52E-9F3FB2801FCE}" type="presParOf" srcId="{3F1BB9B9-364B-458F-91FD-28390C639EC8}" destId="{91005ACD-3B15-43F4-AD53-CEAA8FB54294}" srcOrd="4" destOrd="0" presId="urn:microsoft.com/office/officeart/2008/layout/VerticalCurvedList"/>
    <dgm:cxn modelId="{BF0DE7B3-3751-4AAD-B684-AFA818B204A6}" type="presParOf" srcId="{91005ACD-3B15-43F4-AD53-CEAA8FB54294}" destId="{A428DB92-3D35-443D-92E0-1903784DB09D}" srcOrd="0" destOrd="0" presId="urn:microsoft.com/office/officeart/2008/layout/VerticalCurvedList"/>
    <dgm:cxn modelId="{0A6B5CEF-DAE4-4171-AD83-8F7F0189109A}" type="presParOf" srcId="{3F1BB9B9-364B-458F-91FD-28390C639EC8}" destId="{A8AE9FBB-300F-4DC6-8471-6426BF041982}" srcOrd="5" destOrd="0" presId="urn:microsoft.com/office/officeart/2008/layout/VerticalCurvedList"/>
    <dgm:cxn modelId="{B4020AD5-70BB-4422-9A43-279B50CF100D}" type="presParOf" srcId="{3F1BB9B9-364B-458F-91FD-28390C639EC8}" destId="{5F33C46A-0FF7-4845-A9AA-24003A480C75}" srcOrd="6" destOrd="0" presId="urn:microsoft.com/office/officeart/2008/layout/VerticalCurvedList"/>
    <dgm:cxn modelId="{5C77D737-A210-4E61-BEC5-A2C94299AAF1}" type="presParOf" srcId="{5F33C46A-0FF7-4845-A9AA-24003A480C75}" destId="{5707AC07-3977-4C27-B269-DAB1A7D30D02}" srcOrd="0" destOrd="0" presId="urn:microsoft.com/office/officeart/2008/layout/VerticalCurvedList"/>
    <dgm:cxn modelId="{C0D208E7-C578-4673-BC0A-1693DE3A33E7}" type="presParOf" srcId="{3F1BB9B9-364B-458F-91FD-28390C639EC8}" destId="{B551DEC9-9D41-4EB3-95FA-564CC146B785}" srcOrd="7" destOrd="0" presId="urn:microsoft.com/office/officeart/2008/layout/VerticalCurvedList"/>
    <dgm:cxn modelId="{280FD7CB-448B-443A-86BD-117DDB65D4E7}" type="presParOf" srcId="{3F1BB9B9-364B-458F-91FD-28390C639EC8}" destId="{9E1ECA3F-BC7D-40CC-AD59-CE060100B79F}" srcOrd="8" destOrd="0" presId="urn:microsoft.com/office/officeart/2008/layout/VerticalCurvedList"/>
    <dgm:cxn modelId="{127D0749-EB9A-4141-B432-762479712B99}" type="presParOf" srcId="{9E1ECA3F-BC7D-40CC-AD59-CE060100B79F}" destId="{12E98CE3-5C35-473B-BF0E-ED2BC5B1748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B7937-264E-4AD2-987B-AB3F63780BD2}">
      <dsp:nvSpPr>
        <dsp:cNvPr id="0" name=""/>
        <dsp:cNvSpPr/>
      </dsp:nvSpPr>
      <dsp:spPr>
        <a:xfrm>
          <a:off x="-4298836" y="-659484"/>
          <a:ext cx="5121784" cy="5121784"/>
        </a:xfrm>
        <a:prstGeom prst="blockArc">
          <a:avLst>
            <a:gd name="adj1" fmla="val 18900000"/>
            <a:gd name="adj2" fmla="val 2700000"/>
            <a:gd name="adj3" fmla="val 422"/>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BA5B0-7ABA-4C29-8D79-FA2463884E02}">
      <dsp:nvSpPr>
        <dsp:cNvPr id="0" name=""/>
        <dsp:cNvSpPr/>
      </dsp:nvSpPr>
      <dsp:spPr>
        <a:xfrm>
          <a:off x="431135" y="292360"/>
          <a:ext cx="5613802" cy="58502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364" tIns="73660" rIns="73660" bIns="73660" numCol="1" spcCol="1270" anchor="ctr" anchorCtr="0">
          <a:noAutofit/>
        </a:bodyPr>
        <a:lstStyle/>
        <a:p>
          <a:pPr marL="0" lvl="0" indent="0" algn="l" defTabSz="1289050">
            <a:lnSpc>
              <a:spcPct val="90000"/>
            </a:lnSpc>
            <a:spcBef>
              <a:spcPct val="0"/>
            </a:spcBef>
            <a:spcAft>
              <a:spcPct val="35000"/>
            </a:spcAft>
            <a:buNone/>
          </a:pPr>
          <a:r>
            <a:rPr lang="fr-FR" sz="2900" kern="1200" dirty="0"/>
            <a:t>INTRODUCTION</a:t>
          </a:r>
        </a:p>
      </dsp:txBody>
      <dsp:txXfrm>
        <a:off x="431135" y="292360"/>
        <a:ext cx="5613802" cy="585025"/>
      </dsp:txXfrm>
    </dsp:sp>
    <dsp:sp modelId="{EFFEC55E-26C0-4E20-AED9-F83261E2BE91}">
      <dsp:nvSpPr>
        <dsp:cNvPr id="0" name=""/>
        <dsp:cNvSpPr/>
      </dsp:nvSpPr>
      <dsp:spPr>
        <a:xfrm>
          <a:off x="65494" y="219232"/>
          <a:ext cx="731281" cy="731281"/>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965B8C-C260-4B67-BF79-BFA9D83AAD7E}">
      <dsp:nvSpPr>
        <dsp:cNvPr id="0" name=""/>
        <dsp:cNvSpPr/>
      </dsp:nvSpPr>
      <dsp:spPr>
        <a:xfrm>
          <a:off x="766543" y="1170050"/>
          <a:ext cx="5278394" cy="585025"/>
        </a:xfrm>
        <a:prstGeom prst="rect">
          <a:avLst/>
        </a:prstGeom>
        <a:solidFill>
          <a:schemeClr val="accent5">
            <a:hueOff val="-565129"/>
            <a:satOff val="2721"/>
            <a:lumOff val="10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364" tIns="73660" rIns="73660" bIns="73660" numCol="1" spcCol="1270" anchor="ctr" anchorCtr="0">
          <a:noAutofit/>
        </a:bodyPr>
        <a:lstStyle/>
        <a:p>
          <a:pPr marL="0" lvl="0" indent="0" algn="l" defTabSz="1289050">
            <a:lnSpc>
              <a:spcPct val="90000"/>
            </a:lnSpc>
            <a:spcBef>
              <a:spcPct val="0"/>
            </a:spcBef>
            <a:spcAft>
              <a:spcPct val="35000"/>
            </a:spcAft>
            <a:buNone/>
          </a:pPr>
          <a:r>
            <a:rPr lang="fr-FR" sz="2900" kern="1200" dirty="0"/>
            <a:t>ANALYSE DU CDC</a:t>
          </a:r>
        </a:p>
      </dsp:txBody>
      <dsp:txXfrm>
        <a:off x="766543" y="1170050"/>
        <a:ext cx="5278394" cy="585025"/>
      </dsp:txXfrm>
    </dsp:sp>
    <dsp:sp modelId="{A428DB92-3D35-443D-92E0-1903784DB09D}">
      <dsp:nvSpPr>
        <dsp:cNvPr id="0" name=""/>
        <dsp:cNvSpPr/>
      </dsp:nvSpPr>
      <dsp:spPr>
        <a:xfrm>
          <a:off x="400903" y="1096922"/>
          <a:ext cx="731281" cy="731281"/>
        </a:xfrm>
        <a:prstGeom prst="ellipse">
          <a:avLst/>
        </a:prstGeom>
        <a:solidFill>
          <a:schemeClr val="lt1">
            <a:hueOff val="0"/>
            <a:satOff val="0"/>
            <a:lumOff val="0"/>
            <a:alphaOff val="0"/>
          </a:schemeClr>
        </a:solidFill>
        <a:ln w="25400" cap="flat" cmpd="sng" algn="ctr">
          <a:solidFill>
            <a:schemeClr val="accent5">
              <a:hueOff val="-565129"/>
              <a:satOff val="2721"/>
              <a:lumOff val="10458"/>
              <a:alphaOff val="0"/>
            </a:schemeClr>
          </a:solidFill>
          <a:prstDash val="solid"/>
        </a:ln>
        <a:effectLst/>
      </dsp:spPr>
      <dsp:style>
        <a:lnRef idx="2">
          <a:scrgbClr r="0" g="0" b="0"/>
        </a:lnRef>
        <a:fillRef idx="1">
          <a:scrgbClr r="0" g="0" b="0"/>
        </a:fillRef>
        <a:effectRef idx="0">
          <a:scrgbClr r="0" g="0" b="0"/>
        </a:effectRef>
        <a:fontRef idx="minor"/>
      </dsp:style>
    </dsp:sp>
    <dsp:sp modelId="{A8AE9FBB-300F-4DC6-8471-6426BF041982}">
      <dsp:nvSpPr>
        <dsp:cNvPr id="0" name=""/>
        <dsp:cNvSpPr/>
      </dsp:nvSpPr>
      <dsp:spPr>
        <a:xfrm>
          <a:off x="766543" y="2047740"/>
          <a:ext cx="5278394" cy="585025"/>
        </a:xfrm>
        <a:prstGeom prst="rect">
          <a:avLst/>
        </a:prstGeom>
        <a:solidFill>
          <a:schemeClr val="accent5">
            <a:hueOff val="-1130258"/>
            <a:satOff val="5441"/>
            <a:lumOff val="20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364" tIns="73660" rIns="73660" bIns="73660" numCol="1" spcCol="1270" anchor="ctr" anchorCtr="0">
          <a:noAutofit/>
        </a:bodyPr>
        <a:lstStyle/>
        <a:p>
          <a:pPr marL="0" lvl="0" indent="0" algn="l" defTabSz="1289050">
            <a:lnSpc>
              <a:spcPct val="90000"/>
            </a:lnSpc>
            <a:spcBef>
              <a:spcPct val="0"/>
            </a:spcBef>
            <a:spcAft>
              <a:spcPct val="35000"/>
            </a:spcAft>
            <a:buNone/>
          </a:pPr>
          <a:r>
            <a:rPr lang="fr-FR" sz="2900" kern="1200" dirty="0"/>
            <a:t>REALISATION DU PROJET</a:t>
          </a:r>
        </a:p>
      </dsp:txBody>
      <dsp:txXfrm>
        <a:off x="766543" y="2047740"/>
        <a:ext cx="5278394" cy="585025"/>
      </dsp:txXfrm>
    </dsp:sp>
    <dsp:sp modelId="{5707AC07-3977-4C27-B269-DAB1A7D30D02}">
      <dsp:nvSpPr>
        <dsp:cNvPr id="0" name=""/>
        <dsp:cNvSpPr/>
      </dsp:nvSpPr>
      <dsp:spPr>
        <a:xfrm>
          <a:off x="400903" y="1974612"/>
          <a:ext cx="731281" cy="731281"/>
        </a:xfrm>
        <a:prstGeom prst="ellipse">
          <a:avLst/>
        </a:prstGeom>
        <a:solidFill>
          <a:schemeClr val="lt1">
            <a:hueOff val="0"/>
            <a:satOff val="0"/>
            <a:lumOff val="0"/>
            <a:alphaOff val="0"/>
          </a:schemeClr>
        </a:solidFill>
        <a:ln w="25400" cap="flat" cmpd="sng" algn="ctr">
          <a:solidFill>
            <a:schemeClr val="accent5">
              <a:hueOff val="-1130258"/>
              <a:satOff val="5441"/>
              <a:lumOff val="20915"/>
              <a:alphaOff val="0"/>
            </a:schemeClr>
          </a:solidFill>
          <a:prstDash val="solid"/>
        </a:ln>
        <a:effectLst/>
      </dsp:spPr>
      <dsp:style>
        <a:lnRef idx="2">
          <a:scrgbClr r="0" g="0" b="0"/>
        </a:lnRef>
        <a:fillRef idx="1">
          <a:scrgbClr r="0" g="0" b="0"/>
        </a:fillRef>
        <a:effectRef idx="0">
          <a:scrgbClr r="0" g="0" b="0"/>
        </a:effectRef>
        <a:fontRef idx="minor"/>
      </dsp:style>
    </dsp:sp>
    <dsp:sp modelId="{B551DEC9-9D41-4EB3-95FA-564CC146B785}">
      <dsp:nvSpPr>
        <dsp:cNvPr id="0" name=""/>
        <dsp:cNvSpPr/>
      </dsp:nvSpPr>
      <dsp:spPr>
        <a:xfrm>
          <a:off x="431135" y="2925430"/>
          <a:ext cx="5613802" cy="585025"/>
        </a:xfrm>
        <a:prstGeom prst="rect">
          <a:avLst/>
        </a:prstGeom>
        <a:solidFill>
          <a:schemeClr val="accent5">
            <a:hueOff val="-1695386"/>
            <a:satOff val="8162"/>
            <a:lumOff val="3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364" tIns="73660" rIns="73660" bIns="73660" numCol="1" spcCol="1270" anchor="ctr" anchorCtr="0">
          <a:noAutofit/>
        </a:bodyPr>
        <a:lstStyle/>
        <a:p>
          <a:pPr marL="0" lvl="0" indent="0" algn="l" defTabSz="1289050">
            <a:lnSpc>
              <a:spcPct val="90000"/>
            </a:lnSpc>
            <a:spcBef>
              <a:spcPct val="0"/>
            </a:spcBef>
            <a:spcAft>
              <a:spcPct val="35000"/>
            </a:spcAft>
            <a:buNone/>
          </a:pPr>
          <a:r>
            <a:rPr lang="fr-FR" sz="2900" kern="1200" dirty="0"/>
            <a:t>CONCLUSION</a:t>
          </a:r>
        </a:p>
      </dsp:txBody>
      <dsp:txXfrm>
        <a:off x="431135" y="2925430"/>
        <a:ext cx="5613802" cy="585025"/>
      </dsp:txXfrm>
    </dsp:sp>
    <dsp:sp modelId="{12E98CE3-5C35-473B-BF0E-ED2BC5B1748A}">
      <dsp:nvSpPr>
        <dsp:cNvPr id="0" name=""/>
        <dsp:cNvSpPr/>
      </dsp:nvSpPr>
      <dsp:spPr>
        <a:xfrm>
          <a:off x="65494" y="2852302"/>
          <a:ext cx="731281" cy="731281"/>
        </a:xfrm>
        <a:prstGeom prst="ellipse">
          <a:avLst/>
        </a:prstGeom>
        <a:solidFill>
          <a:schemeClr val="lt1">
            <a:hueOff val="0"/>
            <a:satOff val="0"/>
            <a:lumOff val="0"/>
            <a:alphaOff val="0"/>
          </a:schemeClr>
        </a:solidFill>
        <a:ln w="25400" cap="flat" cmpd="sng" algn="ctr">
          <a:solidFill>
            <a:schemeClr val="accent5">
              <a:hueOff val="-1695386"/>
              <a:satOff val="8162"/>
              <a:lumOff val="3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873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870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949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359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784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193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556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c85883115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c85883115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703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877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284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063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72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43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778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233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829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626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77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749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91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967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729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782916" y="1991850"/>
            <a:ext cx="7361083"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Projet BI : Analyses des plaintes d'une assurance</a:t>
            </a:r>
            <a:endParaRPr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EDB2A536-6346-4150-8DC6-D7246567628E}"/>
              </a:ext>
            </a:extLst>
          </p:cNvPr>
          <p:cNvPicPr>
            <a:picLocks noChangeAspect="1"/>
          </p:cNvPicPr>
          <p:nvPr/>
        </p:nvPicPr>
        <p:blipFill>
          <a:blip r:embed="rId3"/>
          <a:stretch>
            <a:fillRect/>
          </a:stretch>
        </p:blipFill>
        <p:spPr>
          <a:xfrm>
            <a:off x="2847814" y="65437"/>
            <a:ext cx="3045728" cy="9704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793615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DETERMINATION DE TABLE DE DIMENSIONS</a:t>
            </a:r>
            <a:endParaRPr sz="2800" dirty="0"/>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 name="Text Placeholder 2">
            <a:extLst>
              <a:ext uri="{FF2B5EF4-FFF2-40B4-BE49-F238E27FC236}">
                <a16:creationId xmlns:a16="http://schemas.microsoft.com/office/drawing/2014/main" id="{F2845232-8057-4DE5-8ECC-6CD5DDCB9B34}"/>
              </a:ext>
            </a:extLst>
          </p:cNvPr>
          <p:cNvSpPr>
            <a:spLocks noGrp="1"/>
          </p:cNvSpPr>
          <p:nvPr>
            <p:ph type="body" idx="1"/>
          </p:nvPr>
        </p:nvSpPr>
        <p:spPr>
          <a:xfrm>
            <a:off x="152525" y="1328215"/>
            <a:ext cx="8223913" cy="3490739"/>
          </a:xfrm>
        </p:spPr>
        <p:txBody>
          <a:bodyPr/>
          <a:lstStyle/>
          <a:p>
            <a:pPr algn="l"/>
            <a:endParaRPr lang="fr-FR" sz="2000" b="0" i="0" u="none" strike="noStrike" baseline="0" dirty="0">
              <a:solidFill>
                <a:schemeClr val="tx1"/>
              </a:solidFill>
              <a:latin typeface="Wingdings" panose="05000000000000000000" pitchFamily="2" charset="2"/>
            </a:endParaRPr>
          </a:p>
          <a:p>
            <a:pPr>
              <a:buFont typeface="Wingdings" panose="05000000000000000000" pitchFamily="2" charset="2"/>
              <a:buChar char="Ø"/>
            </a:pPr>
            <a:r>
              <a:rPr lang="fr-FR" sz="1800" b="1" i="0" u="none" strike="noStrike" baseline="0" dirty="0">
                <a:solidFill>
                  <a:schemeClr val="accent6">
                    <a:lumMod val="90000"/>
                  </a:schemeClr>
                </a:solidFill>
                <a:latin typeface="Arial" panose="020B0604020202020204" pitchFamily="34" charset="0"/>
              </a:rPr>
              <a:t>Dimensions</a:t>
            </a:r>
          </a:p>
          <a:p>
            <a:pPr algn="l"/>
            <a:r>
              <a:rPr lang="fr-FR" sz="1800" b="0" i="0" u="none" strike="noStrike" baseline="0" dirty="0">
                <a:solidFill>
                  <a:srgbClr val="FFFFFF"/>
                </a:solidFill>
                <a:latin typeface="CIDFont+F6"/>
              </a:rPr>
              <a:t>Une dimension est une ''table'‘ qui représente un </a:t>
            </a:r>
            <a:r>
              <a:rPr lang="fr-FR" sz="1800" b="0" i="0" u="none" strike="noStrike" baseline="0" dirty="0">
                <a:solidFill>
                  <a:srgbClr val="00B150"/>
                </a:solidFill>
                <a:latin typeface="CIDFont+F6"/>
              </a:rPr>
              <a:t>axe d'analyse </a:t>
            </a:r>
            <a:r>
              <a:rPr lang="fr-FR" sz="1800" b="0" i="0" u="none" strike="noStrike" baseline="0" dirty="0">
                <a:solidFill>
                  <a:srgbClr val="FFFFFF"/>
                </a:solidFill>
                <a:latin typeface="CIDFont+F6"/>
              </a:rPr>
              <a:t>selon lequel on veut étudier les données observables </a:t>
            </a:r>
            <a:r>
              <a:rPr lang="fr-FR" sz="1800" b="0" i="0" u="none" strike="noStrike" baseline="0" dirty="0">
                <a:solidFill>
                  <a:srgbClr val="00B150"/>
                </a:solidFill>
                <a:latin typeface="CIDFont+F6"/>
              </a:rPr>
              <a:t>(les faits) qui</a:t>
            </a:r>
            <a:r>
              <a:rPr lang="fr-FR" sz="1800" b="0" i="0" u="none" strike="noStrike" baseline="0" dirty="0">
                <a:solidFill>
                  <a:srgbClr val="FFFFFF"/>
                </a:solidFill>
                <a:latin typeface="CIDFont+F6"/>
              </a:rPr>
              <a:t>, donnent aux utilisateurs des renseignements nécessaires à la Prise de décision.</a:t>
            </a:r>
            <a:endParaRPr lang="fr-FR" sz="1800" b="0" i="0" u="none" strike="noStrike" baseline="0" dirty="0">
              <a:solidFill>
                <a:schemeClr val="accent6">
                  <a:lumMod val="90000"/>
                </a:schemeClr>
              </a:solidFill>
              <a:latin typeface="Wingdings" panose="05000000000000000000" pitchFamily="2" charset="2"/>
            </a:endParaRPr>
          </a:p>
          <a:p>
            <a:pPr marL="114300" indent="0">
              <a:buNone/>
            </a:pPr>
            <a:endParaRPr lang="fr-FR" sz="1800" b="0" i="0" u="none" strike="noStrike" baseline="0" dirty="0">
              <a:solidFill>
                <a:schemeClr val="tx1"/>
              </a:solidFill>
              <a:latin typeface="Wingdings" panose="05000000000000000000" pitchFamily="2" charset="2"/>
            </a:endParaRPr>
          </a:p>
          <a:p>
            <a:pPr>
              <a:buFont typeface="Wingdings" panose="05000000000000000000" pitchFamily="2" charset="2"/>
              <a:buChar char="Ø"/>
            </a:pPr>
            <a:r>
              <a:rPr lang="fr-FR" sz="1800" b="1" i="0" u="none" strike="noStrike" baseline="0" dirty="0">
                <a:solidFill>
                  <a:schemeClr val="accent6">
                    <a:lumMod val="90000"/>
                  </a:schemeClr>
                </a:solidFill>
                <a:latin typeface="Arial" panose="020B0604020202020204" pitchFamily="34" charset="0"/>
              </a:rPr>
              <a:t>Table des dimensions : </a:t>
            </a:r>
            <a:endParaRPr lang="fr-FR" sz="1800" b="0" i="0" u="none" strike="noStrike" baseline="0" dirty="0">
              <a:solidFill>
                <a:schemeClr val="accent6">
                  <a:lumMod val="90000"/>
                </a:schemeClr>
              </a:solidFill>
              <a:latin typeface="Wingdings" panose="05000000000000000000" pitchFamily="2" charset="2"/>
            </a:endParaRPr>
          </a:p>
          <a:p>
            <a:endParaRPr lang="fr-FR" sz="1800" b="0" i="0" u="none" strike="noStrike" baseline="0" dirty="0">
              <a:solidFill>
                <a:schemeClr val="tx1"/>
              </a:solidFill>
              <a:latin typeface="Wingdings" panose="05000000000000000000" pitchFamily="2" charset="2"/>
            </a:endParaRPr>
          </a:p>
          <a:p>
            <a:r>
              <a:rPr lang="fr-FR" sz="1800" b="0" i="0" u="none" strike="noStrike" baseline="0" dirty="0">
                <a:solidFill>
                  <a:schemeClr val="tx1"/>
                </a:solidFill>
                <a:latin typeface="Arial" panose="020B0604020202020204" pitchFamily="34" charset="0"/>
              </a:rPr>
              <a:t>Les dimensions sont les critères ou axes utilisés pour analyser les données des plaintes (</a:t>
            </a:r>
            <a:r>
              <a:rPr lang="fr-FR" sz="1800" b="0" i="1" u="none" strike="noStrike" baseline="0" dirty="0">
                <a:solidFill>
                  <a:schemeClr val="tx1"/>
                </a:solidFill>
                <a:latin typeface="Arial" panose="020B0604020202020204" pitchFamily="34" charset="0"/>
              </a:rPr>
              <a:t>Dimension : Client, Courtier, Région, Produit, Catégories, Priorités, Temps, Sources, Statuts, Types</a:t>
            </a:r>
            <a:r>
              <a:rPr lang="fr-FR" sz="1800" b="0" i="0" u="none" strike="noStrike" baseline="0" dirty="0">
                <a:solidFill>
                  <a:schemeClr val="tx1"/>
                </a:solidFill>
                <a:latin typeface="Arial" panose="020B0604020202020204" pitchFamily="34" charset="0"/>
              </a:rPr>
              <a:t>). </a:t>
            </a:r>
            <a:endParaRPr lang="fr-FR" sz="1800" b="0" i="0" u="none" strike="noStrike" baseline="0" dirty="0">
              <a:solidFill>
                <a:schemeClr val="tx1"/>
              </a:solidFill>
              <a:latin typeface="Wingdings" panose="05000000000000000000"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5473277"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TABLE D’ANALYSE DECISIONNELLE</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8" name="Text Placeholder 2">
            <a:extLst>
              <a:ext uri="{FF2B5EF4-FFF2-40B4-BE49-F238E27FC236}">
                <a16:creationId xmlns:a16="http://schemas.microsoft.com/office/drawing/2014/main" id="{CE36CE1E-1A9C-41E1-B59A-4F749D4DBB98}"/>
              </a:ext>
            </a:extLst>
          </p:cNvPr>
          <p:cNvSpPr>
            <a:spLocks noGrp="1"/>
          </p:cNvSpPr>
          <p:nvPr>
            <p:ph type="body" idx="1"/>
          </p:nvPr>
        </p:nvSpPr>
        <p:spPr>
          <a:xfrm>
            <a:off x="152526" y="1328215"/>
            <a:ext cx="3351562" cy="1081261"/>
          </a:xfrm>
        </p:spPr>
        <p:txBody>
          <a:bodyPr/>
          <a:lstStyle/>
          <a:p>
            <a:pPr algn="just"/>
            <a:r>
              <a:rPr lang="fr-FR" sz="2000" b="0" i="0" u="none" strike="noStrike" baseline="0" dirty="0">
                <a:solidFill>
                  <a:schemeClr val="tx1"/>
                </a:solidFill>
                <a:latin typeface="Inria Sans Light" panose="020B0604020202020204" charset="0"/>
              </a:rPr>
              <a:t>Prochaine étape est de dresser la table d’analyse décisionnelle.</a:t>
            </a:r>
          </a:p>
        </p:txBody>
      </p:sp>
      <p:pic>
        <p:nvPicPr>
          <p:cNvPr id="5" name="Picture 4">
            <a:extLst>
              <a:ext uri="{FF2B5EF4-FFF2-40B4-BE49-F238E27FC236}">
                <a16:creationId xmlns:a16="http://schemas.microsoft.com/office/drawing/2014/main" id="{8E805AD8-7EB5-4937-B3E2-F14F7DCD7085}"/>
              </a:ext>
            </a:extLst>
          </p:cNvPr>
          <p:cNvPicPr>
            <a:picLocks noChangeAspect="1"/>
          </p:cNvPicPr>
          <p:nvPr/>
        </p:nvPicPr>
        <p:blipFill>
          <a:blip r:embed="rId3"/>
          <a:stretch>
            <a:fillRect/>
          </a:stretch>
        </p:blipFill>
        <p:spPr>
          <a:xfrm>
            <a:off x="3816801" y="1268144"/>
            <a:ext cx="5327199" cy="32705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1" y="855500"/>
            <a:ext cx="2649984"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SCHEMA ETOILE</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8" name="Text Placeholder 2">
            <a:extLst>
              <a:ext uri="{FF2B5EF4-FFF2-40B4-BE49-F238E27FC236}">
                <a16:creationId xmlns:a16="http://schemas.microsoft.com/office/drawing/2014/main" id="{CE36CE1E-1A9C-41E1-B59A-4F749D4DBB98}"/>
              </a:ext>
            </a:extLst>
          </p:cNvPr>
          <p:cNvSpPr>
            <a:spLocks noGrp="1"/>
          </p:cNvSpPr>
          <p:nvPr>
            <p:ph type="body" idx="1"/>
          </p:nvPr>
        </p:nvSpPr>
        <p:spPr>
          <a:xfrm>
            <a:off x="0" y="1341564"/>
            <a:ext cx="4346056" cy="1321543"/>
          </a:xfrm>
        </p:spPr>
        <p:txBody>
          <a:bodyPr/>
          <a:lstStyle/>
          <a:p>
            <a:pPr algn="just"/>
            <a:r>
              <a:rPr lang="fr-FR" sz="2000" dirty="0">
                <a:solidFill>
                  <a:schemeClr val="tx1"/>
                </a:solidFill>
                <a:latin typeface="Inria Sans Light" panose="020B0604020202020204" charset="0"/>
              </a:rPr>
              <a:t>En se basant sur la table décisionnelle, il est possible de dessiner le schéma en étoile de notre data Warehouse.</a:t>
            </a:r>
            <a:endParaRPr lang="fr-FR" sz="2000" b="0" i="0" u="none" strike="noStrike" baseline="0" dirty="0">
              <a:solidFill>
                <a:schemeClr val="tx1"/>
              </a:solidFill>
              <a:latin typeface="Inria Sans Light" panose="020B0604020202020204" charset="0"/>
            </a:endParaRPr>
          </a:p>
        </p:txBody>
      </p:sp>
      <p:pic>
        <p:nvPicPr>
          <p:cNvPr id="6" name="Picture 5">
            <a:extLst>
              <a:ext uri="{FF2B5EF4-FFF2-40B4-BE49-F238E27FC236}">
                <a16:creationId xmlns:a16="http://schemas.microsoft.com/office/drawing/2014/main" id="{32DF4452-312B-4E03-A180-5F5318BC5FF5}"/>
              </a:ext>
            </a:extLst>
          </p:cNvPr>
          <p:cNvPicPr>
            <a:picLocks noChangeAspect="1"/>
          </p:cNvPicPr>
          <p:nvPr/>
        </p:nvPicPr>
        <p:blipFill>
          <a:blip r:embed="rId3"/>
          <a:stretch>
            <a:fillRect/>
          </a:stretch>
        </p:blipFill>
        <p:spPr>
          <a:xfrm>
            <a:off x="4478557" y="433840"/>
            <a:ext cx="4665443" cy="3993407"/>
          </a:xfrm>
          <a:prstGeom prst="rect">
            <a:avLst/>
          </a:prstGeom>
        </p:spPr>
      </p:pic>
    </p:spTree>
    <p:extLst>
      <p:ext uri="{BB962C8B-B14F-4D97-AF65-F5344CB8AC3E}">
        <p14:creationId xmlns:p14="http://schemas.microsoft.com/office/powerpoint/2010/main" val="228463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61403" y="1933826"/>
            <a:ext cx="7255782" cy="10517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REALISATION DU PROJET</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3</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16197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dirty="0"/>
              <a:t>OUTILS UTILISES</a:t>
            </a:r>
            <a:endParaRPr sz="3000" dirty="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8" name="Picture 27" descr="Microsoft SQL Server Logo PNG Transparent – Brands Logos">
            <a:extLst>
              <a:ext uri="{FF2B5EF4-FFF2-40B4-BE49-F238E27FC236}">
                <a16:creationId xmlns:a16="http://schemas.microsoft.com/office/drawing/2014/main" id="{BB282C23-CCDD-4ACD-821E-2CA9AAFC9E8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706" y="1490001"/>
            <a:ext cx="2253289" cy="1525055"/>
          </a:xfrm>
          <a:prstGeom prst="rect">
            <a:avLst/>
          </a:prstGeom>
          <a:noFill/>
          <a:ln>
            <a:noFill/>
          </a:ln>
        </p:spPr>
      </p:pic>
      <p:pic>
        <p:nvPicPr>
          <p:cNvPr id="5" name="Picture 4">
            <a:extLst>
              <a:ext uri="{FF2B5EF4-FFF2-40B4-BE49-F238E27FC236}">
                <a16:creationId xmlns:a16="http://schemas.microsoft.com/office/drawing/2014/main" id="{3F8C2500-693E-4E40-8A5A-64CA35E892C6}"/>
              </a:ext>
            </a:extLst>
          </p:cNvPr>
          <p:cNvPicPr>
            <a:picLocks noChangeAspect="1"/>
          </p:cNvPicPr>
          <p:nvPr/>
        </p:nvPicPr>
        <p:blipFill>
          <a:blip r:embed="rId4"/>
          <a:stretch>
            <a:fillRect/>
          </a:stretch>
        </p:blipFill>
        <p:spPr>
          <a:xfrm>
            <a:off x="4572000" y="1490001"/>
            <a:ext cx="3414122" cy="1707061"/>
          </a:xfrm>
          <a:prstGeom prst="rect">
            <a:avLst/>
          </a:prstGeom>
        </p:spPr>
      </p:pic>
      <p:pic>
        <p:nvPicPr>
          <p:cNvPr id="7" name="Picture 6">
            <a:extLst>
              <a:ext uri="{FF2B5EF4-FFF2-40B4-BE49-F238E27FC236}">
                <a16:creationId xmlns:a16="http://schemas.microsoft.com/office/drawing/2014/main" id="{DA86DE86-5C1E-46BF-BC65-7A11D8076EB9}"/>
              </a:ext>
            </a:extLst>
          </p:cNvPr>
          <p:cNvPicPr>
            <a:picLocks noChangeAspect="1"/>
          </p:cNvPicPr>
          <p:nvPr/>
        </p:nvPicPr>
        <p:blipFill>
          <a:blip r:embed="rId5"/>
          <a:stretch>
            <a:fillRect/>
          </a:stretch>
        </p:blipFill>
        <p:spPr>
          <a:xfrm>
            <a:off x="1596419" y="3088475"/>
            <a:ext cx="1975864" cy="2020555"/>
          </a:xfrm>
          <a:prstGeom prst="rect">
            <a:avLst/>
          </a:prstGeom>
        </p:spPr>
      </p:pic>
      <p:pic>
        <p:nvPicPr>
          <p:cNvPr id="41" name="Picture 40" descr="Data Visualization | Microsoft Power BI">
            <a:extLst>
              <a:ext uri="{FF2B5EF4-FFF2-40B4-BE49-F238E27FC236}">
                <a16:creationId xmlns:a16="http://schemas.microsoft.com/office/drawing/2014/main" id="{45AF40AA-C94B-4587-9E6E-83377B8677AE}"/>
              </a:ext>
            </a:extLst>
          </p:cNvPr>
          <p:cNvPicPr/>
          <p:nvPr/>
        </p:nvPicPr>
        <p:blipFill>
          <a:blip r:embed="rId6" cstate="print">
            <a:extLst>
              <a:ext uri="{BEBA8EAE-BF5A-486C-A8C5-ECC9F3942E4B}">
                <a14:imgProps xmlns:a14="http://schemas.microsoft.com/office/drawing/2010/main">
                  <a14:imgLayer r:embed="rId7">
                    <a14:imgEffect>
                      <a14:backgroundRemoval t="0" b="100000" l="30280" r="70738">
                        <a14:foregroundMark x1="50636" y1="4369" x2="50636" y2="25728"/>
                        <a14:foregroundMark x1="50636" y1="25728" x2="40458" y2="25728"/>
                        <a14:foregroundMark x1="40967" y1="28155" x2="41476" y2="50485"/>
                        <a14:foregroundMark x1="41476" y1="50485" x2="30789" y2="50485"/>
                        <a14:foregroundMark x1="54453" y1="2427" x2="54198" y2="25728"/>
                        <a14:foregroundMark x1="53690" y1="28641" x2="41476" y2="29612"/>
                        <a14:foregroundMark x1="43003" y1="31068" x2="43511" y2="52913"/>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538907" y="3344017"/>
            <a:ext cx="1632585" cy="857250"/>
          </a:xfrm>
          <a:prstGeom prst="rect">
            <a:avLst/>
          </a:prstGeom>
          <a:noFill/>
          <a:ln>
            <a:noFill/>
          </a:ln>
        </p:spPr>
      </p:pic>
      <p:sp>
        <p:nvSpPr>
          <p:cNvPr id="8" name="TextBox 7">
            <a:extLst>
              <a:ext uri="{FF2B5EF4-FFF2-40B4-BE49-F238E27FC236}">
                <a16:creationId xmlns:a16="http://schemas.microsoft.com/office/drawing/2014/main" id="{C6E26517-A675-45E2-9743-A615C51793C2}"/>
              </a:ext>
            </a:extLst>
          </p:cNvPr>
          <p:cNvSpPr txBox="1"/>
          <p:nvPr/>
        </p:nvSpPr>
        <p:spPr>
          <a:xfrm>
            <a:off x="5796554" y="4287994"/>
            <a:ext cx="1374938" cy="400110"/>
          </a:xfrm>
          <a:prstGeom prst="rect">
            <a:avLst/>
          </a:prstGeom>
          <a:noFill/>
        </p:spPr>
        <p:txBody>
          <a:bodyPr wrap="square" rtlCol="0">
            <a:spAutoFit/>
          </a:bodyPr>
          <a:lstStyle/>
          <a:p>
            <a:r>
              <a:rPr lang="fr-FR" sz="2000" b="1" dirty="0"/>
              <a:t>Power BI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SOURCE DE DONNEES (EXCEL FILE)</a:t>
            </a:r>
            <a:endParaRPr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6" name="Picture 5">
            <a:extLst>
              <a:ext uri="{FF2B5EF4-FFF2-40B4-BE49-F238E27FC236}">
                <a16:creationId xmlns:a16="http://schemas.microsoft.com/office/drawing/2014/main" id="{CD8A2E6D-B44A-4779-8BD7-4B574C0E02C5}"/>
              </a:ext>
            </a:extLst>
          </p:cNvPr>
          <p:cNvPicPr/>
          <p:nvPr/>
        </p:nvPicPr>
        <p:blipFill>
          <a:blip r:embed="rId3">
            <a:extLst>
              <a:ext uri="{28A0092B-C50C-407E-A947-70E740481C1C}">
                <a14:useLocalDpi xmlns:a14="http://schemas.microsoft.com/office/drawing/2010/main" val="0"/>
              </a:ext>
            </a:extLst>
          </a:blip>
          <a:stretch>
            <a:fillRect/>
          </a:stretch>
        </p:blipFill>
        <p:spPr>
          <a:xfrm>
            <a:off x="711420" y="1294270"/>
            <a:ext cx="7391366" cy="36968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49" y="855506"/>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CREATION DE LA BASE DE DONNEES ET SA STRUCTURE</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5" name="Picture 4">
            <a:extLst>
              <a:ext uri="{FF2B5EF4-FFF2-40B4-BE49-F238E27FC236}">
                <a16:creationId xmlns:a16="http://schemas.microsoft.com/office/drawing/2014/main" id="{A2670C6D-0A6B-42D1-8B80-2287D50B6BA3}"/>
              </a:ext>
            </a:extLst>
          </p:cNvPr>
          <p:cNvPicPr/>
          <p:nvPr/>
        </p:nvPicPr>
        <p:blipFill>
          <a:blip r:embed="rId3">
            <a:extLst>
              <a:ext uri="{28A0092B-C50C-407E-A947-70E740481C1C}">
                <a14:useLocalDpi xmlns:a14="http://schemas.microsoft.com/office/drawing/2010/main" val="0"/>
              </a:ext>
            </a:extLst>
          </a:blip>
          <a:stretch>
            <a:fillRect/>
          </a:stretch>
        </p:blipFill>
        <p:spPr>
          <a:xfrm>
            <a:off x="6601034" y="1588004"/>
            <a:ext cx="2119235" cy="2699990"/>
          </a:xfrm>
          <a:prstGeom prst="rect">
            <a:avLst/>
          </a:prstGeom>
        </p:spPr>
      </p:pic>
      <p:pic>
        <p:nvPicPr>
          <p:cNvPr id="7" name="Picture 6">
            <a:extLst>
              <a:ext uri="{FF2B5EF4-FFF2-40B4-BE49-F238E27FC236}">
                <a16:creationId xmlns:a16="http://schemas.microsoft.com/office/drawing/2014/main" id="{81720F04-9181-421D-B73E-0125C815BE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2090" y="1281495"/>
            <a:ext cx="4823960" cy="3484781"/>
          </a:xfrm>
          <a:prstGeom prst="rect">
            <a:avLst/>
          </a:prstGeom>
          <a:noFill/>
          <a:ln>
            <a:noFill/>
          </a:ln>
        </p:spPr>
      </p:pic>
    </p:spTree>
    <p:extLst>
      <p:ext uri="{BB962C8B-B14F-4D97-AF65-F5344CB8AC3E}">
        <p14:creationId xmlns:p14="http://schemas.microsoft.com/office/powerpoint/2010/main" val="66653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49" y="855506"/>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GENERATION DU SCHEMA DE LA BD</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6" name="Picture 5">
            <a:extLst>
              <a:ext uri="{FF2B5EF4-FFF2-40B4-BE49-F238E27FC236}">
                <a16:creationId xmlns:a16="http://schemas.microsoft.com/office/drawing/2014/main" id="{E2175C36-1558-4032-8989-2D2DA6811C48}"/>
              </a:ext>
            </a:extLst>
          </p:cNvPr>
          <p:cNvPicPr/>
          <p:nvPr/>
        </p:nvPicPr>
        <p:blipFill>
          <a:blip r:embed="rId3">
            <a:extLst>
              <a:ext uri="{28A0092B-C50C-407E-A947-70E740481C1C}">
                <a14:useLocalDpi xmlns:a14="http://schemas.microsoft.com/office/drawing/2010/main" val="0"/>
              </a:ext>
            </a:extLst>
          </a:blip>
          <a:stretch>
            <a:fillRect/>
          </a:stretch>
        </p:blipFill>
        <p:spPr>
          <a:xfrm>
            <a:off x="1304204" y="1260201"/>
            <a:ext cx="6398114" cy="3578776"/>
          </a:xfrm>
          <a:prstGeom prst="rect">
            <a:avLst/>
          </a:prstGeom>
        </p:spPr>
      </p:pic>
    </p:spTree>
    <p:extLst>
      <p:ext uri="{BB962C8B-B14F-4D97-AF65-F5344CB8AC3E}">
        <p14:creationId xmlns:p14="http://schemas.microsoft.com/office/powerpoint/2010/main" val="221389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49" y="855506"/>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PROJET INTEGRATION SERVICE POUR LE FLUX DE DONNEES</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7" name="Picture 6">
            <a:extLst>
              <a:ext uri="{FF2B5EF4-FFF2-40B4-BE49-F238E27FC236}">
                <a16:creationId xmlns:a16="http://schemas.microsoft.com/office/drawing/2014/main" id="{D5A8B182-09F3-4864-BACC-2CCA403C24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270" y="1247567"/>
            <a:ext cx="3804439" cy="2356638"/>
          </a:xfrm>
          <a:prstGeom prst="rect">
            <a:avLst/>
          </a:prstGeom>
          <a:noFill/>
          <a:ln>
            <a:noFill/>
          </a:ln>
        </p:spPr>
      </p:pic>
      <p:pic>
        <p:nvPicPr>
          <p:cNvPr id="8" name="Picture 7">
            <a:extLst>
              <a:ext uri="{FF2B5EF4-FFF2-40B4-BE49-F238E27FC236}">
                <a16:creationId xmlns:a16="http://schemas.microsoft.com/office/drawing/2014/main" id="{E2F4405B-DEC3-4851-A798-28E0E951A9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99661" y="1247567"/>
            <a:ext cx="3964069" cy="2356638"/>
          </a:xfrm>
          <a:prstGeom prst="rect">
            <a:avLst/>
          </a:prstGeom>
          <a:noFill/>
          <a:ln>
            <a:noFill/>
          </a:ln>
        </p:spPr>
      </p:pic>
      <p:sp>
        <p:nvSpPr>
          <p:cNvPr id="3" name="TextBox 2">
            <a:extLst>
              <a:ext uri="{FF2B5EF4-FFF2-40B4-BE49-F238E27FC236}">
                <a16:creationId xmlns:a16="http://schemas.microsoft.com/office/drawing/2014/main" id="{9AA6601F-75D2-4405-A28C-4D399932AF76}"/>
              </a:ext>
            </a:extLst>
          </p:cNvPr>
          <p:cNvSpPr txBox="1"/>
          <p:nvPr/>
        </p:nvSpPr>
        <p:spPr>
          <a:xfrm>
            <a:off x="380622" y="3717670"/>
            <a:ext cx="3504087" cy="1323439"/>
          </a:xfrm>
          <a:prstGeom prst="rect">
            <a:avLst/>
          </a:prstGeom>
          <a:noFill/>
        </p:spPr>
        <p:txBody>
          <a:bodyPr wrap="square" rtlCol="0">
            <a:spAutoFit/>
          </a:bodyPr>
          <a:lstStyle/>
          <a:p>
            <a:pPr marL="285750" indent="-285750">
              <a:buFont typeface="Wingdings" panose="05000000000000000000" pitchFamily="2" charset="2"/>
              <a:buChar char="ü"/>
            </a:pPr>
            <a:r>
              <a:rPr lang="fr-FR" sz="1600" dirty="0">
                <a:solidFill>
                  <a:schemeClr val="tx1"/>
                </a:solidFill>
              </a:rPr>
              <a:t>On créé une tâche de flux de données, dans laquelle on va créer un fichier source plat et une OLE DB Destination.</a:t>
            </a:r>
          </a:p>
          <a:p>
            <a:pPr marL="285750" indent="-285750">
              <a:buFont typeface="Wingdings" panose="05000000000000000000" pitchFamily="2" charset="2"/>
              <a:buChar char="ü"/>
            </a:pPr>
            <a:endParaRPr lang="fr-FR" sz="1600" dirty="0">
              <a:solidFill>
                <a:schemeClr val="tx1"/>
              </a:solidFill>
            </a:endParaRPr>
          </a:p>
        </p:txBody>
      </p:sp>
      <p:sp>
        <p:nvSpPr>
          <p:cNvPr id="2" name="TextBox 1">
            <a:extLst>
              <a:ext uri="{FF2B5EF4-FFF2-40B4-BE49-F238E27FC236}">
                <a16:creationId xmlns:a16="http://schemas.microsoft.com/office/drawing/2014/main" id="{A46ACE46-3833-424D-AFE1-5C3F88389650}"/>
              </a:ext>
            </a:extLst>
          </p:cNvPr>
          <p:cNvSpPr txBox="1"/>
          <p:nvPr/>
        </p:nvSpPr>
        <p:spPr>
          <a:xfrm>
            <a:off x="5136088" y="3755769"/>
            <a:ext cx="3504087" cy="738664"/>
          </a:xfrm>
          <a:prstGeom prst="rect">
            <a:avLst/>
          </a:prstGeom>
          <a:noFill/>
        </p:spPr>
        <p:txBody>
          <a:bodyPr wrap="square" rtlCol="0">
            <a:spAutoFit/>
          </a:bodyPr>
          <a:lstStyle/>
          <a:p>
            <a:pPr marL="285750" indent="-285750">
              <a:buFont typeface="Wingdings" panose="05000000000000000000" pitchFamily="2" charset="2"/>
              <a:buChar char="ü"/>
            </a:pPr>
            <a:r>
              <a:rPr lang="fr-FR" sz="1400" dirty="0">
                <a:solidFill>
                  <a:schemeClr val="tx1"/>
                </a:solidFill>
              </a:rPr>
              <a:t>Configuration des types de données pour chaque fichier CSV importé pour pouvoir faire le mapping correctement.</a:t>
            </a:r>
          </a:p>
        </p:txBody>
      </p:sp>
    </p:spTree>
    <p:extLst>
      <p:ext uri="{BB962C8B-B14F-4D97-AF65-F5344CB8AC3E}">
        <p14:creationId xmlns:p14="http://schemas.microsoft.com/office/powerpoint/2010/main" val="96206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49" y="855506"/>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PROJET INTEGRATION SERVICE POUR LE FLUX DE DONNEES</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3" name="TextBox 2">
            <a:extLst>
              <a:ext uri="{FF2B5EF4-FFF2-40B4-BE49-F238E27FC236}">
                <a16:creationId xmlns:a16="http://schemas.microsoft.com/office/drawing/2014/main" id="{9AA6601F-75D2-4405-A28C-4D399932AF76}"/>
              </a:ext>
            </a:extLst>
          </p:cNvPr>
          <p:cNvSpPr txBox="1"/>
          <p:nvPr/>
        </p:nvSpPr>
        <p:spPr>
          <a:xfrm>
            <a:off x="213761" y="3872495"/>
            <a:ext cx="3504087" cy="830997"/>
          </a:xfrm>
          <a:prstGeom prst="rect">
            <a:avLst/>
          </a:prstGeom>
          <a:noFill/>
        </p:spPr>
        <p:txBody>
          <a:bodyPr wrap="square" rtlCol="0">
            <a:spAutoFit/>
          </a:bodyPr>
          <a:lstStyle/>
          <a:p>
            <a:pPr marL="285750" indent="-285750">
              <a:buFont typeface="Wingdings" panose="05000000000000000000" pitchFamily="2" charset="2"/>
              <a:buChar char="ü"/>
            </a:pPr>
            <a:r>
              <a:rPr lang="fr-FR" sz="1600" dirty="0">
                <a:solidFill>
                  <a:schemeClr val="tx1"/>
                </a:solidFill>
              </a:rPr>
              <a:t>On relie le fichier source à l’OLE DB Destination</a:t>
            </a:r>
          </a:p>
          <a:p>
            <a:pPr marL="285750" indent="-285750">
              <a:buFont typeface="Wingdings" panose="05000000000000000000" pitchFamily="2" charset="2"/>
              <a:buChar char="ü"/>
            </a:pPr>
            <a:endParaRPr lang="fr-FR" sz="1600" dirty="0">
              <a:solidFill>
                <a:schemeClr val="tx1"/>
              </a:solidFill>
            </a:endParaRPr>
          </a:p>
        </p:txBody>
      </p:sp>
      <p:sp>
        <p:nvSpPr>
          <p:cNvPr id="2" name="TextBox 1">
            <a:extLst>
              <a:ext uri="{FF2B5EF4-FFF2-40B4-BE49-F238E27FC236}">
                <a16:creationId xmlns:a16="http://schemas.microsoft.com/office/drawing/2014/main" id="{A46ACE46-3833-424D-AFE1-5C3F88389650}"/>
              </a:ext>
            </a:extLst>
          </p:cNvPr>
          <p:cNvSpPr txBox="1"/>
          <p:nvPr/>
        </p:nvSpPr>
        <p:spPr>
          <a:xfrm>
            <a:off x="5136088" y="3909657"/>
            <a:ext cx="3504087" cy="523220"/>
          </a:xfrm>
          <a:prstGeom prst="rect">
            <a:avLst/>
          </a:prstGeom>
          <a:noFill/>
        </p:spPr>
        <p:txBody>
          <a:bodyPr wrap="square" rtlCol="0">
            <a:spAutoFit/>
          </a:bodyPr>
          <a:lstStyle/>
          <a:p>
            <a:pPr marL="285750" indent="-285750">
              <a:buFont typeface="Wingdings" panose="05000000000000000000" pitchFamily="2" charset="2"/>
              <a:buChar char="ü"/>
            </a:pPr>
            <a:r>
              <a:rPr lang="fr-FR" sz="1400" dirty="0">
                <a:solidFill>
                  <a:schemeClr val="tx1"/>
                </a:solidFill>
              </a:rPr>
              <a:t>On choisit la table correspondante et on fait le mapping des données.</a:t>
            </a:r>
          </a:p>
        </p:txBody>
      </p:sp>
      <p:pic>
        <p:nvPicPr>
          <p:cNvPr id="9" name="Picture 8">
            <a:extLst>
              <a:ext uri="{FF2B5EF4-FFF2-40B4-BE49-F238E27FC236}">
                <a16:creationId xmlns:a16="http://schemas.microsoft.com/office/drawing/2014/main" id="{0286B5CA-D770-4EC1-85BD-A852EB2827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6907" y="1276549"/>
            <a:ext cx="3084583" cy="2337328"/>
          </a:xfrm>
          <a:prstGeom prst="rect">
            <a:avLst/>
          </a:prstGeom>
          <a:noFill/>
          <a:ln>
            <a:noFill/>
          </a:ln>
        </p:spPr>
      </p:pic>
      <p:pic>
        <p:nvPicPr>
          <p:cNvPr id="10" name="Picture 9">
            <a:extLst>
              <a:ext uri="{FF2B5EF4-FFF2-40B4-BE49-F238E27FC236}">
                <a16:creationId xmlns:a16="http://schemas.microsoft.com/office/drawing/2014/main" id="{EA722070-9304-4F12-A369-5FDC9A400F9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32759" y="1134657"/>
            <a:ext cx="3310744" cy="2621112"/>
          </a:xfrm>
          <a:prstGeom prst="rect">
            <a:avLst/>
          </a:prstGeom>
          <a:noFill/>
          <a:ln>
            <a:noFill/>
          </a:ln>
        </p:spPr>
      </p:pic>
    </p:spTree>
    <p:extLst>
      <p:ext uri="{BB962C8B-B14F-4D97-AF65-F5344CB8AC3E}">
        <p14:creationId xmlns:p14="http://schemas.microsoft.com/office/powerpoint/2010/main" val="250876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EQUIPE DU PROJET      &amp;      ENCADRANT </a:t>
            </a:r>
            <a:endParaRPr dirty="0"/>
          </a:p>
        </p:txBody>
      </p:sp>
      <p:sp>
        <p:nvSpPr>
          <p:cNvPr id="673" name="Google Shape;673;p4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674" name="Google Shape;674;p44"/>
          <p:cNvPicPr preferRelativeResize="0"/>
          <p:nvPr/>
        </p:nvPicPr>
        <p:blipFill rotWithShape="1">
          <a:blip r:embed="rId3"/>
          <a:srcRect t="2812" r="7975" b="13749"/>
          <a:stretch/>
        </p:blipFill>
        <p:spPr>
          <a:xfrm>
            <a:off x="1344159" y="1851750"/>
            <a:ext cx="1440000" cy="1439999"/>
          </a:xfrm>
          <a:prstGeom prst="ellipse">
            <a:avLst/>
          </a:prstGeom>
          <a:noFill/>
          <a:ln>
            <a:noFill/>
          </a:ln>
        </p:spPr>
      </p:pic>
      <p:sp>
        <p:nvSpPr>
          <p:cNvPr id="675" name="Google Shape;675;p44"/>
          <p:cNvSpPr txBox="1"/>
          <p:nvPr/>
        </p:nvSpPr>
        <p:spPr>
          <a:xfrm>
            <a:off x="1337245" y="336378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Gatou Amine</a:t>
            </a:r>
          </a:p>
          <a:p>
            <a:pPr marL="0" lvl="0" indent="0" algn="ctr" rtl="0">
              <a:spcBef>
                <a:spcPts val="0"/>
              </a:spcBef>
              <a:spcAft>
                <a:spcPts val="0"/>
              </a:spcAft>
              <a:buNone/>
            </a:pPr>
            <a:br>
              <a:rPr lang="en" dirty="0">
                <a:latin typeface="Inria Sans"/>
                <a:ea typeface="Inria Sans"/>
                <a:cs typeface="Inria Sans"/>
                <a:sym typeface="Inria Sans"/>
              </a:rPr>
            </a:br>
            <a:r>
              <a:rPr lang="fr-FR" sz="900" dirty="0">
                <a:solidFill>
                  <a:schemeClr val="tx1"/>
                </a:solidFill>
                <a:latin typeface="Inria Sans"/>
                <a:ea typeface="Inria Sans"/>
                <a:cs typeface="Inria Sans"/>
                <a:sym typeface="Inria Sans"/>
              </a:rPr>
              <a:t>Etudiant</a:t>
            </a:r>
            <a:r>
              <a:rPr lang="en-US" sz="900" dirty="0">
                <a:solidFill>
                  <a:schemeClr val="tx1"/>
                </a:solidFill>
                <a:latin typeface="Inria Sans"/>
                <a:ea typeface="Inria Sans"/>
                <a:cs typeface="Inria Sans"/>
                <a:sym typeface="Inria Sans"/>
              </a:rPr>
              <a:t> IA&amp;GI-2</a:t>
            </a:r>
            <a:endParaRPr dirty="0">
              <a:solidFill>
                <a:schemeClr val="tx1"/>
              </a:solidFill>
              <a:latin typeface="Inria Sans"/>
              <a:ea typeface="Inria Sans"/>
              <a:cs typeface="Inria Sans"/>
              <a:sym typeface="Inria Sans"/>
            </a:endParaRPr>
          </a:p>
          <a:p>
            <a:pPr marL="0" lvl="0" indent="0" algn="ctr" rtl="0">
              <a:spcBef>
                <a:spcPts val="400"/>
              </a:spcBef>
              <a:spcAft>
                <a:spcPts val="400"/>
              </a:spcAft>
              <a:buNone/>
            </a:pPr>
            <a:endParaRPr dirty="0">
              <a:latin typeface="Inria Sans"/>
              <a:ea typeface="Inria Sans"/>
              <a:cs typeface="Inria Sans"/>
              <a:sym typeface="Inria Sans"/>
            </a:endParaRPr>
          </a:p>
        </p:txBody>
      </p:sp>
      <p:pic>
        <p:nvPicPr>
          <p:cNvPr id="676" name="Google Shape;676;p44"/>
          <p:cNvPicPr preferRelativeResize="0"/>
          <p:nvPr/>
        </p:nvPicPr>
        <p:blipFill rotWithShape="1">
          <a:blip r:embed="rId4"/>
          <a:srcRect t="-441" b="9223"/>
          <a:stretch/>
        </p:blipFill>
        <p:spPr>
          <a:xfrm>
            <a:off x="3284400" y="1851749"/>
            <a:ext cx="1440000" cy="1440000"/>
          </a:xfrm>
          <a:prstGeom prst="ellipse">
            <a:avLst/>
          </a:prstGeom>
          <a:noFill/>
          <a:ln>
            <a:noFill/>
          </a:ln>
        </p:spPr>
      </p:pic>
      <p:sp>
        <p:nvSpPr>
          <p:cNvPr id="677" name="Google Shape;677;p44"/>
          <p:cNvSpPr txBox="1"/>
          <p:nvPr/>
        </p:nvSpPr>
        <p:spPr>
          <a:xfrm>
            <a:off x="3371282" y="336378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Lifi El Mostafa</a:t>
            </a:r>
            <a:br>
              <a:rPr lang="en" dirty="0">
                <a:latin typeface="Inria Sans"/>
                <a:ea typeface="Inria Sans"/>
                <a:cs typeface="Inria Sans"/>
                <a:sym typeface="Inria Sans"/>
              </a:rPr>
            </a:br>
            <a:endParaRPr sz="800" dirty="0">
              <a:solidFill>
                <a:schemeClr val="dk2"/>
              </a:solidFill>
              <a:latin typeface="Inria Sans"/>
              <a:ea typeface="Inria Sans"/>
              <a:cs typeface="Inria Sans"/>
              <a:sym typeface="Inria Sans"/>
            </a:endParaRPr>
          </a:p>
          <a:p>
            <a:pPr marL="0" lvl="0" indent="0" algn="ctr" rtl="0">
              <a:spcBef>
                <a:spcPts val="400"/>
              </a:spcBef>
              <a:spcAft>
                <a:spcPts val="0"/>
              </a:spcAft>
              <a:buNone/>
            </a:pPr>
            <a:r>
              <a:rPr lang="fr-FR" sz="900" dirty="0">
                <a:solidFill>
                  <a:schemeClr val="tx1"/>
                </a:solidFill>
                <a:latin typeface="Inria Sans"/>
                <a:ea typeface="Inria Sans"/>
                <a:cs typeface="Inria Sans"/>
                <a:sym typeface="Inria Sans"/>
              </a:rPr>
              <a:t>Etudiant</a:t>
            </a:r>
            <a:r>
              <a:rPr lang="en-US" sz="900" dirty="0">
                <a:solidFill>
                  <a:schemeClr val="tx1"/>
                </a:solidFill>
                <a:latin typeface="Inria Sans"/>
                <a:ea typeface="Inria Sans"/>
                <a:cs typeface="Inria Sans"/>
                <a:sym typeface="Inria Sans"/>
              </a:rPr>
              <a:t> IA&amp;GI-2</a:t>
            </a:r>
            <a:endParaRPr dirty="0">
              <a:solidFill>
                <a:schemeClr val="tx1"/>
              </a:solidFill>
              <a:latin typeface="Inria Sans"/>
              <a:ea typeface="Inria Sans"/>
              <a:cs typeface="Inria Sans"/>
              <a:sym typeface="Inria Sans"/>
            </a:endParaRPr>
          </a:p>
        </p:txBody>
      </p:sp>
      <p:sp>
        <p:nvSpPr>
          <p:cNvPr id="12" name="Google Shape;675;p44">
            <a:extLst>
              <a:ext uri="{FF2B5EF4-FFF2-40B4-BE49-F238E27FC236}">
                <a16:creationId xmlns:a16="http://schemas.microsoft.com/office/drawing/2014/main" id="{4F49EC9E-EC09-4222-92E4-E06ED342302E}"/>
              </a:ext>
            </a:extLst>
          </p:cNvPr>
          <p:cNvSpPr txBox="1"/>
          <p:nvPr/>
        </p:nvSpPr>
        <p:spPr>
          <a:xfrm>
            <a:off x="5697740" y="3363781"/>
            <a:ext cx="1759127"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fr-FR" sz="1200" b="1" dirty="0" err="1">
                <a:solidFill>
                  <a:schemeClr val="tx1"/>
                </a:solidFill>
                <a:latin typeface="Inria Sans"/>
                <a:ea typeface="Inria Sans"/>
                <a:cs typeface="Inria Sans"/>
                <a:sym typeface="Inria Sans"/>
              </a:rPr>
              <a:t>Pr,Hicham</a:t>
            </a:r>
            <a:r>
              <a:rPr lang="fr-FR" sz="1200" b="1" dirty="0">
                <a:solidFill>
                  <a:schemeClr val="tx1"/>
                </a:solidFill>
                <a:latin typeface="Inria Sans"/>
                <a:ea typeface="Inria Sans"/>
                <a:cs typeface="Inria Sans"/>
                <a:sym typeface="Inria Sans"/>
              </a:rPr>
              <a:t> </a:t>
            </a:r>
            <a:r>
              <a:rPr lang="fr-FR" sz="1200" b="1" dirty="0" err="1">
                <a:solidFill>
                  <a:schemeClr val="tx1"/>
                </a:solidFill>
                <a:latin typeface="Inria Sans"/>
                <a:ea typeface="Inria Sans"/>
                <a:cs typeface="Inria Sans"/>
                <a:sym typeface="Inria Sans"/>
              </a:rPr>
              <a:t>Moutachaouik</a:t>
            </a:r>
            <a:endParaRPr lang="fr-FR" sz="1200" b="1" dirty="0">
              <a:solidFill>
                <a:schemeClr val="tx1"/>
              </a:solidFill>
              <a:latin typeface="Inria Sans"/>
              <a:ea typeface="Inria Sans"/>
              <a:cs typeface="Inria Sans"/>
              <a:sym typeface="Inria Sans"/>
            </a:endParaRPr>
          </a:p>
          <a:p>
            <a:pPr marL="0" lvl="0" indent="0" algn="ctr" rtl="0">
              <a:spcBef>
                <a:spcPts val="0"/>
              </a:spcBef>
              <a:spcAft>
                <a:spcPts val="0"/>
              </a:spcAft>
              <a:buNone/>
            </a:pPr>
            <a:endParaRPr lang="fr-FR" sz="1200" b="1" dirty="0">
              <a:solidFill>
                <a:schemeClr val="tx1"/>
              </a:solidFill>
              <a:latin typeface="Inria Sans"/>
              <a:ea typeface="Inria Sans"/>
              <a:cs typeface="Inria Sans"/>
              <a:sym typeface="Inria Sans"/>
            </a:endParaRPr>
          </a:p>
          <a:p>
            <a:pPr marL="0" lvl="0" indent="0" algn="ctr" rtl="0">
              <a:spcBef>
                <a:spcPts val="0"/>
              </a:spcBef>
              <a:spcAft>
                <a:spcPts val="0"/>
              </a:spcAft>
              <a:buNone/>
            </a:pPr>
            <a:r>
              <a:rPr lang="fr-FR" sz="900" dirty="0">
                <a:solidFill>
                  <a:schemeClr val="tx1"/>
                </a:solidFill>
                <a:latin typeface="Inria Sans"/>
                <a:ea typeface="Inria Sans"/>
                <a:cs typeface="Inria Sans"/>
                <a:sym typeface="Inria Sans"/>
              </a:rPr>
              <a:t>Professeur à L ’</a:t>
            </a:r>
            <a:r>
              <a:rPr lang="fr-FR" sz="900" dirty="0" err="1">
                <a:solidFill>
                  <a:schemeClr val="tx1"/>
                </a:solidFill>
                <a:latin typeface="Inria Sans"/>
                <a:ea typeface="Inria Sans"/>
                <a:cs typeface="Inria Sans"/>
                <a:sym typeface="Inria Sans"/>
              </a:rPr>
              <a:t>Ensam</a:t>
            </a:r>
            <a:endParaRPr sz="900" dirty="0">
              <a:solidFill>
                <a:schemeClr val="tx1"/>
              </a:solidFill>
              <a:latin typeface="Inria Sans"/>
              <a:ea typeface="Inria Sans"/>
              <a:cs typeface="Inria Sans"/>
              <a:sym typeface="Inria Sans"/>
            </a:endParaRPr>
          </a:p>
        </p:txBody>
      </p:sp>
      <p:pic>
        <p:nvPicPr>
          <p:cNvPr id="9" name="Google Shape;676;p44">
            <a:extLst>
              <a:ext uri="{FF2B5EF4-FFF2-40B4-BE49-F238E27FC236}">
                <a16:creationId xmlns:a16="http://schemas.microsoft.com/office/drawing/2014/main" id="{78DA441D-ED47-4254-98ED-D396E1AB011D}"/>
              </a:ext>
            </a:extLst>
          </p:cNvPr>
          <p:cNvPicPr preferRelativeResize="0"/>
          <p:nvPr/>
        </p:nvPicPr>
        <p:blipFill rotWithShape="1">
          <a:blip r:embed="rId5"/>
          <a:srcRect l="15432" t="17750" r="45179" b="23144"/>
          <a:stretch/>
        </p:blipFill>
        <p:spPr>
          <a:xfrm>
            <a:off x="5857303" y="1851749"/>
            <a:ext cx="1440000" cy="1440000"/>
          </a:xfrm>
          <a:prstGeom prst="ellipse">
            <a:avLst/>
          </a:prstGeom>
          <a:noFill/>
          <a:ln>
            <a:noFill/>
          </a:ln>
        </p:spPr>
      </p:pic>
      <p:sp>
        <p:nvSpPr>
          <p:cNvPr id="2" name="AutoShape 2">
            <a:extLst>
              <a:ext uri="{FF2B5EF4-FFF2-40B4-BE49-F238E27FC236}">
                <a16:creationId xmlns:a16="http://schemas.microsoft.com/office/drawing/2014/main" id="{28F5A580-D5FB-4078-A33A-9049A5274A0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771665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49" y="855506"/>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PROJET INTEGRATION SERVICE POUR LE FLUX DE DONNEES</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2" name="TextBox 1">
            <a:extLst>
              <a:ext uri="{FF2B5EF4-FFF2-40B4-BE49-F238E27FC236}">
                <a16:creationId xmlns:a16="http://schemas.microsoft.com/office/drawing/2014/main" id="{A46ACE46-3833-424D-AFE1-5C3F88389650}"/>
              </a:ext>
            </a:extLst>
          </p:cNvPr>
          <p:cNvSpPr txBox="1"/>
          <p:nvPr/>
        </p:nvSpPr>
        <p:spPr>
          <a:xfrm>
            <a:off x="2933521" y="3958960"/>
            <a:ext cx="3407210" cy="307777"/>
          </a:xfrm>
          <a:prstGeom prst="rect">
            <a:avLst/>
          </a:prstGeom>
          <a:noFill/>
        </p:spPr>
        <p:txBody>
          <a:bodyPr wrap="square" rtlCol="0">
            <a:spAutoFit/>
          </a:bodyPr>
          <a:lstStyle/>
          <a:p>
            <a:pPr marL="285750" indent="-285750">
              <a:buFont typeface="Wingdings" panose="05000000000000000000" pitchFamily="2" charset="2"/>
              <a:buChar char="ü"/>
            </a:pPr>
            <a:r>
              <a:rPr lang="fr-FR" dirty="0">
                <a:solidFill>
                  <a:schemeClr val="tx1"/>
                </a:solidFill>
              </a:rPr>
              <a:t>Données chargés avec succès!</a:t>
            </a:r>
            <a:endParaRPr lang="fr-FR" sz="1400" dirty="0">
              <a:solidFill>
                <a:schemeClr val="tx1"/>
              </a:solidFill>
            </a:endParaRPr>
          </a:p>
        </p:txBody>
      </p:sp>
      <p:pic>
        <p:nvPicPr>
          <p:cNvPr id="8" name="Picture 7">
            <a:extLst>
              <a:ext uri="{FF2B5EF4-FFF2-40B4-BE49-F238E27FC236}">
                <a16:creationId xmlns:a16="http://schemas.microsoft.com/office/drawing/2014/main" id="{A744B37F-2838-46BC-90FB-E2205F4A84B7}"/>
              </a:ext>
            </a:extLst>
          </p:cNvPr>
          <p:cNvPicPr/>
          <p:nvPr/>
        </p:nvPicPr>
        <p:blipFill rotWithShape="1">
          <a:blip r:embed="rId3">
            <a:extLst>
              <a:ext uri="{28A0092B-C50C-407E-A947-70E740481C1C}">
                <a14:useLocalDpi xmlns:a14="http://schemas.microsoft.com/office/drawing/2010/main" val="0"/>
              </a:ext>
            </a:extLst>
          </a:blip>
          <a:srcRect l="15278"/>
          <a:stretch/>
        </p:blipFill>
        <p:spPr bwMode="auto">
          <a:xfrm>
            <a:off x="85149" y="1401617"/>
            <a:ext cx="4551977" cy="2246823"/>
          </a:xfrm>
          <a:prstGeom prst="rect">
            <a:avLst/>
          </a:prstGeom>
          <a:noFill/>
          <a:ln>
            <a:noFill/>
          </a:ln>
        </p:spPr>
      </p:pic>
      <p:pic>
        <p:nvPicPr>
          <p:cNvPr id="11" name="Picture 10">
            <a:extLst>
              <a:ext uri="{FF2B5EF4-FFF2-40B4-BE49-F238E27FC236}">
                <a16:creationId xmlns:a16="http://schemas.microsoft.com/office/drawing/2014/main" id="{A2AD786F-62AC-40C9-9AE2-FA384C57CFB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07007" y="1206806"/>
            <a:ext cx="2917722" cy="2604306"/>
          </a:xfrm>
          <a:prstGeom prst="rect">
            <a:avLst/>
          </a:prstGeom>
          <a:noFill/>
          <a:ln>
            <a:noFill/>
          </a:ln>
        </p:spPr>
      </p:pic>
    </p:spTree>
    <p:extLst>
      <p:ext uri="{BB962C8B-B14F-4D97-AF65-F5344CB8AC3E}">
        <p14:creationId xmlns:p14="http://schemas.microsoft.com/office/powerpoint/2010/main" val="3538284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49" y="855506"/>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PROJET ANALYSE SERVICE POUR CREER LE CUBE</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6" name="Picture 5">
            <a:extLst>
              <a:ext uri="{FF2B5EF4-FFF2-40B4-BE49-F238E27FC236}">
                <a16:creationId xmlns:a16="http://schemas.microsoft.com/office/drawing/2014/main" id="{D767698F-D48A-4F83-A755-7C1FBC0E1A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6887" y="1529145"/>
            <a:ext cx="2990850" cy="990600"/>
          </a:xfrm>
          <a:prstGeom prst="rect">
            <a:avLst/>
          </a:prstGeom>
          <a:noFill/>
          <a:ln>
            <a:noFill/>
          </a:ln>
        </p:spPr>
      </p:pic>
      <p:pic>
        <p:nvPicPr>
          <p:cNvPr id="7" name="Picture 6">
            <a:extLst>
              <a:ext uri="{FF2B5EF4-FFF2-40B4-BE49-F238E27FC236}">
                <a16:creationId xmlns:a16="http://schemas.microsoft.com/office/drawing/2014/main" id="{8F714093-8773-4E7F-8AC4-1BA8CB85448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53509" y="1276661"/>
            <a:ext cx="3862316" cy="2733499"/>
          </a:xfrm>
          <a:prstGeom prst="rect">
            <a:avLst/>
          </a:prstGeom>
          <a:noFill/>
          <a:ln>
            <a:noFill/>
          </a:ln>
        </p:spPr>
      </p:pic>
      <p:sp>
        <p:nvSpPr>
          <p:cNvPr id="9" name="TextBox 8">
            <a:extLst>
              <a:ext uri="{FF2B5EF4-FFF2-40B4-BE49-F238E27FC236}">
                <a16:creationId xmlns:a16="http://schemas.microsoft.com/office/drawing/2014/main" id="{FB5E533E-1B27-4836-AB15-5571CF5CC4DD}"/>
              </a:ext>
            </a:extLst>
          </p:cNvPr>
          <p:cNvSpPr txBox="1"/>
          <p:nvPr/>
        </p:nvSpPr>
        <p:spPr>
          <a:xfrm>
            <a:off x="580855" y="3594661"/>
            <a:ext cx="3937749" cy="830997"/>
          </a:xfrm>
          <a:prstGeom prst="rect">
            <a:avLst/>
          </a:prstGeom>
          <a:noFill/>
        </p:spPr>
        <p:txBody>
          <a:bodyPr wrap="square" rtlCol="0">
            <a:spAutoFit/>
          </a:bodyPr>
          <a:lstStyle/>
          <a:p>
            <a:pPr marL="285750" indent="-285750" algn="just">
              <a:buFont typeface="Wingdings" panose="05000000000000000000" pitchFamily="2" charset="2"/>
              <a:buChar char="ü"/>
            </a:pPr>
            <a:r>
              <a:rPr lang="fr-FR" sz="1600" dirty="0">
                <a:solidFill>
                  <a:schemeClr val="tx1"/>
                </a:solidFill>
              </a:rPr>
              <a:t>On crée une data source et on la connecte à notre base de données.</a:t>
            </a:r>
          </a:p>
          <a:p>
            <a:pPr marL="285750" indent="-285750">
              <a:buFont typeface="Wingdings" panose="05000000000000000000" pitchFamily="2" charset="2"/>
              <a:buChar char="ü"/>
            </a:pPr>
            <a:endParaRPr lang="fr-FR" sz="1600" dirty="0">
              <a:solidFill>
                <a:schemeClr val="tx1"/>
              </a:solidFill>
            </a:endParaRPr>
          </a:p>
        </p:txBody>
      </p:sp>
    </p:spTree>
    <p:extLst>
      <p:ext uri="{BB962C8B-B14F-4D97-AF65-F5344CB8AC3E}">
        <p14:creationId xmlns:p14="http://schemas.microsoft.com/office/powerpoint/2010/main" val="3788829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49" y="855506"/>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PROJET ANALYSE SERVICE POUR CREER LE CUBE</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8" name="Picture 7">
            <a:extLst>
              <a:ext uri="{FF2B5EF4-FFF2-40B4-BE49-F238E27FC236}">
                <a16:creationId xmlns:a16="http://schemas.microsoft.com/office/drawing/2014/main" id="{1D8A9D94-03CB-4E72-82FD-4950F0423F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5697" y="1732484"/>
            <a:ext cx="2305050" cy="504825"/>
          </a:xfrm>
          <a:prstGeom prst="rect">
            <a:avLst/>
          </a:prstGeom>
          <a:noFill/>
          <a:ln>
            <a:noFill/>
          </a:ln>
        </p:spPr>
      </p:pic>
      <p:pic>
        <p:nvPicPr>
          <p:cNvPr id="9" name="Picture 8">
            <a:extLst>
              <a:ext uri="{FF2B5EF4-FFF2-40B4-BE49-F238E27FC236}">
                <a16:creationId xmlns:a16="http://schemas.microsoft.com/office/drawing/2014/main" id="{DAADED78-634B-43E3-9E4B-39455471ACE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67533" y="1368320"/>
            <a:ext cx="3445301" cy="3055966"/>
          </a:xfrm>
          <a:prstGeom prst="rect">
            <a:avLst/>
          </a:prstGeom>
          <a:noFill/>
          <a:ln>
            <a:noFill/>
          </a:ln>
        </p:spPr>
      </p:pic>
      <p:sp>
        <p:nvSpPr>
          <p:cNvPr id="10" name="TextBox 9">
            <a:extLst>
              <a:ext uri="{FF2B5EF4-FFF2-40B4-BE49-F238E27FC236}">
                <a16:creationId xmlns:a16="http://schemas.microsoft.com/office/drawing/2014/main" id="{2C2C17AD-A834-4CA8-BA11-F01CABBA10D9}"/>
              </a:ext>
            </a:extLst>
          </p:cNvPr>
          <p:cNvSpPr txBox="1"/>
          <p:nvPr/>
        </p:nvSpPr>
        <p:spPr>
          <a:xfrm>
            <a:off x="580856" y="2964555"/>
            <a:ext cx="3690794" cy="1077218"/>
          </a:xfrm>
          <a:prstGeom prst="rect">
            <a:avLst/>
          </a:prstGeom>
          <a:noFill/>
        </p:spPr>
        <p:txBody>
          <a:bodyPr wrap="square" rtlCol="0">
            <a:spAutoFit/>
          </a:bodyPr>
          <a:lstStyle/>
          <a:p>
            <a:pPr marL="285750" indent="-285750">
              <a:buFont typeface="Wingdings" panose="05000000000000000000" pitchFamily="2" charset="2"/>
              <a:buChar char="ü"/>
            </a:pPr>
            <a:r>
              <a:rPr lang="fr-FR" sz="1600" dirty="0">
                <a:solidFill>
                  <a:schemeClr val="tx1"/>
                </a:solidFill>
              </a:rPr>
              <a:t>On crée une vue de notre data source et on inclue les tables souhaités.</a:t>
            </a:r>
          </a:p>
          <a:p>
            <a:pPr marL="285750" indent="-285750">
              <a:buFont typeface="Wingdings" panose="05000000000000000000" pitchFamily="2" charset="2"/>
              <a:buChar char="ü"/>
            </a:pPr>
            <a:endParaRPr lang="fr-FR" sz="1600" dirty="0">
              <a:solidFill>
                <a:schemeClr val="tx1"/>
              </a:solidFill>
            </a:endParaRPr>
          </a:p>
        </p:txBody>
      </p:sp>
    </p:spTree>
    <p:extLst>
      <p:ext uri="{BB962C8B-B14F-4D97-AF65-F5344CB8AC3E}">
        <p14:creationId xmlns:p14="http://schemas.microsoft.com/office/powerpoint/2010/main" val="195280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49" y="855506"/>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PROJET ANALYSE SERVICE POUR CREER LE CUBE</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6" name="Picture 5">
            <a:extLst>
              <a:ext uri="{FF2B5EF4-FFF2-40B4-BE49-F238E27FC236}">
                <a16:creationId xmlns:a16="http://schemas.microsoft.com/office/drawing/2014/main" id="{DE953281-C775-42F6-94B4-A8B9F35097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541" y="1644537"/>
            <a:ext cx="1959662" cy="614185"/>
          </a:xfrm>
          <a:prstGeom prst="rect">
            <a:avLst/>
          </a:prstGeom>
          <a:noFill/>
          <a:ln>
            <a:noFill/>
          </a:ln>
        </p:spPr>
      </p:pic>
      <p:pic>
        <p:nvPicPr>
          <p:cNvPr id="7" name="Picture 6">
            <a:extLst>
              <a:ext uri="{FF2B5EF4-FFF2-40B4-BE49-F238E27FC236}">
                <a16:creationId xmlns:a16="http://schemas.microsoft.com/office/drawing/2014/main" id="{23FBCCA8-7587-44E5-87CD-10FA43A5FB6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235842" y="1338760"/>
            <a:ext cx="2725476" cy="2086827"/>
          </a:xfrm>
          <a:prstGeom prst="rect">
            <a:avLst/>
          </a:prstGeom>
          <a:noFill/>
          <a:ln>
            <a:noFill/>
          </a:ln>
        </p:spPr>
      </p:pic>
      <p:pic>
        <p:nvPicPr>
          <p:cNvPr id="10" name="Picture 9">
            <a:extLst>
              <a:ext uri="{FF2B5EF4-FFF2-40B4-BE49-F238E27FC236}">
                <a16:creationId xmlns:a16="http://schemas.microsoft.com/office/drawing/2014/main" id="{88C851BD-F311-44EA-9EF7-4E9B109498CB}"/>
              </a:ext>
            </a:extLst>
          </p:cNvPr>
          <p:cNvPicPr/>
          <p:nvPr/>
        </p:nvPicPr>
        <p:blipFill>
          <a:blip r:embed="rId5">
            <a:extLst>
              <a:ext uri="{28A0092B-C50C-407E-A947-70E740481C1C}">
                <a14:useLocalDpi xmlns:a14="http://schemas.microsoft.com/office/drawing/2010/main" val="0"/>
              </a:ext>
            </a:extLst>
          </a:blip>
          <a:stretch>
            <a:fillRect/>
          </a:stretch>
        </p:blipFill>
        <p:spPr>
          <a:xfrm>
            <a:off x="5145957" y="1237382"/>
            <a:ext cx="3729832" cy="2565779"/>
          </a:xfrm>
          <a:prstGeom prst="rect">
            <a:avLst/>
          </a:prstGeom>
        </p:spPr>
      </p:pic>
      <p:sp>
        <p:nvSpPr>
          <p:cNvPr id="11" name="TextBox 10">
            <a:extLst>
              <a:ext uri="{FF2B5EF4-FFF2-40B4-BE49-F238E27FC236}">
                <a16:creationId xmlns:a16="http://schemas.microsoft.com/office/drawing/2014/main" id="{1D00BF62-B097-4201-B7C9-F0997406FF9B}"/>
              </a:ext>
            </a:extLst>
          </p:cNvPr>
          <p:cNvSpPr txBox="1"/>
          <p:nvPr/>
        </p:nvSpPr>
        <p:spPr>
          <a:xfrm>
            <a:off x="2051203" y="4104788"/>
            <a:ext cx="4978963" cy="830997"/>
          </a:xfrm>
          <a:prstGeom prst="rect">
            <a:avLst/>
          </a:prstGeom>
          <a:noFill/>
        </p:spPr>
        <p:txBody>
          <a:bodyPr wrap="square" rtlCol="0">
            <a:spAutoFit/>
          </a:bodyPr>
          <a:lstStyle/>
          <a:p>
            <a:pPr marL="285750" indent="-285750">
              <a:buFont typeface="Wingdings" panose="05000000000000000000" pitchFamily="2" charset="2"/>
              <a:buChar char="ü"/>
            </a:pPr>
            <a:r>
              <a:rPr lang="fr-FR" sz="1600" dirty="0">
                <a:solidFill>
                  <a:schemeClr val="tx1"/>
                </a:solidFill>
              </a:rPr>
              <a:t>On procède à la création du cube, on choisit la table de fait qui vas contenir les mesures et on choisit les dimensions et le cube est généré.</a:t>
            </a:r>
          </a:p>
        </p:txBody>
      </p:sp>
    </p:spTree>
    <p:extLst>
      <p:ext uri="{BB962C8B-B14F-4D97-AF65-F5344CB8AC3E}">
        <p14:creationId xmlns:p14="http://schemas.microsoft.com/office/powerpoint/2010/main" val="84262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49" y="855506"/>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PROJET ANALYSE SERVICE POUR PAUFINER LE CUBE</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1" name="TextBox 10">
            <a:extLst>
              <a:ext uri="{FF2B5EF4-FFF2-40B4-BE49-F238E27FC236}">
                <a16:creationId xmlns:a16="http://schemas.microsoft.com/office/drawing/2014/main" id="{1D00BF62-B097-4201-B7C9-F0997406FF9B}"/>
              </a:ext>
            </a:extLst>
          </p:cNvPr>
          <p:cNvSpPr txBox="1"/>
          <p:nvPr/>
        </p:nvSpPr>
        <p:spPr>
          <a:xfrm>
            <a:off x="1630712" y="3783142"/>
            <a:ext cx="5377463" cy="1089208"/>
          </a:xfrm>
          <a:prstGeom prst="rect">
            <a:avLst/>
          </a:prstGeom>
          <a:noFill/>
        </p:spPr>
        <p:txBody>
          <a:bodyPr wrap="square" rtlCol="0">
            <a:spAutoFit/>
          </a:bodyPr>
          <a:lstStyle/>
          <a:p>
            <a:pPr marL="285750" indent="-285750">
              <a:buFont typeface="Wingdings" panose="05000000000000000000" pitchFamily="2" charset="2"/>
              <a:buChar char="ü"/>
            </a:pPr>
            <a:r>
              <a:rPr lang="fr-FR" sz="1600" dirty="0">
                <a:solidFill>
                  <a:schemeClr val="tx1"/>
                </a:solidFill>
              </a:rPr>
              <a:t>Pour peaufiner notre cube, on crée nos mesure calculés, et pour chaque dimension on choisit les champs souhaités et on configure leurs types de données et créer des hiérarchies si possible.</a:t>
            </a:r>
          </a:p>
        </p:txBody>
      </p:sp>
      <p:pic>
        <p:nvPicPr>
          <p:cNvPr id="8" name="Picture 7">
            <a:extLst>
              <a:ext uri="{FF2B5EF4-FFF2-40B4-BE49-F238E27FC236}">
                <a16:creationId xmlns:a16="http://schemas.microsoft.com/office/drawing/2014/main" id="{9179DBF1-FC37-4F07-AD79-1E45DFC01BD3}"/>
              </a:ext>
            </a:extLst>
          </p:cNvPr>
          <p:cNvPicPr/>
          <p:nvPr/>
        </p:nvPicPr>
        <p:blipFill>
          <a:blip r:embed="rId3">
            <a:extLst>
              <a:ext uri="{28A0092B-C50C-407E-A947-70E740481C1C}">
                <a14:useLocalDpi xmlns:a14="http://schemas.microsoft.com/office/drawing/2010/main" val="0"/>
              </a:ext>
            </a:extLst>
          </a:blip>
          <a:stretch>
            <a:fillRect/>
          </a:stretch>
        </p:blipFill>
        <p:spPr>
          <a:xfrm>
            <a:off x="138325" y="1327764"/>
            <a:ext cx="2277827" cy="1795880"/>
          </a:xfrm>
          <a:prstGeom prst="rect">
            <a:avLst/>
          </a:prstGeom>
        </p:spPr>
      </p:pic>
      <p:pic>
        <p:nvPicPr>
          <p:cNvPr id="9" name="Picture 8">
            <a:extLst>
              <a:ext uri="{FF2B5EF4-FFF2-40B4-BE49-F238E27FC236}">
                <a16:creationId xmlns:a16="http://schemas.microsoft.com/office/drawing/2014/main" id="{5BC89DA8-66EC-4C5B-A81B-27818668363D}"/>
              </a:ext>
            </a:extLst>
          </p:cNvPr>
          <p:cNvPicPr/>
          <p:nvPr/>
        </p:nvPicPr>
        <p:blipFill>
          <a:blip r:embed="rId4">
            <a:extLst>
              <a:ext uri="{28A0092B-C50C-407E-A947-70E740481C1C}">
                <a14:useLocalDpi xmlns:a14="http://schemas.microsoft.com/office/drawing/2010/main" val="0"/>
              </a:ext>
            </a:extLst>
          </a:blip>
          <a:stretch>
            <a:fillRect/>
          </a:stretch>
        </p:blipFill>
        <p:spPr>
          <a:xfrm>
            <a:off x="2939515" y="1266056"/>
            <a:ext cx="1329224" cy="2348160"/>
          </a:xfrm>
          <a:prstGeom prst="rect">
            <a:avLst/>
          </a:prstGeom>
        </p:spPr>
      </p:pic>
      <p:pic>
        <p:nvPicPr>
          <p:cNvPr id="12" name="Picture 11">
            <a:extLst>
              <a:ext uri="{FF2B5EF4-FFF2-40B4-BE49-F238E27FC236}">
                <a16:creationId xmlns:a16="http://schemas.microsoft.com/office/drawing/2014/main" id="{D63DA867-C00A-4E12-BD38-9CFE4664B3B5}"/>
              </a:ext>
            </a:extLst>
          </p:cNvPr>
          <p:cNvPicPr/>
          <p:nvPr/>
        </p:nvPicPr>
        <p:blipFill>
          <a:blip r:embed="rId5"/>
          <a:stretch>
            <a:fillRect/>
          </a:stretch>
        </p:blipFill>
        <p:spPr>
          <a:xfrm>
            <a:off x="4792102" y="1266056"/>
            <a:ext cx="4023723" cy="2396128"/>
          </a:xfrm>
          <a:prstGeom prst="rect">
            <a:avLst/>
          </a:prstGeom>
        </p:spPr>
      </p:pic>
    </p:spTree>
    <p:extLst>
      <p:ext uri="{BB962C8B-B14F-4D97-AF65-F5344CB8AC3E}">
        <p14:creationId xmlns:p14="http://schemas.microsoft.com/office/powerpoint/2010/main" val="1251386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49" y="855506"/>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VISUALISATION POWER BI</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15" name="Picture 14">
            <a:extLst>
              <a:ext uri="{FF2B5EF4-FFF2-40B4-BE49-F238E27FC236}">
                <a16:creationId xmlns:a16="http://schemas.microsoft.com/office/drawing/2014/main" id="{B3C7B27F-6094-4919-AFC8-6005F46B56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634" y="1314867"/>
            <a:ext cx="4271132" cy="2122476"/>
          </a:xfrm>
          <a:prstGeom prst="rect">
            <a:avLst/>
          </a:prstGeom>
          <a:noFill/>
          <a:ln>
            <a:noFill/>
          </a:ln>
        </p:spPr>
      </p:pic>
      <p:pic>
        <p:nvPicPr>
          <p:cNvPr id="16" name="Picture 15">
            <a:extLst>
              <a:ext uri="{FF2B5EF4-FFF2-40B4-BE49-F238E27FC236}">
                <a16:creationId xmlns:a16="http://schemas.microsoft.com/office/drawing/2014/main" id="{6F5255FA-615E-471C-BB3A-4DD05E7E8CD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14867"/>
            <a:ext cx="4211580" cy="2122476"/>
          </a:xfrm>
          <a:prstGeom prst="rect">
            <a:avLst/>
          </a:prstGeom>
          <a:noFill/>
          <a:ln>
            <a:noFill/>
          </a:ln>
        </p:spPr>
      </p:pic>
      <p:sp>
        <p:nvSpPr>
          <p:cNvPr id="17" name="TextBox 16">
            <a:extLst>
              <a:ext uri="{FF2B5EF4-FFF2-40B4-BE49-F238E27FC236}">
                <a16:creationId xmlns:a16="http://schemas.microsoft.com/office/drawing/2014/main" id="{79A889B7-FEC6-459F-8C86-9BDCFCC19F92}"/>
              </a:ext>
            </a:extLst>
          </p:cNvPr>
          <p:cNvSpPr txBox="1"/>
          <p:nvPr/>
        </p:nvSpPr>
        <p:spPr>
          <a:xfrm>
            <a:off x="2671926" y="3911873"/>
            <a:ext cx="3068103" cy="830997"/>
          </a:xfrm>
          <a:prstGeom prst="rect">
            <a:avLst/>
          </a:prstGeom>
          <a:noFill/>
        </p:spPr>
        <p:txBody>
          <a:bodyPr wrap="square" rtlCol="0">
            <a:spAutoFit/>
          </a:bodyPr>
          <a:lstStyle/>
          <a:p>
            <a:pPr marL="285750" indent="-285750" algn="just">
              <a:buFont typeface="Wingdings" panose="05000000000000000000" pitchFamily="2" charset="2"/>
              <a:buChar char="ü"/>
            </a:pPr>
            <a:r>
              <a:rPr lang="fr-FR" sz="1600" dirty="0">
                <a:solidFill>
                  <a:schemeClr val="tx1"/>
                </a:solidFill>
              </a:rPr>
              <a:t>Importation des données connecté en direct à la base donnés.</a:t>
            </a:r>
          </a:p>
        </p:txBody>
      </p:sp>
    </p:spTree>
    <p:extLst>
      <p:ext uri="{BB962C8B-B14F-4D97-AF65-F5344CB8AC3E}">
        <p14:creationId xmlns:p14="http://schemas.microsoft.com/office/powerpoint/2010/main" val="4175160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7" name="Picture 6">
            <a:extLst>
              <a:ext uri="{FF2B5EF4-FFF2-40B4-BE49-F238E27FC236}">
                <a16:creationId xmlns:a16="http://schemas.microsoft.com/office/drawing/2014/main" id="{FEB922DE-88D1-4A3B-BC24-18814281DCFD}"/>
              </a:ext>
            </a:extLst>
          </p:cNvPr>
          <p:cNvPicPr/>
          <p:nvPr/>
        </p:nvPicPr>
        <p:blipFill>
          <a:blip r:embed="rId3">
            <a:extLst>
              <a:ext uri="{28A0092B-C50C-407E-A947-70E740481C1C}">
                <a14:useLocalDpi xmlns:a14="http://schemas.microsoft.com/office/drawing/2010/main" val="0"/>
              </a:ext>
            </a:extLst>
          </a:blip>
          <a:stretch>
            <a:fillRect/>
          </a:stretch>
        </p:blipFill>
        <p:spPr>
          <a:xfrm>
            <a:off x="719853" y="1342754"/>
            <a:ext cx="6707700" cy="3587658"/>
          </a:xfrm>
          <a:prstGeom prst="rect">
            <a:avLst/>
          </a:prstGeom>
        </p:spPr>
      </p:pic>
      <p:sp>
        <p:nvSpPr>
          <p:cNvPr id="326" name="Google Shape;326;p24"/>
          <p:cNvSpPr txBox="1">
            <a:spLocks noGrp="1"/>
          </p:cNvSpPr>
          <p:nvPr>
            <p:ph type="title"/>
          </p:nvPr>
        </p:nvSpPr>
        <p:spPr>
          <a:xfrm>
            <a:off x="1161128" y="835483"/>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VISUALISATION POWER BI</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17" name="TextBox 16">
            <a:extLst>
              <a:ext uri="{FF2B5EF4-FFF2-40B4-BE49-F238E27FC236}">
                <a16:creationId xmlns:a16="http://schemas.microsoft.com/office/drawing/2014/main" id="{79A889B7-FEC6-459F-8C86-9BDCFCC19F92}"/>
              </a:ext>
            </a:extLst>
          </p:cNvPr>
          <p:cNvSpPr txBox="1"/>
          <p:nvPr/>
        </p:nvSpPr>
        <p:spPr>
          <a:xfrm>
            <a:off x="5517550" y="835483"/>
            <a:ext cx="3298275" cy="584775"/>
          </a:xfrm>
          <a:prstGeom prst="rect">
            <a:avLst/>
          </a:prstGeom>
          <a:noFill/>
        </p:spPr>
        <p:txBody>
          <a:bodyPr wrap="square" rtlCol="0">
            <a:spAutoFit/>
          </a:bodyPr>
          <a:lstStyle/>
          <a:p>
            <a:pPr marL="285750" indent="-285750" algn="just">
              <a:buFont typeface="Wingdings" panose="05000000000000000000" pitchFamily="2" charset="2"/>
              <a:buChar char="ü"/>
            </a:pPr>
            <a:r>
              <a:rPr lang="fr-FR" sz="1600" dirty="0">
                <a:solidFill>
                  <a:schemeClr val="tx1"/>
                </a:solidFill>
              </a:rPr>
              <a:t>Page d’accueil, contient le titre et 4 buttons pour naviguer.</a:t>
            </a:r>
          </a:p>
        </p:txBody>
      </p:sp>
    </p:spTree>
    <p:extLst>
      <p:ext uri="{BB962C8B-B14F-4D97-AF65-F5344CB8AC3E}">
        <p14:creationId xmlns:p14="http://schemas.microsoft.com/office/powerpoint/2010/main" val="4100198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6" name="Picture 5">
            <a:extLst>
              <a:ext uri="{FF2B5EF4-FFF2-40B4-BE49-F238E27FC236}">
                <a16:creationId xmlns:a16="http://schemas.microsoft.com/office/drawing/2014/main" id="{4C0FB06C-4A1D-4CCC-AC6D-23D440F0466D}"/>
              </a:ext>
            </a:extLst>
          </p:cNvPr>
          <p:cNvPicPr/>
          <p:nvPr/>
        </p:nvPicPr>
        <p:blipFill>
          <a:blip r:embed="rId3">
            <a:extLst>
              <a:ext uri="{28A0092B-C50C-407E-A947-70E740481C1C}">
                <a14:useLocalDpi xmlns:a14="http://schemas.microsoft.com/office/drawing/2010/main" val="0"/>
              </a:ext>
            </a:extLst>
          </a:blip>
          <a:stretch>
            <a:fillRect/>
          </a:stretch>
        </p:blipFill>
        <p:spPr>
          <a:xfrm>
            <a:off x="1717781" y="1416096"/>
            <a:ext cx="6475900" cy="3575004"/>
          </a:xfrm>
          <a:prstGeom prst="rect">
            <a:avLst/>
          </a:prstGeom>
        </p:spPr>
      </p:pic>
      <p:sp>
        <p:nvSpPr>
          <p:cNvPr id="326" name="Google Shape;326;p24"/>
          <p:cNvSpPr txBox="1">
            <a:spLocks noGrp="1"/>
          </p:cNvSpPr>
          <p:nvPr>
            <p:ph type="title"/>
          </p:nvPr>
        </p:nvSpPr>
        <p:spPr>
          <a:xfrm>
            <a:off x="1161128" y="835483"/>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VISUALISATION POWER BI</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7" name="TextBox 16">
            <a:extLst>
              <a:ext uri="{FF2B5EF4-FFF2-40B4-BE49-F238E27FC236}">
                <a16:creationId xmlns:a16="http://schemas.microsoft.com/office/drawing/2014/main" id="{79A889B7-FEC6-459F-8C86-9BDCFCC19F92}"/>
              </a:ext>
            </a:extLst>
          </p:cNvPr>
          <p:cNvSpPr txBox="1"/>
          <p:nvPr/>
        </p:nvSpPr>
        <p:spPr>
          <a:xfrm>
            <a:off x="6242950" y="978906"/>
            <a:ext cx="2397225" cy="338554"/>
          </a:xfrm>
          <a:prstGeom prst="rect">
            <a:avLst/>
          </a:prstGeom>
          <a:noFill/>
        </p:spPr>
        <p:txBody>
          <a:bodyPr wrap="square" rtlCol="0">
            <a:spAutoFit/>
          </a:bodyPr>
          <a:lstStyle/>
          <a:p>
            <a:pPr marL="285750" indent="-285750" algn="just">
              <a:buFont typeface="Wingdings" panose="05000000000000000000" pitchFamily="2" charset="2"/>
              <a:buChar char="ü"/>
            </a:pPr>
            <a:r>
              <a:rPr lang="fr-FR" sz="1600" dirty="0">
                <a:solidFill>
                  <a:schemeClr val="tx1"/>
                </a:solidFill>
              </a:rPr>
              <a:t>Description du projet</a:t>
            </a:r>
          </a:p>
        </p:txBody>
      </p:sp>
    </p:spTree>
    <p:extLst>
      <p:ext uri="{BB962C8B-B14F-4D97-AF65-F5344CB8AC3E}">
        <p14:creationId xmlns:p14="http://schemas.microsoft.com/office/powerpoint/2010/main" val="4251128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161128" y="835483"/>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VISUALISATION POWER BI</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7" name="Picture 6">
            <a:extLst>
              <a:ext uri="{FF2B5EF4-FFF2-40B4-BE49-F238E27FC236}">
                <a16:creationId xmlns:a16="http://schemas.microsoft.com/office/drawing/2014/main" id="{D7A9CD00-BFB3-4C8F-8EEB-53EC04194170}"/>
              </a:ext>
            </a:extLst>
          </p:cNvPr>
          <p:cNvPicPr/>
          <p:nvPr/>
        </p:nvPicPr>
        <p:blipFill>
          <a:blip r:embed="rId3">
            <a:extLst>
              <a:ext uri="{28A0092B-C50C-407E-A947-70E740481C1C}">
                <a14:useLocalDpi xmlns:a14="http://schemas.microsoft.com/office/drawing/2010/main" val="0"/>
              </a:ext>
            </a:extLst>
          </a:blip>
          <a:stretch>
            <a:fillRect/>
          </a:stretch>
        </p:blipFill>
        <p:spPr>
          <a:xfrm>
            <a:off x="694143" y="1270920"/>
            <a:ext cx="7100539" cy="3720180"/>
          </a:xfrm>
          <a:prstGeom prst="rect">
            <a:avLst/>
          </a:prstGeom>
        </p:spPr>
      </p:pic>
      <p:sp>
        <p:nvSpPr>
          <p:cNvPr id="8" name="TextBox 7">
            <a:extLst>
              <a:ext uri="{FF2B5EF4-FFF2-40B4-BE49-F238E27FC236}">
                <a16:creationId xmlns:a16="http://schemas.microsoft.com/office/drawing/2014/main" id="{AC92CFD8-3596-4767-905C-BCC85DD38CFB}"/>
              </a:ext>
            </a:extLst>
          </p:cNvPr>
          <p:cNvSpPr txBox="1"/>
          <p:nvPr/>
        </p:nvSpPr>
        <p:spPr>
          <a:xfrm>
            <a:off x="5901926" y="696681"/>
            <a:ext cx="2738249" cy="338554"/>
          </a:xfrm>
          <a:prstGeom prst="rect">
            <a:avLst/>
          </a:prstGeom>
          <a:noFill/>
        </p:spPr>
        <p:txBody>
          <a:bodyPr wrap="square" rtlCol="0">
            <a:spAutoFit/>
          </a:bodyPr>
          <a:lstStyle/>
          <a:p>
            <a:pPr marL="285750" indent="-285750" algn="just">
              <a:buFont typeface="Wingdings" panose="05000000000000000000" pitchFamily="2" charset="2"/>
              <a:buChar char="ü"/>
            </a:pPr>
            <a:r>
              <a:rPr lang="fr-FR" sz="1600" dirty="0">
                <a:solidFill>
                  <a:schemeClr val="tx1"/>
                </a:solidFill>
              </a:rPr>
              <a:t>Analyses des plaintes</a:t>
            </a:r>
          </a:p>
        </p:txBody>
      </p:sp>
    </p:spTree>
    <p:extLst>
      <p:ext uri="{BB962C8B-B14F-4D97-AF65-F5344CB8AC3E}">
        <p14:creationId xmlns:p14="http://schemas.microsoft.com/office/powerpoint/2010/main" val="1406471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161128" y="835483"/>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VISUALISATION POWER BI</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8" name="TextBox 7">
            <a:extLst>
              <a:ext uri="{FF2B5EF4-FFF2-40B4-BE49-F238E27FC236}">
                <a16:creationId xmlns:a16="http://schemas.microsoft.com/office/drawing/2014/main" id="{AC92CFD8-3596-4767-905C-BCC85DD38CFB}"/>
              </a:ext>
            </a:extLst>
          </p:cNvPr>
          <p:cNvSpPr txBox="1"/>
          <p:nvPr/>
        </p:nvSpPr>
        <p:spPr>
          <a:xfrm>
            <a:off x="5901926" y="696681"/>
            <a:ext cx="2738249" cy="338554"/>
          </a:xfrm>
          <a:prstGeom prst="rect">
            <a:avLst/>
          </a:prstGeom>
          <a:noFill/>
        </p:spPr>
        <p:txBody>
          <a:bodyPr wrap="square" rtlCol="0">
            <a:spAutoFit/>
          </a:bodyPr>
          <a:lstStyle/>
          <a:p>
            <a:pPr marL="285750" indent="-285750" algn="just">
              <a:buFont typeface="Wingdings" panose="05000000000000000000" pitchFamily="2" charset="2"/>
              <a:buChar char="ü"/>
            </a:pPr>
            <a:r>
              <a:rPr lang="fr-FR" sz="1600" dirty="0">
                <a:solidFill>
                  <a:schemeClr val="tx1"/>
                </a:solidFill>
              </a:rPr>
              <a:t>Analyses des plaintes 2</a:t>
            </a:r>
          </a:p>
        </p:txBody>
      </p:sp>
      <p:pic>
        <p:nvPicPr>
          <p:cNvPr id="6" name="Picture 5">
            <a:extLst>
              <a:ext uri="{FF2B5EF4-FFF2-40B4-BE49-F238E27FC236}">
                <a16:creationId xmlns:a16="http://schemas.microsoft.com/office/drawing/2014/main" id="{33879D0E-1130-4289-8E0D-92A69DA96605}"/>
              </a:ext>
            </a:extLst>
          </p:cNvPr>
          <p:cNvPicPr/>
          <p:nvPr/>
        </p:nvPicPr>
        <p:blipFill>
          <a:blip r:embed="rId3">
            <a:extLst>
              <a:ext uri="{28A0092B-C50C-407E-A947-70E740481C1C}">
                <a14:useLocalDpi xmlns:a14="http://schemas.microsoft.com/office/drawing/2010/main" val="0"/>
              </a:ext>
            </a:extLst>
          </a:blip>
          <a:stretch>
            <a:fillRect/>
          </a:stretch>
        </p:blipFill>
        <p:spPr>
          <a:xfrm>
            <a:off x="620724" y="1251325"/>
            <a:ext cx="7261996" cy="3739775"/>
          </a:xfrm>
          <a:prstGeom prst="rect">
            <a:avLst/>
          </a:prstGeom>
        </p:spPr>
      </p:pic>
    </p:spTree>
    <p:extLst>
      <p:ext uri="{BB962C8B-B14F-4D97-AF65-F5344CB8AC3E}">
        <p14:creationId xmlns:p14="http://schemas.microsoft.com/office/powerpoint/2010/main" val="370344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Sommaire</a:t>
            </a:r>
            <a:endParaRPr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aphicFrame>
        <p:nvGraphicFramePr>
          <p:cNvPr id="8" name="Diagram 7">
            <a:extLst>
              <a:ext uri="{FF2B5EF4-FFF2-40B4-BE49-F238E27FC236}">
                <a16:creationId xmlns:a16="http://schemas.microsoft.com/office/drawing/2014/main" id="{5ABE0031-ED6E-49FF-927F-F6B1F870B0F0}"/>
              </a:ext>
            </a:extLst>
          </p:cNvPr>
          <p:cNvGraphicFramePr/>
          <p:nvPr>
            <p:extLst>
              <p:ext uri="{D42A27DB-BD31-4B8C-83A1-F6EECF244321}">
                <p14:modId xmlns:p14="http://schemas.microsoft.com/office/powerpoint/2010/main" val="4241320151"/>
              </p:ext>
            </p:extLst>
          </p:nvPr>
        </p:nvGraphicFramePr>
        <p:xfrm>
          <a:off x="1697536" y="1176724"/>
          <a:ext cx="6096000" cy="3802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23D0ED3-0EFE-49B3-88CF-956CE5A6EDB3}"/>
              </a:ext>
            </a:extLst>
          </p:cNvPr>
          <p:cNvSpPr txBox="1"/>
          <p:nvPr/>
        </p:nvSpPr>
        <p:spPr>
          <a:xfrm>
            <a:off x="1882196" y="1468380"/>
            <a:ext cx="540631" cy="538609"/>
          </a:xfrm>
          <a:prstGeom prst="rect">
            <a:avLst/>
          </a:prstGeom>
          <a:noFill/>
        </p:spPr>
        <p:txBody>
          <a:bodyPr wrap="square" rtlCol="0">
            <a:spAutoFit/>
          </a:bodyPr>
          <a:lstStyle/>
          <a:p>
            <a:r>
              <a:rPr lang="fr-FR" sz="2900" dirty="0">
                <a:solidFill>
                  <a:schemeClr val="tx1"/>
                </a:solidFill>
              </a:rPr>
              <a:t>1</a:t>
            </a:r>
          </a:p>
        </p:txBody>
      </p:sp>
      <p:sp>
        <p:nvSpPr>
          <p:cNvPr id="15" name="TextBox 14">
            <a:extLst>
              <a:ext uri="{FF2B5EF4-FFF2-40B4-BE49-F238E27FC236}">
                <a16:creationId xmlns:a16="http://schemas.microsoft.com/office/drawing/2014/main" id="{018C2646-AF53-4305-88B1-3192A987DD5E}"/>
              </a:ext>
            </a:extLst>
          </p:cNvPr>
          <p:cNvSpPr txBox="1"/>
          <p:nvPr/>
        </p:nvSpPr>
        <p:spPr>
          <a:xfrm>
            <a:off x="2233717" y="3235187"/>
            <a:ext cx="540631" cy="538609"/>
          </a:xfrm>
          <a:prstGeom prst="rect">
            <a:avLst/>
          </a:prstGeom>
          <a:noFill/>
        </p:spPr>
        <p:txBody>
          <a:bodyPr wrap="square" rtlCol="0">
            <a:spAutoFit/>
          </a:bodyPr>
          <a:lstStyle/>
          <a:p>
            <a:r>
              <a:rPr lang="fr-FR" sz="2900" dirty="0">
                <a:solidFill>
                  <a:schemeClr val="tx1"/>
                </a:solidFill>
              </a:rPr>
              <a:t>3</a:t>
            </a:r>
          </a:p>
        </p:txBody>
      </p:sp>
      <p:sp>
        <p:nvSpPr>
          <p:cNvPr id="16" name="TextBox 15">
            <a:extLst>
              <a:ext uri="{FF2B5EF4-FFF2-40B4-BE49-F238E27FC236}">
                <a16:creationId xmlns:a16="http://schemas.microsoft.com/office/drawing/2014/main" id="{7F3AA8FC-BA9B-4B5B-8762-AD49BB0B9AAF}"/>
              </a:ext>
            </a:extLst>
          </p:cNvPr>
          <p:cNvSpPr txBox="1"/>
          <p:nvPr/>
        </p:nvSpPr>
        <p:spPr>
          <a:xfrm>
            <a:off x="2233717" y="2345867"/>
            <a:ext cx="540631" cy="538609"/>
          </a:xfrm>
          <a:prstGeom prst="rect">
            <a:avLst/>
          </a:prstGeom>
          <a:noFill/>
        </p:spPr>
        <p:txBody>
          <a:bodyPr wrap="square" rtlCol="0">
            <a:spAutoFit/>
          </a:bodyPr>
          <a:lstStyle/>
          <a:p>
            <a:r>
              <a:rPr lang="fr-FR" sz="2900" dirty="0">
                <a:solidFill>
                  <a:schemeClr val="tx1"/>
                </a:solidFill>
              </a:rPr>
              <a:t>2</a:t>
            </a:r>
          </a:p>
        </p:txBody>
      </p:sp>
      <p:sp>
        <p:nvSpPr>
          <p:cNvPr id="17" name="TextBox 16">
            <a:extLst>
              <a:ext uri="{FF2B5EF4-FFF2-40B4-BE49-F238E27FC236}">
                <a16:creationId xmlns:a16="http://schemas.microsoft.com/office/drawing/2014/main" id="{10D3B33C-CA51-4302-BFC3-45EAC4E46940}"/>
              </a:ext>
            </a:extLst>
          </p:cNvPr>
          <p:cNvSpPr txBox="1"/>
          <p:nvPr/>
        </p:nvSpPr>
        <p:spPr>
          <a:xfrm>
            <a:off x="1934477" y="4124507"/>
            <a:ext cx="540631" cy="538609"/>
          </a:xfrm>
          <a:prstGeom prst="rect">
            <a:avLst/>
          </a:prstGeom>
          <a:noFill/>
        </p:spPr>
        <p:txBody>
          <a:bodyPr wrap="square" rtlCol="0">
            <a:spAutoFit/>
          </a:bodyPr>
          <a:lstStyle/>
          <a:p>
            <a:r>
              <a:rPr lang="fr-FR" sz="2900" dirty="0">
                <a:solidFill>
                  <a:schemeClr val="tx1"/>
                </a:solidFill>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161128" y="835483"/>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VISUALISATION POWER BI</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8" name="TextBox 7">
            <a:extLst>
              <a:ext uri="{FF2B5EF4-FFF2-40B4-BE49-F238E27FC236}">
                <a16:creationId xmlns:a16="http://schemas.microsoft.com/office/drawing/2014/main" id="{AC92CFD8-3596-4767-905C-BCC85DD38CFB}"/>
              </a:ext>
            </a:extLst>
          </p:cNvPr>
          <p:cNvSpPr txBox="1"/>
          <p:nvPr/>
        </p:nvSpPr>
        <p:spPr>
          <a:xfrm>
            <a:off x="5901926" y="696681"/>
            <a:ext cx="2738249" cy="338554"/>
          </a:xfrm>
          <a:prstGeom prst="rect">
            <a:avLst/>
          </a:prstGeom>
          <a:noFill/>
        </p:spPr>
        <p:txBody>
          <a:bodyPr wrap="square" rtlCol="0">
            <a:spAutoFit/>
          </a:bodyPr>
          <a:lstStyle/>
          <a:p>
            <a:pPr marL="285750" indent="-285750" algn="just">
              <a:buFont typeface="Wingdings" panose="05000000000000000000" pitchFamily="2" charset="2"/>
              <a:buChar char="ü"/>
            </a:pPr>
            <a:r>
              <a:rPr lang="fr-FR" sz="1600" dirty="0">
                <a:solidFill>
                  <a:schemeClr val="tx1"/>
                </a:solidFill>
              </a:rPr>
              <a:t>Analyses des plaintes 3</a:t>
            </a:r>
          </a:p>
        </p:txBody>
      </p:sp>
      <p:pic>
        <p:nvPicPr>
          <p:cNvPr id="6" name="Picture 5">
            <a:extLst>
              <a:ext uri="{FF2B5EF4-FFF2-40B4-BE49-F238E27FC236}">
                <a16:creationId xmlns:a16="http://schemas.microsoft.com/office/drawing/2014/main" id="{59F627FF-A721-4A90-9E69-CA635FE37BB1}"/>
              </a:ext>
            </a:extLst>
          </p:cNvPr>
          <p:cNvPicPr/>
          <p:nvPr/>
        </p:nvPicPr>
        <p:blipFill>
          <a:blip r:embed="rId3">
            <a:extLst>
              <a:ext uri="{28A0092B-C50C-407E-A947-70E740481C1C}">
                <a14:useLocalDpi xmlns:a14="http://schemas.microsoft.com/office/drawing/2010/main" val="0"/>
              </a:ext>
            </a:extLst>
          </a:blip>
          <a:stretch>
            <a:fillRect/>
          </a:stretch>
        </p:blipFill>
        <p:spPr>
          <a:xfrm>
            <a:off x="927749" y="1325585"/>
            <a:ext cx="6493164" cy="3653450"/>
          </a:xfrm>
          <a:prstGeom prst="rect">
            <a:avLst/>
          </a:prstGeom>
        </p:spPr>
      </p:pic>
    </p:spTree>
    <p:extLst>
      <p:ext uri="{BB962C8B-B14F-4D97-AF65-F5344CB8AC3E}">
        <p14:creationId xmlns:p14="http://schemas.microsoft.com/office/powerpoint/2010/main" val="3551218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161128" y="835483"/>
            <a:ext cx="7783625"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VISUALISATION POWER BI</a:t>
            </a:r>
            <a:endParaRPr sz="2400"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8" name="TextBox 7">
            <a:extLst>
              <a:ext uri="{FF2B5EF4-FFF2-40B4-BE49-F238E27FC236}">
                <a16:creationId xmlns:a16="http://schemas.microsoft.com/office/drawing/2014/main" id="{AC92CFD8-3596-4767-905C-BCC85DD38CFB}"/>
              </a:ext>
            </a:extLst>
          </p:cNvPr>
          <p:cNvSpPr txBox="1"/>
          <p:nvPr/>
        </p:nvSpPr>
        <p:spPr>
          <a:xfrm>
            <a:off x="5901926" y="696681"/>
            <a:ext cx="2738249" cy="338554"/>
          </a:xfrm>
          <a:prstGeom prst="rect">
            <a:avLst/>
          </a:prstGeom>
          <a:noFill/>
        </p:spPr>
        <p:txBody>
          <a:bodyPr wrap="square" rtlCol="0">
            <a:spAutoFit/>
          </a:bodyPr>
          <a:lstStyle/>
          <a:p>
            <a:pPr marL="285750" indent="-285750" algn="just">
              <a:buFont typeface="Wingdings" panose="05000000000000000000" pitchFamily="2" charset="2"/>
              <a:buChar char="ü"/>
            </a:pPr>
            <a:r>
              <a:rPr lang="fr-FR" sz="1600" dirty="0">
                <a:solidFill>
                  <a:schemeClr val="tx1"/>
                </a:solidFill>
              </a:rPr>
              <a:t>Analyses des clients</a:t>
            </a:r>
          </a:p>
        </p:txBody>
      </p:sp>
      <p:pic>
        <p:nvPicPr>
          <p:cNvPr id="7" name="Picture 6">
            <a:extLst>
              <a:ext uri="{FF2B5EF4-FFF2-40B4-BE49-F238E27FC236}">
                <a16:creationId xmlns:a16="http://schemas.microsoft.com/office/drawing/2014/main" id="{6D0DB9EE-8578-4BA4-8CE8-6BA1C2B1F5DD}"/>
              </a:ext>
            </a:extLst>
          </p:cNvPr>
          <p:cNvPicPr/>
          <p:nvPr/>
        </p:nvPicPr>
        <p:blipFill>
          <a:blip r:embed="rId3">
            <a:extLst>
              <a:ext uri="{28A0092B-C50C-407E-A947-70E740481C1C}">
                <a14:useLocalDpi xmlns:a14="http://schemas.microsoft.com/office/drawing/2010/main" val="0"/>
              </a:ext>
            </a:extLst>
          </a:blip>
          <a:stretch>
            <a:fillRect/>
          </a:stretch>
        </p:blipFill>
        <p:spPr>
          <a:xfrm>
            <a:off x="620725" y="1241448"/>
            <a:ext cx="7361920" cy="3797764"/>
          </a:xfrm>
          <a:prstGeom prst="rect">
            <a:avLst/>
          </a:prstGeom>
        </p:spPr>
      </p:pic>
    </p:spTree>
    <p:extLst>
      <p:ext uri="{BB962C8B-B14F-4D97-AF65-F5344CB8AC3E}">
        <p14:creationId xmlns:p14="http://schemas.microsoft.com/office/powerpoint/2010/main" val="4240723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61403" y="1933826"/>
            <a:ext cx="7255782" cy="10517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CONCLUSION</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4</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1425907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8E7C-D79C-4027-A943-F897591C8FFC}"/>
              </a:ext>
            </a:extLst>
          </p:cNvPr>
          <p:cNvSpPr>
            <a:spLocks noGrp="1"/>
          </p:cNvSpPr>
          <p:nvPr>
            <p:ph type="title"/>
          </p:nvPr>
        </p:nvSpPr>
        <p:spPr/>
        <p:txBody>
          <a:bodyPr/>
          <a:lstStyle/>
          <a:p>
            <a:r>
              <a:rPr lang="fr-FR" dirty="0"/>
              <a:t>CONCLUSION</a:t>
            </a:r>
          </a:p>
        </p:txBody>
      </p:sp>
      <p:sp>
        <p:nvSpPr>
          <p:cNvPr id="3" name="Slide Number Placeholder 2">
            <a:extLst>
              <a:ext uri="{FF2B5EF4-FFF2-40B4-BE49-F238E27FC236}">
                <a16:creationId xmlns:a16="http://schemas.microsoft.com/office/drawing/2014/main" id="{C42B75DC-D98B-442F-9906-77AB2B79F9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
        <p:nvSpPr>
          <p:cNvPr id="4" name="TextBox 3">
            <a:extLst>
              <a:ext uri="{FF2B5EF4-FFF2-40B4-BE49-F238E27FC236}">
                <a16:creationId xmlns:a16="http://schemas.microsoft.com/office/drawing/2014/main" id="{0C4F440D-0496-4FA1-B3F6-7BDE19D36297}"/>
              </a:ext>
            </a:extLst>
          </p:cNvPr>
          <p:cNvSpPr txBox="1"/>
          <p:nvPr/>
        </p:nvSpPr>
        <p:spPr>
          <a:xfrm>
            <a:off x="667444" y="1408308"/>
            <a:ext cx="7048222" cy="3001334"/>
          </a:xfrm>
          <a:prstGeom prst="rect">
            <a:avLst/>
          </a:prstGeom>
          <a:noFill/>
        </p:spPr>
        <p:txBody>
          <a:bodyPr wrap="square" rtlCol="0">
            <a:spAutoFit/>
          </a:bodyPr>
          <a:lstStyle/>
          <a:p>
            <a:pPr>
              <a:lnSpc>
                <a:spcPct val="150000"/>
              </a:lnSpc>
            </a:pPr>
            <a:r>
              <a:rPr lang="fr-FR" sz="1600" dirty="0">
                <a:solidFill>
                  <a:schemeClr val="tx1"/>
                </a:solidFill>
              </a:rPr>
              <a:t>Finalement, ce projet nous a donnée une opportunité de découvrir la logique derrière le monde du BI et on touche l’importance de ce dernier dans le monde d’analyse des données car grâce à cette nouvelle technologie la tâche de prendre des décisions sera facile et efficace.</a:t>
            </a:r>
          </a:p>
          <a:p>
            <a:pPr>
              <a:lnSpc>
                <a:spcPct val="150000"/>
              </a:lnSpc>
            </a:pPr>
            <a:endParaRPr lang="fr-FR" sz="1600" dirty="0">
              <a:solidFill>
                <a:schemeClr val="tx1"/>
              </a:solidFill>
            </a:endParaRPr>
          </a:p>
          <a:p>
            <a:pPr>
              <a:lnSpc>
                <a:spcPct val="150000"/>
              </a:lnSpc>
            </a:pPr>
            <a:r>
              <a:rPr lang="fr-FR" sz="1600" dirty="0">
                <a:solidFill>
                  <a:schemeClr val="tx1"/>
                </a:solidFill>
              </a:rPr>
              <a:t>De notre part, à l’aide de ce projet, on a pu appliquer les acquis du cours et se familiariser avec le logiciel Microsoft power BI et comment gérer, stocker, analyser des donnés sous SQL Server et ses composants (SSAS-SSIS)</a:t>
            </a:r>
          </a:p>
        </p:txBody>
      </p:sp>
    </p:spTree>
    <p:extLst>
      <p:ext uri="{BB962C8B-B14F-4D97-AF65-F5344CB8AC3E}">
        <p14:creationId xmlns:p14="http://schemas.microsoft.com/office/powerpoint/2010/main" val="4015055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668362" y="1244617"/>
            <a:ext cx="3961964" cy="295531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t>Merci pour votre attention</a:t>
            </a:r>
            <a:endParaRPr sz="6800" dirty="0"/>
          </a:p>
        </p:txBody>
      </p:sp>
      <p:sp>
        <p:nvSpPr>
          <p:cNvPr id="464" name="Google Shape;464;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01450" y="2267550"/>
            <a:ext cx="4432489"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INTRODUCTION</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Business Intelligence</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E53749A1-8EDB-4901-81B7-F095D3E30829}"/>
              </a:ext>
            </a:extLst>
          </p:cNvPr>
          <p:cNvSpPr>
            <a:spLocks noGrp="1"/>
          </p:cNvSpPr>
          <p:nvPr>
            <p:ph type="body" idx="1"/>
          </p:nvPr>
        </p:nvSpPr>
        <p:spPr>
          <a:xfrm>
            <a:off x="500583" y="1363403"/>
            <a:ext cx="7942599" cy="3560953"/>
          </a:xfrm>
        </p:spPr>
        <p:txBody>
          <a:bodyPr/>
          <a:lstStyle/>
          <a:p>
            <a:pPr algn="just" rtl="0"/>
            <a:r>
              <a:rPr lang="fr-FR" dirty="0">
                <a:solidFill>
                  <a:schemeClr val="tx1"/>
                </a:solidFill>
                <a:latin typeface="Inria Sans Light" panose="020B0604020202020204" charset="0"/>
              </a:rPr>
              <a:t>L</a:t>
            </a:r>
            <a:r>
              <a:rPr lang="fr-FR" dirty="0">
                <a:solidFill>
                  <a:schemeClr val="tx1"/>
                </a:solidFill>
                <a:effectLst/>
                <a:latin typeface="Inria Sans Light" panose="020B0604020202020204" charset="0"/>
              </a:rPr>
              <a:t>e processus, technologies et outils qui nous aident à changer les données en informations, informations en connaissances et connaissances en plans qui guide les organismes.</a:t>
            </a:r>
          </a:p>
          <a:p>
            <a:pPr marL="114300" indent="0" algn="just" rtl="0">
              <a:buNone/>
            </a:pPr>
            <a:endParaRPr lang="fr-FR" dirty="0">
              <a:solidFill>
                <a:schemeClr val="tx1"/>
              </a:solidFill>
              <a:effectLst/>
              <a:latin typeface="Inria Sans Light" panose="020B0604020202020204" charset="0"/>
            </a:endParaRPr>
          </a:p>
          <a:p>
            <a:pPr algn="just" rtl="0"/>
            <a:r>
              <a:rPr lang="fr-FR" dirty="0">
                <a:solidFill>
                  <a:schemeClr val="tx1"/>
                </a:solidFill>
                <a:effectLst/>
                <a:latin typeface="Inria Sans Light" panose="020B0604020202020204" charset="0"/>
              </a:rPr>
              <a:t> Technologies de collecter, stocker, analyser et donner accès aux données afin d'aider les employés des entreprises à améliorer leurs activités et leurs prise des décisions.</a:t>
            </a:r>
          </a:p>
          <a:p>
            <a:endParaRPr lang="fr-FR" dirty="0">
              <a:latin typeface="Inria Sans Light"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Description du projet</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3" name="Text Placeholder 2">
            <a:extLst>
              <a:ext uri="{FF2B5EF4-FFF2-40B4-BE49-F238E27FC236}">
                <a16:creationId xmlns:a16="http://schemas.microsoft.com/office/drawing/2014/main" id="{E53749A1-8EDB-4901-81B7-F095D3E30829}"/>
              </a:ext>
            </a:extLst>
          </p:cNvPr>
          <p:cNvSpPr>
            <a:spLocks noGrp="1"/>
          </p:cNvSpPr>
          <p:nvPr>
            <p:ph type="body" idx="1"/>
          </p:nvPr>
        </p:nvSpPr>
        <p:spPr>
          <a:xfrm>
            <a:off x="240279" y="1524041"/>
            <a:ext cx="8399896" cy="3061759"/>
          </a:xfrm>
        </p:spPr>
        <p:txBody>
          <a:bodyPr/>
          <a:lstStyle/>
          <a:p>
            <a:pPr algn="just"/>
            <a:r>
              <a:rPr lang="fr-FR" dirty="0">
                <a:latin typeface="Inria Sans Light" panose="020B0604020202020204" charset="0"/>
              </a:rPr>
              <a:t>Dans le cadre du module ‘Business Intelligence’, on a choisi un projet intitulé « Analyse des plaintes d’une assurance ».</a:t>
            </a:r>
          </a:p>
          <a:p>
            <a:pPr algn="just"/>
            <a:r>
              <a:rPr lang="fr-FR" dirty="0">
                <a:latin typeface="Inria Sans Light" panose="020B0604020202020204" charset="0"/>
              </a:rPr>
              <a:t>Ce projet sert a analysé les données des plaintes d’une société d’assurance selon multiples axes pour simplifier les tâches de prise de future décision, la gestion et la confidentialité des données.</a:t>
            </a:r>
          </a:p>
          <a:p>
            <a:pPr algn="just"/>
            <a:r>
              <a:rPr lang="fr-FR" dirty="0">
                <a:latin typeface="Inria Sans Light" panose="020B0604020202020204" charset="0"/>
              </a:rPr>
              <a:t>L’analyse des plaintes sera faite par rapport aux différentes dimensions : Client-Courtier-Région-Date-Types-Sources…</a:t>
            </a:r>
          </a:p>
        </p:txBody>
      </p:sp>
    </p:spTree>
    <p:extLst>
      <p:ext uri="{BB962C8B-B14F-4D97-AF65-F5344CB8AC3E}">
        <p14:creationId xmlns:p14="http://schemas.microsoft.com/office/powerpoint/2010/main" val="415548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74752" y="2194130"/>
            <a:ext cx="7255782" cy="10517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ANALYSE DU CAHIER DE CHARGE</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4975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9"/>
          <p:cNvSpPr txBox="1">
            <a:spLocks noGrp="1"/>
          </p:cNvSpPr>
          <p:nvPr>
            <p:ph type="title"/>
          </p:nvPr>
        </p:nvSpPr>
        <p:spPr>
          <a:xfrm>
            <a:off x="1207849" y="855506"/>
            <a:ext cx="6828191"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CAHIER DE CHARGE</a:t>
            </a:r>
            <a:endParaRPr dirty="0"/>
          </a:p>
        </p:txBody>
      </p:sp>
      <p:sp>
        <p:nvSpPr>
          <p:cNvPr id="269" name="Google Shape;269;p19"/>
          <p:cNvSpPr txBox="1">
            <a:spLocks noGrp="1"/>
          </p:cNvSpPr>
          <p:nvPr>
            <p:ph type="body" idx="2"/>
          </p:nvPr>
        </p:nvSpPr>
        <p:spPr>
          <a:xfrm>
            <a:off x="287001" y="1320000"/>
            <a:ext cx="8353173" cy="36711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fr-FR" sz="1800" dirty="0"/>
              <a:t>Une société d’assurance voudrait faciliter l’action d’analyse des données et améliorer la prise des futures décisions. Pour cela, l’administration a décidé de réaliser un projet « Business Intelligence » dans le but d’analyser les données des différents types de plaintes que la société a reçu depuis sa création et aussi trouver une solution au problème de stockage de ces données qui sont stockées dans des fichiers Excel non-sécurisés.</a:t>
            </a:r>
          </a:p>
          <a:p>
            <a:pPr marL="0" lvl="0" indent="0" algn="just" rtl="0">
              <a:spcBef>
                <a:spcPts val="0"/>
              </a:spcBef>
              <a:spcAft>
                <a:spcPts val="0"/>
              </a:spcAft>
              <a:buNone/>
            </a:pPr>
            <a:r>
              <a:rPr lang="fr-FR" sz="1800" dirty="0"/>
              <a:t>ce projet doit permettre l’analyse des données des plaintes par rapport plusieurs axes, par exemple :</a:t>
            </a:r>
          </a:p>
          <a:p>
            <a:pPr marL="0" lvl="0" indent="0" algn="just" rtl="0">
              <a:spcBef>
                <a:spcPts val="0"/>
              </a:spcBef>
              <a:spcAft>
                <a:spcPts val="0"/>
              </a:spcAft>
              <a:buNone/>
            </a:pPr>
            <a:r>
              <a:rPr lang="fr-FR" sz="1800" i="1" dirty="0">
                <a:solidFill>
                  <a:schemeClr val="accent6">
                    <a:lumMod val="90000"/>
                  </a:schemeClr>
                </a:solidFill>
              </a:rPr>
              <a:t>Client (Sexe, Satisfaction, Age, Groupe d’Age…),</a:t>
            </a:r>
          </a:p>
          <a:p>
            <a:pPr marL="0" lvl="0" indent="0" algn="just" rtl="0">
              <a:spcBef>
                <a:spcPts val="0"/>
              </a:spcBef>
              <a:spcAft>
                <a:spcPts val="0"/>
              </a:spcAft>
              <a:buNone/>
            </a:pPr>
            <a:r>
              <a:rPr lang="fr-FR" sz="1800" i="1" dirty="0">
                <a:solidFill>
                  <a:schemeClr val="accent6">
                    <a:lumMod val="90000"/>
                  </a:schemeClr>
                </a:solidFill>
              </a:rPr>
              <a:t>Courtier (Canal de distribution, réseau, performance…)</a:t>
            </a:r>
          </a:p>
          <a:p>
            <a:pPr marL="0" lvl="0" indent="0" algn="just" rtl="0">
              <a:spcBef>
                <a:spcPts val="0"/>
              </a:spcBef>
              <a:spcAft>
                <a:spcPts val="0"/>
              </a:spcAft>
              <a:buNone/>
            </a:pPr>
            <a:r>
              <a:rPr lang="fr-FR" sz="1800" i="1" dirty="0">
                <a:solidFill>
                  <a:schemeClr val="accent6">
                    <a:lumMod val="90000"/>
                  </a:schemeClr>
                </a:solidFill>
              </a:rPr>
              <a:t>Statut (Ouvert, Assigné, Fermer…)</a:t>
            </a:r>
          </a:p>
          <a:p>
            <a:pPr marL="0" lvl="0" indent="0" algn="just" rtl="0">
              <a:spcBef>
                <a:spcPts val="0"/>
              </a:spcBef>
              <a:spcAft>
                <a:spcPts val="0"/>
              </a:spcAft>
              <a:buNone/>
            </a:pPr>
            <a:r>
              <a:rPr lang="fr-FR" sz="1800" i="1" dirty="0">
                <a:solidFill>
                  <a:schemeClr val="accent6">
                    <a:lumMod val="90000"/>
                  </a:schemeClr>
                </a:solidFill>
              </a:rPr>
              <a:t>Date (Date de dépôt, date de résolution, nombre de jour…)</a:t>
            </a:r>
          </a:p>
          <a:p>
            <a:pPr marL="0" lvl="0" indent="0" algn="just" rtl="0">
              <a:spcBef>
                <a:spcPts val="0"/>
              </a:spcBef>
              <a:spcAft>
                <a:spcPts val="0"/>
              </a:spcAft>
              <a:buNone/>
            </a:pPr>
            <a:r>
              <a:rPr lang="fr-FR" sz="1800" i="1" dirty="0">
                <a:solidFill>
                  <a:schemeClr val="accent6">
                    <a:lumMod val="90000"/>
                  </a:schemeClr>
                </a:solidFill>
              </a:rPr>
              <a:t>Région (Ville, Etat, Village…)</a:t>
            </a:r>
            <a:endParaRPr lang="en-US" sz="1800" i="1" dirty="0">
              <a:solidFill>
                <a:schemeClr val="accent6">
                  <a:lumMod val="90000"/>
                </a:schemeClr>
              </a:solidFill>
            </a:endParaRPr>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7197-D555-4FD8-B1E2-D15FE504F71C}"/>
              </a:ext>
            </a:extLst>
          </p:cNvPr>
          <p:cNvSpPr>
            <a:spLocks noGrp="1"/>
          </p:cNvSpPr>
          <p:nvPr>
            <p:ph type="title"/>
          </p:nvPr>
        </p:nvSpPr>
        <p:spPr>
          <a:xfrm>
            <a:off x="1207849" y="855506"/>
            <a:ext cx="5306417" cy="351300"/>
          </a:xfrm>
        </p:spPr>
        <p:txBody>
          <a:bodyPr/>
          <a:lstStyle/>
          <a:p>
            <a:r>
              <a:rPr lang="en-US" sz="2800" dirty="0"/>
              <a:t>DETERMINATION DE TABLE DE FAIT</a:t>
            </a:r>
            <a:endParaRPr lang="fr-FR" sz="2800" dirty="0"/>
          </a:p>
        </p:txBody>
      </p:sp>
      <p:sp>
        <p:nvSpPr>
          <p:cNvPr id="4" name="Text Placeholder 3">
            <a:extLst>
              <a:ext uri="{FF2B5EF4-FFF2-40B4-BE49-F238E27FC236}">
                <a16:creationId xmlns:a16="http://schemas.microsoft.com/office/drawing/2014/main" id="{6CAA6B7F-C5B5-42AF-B43C-D56AECDC98E2}"/>
              </a:ext>
            </a:extLst>
          </p:cNvPr>
          <p:cNvSpPr>
            <a:spLocks noGrp="1"/>
          </p:cNvSpPr>
          <p:nvPr>
            <p:ph type="body" idx="2"/>
          </p:nvPr>
        </p:nvSpPr>
        <p:spPr>
          <a:xfrm>
            <a:off x="483897" y="1390104"/>
            <a:ext cx="8176205" cy="3600996"/>
          </a:xfrm>
        </p:spPr>
        <p:txBody>
          <a:bodyPr/>
          <a:lstStyle/>
          <a:p>
            <a:pPr algn="l"/>
            <a:endParaRPr lang="fr-FR" sz="2400" b="0" i="0" u="none" strike="noStrike" baseline="0" dirty="0">
              <a:solidFill>
                <a:schemeClr val="tx1"/>
              </a:solidFill>
              <a:latin typeface="Wingdings" panose="05000000000000000000" pitchFamily="2" charset="2"/>
            </a:endParaRPr>
          </a:p>
          <a:p>
            <a:pPr>
              <a:buFont typeface="Wingdings" panose="05000000000000000000" pitchFamily="2" charset="2"/>
              <a:buChar char="Ø"/>
            </a:pPr>
            <a:r>
              <a:rPr lang="fr-FR" b="1" dirty="0">
                <a:solidFill>
                  <a:schemeClr val="accent6">
                    <a:lumMod val="90000"/>
                  </a:schemeClr>
                </a:solidFill>
                <a:latin typeface="Arial" panose="020B0604020202020204" pitchFamily="34" charset="0"/>
              </a:rPr>
              <a:t>F</a:t>
            </a:r>
            <a:r>
              <a:rPr lang="fr-FR" sz="2000" b="1" i="0" u="none" strike="noStrike" baseline="0" dirty="0">
                <a:solidFill>
                  <a:schemeClr val="accent6">
                    <a:lumMod val="90000"/>
                  </a:schemeClr>
                </a:solidFill>
                <a:latin typeface="Arial" panose="020B0604020202020204" pitchFamily="34" charset="0"/>
              </a:rPr>
              <a:t>ait </a:t>
            </a:r>
          </a:p>
          <a:p>
            <a:pPr algn="l"/>
            <a:r>
              <a:rPr lang="fr-FR" sz="1800" b="0" i="0" u="none" strike="noStrike" baseline="0" dirty="0">
                <a:solidFill>
                  <a:srgbClr val="FFFFFF"/>
                </a:solidFill>
                <a:latin typeface="Inria Sans Light" panose="020B0604020202020204" charset="0"/>
              </a:rPr>
              <a:t>C'est une information qui contient les données observables </a:t>
            </a:r>
            <a:r>
              <a:rPr lang="fr-FR" sz="1800" b="0" i="0" u="none" strike="noStrike" baseline="0" dirty="0">
                <a:solidFill>
                  <a:srgbClr val="FF0000"/>
                </a:solidFill>
                <a:latin typeface="Inria Sans Light" panose="020B0604020202020204" charset="0"/>
              </a:rPr>
              <a:t>(les faits) </a:t>
            </a:r>
            <a:r>
              <a:rPr lang="fr-FR" sz="1800" b="0" i="0" u="none" strike="noStrike" baseline="0" dirty="0">
                <a:solidFill>
                  <a:srgbClr val="FFFFFF"/>
                </a:solidFill>
                <a:latin typeface="Inria Sans Light" panose="020B0604020202020204" charset="0"/>
              </a:rPr>
              <a:t>que l’on possède sur un sujet et que l'on veut étudier, selon divers axes d'analyse</a:t>
            </a:r>
            <a:r>
              <a:rPr lang="fr-FR" sz="1800" b="0" i="0" u="none" strike="noStrike" baseline="0" dirty="0">
                <a:solidFill>
                  <a:srgbClr val="FFFFFF"/>
                </a:solidFill>
                <a:latin typeface="CIDFont+F6"/>
              </a:rPr>
              <a:t>.</a:t>
            </a:r>
          </a:p>
          <a:p>
            <a:pPr marL="101600" indent="0" algn="l">
              <a:buNone/>
            </a:pPr>
            <a:endParaRPr lang="fr-FR" sz="2000" b="0" i="0" u="none" strike="noStrike" baseline="0" dirty="0">
              <a:solidFill>
                <a:schemeClr val="tx1"/>
              </a:solidFill>
              <a:latin typeface="Wingdings" panose="05000000000000000000" pitchFamily="2" charset="2"/>
            </a:endParaRPr>
          </a:p>
          <a:p>
            <a:pPr>
              <a:buFont typeface="Wingdings" panose="05000000000000000000" pitchFamily="2" charset="2"/>
              <a:buChar char="Ø"/>
            </a:pPr>
            <a:r>
              <a:rPr lang="fr-FR" sz="2000" b="1" i="0" u="none" strike="noStrike" baseline="0" dirty="0">
                <a:solidFill>
                  <a:schemeClr val="accent6">
                    <a:lumMod val="90000"/>
                  </a:schemeClr>
                </a:solidFill>
                <a:latin typeface="Arial" panose="020B0604020202020204" pitchFamily="34" charset="0"/>
              </a:rPr>
              <a:t>Table de fait :</a:t>
            </a:r>
          </a:p>
          <a:p>
            <a:pPr algn="just"/>
            <a:r>
              <a:rPr lang="fr-FR" sz="2000" b="1" i="0" u="none" strike="noStrike" baseline="0" dirty="0">
                <a:solidFill>
                  <a:schemeClr val="accent6">
                    <a:lumMod val="90000"/>
                  </a:schemeClr>
                </a:solidFill>
                <a:latin typeface="Arial" panose="020B0604020202020204" pitchFamily="34" charset="0"/>
              </a:rPr>
              <a:t> </a:t>
            </a:r>
            <a:r>
              <a:rPr lang="fr-FR" sz="1800" b="0" i="0" u="none" strike="noStrike" baseline="0" dirty="0">
                <a:solidFill>
                  <a:schemeClr val="tx1"/>
                </a:solidFill>
                <a:latin typeface="Inria Sans Light" panose="020B0604020202020204" charset="0"/>
              </a:rPr>
              <a:t>D’après notre problématique, l’objectif est d’analyser les données des plaintes suivant plusieurs axes, donc on peut conclure que notre table de fait correspond à la table des plaintes. </a:t>
            </a:r>
          </a:p>
          <a:p>
            <a:pPr marL="101600" indent="0">
              <a:buNone/>
            </a:pPr>
            <a:endParaRPr lang="fr-FR" sz="2000" b="1" i="0" u="none" strike="noStrike" baseline="0" dirty="0">
              <a:solidFill>
                <a:schemeClr val="accent6">
                  <a:lumMod val="90000"/>
                </a:schemeClr>
              </a:solidFill>
              <a:latin typeface="Arial" panose="020B0604020202020204" pitchFamily="34" charset="0"/>
            </a:endParaRPr>
          </a:p>
          <a:p>
            <a:pPr marL="101600" indent="0">
              <a:buNone/>
            </a:pPr>
            <a:endParaRPr lang="fr-FR" sz="2000" b="0" i="0" u="none" strike="noStrike" baseline="0" dirty="0">
              <a:solidFill>
                <a:schemeClr val="accent6">
                  <a:lumMod val="90000"/>
                </a:schemeClr>
              </a:solidFill>
              <a:latin typeface="Wingdings" panose="05000000000000000000" pitchFamily="2" charset="2"/>
            </a:endParaRPr>
          </a:p>
          <a:p>
            <a:endParaRPr lang="fr-FR" sz="2000" b="0" i="0" u="none" strike="noStrike" baseline="0" dirty="0">
              <a:solidFill>
                <a:schemeClr val="tx1"/>
              </a:solidFill>
              <a:latin typeface="Wingdings" panose="05000000000000000000" pitchFamily="2" charset="2"/>
            </a:endParaRPr>
          </a:p>
          <a:p>
            <a:endParaRPr lang="fr-FR" dirty="0"/>
          </a:p>
        </p:txBody>
      </p:sp>
      <p:sp>
        <p:nvSpPr>
          <p:cNvPr id="5" name="Slide Number Placeholder 4">
            <a:extLst>
              <a:ext uri="{FF2B5EF4-FFF2-40B4-BE49-F238E27FC236}">
                <a16:creationId xmlns:a16="http://schemas.microsoft.com/office/drawing/2014/main" id="{2CA1F5AE-B1A1-4976-ADA3-C27D4A3652D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700537240"/>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956</Words>
  <Application>Microsoft Office PowerPoint</Application>
  <PresentationFormat>On-screen Show (16:9)</PresentationFormat>
  <Paragraphs>132</Paragraphs>
  <Slides>34</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Titillium Web</vt:lpstr>
      <vt:lpstr>Arial</vt:lpstr>
      <vt:lpstr>Wingdings</vt:lpstr>
      <vt:lpstr>Saira SemiCondensed Medium</vt:lpstr>
      <vt:lpstr>Saira Semi Condensed</vt:lpstr>
      <vt:lpstr>CIDFont+F6</vt:lpstr>
      <vt:lpstr>Inria Sans</vt:lpstr>
      <vt:lpstr>Inria Sans Light</vt:lpstr>
      <vt:lpstr>Gurney template</vt:lpstr>
      <vt:lpstr>Projet BI : Analyses des plaintes d'une assurance</vt:lpstr>
      <vt:lpstr>EQUIPE DU PROJET      &amp;      ENCADRANT </vt:lpstr>
      <vt:lpstr>Sommaire</vt:lpstr>
      <vt:lpstr>INTRODUCTION</vt:lpstr>
      <vt:lpstr>Business Intelligence</vt:lpstr>
      <vt:lpstr>Description du projet</vt:lpstr>
      <vt:lpstr>ANALYSE DU CAHIER DE CHARGE</vt:lpstr>
      <vt:lpstr>CAHIER DE CHARGE</vt:lpstr>
      <vt:lpstr>DETERMINATION DE TABLE DE FAIT</vt:lpstr>
      <vt:lpstr>DETERMINATION DE TABLE DE DIMENSIONS</vt:lpstr>
      <vt:lpstr>TABLE D’ANALYSE DECISIONNELLE</vt:lpstr>
      <vt:lpstr>SCHEMA ETOILE</vt:lpstr>
      <vt:lpstr>REALISATION DU PROJET</vt:lpstr>
      <vt:lpstr>OUTILS UTILISES</vt:lpstr>
      <vt:lpstr>SOURCE DE DONNEES (EXCEL FILE)</vt:lpstr>
      <vt:lpstr>CREATION DE LA BASE DE DONNEES ET SA STRUCTURE</vt:lpstr>
      <vt:lpstr>GENERATION DU SCHEMA DE LA BD</vt:lpstr>
      <vt:lpstr>PROJET INTEGRATION SERVICE POUR LE FLUX DE DONNEES</vt:lpstr>
      <vt:lpstr>PROJET INTEGRATION SERVICE POUR LE FLUX DE DONNEES</vt:lpstr>
      <vt:lpstr>PROJET INTEGRATION SERVICE POUR LE FLUX DE DONNEES</vt:lpstr>
      <vt:lpstr>PROJET ANALYSE SERVICE POUR CREER LE CUBE</vt:lpstr>
      <vt:lpstr>PROJET ANALYSE SERVICE POUR CREER LE CUBE</vt:lpstr>
      <vt:lpstr>PROJET ANALYSE SERVICE POUR CREER LE CUBE</vt:lpstr>
      <vt:lpstr>PROJET ANALYSE SERVICE POUR PAUFINER LE CUBE</vt:lpstr>
      <vt:lpstr>VISUALISATION POWER BI</vt:lpstr>
      <vt:lpstr>VISUALISATION POWER BI</vt:lpstr>
      <vt:lpstr>VISUALISATION POWER BI</vt:lpstr>
      <vt:lpstr>VISUALISATION POWER BI</vt:lpstr>
      <vt:lpstr>VISUALISATION POWER BI</vt:lpstr>
      <vt:lpstr>VISUALISATION POWER BI</vt:lpstr>
      <vt:lpstr>VISUALISATION POWER BI</vt:lpstr>
      <vt:lpstr>CONCLUSION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BI : Analyses des plaintes d'une assurance</dc:title>
  <dc:creator>Amine Gatou</dc:creator>
  <cp:lastModifiedBy>lifi mostafa</cp:lastModifiedBy>
  <cp:revision>18</cp:revision>
  <dcterms:modified xsi:type="dcterms:W3CDTF">2021-05-30T01:39:44Z</dcterms:modified>
</cp:coreProperties>
</file>