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2" r:id="rId4"/>
    <p:sldId id="275" r:id="rId5"/>
    <p:sldId id="274" r:id="rId6"/>
    <p:sldId id="276" r:id="rId7"/>
    <p:sldId id="277" r:id="rId8"/>
    <p:sldId id="278" r:id="rId9"/>
    <p:sldId id="279" r:id="rId10"/>
    <p:sldId id="280" r:id="rId11"/>
    <p:sldId id="281" r:id="rId12"/>
  </p:sldIdLst>
  <p:sldSz cx="9144000" cy="5143500" type="screen16x9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4943" autoAdjust="0"/>
    <p:restoredTop sz="94660"/>
  </p:normalViewPr>
  <p:slideViewPr>
    <p:cSldViewPr>
      <p:cViewPr>
        <p:scale>
          <a:sx n="90" d="100"/>
          <a:sy n="90" d="100"/>
        </p:scale>
        <p:origin x="-2244" y="-10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AE0B5A7-3217-4DAC-B659-949D7955C96D}" type="datetimeFigureOut">
              <a:rPr lang="fr-FR" smtClean="0"/>
              <a:pPr/>
              <a:t>30/01/2020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00B3563-5F8B-4EC7-AD4E-319234A893B1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3563-5F8B-4EC7-AD4E-319234A893B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62F-7C0F-416D-840C-6547A8047879}" type="datetime1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4663-D2A7-4217-A8E1-30AC53D9F61D}" type="datetime1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31BA-4A06-4469-B6E2-8C85CC65D2A5}" type="datetime1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57A6-1FF1-4480-9598-967D3445A913}" type="datetime1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C4EE-BAF8-45AB-A267-C07AB70A777C}" type="datetime1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7632-38A9-4FB7-9B46-3F63C8AC4C45}" type="datetime1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55C-8314-4194-9732-0F84753C4907}" type="datetime1">
              <a:rPr lang="fr-FR" smtClean="0"/>
              <a:t>30/01/2020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5CEB-ED4B-4E75-AD43-AB1F8997D91C}" type="datetime1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CE6-1428-4C21-A0E2-103E26258A9E}" type="datetime1">
              <a:rPr lang="fr-FR" smtClean="0"/>
              <a:t>30/01/2020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807-37A1-4A98-BD1D-E0E59D11FC88}" type="datetime1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BDFA-332D-431F-BB8E-86A1F4226591}" type="datetime1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65A8-0808-44C3-9666-81483283A6C9}" type="datetime1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9C00-B3C5-4F8C-9F80-D0A57AEADD7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mine Gongi\Desktop\logo-esprit-final-Blan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24" y="71420"/>
            <a:ext cx="1036638" cy="37453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192880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bg1"/>
                </a:solidFill>
                <a:latin typeface="FuturaExtended" pitchFamily="34" charset="0"/>
              </a:rPr>
              <a:t>La Méthode </a:t>
            </a:r>
            <a:r>
              <a:rPr lang="fr-FR" sz="6000" dirty="0" err="1" smtClean="0">
                <a:solidFill>
                  <a:schemeClr val="bg1"/>
                </a:solidFill>
                <a:latin typeface="FuturaExtended" pitchFamily="34" charset="0"/>
              </a:rPr>
              <a:t>Scrum</a:t>
            </a:r>
            <a:endParaRPr lang="fr-FR" sz="6000" dirty="0">
              <a:solidFill>
                <a:schemeClr val="bg1"/>
              </a:solidFill>
              <a:latin typeface="FuturaExtende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14282" y="1500180"/>
            <a:ext cx="85011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et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leurs interactions plus que les processus et les outils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Des logiciels opérationnels plus qu’une documentation exhaustive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La collaboration avec les clients plus que la négociation contractuelle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L’adaptation au changement plus que le suivi d’un plan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  <a:latin typeface="FuturaExtend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42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Principe de la méthode </a:t>
            </a:r>
            <a:r>
              <a:rPr lang="fr-FR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Scrum</a:t>
            </a: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:</a:t>
            </a:r>
            <a:endParaRPr lang="fr-FR" sz="3600" dirty="0">
              <a:solidFill>
                <a:schemeClr val="tx2">
                  <a:lumMod val="60000"/>
                  <a:lumOff val="40000"/>
                </a:schemeClr>
              </a:solidFill>
              <a:latin typeface="FuturaExtend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14282" y="1500180"/>
            <a:ext cx="85011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et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leurs interactions plus que les processus et les outils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Des logiciels opérationnels plus qu’une documentation exhaustive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La collaboration avec les clients plus que la négociation contractuelle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L’adaptation au changement plus que le suivi d’un plan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  <a:latin typeface="FuturaExtend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42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Principe de la méthode </a:t>
            </a:r>
            <a:r>
              <a:rPr lang="fr-FR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Scrum</a:t>
            </a: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:</a:t>
            </a:r>
            <a:endParaRPr lang="fr-FR" sz="3600" dirty="0">
              <a:solidFill>
                <a:schemeClr val="tx2">
                  <a:lumMod val="60000"/>
                  <a:lumOff val="40000"/>
                </a:schemeClr>
              </a:solidFill>
              <a:latin typeface="FuturaExtend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71684"/>
            <a:ext cx="3428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Le Plan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  <a:latin typeface="FuturaExtended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0430" y="0"/>
            <a:ext cx="5572164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3274" y="428610"/>
            <a:ext cx="535788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FuturaExtended" pitchFamily="34" charset="0"/>
              </a:rPr>
              <a:t>1 - Méthode Agile</a:t>
            </a:r>
          </a:p>
          <a:p>
            <a:pPr lvl="1">
              <a:lnSpc>
                <a:spcPct val="150000"/>
              </a:lnSpc>
            </a:pPr>
            <a:r>
              <a:rPr lang="fr-FR" dirty="0" smtClean="0">
                <a:latin typeface="FuturaExtended" pitchFamily="34" charset="0"/>
              </a:rPr>
              <a:t>a- Les Valeurs</a:t>
            </a:r>
          </a:p>
          <a:p>
            <a:pPr lvl="1">
              <a:lnSpc>
                <a:spcPct val="150000"/>
              </a:lnSpc>
            </a:pPr>
            <a:r>
              <a:rPr lang="fr-FR" dirty="0" smtClean="0">
                <a:latin typeface="FuturaExtended" pitchFamily="34" charset="0"/>
              </a:rPr>
              <a:t>b- Les Principes</a:t>
            </a:r>
            <a:endParaRPr lang="fr-FR" dirty="0" smtClean="0">
              <a:latin typeface="FuturaExtended" pitchFamily="34" charset="0"/>
            </a:endParaRPr>
          </a:p>
          <a:p>
            <a:endParaRPr lang="fr-FR" dirty="0" smtClean="0">
              <a:latin typeface="FuturaExtended" pitchFamily="34" charset="0"/>
            </a:endParaRPr>
          </a:p>
          <a:p>
            <a:r>
              <a:rPr lang="fr-FR" dirty="0" smtClean="0">
                <a:latin typeface="FuturaExtended" pitchFamily="34" charset="0"/>
              </a:rPr>
              <a:t>2 - Principe de la méthode </a:t>
            </a:r>
            <a:r>
              <a:rPr lang="fr-FR" dirty="0" err="1" smtClean="0">
                <a:latin typeface="FuturaExtended" pitchFamily="34" charset="0"/>
              </a:rPr>
              <a:t>Scrum</a:t>
            </a:r>
            <a:r>
              <a:rPr lang="fr-FR" dirty="0" smtClean="0">
                <a:latin typeface="FuturaExtended" pitchFamily="34" charset="0"/>
              </a:rPr>
              <a:t>  </a:t>
            </a:r>
          </a:p>
          <a:p>
            <a:endParaRPr lang="fr-FR" dirty="0" smtClean="0">
              <a:latin typeface="FuturaExtended" pitchFamily="34" charset="0"/>
            </a:endParaRPr>
          </a:p>
          <a:p>
            <a:r>
              <a:rPr lang="fr-FR" dirty="0" smtClean="0">
                <a:latin typeface="FuturaExtended" pitchFamily="34" charset="0"/>
              </a:rPr>
              <a:t>3 - Artefact de la méthode </a:t>
            </a:r>
            <a:r>
              <a:rPr lang="fr-FR" dirty="0" err="1" smtClean="0">
                <a:latin typeface="FuturaExtended" pitchFamily="34" charset="0"/>
              </a:rPr>
              <a:t>Scrum</a:t>
            </a:r>
            <a:endParaRPr lang="fr-FR" dirty="0" smtClean="0">
              <a:latin typeface="FuturaExtended" pitchFamily="34" charset="0"/>
            </a:endParaRPr>
          </a:p>
          <a:p>
            <a:endParaRPr lang="fr-FR" dirty="0" smtClean="0">
              <a:latin typeface="FuturaExtended" pitchFamily="34" charset="0"/>
            </a:endParaRPr>
          </a:p>
          <a:p>
            <a:r>
              <a:rPr lang="fr-FR" dirty="0" smtClean="0">
                <a:latin typeface="FuturaExtended" pitchFamily="34" charset="0"/>
              </a:rPr>
              <a:t>4 - Rôle de la méthode </a:t>
            </a:r>
            <a:r>
              <a:rPr lang="fr-FR" dirty="0" err="1" smtClean="0">
                <a:latin typeface="FuturaExtended" pitchFamily="34" charset="0"/>
              </a:rPr>
              <a:t>Scrum</a:t>
            </a:r>
            <a:endParaRPr lang="fr-FR" dirty="0" smtClean="0">
              <a:latin typeface="FuturaExtended" pitchFamily="34" charset="0"/>
            </a:endParaRPr>
          </a:p>
          <a:p>
            <a:endParaRPr lang="fr-FR" dirty="0" smtClean="0">
              <a:latin typeface="FuturaExtended" pitchFamily="34" charset="0"/>
            </a:endParaRPr>
          </a:p>
          <a:p>
            <a:r>
              <a:rPr lang="fr-FR" dirty="0" smtClean="0">
                <a:latin typeface="FuturaExtended" pitchFamily="34" charset="0"/>
              </a:rPr>
              <a:t>5 - Réunion de la méthode </a:t>
            </a:r>
            <a:r>
              <a:rPr lang="fr-FR" dirty="0" err="1" smtClean="0">
                <a:latin typeface="FuturaExtended" pitchFamily="34" charset="0"/>
              </a:rPr>
              <a:t>Scrum</a:t>
            </a:r>
            <a:endParaRPr lang="fr-FR" dirty="0" smtClean="0">
              <a:latin typeface="FuturaExtended" pitchFamily="34" charset="0"/>
            </a:endParaRPr>
          </a:p>
          <a:p>
            <a:r>
              <a:rPr lang="fr-FR" dirty="0" smtClean="0">
                <a:latin typeface="FuturaExtended" pitchFamily="34" charset="0"/>
              </a:rPr>
              <a:t>  </a:t>
            </a:r>
          </a:p>
          <a:p>
            <a:endParaRPr lang="fr-FR" dirty="0" smtClean="0">
              <a:latin typeface="FuturaExtende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07168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La Méthode Agile</a:t>
            </a:r>
            <a:endParaRPr lang="fr-FR" sz="5400" dirty="0">
              <a:solidFill>
                <a:schemeClr val="tx2">
                  <a:lumMod val="60000"/>
                  <a:lumOff val="40000"/>
                </a:schemeClr>
              </a:solidFill>
              <a:latin typeface="FuturaExtende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14282" y="1500180"/>
            <a:ext cx="8501122" cy="279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 smtClean="0">
                <a:solidFill>
                  <a:schemeClr val="bg1"/>
                </a:solidFill>
                <a:latin typeface="FuturaExtended" pitchFamily="34" charset="0"/>
              </a:rPr>
              <a:t>Les 4 </a:t>
            </a:r>
            <a:r>
              <a:rPr lang="fr-FR" b="1" u="sng" dirty="0" smtClean="0">
                <a:solidFill>
                  <a:schemeClr val="bg1"/>
                </a:solidFill>
                <a:latin typeface="FuturaExtended" pitchFamily="34" charset="0"/>
              </a:rPr>
              <a:t>valeurs </a:t>
            </a:r>
            <a:r>
              <a:rPr lang="fr-FR" b="1" u="sng" dirty="0" smtClean="0">
                <a:solidFill>
                  <a:schemeClr val="bg1"/>
                </a:solidFill>
                <a:latin typeface="FuturaExtended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fr-FR" sz="1100" dirty="0" smtClean="0">
              <a:solidFill>
                <a:schemeClr val="bg1"/>
              </a:solidFill>
              <a:latin typeface="FuturaExtended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Les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individus et leurs interactions plus que les processus et les outils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Des logiciels opérationnels plus qu’une documentation exhaustive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La collaboration avec les clients plus que la négociation contractuelle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L’adaptation au changement plus que le suivi d’un plan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  <a:latin typeface="FuturaExtend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42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La Méthode Agile :</a:t>
            </a:r>
            <a:endParaRPr lang="fr-FR" sz="3600" dirty="0">
              <a:solidFill>
                <a:schemeClr val="tx2">
                  <a:lumMod val="60000"/>
                  <a:lumOff val="40000"/>
                </a:schemeClr>
              </a:solidFill>
              <a:latin typeface="FuturaExtend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14282" y="1357304"/>
            <a:ext cx="4429156" cy="316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 smtClean="0">
                <a:solidFill>
                  <a:schemeClr val="bg1"/>
                </a:solidFill>
                <a:latin typeface="FuturaExtended" pitchFamily="34" charset="0"/>
              </a:rPr>
              <a:t>Les 12 </a:t>
            </a:r>
            <a:r>
              <a:rPr lang="fr-FR" b="1" u="sng" dirty="0" smtClean="0">
                <a:solidFill>
                  <a:schemeClr val="bg1"/>
                </a:solidFill>
                <a:latin typeface="FuturaExtended" pitchFamily="34" charset="0"/>
              </a:rPr>
              <a:t>P</a:t>
            </a:r>
            <a:r>
              <a:rPr lang="fr-FR" b="1" u="sng" dirty="0" smtClean="0">
                <a:solidFill>
                  <a:schemeClr val="bg1"/>
                </a:solidFill>
                <a:latin typeface="FuturaExtended" pitchFamily="34" charset="0"/>
              </a:rPr>
              <a:t>rincipes :</a:t>
            </a:r>
          </a:p>
          <a:p>
            <a:pPr>
              <a:lnSpc>
                <a:spcPct val="150000"/>
              </a:lnSpc>
            </a:pPr>
            <a:endParaRPr lang="fr-FR" sz="900" dirty="0" smtClean="0">
              <a:solidFill>
                <a:schemeClr val="bg1"/>
              </a:solidFill>
              <a:latin typeface="FuturaExtended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Satisfaction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des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clients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Accepter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le changement du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besoin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Livraison fréquentes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Travail client-</a:t>
            </a:r>
            <a:r>
              <a:rPr lang="fr-FR" dirty="0" err="1" smtClean="0">
                <a:solidFill>
                  <a:schemeClr val="bg1"/>
                </a:solidFill>
                <a:latin typeface="FuturaExtended" pitchFamily="34" charset="0"/>
              </a:rPr>
              <a:t>dev</a:t>
            </a:r>
            <a:endParaRPr lang="fr-FR" dirty="0" smtClean="0">
              <a:solidFill>
                <a:schemeClr val="bg1"/>
              </a:solidFill>
              <a:latin typeface="FuturaExtended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Motivation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des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équipes</a:t>
            </a:r>
            <a:endParaRPr lang="fr-FR" dirty="0" smtClean="0">
              <a:solidFill>
                <a:schemeClr val="bg1"/>
              </a:solidFill>
              <a:latin typeface="FuturaExtended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Le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dialogue face à face </a:t>
            </a:r>
            <a:endParaRPr lang="fr-FR" dirty="0" smtClean="0">
              <a:solidFill>
                <a:schemeClr val="bg1"/>
              </a:solidFill>
              <a:latin typeface="FuturaExtend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42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La Méthode Agile :</a:t>
            </a:r>
            <a:endParaRPr lang="fr-FR" sz="3600" dirty="0">
              <a:solidFill>
                <a:schemeClr val="tx2">
                  <a:lumMod val="60000"/>
                  <a:lumOff val="40000"/>
                </a:schemeClr>
              </a:solidFill>
              <a:latin typeface="FuturaExtend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1928808"/>
            <a:ext cx="364333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7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. Opérationnel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sinon rien</a:t>
            </a:r>
          </a:p>
          <a:p>
            <a:pPr marL="342900" indent="-342900"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8. Rythme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soutenable</a:t>
            </a:r>
          </a:p>
          <a:p>
            <a:pPr marL="342900" indent="-342900"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9. L’excellence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technique</a:t>
            </a:r>
          </a:p>
          <a:p>
            <a:pPr marL="342900" indent="-342900"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10. La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simplicité</a:t>
            </a:r>
          </a:p>
          <a:p>
            <a:pPr marL="342900" indent="-342900"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11. Equipes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auto-organisées</a:t>
            </a:r>
          </a:p>
          <a:p>
            <a:pPr marL="342900" indent="-342900"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12. Amélioration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continue</a:t>
            </a:r>
          </a:p>
          <a:p>
            <a:pPr marL="342900" indent="-342900">
              <a:lnSpc>
                <a:spcPct val="150000"/>
              </a:lnSpc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07168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La Méthode </a:t>
            </a:r>
            <a:r>
              <a:rPr lang="fr-FR" sz="5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Scrum</a:t>
            </a:r>
            <a:endParaRPr lang="fr-FR" sz="5400" dirty="0">
              <a:solidFill>
                <a:schemeClr val="tx2">
                  <a:lumMod val="60000"/>
                  <a:lumOff val="40000"/>
                </a:schemeClr>
              </a:solidFill>
              <a:latin typeface="FuturaExtende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14282" y="1500180"/>
            <a:ext cx="85011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et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leurs interactions plus que les processus et les outils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Des logiciels opérationnels plus qu’une documentation exhaustive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La collaboration avec les clients plus que la négociation contractuelle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L’adaptation au changement plus que le suivi d’un plan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  <a:latin typeface="FuturaExtend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42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Principe de la méthode </a:t>
            </a:r>
            <a:r>
              <a:rPr lang="fr-FR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Scrum</a:t>
            </a: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:</a:t>
            </a:r>
            <a:endParaRPr lang="fr-FR" sz="3600" dirty="0">
              <a:solidFill>
                <a:schemeClr val="tx2">
                  <a:lumMod val="60000"/>
                  <a:lumOff val="40000"/>
                </a:schemeClr>
              </a:solidFill>
              <a:latin typeface="FuturaExtend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14282" y="1500180"/>
            <a:ext cx="85011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et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leurs interactions plus que les processus et les outils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Des logiciels opérationnels plus qu’une documentation exhaustive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La collaboration avec les clients plus que la négociation contractuelle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L’adaptation au changement plus que le suivi d’un plan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  <a:latin typeface="FuturaExtend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42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Principe de la méthode </a:t>
            </a:r>
            <a:r>
              <a:rPr lang="fr-FR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Scrum</a:t>
            </a: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:</a:t>
            </a:r>
            <a:endParaRPr lang="fr-FR" sz="3600" dirty="0">
              <a:solidFill>
                <a:schemeClr val="tx2">
                  <a:lumMod val="60000"/>
                  <a:lumOff val="40000"/>
                </a:schemeClr>
              </a:solidFill>
              <a:latin typeface="FuturaExtend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C00-B3C5-4F8C-9F80-D0A57AEADD77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14282" y="1500180"/>
            <a:ext cx="85011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et </a:t>
            </a: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leurs interactions plus que les processus et les outils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Des logiciels opérationnels plus qu’une documentation exhaustive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La collaboration avec les clients plus que la négociation contractuelle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FuturaExtended" pitchFamily="34" charset="0"/>
              </a:rPr>
              <a:t>L’adaptation au changement plus que le suivi d’un plan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  <a:latin typeface="FuturaExtend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42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Principe de la méthode </a:t>
            </a:r>
            <a:r>
              <a:rPr lang="fr-FR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Scrum</a:t>
            </a: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Extended" pitchFamily="34" charset="0"/>
              </a:rPr>
              <a:t>:</a:t>
            </a:r>
            <a:endParaRPr lang="fr-FR" sz="3600" dirty="0">
              <a:solidFill>
                <a:schemeClr val="tx2">
                  <a:lumMod val="60000"/>
                  <a:lumOff val="40000"/>
                </a:schemeClr>
              </a:solidFill>
              <a:latin typeface="FuturaExtend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3370</TotalTime>
  <Words>369</Words>
  <Application>Microsoft Office PowerPoint</Application>
  <PresentationFormat>On-screen Show (16:9)</PresentationFormat>
  <Paragraphs>73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Amine Gongi</dc:creator>
  <cp:lastModifiedBy>Amine Gongi</cp:lastModifiedBy>
  <cp:revision>27</cp:revision>
  <dcterms:created xsi:type="dcterms:W3CDTF">2019-10-06T14:32:16Z</dcterms:created>
  <dcterms:modified xsi:type="dcterms:W3CDTF">2020-01-30T11:48:17Z</dcterms:modified>
</cp:coreProperties>
</file>