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9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7" r:id="rId28"/>
    <p:sldId id="311" r:id="rId29"/>
    <p:sldId id="321" r:id="rId30"/>
    <p:sldId id="312" r:id="rId31"/>
    <p:sldId id="322" r:id="rId32"/>
    <p:sldId id="313" r:id="rId33"/>
    <p:sldId id="323" r:id="rId34"/>
    <p:sldId id="314" r:id="rId35"/>
    <p:sldId id="324" r:id="rId36"/>
    <p:sldId id="315" r:id="rId37"/>
    <p:sldId id="325" r:id="rId38"/>
    <p:sldId id="316" r:id="rId39"/>
    <p:sldId id="326" r:id="rId40"/>
    <p:sldId id="317" r:id="rId41"/>
    <p:sldId id="327" r:id="rId42"/>
    <p:sldId id="318" r:id="rId43"/>
    <p:sldId id="328" r:id="rId44"/>
    <p:sldId id="319" r:id="rId45"/>
    <p:sldId id="329" r:id="rId46"/>
    <p:sldId id="320" r:id="rId47"/>
    <p:sldId id="330" r:id="rId48"/>
    <p:sldId id="290" r:id="rId49"/>
    <p:sldId id="291" r:id="rId50"/>
    <p:sldId id="292" r:id="rId51"/>
    <p:sldId id="293" r:id="rId52"/>
    <p:sldId id="301" r:id="rId53"/>
    <p:sldId id="294" r:id="rId54"/>
    <p:sldId id="302" r:id="rId55"/>
    <p:sldId id="295" r:id="rId56"/>
    <p:sldId id="303" r:id="rId57"/>
    <p:sldId id="296" r:id="rId58"/>
    <p:sldId id="304" r:id="rId59"/>
    <p:sldId id="305" r:id="rId60"/>
    <p:sldId id="306" r:id="rId61"/>
    <p:sldId id="297" r:id="rId62"/>
    <p:sldId id="307" r:id="rId63"/>
    <p:sldId id="298" r:id="rId64"/>
    <p:sldId id="308" r:id="rId65"/>
    <p:sldId id="299" r:id="rId66"/>
    <p:sldId id="309" r:id="rId67"/>
    <p:sldId id="300" r:id="rId68"/>
    <p:sldId id="310" r:id="rId69"/>
    <p:sldId id="331" r:id="rId70"/>
    <p:sldId id="332" r:id="rId71"/>
    <p:sldId id="333" r:id="rId72"/>
    <p:sldId id="334" r:id="rId73"/>
    <p:sldId id="335" r:id="rId74"/>
    <p:sldId id="338" r:id="rId75"/>
    <p:sldId id="336" r:id="rId76"/>
    <p:sldId id="337" r:id="rId77"/>
    <p:sldId id="339" r:id="rId78"/>
    <p:sldId id="340" r:id="rId79"/>
    <p:sldId id="341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7" r:id="rId91"/>
    <p:sldId id="355" r:id="rId92"/>
    <p:sldId id="356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42" r:id="rId104"/>
    <p:sldId id="368" r:id="rId105"/>
    <p:sldId id="369" r:id="rId106"/>
    <p:sldId id="370" r:id="rId107"/>
    <p:sldId id="371" r:id="rId108"/>
    <p:sldId id="373" r:id="rId109"/>
    <p:sldId id="374" r:id="rId110"/>
    <p:sldId id="375" r:id="rId111"/>
    <p:sldId id="372" r:id="rId112"/>
    <p:sldId id="376" r:id="rId113"/>
    <p:sldId id="379" r:id="rId114"/>
    <p:sldId id="377" r:id="rId115"/>
    <p:sldId id="380" r:id="rId116"/>
    <p:sldId id="381" r:id="rId117"/>
    <p:sldId id="378" r:id="rId1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5" autoAdjust="0"/>
    <p:restoredTop sz="94660"/>
  </p:normalViewPr>
  <p:slideViewPr>
    <p:cSldViewPr>
      <p:cViewPr>
        <p:scale>
          <a:sx n="160" d="100"/>
          <a:sy n="160" d="100"/>
        </p:scale>
        <p:origin x="-420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BE49-C2D6-45D3-BB13-13487315AC39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B2F85-A2CC-4C42-9B7E-7044C39845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5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7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B2F85-A2CC-4C42-9B7E-7044C398450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4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1FB419-E02C-4A7F-A12B-39025AAAB9DA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62EA41-A10B-4A89-9693-EC6945EEDB12}" type="datetimeFigureOut">
              <a:rPr lang="fr-FR" smtClean="0"/>
              <a:t>19/11/2013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Traitement de signal audio en temps réel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445224"/>
            <a:ext cx="6461760" cy="1066800"/>
          </a:xfrm>
        </p:spPr>
        <p:txBody>
          <a:bodyPr>
            <a:normAutofit/>
          </a:bodyPr>
          <a:lstStyle/>
          <a:p>
            <a:pPr algn="r"/>
            <a:endParaRPr lang="fr-FR" sz="1600" dirty="0" smtClean="0"/>
          </a:p>
          <a:p>
            <a:pPr algn="r"/>
            <a:r>
              <a:rPr lang="fr-FR" sz="1600" dirty="0" smtClean="0"/>
              <a:t>Réalisé par El </a:t>
            </a:r>
            <a:r>
              <a:rPr lang="fr-FR" sz="1600" dirty="0" err="1" smtClean="0"/>
              <a:t>hattami</a:t>
            </a:r>
            <a:r>
              <a:rPr lang="fr-FR" sz="1600" dirty="0" smtClean="0"/>
              <a:t> Amine </a:t>
            </a:r>
          </a:p>
          <a:p>
            <a:pPr algn="r"/>
            <a:r>
              <a:rPr lang="fr-FR" sz="1600" dirty="0" smtClean="0"/>
              <a:t>Encadré par Pr </a:t>
            </a:r>
            <a:r>
              <a:rPr lang="fr-FR" sz="1600" dirty="0" err="1" smtClean="0"/>
              <a:t>Mhamdi</a:t>
            </a:r>
            <a:r>
              <a:rPr lang="fr-FR" sz="1600" dirty="0" smtClean="0"/>
              <a:t> Jamal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54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4284176"/>
            <a:ext cx="2304256" cy="15841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84168" y="3789040"/>
            <a:ext cx="360040" cy="492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8810" y="4725144"/>
            <a:ext cx="187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Système</a:t>
            </a:r>
            <a:r>
              <a:rPr lang="en-CA" dirty="0" smtClean="0"/>
              <a:t> </a:t>
            </a:r>
            <a:r>
              <a:rPr lang="fr-FR" dirty="0" err="1" smtClean="0"/>
              <a:t>numé</a:t>
            </a:r>
            <a:r>
              <a:rPr lang="en-CA" dirty="0" err="1" smtClean="0"/>
              <a:t>rique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1187624" y="2924944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Nombre positif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3948735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B0 = 0.8836636</a:t>
            </a:r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2594308" y="4039186"/>
            <a:ext cx="37442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707904" y="3948735"/>
            <a:ext cx="4118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11 </a:t>
            </a:r>
            <a:r>
              <a:rPr lang="fr-FR" dirty="0">
                <a:solidFill>
                  <a:prstClr val="black"/>
                </a:solidFill>
              </a:rPr>
              <a:t>1000 1000 1101 1111 0001 1100 0110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254330" y="394685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00</a:t>
            </a:r>
            <a:endParaRPr lang="fr-FR" dirty="0"/>
          </a:p>
        </p:txBody>
      </p:sp>
      <p:sp>
        <p:nvSpPr>
          <p:cNvPr id="17" name="Down Arrow 16"/>
          <p:cNvSpPr/>
          <p:nvPr/>
        </p:nvSpPr>
        <p:spPr>
          <a:xfrm>
            <a:off x="3463682" y="3717032"/>
            <a:ext cx="100206" cy="22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wn Arrow 17"/>
          <p:cNvSpPr/>
          <p:nvPr/>
        </p:nvSpPr>
        <p:spPr>
          <a:xfrm>
            <a:off x="5717018" y="3699409"/>
            <a:ext cx="100206" cy="22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723177" y="3273667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Partie </a:t>
            </a:r>
            <a:r>
              <a:rPr lang="fr-FR" dirty="0" smtClean="0">
                <a:solidFill>
                  <a:prstClr val="black"/>
                </a:solidFill>
              </a:rPr>
              <a:t>entière 2bits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3126044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Partie </a:t>
            </a:r>
            <a:r>
              <a:rPr lang="fr-FR" dirty="0" smtClean="0">
                <a:solidFill>
                  <a:prstClr val="black"/>
                </a:solidFill>
              </a:rPr>
              <a:t>décimale 30bits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5349683" y="2361223"/>
            <a:ext cx="316842" cy="4176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3503837" y="4787860"/>
            <a:ext cx="400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Représentation virgule fixe 2.30 (32bits)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1187624" y="2924944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Nombre Négatif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640" y="3918653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B1 = -</a:t>
            </a:r>
            <a:r>
              <a:rPr lang="fr-FR" dirty="0"/>
              <a:t>1.6468868</a:t>
            </a:r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3275856" y="4010986"/>
            <a:ext cx="129614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860032" y="391865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-1.6468868 –(-2)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3549321"/>
            <a:ext cx="311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Retrancher la valeur minimale</a:t>
            </a:r>
            <a:endParaRPr lang="fr-FR" dirty="0"/>
          </a:p>
        </p:txBody>
      </p:sp>
      <p:sp>
        <p:nvSpPr>
          <p:cNvPr id="8" name="Down Arrow 7"/>
          <p:cNvSpPr/>
          <p:nvPr/>
        </p:nvSpPr>
        <p:spPr>
          <a:xfrm>
            <a:off x="6716418" y="4348969"/>
            <a:ext cx="23104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6071956" y="496099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0,3531132</a:t>
            </a:r>
            <a:endParaRPr lang="fr-FR" dirty="0"/>
          </a:p>
        </p:txBody>
      </p:sp>
      <p:sp>
        <p:nvSpPr>
          <p:cNvPr id="15" name="Left Arrow 14"/>
          <p:cNvSpPr/>
          <p:nvPr/>
        </p:nvSpPr>
        <p:spPr>
          <a:xfrm>
            <a:off x="5220387" y="5077078"/>
            <a:ext cx="81669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4023363" y="5445223"/>
            <a:ext cx="319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Convertir la partie décimal avec </a:t>
            </a:r>
          </a:p>
          <a:p>
            <a:pPr algn="ctr"/>
            <a:r>
              <a:rPr lang="fr-FR" dirty="0"/>
              <a:t>m</a:t>
            </a:r>
            <a:r>
              <a:rPr lang="fr-FR" dirty="0" smtClean="0"/>
              <a:t>éthode précédente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823350" y="4984745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010110100110010110100000011011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1187624" y="2924944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Nombre Négatif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2367" y="354932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B1 = -</a:t>
            </a:r>
            <a:r>
              <a:rPr lang="fr-FR" dirty="0"/>
              <a:t>1.6468868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133626" y="354932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-2 + X = B1 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355830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0,3531132</a:t>
            </a:r>
            <a:endParaRPr lang="fr-FR" dirty="0"/>
          </a:p>
        </p:txBody>
      </p:sp>
      <p:sp>
        <p:nvSpPr>
          <p:cNvPr id="11" name="Down Arrow 10"/>
          <p:cNvSpPr/>
          <p:nvPr/>
        </p:nvSpPr>
        <p:spPr>
          <a:xfrm>
            <a:off x="1259632" y="3918653"/>
            <a:ext cx="216024" cy="806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5764032" y="3927637"/>
            <a:ext cx="216024" cy="806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619672" y="406552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- 2 sur 2 bits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413723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dirty="0" smtClean="0"/>
              <a:t> sur 32 bits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10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3333" y="485986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010110100110010110100000011011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259" y="5661248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B1 = </a:t>
            </a:r>
            <a:r>
              <a:rPr lang="fr-FR" dirty="0" smtClean="0">
                <a:solidFill>
                  <a:schemeClr val="accent2"/>
                </a:solidFill>
              </a:rPr>
              <a:t>10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10110100110010110100000011011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20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Etude de </a:t>
            </a:r>
            <a:r>
              <a:rPr lang="fr-FR" dirty="0" smtClean="0">
                <a:solidFill>
                  <a:schemeClr val="tx2"/>
                </a:solidFill>
              </a:rPr>
              <a:t>la stabilité 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3568" y="3645024"/>
                <a:ext cx="3816424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H(Z)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24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CA" sz="2400" b="0" i="1" smtClean="0">
                            <a:latin typeface="Cambria Math"/>
                          </a:rPr>
                          <m:t>2∗ +</m:t>
                        </m:r>
                        <m:r>
                          <a:rPr lang="en-CA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CA" sz="2400" b="0" i="1" smtClean="0">
                            <a:latin typeface="Cambria Math"/>
                          </a:rPr>
                          <m:t>1∗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CA" sz="2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CA" sz="2400" b="0" i="1" smtClean="0">
                                <a:latin typeface="Cambria Math"/>
                              </a:rPr>
                              <m:t>0</m:t>
                            </m:r>
                          </m:e>
                        </m:box>
                      </m:num>
                      <m:den>
                        <m:r>
                          <a:rPr lang="en-CA" sz="2400" b="0" i="1" smtClean="0">
                            <a:latin typeface="Cambria Math"/>
                          </a:rPr>
                          <m:t>1+</m:t>
                        </m:r>
                        <m:r>
                          <a:rPr lang="en-CA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CA" sz="2400" b="0" i="1" smtClean="0">
                            <a:latin typeface="Cambria Math"/>
                          </a:rPr>
                          <m:t>1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CA" sz="2400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45024"/>
                <a:ext cx="3816424" cy="668388"/>
              </a:xfrm>
              <a:prstGeom prst="rect">
                <a:avLst/>
              </a:prstGeom>
              <a:blipFill rotWithShape="1">
                <a:blip r:embed="rId2"/>
                <a:stretch>
                  <a:fillRect l="-2396" b="-8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60032" y="3140968"/>
            <a:ext cx="1947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 </a:t>
            </a:r>
            <a:r>
              <a:rPr lang="fr-FR" dirty="0" smtClean="0"/>
              <a:t>b0 ~ </a:t>
            </a:r>
            <a:r>
              <a:rPr lang="fr-FR" dirty="0"/>
              <a:t>+0.8836636</a:t>
            </a:r>
          </a:p>
          <a:p>
            <a:r>
              <a:rPr lang="fr-FR" dirty="0"/>
              <a:t>-- </a:t>
            </a:r>
            <a:r>
              <a:rPr lang="fr-FR" dirty="0" smtClean="0"/>
              <a:t>b1 ~ </a:t>
            </a:r>
            <a:r>
              <a:rPr lang="fr-FR" dirty="0"/>
              <a:t>-1.6468868</a:t>
            </a:r>
          </a:p>
          <a:p>
            <a:r>
              <a:rPr lang="fr-FR" dirty="0"/>
              <a:t>-- </a:t>
            </a:r>
            <a:r>
              <a:rPr lang="fr-FR" dirty="0" smtClean="0"/>
              <a:t>b2 ~ </a:t>
            </a:r>
            <a:r>
              <a:rPr lang="fr-FR" dirty="0"/>
              <a:t>+0.8836636</a:t>
            </a:r>
          </a:p>
          <a:p>
            <a:r>
              <a:rPr lang="fr-FR" dirty="0" smtClean="0"/>
              <a:t>-- a1 ~ </a:t>
            </a:r>
            <a:r>
              <a:rPr lang="fr-FR" dirty="0"/>
              <a:t>-1.6468868</a:t>
            </a:r>
          </a:p>
          <a:p>
            <a:r>
              <a:rPr lang="fr-FR" dirty="0"/>
              <a:t>-- </a:t>
            </a:r>
            <a:r>
              <a:rPr lang="fr-FR" dirty="0" smtClean="0"/>
              <a:t>a2 ~ </a:t>
            </a:r>
            <a:r>
              <a:rPr lang="fr-FR" dirty="0"/>
              <a:t>+0.7673272</a:t>
            </a:r>
          </a:p>
          <a:p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015438" y="3794552"/>
            <a:ext cx="62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8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20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Etude de </a:t>
            </a:r>
            <a:r>
              <a:rPr lang="fr-FR" dirty="0" smtClean="0">
                <a:solidFill>
                  <a:schemeClr val="tx2"/>
                </a:solidFill>
              </a:rPr>
              <a:t>la stabilité 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403648" y="3181253"/>
                <a:ext cx="3749681" cy="477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1+</m:t>
                    </m:r>
                    <m:box>
                      <m:boxPr>
                        <m:ctrlPr>
                          <a:rPr lang="en-CA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d>
                          <m:dPr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CA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CA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/>
                                      </a:rPr>
                                      <m:t>2∗ </m:t>
                                    </m:r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i="1">
                                        <a:latin typeface="Cambria Math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𝑊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box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CA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d>
                          <m:dPr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CA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CA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CA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box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 smtClean="0"/>
                  <a:t> = 0</a:t>
                </a:r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81253"/>
                <a:ext cx="3749681" cy="477503"/>
              </a:xfrm>
              <a:prstGeom prst="rect">
                <a:avLst/>
              </a:prstGeom>
              <a:blipFill rotWithShape="1">
                <a:blip r:embed="rId2"/>
                <a:stretch>
                  <a:fillRect r="-48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1617989" y="378904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47395" y="422798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Calcule de pôles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53259"/>
            <a:ext cx="3994001" cy="22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834013" y="5013176"/>
            <a:ext cx="14444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259632" y="5524240"/>
            <a:ext cx="229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pôles doivent être </a:t>
            </a:r>
          </a:p>
          <a:p>
            <a:r>
              <a:rPr lang="fr-FR" dirty="0" smtClean="0"/>
              <a:t>Dans le cercle unitaire</a:t>
            </a:r>
            <a:endParaRPr lang="fr-FR" dirty="0"/>
          </a:p>
        </p:txBody>
      </p:sp>
      <p:sp>
        <p:nvSpPr>
          <p:cNvPr id="15" name="Oval 14"/>
          <p:cNvSpPr/>
          <p:nvPr/>
        </p:nvSpPr>
        <p:spPr>
          <a:xfrm>
            <a:off x="6516216" y="4471880"/>
            <a:ext cx="288032" cy="3693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6516216" y="5291916"/>
            <a:ext cx="288032" cy="3693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6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5731510" cy="36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00808"/>
            <a:ext cx="78581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ptagon 4"/>
          <p:cNvSpPr/>
          <p:nvPr/>
        </p:nvSpPr>
        <p:spPr>
          <a:xfrm>
            <a:off x="179511" y="1808820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ptagon 6"/>
          <p:cNvSpPr/>
          <p:nvPr/>
        </p:nvSpPr>
        <p:spPr>
          <a:xfrm>
            <a:off x="179510" y="1977349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ptagon 7"/>
          <p:cNvSpPr/>
          <p:nvPr/>
        </p:nvSpPr>
        <p:spPr>
          <a:xfrm>
            <a:off x="179509" y="2158008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ptagon 8"/>
          <p:cNvSpPr/>
          <p:nvPr/>
        </p:nvSpPr>
        <p:spPr>
          <a:xfrm>
            <a:off x="179508" y="2508775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ptagon 9"/>
          <p:cNvSpPr/>
          <p:nvPr/>
        </p:nvSpPr>
        <p:spPr>
          <a:xfrm>
            <a:off x="173107" y="2708920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ptagon 10"/>
          <p:cNvSpPr/>
          <p:nvPr/>
        </p:nvSpPr>
        <p:spPr>
          <a:xfrm>
            <a:off x="3383869" y="3753036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ptagon 11"/>
          <p:cNvSpPr/>
          <p:nvPr/>
        </p:nvSpPr>
        <p:spPr>
          <a:xfrm>
            <a:off x="3380153" y="4823116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ptagon 12"/>
          <p:cNvSpPr/>
          <p:nvPr/>
        </p:nvSpPr>
        <p:spPr>
          <a:xfrm>
            <a:off x="3376437" y="5877272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ptagon 13"/>
          <p:cNvSpPr/>
          <p:nvPr/>
        </p:nvSpPr>
        <p:spPr>
          <a:xfrm>
            <a:off x="4716016" y="4823116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ptagon 14"/>
          <p:cNvSpPr/>
          <p:nvPr/>
        </p:nvSpPr>
        <p:spPr>
          <a:xfrm>
            <a:off x="4682148" y="5930970"/>
            <a:ext cx="108011" cy="1080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7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5731510" cy="36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572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47232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ZFF_X1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6168" y="330181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ZFF_X0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7515" y="615347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/>
                </a:solidFill>
              </a:rPr>
              <a:t>ZFF_X2</a:t>
            </a:r>
            <a:endParaRPr lang="fr-FR" sz="1400" dirty="0">
              <a:solidFill>
                <a:schemeClr val="accent3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16323" y="4840335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915816" y="3609595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915816" y="6021288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5796136" y="472636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8024" y="615347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5073920" y="6011342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Left Arrow 27"/>
          <p:cNvSpPr/>
          <p:nvPr/>
        </p:nvSpPr>
        <p:spPr>
          <a:xfrm>
            <a:off x="5508104" y="4811425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91680" y="47232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5007" y="3212976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pgZFF_X0_quad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563888" y="3573016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3571376" y="6021288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55769"/>
            <a:ext cx="7848872" cy="1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Up Arrow 11"/>
          <p:cNvSpPr/>
          <p:nvPr/>
        </p:nvSpPr>
        <p:spPr>
          <a:xfrm>
            <a:off x="3563888" y="4964917"/>
            <a:ext cx="64520" cy="1321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922004" y="522919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pgZFF_X0_quad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1344" y="6237312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3"/>
                </a:solidFill>
              </a:rPr>
              <a:t>pgZFF_X0_quad</a:t>
            </a:r>
            <a:endParaRPr lang="fr-FR" sz="12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976" y="6176337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6"/>
                </a:solidFill>
              </a:rPr>
              <a:t>pgZFF_Y2_quad</a:t>
            </a: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8929" y="429309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4"/>
                </a:solidFill>
              </a:rPr>
              <a:t>pgZFF_Y1_quad</a:t>
            </a:r>
            <a:endParaRPr lang="fr-FR" sz="1200" dirty="0">
              <a:solidFill>
                <a:schemeClr val="accent4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604933" y="4633510"/>
            <a:ext cx="64520" cy="1794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Up Arrow 25"/>
          <p:cNvSpPr/>
          <p:nvPr/>
        </p:nvSpPr>
        <p:spPr>
          <a:xfrm>
            <a:off x="4579488" y="6021288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27" y="3068958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91680" y="47232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6164" y="321297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pgZFF_X0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839397" y="3545684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3807137" y="6036352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Up Arrow 11"/>
          <p:cNvSpPr/>
          <p:nvPr/>
        </p:nvSpPr>
        <p:spPr>
          <a:xfrm>
            <a:off x="3839397" y="4962751"/>
            <a:ext cx="64520" cy="1321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3203848" y="515719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pgZFF_X0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20809" y="626465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3"/>
                </a:solidFill>
              </a:rPr>
              <a:t>pgZFF_X0</a:t>
            </a:r>
            <a:endParaRPr lang="fr-FR" sz="1200" dirty="0">
              <a:solidFill>
                <a:schemeClr val="accent3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3" y="2449326"/>
            <a:ext cx="7488832" cy="24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355976" y="617633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6"/>
                </a:solidFill>
              </a:rPr>
              <a:t>pgZFF_Y2</a:t>
            </a: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8929" y="429309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4"/>
                </a:solidFill>
              </a:rPr>
              <a:t>pgZFF_Y1</a:t>
            </a:r>
            <a:endParaRPr lang="fr-FR" sz="1200" dirty="0">
              <a:solidFill>
                <a:schemeClr val="accent4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283968" y="4633510"/>
            <a:ext cx="64520" cy="1794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Up Arrow 25"/>
          <p:cNvSpPr/>
          <p:nvPr/>
        </p:nvSpPr>
        <p:spPr>
          <a:xfrm>
            <a:off x="4283968" y="6021288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9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4284176"/>
            <a:ext cx="2304256" cy="15841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84168" y="3789040"/>
            <a:ext cx="360040" cy="492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8810" y="4725144"/>
            <a:ext cx="187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</a:t>
            </a:r>
            <a:r>
              <a:rPr lang="en-CA" dirty="0" smtClean="0"/>
              <a:t> </a:t>
            </a:r>
            <a:r>
              <a:rPr lang="fr-FR" dirty="0" smtClean="0"/>
              <a:t>numérique 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3285728" y="4694590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81115" y="5157192"/>
            <a:ext cx="25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91680" y="5048309"/>
            <a:ext cx="1594048" cy="2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91680" y="428137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Sortie </a:t>
            </a:r>
          </a:p>
          <a:p>
            <a:r>
              <a:rPr lang="en-CA" dirty="0" smtClean="0"/>
              <a:t>Analogue</a:t>
            </a:r>
            <a:endParaRPr lang="fr-FR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" y="5048309"/>
            <a:ext cx="808586" cy="34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27" y="3068958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91680" y="47232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94" y="2348880"/>
            <a:ext cx="5514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732" y="326523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Y_out_double</a:t>
            </a:r>
            <a:endParaRPr lang="fr-FR" sz="1400" dirty="0"/>
          </a:p>
        </p:txBody>
      </p:sp>
      <p:sp>
        <p:nvSpPr>
          <p:cNvPr id="6" name="Down Arrow 5"/>
          <p:cNvSpPr/>
          <p:nvPr/>
        </p:nvSpPr>
        <p:spPr>
          <a:xfrm>
            <a:off x="5940152" y="3573016"/>
            <a:ext cx="72008" cy="144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59" y="2326927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31" name="TextBox 5130"/>
          <p:cNvSpPr txBox="1"/>
          <p:nvPr/>
        </p:nvSpPr>
        <p:spPr>
          <a:xfrm>
            <a:off x="827584" y="1772816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Propagation du signal d’entrée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59" y="2332955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urved Down Arrow 4"/>
          <p:cNvSpPr/>
          <p:nvPr/>
        </p:nvSpPr>
        <p:spPr>
          <a:xfrm>
            <a:off x="3203848" y="2726634"/>
            <a:ext cx="432048" cy="2306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3203848" y="3759944"/>
            <a:ext cx="432048" cy="23065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3188082" y="4854534"/>
            <a:ext cx="432048" cy="23065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4384191" y="3774414"/>
            <a:ext cx="432048" cy="23065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Curved Down Arrow 32"/>
          <p:cNvSpPr/>
          <p:nvPr/>
        </p:nvSpPr>
        <p:spPr>
          <a:xfrm flipH="1">
            <a:off x="4411722" y="4782526"/>
            <a:ext cx="432048" cy="23065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07904" y="2559785"/>
            <a:ext cx="347310" cy="307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9415" y="2327147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Signal de 64 bit (</a:t>
            </a:r>
            <a:r>
              <a:rPr lang="fr-FR" sz="1400" dirty="0" err="1" smtClean="0"/>
              <a:t>pgZFF</a:t>
            </a:r>
            <a:r>
              <a:rPr lang="fr-FR" sz="1400" dirty="0" smtClean="0"/>
              <a:t>_.._quad)  </a:t>
            </a:r>
            <a:endParaRPr lang="fr-FR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532877" y="2713673"/>
            <a:ext cx="751091" cy="1437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491881" y="2713673"/>
            <a:ext cx="837122" cy="2493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84191" y="2726634"/>
            <a:ext cx="115801" cy="248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1722" y="2726634"/>
            <a:ext cx="160278" cy="1424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7584" y="1772816"/>
            <a:ext cx="438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Multiplication des signaux et des coefficients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59" y="2332955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urved Down Arrow 4"/>
          <p:cNvSpPr/>
          <p:nvPr/>
        </p:nvSpPr>
        <p:spPr>
          <a:xfrm>
            <a:off x="3404641" y="2752237"/>
            <a:ext cx="432048" cy="2306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3404641" y="3830087"/>
            <a:ext cx="432048" cy="23065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3404641" y="4945388"/>
            <a:ext cx="432048" cy="23065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4168167" y="3838742"/>
            <a:ext cx="432048" cy="23065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Curved Down Arrow 32"/>
          <p:cNvSpPr/>
          <p:nvPr/>
        </p:nvSpPr>
        <p:spPr>
          <a:xfrm flipH="1">
            <a:off x="4168167" y="4897851"/>
            <a:ext cx="432048" cy="23065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9415" y="232714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Signal de 32 bit (</a:t>
            </a:r>
            <a:r>
              <a:rPr lang="fr-FR" sz="1400" dirty="0" err="1" smtClean="0"/>
              <a:t>pgZFF</a:t>
            </a:r>
            <a:r>
              <a:rPr lang="fr-FR" sz="1400" dirty="0" smtClean="0"/>
              <a:t>_..</a:t>
            </a:r>
            <a:endParaRPr lang="fr-FR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707905" y="2559785"/>
            <a:ext cx="505890" cy="192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07904" y="2713673"/>
            <a:ext cx="576066" cy="1125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0"/>
          </p:cNvCxnSpPr>
          <p:nvPr/>
        </p:nvCxnSpPr>
        <p:spPr>
          <a:xfrm flipH="1">
            <a:off x="3606249" y="2713673"/>
            <a:ext cx="722754" cy="2231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283970" y="2726634"/>
            <a:ext cx="100221" cy="1134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1723" y="2726634"/>
            <a:ext cx="88269" cy="22187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7584" y="1772816"/>
            <a:ext cx="47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Trancher les signaux a la sortie des multiplicateur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5" y="2330053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7584" y="1772816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Sommation des signaux trancher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91880" y="3047007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Arrow 31"/>
          <p:cNvSpPr/>
          <p:nvPr/>
        </p:nvSpPr>
        <p:spPr>
          <a:xfrm>
            <a:off x="3491569" y="4107465"/>
            <a:ext cx="360040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ight Arrow 32"/>
          <p:cNvSpPr/>
          <p:nvPr/>
        </p:nvSpPr>
        <p:spPr>
          <a:xfrm>
            <a:off x="3496640" y="5192596"/>
            <a:ext cx="36004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Arrow 9"/>
          <p:cNvSpPr/>
          <p:nvPr/>
        </p:nvSpPr>
        <p:spPr>
          <a:xfrm>
            <a:off x="4193714" y="4107465"/>
            <a:ext cx="364466" cy="7462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Arrow 34"/>
          <p:cNvSpPr/>
          <p:nvPr/>
        </p:nvSpPr>
        <p:spPr>
          <a:xfrm>
            <a:off x="4193714" y="5178141"/>
            <a:ext cx="364466" cy="7462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Up Arrow 11"/>
          <p:cNvSpPr/>
          <p:nvPr/>
        </p:nvSpPr>
        <p:spPr>
          <a:xfrm>
            <a:off x="3995936" y="3047007"/>
            <a:ext cx="85616" cy="22057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4119415" y="2327147"/>
            <a:ext cx="279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Somme des tous les signaux (32 bit)</a:t>
            </a:r>
            <a:endParaRPr lang="fr-FR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60850" y="2559785"/>
            <a:ext cx="252945" cy="307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193715" y="2583207"/>
            <a:ext cx="155214" cy="1401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93714" y="2583207"/>
            <a:ext cx="310431" cy="2501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5" y="2330053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7584" y="1772816"/>
            <a:ext cx="28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Trancher le signal de somme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91880" y="3047007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Arrow 31"/>
          <p:cNvSpPr/>
          <p:nvPr/>
        </p:nvSpPr>
        <p:spPr>
          <a:xfrm>
            <a:off x="3491569" y="4107465"/>
            <a:ext cx="360040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ight Arrow 32"/>
          <p:cNvSpPr/>
          <p:nvPr/>
        </p:nvSpPr>
        <p:spPr>
          <a:xfrm>
            <a:off x="3496640" y="5192596"/>
            <a:ext cx="36004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Arrow 9"/>
          <p:cNvSpPr/>
          <p:nvPr/>
        </p:nvSpPr>
        <p:spPr>
          <a:xfrm>
            <a:off x="4193714" y="4107465"/>
            <a:ext cx="364466" cy="7462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Arrow 34"/>
          <p:cNvSpPr/>
          <p:nvPr/>
        </p:nvSpPr>
        <p:spPr>
          <a:xfrm>
            <a:off x="4193714" y="5178141"/>
            <a:ext cx="364466" cy="7462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Up Arrow 11"/>
          <p:cNvSpPr/>
          <p:nvPr/>
        </p:nvSpPr>
        <p:spPr>
          <a:xfrm>
            <a:off x="3995936" y="3047007"/>
            <a:ext cx="85616" cy="22057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4119415" y="2327147"/>
            <a:ext cx="3370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Trancher le poids faible du signal de somme</a:t>
            </a:r>
            <a:endParaRPr lang="fr-FR" sz="1400" dirty="0"/>
          </a:p>
        </p:txBody>
      </p:sp>
      <p:sp>
        <p:nvSpPr>
          <p:cNvPr id="37" name="Curved Down Arrow 36"/>
          <p:cNvSpPr/>
          <p:nvPr/>
        </p:nvSpPr>
        <p:spPr>
          <a:xfrm>
            <a:off x="4016689" y="2784783"/>
            <a:ext cx="432048" cy="23065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081552" y="2559785"/>
            <a:ext cx="132243" cy="307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5" y="2330053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7584" y="1772816"/>
            <a:ext cx="27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Fin du processus de filtrage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91880" y="3047007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Arrow 31"/>
          <p:cNvSpPr/>
          <p:nvPr/>
        </p:nvSpPr>
        <p:spPr>
          <a:xfrm>
            <a:off x="3491569" y="4107465"/>
            <a:ext cx="360040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ight Arrow 32"/>
          <p:cNvSpPr/>
          <p:nvPr/>
        </p:nvSpPr>
        <p:spPr>
          <a:xfrm>
            <a:off x="3496640" y="5192596"/>
            <a:ext cx="36004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Arrow 9"/>
          <p:cNvSpPr/>
          <p:nvPr/>
        </p:nvSpPr>
        <p:spPr>
          <a:xfrm>
            <a:off x="4193714" y="4107465"/>
            <a:ext cx="364466" cy="7462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Arrow 34"/>
          <p:cNvSpPr/>
          <p:nvPr/>
        </p:nvSpPr>
        <p:spPr>
          <a:xfrm>
            <a:off x="4193714" y="5178141"/>
            <a:ext cx="364466" cy="7462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Up Arrow 11"/>
          <p:cNvSpPr/>
          <p:nvPr/>
        </p:nvSpPr>
        <p:spPr>
          <a:xfrm>
            <a:off x="3995936" y="3047007"/>
            <a:ext cx="85616" cy="22057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6083186" y="2159544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Sortie de 18 bit </a:t>
            </a:r>
            <a:endParaRPr lang="fr-FR" sz="1400" dirty="0"/>
          </a:p>
        </p:txBody>
      </p:sp>
      <p:sp>
        <p:nvSpPr>
          <p:cNvPr id="37" name="Curved Down Arrow 36"/>
          <p:cNvSpPr/>
          <p:nvPr/>
        </p:nvSpPr>
        <p:spPr>
          <a:xfrm>
            <a:off x="4016689" y="2784783"/>
            <a:ext cx="432048" cy="23065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76278" y="3023064"/>
            <a:ext cx="2311945" cy="56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26796" y="2477006"/>
            <a:ext cx="293671" cy="538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fr-FR" dirty="0" smtClean="0"/>
              <a:t>Fonctionnement du code source</a:t>
            </a:r>
            <a:endParaRPr lang="fr-FR" dirty="0"/>
          </a:p>
        </p:txBody>
      </p:sp>
      <p:pic>
        <p:nvPicPr>
          <p:cNvPr id="3" name="Picture 2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59" y="2326927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1507" y="398120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ZFF_X1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995" y="255978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ZFF_X0</a:t>
            </a:r>
            <a:endParaRPr lang="fr-F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7342" y="541144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ZFF_X2</a:t>
            </a:r>
            <a:endParaRPr lang="fr-FR" sz="1400" dirty="0"/>
          </a:p>
        </p:txBody>
      </p:sp>
      <p:sp>
        <p:nvSpPr>
          <p:cNvPr id="6" name="Right Arrow 5"/>
          <p:cNvSpPr/>
          <p:nvPr/>
        </p:nvSpPr>
        <p:spPr>
          <a:xfrm>
            <a:off x="2346150" y="4098302"/>
            <a:ext cx="269985" cy="640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wn Arrow 15"/>
          <p:cNvSpPr/>
          <p:nvPr/>
        </p:nvSpPr>
        <p:spPr>
          <a:xfrm>
            <a:off x="2845643" y="2867562"/>
            <a:ext cx="64520" cy="179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Up Arrow 18"/>
          <p:cNvSpPr/>
          <p:nvPr/>
        </p:nvSpPr>
        <p:spPr>
          <a:xfrm>
            <a:off x="2845643" y="5279255"/>
            <a:ext cx="64520" cy="1321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6135" y="3047007"/>
            <a:ext cx="65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1627" y="4130325"/>
            <a:ext cx="561357" cy="47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01627" y="5207247"/>
            <a:ext cx="5613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5963" y="398432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ZFF_Y1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7851" y="541143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ZFF_Y2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003747" y="5269309"/>
            <a:ext cx="64520" cy="1321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5437931" y="4069392"/>
            <a:ext cx="216024" cy="1218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2616135" y="3047007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6135" y="3981200"/>
            <a:ext cx="0" cy="1171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16135" y="4191257"/>
            <a:ext cx="0" cy="1518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16135" y="4847207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3795" y="3119015"/>
            <a:ext cx="1204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18684" y="3119015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5418684" y="3981200"/>
            <a:ext cx="0" cy="1491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/>
          <p:nvPr/>
        </p:nvCxnSpPr>
        <p:spPr>
          <a:xfrm flipV="1">
            <a:off x="4717851" y="4130324"/>
            <a:ext cx="700833" cy="23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5" name="Straight Connector 5124"/>
          <p:cNvCxnSpPr/>
          <p:nvPr/>
        </p:nvCxnSpPr>
        <p:spPr>
          <a:xfrm>
            <a:off x="5418684" y="4162349"/>
            <a:ext cx="0" cy="2528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/>
          <p:nvPr/>
        </p:nvCxnSpPr>
        <p:spPr>
          <a:xfrm>
            <a:off x="5418684" y="4847207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29" name="Straight Connector 5128"/>
          <p:cNvCxnSpPr/>
          <p:nvPr/>
        </p:nvCxnSpPr>
        <p:spPr>
          <a:xfrm>
            <a:off x="4789859" y="5207247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1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mtClean="0"/>
              <a:t>Carte</a:t>
            </a:r>
            <a:r>
              <a:rPr lang="en-CA" smtClean="0"/>
              <a:t> de </a:t>
            </a:r>
            <a:r>
              <a:rPr lang="fr-FR" smtClean="0"/>
              <a:t>développement</a:t>
            </a:r>
            <a:r>
              <a:rPr lang="en-CA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79912" y="3588612"/>
            <a:ext cx="864096" cy="8640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54488" y="3418085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Spartan 6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923928" y="2276872"/>
            <a:ext cx="576064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704719" y="252698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LM4550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Carte</a:t>
            </a:r>
            <a:r>
              <a:rPr lang="en-CA" dirty="0" smtClean="0"/>
              <a:t> de </a:t>
            </a:r>
            <a:r>
              <a:rPr lang="fr-FR" dirty="0" smtClean="0"/>
              <a:t>développement</a:t>
            </a:r>
            <a:r>
              <a:rPr lang="en-CA" dirty="0" smtClean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1412"/>
            <a:ext cx="5157192" cy="459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91880" y="1556792"/>
            <a:ext cx="1512168" cy="79208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571999" y="2421615"/>
            <a:ext cx="210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Entrée/ Sortie Audio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3648544" cy="460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34470" y="3122886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67744" y="2132857"/>
            <a:ext cx="432048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72" y="4221088"/>
            <a:ext cx="4695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1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34470" y="3356992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5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67744" y="2276872"/>
            <a:ext cx="432048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4933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554933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8508" y="2420888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1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789040"/>
            <a:ext cx="7200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8508" y="2564904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9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4" y="2636912"/>
            <a:ext cx="34194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88024" y="3933056"/>
            <a:ext cx="86409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LM4550 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" y="1790899"/>
            <a:ext cx="2405277" cy="1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04688" y="2708920"/>
            <a:ext cx="539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64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2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Principe de </a:t>
            </a:r>
            <a:r>
              <a:rPr lang="fr-FR" dirty="0" smtClean="0"/>
              <a:t>fonctionnement</a:t>
            </a:r>
            <a:r>
              <a:rPr lang="en-CA" dirty="0" smtClean="0"/>
              <a:t> du Lm4550</a:t>
            </a:r>
            <a:endParaRPr lang="fr-FR" dirty="0"/>
          </a:p>
        </p:txBody>
      </p:sp>
      <p:pic>
        <p:nvPicPr>
          <p:cNvPr id="4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5731510" cy="2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770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47347"/>
              </p:ext>
            </p:extLst>
          </p:nvPr>
        </p:nvGraphicFramePr>
        <p:xfrm>
          <a:off x="1835696" y="2780928"/>
          <a:ext cx="4425722" cy="356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018"/>
                <a:gridCol w="3740704"/>
              </a:tblGrid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Trame valide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Registre control d’adresse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Registre control de données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Pas utilisé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gauche dans SLOT 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Données du DAC droit dans SLOT 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 :2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Pas utilisé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Identifiant du codec (ID0, ID1)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6774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34745"/>
              </p:ext>
            </p:extLst>
          </p:nvPr>
        </p:nvGraphicFramePr>
        <p:xfrm>
          <a:off x="2339752" y="3429000"/>
          <a:ext cx="3489618" cy="1710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127"/>
                <a:gridCol w="2949491"/>
              </a:tblGrid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Lecture/Ecriture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18:12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Adresse du registre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La </a:t>
            </a:r>
            <a:r>
              <a:rPr lang="en-CA" dirty="0" err="1" smtClean="0">
                <a:solidFill>
                  <a:schemeClr val="tx2"/>
                </a:solidFill>
              </a:rPr>
              <a:t>commande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2778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La </a:t>
            </a:r>
            <a:r>
              <a:rPr lang="en-CA" dirty="0" err="1" smtClean="0">
                <a:solidFill>
                  <a:schemeClr val="tx2"/>
                </a:solidFill>
              </a:rPr>
              <a:t>commande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87712"/>
              </p:ext>
            </p:extLst>
          </p:nvPr>
        </p:nvGraphicFramePr>
        <p:xfrm>
          <a:off x="2627784" y="3501008"/>
          <a:ext cx="3024336" cy="144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109"/>
                <a:gridCol w="2500227"/>
              </a:tblGrid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de registre de contrôle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87824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26378"/>
              </p:ext>
            </p:extLst>
          </p:nvPr>
        </p:nvGraphicFramePr>
        <p:xfrm>
          <a:off x="2555776" y="3717032"/>
          <a:ext cx="3229526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668"/>
                <a:gridCol w="2669858"/>
              </a:tblGrid>
              <a:tr h="331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PCM audio (canal droit et gauche)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12800" y="3789040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de sortie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16861"/>
              </p:ext>
            </p:extLst>
          </p:nvPr>
        </p:nvGraphicFramePr>
        <p:xfrm>
          <a:off x="2555776" y="3717032"/>
          <a:ext cx="3229526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668"/>
                <a:gridCol w="2669858"/>
              </a:tblGrid>
              <a:tr h="331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Données PCM audio (canal droit et gauche)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</a:t>
            </a:r>
            <a:r>
              <a:rPr lang="en-CA" dirty="0" err="1" smtClean="0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770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Trame</a:t>
            </a:r>
            <a:r>
              <a:rPr lang="en-CA" dirty="0" smtClean="0"/>
              <a:t> </a:t>
            </a:r>
            <a:r>
              <a:rPr lang="en-CA" dirty="0" err="1" smtClean="0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Le Tag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68503"/>
              </p:ext>
            </p:extLst>
          </p:nvPr>
        </p:nvGraphicFramePr>
        <p:xfrm>
          <a:off x="1907704" y="3284984"/>
          <a:ext cx="3633634" cy="1951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418"/>
                <a:gridCol w="3071216"/>
              </a:tblGrid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 Codec Ready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Validité des données du SLOT 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Validité des données du SLOT 4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307469" y="2269621"/>
            <a:ext cx="369718" cy="37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7857" y="197775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Signal utile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6774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tx2"/>
                </a:solidFill>
              </a:rPr>
              <a:t>Adresse</a:t>
            </a:r>
            <a:r>
              <a:rPr lang="en-CA" dirty="0" smtClean="0">
                <a:solidFill>
                  <a:schemeClr val="tx2"/>
                </a:solidFill>
              </a:rPr>
              <a:t>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27493"/>
              </p:ext>
            </p:extLst>
          </p:nvPr>
        </p:nvGraphicFramePr>
        <p:xfrm>
          <a:off x="2267744" y="2924944"/>
          <a:ext cx="3600400" cy="3384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3940"/>
                <a:gridCol w="2976460"/>
              </a:tblGrid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Réservé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4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 :12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Index du registre de statut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3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7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 de requête SLOT 9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Réservé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Status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2778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0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Status du </a:t>
            </a:r>
            <a:r>
              <a:rPr lang="en-CA" dirty="0" err="1" smtClean="0">
                <a:solidFill>
                  <a:schemeClr val="tx2"/>
                </a:solidFill>
              </a:rPr>
              <a:t>registre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42649"/>
              </p:ext>
            </p:extLst>
          </p:nvPr>
        </p:nvGraphicFramePr>
        <p:xfrm>
          <a:off x="2611596" y="3789040"/>
          <a:ext cx="3013502" cy="826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32"/>
                <a:gridCol w="2491270"/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Bit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Statut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87824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32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Données</a:t>
            </a:r>
            <a:r>
              <a:rPr lang="en-CA" dirty="0" smtClean="0">
                <a:solidFill>
                  <a:schemeClr val="tx2"/>
                </a:solidFill>
              </a:rPr>
              <a:t> audio du canal gauche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36220"/>
              </p:ext>
            </p:extLst>
          </p:nvPr>
        </p:nvGraphicFramePr>
        <p:xfrm>
          <a:off x="2317284" y="3711321"/>
          <a:ext cx="3362473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708"/>
                <a:gridCol w="2779765"/>
              </a:tblGrid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Données PCM canal gauche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5731510" cy="2128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12800" y="4365104"/>
            <a:ext cx="53912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Trame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683568" y="2276872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Données</a:t>
            </a:r>
            <a:r>
              <a:rPr lang="en-CA" dirty="0">
                <a:solidFill>
                  <a:schemeClr val="tx2"/>
                </a:solidFill>
              </a:rPr>
              <a:t> audio du canal </a:t>
            </a:r>
            <a:r>
              <a:rPr lang="fr-FR" dirty="0" smtClean="0">
                <a:solidFill>
                  <a:schemeClr val="tx2"/>
                </a:solidFill>
              </a:rPr>
              <a:t>droit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44968"/>
              </p:ext>
            </p:extLst>
          </p:nvPr>
        </p:nvGraphicFramePr>
        <p:xfrm>
          <a:off x="2317284" y="3711321"/>
          <a:ext cx="3362473" cy="101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708"/>
                <a:gridCol w="2779765"/>
              </a:tblGrid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Description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 :2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Données PCM canal </a:t>
                      </a:r>
                      <a:r>
                        <a:rPr lang="fr-FR" sz="1100" dirty="0" smtClean="0">
                          <a:effectLst/>
                        </a:rPr>
                        <a:t>droit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 :0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Réservé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098" name="Picture 2" descr="http://www.ue.eti.pg.gda.pl/~robert/dtmf/zad_dtmf_pliki/img/LM4550_B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61038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15339" y="2060848"/>
            <a:ext cx="499099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0047" y="18761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5" name="Pictur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700807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916832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Selection </a:t>
            </a:r>
            <a:r>
              <a:rPr lang="fr-FR" dirty="0">
                <a:solidFill>
                  <a:schemeClr val="tx2"/>
                </a:solidFill>
              </a:rPr>
              <a:t>Sélection microphone</a:t>
            </a:r>
            <a:r>
              <a:rPr lang="fr-FR" dirty="0"/>
              <a:t> 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11268"/>
            <a:ext cx="5727700" cy="275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628800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332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du gain du microphone 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6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727700" cy="205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3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0" y="1747809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Sélection de l’entrée</a:t>
            </a:r>
            <a:r>
              <a:rPr lang="fr-FR" dirty="0">
                <a:solidFill>
                  <a:schemeClr val="tx2"/>
                </a:solidFill>
              </a:rPr>
              <a:t> 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5727700" cy="220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6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du gain d’entrée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73016"/>
            <a:ext cx="5731510" cy="1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24266"/>
            <a:ext cx="64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499992" y="2347083"/>
            <a:ext cx="645693" cy="37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2135208"/>
            <a:ext cx="25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d’enregistrement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8999"/>
            <a:ext cx="5727700" cy="2475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5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5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98636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72770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4" name="Picture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00808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Fréquence d’échantillonnage  de l’entrée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5731510" cy="2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6" name="Picture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798636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76872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Volume du Line-Out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39"/>
            <a:ext cx="5727700" cy="152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pic>
        <p:nvPicPr>
          <p:cNvPr id="6" name="Picture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798637"/>
            <a:ext cx="5727700" cy="3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800225"/>
            <a:ext cx="648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9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Configurations </a:t>
            </a:r>
            <a:r>
              <a:rPr lang="fr-FR" dirty="0" smtClean="0"/>
              <a:t>des registres </a:t>
            </a:r>
            <a:r>
              <a:rPr lang="en-CA" dirty="0" smtClean="0"/>
              <a:t>interne du codec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696094" y="2295835"/>
            <a:ext cx="32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Contrôle de volume </a:t>
            </a:r>
            <a:r>
              <a:rPr lang="fr-FR" dirty="0" err="1">
                <a:solidFill>
                  <a:schemeClr val="tx2"/>
                </a:solidFill>
              </a:rPr>
              <a:t>Headphone</a:t>
            </a:r>
            <a:r>
              <a:rPr lang="fr-FR" dirty="0">
                <a:solidFill>
                  <a:schemeClr val="tx2"/>
                </a:solidFill>
              </a:rPr>
              <a:t>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5731510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du codec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9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3195007"/>
            <a:ext cx="259228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traitement </a:t>
            </a:r>
          </a:p>
          <a:p>
            <a:pPr algn="ctr"/>
            <a:r>
              <a:rPr lang="fr-FR" dirty="0" smtClean="0"/>
              <a:t>de signal en 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7" y="2504540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389601" y="3068960"/>
            <a:ext cx="794467" cy="52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9" y="4077793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89601" y="4563159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29120" y="4923199"/>
            <a:ext cx="1372438" cy="5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9" y="1361343"/>
            <a:ext cx="2558544" cy="19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81" y="2911644"/>
            <a:ext cx="718177" cy="11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9" y="2718411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991158" y="5589240"/>
            <a:ext cx="5104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7522" y="5968815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Sortie </a:t>
            </a:r>
            <a:r>
              <a:rPr lang="fr-FR" dirty="0" smtClean="0"/>
              <a:t>sonore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signal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7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numérique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5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FIR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5731510" cy="4806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80" y="4293096"/>
            <a:ext cx="2266950" cy="752475"/>
          </a:xfrm>
          <a:prstGeom prst="rect">
            <a:avLst/>
          </a:prstGeom>
        </p:spPr>
      </p:pic>
      <p:sp>
        <p:nvSpPr>
          <p:cNvPr id="6" name="ZoneTexte 2"/>
          <p:cNvSpPr txBox="1"/>
          <p:nvPr/>
        </p:nvSpPr>
        <p:spPr>
          <a:xfrm>
            <a:off x="683568" y="2276872"/>
            <a:ext cx="382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mathématique d’un filtre FIR </a:t>
            </a:r>
            <a:endParaRPr lang="fr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FIR</a:t>
            </a:r>
            <a:endParaRPr lang="fr-FR" dirty="0"/>
          </a:p>
        </p:txBody>
      </p:sp>
      <p:sp>
        <p:nvSpPr>
          <p:cNvPr id="6" name="ZoneTexte 2"/>
          <p:cNvSpPr txBox="1"/>
          <p:nvPr/>
        </p:nvSpPr>
        <p:spPr>
          <a:xfrm>
            <a:off x="683568" y="2276872"/>
            <a:ext cx="30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Schémas bloque d’un filtre FIR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573151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de la création d’un filtre FIR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RII</a:t>
            </a:r>
            <a:endParaRPr lang="fr-FR" dirty="0"/>
          </a:p>
        </p:txBody>
      </p:sp>
      <p:sp>
        <p:nvSpPr>
          <p:cNvPr id="6" name="ZoneTexte 2"/>
          <p:cNvSpPr txBox="1"/>
          <p:nvPr/>
        </p:nvSpPr>
        <p:spPr>
          <a:xfrm>
            <a:off x="683568" y="2276872"/>
            <a:ext cx="37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mathématique d’un filtre RII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238500"/>
            <a:ext cx="6068144" cy="47853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24" y="4427190"/>
            <a:ext cx="4667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RII</a:t>
            </a:r>
            <a:endParaRPr lang="fr-FR" dirty="0"/>
          </a:p>
        </p:txBody>
      </p:sp>
      <p:sp>
        <p:nvSpPr>
          <p:cNvPr id="6" name="ZoneTexte 2"/>
          <p:cNvSpPr txBox="1"/>
          <p:nvPr/>
        </p:nvSpPr>
        <p:spPr>
          <a:xfrm>
            <a:off x="683568" y="2276872"/>
            <a:ext cx="30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Schémas bloque d’un filtre FIR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036198"/>
            <a:ext cx="5718453" cy="29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d’un filtre RII bi quad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2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pic>
        <p:nvPicPr>
          <p:cNvPr id="4" name="Picture 3" descr="C:\Users\User\Downloads\download5ruh6215518\eq2_S_Dom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19953"/>
            <a:ext cx="3759835" cy="114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\Downloads\download5ruh6215518\eq3_Z_Dom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67500"/>
            <a:ext cx="3628390" cy="11703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2"/>
          <p:cNvSpPr txBox="1"/>
          <p:nvPr/>
        </p:nvSpPr>
        <p:spPr>
          <a:xfrm>
            <a:off x="683567" y="2276872"/>
            <a:ext cx="341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D’un system 2eme ordre </a:t>
            </a:r>
            <a:endParaRPr lang="fr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pic>
        <p:nvPicPr>
          <p:cNvPr id="6" name="Picture 5" descr="C:\Users\User\Downloads\download5ruh6215518\fig1_Z_Xform_Block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1"/>
            <a:ext cx="5731510" cy="3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2"/>
          <p:cNvSpPr txBox="1"/>
          <p:nvPr/>
        </p:nvSpPr>
        <p:spPr>
          <a:xfrm>
            <a:off x="683568" y="227687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schémas bloque </a:t>
            </a:r>
            <a:endParaRPr lang="fr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32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système premier ordre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43808" y="3119703"/>
                <a:ext cx="2408092" cy="964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dirty="0" smtClean="0"/>
                  <a:t>H(s)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1+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119703"/>
                <a:ext cx="2408092" cy="964880"/>
              </a:xfrm>
              <a:prstGeom prst="rect">
                <a:avLst/>
              </a:prstGeom>
              <a:blipFill rotWithShape="1">
                <a:blip r:embed="rId2"/>
                <a:stretch>
                  <a:fillRect l="-9114" b="-132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367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filtre  de type </a:t>
            </a:r>
            <a:r>
              <a:rPr lang="fr-FR" dirty="0" err="1" smtClean="0">
                <a:solidFill>
                  <a:schemeClr val="tx2"/>
                </a:solidFill>
              </a:rPr>
              <a:t>butterrworth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1600" y="3119703"/>
                <a:ext cx="2408092" cy="964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dirty="0" smtClean="0"/>
                  <a:t>H(s)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1+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19703"/>
                <a:ext cx="2408092" cy="964880"/>
              </a:xfrm>
              <a:prstGeom prst="rect">
                <a:avLst/>
              </a:prstGeom>
              <a:blipFill rotWithShape="1">
                <a:blip r:embed="rId2"/>
                <a:stretch>
                  <a:fillRect l="-8861" b="-132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8632" y="3417477"/>
            <a:ext cx="62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88023" y="3119703"/>
                <a:ext cx="2447273" cy="966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smtClean="0"/>
                  <a:t>S 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𝑊</m:t>
                        </m:r>
                        <m:r>
                          <a:rPr lang="en-CA" sz="4000" b="0" i="1" smtClean="0">
                            <a:latin typeface="Cambria Math"/>
                          </a:rPr>
                          <m:t>.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fr-FR" sz="4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fr-FR" sz="4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3" y="3119703"/>
                <a:ext cx="2447273" cy="966996"/>
              </a:xfrm>
              <a:prstGeom prst="rect">
                <a:avLst/>
              </a:prstGeom>
              <a:blipFill rotWithShape="1">
                <a:blip r:embed="rId3"/>
                <a:stretch>
                  <a:fillRect l="-8706" b="-139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9468" y="4293096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le passage de </a:t>
            </a:r>
            <a:r>
              <a:rPr lang="fr-FR" dirty="0" err="1" smtClean="0"/>
              <a:t>lp</a:t>
            </a:r>
            <a:r>
              <a:rPr lang="fr-FR" dirty="0" smtClean="0"/>
              <a:t>-&gt;bs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2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386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Démoralisation de l’ équation du filtre 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68209" y="2801891"/>
                <a:ext cx="2408092" cy="964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dirty="0" smtClean="0"/>
                  <a:t>H(s)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1+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9" y="2801891"/>
                <a:ext cx="2408092" cy="964880"/>
              </a:xfrm>
              <a:prstGeom prst="rect">
                <a:avLst/>
              </a:prstGeom>
              <a:blipFill rotWithShape="1">
                <a:blip r:embed="rId2"/>
                <a:stretch>
                  <a:fillRect l="-8861" b="-132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88023" y="2819813"/>
                <a:ext cx="2447273" cy="966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smtClean="0"/>
                  <a:t>S 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𝑊</m:t>
                        </m:r>
                        <m:r>
                          <a:rPr lang="en-CA" sz="4000" b="0" i="1" smtClean="0">
                            <a:latin typeface="Cambria Math"/>
                          </a:rPr>
                          <m:t>.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fr-FR" sz="4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fr-FR" sz="4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3" y="2819813"/>
                <a:ext cx="2447273" cy="966996"/>
              </a:xfrm>
              <a:prstGeom prst="rect">
                <a:avLst/>
              </a:prstGeom>
              <a:blipFill rotWithShape="1">
                <a:blip r:embed="rId3"/>
                <a:stretch>
                  <a:fillRect l="-8706" b="-139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39253" y="4655444"/>
                <a:ext cx="3335850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smtClean="0"/>
                  <a:t>H(s)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1+ </m:t>
                        </m:r>
                        <m:f>
                          <m:fPr>
                            <m:ctrlPr>
                              <a:rPr lang="fr-FR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sz="4000" i="1">
                                <a:latin typeface="Cambria Math"/>
                              </a:rPr>
                              <m:t>𝑊</m:t>
                            </m:r>
                            <m:r>
                              <a:rPr lang="en-CA" sz="4000" i="1">
                                <a:latin typeface="Cambria Math"/>
                              </a:rPr>
                              <m:t>.</m:t>
                            </m:r>
                            <m:r>
                              <a:rPr lang="en-CA" sz="4000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4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fr-FR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4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40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CA" sz="4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CA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53" y="4655444"/>
                <a:ext cx="3335850" cy="1245213"/>
              </a:xfrm>
              <a:prstGeom prst="rect">
                <a:avLst/>
              </a:prstGeom>
              <a:blipFill rotWithShape="1">
                <a:blip r:embed="rId4"/>
                <a:stretch>
                  <a:fillRect l="-6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-Right-Up Arrow 19"/>
          <p:cNvSpPr/>
          <p:nvPr/>
        </p:nvSpPr>
        <p:spPr>
          <a:xfrm flipV="1">
            <a:off x="3243083" y="3573016"/>
            <a:ext cx="1728191" cy="86632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543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Equation filtre  de type </a:t>
            </a:r>
            <a:r>
              <a:rPr lang="fr-FR" dirty="0" err="1" smtClean="0">
                <a:solidFill>
                  <a:schemeClr val="tx2"/>
                </a:solidFill>
              </a:rPr>
              <a:t>butterrworth</a:t>
            </a:r>
            <a:r>
              <a:rPr lang="fr-FR" dirty="0" smtClean="0">
                <a:solidFill>
                  <a:schemeClr val="tx2"/>
                </a:solidFill>
              </a:rPr>
              <a:t>  éjecteur de bande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07704" y="3496210"/>
                <a:ext cx="3954672" cy="1053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smtClean="0"/>
                  <a:t>H(s) 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4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fr-FR" sz="4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𝑊</m:t>
                        </m:r>
                        <m:r>
                          <a:rPr lang="en-CA" sz="4000" b="0" i="1" smtClean="0">
                            <a:latin typeface="Cambria Math"/>
                          </a:rPr>
                          <m:t>.</m:t>
                        </m:r>
                        <m:r>
                          <a:rPr lang="en-CA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496210"/>
                <a:ext cx="3954672" cy="1053109"/>
              </a:xfrm>
              <a:prstGeom prst="rect">
                <a:avLst/>
              </a:prstGeom>
              <a:blipFill rotWithShape="1">
                <a:blip r:embed="rId2"/>
                <a:stretch>
                  <a:fillRect l="-5547" b="-127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8" y="2276872"/>
            <a:ext cx="454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filtre  de type </a:t>
            </a:r>
            <a:r>
              <a:rPr lang="fr-FR" dirty="0" err="1" smtClean="0">
                <a:solidFill>
                  <a:schemeClr val="tx2"/>
                </a:solidFill>
              </a:rPr>
              <a:t>butterrworth</a:t>
            </a:r>
            <a:r>
              <a:rPr lang="fr-FR" dirty="0" smtClean="0">
                <a:solidFill>
                  <a:schemeClr val="tx2"/>
                </a:solidFill>
              </a:rPr>
              <a:t>  éjecteur de bande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1283" y="3898137"/>
                <a:ext cx="282814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H(s)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fr-FR" sz="28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2800" b="0" i="1" smtClean="0">
                            <a:latin typeface="Cambria Math"/>
                          </a:rPr>
                          <m:t>𝑊</m:t>
                        </m:r>
                        <m:r>
                          <a:rPr lang="en-CA" sz="2800" b="0" i="1" smtClean="0">
                            <a:latin typeface="Cambria Math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CA" sz="2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3" y="3898137"/>
                <a:ext cx="2828147" cy="764568"/>
              </a:xfrm>
              <a:prstGeom prst="rect">
                <a:avLst/>
              </a:prstGeom>
              <a:blipFill rotWithShape="1">
                <a:blip r:embed="rId2"/>
                <a:stretch>
                  <a:fillRect l="-4310" b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707904" y="4221088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156448" y="478786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Discrétisation du temps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96136" y="3949063"/>
                <a:ext cx="1509067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s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CA" sz="28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949063"/>
                <a:ext cx="1509067" cy="763094"/>
              </a:xfrm>
              <a:prstGeom prst="rect">
                <a:avLst/>
              </a:prstGeom>
              <a:blipFill rotWithShape="1">
                <a:blip r:embed="rId3"/>
                <a:stretch>
                  <a:fillRect l="-8502" b="-104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1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89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Représentation dans le domaine discret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87624" y="3356992"/>
                <a:ext cx="6041397" cy="201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smtClean="0"/>
                  <a:t>H(Z) </a:t>
                </a:r>
                <a14:m>
                  <m:oMath xmlns:m="http://schemas.openxmlformats.org/officeDocument/2006/math">
                    <m:r>
                      <a:rPr lang="fr-FR" sz="4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40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40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4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4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4000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4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4000" i="1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CA" sz="4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sz="4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4000" b="0" i="1" smtClean="0">
                            <a:latin typeface="Cambria Math"/>
                          </a:rPr>
                          <m:t>𝑊</m:t>
                        </m:r>
                        <m:r>
                          <a:rPr lang="en-CA" sz="4000" b="0" i="1" smtClean="0">
                            <a:latin typeface="Cambria Math"/>
                          </a:rPr>
                          <m:t>.</m:t>
                        </m:r>
                        <m:f>
                          <m:fPr>
                            <m:ctrlPr>
                              <a:rPr lang="fr-FR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sz="40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40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CA" sz="40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40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40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CA" sz="40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4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4000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4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4000" i="1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CA" sz="4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CA" sz="4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4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CA" sz="40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6041397" cy="2010615"/>
              </a:xfrm>
              <a:prstGeom prst="rect">
                <a:avLst/>
              </a:prstGeom>
              <a:blipFill rotWithShape="1">
                <a:blip r:embed="rId2"/>
                <a:stretch>
                  <a:fillRect l="-3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89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Représentation dans le domaine discret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43608" y="3486155"/>
                <a:ext cx="6120680" cy="11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H(Z)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24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box>
                          <m:boxPr>
                            <m:ctrlPr>
                              <a:rPr lang="fr-FR" sz="240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fr-FR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fr-FR" sz="24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fr-FR" sz="24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r>
                          <a:rPr lang="en-CA" sz="24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CA" sz="24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2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2∗ 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24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4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24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CA" sz="2400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CA" sz="24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num>
                      <m:den>
                        <m:r>
                          <a:rPr lang="en-CA" sz="2400" b="0" i="1" smtClean="0">
                            <a:latin typeface="Cambria Math"/>
                          </a:rPr>
                          <m:t>1+</m:t>
                        </m:r>
                        <m:box>
                          <m:box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CA" sz="2400" i="1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2∗ 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24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CA" sz="24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𝑊</m:t>
                                    </m:r>
                                    <m:r>
                                      <a:rPr lang="en-CA" sz="2400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86155"/>
                <a:ext cx="6120680" cy="1122423"/>
              </a:xfrm>
              <a:prstGeom prst="rect">
                <a:avLst/>
              </a:prstGeom>
              <a:blipFill rotWithShape="1">
                <a:blip r:embed="rId2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293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Identification des coefficients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3486154"/>
                <a:ext cx="3816424" cy="77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H(Z)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box>
                          <m:box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fr-FR" sz="16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fr-FR" sz="16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fr-FR" sz="16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r>
                          <a:rPr lang="en-CA" sz="16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CA" sz="16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16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2∗ 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16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16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CA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16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CA" sz="1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16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CA" sz="1600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CA" sz="16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num>
                      <m:den>
                        <m:r>
                          <a:rPr lang="en-CA" sz="1600" b="0" i="1" smtClean="0">
                            <a:latin typeface="Cambria Math"/>
                          </a:rPr>
                          <m:t>1+</m:t>
                        </m:r>
                        <m:box>
                          <m:box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2∗ 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CA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CA" sz="16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sz="1600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CA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1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CA" sz="16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𝑊</m:t>
                                    </m:r>
                                    <m:r>
                                      <a:rPr lang="en-CA" sz="1600" i="1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1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CA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box>
                        <m:sSup>
                          <m:sSupPr>
                            <m:ctrlPr>
                              <a:rPr lang="en-CA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86154"/>
                <a:ext cx="3816424" cy="778996"/>
              </a:xfrm>
              <a:prstGeom prst="rect">
                <a:avLst/>
              </a:prstGeom>
              <a:blipFill rotWithShape="1"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:\Users\User\Downloads\download5ruh6215518\eq3_Z_Dom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9565"/>
            <a:ext cx="3384376" cy="10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qual 2"/>
          <p:cNvSpPr/>
          <p:nvPr/>
        </p:nvSpPr>
        <p:spPr>
          <a:xfrm>
            <a:off x="4412974" y="3601593"/>
            <a:ext cx="432048" cy="54811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293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Identification des coefficients</a:t>
            </a:r>
            <a:endParaRPr lang="fr-CA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1842" y="3284984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A0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3284984"/>
                <a:ext cx="80021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70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8861" y="4005064"/>
                <a:ext cx="1506182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A1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2∗ 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CA" i="1">
                            <a:latin typeface="Cambria Math"/>
                          </a:rPr>
                          <m:t>1+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  <m:r>
                          <a:rPr lang="en-CA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61" y="4005064"/>
                <a:ext cx="1506182" cy="524439"/>
              </a:xfrm>
              <a:prstGeom prst="rect">
                <a:avLst/>
              </a:prstGeom>
              <a:blipFill rotWithShape="1">
                <a:blip r:embed="rId3"/>
                <a:stretch>
                  <a:fillRect l="-3644"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8860" y="5005319"/>
                <a:ext cx="1506182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A2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/>
                          </a:rPr>
                          <m:t>−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CA" i="1">
                            <a:latin typeface="Cambria Math"/>
                          </a:rPr>
                          <m:t>1+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  <m:r>
                          <a:rPr lang="en-CA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60" y="5005319"/>
                <a:ext cx="1506182" cy="524439"/>
              </a:xfrm>
              <a:prstGeom prst="rect">
                <a:avLst/>
              </a:prstGeom>
              <a:blipFill rotWithShape="1">
                <a:blip r:embed="rId4"/>
                <a:stretch>
                  <a:fillRect l="-3644"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86530" y="3207430"/>
                <a:ext cx="1525418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B0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30" y="3207430"/>
                <a:ext cx="1525418" cy="524439"/>
              </a:xfrm>
              <a:prstGeom prst="rect">
                <a:avLst/>
              </a:prstGeom>
              <a:blipFill rotWithShape="1">
                <a:blip r:embed="rId5"/>
                <a:stretch>
                  <a:fillRect l="-3187"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33434" y="3953878"/>
                <a:ext cx="1916230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/>
                        </a:rPr>
                        <m:t>𝐵</m:t>
                      </m:r>
                      <m:r>
                        <a:rPr lang="en-CA" sz="1600" b="0" i="1" smtClean="0">
                          <a:latin typeface="Cambria Math"/>
                        </a:rPr>
                        <m:t>1=</m:t>
                      </m:r>
                      <m:f>
                        <m:fPr>
                          <m:ctrlPr>
                            <a:rPr lang="en-CA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CA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CA" sz="16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i="1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CA" sz="1600" i="1">
                              <a:latin typeface="Cambria Math"/>
                            </a:rPr>
                            <m:t>1+</m:t>
                          </m:r>
                          <m:r>
                            <a:rPr lang="en-CA" sz="1600" i="1">
                              <a:latin typeface="Cambria Math"/>
                            </a:rPr>
                            <m:t>𝑊</m:t>
                          </m:r>
                          <m:r>
                            <a:rPr lang="en-CA" sz="1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CA" sz="16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34" y="3953878"/>
                <a:ext cx="1916230" cy="5905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16016" y="5005318"/>
                <a:ext cx="1551066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B2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i="1">
                            <a:latin typeface="Cambria Math"/>
                          </a:rPr>
                          <m:t>1+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  <m:r>
                          <a:rPr lang="en-CA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05318"/>
                <a:ext cx="1551066" cy="524439"/>
              </a:xfrm>
              <a:prstGeom prst="rect">
                <a:avLst/>
              </a:prstGeom>
              <a:blipFill rotWithShape="1">
                <a:blip r:embed="rId7"/>
                <a:stretch>
                  <a:fillRect l="-3543"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Fréquences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6424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267744" y="3717032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47764" y="3356992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284984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Bande de fréquences a éjecter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3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fr-FR" dirty="0" smtClean="0"/>
              <a:t>Zoom sur le système de traitement de signal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159015" y="2488102"/>
            <a:ext cx="4680520" cy="35865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94" y="2156319"/>
            <a:ext cx="576064" cy="10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36362" y="2506751"/>
            <a:ext cx="839494" cy="56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4347"/>
            <a:ext cx="998198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2902053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Analogique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8810" y="308671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68144" y="2902053"/>
            <a:ext cx="1584176" cy="8869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Numérisation</a:t>
            </a:r>
            <a:endParaRPr lang="fr-FR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" y="4369711"/>
            <a:ext cx="130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Fréquences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6424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907704" y="371703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9988" y="40050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Fréquences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6424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555776" y="3717032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40265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Fréquences </a:t>
            </a:r>
            <a:endParaRPr lang="fr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6424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416506" y="4437112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65654" y="40296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465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Calcule de la valeur numérique des coefficients 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528" y="3429000"/>
            <a:ext cx="175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 = </a:t>
            </a:r>
            <a:r>
              <a:rPr lang="fr-FR" dirty="0" err="1" smtClean="0"/>
              <a:t>Wpu</a:t>
            </a:r>
            <a:r>
              <a:rPr lang="fr-FR" dirty="0" smtClean="0"/>
              <a:t>’ – </a:t>
            </a:r>
            <a:r>
              <a:rPr lang="fr-FR" dirty="0" err="1" smtClean="0"/>
              <a:t>Wpl</a:t>
            </a:r>
            <a:r>
              <a:rPr lang="fr-FR" dirty="0" smtClean="0"/>
              <a:t>’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55976" y="3429000"/>
                <a:ext cx="2109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fr-FR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dirty="0"/>
                        <m:t>Wpu</m:t>
                      </m:r>
                      <m:r>
                        <m:rPr>
                          <m:nor/>
                        </m:rPr>
                        <a:rPr lang="fr-FR" dirty="0"/>
                        <m:t>’ </m:t>
                      </m:r>
                      <m:r>
                        <m:rPr>
                          <m:nor/>
                        </m:rPr>
                        <a:rPr lang="en-CA" b="0" i="0" dirty="0" smtClean="0"/>
                        <m:t>*</m:t>
                      </m:r>
                      <m:r>
                        <m:rPr>
                          <m:nor/>
                        </m:rPr>
                        <a:rPr lang="fr-FR" dirty="0"/>
                        <m:t> </m:t>
                      </m:r>
                      <m:r>
                        <m:rPr>
                          <m:nor/>
                        </m:rPr>
                        <a:rPr lang="fr-FR" dirty="0"/>
                        <m:t>Wpl</m:t>
                      </m:r>
                      <m:r>
                        <m:rPr>
                          <m:nor/>
                        </m:rPr>
                        <a:rPr lang="fr-FR" dirty="0"/>
                        <m:t>’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429000"/>
                <a:ext cx="210980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6670" y="4509120"/>
                <a:ext cx="1933799" cy="415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Wpu’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CA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2 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𝐹𝑢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2 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𝐹𝑠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0" y="4509120"/>
                <a:ext cx="1933799" cy="415948"/>
              </a:xfrm>
              <a:prstGeom prst="rect">
                <a:avLst/>
              </a:prstGeom>
              <a:blipFill rotWithShape="1">
                <a:blip r:embed="rId3"/>
                <a:stretch>
                  <a:fillRect l="-2524" t="-147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43578" y="5034841"/>
                <a:ext cx="1819985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Wpl’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CA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2 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𝐹𝑙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2 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𝐹𝑠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8" y="5034841"/>
                <a:ext cx="1819985" cy="417358"/>
              </a:xfrm>
              <a:prstGeom prst="rect">
                <a:avLst/>
              </a:prstGeom>
              <a:blipFill rotWithShape="1">
                <a:blip r:embed="rId4"/>
                <a:stretch>
                  <a:fillRect l="-2676" t="-147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6528" y="5974541"/>
            <a:ext cx="4083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dirty="0" err="1" smtClean="0"/>
              <a:t>Fs</a:t>
            </a:r>
            <a:r>
              <a:rPr lang="fr-FR" sz="1600" dirty="0" smtClean="0"/>
              <a:t> représente le fréquence d’ échantillonnage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267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421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Coefficients pour filtre éjecteur de bande 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446000"/>
            <a:ext cx="11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Fs</a:t>
            </a:r>
            <a:r>
              <a:rPr lang="fr-FR" dirty="0" smtClean="0"/>
              <a:t> = 48Khz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83567" y="306896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: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381143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Fl</a:t>
            </a:r>
            <a:r>
              <a:rPr lang="fr-FR" dirty="0" smtClean="0"/>
              <a:t> = 3Khz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41807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Fu = 4Khz</a:t>
            </a:r>
            <a:endParaRPr lang="fr-FR" dirty="0"/>
          </a:p>
        </p:txBody>
      </p:sp>
      <p:sp>
        <p:nvSpPr>
          <p:cNvPr id="13" name="Right Arrow 12"/>
          <p:cNvSpPr/>
          <p:nvPr/>
        </p:nvSpPr>
        <p:spPr>
          <a:xfrm>
            <a:off x="2699792" y="3397968"/>
            <a:ext cx="100811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211960" y="3165101"/>
            <a:ext cx="33089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 b0		~ +0.8836636</a:t>
            </a:r>
          </a:p>
          <a:p>
            <a:r>
              <a:rPr lang="fr-FR" dirty="0"/>
              <a:t>-- b1		~ -1.6468868</a:t>
            </a:r>
          </a:p>
          <a:p>
            <a:r>
              <a:rPr lang="fr-FR" dirty="0"/>
              <a:t>-- b2		~ +0.8836636</a:t>
            </a:r>
          </a:p>
          <a:p>
            <a:r>
              <a:rPr lang="fr-FR" dirty="0" smtClean="0"/>
              <a:t>-- a0		1</a:t>
            </a:r>
            <a:endParaRPr lang="fr-FR" dirty="0"/>
          </a:p>
          <a:p>
            <a:r>
              <a:rPr lang="fr-FR" dirty="0"/>
              <a:t>-- a1		~ -1.6468868</a:t>
            </a:r>
          </a:p>
          <a:p>
            <a:r>
              <a:rPr lang="fr-FR" dirty="0"/>
              <a:t>-- a2		~ +0.7673272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5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265" y="2956302"/>
            <a:ext cx="36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Représentation avec virgule fixe 2.30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28265" y="393305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2.30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24351" y="4302388"/>
            <a:ext cx="286007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1724350" y="3789040"/>
            <a:ext cx="286007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2611633" y="4185084"/>
            <a:ext cx="264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 bits pour partie entière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2548795" y="367173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bits pour la partie décimal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3" y="493187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 minimale = 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3" y="5453608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 maximale =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53" y="5323949"/>
            <a:ext cx="1066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75" y="4873654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259794" y="495461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-2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346992" y="5453608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= 1</a:t>
            </a:r>
            <a:r>
              <a:rPr lang="fr-FR" dirty="0"/>
              <a:t>. 999999999068677…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028265" y="5934669"/>
            <a:ext cx="6673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où </a:t>
            </a:r>
            <a:r>
              <a:rPr lang="fr-FR" i="1" dirty="0"/>
              <a:t>e</a:t>
            </a:r>
            <a:r>
              <a:rPr lang="fr-FR" dirty="0"/>
              <a:t> correspond au nombre de bits de la partie entière signée et </a:t>
            </a:r>
            <a:r>
              <a:rPr lang="fr-FR" i="1" dirty="0"/>
              <a:t>f</a:t>
            </a:r>
            <a:r>
              <a:rPr lang="fr-FR" dirty="0"/>
              <a:t> au nombre de bits de la partie fractionnaire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0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1187624" y="2924944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Nombre positif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3460358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B0 = 0.8836636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706723" y="465313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0.8836636</a:t>
            </a:r>
            <a:endParaRPr lang="fr-FR" dirty="0"/>
          </a:p>
        </p:txBody>
      </p:sp>
      <p:sp>
        <p:nvSpPr>
          <p:cNvPr id="12" name="Down Arrow 11"/>
          <p:cNvSpPr/>
          <p:nvPr/>
        </p:nvSpPr>
        <p:spPr>
          <a:xfrm>
            <a:off x="5151971" y="3992774"/>
            <a:ext cx="288032" cy="607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wn Arrow 12"/>
          <p:cNvSpPr/>
          <p:nvPr/>
        </p:nvSpPr>
        <p:spPr>
          <a:xfrm>
            <a:off x="3098341" y="3992774"/>
            <a:ext cx="288032" cy="607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3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Conversion des valeur en binaire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1187624" y="2924944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Nombre positif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3460358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B0 = 0.8836636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706723" y="465313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0.8836636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538250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entière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5728035" y="5382508"/>
            <a:ext cx="15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décimal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>
            <a:off x="5151971" y="3829690"/>
            <a:ext cx="288032" cy="607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Down Arrow 16"/>
          <p:cNvSpPr/>
          <p:nvPr/>
        </p:nvSpPr>
        <p:spPr>
          <a:xfrm>
            <a:off x="3073486" y="3829690"/>
            <a:ext cx="288032" cy="607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wn Arrow 17"/>
          <p:cNvSpPr/>
          <p:nvPr/>
        </p:nvSpPr>
        <p:spPr>
          <a:xfrm flipV="1">
            <a:off x="2971750" y="5067908"/>
            <a:ext cx="288032" cy="45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 flipV="1">
            <a:off x="5440003" y="5077280"/>
            <a:ext cx="288032" cy="45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2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1F497D"/>
                </a:solidFill>
              </a:rPr>
              <a:t>Conversion </a:t>
            </a:r>
            <a:r>
              <a:rPr lang="fr-FR" dirty="0" smtClean="0">
                <a:solidFill>
                  <a:srgbClr val="1F497D"/>
                </a:solidFill>
              </a:rPr>
              <a:t>de la partie décimale</a:t>
            </a:r>
            <a:endParaRPr lang="fr-CA" b="1" dirty="0">
              <a:solidFill>
                <a:srgbClr val="1F497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0009" y="308900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0.8836636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0333" y="3089001"/>
            <a:ext cx="18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Partie </a:t>
            </a:r>
            <a:r>
              <a:rPr lang="fr-FR" dirty="0" smtClean="0">
                <a:solidFill>
                  <a:prstClr val="black"/>
                </a:solidFill>
              </a:rPr>
              <a:t>décimale =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194" y="3626559"/>
            <a:ext cx="439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0.8836636 </a:t>
            </a:r>
            <a:r>
              <a:rPr lang="fr-FR" dirty="0">
                <a:solidFill>
                  <a:prstClr val="black"/>
                </a:solidFill>
              </a:rPr>
              <a:t>x 2^30 = 948826565.6664064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024" y="418425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948826566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082556" y="4184256"/>
            <a:ext cx="27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Partie </a:t>
            </a:r>
            <a:r>
              <a:rPr lang="fr-FR" dirty="0" smtClean="0">
                <a:solidFill>
                  <a:prstClr val="black"/>
                </a:solidFill>
              </a:rPr>
              <a:t>décimale arrondie =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63635" y="5517232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948826566 = </a:t>
            </a:r>
            <a:r>
              <a:rPr lang="fr-FR" dirty="0" smtClean="0">
                <a:solidFill>
                  <a:prstClr val="black"/>
                </a:solidFill>
              </a:rPr>
              <a:t>11 1000 1000 1101 1111 0001 1100 0110 </a:t>
            </a:r>
            <a:endParaRPr lang="fr-FR" dirty="0"/>
          </a:p>
        </p:txBody>
      </p:sp>
      <p:sp>
        <p:nvSpPr>
          <p:cNvPr id="19" name="Down Arrow 18"/>
          <p:cNvSpPr/>
          <p:nvPr/>
        </p:nvSpPr>
        <p:spPr>
          <a:xfrm>
            <a:off x="3925377" y="45535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427933" y="4721238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Conversion en binaire sur 30 bits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0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conception du filtre IIR </a:t>
            </a:r>
            <a:r>
              <a:rPr lang="fr-FR" dirty="0" smtClean="0"/>
              <a:t> bi quad</a:t>
            </a:r>
            <a:endParaRPr lang="fr-FR" dirty="0"/>
          </a:p>
        </p:txBody>
      </p:sp>
      <p:sp>
        <p:nvSpPr>
          <p:cNvPr id="7" name="ZoneTexte 2"/>
          <p:cNvSpPr txBox="1"/>
          <p:nvPr/>
        </p:nvSpPr>
        <p:spPr>
          <a:xfrm>
            <a:off x="683567" y="2294755"/>
            <a:ext cx="312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1F497D"/>
                </a:solidFill>
              </a:rPr>
              <a:t>Conversion </a:t>
            </a:r>
            <a:r>
              <a:rPr lang="fr-FR" dirty="0" smtClean="0">
                <a:solidFill>
                  <a:srgbClr val="1F497D"/>
                </a:solidFill>
              </a:rPr>
              <a:t>de la partie entière</a:t>
            </a:r>
            <a:endParaRPr lang="fr-CA" b="1" dirty="0">
              <a:solidFill>
                <a:srgbClr val="1F497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0009" y="308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0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9933" y="3089001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Partie </a:t>
            </a:r>
            <a:r>
              <a:rPr lang="fr-FR" dirty="0" smtClean="0">
                <a:solidFill>
                  <a:prstClr val="black"/>
                </a:solidFill>
              </a:rPr>
              <a:t>entière =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0424" y="4761047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0 = 00</a:t>
            </a:r>
            <a:endParaRPr lang="fr-FR" dirty="0"/>
          </a:p>
        </p:txBody>
      </p:sp>
      <p:sp>
        <p:nvSpPr>
          <p:cNvPr id="19" name="Down Arrow 18"/>
          <p:cNvSpPr/>
          <p:nvPr/>
        </p:nvSpPr>
        <p:spPr>
          <a:xfrm>
            <a:off x="3746577" y="35751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261355" y="3701786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Conversion en binaire sur 2 bits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2198</Words>
  <Application>Microsoft Office PowerPoint</Application>
  <PresentationFormat>On-screen Show (4:3)</PresentationFormat>
  <Paragraphs>493</Paragraphs>
  <Slides>117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Adjacency</vt:lpstr>
      <vt:lpstr>Traitement de signal audio en temps réel</vt:lpstr>
      <vt:lpstr>Présentation du sujet </vt:lpstr>
      <vt:lpstr>Présentation du sujet </vt:lpstr>
      <vt:lpstr>Présentation du sujet </vt:lpstr>
      <vt:lpstr>Présentation du sujet </vt:lpstr>
      <vt:lpstr>Présentation du sujet </vt:lpstr>
      <vt:lpstr>Présentation du sujet </vt:lpstr>
      <vt:lpstr>Zoom sur le système de traitement de signal </vt:lpstr>
      <vt:lpstr>Zoom sur le système de traitement de signal </vt:lpstr>
      <vt:lpstr>Zoom sur le système de traitement de signal </vt:lpstr>
      <vt:lpstr>Zoom sur le système de traitement de signal </vt:lpstr>
      <vt:lpstr>Carte de développement </vt:lpstr>
      <vt:lpstr>Carte de développement </vt:lpstr>
      <vt:lpstr>Carte de développement </vt:lpstr>
      <vt:lpstr>Carte de développement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LM4550 </vt:lpstr>
      <vt:lpstr>Principe de fonctionnement du Lm4550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de sortie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Trame d’entrée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Configurations des registres interne du codec</vt:lpstr>
      <vt:lpstr>Démonstration du codec</vt:lpstr>
      <vt:lpstr>Traitement de signal </vt:lpstr>
      <vt:lpstr>Filtrage numérique </vt:lpstr>
      <vt:lpstr>Filtre FIR</vt:lpstr>
      <vt:lpstr>Filtre FIR</vt:lpstr>
      <vt:lpstr>Démonstration de la création d’un filtre FIR</vt:lpstr>
      <vt:lpstr>Filtre RII</vt:lpstr>
      <vt:lpstr>Filtre RII</vt:lpstr>
      <vt:lpstr>Implémentation d’un filtre RII bi quad 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la conception du filtre IIR  bi quad</vt:lpstr>
      <vt:lpstr>Code source</vt:lpstr>
      <vt:lpstr>Explication du code source</vt:lpstr>
      <vt:lpstr>Explication du code source</vt:lpstr>
      <vt:lpstr>Explication du code source</vt:lpstr>
      <vt:lpstr>Explication du code source</vt:lpstr>
      <vt:lpstr>Explication du code source</vt:lpstr>
      <vt:lpstr>Fonctionnement du code source</vt:lpstr>
      <vt:lpstr>Fonctionnement du code source</vt:lpstr>
      <vt:lpstr>Fonctionnement du code source</vt:lpstr>
      <vt:lpstr>Fonctionnement du code source</vt:lpstr>
      <vt:lpstr>Fonctionnement du code source</vt:lpstr>
      <vt:lpstr>Fonctionnement du code source</vt:lpstr>
      <vt:lpstr>Fonctionnement du code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de signal audio en temps réel</dc:title>
  <dc:creator>User</dc:creator>
  <cp:lastModifiedBy>User</cp:lastModifiedBy>
  <cp:revision>72</cp:revision>
  <dcterms:created xsi:type="dcterms:W3CDTF">2013-11-03T15:36:45Z</dcterms:created>
  <dcterms:modified xsi:type="dcterms:W3CDTF">2013-11-20T05:39:27Z</dcterms:modified>
</cp:coreProperties>
</file>