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00" r:id="rId1"/>
  </p:sldMasterIdLst>
  <p:sldIdLst>
    <p:sldId id="258" r:id="rId2"/>
    <p:sldId id="259" r:id="rId3"/>
    <p:sldId id="260" r:id="rId4"/>
    <p:sldId id="25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0797456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73ED0CC-082F-4160-86E5-0D6041F12778}" type="datetime1">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8203665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73ED0CC-082F-4160-86E5-0D6041F12778}" type="datetime1">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6780766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73ED0CC-082F-4160-86E5-0D6041F12778}" type="datetime1">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2597689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73ED0CC-082F-4160-86E5-0D6041F12778}" type="datetime1">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4562937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73ED0CC-082F-4160-86E5-0D6041F12778}" type="datetime1">
              <a:rPr lang="en-US" smtClean="0"/>
              <a:t>11/26/2019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2002130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73ED0CC-082F-4160-86E5-0D6041F12778}" type="datetime1">
              <a:rPr lang="en-US" smtClean="0"/>
              <a:t>11/26/2019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6108808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69306130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8850465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073ED0CC-082F-4160-86E5-0D6041F12778}" type="datetime1">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5403609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73ED0CC-082F-4160-86E5-0D6041F12778}" type="datetime1">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70428451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73ED0CC-082F-4160-86E5-0D6041F12778}" type="datetime1">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69641027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73ED0CC-082F-4160-86E5-0D6041F12778}" type="datetime1">
              <a:rPr lang="en-US" smtClean="0"/>
              <a:t>11/26/2019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1852973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073ED0CC-082F-4160-86E5-0D6041F12778}" type="datetime1">
              <a:rPr lang="en-US" smtClean="0"/>
              <a:t>11/26/2019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65546080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73ED0CC-082F-4160-86E5-0D6041F12778}" type="datetime1">
              <a:rPr lang="en-US" smtClean="0"/>
              <a:t>11/26/2019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6648647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073ED0CC-082F-4160-86E5-0D6041F12778}" type="datetime1">
              <a:rPr lang="en-US" smtClean="0"/>
              <a:t>11/26/2019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65655961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73ED0CC-082F-4160-86E5-0D6041F12778}" type="datetime1">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94994059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73ED0CC-082F-4160-86E5-0D6041F12778}" type="datetime1">
              <a:rPr lang="en-US" smtClean="0"/>
              <a:t>11/26/2019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‹N°›</a:t>
            </a:fld>
            <a:endParaRPr lang="en-US" dirty="0"/>
          </a:p>
        </p:txBody>
      </p:sp>
    </p:spTree>
    <p:extLst>
      <p:ext uri="{BB962C8B-B14F-4D97-AF65-F5344CB8AC3E}">
        <p14:creationId xmlns:p14="http://schemas.microsoft.com/office/powerpoint/2010/main" val="673370013"/>
      </p:ext>
    </p:extLst>
  </p:cSld>
  <p:clrMap bg1="dk1" tx1="lt1" bg2="dk2" tx2="lt2" accent1="accent1" accent2="accent2" accent3="accent3" accent4="accent4" accent5="accent5" accent6="accent6" hlink="hlink" folHlink="folHlink"/>
  <p:sldLayoutIdLst>
    <p:sldLayoutId id="2147484701" r:id="rId1"/>
    <p:sldLayoutId id="2147484702" r:id="rId2"/>
    <p:sldLayoutId id="2147484703" r:id="rId3"/>
    <p:sldLayoutId id="2147484704" r:id="rId4"/>
    <p:sldLayoutId id="2147484705" r:id="rId5"/>
    <p:sldLayoutId id="2147484706" r:id="rId6"/>
    <p:sldLayoutId id="2147484707" r:id="rId7"/>
    <p:sldLayoutId id="2147484708" r:id="rId8"/>
    <p:sldLayoutId id="2147484709" r:id="rId9"/>
    <p:sldLayoutId id="2147484710" r:id="rId10"/>
    <p:sldLayoutId id="2147484711" r:id="rId11"/>
    <p:sldLayoutId id="2147484712" r:id="rId12"/>
    <p:sldLayoutId id="2147484713" r:id="rId13"/>
    <p:sldLayoutId id="2147484714" r:id="rId14"/>
    <p:sldLayoutId id="2147484715" r:id="rId15"/>
    <p:sldLayoutId id="2147484716" r:id="rId16"/>
    <p:sldLayoutId id="214748471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fr.wikipedia.org/wiki/WebP" TargetMode="External"/><Relationship Id="rId3" Type="http://schemas.openxmlformats.org/officeDocument/2006/relationships/hyperlink" Target="https://fr.wikipedia.org/wiki/Exp%C3%A9rience_utilisateur" TargetMode="External"/><Relationship Id="rId7" Type="http://schemas.openxmlformats.org/officeDocument/2006/relationships/hyperlink" Target="https://fr.wikipedia.org/wiki/Tagged_Image_File_Format" TargetMode="External"/><Relationship Id="rId2" Type="http://schemas.openxmlformats.org/officeDocument/2006/relationships/hyperlink" Target="https://fr.wikipedia.org/wiki/Interface_utilisateur" TargetMode="External"/><Relationship Id="rId1" Type="http://schemas.openxmlformats.org/officeDocument/2006/relationships/slideLayout" Target="../slideLayouts/slideLayout1.xml"/><Relationship Id="rId6" Type="http://schemas.openxmlformats.org/officeDocument/2006/relationships/hyperlink" Target="https://fr.wikipedia.org/wiki/JPEG" TargetMode="External"/><Relationship Id="rId5" Type="http://schemas.openxmlformats.org/officeDocument/2006/relationships/hyperlink" Target="https://fr.wikipedia.org/wiki/Portable_Network_Graphics" TargetMode="External"/><Relationship Id="rId4" Type="http://schemas.openxmlformats.org/officeDocument/2006/relationships/hyperlink" Target="https://fr.wikipedia.org/wiki/Application_mobile" TargetMode="External"/><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74C674-9670-4C5A-85B4-58BC55DB7E8A}"/>
              </a:ext>
            </a:extLst>
          </p:cNvPr>
          <p:cNvSpPr/>
          <p:nvPr/>
        </p:nvSpPr>
        <p:spPr>
          <a:xfrm>
            <a:off x="4486422" y="729733"/>
            <a:ext cx="3219151" cy="923330"/>
          </a:xfrm>
          <a:prstGeom prst="rect">
            <a:avLst/>
          </a:prstGeom>
        </p:spPr>
        <p:txBody>
          <a:bodyPr wrap="none">
            <a:spAutoFit/>
          </a:bodyPr>
          <a:lstStyle/>
          <a:p>
            <a:r>
              <a:rPr lang="fr-MA" sz="5400" b="1" dirty="0"/>
              <a:t>INVISION</a:t>
            </a:r>
          </a:p>
        </p:txBody>
      </p:sp>
      <p:sp>
        <p:nvSpPr>
          <p:cNvPr id="7" name="Rectangle 6">
            <a:extLst>
              <a:ext uri="{FF2B5EF4-FFF2-40B4-BE49-F238E27FC236}">
                <a16:creationId xmlns:a16="http://schemas.microsoft.com/office/drawing/2014/main" id="{2A164425-1CAD-4FD5-8597-0A9BF9C9BD4D}"/>
              </a:ext>
            </a:extLst>
          </p:cNvPr>
          <p:cNvSpPr/>
          <p:nvPr/>
        </p:nvSpPr>
        <p:spPr>
          <a:xfrm>
            <a:off x="282530" y="2061837"/>
            <a:ext cx="5872385" cy="3970318"/>
          </a:xfrm>
          <a:prstGeom prst="rect">
            <a:avLst/>
          </a:prstGeom>
        </p:spPr>
        <p:txBody>
          <a:bodyPr wrap="square">
            <a:spAutoFit/>
          </a:bodyPr>
          <a:lstStyle/>
          <a:p>
            <a:r>
              <a:rPr lang="fr-FR" b="1" dirty="0" err="1">
                <a:latin typeface="Open Sans"/>
              </a:rPr>
              <a:t>Invision</a:t>
            </a:r>
            <a:r>
              <a:rPr lang="fr-FR" dirty="0">
                <a:latin typeface="Open Sans"/>
              </a:rPr>
              <a:t> est un outil de maquettage * utilisé par les concepteurs pour créer des interfaces interactives. Il permet de manière simple, pratique et intuitive de télécharger des fichiers de conception, d’ajouter des animations fonctionnelles au design attractif servant à transformer chaque écran statique en prototype cliquable et interactif.</a:t>
            </a:r>
          </a:p>
          <a:p>
            <a:r>
              <a:rPr lang="fr-FR" b="1" dirty="0" err="1"/>
              <a:t>Invision</a:t>
            </a:r>
            <a:r>
              <a:rPr lang="fr-FR" dirty="0"/>
              <a:t> se présente sous la forme d’une plateforme de travail collaboratif et permet d’élaborer facilement des modèles et maquettes d’interfaces digitales interactives. Une fois l’interface maquettée, elle peut être partagée via </a:t>
            </a:r>
            <a:r>
              <a:rPr lang="fr-FR" dirty="0" err="1"/>
              <a:t>InVision</a:t>
            </a:r>
            <a:r>
              <a:rPr lang="fr-FR" dirty="0"/>
              <a:t> avec l’équipe de conception UX/UI ou avec les clients.</a:t>
            </a:r>
            <a:endParaRPr lang="fr-MA" dirty="0"/>
          </a:p>
        </p:txBody>
      </p:sp>
      <p:pic>
        <p:nvPicPr>
          <p:cNvPr id="3" name="Image 2">
            <a:extLst>
              <a:ext uri="{FF2B5EF4-FFF2-40B4-BE49-F238E27FC236}">
                <a16:creationId xmlns:a16="http://schemas.microsoft.com/office/drawing/2014/main" id="{1578FD27-E1B9-40BC-89C9-472675ABE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7" y="2156635"/>
            <a:ext cx="5973540" cy="3780721"/>
          </a:xfrm>
          <a:prstGeom prst="rect">
            <a:avLst/>
          </a:prstGeom>
        </p:spPr>
      </p:pic>
    </p:spTree>
    <p:extLst>
      <p:ext uri="{BB962C8B-B14F-4D97-AF65-F5344CB8AC3E}">
        <p14:creationId xmlns:p14="http://schemas.microsoft.com/office/powerpoint/2010/main" val="4138346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74C674-9670-4C5A-85B4-58BC55DB7E8A}"/>
              </a:ext>
            </a:extLst>
          </p:cNvPr>
          <p:cNvSpPr/>
          <p:nvPr/>
        </p:nvSpPr>
        <p:spPr>
          <a:xfrm>
            <a:off x="4486422" y="729733"/>
            <a:ext cx="2637260" cy="923330"/>
          </a:xfrm>
          <a:prstGeom prst="rect">
            <a:avLst/>
          </a:prstGeom>
        </p:spPr>
        <p:txBody>
          <a:bodyPr wrap="none">
            <a:spAutoFit/>
          </a:bodyPr>
          <a:lstStyle/>
          <a:p>
            <a:r>
              <a:rPr lang="fr-FR" sz="5400" b="1" dirty="0"/>
              <a:t>SKETCH</a:t>
            </a:r>
            <a:endParaRPr lang="fr-MA" sz="5400" b="1" dirty="0"/>
          </a:p>
        </p:txBody>
      </p:sp>
      <p:sp>
        <p:nvSpPr>
          <p:cNvPr id="7" name="Rectangle 6">
            <a:extLst>
              <a:ext uri="{FF2B5EF4-FFF2-40B4-BE49-F238E27FC236}">
                <a16:creationId xmlns:a16="http://schemas.microsoft.com/office/drawing/2014/main" id="{2A164425-1CAD-4FD5-8597-0A9BF9C9BD4D}"/>
              </a:ext>
            </a:extLst>
          </p:cNvPr>
          <p:cNvSpPr/>
          <p:nvPr/>
        </p:nvSpPr>
        <p:spPr>
          <a:xfrm>
            <a:off x="126900" y="2536621"/>
            <a:ext cx="5872385" cy="3416320"/>
          </a:xfrm>
          <a:prstGeom prst="rect">
            <a:avLst/>
          </a:prstGeom>
        </p:spPr>
        <p:txBody>
          <a:bodyPr wrap="square">
            <a:spAutoFit/>
          </a:bodyPr>
          <a:lstStyle/>
          <a:p>
            <a:r>
              <a:rPr lang="fr-FR" b="1" dirty="0"/>
              <a:t>Sketch</a:t>
            </a:r>
            <a:r>
              <a:rPr lang="fr-FR" dirty="0"/>
              <a:t> est principalement utilisé pour la conception d’</a:t>
            </a:r>
            <a:r>
              <a:rPr lang="fr-FR" b="1" dirty="0">
                <a:hlinkClick r:id="rId2" tooltip="Interface utilisateur"/>
              </a:rPr>
              <a:t>UI</a:t>
            </a:r>
            <a:r>
              <a:rPr lang="fr-FR" dirty="0"/>
              <a:t> et d’</a:t>
            </a:r>
            <a:r>
              <a:rPr lang="fr-FR" b="1" dirty="0">
                <a:hlinkClick r:id="rId3" tooltip="Expérience utilisateur"/>
              </a:rPr>
              <a:t>UX</a:t>
            </a:r>
            <a:r>
              <a:rPr lang="fr-FR" dirty="0"/>
              <a:t> </a:t>
            </a:r>
            <a:r>
              <a:rPr lang="fr-FR" b="1" dirty="0"/>
              <a:t>d’</a:t>
            </a:r>
            <a:r>
              <a:rPr lang="fr-FR" b="1" dirty="0">
                <a:hlinkClick r:id="rId4" tooltip="Application mobile"/>
              </a:rPr>
              <a:t>applications mobiles</a:t>
            </a:r>
            <a:r>
              <a:rPr lang="fr-FR" b="1" dirty="0"/>
              <a:t> </a:t>
            </a:r>
            <a:r>
              <a:rPr lang="fr-FR" dirty="0"/>
              <a:t>et web. Les fichiers conçus dans Sketch sont enregistrés dans son propre format de fichier .sketch. Les maquettes peuvent également être enregistrés dans les formats populaires </a:t>
            </a:r>
            <a:r>
              <a:rPr lang="fr-FR" b="1" dirty="0">
                <a:hlinkClick r:id="rId5" tooltip="Portable Network Graphics"/>
              </a:rPr>
              <a:t>PNG</a:t>
            </a:r>
            <a:r>
              <a:rPr lang="fr-FR" b="1" dirty="0"/>
              <a:t>, </a:t>
            </a:r>
            <a:r>
              <a:rPr lang="fr-FR" b="1" dirty="0">
                <a:hlinkClick r:id="rId6" tooltip="JPEG"/>
              </a:rPr>
              <a:t>JPG</a:t>
            </a:r>
            <a:r>
              <a:rPr lang="fr-FR" b="1" dirty="0"/>
              <a:t>, </a:t>
            </a:r>
            <a:r>
              <a:rPr lang="fr-FR" b="1" dirty="0">
                <a:hlinkClick r:id="rId7" tooltip="Tagged Image File Format"/>
              </a:rPr>
              <a:t>TIFF</a:t>
            </a:r>
            <a:r>
              <a:rPr lang="fr-FR" b="1" dirty="0"/>
              <a:t>, </a:t>
            </a:r>
            <a:r>
              <a:rPr lang="fr-FR" b="1" dirty="0" err="1">
                <a:hlinkClick r:id="rId8" tooltip="WebP"/>
              </a:rPr>
              <a:t>WebP</a:t>
            </a:r>
            <a:r>
              <a:rPr lang="fr-FR" dirty="0"/>
              <a:t>. Les conceptions créées dans Sketch sont utilisées par des designers  de d'applications pour concevoir des applications mobiles et par les développeurs de sites web pour convertir les conceptions en sites web.</a:t>
            </a:r>
          </a:p>
          <a:p>
            <a:endParaRPr lang="fr-MA" dirty="0"/>
          </a:p>
        </p:txBody>
      </p:sp>
      <p:pic>
        <p:nvPicPr>
          <p:cNvPr id="4" name="Image 3">
            <a:extLst>
              <a:ext uri="{FF2B5EF4-FFF2-40B4-BE49-F238E27FC236}">
                <a16:creationId xmlns:a16="http://schemas.microsoft.com/office/drawing/2014/main" id="{F587E5FB-918B-4C35-B4EF-ED933B5B99E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96354" y="2161165"/>
            <a:ext cx="6088673" cy="3967102"/>
          </a:xfrm>
          <a:prstGeom prst="rect">
            <a:avLst/>
          </a:prstGeom>
        </p:spPr>
      </p:pic>
    </p:spTree>
    <p:extLst>
      <p:ext uri="{BB962C8B-B14F-4D97-AF65-F5344CB8AC3E}">
        <p14:creationId xmlns:p14="http://schemas.microsoft.com/office/powerpoint/2010/main" val="3935642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74C674-9670-4C5A-85B4-58BC55DB7E8A}"/>
              </a:ext>
            </a:extLst>
          </p:cNvPr>
          <p:cNvSpPr/>
          <p:nvPr/>
        </p:nvSpPr>
        <p:spPr>
          <a:xfrm>
            <a:off x="4250785" y="729733"/>
            <a:ext cx="3620087" cy="923330"/>
          </a:xfrm>
          <a:prstGeom prst="rect">
            <a:avLst/>
          </a:prstGeom>
        </p:spPr>
        <p:txBody>
          <a:bodyPr wrap="square">
            <a:spAutoFit/>
          </a:bodyPr>
          <a:lstStyle/>
          <a:p>
            <a:r>
              <a:rPr lang="fr-FR" sz="5400" b="1" dirty="0"/>
              <a:t>HOTGLOO</a:t>
            </a:r>
            <a:endParaRPr lang="fr-MA" sz="5400" b="1" dirty="0"/>
          </a:p>
        </p:txBody>
      </p:sp>
      <p:sp>
        <p:nvSpPr>
          <p:cNvPr id="7" name="Rectangle 6">
            <a:extLst>
              <a:ext uri="{FF2B5EF4-FFF2-40B4-BE49-F238E27FC236}">
                <a16:creationId xmlns:a16="http://schemas.microsoft.com/office/drawing/2014/main" id="{2A164425-1CAD-4FD5-8597-0A9BF9C9BD4D}"/>
              </a:ext>
            </a:extLst>
          </p:cNvPr>
          <p:cNvSpPr/>
          <p:nvPr/>
        </p:nvSpPr>
        <p:spPr>
          <a:xfrm>
            <a:off x="188443" y="2412843"/>
            <a:ext cx="5872385" cy="4247317"/>
          </a:xfrm>
          <a:prstGeom prst="rect">
            <a:avLst/>
          </a:prstGeom>
        </p:spPr>
        <p:txBody>
          <a:bodyPr wrap="square">
            <a:spAutoFit/>
          </a:bodyPr>
          <a:lstStyle/>
          <a:p>
            <a:r>
              <a:rPr lang="fr-FR" b="1" dirty="0" err="1"/>
              <a:t>HotGloo</a:t>
            </a:r>
            <a:r>
              <a:rPr lang="fr-FR" dirty="0"/>
              <a:t> est un outil UX, filaire et de prototypage conçu pour créer des structures filaires pour le Web, les mobiles et les dispositifs portables. </a:t>
            </a:r>
            <a:r>
              <a:rPr lang="fr-FR" b="1" dirty="0" err="1"/>
              <a:t>HotGloo</a:t>
            </a:r>
            <a:r>
              <a:rPr lang="fr-FR" dirty="0"/>
              <a:t> aide à visualiser les processus de planification, à créer et à tester les interactions de disque très facilement. Créez et partagez des prototypes entièrement interactifs avec votre équipe et vos clients et recueillez les commentaires sur le processus. Des prototypes de la prochaine application primée aux énormes solutions de magasin en ligne pour le commerce électronique, </a:t>
            </a:r>
            <a:r>
              <a:rPr lang="fr-FR" dirty="0" err="1"/>
              <a:t>HotGloo</a:t>
            </a:r>
            <a:r>
              <a:rPr lang="fr-FR" dirty="0"/>
              <a:t> est le partenaire idéal pour tous les travailleurs Web.</a:t>
            </a:r>
          </a:p>
          <a:p>
            <a:br>
              <a:rPr lang="fr-FR" dirty="0"/>
            </a:br>
            <a:endParaRPr lang="fr-MA" dirty="0"/>
          </a:p>
        </p:txBody>
      </p:sp>
      <p:pic>
        <p:nvPicPr>
          <p:cNvPr id="3" name="Image 2">
            <a:extLst>
              <a:ext uri="{FF2B5EF4-FFF2-40B4-BE49-F238E27FC236}">
                <a16:creationId xmlns:a16="http://schemas.microsoft.com/office/drawing/2014/main" id="{E42AAB2D-2258-40C6-885D-A40FFEE3C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661" y="2412843"/>
            <a:ext cx="6028337" cy="3715424"/>
          </a:xfrm>
          <a:prstGeom prst="rect">
            <a:avLst/>
          </a:prstGeom>
        </p:spPr>
      </p:pic>
    </p:spTree>
    <p:extLst>
      <p:ext uri="{BB962C8B-B14F-4D97-AF65-F5344CB8AC3E}">
        <p14:creationId xmlns:p14="http://schemas.microsoft.com/office/powerpoint/2010/main" val="311899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6649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Personnalisé 2">
      <a:dk1>
        <a:srgbClr val="399993"/>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271</TotalTime>
  <Words>282</Words>
  <Application>Microsoft Office PowerPoint</Application>
  <PresentationFormat>Grand écran</PresentationFormat>
  <Paragraphs>8</Paragraphs>
  <Slides>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vt:i4>
      </vt:variant>
    </vt:vector>
  </HeadingPairs>
  <TitlesOfParts>
    <vt:vector size="9" baseType="lpstr">
      <vt:lpstr>Arial</vt:lpstr>
      <vt:lpstr>Century Gothic</vt:lpstr>
      <vt:lpstr>Open Sans</vt:lpstr>
      <vt:lpstr>Wingdings 3</vt:lpstr>
      <vt:lpstr>Ion</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med amine</dc:creator>
  <cp:lastModifiedBy>med amine</cp:lastModifiedBy>
  <cp:revision>10</cp:revision>
  <dcterms:created xsi:type="dcterms:W3CDTF">2019-11-26T09:57:52Z</dcterms:created>
  <dcterms:modified xsi:type="dcterms:W3CDTF">2019-11-26T14:29:37Z</dcterms:modified>
</cp:coreProperties>
</file>