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89520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9B482E8-6E0E-1B4F-B1FD-C69DB9E858D9}" type="datetimeFigureOut">
              <a:rPr lang="en-US" smtClean="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1748949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9B482E8-6E0E-1B4F-B1FD-C69DB9E858D9}" type="datetimeFigureOut">
              <a:rPr lang="en-US" smtClean="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437788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9B482E8-6E0E-1B4F-B1FD-C69DB9E858D9}" type="datetimeFigureOut">
              <a:rPr lang="en-US" smtClean="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447800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9B482E8-6E0E-1B4F-B1FD-C69DB9E858D9}" type="datetimeFigureOut">
              <a:rPr lang="en-US" smtClean="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8917952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11/25/2019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375987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11/25/2019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243759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31452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38064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26961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smtClean="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955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5231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9B482E8-6E0E-1B4F-B1FD-C69DB9E858D9}" type="datetimeFigureOut">
              <a:rPr lang="en-US" smtClean="0"/>
              <a:pPr/>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014882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F13A34C8-038E-2045-AF43-DF7DBB8E0E9E}" type="datetimeFigureOut">
              <a:rPr lang="en-US" smtClean="0"/>
              <a:pPr/>
              <a:t>11/25/2019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94519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18C68F-D26B-8F47-958C-23B49CF8A634}" type="datetimeFigureOut">
              <a:rPr lang="en-US" smtClean="0"/>
              <a:pPr/>
              <a:t>11/25/2019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21951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D0DF5E60-9974-AC48-9591-99C2BB44B7CF}" type="datetimeFigureOut">
              <a:rPr lang="en-US" smtClean="0"/>
              <a:pPr/>
              <a:t>11/25/2019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92063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9B482E8-6E0E-1B4F-B1FD-C69DB9E858D9}" type="datetimeFigureOut">
              <a:rPr lang="en-US" smtClean="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4575803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B482E8-6E0E-1B4F-B1FD-C69DB9E858D9}" type="datetimeFigureOut">
              <a:rPr lang="en-US" smtClean="0"/>
              <a:pPr/>
              <a:t>11/25/2019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132745804"/>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58E34B-56F1-496F-AE9E-042F0C02AECF}"/>
              </a:ext>
            </a:extLst>
          </p:cNvPr>
          <p:cNvSpPr>
            <a:spLocks noGrp="1"/>
          </p:cNvSpPr>
          <p:nvPr>
            <p:ph type="ctrTitle"/>
          </p:nvPr>
        </p:nvSpPr>
        <p:spPr>
          <a:xfrm>
            <a:off x="810000" y="1343295"/>
            <a:ext cx="10572000" cy="5146766"/>
          </a:xfrm>
        </p:spPr>
        <p:txBody>
          <a:bodyPr>
            <a:normAutofit fontScale="90000"/>
          </a:bodyPr>
          <a:lstStyle/>
          <a:p>
            <a:pPr algn="ctr"/>
            <a:r>
              <a:rPr lang="fr-FR" dirty="0"/>
              <a:t>Quelle est la différence entre le Zoning, Wireframe, </a:t>
            </a:r>
            <a:r>
              <a:rPr lang="fr-FR" dirty="0" err="1"/>
              <a:t>Mockup</a:t>
            </a:r>
            <a:r>
              <a:rPr lang="fr-FR" dirty="0"/>
              <a:t> et Prototype </a:t>
            </a:r>
            <a:br>
              <a:rPr lang="fr-FR" dirty="0"/>
            </a:br>
            <a:endParaRPr lang="fr-MA" dirty="0"/>
          </a:p>
        </p:txBody>
      </p:sp>
    </p:spTree>
    <p:extLst>
      <p:ext uri="{BB962C8B-B14F-4D97-AF65-F5344CB8AC3E}">
        <p14:creationId xmlns:p14="http://schemas.microsoft.com/office/powerpoint/2010/main" val="2155712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78DB7-B0EB-46B0-9E76-DE20F05B6258}"/>
              </a:ext>
            </a:extLst>
          </p:cNvPr>
          <p:cNvSpPr/>
          <p:nvPr/>
        </p:nvSpPr>
        <p:spPr>
          <a:xfrm>
            <a:off x="1066800" y="899369"/>
            <a:ext cx="10058399" cy="5827364"/>
          </a:xfrm>
          <a:prstGeom prst="rect">
            <a:avLst/>
          </a:prstGeom>
        </p:spPr>
        <p:txBody>
          <a:bodyPr wrap="square">
            <a:spAutoFit/>
          </a:bodyPr>
          <a:lstStyle/>
          <a:p>
            <a:pPr>
              <a:lnSpc>
                <a:spcPct val="150000"/>
              </a:lnSpc>
            </a:pPr>
            <a:r>
              <a:rPr lang="fr-FR" sz="2800" dirty="0"/>
              <a:t>Dans un projet digital, l’ergonomie est un élément fondamental. On retrouve fréquemment les termes suivants : </a:t>
            </a:r>
            <a:r>
              <a:rPr lang="fr-FR" sz="2800" b="1" dirty="0"/>
              <a:t>zoning, wireframe, </a:t>
            </a:r>
            <a:r>
              <a:rPr lang="fr-FR" sz="2800" b="1" dirty="0" err="1"/>
              <a:t>mockup</a:t>
            </a:r>
            <a:r>
              <a:rPr lang="fr-FR" sz="2800" b="1" dirty="0"/>
              <a:t> et prototype</a:t>
            </a:r>
            <a:r>
              <a:rPr lang="fr-FR" sz="2800" dirty="0"/>
              <a:t>. L’étape de conception des interfaces intervient en début de projet et se poursuivra par la suite au fil du projet. Chaque étape intègre un terme précis que de nombreux chefs de projet confondent. Voici un point sur la définition de chaque terme.</a:t>
            </a:r>
            <a:br>
              <a:rPr lang="fr-FR" sz="2800" dirty="0"/>
            </a:br>
            <a:endParaRPr lang="fr-MA" sz="2800" dirty="0"/>
          </a:p>
        </p:txBody>
      </p:sp>
    </p:spTree>
    <p:extLst>
      <p:ext uri="{BB962C8B-B14F-4D97-AF65-F5344CB8AC3E}">
        <p14:creationId xmlns:p14="http://schemas.microsoft.com/office/powerpoint/2010/main" val="203761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AE3B19-6D84-4F61-8009-808377141D88}"/>
              </a:ext>
            </a:extLst>
          </p:cNvPr>
          <p:cNvSpPr>
            <a:spLocks noGrp="1"/>
          </p:cNvSpPr>
          <p:nvPr>
            <p:ph type="title"/>
          </p:nvPr>
        </p:nvSpPr>
        <p:spPr>
          <a:xfrm>
            <a:off x="3885011" y="478971"/>
            <a:ext cx="4421978" cy="884516"/>
          </a:xfrm>
        </p:spPr>
        <p:txBody>
          <a:bodyPr>
            <a:normAutofit fontScale="90000"/>
          </a:bodyPr>
          <a:lstStyle/>
          <a:p>
            <a:pPr algn="ctr"/>
            <a:r>
              <a:rPr lang="fr-FR" sz="6600" b="1" dirty="0"/>
              <a:t>Le zoning</a:t>
            </a:r>
            <a:endParaRPr lang="fr-MA" sz="6600" b="1" dirty="0"/>
          </a:p>
        </p:txBody>
      </p:sp>
      <p:sp>
        <p:nvSpPr>
          <p:cNvPr id="4" name="Rectangle 3">
            <a:extLst>
              <a:ext uri="{FF2B5EF4-FFF2-40B4-BE49-F238E27FC236}">
                <a16:creationId xmlns:a16="http://schemas.microsoft.com/office/drawing/2014/main" id="{64212C37-B848-4452-9ACF-793121DC2B43}"/>
              </a:ext>
            </a:extLst>
          </p:cNvPr>
          <p:cNvSpPr/>
          <p:nvPr/>
        </p:nvSpPr>
        <p:spPr>
          <a:xfrm>
            <a:off x="230779" y="1822344"/>
            <a:ext cx="5595256" cy="3727111"/>
          </a:xfrm>
          <a:prstGeom prst="rect">
            <a:avLst/>
          </a:prstGeom>
        </p:spPr>
        <p:txBody>
          <a:bodyPr wrap="square">
            <a:spAutoFit/>
          </a:bodyPr>
          <a:lstStyle/>
          <a:p>
            <a:pPr marL="285750" indent="-285750">
              <a:lnSpc>
                <a:spcPct val="150000"/>
              </a:lnSpc>
              <a:buFont typeface="Arial" panose="020B0604020202020204" pitchFamily="34" charset="0"/>
              <a:buChar char="•"/>
            </a:pPr>
            <a:r>
              <a:rPr lang="fr-FR" sz="2000" dirty="0"/>
              <a:t>Schématiser « grossièrement » une page web</a:t>
            </a:r>
          </a:p>
          <a:p>
            <a:pPr marL="285750" indent="-285750">
              <a:lnSpc>
                <a:spcPct val="150000"/>
              </a:lnSpc>
              <a:buFont typeface="Arial" panose="020B0604020202020204" pitchFamily="34" charset="0"/>
              <a:buChar char="•"/>
            </a:pPr>
            <a:r>
              <a:rPr lang="fr-FR" sz="2000" dirty="0"/>
              <a:t>Présenter l’emplacement des zones de contenu et les grands fonctionnalités</a:t>
            </a:r>
          </a:p>
          <a:p>
            <a:pPr marL="285750" indent="-285750">
              <a:lnSpc>
                <a:spcPct val="150000"/>
              </a:lnSpc>
              <a:buFont typeface="Arial" panose="020B0604020202020204" pitchFamily="34" charset="0"/>
              <a:buChar char="•"/>
            </a:pPr>
            <a:r>
              <a:rPr lang="fr-FR" sz="2000" dirty="0"/>
              <a:t>Déterminer le contenu de chaque page </a:t>
            </a:r>
          </a:p>
          <a:p>
            <a:pPr marL="285750" indent="-285750">
              <a:lnSpc>
                <a:spcPct val="150000"/>
              </a:lnSpc>
              <a:buFont typeface="Arial" panose="020B0604020202020204" pitchFamily="34" charset="0"/>
              <a:buChar char="•"/>
            </a:pPr>
            <a:r>
              <a:rPr lang="fr-FR" sz="2000" dirty="0"/>
              <a:t>Présenter une première approche d’un projet pour valider</a:t>
            </a:r>
            <a:br>
              <a:rPr lang="fr-FR" sz="2000" dirty="0"/>
            </a:br>
            <a:endParaRPr lang="fr-MA" sz="2000" dirty="0"/>
          </a:p>
        </p:txBody>
      </p:sp>
      <p:pic>
        <p:nvPicPr>
          <p:cNvPr id="8" name="Image 7">
            <a:extLst>
              <a:ext uri="{FF2B5EF4-FFF2-40B4-BE49-F238E27FC236}">
                <a16:creationId xmlns:a16="http://schemas.microsoft.com/office/drawing/2014/main" id="{E005DF31-E36F-46C3-85BC-27FE55FA8CDC}"/>
              </a:ext>
            </a:extLst>
          </p:cNvPr>
          <p:cNvPicPr>
            <a:picLocks noChangeAspect="1"/>
          </p:cNvPicPr>
          <p:nvPr/>
        </p:nvPicPr>
        <p:blipFill>
          <a:blip r:embed="rId2"/>
          <a:stretch>
            <a:fillRect/>
          </a:stretch>
        </p:blipFill>
        <p:spPr>
          <a:xfrm>
            <a:off x="5916773" y="1782029"/>
            <a:ext cx="6044449" cy="4533337"/>
          </a:xfrm>
          <a:prstGeom prst="rect">
            <a:avLst/>
          </a:prstGeom>
        </p:spPr>
      </p:pic>
    </p:spTree>
    <p:extLst>
      <p:ext uri="{BB962C8B-B14F-4D97-AF65-F5344CB8AC3E}">
        <p14:creationId xmlns:p14="http://schemas.microsoft.com/office/powerpoint/2010/main" val="257373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654CC5C9-C360-42D1-8E24-9B255D5D5F84}"/>
              </a:ext>
            </a:extLst>
          </p:cNvPr>
          <p:cNvPicPr>
            <a:picLocks noChangeAspect="1"/>
          </p:cNvPicPr>
          <p:nvPr/>
        </p:nvPicPr>
        <p:blipFill>
          <a:blip r:embed="rId2"/>
          <a:stretch>
            <a:fillRect/>
          </a:stretch>
        </p:blipFill>
        <p:spPr>
          <a:xfrm>
            <a:off x="5806524" y="1217047"/>
            <a:ext cx="6181614" cy="54994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a:extLst>
              <a:ext uri="{FF2B5EF4-FFF2-40B4-BE49-F238E27FC236}">
                <a16:creationId xmlns:a16="http://schemas.microsoft.com/office/drawing/2014/main" id="{8D84736A-FC0D-422C-ADFD-C2D235D885F3}"/>
              </a:ext>
            </a:extLst>
          </p:cNvPr>
          <p:cNvSpPr/>
          <p:nvPr/>
        </p:nvSpPr>
        <p:spPr>
          <a:xfrm>
            <a:off x="4002985" y="180236"/>
            <a:ext cx="3607078" cy="923330"/>
          </a:xfrm>
          <a:prstGeom prst="rect">
            <a:avLst/>
          </a:prstGeom>
        </p:spPr>
        <p:txBody>
          <a:bodyPr wrap="none">
            <a:spAutoFit/>
          </a:bodyPr>
          <a:lstStyle/>
          <a:p>
            <a:r>
              <a:rPr lang="fr-FR" sz="5400" b="1" dirty="0"/>
              <a:t>Wireframe</a:t>
            </a:r>
            <a:endParaRPr lang="fr-MA" sz="5400" b="1" dirty="0"/>
          </a:p>
        </p:txBody>
      </p:sp>
      <p:sp>
        <p:nvSpPr>
          <p:cNvPr id="5" name="Rectangle 4">
            <a:extLst>
              <a:ext uri="{FF2B5EF4-FFF2-40B4-BE49-F238E27FC236}">
                <a16:creationId xmlns:a16="http://schemas.microsoft.com/office/drawing/2014/main" id="{E17CD6D7-C489-403C-8AA5-746D46D128D9}"/>
              </a:ext>
            </a:extLst>
          </p:cNvPr>
          <p:cNvSpPr/>
          <p:nvPr/>
        </p:nvSpPr>
        <p:spPr>
          <a:xfrm>
            <a:off x="104504" y="1103566"/>
            <a:ext cx="5702020" cy="4846840"/>
          </a:xfrm>
          <a:prstGeom prst="rect">
            <a:avLst/>
          </a:prstGeom>
        </p:spPr>
        <p:txBody>
          <a:bodyPr wrap="square">
            <a:spAutoFit/>
          </a:bodyPr>
          <a:lstStyle/>
          <a:p>
            <a:pPr>
              <a:lnSpc>
                <a:spcPct val="150000"/>
              </a:lnSpc>
            </a:pPr>
            <a:r>
              <a:rPr lang="fr-MA" sz="1600" dirty="0"/>
              <a:t>Le </a:t>
            </a:r>
            <a:r>
              <a:rPr lang="fr-MA" sz="1600" b="1" dirty="0"/>
              <a:t>wireframe « </a:t>
            </a:r>
            <a:r>
              <a:rPr lang="fr-MA" sz="1600" dirty="0"/>
              <a:t>maquette fil de fer » c’est la suite logique do zoning</a:t>
            </a:r>
          </a:p>
          <a:p>
            <a:pPr marL="285750" indent="-285750">
              <a:lnSpc>
                <a:spcPct val="150000"/>
              </a:lnSpc>
              <a:buFont typeface="Arial" panose="020B0604020202020204" pitchFamily="34" charset="0"/>
              <a:buChar char="•"/>
            </a:pPr>
            <a:r>
              <a:rPr lang="fr-MA" sz="1600" dirty="0"/>
              <a:t>chaque bloc en introduisant les contenus présent (</a:t>
            </a:r>
            <a:r>
              <a:rPr lang="fr-MA" sz="1600" dirty="0" err="1"/>
              <a:t>images,textes,videos</a:t>
            </a:r>
            <a:r>
              <a:rPr lang="fr-MA" sz="1600" dirty="0"/>
              <a:t>)</a:t>
            </a:r>
            <a:r>
              <a:rPr lang="fr-MA" sz="1600" b="1" dirty="0"/>
              <a:t> </a:t>
            </a:r>
            <a:endParaRPr lang="fr-FR" sz="1600" b="1" dirty="0"/>
          </a:p>
          <a:p>
            <a:pPr marL="285750" indent="-285750">
              <a:lnSpc>
                <a:spcPct val="150000"/>
              </a:lnSpc>
              <a:buFont typeface="Arial" panose="020B0604020202020204" pitchFamily="34" charset="0"/>
              <a:buChar char="•"/>
            </a:pPr>
            <a:r>
              <a:rPr lang="fr-FR" sz="1600" dirty="0"/>
              <a:t>L’objectif est de définir l’organisation des éléments et des formes sans travailler l’aspect visuel</a:t>
            </a:r>
          </a:p>
          <a:p>
            <a:pPr marL="285750" indent="-285750">
              <a:lnSpc>
                <a:spcPct val="150000"/>
              </a:lnSpc>
              <a:buFont typeface="Arial" panose="020B0604020202020204" pitchFamily="34" charset="0"/>
              <a:buChar char="•"/>
            </a:pPr>
            <a:r>
              <a:rPr lang="fr-FR" sz="1600" dirty="0"/>
              <a:t>Le wireframe, en bon outil de communication, l’aide à se projeter. Il évite surtout la rédaction d’un cahier des charges fonctionnel où les besoins peuvent être incomplets ou mal définis, ce qui entrainerait une refonte coûteuse de la plateforme finale. Les wireframes jouent le même rôle en présentant chaque fonctionnalité et spécification associée</a:t>
            </a:r>
            <a:endParaRPr lang="fr-MA" sz="1600" dirty="0"/>
          </a:p>
        </p:txBody>
      </p:sp>
    </p:spTree>
    <p:extLst>
      <p:ext uri="{BB962C8B-B14F-4D97-AF65-F5344CB8AC3E}">
        <p14:creationId xmlns:p14="http://schemas.microsoft.com/office/powerpoint/2010/main" val="2453353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A468C0-53AC-4D95-BC73-1DCEE4ACB4BB}"/>
              </a:ext>
            </a:extLst>
          </p:cNvPr>
          <p:cNvSpPr/>
          <p:nvPr/>
        </p:nvSpPr>
        <p:spPr>
          <a:xfrm>
            <a:off x="4610657" y="178917"/>
            <a:ext cx="2970685" cy="923330"/>
          </a:xfrm>
          <a:prstGeom prst="rect">
            <a:avLst/>
          </a:prstGeom>
        </p:spPr>
        <p:txBody>
          <a:bodyPr wrap="none">
            <a:spAutoFit/>
          </a:bodyPr>
          <a:lstStyle/>
          <a:p>
            <a:pPr fontAlgn="base"/>
            <a:r>
              <a:rPr lang="fr-MA" sz="5400" b="1" dirty="0" err="1"/>
              <a:t>Mockup</a:t>
            </a:r>
            <a:endParaRPr lang="fr-MA" sz="5400" b="1" dirty="0"/>
          </a:p>
        </p:txBody>
      </p:sp>
      <p:sp>
        <p:nvSpPr>
          <p:cNvPr id="5" name="Rectangle 4">
            <a:extLst>
              <a:ext uri="{FF2B5EF4-FFF2-40B4-BE49-F238E27FC236}">
                <a16:creationId xmlns:a16="http://schemas.microsoft.com/office/drawing/2014/main" id="{41862C1A-D5CF-48F8-AB40-0DF27291B4FC}"/>
              </a:ext>
            </a:extLst>
          </p:cNvPr>
          <p:cNvSpPr/>
          <p:nvPr/>
        </p:nvSpPr>
        <p:spPr>
          <a:xfrm>
            <a:off x="87086" y="1653412"/>
            <a:ext cx="5895704" cy="5025671"/>
          </a:xfrm>
          <a:prstGeom prst="rect">
            <a:avLst/>
          </a:prstGeom>
        </p:spPr>
        <p:txBody>
          <a:bodyPr wrap="square">
            <a:spAutoFit/>
          </a:bodyPr>
          <a:lstStyle/>
          <a:p>
            <a:pPr marL="285750" indent="-285750">
              <a:lnSpc>
                <a:spcPct val="150000"/>
              </a:lnSpc>
              <a:buFont typeface="Arial" panose="020B0604020202020204" pitchFamily="34" charset="0"/>
              <a:buChar char="•"/>
            </a:pPr>
            <a:r>
              <a:rPr lang="fr-FR" b="1" dirty="0"/>
              <a:t>Un </a:t>
            </a:r>
            <a:r>
              <a:rPr lang="fr-FR" b="1" dirty="0" err="1"/>
              <a:t>mockup</a:t>
            </a:r>
            <a:r>
              <a:rPr lang="fr-FR" b="1" dirty="0"/>
              <a:t> permet de transformer une wireframe en page interactive</a:t>
            </a:r>
            <a:endParaRPr lang="fr-FR" dirty="0">
              <a:latin typeface="Open Sans"/>
            </a:endParaRPr>
          </a:p>
          <a:p>
            <a:pPr marL="285750" indent="-285750">
              <a:lnSpc>
                <a:spcPct val="150000"/>
              </a:lnSpc>
              <a:buFont typeface="Arial" panose="020B0604020202020204" pitchFamily="34" charset="0"/>
              <a:buChar char="•"/>
            </a:pPr>
            <a:r>
              <a:rPr lang="fr-FR" dirty="0">
                <a:latin typeface="Open Sans"/>
              </a:rPr>
              <a:t>Un </a:t>
            </a:r>
            <a:r>
              <a:rPr lang="fr-FR" b="1" dirty="0" err="1">
                <a:latin typeface="Open Sans"/>
              </a:rPr>
              <a:t>mockup</a:t>
            </a:r>
            <a:r>
              <a:rPr lang="fr-FR" dirty="0">
                <a:latin typeface="Open Sans"/>
              </a:rPr>
              <a:t> est une image d’interface qui a été transformée en page HTML dynamique et navigable (opération réalisée via des logiciels de conception d’interfaces).</a:t>
            </a:r>
          </a:p>
          <a:p>
            <a:pPr marL="285750" indent="-285750">
              <a:lnSpc>
                <a:spcPct val="150000"/>
              </a:lnSpc>
              <a:buFont typeface="Arial" panose="020B0604020202020204" pitchFamily="34" charset="0"/>
              <a:buChar char="•"/>
            </a:pPr>
            <a:r>
              <a:rPr lang="fr-FR" dirty="0"/>
              <a:t>Ce nouveau format autorise l’insertion de liens vers des pages notamment. Il permet aussi de rendre un formulaire fonctionnel afin d’effectuer des simulations</a:t>
            </a:r>
            <a:endParaRPr lang="fr-FR" dirty="0">
              <a:latin typeface="Open Sans"/>
            </a:endParaRPr>
          </a:p>
          <a:p>
            <a:pPr marL="285750" indent="-285750">
              <a:lnSpc>
                <a:spcPct val="150000"/>
              </a:lnSpc>
              <a:buFont typeface="Arial" panose="020B0604020202020204" pitchFamily="34" charset="0"/>
              <a:buChar char="•"/>
            </a:pPr>
            <a:endParaRPr lang="fr-FR" dirty="0">
              <a:latin typeface="Open Sans"/>
            </a:endParaRPr>
          </a:p>
          <a:p>
            <a:pPr>
              <a:lnSpc>
                <a:spcPct val="150000"/>
              </a:lnSpc>
            </a:pPr>
            <a:endParaRPr lang="fr-MA" dirty="0"/>
          </a:p>
        </p:txBody>
      </p:sp>
      <p:pic>
        <p:nvPicPr>
          <p:cNvPr id="7" name="Image 6">
            <a:extLst>
              <a:ext uri="{FF2B5EF4-FFF2-40B4-BE49-F238E27FC236}">
                <a16:creationId xmlns:a16="http://schemas.microsoft.com/office/drawing/2014/main" id="{43AFF93E-6BB8-4B65-936A-02CF33592B99}"/>
              </a:ext>
            </a:extLst>
          </p:cNvPr>
          <p:cNvPicPr>
            <a:picLocks noChangeAspect="1"/>
          </p:cNvPicPr>
          <p:nvPr/>
        </p:nvPicPr>
        <p:blipFill>
          <a:blip r:embed="rId2"/>
          <a:stretch>
            <a:fillRect/>
          </a:stretch>
        </p:blipFill>
        <p:spPr>
          <a:xfrm>
            <a:off x="6209211" y="1658710"/>
            <a:ext cx="5832701" cy="4939045"/>
          </a:xfrm>
          <a:prstGeom prst="rect">
            <a:avLst/>
          </a:prstGeom>
        </p:spPr>
      </p:pic>
    </p:spTree>
    <p:extLst>
      <p:ext uri="{BB962C8B-B14F-4D97-AF65-F5344CB8AC3E}">
        <p14:creationId xmlns:p14="http://schemas.microsoft.com/office/powerpoint/2010/main" val="72583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3161E1-D14E-48A4-BF0A-F7A3B6C2390E}"/>
              </a:ext>
            </a:extLst>
          </p:cNvPr>
          <p:cNvSpPr/>
          <p:nvPr/>
        </p:nvSpPr>
        <p:spPr>
          <a:xfrm>
            <a:off x="4630759" y="109248"/>
            <a:ext cx="2930482" cy="923330"/>
          </a:xfrm>
          <a:prstGeom prst="rect">
            <a:avLst/>
          </a:prstGeom>
        </p:spPr>
        <p:txBody>
          <a:bodyPr wrap="none">
            <a:spAutoFit/>
          </a:bodyPr>
          <a:lstStyle/>
          <a:p>
            <a:r>
              <a:rPr lang="fr-MA" sz="5400" dirty="0">
                <a:solidFill>
                  <a:srgbClr val="FFFFFF"/>
                </a:solidFill>
                <a:latin typeface="Poppins-Regular"/>
              </a:rPr>
              <a:t>maquette</a:t>
            </a:r>
            <a:endParaRPr lang="fr-MA" sz="5400" dirty="0"/>
          </a:p>
        </p:txBody>
      </p:sp>
      <p:sp>
        <p:nvSpPr>
          <p:cNvPr id="5" name="Rectangle 4">
            <a:extLst>
              <a:ext uri="{FF2B5EF4-FFF2-40B4-BE49-F238E27FC236}">
                <a16:creationId xmlns:a16="http://schemas.microsoft.com/office/drawing/2014/main" id="{3539A8EC-24A2-4983-8FEC-F9E12CFAD881}"/>
              </a:ext>
            </a:extLst>
          </p:cNvPr>
          <p:cNvSpPr/>
          <p:nvPr/>
        </p:nvSpPr>
        <p:spPr>
          <a:xfrm>
            <a:off x="1336766" y="1913942"/>
            <a:ext cx="9518468" cy="3691973"/>
          </a:xfrm>
          <a:prstGeom prst="rect">
            <a:avLst/>
          </a:prstGeom>
        </p:spPr>
        <p:txBody>
          <a:bodyPr wrap="square">
            <a:spAutoFit/>
          </a:bodyPr>
          <a:lstStyle/>
          <a:p>
            <a:pPr marL="285750" indent="-285750">
              <a:lnSpc>
                <a:spcPct val="150000"/>
              </a:lnSpc>
              <a:buFont typeface="Arial" panose="020B0604020202020204" pitchFamily="34" charset="0"/>
              <a:buChar char="•"/>
            </a:pPr>
            <a:r>
              <a:rPr lang="fr-MA" sz="3200" dirty="0"/>
              <a:t>la représentation graphique du produit digital</a:t>
            </a:r>
          </a:p>
          <a:p>
            <a:pPr marL="285750" indent="-285750">
              <a:lnSpc>
                <a:spcPct val="150000"/>
              </a:lnSpc>
              <a:buFont typeface="Arial" panose="020B0604020202020204" pitchFamily="34" charset="0"/>
              <a:buChar char="•"/>
            </a:pPr>
            <a:r>
              <a:rPr lang="fr-FR" sz="3200" dirty="0"/>
              <a:t>validation de tous les aspects visuels</a:t>
            </a:r>
          </a:p>
          <a:p>
            <a:pPr marL="285750" indent="-285750">
              <a:lnSpc>
                <a:spcPct val="150000"/>
              </a:lnSpc>
              <a:buFont typeface="Arial" panose="020B0604020202020204" pitchFamily="34" charset="0"/>
              <a:buChar char="•"/>
            </a:pPr>
            <a:r>
              <a:rPr lang="fr-FR" sz="3200" dirty="0"/>
              <a:t>donne un très bon aperçu du produit final</a:t>
            </a:r>
          </a:p>
          <a:p>
            <a:pPr marL="285750" indent="-285750">
              <a:lnSpc>
                <a:spcPct val="150000"/>
              </a:lnSpc>
              <a:buFont typeface="Arial" panose="020B0604020202020204" pitchFamily="34" charset="0"/>
              <a:buChar char="•"/>
            </a:pPr>
            <a:endParaRPr lang="fr-MA" sz="3200" dirty="0"/>
          </a:p>
          <a:p>
            <a:pPr marL="285750" indent="-285750">
              <a:lnSpc>
                <a:spcPct val="150000"/>
              </a:lnSpc>
              <a:buFont typeface="Arial" panose="020B0604020202020204" pitchFamily="34" charset="0"/>
              <a:buChar char="•"/>
            </a:pPr>
            <a:endParaRPr lang="fr-MA" sz="3200" dirty="0"/>
          </a:p>
        </p:txBody>
      </p:sp>
    </p:spTree>
    <p:extLst>
      <p:ext uri="{BB962C8B-B14F-4D97-AF65-F5344CB8AC3E}">
        <p14:creationId xmlns:p14="http://schemas.microsoft.com/office/powerpoint/2010/main" val="107815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3F3E54-C9AA-40BF-9CA8-55CCAD6A419D}"/>
              </a:ext>
            </a:extLst>
          </p:cNvPr>
          <p:cNvSpPr/>
          <p:nvPr/>
        </p:nvSpPr>
        <p:spPr>
          <a:xfrm>
            <a:off x="3818261" y="161506"/>
            <a:ext cx="4555478" cy="923330"/>
          </a:xfrm>
          <a:prstGeom prst="rect">
            <a:avLst/>
          </a:prstGeom>
        </p:spPr>
        <p:txBody>
          <a:bodyPr wrap="none">
            <a:spAutoFit/>
          </a:bodyPr>
          <a:lstStyle/>
          <a:p>
            <a:pPr fontAlgn="base"/>
            <a:r>
              <a:rPr lang="fr-MA" sz="5400" b="1" dirty="0">
                <a:latin typeface="Open Sans"/>
              </a:rPr>
              <a:t>Un prototype</a:t>
            </a:r>
            <a:endParaRPr lang="fr-MA" sz="5400" b="1" i="0" dirty="0">
              <a:effectLst/>
              <a:latin typeface="Open Sans"/>
            </a:endParaRPr>
          </a:p>
        </p:txBody>
      </p:sp>
      <p:sp>
        <p:nvSpPr>
          <p:cNvPr id="5" name="Rectangle 4">
            <a:extLst>
              <a:ext uri="{FF2B5EF4-FFF2-40B4-BE49-F238E27FC236}">
                <a16:creationId xmlns:a16="http://schemas.microsoft.com/office/drawing/2014/main" id="{8400A838-9B30-4AD6-BE07-EB516EDAD0BA}"/>
              </a:ext>
            </a:extLst>
          </p:cNvPr>
          <p:cNvSpPr/>
          <p:nvPr/>
        </p:nvSpPr>
        <p:spPr>
          <a:xfrm>
            <a:off x="1645920" y="1952346"/>
            <a:ext cx="8900160" cy="2953309"/>
          </a:xfrm>
          <a:prstGeom prst="rect">
            <a:avLst/>
          </a:prstGeom>
        </p:spPr>
        <p:txBody>
          <a:bodyPr wrap="square">
            <a:spAutoFit/>
          </a:bodyPr>
          <a:lstStyle/>
          <a:p>
            <a:pPr marL="285750" indent="-285750">
              <a:lnSpc>
                <a:spcPct val="150000"/>
              </a:lnSpc>
              <a:buFont typeface="Arial" panose="020B0604020202020204" pitchFamily="34" charset="0"/>
              <a:buChar char="•"/>
            </a:pPr>
            <a:r>
              <a:rPr lang="fr-MA" sz="3200" dirty="0"/>
              <a:t>une simulation du futur produit digital </a:t>
            </a:r>
          </a:p>
          <a:p>
            <a:pPr marL="285750" indent="-285750">
              <a:lnSpc>
                <a:spcPct val="150000"/>
              </a:lnSpc>
              <a:buFont typeface="Arial" panose="020B0604020202020204" pitchFamily="34" charset="0"/>
              <a:buChar char="•"/>
            </a:pPr>
            <a:r>
              <a:rPr lang="fr-MA" sz="3200" dirty="0"/>
              <a:t>le prototype est interactif</a:t>
            </a:r>
          </a:p>
          <a:p>
            <a:pPr marL="285750" indent="-285750">
              <a:lnSpc>
                <a:spcPct val="150000"/>
              </a:lnSpc>
              <a:buFont typeface="Arial" panose="020B0604020202020204" pitchFamily="34" charset="0"/>
              <a:buChar char="•"/>
            </a:pPr>
            <a:r>
              <a:rPr lang="fr-FR" sz="3200" dirty="0"/>
              <a:t>il peut être réalisé de différentes façons</a:t>
            </a:r>
          </a:p>
          <a:p>
            <a:pPr marL="285750" indent="-285750">
              <a:lnSpc>
                <a:spcPct val="150000"/>
              </a:lnSpc>
              <a:buFont typeface="Arial" panose="020B0604020202020204" pitchFamily="34" charset="0"/>
              <a:buChar char="•"/>
            </a:pPr>
            <a:r>
              <a:rPr lang="fr-FR" sz="3200" dirty="0"/>
              <a:t> il peut être exécuter à différents moments</a:t>
            </a:r>
            <a:endParaRPr lang="fr-MA" sz="3200" dirty="0"/>
          </a:p>
        </p:txBody>
      </p:sp>
    </p:spTree>
    <p:extLst>
      <p:ext uri="{BB962C8B-B14F-4D97-AF65-F5344CB8AC3E}">
        <p14:creationId xmlns:p14="http://schemas.microsoft.com/office/powerpoint/2010/main" val="21603036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eu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327</TotalTime>
  <Words>90</Words>
  <Application>Microsoft Office PowerPoint</Application>
  <PresentationFormat>Grand écran</PresentationFormat>
  <Paragraphs>25</Paragraphs>
  <Slides>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Arial</vt:lpstr>
      <vt:lpstr>Century Gothic</vt:lpstr>
      <vt:lpstr>Open Sans</vt:lpstr>
      <vt:lpstr>Poppins-Regular</vt:lpstr>
      <vt:lpstr>Wingdings 3</vt:lpstr>
      <vt:lpstr>Ion</vt:lpstr>
      <vt:lpstr>Quelle est la différence entre le Zoning, Wireframe, Mockup et Prototype  </vt:lpstr>
      <vt:lpstr>Présentation PowerPoint</vt:lpstr>
      <vt:lpstr>Le zoning</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Quelle est la différence entre le Zoning, Wireframe, Mockup et Prototype</dc:title>
  <dc:creator>med amine</dc:creator>
  <cp:lastModifiedBy>med amine</cp:lastModifiedBy>
  <cp:revision>16</cp:revision>
  <dcterms:created xsi:type="dcterms:W3CDTF">2019-11-25T10:57:21Z</dcterms:created>
  <dcterms:modified xsi:type="dcterms:W3CDTF">2019-11-25T16:24:59Z</dcterms:modified>
</cp:coreProperties>
</file>