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8"/>
  </p:notesMasterIdLst>
  <p:handoutMasterIdLst>
    <p:handoutMasterId r:id="rId19"/>
  </p:handoutMasterIdLst>
  <p:sldIdLst>
    <p:sldId id="1479" r:id="rId3"/>
    <p:sldId id="1642" r:id="rId4"/>
    <p:sldId id="1645" r:id="rId5"/>
    <p:sldId id="1639" r:id="rId6"/>
    <p:sldId id="2135" r:id="rId7"/>
    <p:sldId id="2136" r:id="rId8"/>
    <p:sldId id="2132" r:id="rId9"/>
    <p:sldId id="2139" r:id="rId10"/>
    <p:sldId id="2140" r:id="rId11"/>
    <p:sldId id="2141" r:id="rId12"/>
    <p:sldId id="2142" r:id="rId13"/>
    <p:sldId id="1653" r:id="rId14"/>
    <p:sldId id="2143" r:id="rId15"/>
    <p:sldId id="1652" r:id="rId16"/>
    <p:sldId id="166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7" autoAdjust="0"/>
    <p:restoredTop sz="94434" autoAdjust="0"/>
  </p:normalViewPr>
  <p:slideViewPr>
    <p:cSldViewPr>
      <p:cViewPr>
        <p:scale>
          <a:sx n="100" d="100"/>
          <a:sy n="100" d="100"/>
        </p:scale>
        <p:origin x="252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TD0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5194300" cy="5143500"/>
          </a:xfrm>
          <a:custGeom>
            <a:avLst/>
            <a:gdLst>
              <a:gd name="connsiteX0" fmla="*/ 1762115 w 5194300"/>
              <a:gd name="connsiteY0" fmla="*/ 0 h 5143500"/>
              <a:gd name="connsiteX1" fmla="*/ 3362315 w 5194300"/>
              <a:gd name="connsiteY1" fmla="*/ 0 h 5143500"/>
              <a:gd name="connsiteX2" fmla="*/ 3594100 w 5194300"/>
              <a:gd name="connsiteY2" fmla="*/ 0 h 5143500"/>
              <a:gd name="connsiteX3" fmla="*/ 5194300 w 5194300"/>
              <a:gd name="connsiteY3" fmla="*/ 0 h 5143500"/>
              <a:gd name="connsiteX4" fmla="*/ 3432185 w 5194300"/>
              <a:gd name="connsiteY4" fmla="*/ 5143500 h 5143500"/>
              <a:gd name="connsiteX5" fmla="*/ 1831985 w 5194300"/>
              <a:gd name="connsiteY5" fmla="*/ 5143500 h 5143500"/>
              <a:gd name="connsiteX6" fmla="*/ 1600200 w 5194300"/>
              <a:gd name="connsiteY6" fmla="*/ 5143500 h 5143500"/>
              <a:gd name="connsiteX7" fmla="*/ 0 w 51943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300" h="5143500">
                <a:moveTo>
                  <a:pt x="1762115" y="0"/>
                </a:moveTo>
                <a:lnTo>
                  <a:pt x="3362315" y="0"/>
                </a:lnTo>
                <a:lnTo>
                  <a:pt x="3594100" y="0"/>
                </a:lnTo>
                <a:lnTo>
                  <a:pt x="5194300" y="0"/>
                </a:lnTo>
                <a:lnTo>
                  <a:pt x="3432185" y="5143500"/>
                </a:lnTo>
                <a:lnTo>
                  <a:pt x="1831985" y="5143500"/>
                </a:lnTo>
                <a:lnTo>
                  <a:pt x="16002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274320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  <p:sldLayoutId id="214748421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33B07F-7277-437C-B588-EC1DB23275A6}"/>
              </a:ext>
            </a:extLst>
          </p:cNvPr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54685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0" r="24990"/>
          <a:stretch/>
        </p:blipFill>
        <p:spPr>
          <a:xfrm>
            <a:off x="3949700" y="0"/>
            <a:ext cx="5194300" cy="5143500"/>
          </a:xfrm>
        </p:spPr>
      </p:pic>
      <p:sp>
        <p:nvSpPr>
          <p:cNvPr id="6" name="Right Triangle 5"/>
          <p:cNvSpPr/>
          <p:nvPr/>
        </p:nvSpPr>
        <p:spPr>
          <a:xfrm flipH="1">
            <a:off x="7486650" y="352425"/>
            <a:ext cx="1657350" cy="4791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5562" y="2699661"/>
            <a:ext cx="1188720" cy="5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93335" y="39966"/>
            <a:ext cx="4378665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Single-Image Depth Estimation Based on Fourier Domain Analysis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EA99C53D-F984-47B1-8B61-D910D62B1429}"/>
              </a:ext>
            </a:extLst>
          </p:cNvPr>
          <p:cNvSpPr txBox="1">
            <a:spLocks/>
          </p:cNvSpPr>
          <p:nvPr/>
        </p:nvSpPr>
        <p:spPr>
          <a:xfrm>
            <a:off x="383836" y="2930010"/>
            <a:ext cx="3121363" cy="892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Dani </a:t>
            </a:r>
            <a:r>
              <a:rPr lang="en-US" sz="1600" dirty="0" err="1">
                <a:latin typeface="+mj-lt"/>
              </a:rPr>
              <a:t>Bouch</a:t>
            </a:r>
            <a:r>
              <a:rPr lang="en-US" sz="1600" dirty="0">
                <a:latin typeface="+mj-lt"/>
              </a:rPr>
              <a:t>/ Amine </a:t>
            </a:r>
            <a:r>
              <a:rPr lang="en-US" sz="1600" dirty="0" err="1">
                <a:latin typeface="+mj-lt"/>
              </a:rPr>
              <a:t>Khelif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Sorbonne University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Master ISI </a:t>
            </a:r>
          </a:p>
        </p:txBody>
      </p:sp>
    </p:spTree>
    <p:extLst>
      <p:ext uri="{BB962C8B-B14F-4D97-AF65-F5344CB8AC3E}">
        <p14:creationId xmlns:p14="http://schemas.microsoft.com/office/powerpoint/2010/main" val="377397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8626" y="127404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Single-Image Depth Estimation Based on Fourier Domain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03"/>
            <a:ext cx="8368363" cy="4094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Algorithm Development: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F7437B44-4531-4CA6-BE6E-88B4398B68EB}"/>
              </a:ext>
            </a:extLst>
          </p:cNvPr>
          <p:cNvSpPr/>
          <p:nvPr/>
        </p:nvSpPr>
        <p:spPr bwMode="auto">
          <a:xfrm>
            <a:off x="29029" y="412736"/>
            <a:ext cx="1918256" cy="722095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Phase 4: Combing the depth maps in the Fourier 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133622-4DAE-4A7E-A9A7-217CF773A54C}"/>
              </a:ext>
            </a:extLst>
          </p:cNvPr>
          <p:cNvSpPr/>
          <p:nvPr/>
        </p:nvSpPr>
        <p:spPr bwMode="auto">
          <a:xfrm>
            <a:off x="29029" y="1107490"/>
            <a:ext cx="1918256" cy="3521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Estimating discrete Fourier Transform of each depth candidate </a:t>
            </a:r>
          </a:p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DFT vectors to estimate weight and bias parameters </a:t>
            </a:r>
          </a:p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Combining the DFT vectors into a final estimate</a:t>
            </a:r>
          </a:p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Taking the inverse Fourier transform to generate final Depth Map</a:t>
            </a:r>
          </a:p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9DEA3-63D7-4FF0-A612-A5A673C3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04" y="911999"/>
            <a:ext cx="2855891" cy="400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F80F2A-687B-4CDC-8DC2-B295975C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645" y="1231691"/>
            <a:ext cx="1602360" cy="541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CF2C15-B5ED-4CC3-B66B-15CA82D45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535" y="1771013"/>
            <a:ext cx="217170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A6726E-0ABD-4E7E-9DEF-1D54ACF01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535" y="2557785"/>
            <a:ext cx="2705100" cy="438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8C6938-BBFB-4C70-AC56-856A44903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660" y="3359986"/>
            <a:ext cx="1140943" cy="3331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86F863-CBA0-4AAE-A35D-C5DF777387D2}"/>
              </a:ext>
            </a:extLst>
          </p:cNvPr>
          <p:cNvSpPr txBox="1"/>
          <p:nvPr/>
        </p:nvSpPr>
        <p:spPr>
          <a:xfrm>
            <a:off x="1947285" y="950129"/>
            <a:ext cx="2438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</a:t>
            </a:r>
            <a:r>
              <a:rPr lang="en-US" sz="1050" b="1" dirty="0"/>
              <a:t>Estimating Discrete Fourier Transform :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3D83B-1115-464B-8D73-0F4A29DEF6A3}"/>
              </a:ext>
            </a:extLst>
          </p:cNvPr>
          <p:cNvSpPr txBox="1"/>
          <p:nvPr/>
        </p:nvSpPr>
        <p:spPr>
          <a:xfrm>
            <a:off x="1941388" y="1418848"/>
            <a:ext cx="2438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3. DFT vectors: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62FE7-F82F-4243-8EE4-DD5341B681B9}"/>
              </a:ext>
            </a:extLst>
          </p:cNvPr>
          <p:cNvSpPr txBox="1"/>
          <p:nvPr/>
        </p:nvSpPr>
        <p:spPr>
          <a:xfrm>
            <a:off x="1941388" y="1832001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4. Bias Estimation: </a:t>
            </a:r>
            <a:r>
              <a:rPr lang="en-US" sz="1000" dirty="0"/>
              <a:t>The goal is to compensate for the average deviation of </a:t>
            </a:r>
            <a:r>
              <a:rPr lang="en-US" sz="1000" dirty="0" err="1"/>
              <a:t>fk^m</a:t>
            </a:r>
            <a:r>
              <a:rPr lang="en-US" sz="1000" dirty="0"/>
              <a:t> from the ground truth </a:t>
            </a:r>
            <a:r>
              <a:rPr lang="en-US" sz="1000" dirty="0" err="1"/>
              <a:t>fk</a:t>
            </a:r>
            <a:r>
              <a:rPr lang="en-US" sz="1000" dirty="0"/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E414CEE-36A0-4D48-BFD5-78C57F9D0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585" y="1316914"/>
            <a:ext cx="2266295" cy="4482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10CEC6-E395-4002-A2AD-52CC8D9B6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433" y="1905036"/>
            <a:ext cx="2035681" cy="4809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C5E500-848B-4BEA-B7D0-D3E3233BC9ED}"/>
              </a:ext>
            </a:extLst>
          </p:cNvPr>
          <p:cNvSpPr txBox="1"/>
          <p:nvPr/>
        </p:nvSpPr>
        <p:spPr>
          <a:xfrm>
            <a:off x="1960130" y="2554321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5. Weight Estimation: </a:t>
            </a:r>
            <a:r>
              <a:rPr lang="en-US" sz="1000" dirty="0"/>
              <a:t>The goal is to minimize the MSE between </a:t>
            </a:r>
            <a:r>
              <a:rPr lang="en-US" sz="1000" dirty="0" err="1"/>
              <a:t>fk</a:t>
            </a:r>
            <a:r>
              <a:rPr lang="en-US" sz="1000" dirty="0"/>
              <a:t>^ and </a:t>
            </a:r>
            <a:r>
              <a:rPr lang="en-US" sz="1000" dirty="0" err="1"/>
              <a:t>fk</a:t>
            </a:r>
            <a:r>
              <a:rPr lang="en-US" sz="1000" dirty="0"/>
              <a:t> which results in an optimization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C4590-194F-4B30-A21B-D6EDE96238DD}"/>
              </a:ext>
            </a:extLst>
          </p:cNvPr>
          <p:cNvSpPr txBox="1"/>
          <p:nvPr/>
        </p:nvSpPr>
        <p:spPr>
          <a:xfrm>
            <a:off x="4147358" y="2877305"/>
            <a:ext cx="45437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T_k</a:t>
            </a:r>
            <a:r>
              <a:rPr lang="en-US" sz="1000" dirty="0"/>
              <a:t> is a matrix where each element corresponds to </a:t>
            </a:r>
            <a:r>
              <a:rPr lang="en-US" sz="1000" dirty="0" err="1"/>
              <a:t>fk,t^m</a:t>
            </a:r>
            <a:r>
              <a:rPr lang="en-US" sz="1000" dirty="0"/>
              <a:t> –</a:t>
            </a:r>
            <a:r>
              <a:rPr lang="en-US" sz="1000" dirty="0" err="1"/>
              <a:t>bk^m</a:t>
            </a:r>
            <a:r>
              <a:rPr lang="en-US" sz="1000" dirty="0"/>
              <a:t> for each depth map candidate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T_k</a:t>
            </a:r>
            <a:r>
              <a:rPr lang="en-US" sz="1000" dirty="0"/>
              <a:t> is a vector of the k-</a:t>
            </a:r>
            <a:r>
              <a:rPr lang="en-US" sz="1000" dirty="0" err="1"/>
              <a:t>th</a:t>
            </a:r>
            <a:r>
              <a:rPr lang="en-US" sz="1000" dirty="0"/>
              <a:t> frequency of the ground truth’s DFT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 by Pseudo-Inverse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A3A0E-59A2-4986-9096-F7D8C22B9A18}"/>
              </a:ext>
            </a:extLst>
          </p:cNvPr>
          <p:cNvSpPr txBox="1"/>
          <p:nvPr/>
        </p:nvSpPr>
        <p:spPr>
          <a:xfrm>
            <a:off x="1960130" y="3769857"/>
            <a:ext cx="3011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6. Inverse Fourier Transform: </a:t>
            </a:r>
            <a:r>
              <a:rPr lang="en-US" sz="1000" dirty="0"/>
              <a:t>After combing the DFT vectors of the depth map candidates into a final estimate. An inverse Fourier transform is applied to get the final depth map.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1E4BD2-BDDB-4680-B2D3-C8F0A4D16663}"/>
              </a:ext>
            </a:extLst>
          </p:cNvPr>
          <p:cNvSpPr txBox="1"/>
          <p:nvPr/>
        </p:nvSpPr>
        <p:spPr>
          <a:xfrm>
            <a:off x="1947285" y="408046"/>
            <a:ext cx="699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1. Why pass by the frequency domain?    </a:t>
            </a:r>
            <a:r>
              <a:rPr lang="en-US" sz="1000" dirty="0"/>
              <a:t>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epth maps with large r-&gt; Overall depth distribution (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frequencies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Smaller r-&gt; Estimating local details (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frequencies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r>
              <a:rPr lang="en-US" sz="1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91550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" y="161386"/>
            <a:ext cx="8368363" cy="409459"/>
          </a:xfrm>
        </p:spPr>
        <p:txBody>
          <a:bodyPr/>
          <a:lstStyle/>
          <a:p>
            <a:r>
              <a:rPr lang="en-US" dirty="0"/>
              <a:t>Implementation on a dataset: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39329" y="700297"/>
            <a:ext cx="762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6AAF0-12B9-420C-B040-6AF041572C8B}"/>
              </a:ext>
            </a:extLst>
          </p:cNvPr>
          <p:cNvSpPr txBox="1"/>
          <p:nvPr/>
        </p:nvSpPr>
        <p:spPr>
          <a:xfrm>
            <a:off x="-152400" y="681187"/>
            <a:ext cx="3721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Used: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4093D-349E-4446-9222-B1B539C0377C}"/>
              </a:ext>
            </a:extLst>
          </p:cNvPr>
          <p:cNvSpPr txBox="1"/>
          <p:nvPr/>
        </p:nvSpPr>
        <p:spPr>
          <a:xfrm>
            <a:off x="76200" y="1168182"/>
            <a:ext cx="4648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used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NYU-Depth V2 data set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comprised of video sequences from a variety of indoor scenes as recorded by both the RGB and Depth cameras from the Microsoft Kinect which contains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280,000 training images </a:t>
            </a:r>
          </a:p>
          <a:p>
            <a:pPr marL="171450" indent="-171450" algn="ctr">
              <a:buFontTx/>
              <a:buChar char="-"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Performing data augmentation with scale, rotation and horizontal flip transformations</a:t>
            </a:r>
          </a:p>
          <a:p>
            <a:pPr marL="171450" indent="-171450" algn="ctr">
              <a:buFontTx/>
              <a:buChar char="-"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654 test images in the dataset</a:t>
            </a:r>
          </a:p>
          <a:p>
            <a:pPr marL="171450" indent="-171450" algn="ctr">
              <a:buFontTx/>
              <a:buChar char="-"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only extract the central area of size 427x561 for each image which contains a valid depth projection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8AEDB1-787B-4E32-B0B7-349F2BAEA7F1}"/>
              </a:ext>
            </a:extLst>
          </p:cNvPr>
          <p:cNvSpPr/>
          <p:nvPr/>
        </p:nvSpPr>
        <p:spPr bwMode="auto">
          <a:xfrm>
            <a:off x="17206" y="2571750"/>
            <a:ext cx="769620" cy="38862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8802B-BBE9-4BE0-AA4A-F7C835F829B7}"/>
              </a:ext>
            </a:extLst>
          </p:cNvPr>
          <p:cNvSpPr txBox="1"/>
          <p:nvPr/>
        </p:nvSpPr>
        <p:spPr>
          <a:xfrm>
            <a:off x="-990600" y="2591039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setup: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4AC9E-FAB4-4B6A-820A-5EC8F8309093}"/>
              </a:ext>
            </a:extLst>
          </p:cNvPr>
          <p:cNvSpPr txBox="1"/>
          <p:nvPr/>
        </p:nvSpPr>
        <p:spPr>
          <a:xfrm>
            <a:off x="42529" y="2960371"/>
            <a:ext cx="4773693" cy="132343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628650" lvl="1" indent="-171450" algn="ctr">
              <a:buFont typeface="Arial" panose="020B0604020202020204" pitchFamily="34" charset="0"/>
              <a:buChar char="•"/>
            </a:pPr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 1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Use a pre-trained network and train for 50 batches and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learning rate of 0.0001 </a:t>
            </a:r>
          </a:p>
          <a:p>
            <a:pPr marL="628650" lvl="1" indent="-171450" algn="ctr">
              <a:buFont typeface="Arial" panose="020B0604020202020204" pitchFamily="34" charset="0"/>
              <a:buChar char="•"/>
            </a:pPr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 2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Reduce the learning rate by a factor of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10^-3</a:t>
            </a:r>
          </a:p>
          <a:p>
            <a:pPr lvl="1"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existing parts of the model while initializing new feature extraction parts with the Xavier initialization method,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4251C-09E9-0E8F-7CAD-B395A10DF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37" y="74517"/>
            <a:ext cx="1838965" cy="1502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5FBC3-1E14-9D83-7366-479FC939F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37" y="1839736"/>
            <a:ext cx="1808504" cy="1502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8C246-5F34-4DFF-B04B-B703F320AB8D}"/>
              </a:ext>
            </a:extLst>
          </p:cNvPr>
          <p:cNvSpPr txBox="1"/>
          <p:nvPr/>
        </p:nvSpPr>
        <p:spPr>
          <a:xfrm>
            <a:off x="4657061" y="3474506"/>
            <a:ext cx="464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Corresponding Depth Maps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EBA90-FAC7-F543-65CD-855C7FFBC09D}"/>
              </a:ext>
            </a:extLst>
          </p:cNvPr>
          <p:cNvSpPr txBox="1"/>
          <p:nvPr/>
        </p:nvSpPr>
        <p:spPr>
          <a:xfrm>
            <a:off x="4557633" y="1627827"/>
            <a:ext cx="464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5A25F7-5B85-9616-2CA6-41C63FB5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37" y="74517"/>
            <a:ext cx="2110463" cy="1502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90D01-6B92-E457-54C8-BC4468054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33" y="1839736"/>
            <a:ext cx="2159486" cy="15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5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459" y="52627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Metric used to evaluate results:</a:t>
            </a: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7F127F57-95E4-4CF0-B6AD-3DA3CC089B66}"/>
              </a:ext>
            </a:extLst>
          </p:cNvPr>
          <p:cNvSpPr txBox="1">
            <a:spLocks/>
          </p:cNvSpPr>
          <p:nvPr/>
        </p:nvSpPr>
        <p:spPr>
          <a:xfrm>
            <a:off x="155488" y="743050"/>
            <a:ext cx="3810000" cy="6395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Root Mean Squared Error: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328E3F7-59C7-048C-0424-B13C4F3DB99B}"/>
              </a:ext>
            </a:extLst>
          </p:cNvPr>
          <p:cNvSpPr txBox="1">
            <a:spLocks/>
          </p:cNvSpPr>
          <p:nvPr/>
        </p:nvSpPr>
        <p:spPr>
          <a:xfrm>
            <a:off x="203398" y="108851"/>
            <a:ext cx="8368363" cy="409459"/>
          </a:xfrm>
          <a:prstGeom prst="rect">
            <a:avLst/>
          </a:prstGeom>
        </p:spPr>
        <p:txBody>
          <a:bodyPr lIns="0" tIns="0" rIns="0" bIns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12274-E943-9C08-8608-A7A330C3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55" y="647131"/>
            <a:ext cx="2230493" cy="559096"/>
          </a:xfrm>
          <a:prstGeom prst="rect">
            <a:avLst/>
          </a:prstGeom>
        </p:spPr>
      </p:pic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87BFF2CD-12E5-831D-DA27-6A62D28CE5EC}"/>
              </a:ext>
            </a:extLst>
          </p:cNvPr>
          <p:cNvSpPr txBox="1">
            <a:spLocks/>
          </p:cNvSpPr>
          <p:nvPr/>
        </p:nvSpPr>
        <p:spPr>
          <a:xfrm>
            <a:off x="2743" y="1160061"/>
            <a:ext cx="5141520" cy="8170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Root Mean Squared Error in linear scale is a measure of the differences between values predicted by a model and the values observed (the ground truths).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D8B9402B-3FF2-F479-EF63-10724400FD86}"/>
              </a:ext>
            </a:extLst>
          </p:cNvPr>
          <p:cNvSpPr txBox="1">
            <a:spLocks/>
          </p:cNvSpPr>
          <p:nvPr/>
        </p:nvSpPr>
        <p:spPr>
          <a:xfrm>
            <a:off x="155488" y="2228359"/>
            <a:ext cx="3810000" cy="10078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Training and Validation Losses: 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79F1F-DB60-1D40-E901-A46F90577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63" y="2242669"/>
            <a:ext cx="3886200" cy="2014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0D2B5-8063-33FE-FBAF-3E1261771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67" y="169660"/>
            <a:ext cx="3648715" cy="2058699"/>
          </a:xfrm>
          <a:prstGeom prst="rect">
            <a:avLst/>
          </a:prstGeom>
        </p:spPr>
      </p:pic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2416C6A2-B828-D3FF-9292-5BBCCE43BE32}"/>
              </a:ext>
            </a:extLst>
          </p:cNvPr>
          <p:cNvSpPr txBox="1">
            <a:spLocks/>
          </p:cNvSpPr>
          <p:nvPr/>
        </p:nvSpPr>
        <p:spPr>
          <a:xfrm>
            <a:off x="-22657" y="2624493"/>
            <a:ext cx="5141520" cy="12234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-We trained for 500 epochs with an early stopping option that stopped at us around 250 epochs (8 hours) on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Macbook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Pro M1 Max (64gb GPU)</a:t>
            </a:r>
          </a:p>
          <a:p>
            <a:pPr marL="0" indent="0" algn="ctr">
              <a:lnSpc>
                <a:spcPct val="130000"/>
              </a:lnSpc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04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8" grpId="0"/>
      <p:bldP spid="9" grpId="0" build="p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" y="161386"/>
            <a:ext cx="8368363" cy="409459"/>
          </a:xfrm>
        </p:spPr>
        <p:txBody>
          <a:bodyPr/>
          <a:lstStyle/>
          <a:p>
            <a:r>
              <a:rPr lang="en-US" dirty="0"/>
              <a:t>Inference and comparisons: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39329" y="700297"/>
            <a:ext cx="762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6AAF0-12B9-420C-B040-6AF041572C8B}"/>
              </a:ext>
            </a:extLst>
          </p:cNvPr>
          <p:cNvSpPr txBox="1"/>
          <p:nvPr/>
        </p:nvSpPr>
        <p:spPr>
          <a:xfrm>
            <a:off x="-152400" y="681187"/>
            <a:ext cx="3721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Model Prediction: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7C6A4-851E-D9AF-AD32-704D97A6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340"/>
            <a:ext cx="1715207" cy="1656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20AC5B-8455-4AAA-28E5-20D84A50A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3" y="1865040"/>
            <a:ext cx="1982636" cy="1635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871A61-865F-9AB8-A326-8498F70C5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35" y="1844661"/>
            <a:ext cx="2095502" cy="1676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6FCF8D-9339-DF2B-29C6-D8370FE0F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72" y="1877621"/>
            <a:ext cx="2025446" cy="15886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62F2CA-6C0D-5545-60AB-98EEE6CA7D75}"/>
              </a:ext>
            </a:extLst>
          </p:cNvPr>
          <p:cNvSpPr txBox="1"/>
          <p:nvPr/>
        </p:nvSpPr>
        <p:spPr>
          <a:xfrm>
            <a:off x="-1466497" y="3812510"/>
            <a:ext cx="464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29847-F80F-8041-FC30-F8C2A38C85CF}"/>
              </a:ext>
            </a:extLst>
          </p:cNvPr>
          <p:cNvSpPr txBox="1"/>
          <p:nvPr/>
        </p:nvSpPr>
        <p:spPr>
          <a:xfrm>
            <a:off x="621021" y="3805173"/>
            <a:ext cx="464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Ground-Truth Depth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C5085-0EDF-2021-3412-DF0A4F1103E8}"/>
              </a:ext>
            </a:extLst>
          </p:cNvPr>
          <p:cNvSpPr txBox="1"/>
          <p:nvPr/>
        </p:nvSpPr>
        <p:spPr>
          <a:xfrm>
            <a:off x="2945121" y="3763002"/>
            <a:ext cx="464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Predicted Depth map</a:t>
            </a:r>
          </a:p>
          <a:p>
            <a:pPr algn="ctr"/>
            <a:r>
              <a:rPr lang="en-US" sz="1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Resnet-152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30353-6936-C9E0-A2D6-56CED52DCED2}"/>
              </a:ext>
            </a:extLst>
          </p:cNvPr>
          <p:cNvSpPr txBox="1"/>
          <p:nvPr/>
        </p:nvSpPr>
        <p:spPr>
          <a:xfrm>
            <a:off x="5598141" y="3785048"/>
            <a:ext cx="464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Predicted Depth map</a:t>
            </a:r>
          </a:p>
          <a:p>
            <a:pPr algn="ctr"/>
            <a:r>
              <a:rPr lang="en-US" sz="10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Resnet-152 + Fourier Analysis</a:t>
            </a:r>
          </a:p>
        </p:txBody>
      </p:sp>
    </p:spTree>
    <p:extLst>
      <p:ext uri="{BB962C8B-B14F-4D97-AF65-F5344CB8AC3E}">
        <p14:creationId xmlns:p14="http://schemas.microsoft.com/office/powerpoint/2010/main" val="412950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results we reached and what we learned from this: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Conclusion: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D0128CE-7CA5-4B5B-A735-2F2BC8A54510}"/>
              </a:ext>
            </a:extLst>
          </p:cNvPr>
          <p:cNvGrpSpPr/>
          <p:nvPr/>
        </p:nvGrpSpPr>
        <p:grpSpPr>
          <a:xfrm>
            <a:off x="5415318" y="1169571"/>
            <a:ext cx="3271482" cy="3271478"/>
            <a:chOff x="-1687513" y="3627438"/>
            <a:chExt cx="1303338" cy="130333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86D1D9EF-2734-4F65-BD82-668E4AE8DA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513117C0-3522-4AA5-88C0-C879E2082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702B39-A6F7-44AA-9BAD-7B6B1ECD1AE4}"/>
              </a:ext>
            </a:extLst>
          </p:cNvPr>
          <p:cNvGrpSpPr/>
          <p:nvPr/>
        </p:nvGrpSpPr>
        <p:grpSpPr>
          <a:xfrm>
            <a:off x="6216472" y="1970724"/>
            <a:ext cx="1669174" cy="1669172"/>
            <a:chOff x="-1687513" y="3627438"/>
            <a:chExt cx="1303338" cy="1303337"/>
          </a:xfrm>
          <a:solidFill>
            <a:schemeClr val="accent2"/>
          </a:solidFill>
        </p:grpSpPr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96613CE2-A73D-4267-B1E8-7EB4769EF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134A4F51-9728-422C-92D7-F8BFEE8C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419100" y="1118631"/>
            <a:ext cx="4838700" cy="317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Modifying a pre-</a:t>
            </a:r>
            <a:r>
              <a:rPr lang="en-US" sz="1200" dirty="0" err="1"/>
              <a:t>existant</a:t>
            </a:r>
            <a:r>
              <a:rPr lang="en-US" sz="1200" dirty="0"/>
              <a:t> CNN architecture: We were able to develop a CNN based on the </a:t>
            </a:r>
            <a:r>
              <a:rPr lang="en-US" sz="1200" dirty="0" err="1"/>
              <a:t>ResNet</a:t>
            </a:r>
            <a:r>
              <a:rPr lang="en-US" sz="1200" dirty="0"/>
              <a:t> architecture, enhancing it with paths for intermediate feature extraction which was critical for capturing detailed depth nuances.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Defining our own loss function</a:t>
            </a:r>
            <a:r>
              <a:rPr lang="en-US" sz="1200" dirty="0"/>
              <a:t>: Instead of using a pre-defined loss function. We had to define our own loss function for this use case “Depth Balanced Euclidean Loss” 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Fourier Domain Analysis: Balancing overall distribution with fine details by leveraging Fourier domain analysis of Images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Experimental Validation: Demonstrated state-of-the-art performance on the NYUv2 depth dataset, significantly outperforming conventional algorithms and validating the effectiveness of the Fourier analysis and DBE loss in improving depth estimation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58792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C3E40A7-A7EC-4936-9DAB-36659322C407}"/>
              </a:ext>
            </a:extLst>
          </p:cNvPr>
          <p:cNvSpPr txBox="1">
            <a:spLocks/>
          </p:cNvSpPr>
          <p:nvPr/>
        </p:nvSpPr>
        <p:spPr>
          <a:xfrm>
            <a:off x="1019132" y="1205590"/>
            <a:ext cx="3324268" cy="5768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Single-Image Depth Estimation Based on Fourier Domain Analysis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https://ieeexplore.ieee.org/document/8578140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3EFE372B-4A08-4915-A5A0-61841AA5ACEE}"/>
              </a:ext>
            </a:extLst>
          </p:cNvPr>
          <p:cNvSpPr txBox="1">
            <a:spLocks/>
          </p:cNvSpPr>
          <p:nvPr/>
        </p:nvSpPr>
        <p:spPr>
          <a:xfrm>
            <a:off x="1019132" y="2080192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3-D depth reconstruction from a single still image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https://www.researchgate.net/publication/220659394_3-D_Depth_Reconstruction_from_a_Single_Still_Image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8B52BF8D-B686-4D0D-BCFD-2546C01935FF}"/>
              </a:ext>
            </a:extLst>
          </p:cNvPr>
          <p:cNvSpPr txBox="1">
            <a:spLocks/>
          </p:cNvSpPr>
          <p:nvPr/>
        </p:nvSpPr>
        <p:spPr>
          <a:xfrm>
            <a:off x="1019132" y="2950433"/>
            <a:ext cx="3324268" cy="5768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Deeper depth prediction with fully convolutional residual networks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https://arxiv.org/abs/1606.00373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070B8C2-C77A-49B7-BE2F-92627EFBC1E4}"/>
              </a:ext>
            </a:extLst>
          </p:cNvPr>
          <p:cNvSpPr txBox="1">
            <a:spLocks/>
          </p:cNvSpPr>
          <p:nvPr/>
        </p:nvSpPr>
        <p:spPr>
          <a:xfrm>
            <a:off x="1019132" y="3822855"/>
            <a:ext cx="3324268" cy="5768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Discrete-continuous depth estimation from a single image.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https://ieeexplore.ieee.org/document/6909492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D5522E7-3D4E-4D97-AFC9-665EBC87BE5C}"/>
              </a:ext>
            </a:extLst>
          </p:cNvPr>
          <p:cNvSpPr txBox="1">
            <a:spLocks/>
          </p:cNvSpPr>
          <p:nvPr/>
        </p:nvSpPr>
        <p:spPr>
          <a:xfrm>
            <a:off x="5420900" y="1205590"/>
            <a:ext cx="3324268" cy="5768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Multiscale continuous CRFs as sequential deep networks for monocular depth estimation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https://arxiv.org/abs/1704.02157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2906AD68-A521-4E3C-9C58-553AB20E3B62}"/>
              </a:ext>
            </a:extLst>
          </p:cNvPr>
          <p:cNvSpPr txBox="1">
            <a:spLocks/>
          </p:cNvSpPr>
          <p:nvPr/>
        </p:nvSpPr>
        <p:spPr>
          <a:xfrm>
            <a:off x="5420900" y="2179578"/>
            <a:ext cx="3324268" cy="37369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Deep Residual Learning for Image Recognition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https://arxiv.org/abs/1512.03385</a:t>
            </a: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EEAB6C19-0E62-474E-8AE7-B0C193E9D31C}"/>
              </a:ext>
            </a:extLst>
          </p:cNvPr>
          <p:cNvSpPr txBox="1">
            <a:spLocks/>
          </p:cNvSpPr>
          <p:nvPr/>
        </p:nvSpPr>
        <p:spPr>
          <a:xfrm>
            <a:off x="5420900" y="2952613"/>
            <a:ext cx="3324268" cy="572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Discrete-Time Signal Processing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https://research.iaun.ac.ir/pd/naghsh/pdfs/UploadFile_2230.pdf</a:t>
            </a: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83110C58-F9BF-4E3C-BA16-4AFA6AC84513}"/>
              </a:ext>
            </a:extLst>
          </p:cNvPr>
          <p:cNvSpPr txBox="1">
            <a:spLocks/>
          </p:cNvSpPr>
          <p:nvPr/>
        </p:nvSpPr>
        <p:spPr>
          <a:xfrm>
            <a:off x="5420900" y="3822855"/>
            <a:ext cx="3324268" cy="5768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Understanding the difficulty of training deep feedforward neural networks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https://proceedings.mlr.press/v9/glorot10a/glorot10a.pdf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8932D-0A32-4E51-8D65-73893EBE69BC}"/>
              </a:ext>
            </a:extLst>
          </p:cNvPr>
          <p:cNvSpPr/>
          <p:nvPr/>
        </p:nvSpPr>
        <p:spPr>
          <a:xfrm flipH="1">
            <a:off x="405475" y="1219923"/>
            <a:ext cx="550358" cy="548158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9C28BF-7D65-4104-A0F2-56F71F7DA105}"/>
              </a:ext>
            </a:extLst>
          </p:cNvPr>
          <p:cNvSpPr/>
          <p:nvPr/>
        </p:nvSpPr>
        <p:spPr>
          <a:xfrm flipH="1">
            <a:off x="4797870" y="1219923"/>
            <a:ext cx="550358" cy="548158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CB397-02D1-4A55-90DA-A2884E6C34A2}"/>
              </a:ext>
            </a:extLst>
          </p:cNvPr>
          <p:cNvSpPr/>
          <p:nvPr/>
        </p:nvSpPr>
        <p:spPr>
          <a:xfrm flipH="1">
            <a:off x="405475" y="2092345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44C302-7A92-49B7-94A8-20853960F1F9}"/>
              </a:ext>
            </a:extLst>
          </p:cNvPr>
          <p:cNvSpPr/>
          <p:nvPr/>
        </p:nvSpPr>
        <p:spPr>
          <a:xfrm flipH="1">
            <a:off x="4797870" y="2092345"/>
            <a:ext cx="550358" cy="548158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9A4BBD-FCBB-412C-8CDA-A4975F80A39B}"/>
              </a:ext>
            </a:extLst>
          </p:cNvPr>
          <p:cNvSpPr/>
          <p:nvPr/>
        </p:nvSpPr>
        <p:spPr>
          <a:xfrm flipH="1">
            <a:off x="405475" y="2964767"/>
            <a:ext cx="550358" cy="548158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8EFC1E-7D13-405D-8F25-5CE3CC8946BE}"/>
              </a:ext>
            </a:extLst>
          </p:cNvPr>
          <p:cNvSpPr/>
          <p:nvPr/>
        </p:nvSpPr>
        <p:spPr>
          <a:xfrm flipH="1">
            <a:off x="4797870" y="2964767"/>
            <a:ext cx="550358" cy="54815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16670B-3BB6-4064-B2D7-199A94A00B96}"/>
              </a:ext>
            </a:extLst>
          </p:cNvPr>
          <p:cNvSpPr/>
          <p:nvPr/>
        </p:nvSpPr>
        <p:spPr>
          <a:xfrm flipH="1">
            <a:off x="405475" y="3837188"/>
            <a:ext cx="550358" cy="548158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0A950-65E2-44BE-945F-DDA8AC51549A}"/>
              </a:ext>
            </a:extLst>
          </p:cNvPr>
          <p:cNvSpPr/>
          <p:nvPr/>
        </p:nvSpPr>
        <p:spPr>
          <a:xfrm flipH="1">
            <a:off x="4797870" y="3837188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1374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648200" y="255270"/>
            <a:ext cx="4148848" cy="443581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08200"/>
              </p:ext>
            </p:extLst>
          </p:nvPr>
        </p:nvGraphicFramePr>
        <p:xfrm>
          <a:off x="181272" y="150233"/>
          <a:ext cx="3963375" cy="440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Existing Methods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Critical Analysis of existing methods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Suggested method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Development of the Algorithm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7-10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on a dataset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Performance analysis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 Inference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2692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956330"/>
            <a:ext cx="335280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152400" y="1200150"/>
            <a:ext cx="762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6AAF0-12B9-420C-B040-6AF041572C8B}"/>
              </a:ext>
            </a:extLst>
          </p:cNvPr>
          <p:cNvSpPr txBox="1"/>
          <p:nvPr/>
        </p:nvSpPr>
        <p:spPr>
          <a:xfrm>
            <a:off x="545690" y="1159817"/>
            <a:ext cx="372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Depth Estimation?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4093D-349E-4446-9222-B1B539C0377C}"/>
              </a:ext>
            </a:extLst>
          </p:cNvPr>
          <p:cNvSpPr txBox="1"/>
          <p:nvPr/>
        </p:nvSpPr>
        <p:spPr>
          <a:xfrm>
            <a:off x="152400" y="1657350"/>
            <a:ext cx="4876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Depth estimation is the process of predicting the depth map of a scene using one or more images. The depth information serves as an important cue for understanding geometric relationship in scene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can be used in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b="1" dirty="0"/>
              <a:t>3D model reconstruction </a:t>
            </a:r>
          </a:p>
          <a:p>
            <a:pPr algn="ctr"/>
            <a:r>
              <a:rPr lang="en-US" sz="1600" b="1" dirty="0"/>
              <a:t>Scene recognition</a:t>
            </a:r>
            <a:r>
              <a:rPr lang="en-US" sz="1600" dirty="0"/>
              <a:t>, </a:t>
            </a:r>
            <a:r>
              <a:rPr lang="en-US" sz="1600" b="1" dirty="0"/>
              <a:t>Human pose estimation</a:t>
            </a:r>
            <a:r>
              <a:rPr lang="en-US" sz="1600" dirty="0"/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 descr="depth-estimation · GitHub Topics · GitHub">
            <a:extLst>
              <a:ext uri="{FF2B5EF4-FFF2-40B4-BE49-F238E27FC236}">
                <a16:creationId xmlns:a16="http://schemas.microsoft.com/office/drawing/2014/main" id="{943DCA2F-67D8-4D4D-9530-A913E1FD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2" y="-23496"/>
            <a:ext cx="4296695" cy="273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C8AEDB1-787B-4E32-B0B7-349F2BAEA7F1}"/>
              </a:ext>
            </a:extLst>
          </p:cNvPr>
          <p:cNvSpPr/>
          <p:nvPr/>
        </p:nvSpPr>
        <p:spPr bwMode="auto">
          <a:xfrm>
            <a:off x="76200" y="3173730"/>
            <a:ext cx="769620" cy="38862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8802B-BBE9-4BE0-AA4A-F7C835F829B7}"/>
              </a:ext>
            </a:extLst>
          </p:cNvPr>
          <p:cNvSpPr txBox="1"/>
          <p:nvPr/>
        </p:nvSpPr>
        <p:spPr>
          <a:xfrm>
            <a:off x="803910" y="3098181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challenges of Single-Image Depth estimation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3E931-1F3B-437E-B8F0-3DECDE82D9E7}"/>
              </a:ext>
            </a:extLst>
          </p:cNvPr>
          <p:cNvSpPr txBox="1"/>
          <p:nvPr/>
        </p:nvSpPr>
        <p:spPr>
          <a:xfrm>
            <a:off x="-1371600" y="3616667"/>
            <a:ext cx="601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Lack of Stereo  Information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Ambiguity and Scale issues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The perspective Distortion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9E078-4BA7-48E6-AA59-D4E529A17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641436"/>
            <a:ext cx="2888782" cy="19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0D348-3E30-4839-BF24-A36553458FA7}"/>
              </a:ext>
            </a:extLst>
          </p:cNvPr>
          <p:cNvSpPr/>
          <p:nvPr/>
        </p:nvSpPr>
        <p:spPr bwMode="auto">
          <a:xfrm>
            <a:off x="4648200" y="1082040"/>
            <a:ext cx="1365250" cy="163068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2A6865-F518-4DE4-A2A7-AFCB7D8803F8}"/>
              </a:ext>
            </a:extLst>
          </p:cNvPr>
          <p:cNvSpPr/>
          <p:nvPr/>
        </p:nvSpPr>
        <p:spPr bwMode="auto">
          <a:xfrm>
            <a:off x="6013450" y="1082040"/>
            <a:ext cx="2743200" cy="1630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M. Liu, M. Salzmann, and X. He. Discrete-continuous depth estimation from a single image. In Proc. IEEE CVPR, pages 716–723, Jun. 2014.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 Discrete-Continuous Depth Estimation with a CRF (Conditional Random Field)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31C50-7001-40E7-BA43-502F530CCA13}"/>
              </a:ext>
            </a:extLst>
          </p:cNvPr>
          <p:cNvSpPr/>
          <p:nvPr/>
        </p:nvSpPr>
        <p:spPr bwMode="auto">
          <a:xfrm>
            <a:off x="387350" y="1082040"/>
            <a:ext cx="1365250" cy="1650633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0A398D-5818-4D56-9A1C-DA747FC8B00A}"/>
              </a:ext>
            </a:extLst>
          </p:cNvPr>
          <p:cNvSpPr/>
          <p:nvPr/>
        </p:nvSpPr>
        <p:spPr bwMode="auto">
          <a:xfrm>
            <a:off x="1752600" y="1082040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Saxena, M. Sun, and A. Y. Ng. 3-D depth reconstruction from a single still image. Int. J.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Vis., 76(1):53–69, Oct. 2008: 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Markov Random Field (MRF) to divide an image into homogeneous patches to obtain 3D parameters at each patch, and reconstructed a 3D structure.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55B0BB-8D2B-4257-81C8-ED7B593865C3}"/>
              </a:ext>
            </a:extLst>
          </p:cNvPr>
          <p:cNvSpPr/>
          <p:nvPr/>
        </p:nvSpPr>
        <p:spPr bwMode="auto">
          <a:xfrm>
            <a:off x="387350" y="2898507"/>
            <a:ext cx="1365250" cy="165063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473E67-1ED1-4A84-B1A7-7BB12A2D3A53}"/>
              </a:ext>
            </a:extLst>
          </p:cNvPr>
          <p:cNvSpPr/>
          <p:nvPr/>
        </p:nvSpPr>
        <p:spPr bwMode="auto">
          <a:xfrm>
            <a:off x="1752600" y="2898507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 I.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Laina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C.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Rupprecht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V.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Belagiannis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F.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Tombari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N.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Navab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Deeper depth prediction with fully convolutional residual networks. In Proc. IEEE 3DV, pages 239–248, Oct. 2016.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Residuel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CNNs for single image depth estimation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B8AD3-CB83-41CF-B09E-794F2A73D090}"/>
              </a:ext>
            </a:extLst>
          </p:cNvPr>
          <p:cNvSpPr/>
          <p:nvPr/>
        </p:nvSpPr>
        <p:spPr bwMode="auto">
          <a:xfrm>
            <a:off x="4648200" y="2898507"/>
            <a:ext cx="1365250" cy="1650633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6C735D-01D4-4BF0-93FC-B40F3C555AC7}"/>
              </a:ext>
            </a:extLst>
          </p:cNvPr>
          <p:cNvSpPr/>
          <p:nvPr/>
        </p:nvSpPr>
        <p:spPr bwMode="auto">
          <a:xfrm>
            <a:off x="6013450" y="2898507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F. Xu, E. Ricci, W. Ouyang, X. Wang, and N.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Sebe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Multiscale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continuous CRFs as sequential deep networks for monocular depth estimation. In Proc. IEEE CVPR, pages 5354–5362, Jun. 2017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Fusioning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information from CNN side outputs using CRFs</a:t>
            </a:r>
          </a:p>
          <a:p>
            <a:pPr algn="ctr">
              <a:lnSpc>
                <a:spcPct val="150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06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9" grpId="0" animBg="1"/>
      <p:bldP spid="39" grpId="0" animBg="1"/>
      <p:bldP spid="48" grpId="0" animBg="1"/>
      <p:bldP spid="56" grpId="0" animBg="1"/>
      <p:bldP spid="61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569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Critical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83C6BF-976B-4DEC-8EEF-4A09783A4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79390"/>
              </p:ext>
            </p:extLst>
          </p:nvPr>
        </p:nvGraphicFramePr>
        <p:xfrm>
          <a:off x="152400" y="514350"/>
          <a:ext cx="8001000" cy="401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5793897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417382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02215208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610285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52737213"/>
                    </a:ext>
                  </a:extLst>
                </a:gridCol>
              </a:tblGrid>
              <a:tr h="472427"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Strengths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28545"/>
                  </a:ext>
                </a:extLst>
              </a:tr>
              <a:tr h="808951">
                <a:tc>
                  <a:txBody>
                    <a:bodyPr/>
                    <a:lstStyle/>
                    <a:p>
                      <a:r>
                        <a:rPr lang="en-US" sz="1100" dirty="0"/>
                        <a:t>MRF-based 3D 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Utilizes local image features, good at handling texture variations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manual tuning, computationally intensive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in structured environments, good at patch-level depth estimation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Struggles with occlusions and complex geometries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0775"/>
                  </a:ext>
                </a:extLst>
              </a:tr>
              <a:tr h="630982">
                <a:tc>
                  <a:txBody>
                    <a:bodyPr/>
                    <a:lstStyle/>
                    <a:p>
                      <a:r>
                        <a:rPr lang="en-US" sz="1100" dirty="0"/>
                        <a:t>Discrete-Continuous 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Balances global and local context, robust to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can be complex, sensitive to initial conditions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smooth depth map, handles depth discontinuities well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not generalize well across different scenes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04061"/>
                  </a:ext>
                </a:extLst>
              </a:tr>
              <a:tr h="986920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CNNs for Depth Prediction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Leverages deep learning for feature extraction, high accuracy on standard benchmarks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large datasets for training, high computational cost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in diverse environments, learns hierarchical features automatically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Limited by the resolution of input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953219"/>
                  </a:ext>
                </a:extLst>
              </a:tr>
              <a:tr h="986920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Multiscale CRFs as Sequential Networks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Integrates information across scales, effective at capturing contextual relationships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training procedure, requires careful parameter tuning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across different scales, adapts well to scene variations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Potentially high latency in processing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8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582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Single-Image Depth Estimation Based on Fourier Domain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Suggested Method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392301" y="1087655"/>
            <a:ext cx="1918256" cy="3541495"/>
            <a:chOff x="495491" y="1087655"/>
            <a:chExt cx="1918256" cy="3541495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Phase 1: Developing a new CNN structure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819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Taking an existent CNN architecture 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(Res-Net 152)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Modifying its structure to include additional paths for intermediate feature extraction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phase training process: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1. Finetuning Original Res-Net 152 on depth maps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2. Feature Extraction training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Phase 2: Defining a new loss function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Defining a new loss function: </a:t>
              </a:r>
              <a:r>
                <a:rPr lang="en-US" sz="1080" b="1" dirty="0"/>
                <a:t>Depth-Balanced Euclidean Loss based on Euclidean loss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use of a balancing function to ensure accurate estimation of shallow and deep depths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4686395" y="1061976"/>
            <a:ext cx="1918256" cy="3461485"/>
            <a:chOff x="495491" y="1087655"/>
            <a:chExt cx="1918256" cy="3461485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Phase 3: Generating multiple depth maps for each Image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we crop the input image with a cropping ratio r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Then we process each cropped image to get the corresponding depth map (With scaling to compensate zooming)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Phase 4: Combing the depth maps in the Fourier Domain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Estimating discrete Fourier Transform of each depth candidate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Using DFT vectors to estimate weight and bias parameters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Combining the DFT vectors into a final estimate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Taking the inverse Fourier transform to generate final Depth Map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79AC40-C82C-4D52-9B36-A1549C41844F}"/>
              </a:ext>
            </a:extLst>
          </p:cNvPr>
          <p:cNvSpPr/>
          <p:nvPr/>
        </p:nvSpPr>
        <p:spPr bwMode="auto">
          <a:xfrm>
            <a:off x="2045073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4166346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2593EFB-A9CB-4E08-A23D-C14F1CA7DC7D}"/>
              </a:ext>
            </a:extLst>
          </p:cNvPr>
          <p:cNvSpPr/>
          <p:nvPr/>
        </p:nvSpPr>
        <p:spPr bwMode="auto">
          <a:xfrm>
            <a:off x="5970588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8626" y="127404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Single-Image Depth Estimation Based on Fourier Domain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03"/>
            <a:ext cx="8368363" cy="4094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Algorithm Development: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-23038" y="418762"/>
            <a:ext cx="2309038" cy="3541495"/>
            <a:chOff x="156589" y="418762"/>
            <a:chExt cx="1925486" cy="3541495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163819" y="418762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Phase 1: Developing a new CNN structure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156589" y="1140857"/>
              <a:ext cx="1918256" cy="2819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Taking an existent CNN architecture </a:t>
              </a:r>
              <a:r>
                <a:rPr lang="en-US" sz="108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(Res-Net 152)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Modifying its structure to include additional paths for intermediate feature extraction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phase training process:</a:t>
              </a:r>
            </a:p>
            <a:p>
              <a:pPr>
                <a:lnSpc>
                  <a:spcPct val="150000"/>
                </a:lnSpc>
              </a:pPr>
              <a:r>
                <a:rPr lang="en-US" sz="10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1. Finetuning Original Res-Net 152 on depth maps</a:t>
              </a:r>
            </a:p>
            <a:p>
              <a:pPr>
                <a:lnSpc>
                  <a:spcPct val="150000"/>
                </a:lnSpc>
              </a:pPr>
              <a:r>
                <a:rPr lang="en-US" sz="108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2. Feature Extraction training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C054E2-4596-48E0-8FC2-A40CC8FD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39" y="373566"/>
            <a:ext cx="6019800" cy="1645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38C2B-5FC9-4E1C-A869-52522689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83" y="2550557"/>
            <a:ext cx="2908017" cy="1645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81A7A-D9A6-40F3-A738-D78427414256}"/>
              </a:ext>
            </a:extLst>
          </p:cNvPr>
          <p:cNvSpPr txBox="1"/>
          <p:nvPr/>
        </p:nvSpPr>
        <p:spPr>
          <a:xfrm>
            <a:off x="2446199" y="1969676"/>
            <a:ext cx="617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ResNet-152: </a:t>
            </a:r>
            <a:r>
              <a:rPr lang="en-US" sz="1000" dirty="0"/>
              <a:t>Contains 50 blocks each which 3 Convolutional layers, followed by batch normalization and </a:t>
            </a:r>
            <a:r>
              <a:rPr lang="en-US" sz="1000" dirty="0" err="1"/>
              <a:t>ReLU</a:t>
            </a:r>
            <a:r>
              <a:rPr lang="en-US" sz="1000" dirty="0"/>
              <a:t> layers as well as shortcut connections</a:t>
            </a:r>
          </a:p>
          <a:p>
            <a:r>
              <a:rPr lang="en-US" sz="1000" b="1" dirty="0"/>
              <a:t>Our modified structure: </a:t>
            </a:r>
            <a:r>
              <a:rPr lang="en-US" sz="1000" dirty="0"/>
              <a:t>Like shown in the figure above. We modify the last 19 blocks while maintaining the original 31 blocks 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C4372-7AD4-436F-B6C6-449A5355B579}"/>
              </a:ext>
            </a:extLst>
          </p:cNvPr>
          <p:cNvSpPr txBox="1"/>
          <p:nvPr/>
        </p:nvSpPr>
        <p:spPr>
          <a:xfrm>
            <a:off x="2377618" y="2747338"/>
            <a:ext cx="3261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Modified Block: Adds an additional path for intermediate feature extraction by adding 2 extra convolutional layers with 1x3 and 3x1 kernels  giving the model a better ability to discern fine grained details that effect the depth  prediction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60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8626" y="127404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Single-Image Depth Estimation Based on Fourier Domain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03"/>
            <a:ext cx="8368363" cy="4094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Algorithm Development: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0D20C08A-7D49-45C0-85C2-8F331460DEEE}"/>
              </a:ext>
            </a:extLst>
          </p:cNvPr>
          <p:cNvSpPr/>
          <p:nvPr/>
        </p:nvSpPr>
        <p:spPr bwMode="auto">
          <a:xfrm>
            <a:off x="0" y="452075"/>
            <a:ext cx="1918256" cy="722095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Phase 2: Defining a new loss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438EE-D7FB-4663-B4BD-FCF4E957C766}"/>
              </a:ext>
            </a:extLst>
          </p:cNvPr>
          <p:cNvSpPr/>
          <p:nvPr/>
        </p:nvSpPr>
        <p:spPr bwMode="auto">
          <a:xfrm>
            <a:off x="0" y="1174170"/>
            <a:ext cx="1918256" cy="27393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a new loss function: </a:t>
            </a:r>
            <a:r>
              <a:rPr lang="en-US" sz="1080" b="1" dirty="0"/>
              <a:t>Depth-Balanced Euclidean Loss based on Euclidean loss</a:t>
            </a:r>
          </a:p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 of a balancing function to ensure accurate estimation of shallow and deep depths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56121-125B-4243-9861-3FB8E816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52075"/>
            <a:ext cx="2590800" cy="429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29BF8-A469-482A-9230-F8EC2CAA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66" y="1012660"/>
            <a:ext cx="3228068" cy="429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B20A6F-33C8-4A2B-A150-E57504FE5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038" y="2157809"/>
            <a:ext cx="2162251" cy="4064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7B6670-1DEB-4280-A611-1E4F8F56F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765" y="2543865"/>
            <a:ext cx="2219325" cy="638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993667-D740-4068-ACF8-D0392234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062" y="3182041"/>
            <a:ext cx="4791075" cy="7923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DA9A68-84ED-4D66-B7B2-97313AE09074}"/>
              </a:ext>
            </a:extLst>
          </p:cNvPr>
          <p:cNvSpPr txBox="1"/>
          <p:nvPr/>
        </p:nvSpPr>
        <p:spPr>
          <a:xfrm>
            <a:off x="1918256" y="566901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Euclidean Loss: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D890F-975D-4BB1-BD33-1C8315EDA5A3}"/>
              </a:ext>
            </a:extLst>
          </p:cNvPr>
          <p:cNvSpPr txBox="1"/>
          <p:nvPr/>
        </p:nvSpPr>
        <p:spPr>
          <a:xfrm>
            <a:off x="5562600" y="476175"/>
            <a:ext cx="266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Where x denotes the coordinate of a pixel in a depth map and dx^ is the estimated depth and dx is he ground truth depth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D6B71-5B9B-4AC4-A36F-1F5D2E96A2C7}"/>
              </a:ext>
            </a:extLst>
          </p:cNvPr>
          <p:cNvSpPr txBox="1"/>
          <p:nvPr/>
        </p:nvSpPr>
        <p:spPr>
          <a:xfrm>
            <a:off x="1918256" y="11427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Updating w: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EC394-486E-4CCF-A845-3FC2AD993C18}"/>
              </a:ext>
            </a:extLst>
          </p:cNvPr>
          <p:cNvSpPr txBox="1"/>
          <p:nvPr/>
        </p:nvSpPr>
        <p:spPr>
          <a:xfrm>
            <a:off x="1898181" y="1530391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practice: </a:t>
            </a:r>
            <a:r>
              <a:rPr lang="en-US" sz="1000" dirty="0"/>
              <a:t>The absolute estimation error tends to be bigger for further objects. Therefore the partial derivative is effected by errors of distantly located objects more than near objects</a:t>
            </a:r>
            <a:r>
              <a:rPr lang="en-US" sz="1000" b="1" dirty="0"/>
              <a:t>. How to overcome this?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338495-D759-4D61-8606-B79EE9C7450C}"/>
              </a:ext>
            </a:extLst>
          </p:cNvPr>
          <p:cNvSpPr txBox="1"/>
          <p:nvPr/>
        </p:nvSpPr>
        <p:spPr>
          <a:xfrm>
            <a:off x="1918256" y="2351696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Depth-Balanced Euclidean loss (DBE):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BEC69-940A-4304-97CE-2F36A6238086}"/>
              </a:ext>
            </a:extLst>
          </p:cNvPr>
          <p:cNvSpPr txBox="1"/>
          <p:nvPr/>
        </p:nvSpPr>
        <p:spPr>
          <a:xfrm>
            <a:off x="1903261" y="2791804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Choosing  the balancing  function: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82C60-4182-4B64-BFF2-82C9908D1BD4}"/>
              </a:ext>
            </a:extLst>
          </p:cNvPr>
          <p:cNvSpPr txBox="1"/>
          <p:nvPr/>
        </p:nvSpPr>
        <p:spPr>
          <a:xfrm>
            <a:off x="1903261" y="3413065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Gradient of DBE Loss: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B7B58-C824-4DA3-B321-6468E5D08E0A}"/>
              </a:ext>
            </a:extLst>
          </p:cNvPr>
          <p:cNvSpPr txBox="1"/>
          <p:nvPr/>
        </p:nvSpPr>
        <p:spPr>
          <a:xfrm>
            <a:off x="2136249" y="4022601"/>
            <a:ext cx="479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a1 relatively large and a2 negative reduces the effect of larger errors at greater depths hance balancing the loss</a:t>
            </a:r>
          </a:p>
        </p:txBody>
      </p:sp>
    </p:spTree>
    <p:extLst>
      <p:ext uri="{BB962C8B-B14F-4D97-AF65-F5344CB8AC3E}">
        <p14:creationId xmlns:p14="http://schemas.microsoft.com/office/powerpoint/2010/main" val="4919942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8626" y="127404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Single-Image Depth Estimation Based on Fourier Domain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03"/>
            <a:ext cx="8368363" cy="4094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Algorithm Development: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70DA4-982B-4AF3-9435-DE3B197AAF34}"/>
              </a:ext>
            </a:extLst>
          </p:cNvPr>
          <p:cNvGrpSpPr/>
          <p:nvPr/>
        </p:nvGrpSpPr>
        <p:grpSpPr>
          <a:xfrm>
            <a:off x="0" y="412736"/>
            <a:ext cx="1927957" cy="4140214"/>
            <a:chOff x="-4190904" y="438415"/>
            <a:chExt cx="1927957" cy="3455458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9C96BCE8-0F0E-4FF3-A2F9-90B37CEDBBA8}"/>
                </a:ext>
              </a:extLst>
            </p:cNvPr>
            <p:cNvSpPr/>
            <p:nvPr/>
          </p:nvSpPr>
          <p:spPr bwMode="auto">
            <a:xfrm>
              <a:off x="-4181203" y="43841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Phase 3: Generating multiple depth maps for each Image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2C785F-52ED-49F8-9745-887F22E0D396}"/>
                </a:ext>
              </a:extLst>
            </p:cNvPr>
            <p:cNvSpPr/>
            <p:nvPr/>
          </p:nvSpPr>
          <p:spPr bwMode="auto">
            <a:xfrm>
              <a:off x="-4190904" y="1154483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we crop the input image with a cropping ratio r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Then we process each cropped image to get the corresponding depth map (With scaling to compensate zooming)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FC90703-3614-47F6-8402-71AB9AFB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300659"/>
            <a:ext cx="5792595" cy="2366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DE15E-4760-403E-B5F2-9739BD489B06}"/>
              </a:ext>
            </a:extLst>
          </p:cNvPr>
          <p:cNvSpPr txBox="1"/>
          <p:nvPr/>
        </p:nvSpPr>
        <p:spPr>
          <a:xfrm>
            <a:off x="2002457" y="747804"/>
            <a:ext cx="1348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CNN parameters are not symmetric therefore a flipped image will give another depth map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DE7C0B-EE36-4DC2-89B1-67E14E8E2B38}"/>
              </a:ext>
            </a:extLst>
          </p:cNvPr>
          <p:cNvSpPr txBox="1"/>
          <p:nvPr/>
        </p:nvSpPr>
        <p:spPr>
          <a:xfrm>
            <a:off x="2007537" y="2816930"/>
            <a:ext cx="706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Cropping: </a:t>
            </a:r>
            <a:r>
              <a:rPr lang="en-US" sz="1200" dirty="0"/>
              <a:t>Taking the original image of size </a:t>
            </a:r>
            <a:r>
              <a:rPr lang="en-US" sz="1200" dirty="0" err="1"/>
              <a:t>WxH</a:t>
            </a:r>
            <a:r>
              <a:rPr lang="en-US" sz="1200" dirty="0"/>
              <a:t> and transforming it into an image of size r W x r H with 0&lt;r&lt;1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D3CBF-696D-47A1-A9E6-13B8A084184B}"/>
              </a:ext>
            </a:extLst>
          </p:cNvPr>
          <p:cNvSpPr txBox="1"/>
          <p:nvPr/>
        </p:nvSpPr>
        <p:spPr>
          <a:xfrm>
            <a:off x="2002457" y="3202136"/>
            <a:ext cx="67605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Depth map estimation</a:t>
            </a:r>
            <a:r>
              <a:rPr lang="en-US" sz="1200" dirty="0"/>
              <a:t>: Each cropped image would give us a “Zoomed in” version of the full depth map</a:t>
            </a:r>
          </a:p>
          <a:p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D3E4C-3897-4500-8325-26BBF401B5E9}"/>
              </a:ext>
            </a:extLst>
          </p:cNvPr>
          <p:cNvSpPr txBox="1"/>
          <p:nvPr/>
        </p:nvSpPr>
        <p:spPr>
          <a:xfrm>
            <a:off x="2007537" y="3663801"/>
            <a:ext cx="676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Scaling: </a:t>
            </a:r>
            <a:r>
              <a:rPr lang="en-US" sz="1200" dirty="0"/>
              <a:t>To compensate the effect of zooming. The estimated depth values are scaled by 1/r</a:t>
            </a:r>
          </a:p>
        </p:txBody>
      </p:sp>
    </p:spTree>
    <p:extLst>
      <p:ext uri="{BB962C8B-B14F-4D97-AF65-F5344CB8AC3E}">
        <p14:creationId xmlns:p14="http://schemas.microsoft.com/office/powerpoint/2010/main" val="795782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15536</TotalTime>
  <Words>1925</Words>
  <Application>Microsoft Office PowerPoint</Application>
  <PresentationFormat>On-screen Show (16:9)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Default Theme</vt:lpstr>
      <vt:lpstr>Custom Design</vt:lpstr>
      <vt:lpstr>PowerPoint Presentation</vt:lpstr>
      <vt:lpstr>PowerPoint Presentation</vt:lpstr>
      <vt:lpstr>Introduction</vt:lpstr>
      <vt:lpstr>Literature review</vt:lpstr>
      <vt:lpstr>Critical Analysis</vt:lpstr>
      <vt:lpstr>Suggested Method </vt:lpstr>
      <vt:lpstr>Algorithm Development:</vt:lpstr>
      <vt:lpstr>Algorithm Development:</vt:lpstr>
      <vt:lpstr>Algorithm Development:</vt:lpstr>
      <vt:lpstr>Algorithm Development:</vt:lpstr>
      <vt:lpstr>Implementation on a dataset:</vt:lpstr>
      <vt:lpstr>PowerPoint Presentation</vt:lpstr>
      <vt:lpstr>Inference and comparisons:</vt:lpstr>
      <vt:lpstr>Conclusion: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Dani Bouch</cp:lastModifiedBy>
  <cp:revision>1647</cp:revision>
  <dcterms:created xsi:type="dcterms:W3CDTF">2015-09-08T18:46:55Z</dcterms:created>
  <dcterms:modified xsi:type="dcterms:W3CDTF">2024-04-20T21:51:05Z</dcterms:modified>
</cp:coreProperties>
</file>