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265" r:id="rId3"/>
    <p:sldId id="310" r:id="rId4"/>
    <p:sldId id="311" r:id="rId5"/>
    <p:sldId id="313" r:id="rId6"/>
    <p:sldId id="312" r:id="rId7"/>
    <p:sldId id="314" r:id="rId8"/>
    <p:sldId id="315" r:id="rId9"/>
    <p:sldId id="316" r:id="rId10"/>
    <p:sldId id="317" r:id="rId11"/>
    <p:sldId id="318" r:id="rId12"/>
    <p:sldId id="319" r:id="rId13"/>
  </p:sldIdLst>
  <p:sldSz cx="12188825"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29" autoAdjust="0"/>
  </p:normalViewPr>
  <p:slideViewPr>
    <p:cSldViewPr showGuides="1">
      <p:cViewPr varScale="1">
        <p:scale>
          <a:sx n="120" d="100"/>
          <a:sy n="120" d="100"/>
        </p:scale>
        <p:origin x="234" y="9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4FD0811F-65A0-45DC-A418-D7D88257DA14}" type="datetime1">
              <a:rPr lang="fr-FR" smtClean="0"/>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fr-FR" smtClean="0"/>
            </a:fld>
            <a:endParaRPr lang="fr-FR"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869BCCB5-3197-42F0-A23E-FBF35BB6BD6D}" type="datetime1">
              <a:rPr lang="fr-FR" smtClean="0"/>
            </a:fld>
            <a:endParaRPr lang="fr-FR" dirty="0"/>
          </a:p>
        </p:txBody>
      </p:sp>
      <p:sp>
        <p:nvSpPr>
          <p:cNvPr id="4" name="Espace réservé de l’image des diapositives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noProof="0" dirty="0"/>
              <a:t>Modifiez les styles du texte du masque</a:t>
            </a:r>
            <a:endParaRPr lang="fr-FR" noProof="0" dirty="0"/>
          </a:p>
          <a:p>
            <a:pPr lvl="1" rtl="0"/>
            <a:r>
              <a:rPr lang="fr-FR" noProof="0" dirty="0"/>
              <a:t>Deuxième niveau</a:t>
            </a:r>
            <a:endParaRPr lang="fr-FR" noProof="0" dirty="0"/>
          </a:p>
          <a:p>
            <a:pPr lvl="2" rtl="0"/>
            <a:r>
              <a:rPr lang="fr-FR" noProof="0" dirty="0"/>
              <a:t>Troisième niveau</a:t>
            </a:r>
            <a:endParaRPr lang="fr-FR" noProof="0" dirty="0"/>
          </a:p>
          <a:p>
            <a:pPr lvl="3" rtl="0"/>
            <a:r>
              <a:rPr lang="fr-FR" noProof="0" dirty="0"/>
              <a:t>Quatrième niveau</a:t>
            </a:r>
            <a:endParaRPr lang="fr-FR" noProof="0" dirty="0"/>
          </a:p>
          <a:p>
            <a:pPr lvl="4" rtl="0"/>
            <a:r>
              <a:rPr lang="fr-FR" noProof="0" dirty="0"/>
              <a:t>Cinquième niveau</a:t>
            </a:r>
            <a:endParaRPr lang="fr-FR" noProof="0"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fr-FR" smtClean="0"/>
            </a:fld>
            <a:endParaRPr lang="fr-F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93199CD-3E1B-4AE6-990F-76F925F5EA9F}" type="slidenum">
              <a:rPr lang="fr-FR" smtClean="0"/>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fr-FR" noProof="0"/>
              <a:t>Modifiez le style du titre</a:t>
            </a:r>
            <a:endParaRPr lang="fr-FR" noProof="0" dirty="0"/>
          </a:p>
        </p:txBody>
      </p:sp>
      <p:sp>
        <p:nvSpPr>
          <p:cNvPr id="3" name="Sous-titre 2"/>
          <p:cNvSpPr>
            <a:spLocks noGrp="1"/>
          </p:cNvSpPr>
          <p:nvPr>
            <p:ph type="subTitle" idx="1" hasCustomPrompt="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fr-FR" noProof="0"/>
              <a:t>Modifiez le style des sous-titres du masque</a:t>
            </a:r>
            <a:endParaRPr lang="fr-F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hasCustomPrompt="1"/>
          </p:nvPr>
        </p:nvSpPr>
        <p:spPr/>
        <p:txBody>
          <a:bodyPr vert="eaVert" rtlCol="0"/>
          <a:lstStyle/>
          <a:p>
            <a:pPr lvl="0" rtl="0"/>
            <a:r>
              <a:rPr lang="fr-FR" noProof="0"/>
              <a:t>Cliquez pour modifier les styles du texte du masque</a:t>
            </a:r>
            <a:endParaRPr lang="fr-FR" noProof="0"/>
          </a:p>
          <a:p>
            <a:pPr lvl="1" rtl="0"/>
            <a:r>
              <a:rPr lang="fr-FR" noProof="0"/>
              <a:t>Deuxième niveau</a:t>
            </a:r>
            <a:endParaRPr lang="fr-FR" noProof="0"/>
          </a:p>
          <a:p>
            <a:pPr lvl="2" rtl="0"/>
            <a:r>
              <a:rPr lang="fr-FR" noProof="0"/>
              <a:t>Troisième niveau</a:t>
            </a:r>
            <a:endParaRPr lang="fr-FR" noProof="0"/>
          </a:p>
          <a:p>
            <a:pPr lvl="3" rtl="0"/>
            <a:r>
              <a:rPr lang="fr-FR" noProof="0"/>
              <a:t>Quatrième niveau</a:t>
            </a:r>
            <a:endParaRPr lang="fr-FR" noProof="0"/>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C169FE22-A35D-4AA5-9ED0-CA5AA0D08EE7}" type="datetime1">
              <a:rPr lang="fr-FR" smtClean="0"/>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fld>
            <a:endParaRPr lang="fr-F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42412" y="381001"/>
            <a:ext cx="1524001" cy="5638800"/>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hasCustomPrompt="1"/>
          </p:nvPr>
        </p:nvSpPr>
        <p:spPr>
          <a:xfrm>
            <a:off x="1522412" y="381001"/>
            <a:ext cx="7391399" cy="5638800"/>
          </a:xfrm>
        </p:spPr>
        <p:txBody>
          <a:bodyPr vert="eaVert" rtlCol="0"/>
          <a:lstStyle/>
          <a:p>
            <a:pPr lvl="0" rtl="0"/>
            <a:r>
              <a:rPr lang="fr-FR" noProof="0"/>
              <a:t>Cliquez pour modifier les styles du texte du masque</a:t>
            </a:r>
            <a:endParaRPr lang="fr-FR" noProof="0"/>
          </a:p>
          <a:p>
            <a:pPr lvl="1" rtl="0"/>
            <a:r>
              <a:rPr lang="fr-FR" noProof="0"/>
              <a:t>Deuxième niveau</a:t>
            </a:r>
            <a:endParaRPr lang="fr-FR" noProof="0"/>
          </a:p>
          <a:p>
            <a:pPr lvl="2" rtl="0"/>
            <a:r>
              <a:rPr lang="fr-FR" noProof="0"/>
              <a:t>Troisième niveau</a:t>
            </a:r>
            <a:endParaRPr lang="fr-FR" noProof="0"/>
          </a:p>
          <a:p>
            <a:pPr lvl="3" rtl="0"/>
            <a:r>
              <a:rPr lang="fr-FR" noProof="0"/>
              <a:t>Quatrième niveau</a:t>
            </a:r>
            <a:endParaRPr lang="fr-FR" noProof="0"/>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4B2D50EC-F18A-4356-A82F-ED015F56C2C6}" type="datetime1">
              <a:rPr lang="fr-FR" smtClean="0"/>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fld>
            <a:endParaRPr lang="fr-F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hasCustomPrompt="1"/>
          </p:nvPr>
        </p:nvSpPr>
        <p:spPr/>
        <p:txBody>
          <a:bodyPr rtlCol="0"/>
          <a:lstStyle>
            <a:lvl5pPr algn="l" rtl="0">
              <a:defRPr/>
            </a:lvl5pPr>
            <a:lvl6pPr algn="l" rtl="0">
              <a:defRPr/>
            </a:lvl6pPr>
          </a:lstStyle>
          <a:p>
            <a:pPr lvl="0" rtl="0"/>
            <a:r>
              <a:rPr lang="fr-FR" noProof="0"/>
              <a:t>Cliquez pour modifier les styles du texte du masque</a:t>
            </a:r>
            <a:endParaRPr lang="fr-FR" noProof="0"/>
          </a:p>
          <a:p>
            <a:pPr lvl="1" rtl="0"/>
            <a:r>
              <a:rPr lang="fr-FR" noProof="0"/>
              <a:t>Deuxième niveau</a:t>
            </a:r>
            <a:endParaRPr lang="fr-FR" noProof="0"/>
          </a:p>
          <a:p>
            <a:pPr lvl="2" rtl="0"/>
            <a:r>
              <a:rPr lang="fr-FR" noProof="0"/>
              <a:t>Troisième niveau</a:t>
            </a:r>
            <a:endParaRPr lang="fr-FR" noProof="0"/>
          </a:p>
          <a:p>
            <a:pPr lvl="3" rtl="0"/>
            <a:r>
              <a:rPr lang="fr-FR" noProof="0"/>
              <a:t>Quatrième niveau</a:t>
            </a:r>
            <a:endParaRPr lang="fr-FR" noProof="0"/>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D8AB5196-52B1-4918-B153-34A0C9A4A7AD}" type="datetime1">
              <a:rPr lang="fr-FR" smtClean="0"/>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fld>
            <a:endParaRPr lang="fr-F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fr-FR" noProof="0"/>
              <a:t>Modifiez le style du titre</a:t>
            </a:r>
            <a:endParaRPr lang="fr-FR" noProof="0" dirty="0"/>
          </a:p>
        </p:txBody>
      </p:sp>
      <p:sp>
        <p:nvSpPr>
          <p:cNvPr id="3" name="Espace réservé du texte 2"/>
          <p:cNvSpPr>
            <a:spLocks noGrp="1"/>
          </p:cNvSpPr>
          <p:nvPr>
            <p:ph type="body" idx="1" hasCustomPrompt="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fr-FR" noProof="0"/>
              <a:t>Cliquez pour modifier les styles du texte du masque</a:t>
            </a:r>
            <a:endParaRPr lang="fr-FR" noProof="0"/>
          </a:p>
        </p:txBody>
      </p:sp>
      <p:sp>
        <p:nvSpPr>
          <p:cNvPr id="4" name="Espace réservé de la date 3"/>
          <p:cNvSpPr>
            <a:spLocks noGrp="1"/>
          </p:cNvSpPr>
          <p:nvPr>
            <p:ph type="dt" sz="half" idx="10"/>
          </p:nvPr>
        </p:nvSpPr>
        <p:spPr/>
        <p:txBody>
          <a:bodyPr rtlCol="0"/>
          <a:lstStyle>
            <a:lvl1pPr>
              <a:defRPr/>
            </a:lvl1pPr>
          </a:lstStyle>
          <a:p>
            <a:fld id="{7399499F-CA45-4A76-BC24-F973E24AC3FB}" type="datetime1">
              <a:rPr lang="fr-FR" smtClean="0"/>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fld>
            <a:endParaRPr lang="fr-F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hasCustomPrompt="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Cliquez pour modifier les styles du texte du masque</a:t>
            </a:r>
            <a:endParaRPr lang="fr-FR" noProof="0"/>
          </a:p>
          <a:p>
            <a:pPr lvl="1" rtl="0"/>
            <a:r>
              <a:rPr lang="fr-FR" noProof="0"/>
              <a:t>Deuxième niveau</a:t>
            </a:r>
            <a:endParaRPr lang="fr-FR" noProof="0"/>
          </a:p>
          <a:p>
            <a:pPr lvl="2" rtl="0"/>
            <a:r>
              <a:rPr lang="fr-FR" noProof="0"/>
              <a:t>Troisième niveau</a:t>
            </a:r>
            <a:endParaRPr lang="fr-FR" noProof="0"/>
          </a:p>
          <a:p>
            <a:pPr lvl="3" rtl="0"/>
            <a:r>
              <a:rPr lang="fr-FR" noProof="0"/>
              <a:t>Quatrième niveau</a:t>
            </a:r>
            <a:endParaRPr lang="fr-FR" noProof="0"/>
          </a:p>
          <a:p>
            <a:pPr lvl="4" rtl="0"/>
            <a:r>
              <a:rPr lang="fr-FR" noProof="0"/>
              <a:t>Cinquième niveau</a:t>
            </a:r>
            <a:endParaRPr lang="fr-FR" noProof="0" dirty="0"/>
          </a:p>
        </p:txBody>
      </p:sp>
      <p:sp>
        <p:nvSpPr>
          <p:cNvPr id="4" name="Espace réservé du contenu 3"/>
          <p:cNvSpPr>
            <a:spLocks noGrp="1"/>
          </p:cNvSpPr>
          <p:nvPr>
            <p:ph sz="half" idx="2" hasCustomPrompt="1"/>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Cliquez pour modifier les styles du texte du masque</a:t>
            </a:r>
            <a:endParaRPr lang="fr-FR" noProof="0"/>
          </a:p>
          <a:p>
            <a:pPr lvl="1" rtl="0"/>
            <a:r>
              <a:rPr lang="fr-FR" noProof="0"/>
              <a:t>Deuxième niveau</a:t>
            </a:r>
            <a:endParaRPr lang="fr-FR" noProof="0"/>
          </a:p>
          <a:p>
            <a:pPr lvl="2" rtl="0"/>
            <a:r>
              <a:rPr lang="fr-FR" noProof="0"/>
              <a:t>Troisième niveau</a:t>
            </a:r>
            <a:endParaRPr lang="fr-FR" noProof="0"/>
          </a:p>
          <a:p>
            <a:pPr lvl="3" rtl="0"/>
            <a:r>
              <a:rPr lang="fr-FR" noProof="0"/>
              <a:t>Quatrième niveau</a:t>
            </a:r>
            <a:endParaRPr lang="fr-FR" noProof="0"/>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3817870C-A0A5-4D92-B86D-C2791EFA3A23}" type="datetime1">
              <a:rPr lang="fr-FR" smtClean="0"/>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2A013F82-EE5E-44EE-A61D-E31C6657F26F}" type="slidenum">
              <a:rPr lang="fr-FR" noProof="0" smtClean="0"/>
            </a:fld>
            <a:endParaRPr lang="fr-F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noProof="0"/>
              <a:t>Modifiez le style du titre</a:t>
            </a:r>
            <a:endParaRPr lang="fr-FR" noProof="0" dirty="0"/>
          </a:p>
        </p:txBody>
      </p:sp>
      <p:sp>
        <p:nvSpPr>
          <p:cNvPr id="3" name="Espace réservé du texte 2"/>
          <p:cNvSpPr>
            <a:spLocks noGrp="1"/>
          </p:cNvSpPr>
          <p:nvPr>
            <p:ph type="body" idx="1" hasCustomPrompt="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endParaRPr lang="fr-FR" noProof="0"/>
          </a:p>
        </p:txBody>
      </p:sp>
      <p:sp>
        <p:nvSpPr>
          <p:cNvPr id="4" name="Espace réservé du contenu 3"/>
          <p:cNvSpPr>
            <a:spLocks noGrp="1"/>
          </p:cNvSpPr>
          <p:nvPr>
            <p:ph sz="half" idx="2" hasCustomPrompt="1"/>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Cliquez pour modifier les styles du texte du masque</a:t>
            </a:r>
            <a:endParaRPr lang="fr-FR" noProof="0"/>
          </a:p>
          <a:p>
            <a:pPr lvl="1" rtl="0"/>
            <a:r>
              <a:rPr lang="fr-FR" noProof="0"/>
              <a:t>Deuxième niveau</a:t>
            </a:r>
            <a:endParaRPr lang="fr-FR" noProof="0"/>
          </a:p>
          <a:p>
            <a:pPr lvl="2" rtl="0"/>
            <a:r>
              <a:rPr lang="fr-FR" noProof="0"/>
              <a:t>Troisième niveau</a:t>
            </a:r>
            <a:endParaRPr lang="fr-FR" noProof="0"/>
          </a:p>
          <a:p>
            <a:pPr lvl="3" rtl="0"/>
            <a:r>
              <a:rPr lang="fr-FR" noProof="0"/>
              <a:t>Quatrième niveau</a:t>
            </a:r>
            <a:endParaRPr lang="fr-FR" noProof="0"/>
          </a:p>
          <a:p>
            <a:pPr lvl="4" rtl="0"/>
            <a:r>
              <a:rPr lang="fr-FR" noProof="0"/>
              <a:t>Cinquième niveau</a:t>
            </a:r>
            <a:endParaRPr lang="fr-FR" noProof="0" dirty="0"/>
          </a:p>
        </p:txBody>
      </p:sp>
      <p:sp>
        <p:nvSpPr>
          <p:cNvPr id="5" name="Espace réservé du texte 4"/>
          <p:cNvSpPr>
            <a:spLocks noGrp="1"/>
          </p:cNvSpPr>
          <p:nvPr>
            <p:ph type="body" sz="quarter" idx="3" hasCustomPrompt="1"/>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endParaRPr lang="fr-FR" noProof="0"/>
          </a:p>
        </p:txBody>
      </p:sp>
      <p:sp>
        <p:nvSpPr>
          <p:cNvPr id="6" name="Espace réservé du contenu 5"/>
          <p:cNvSpPr>
            <a:spLocks noGrp="1"/>
          </p:cNvSpPr>
          <p:nvPr>
            <p:ph sz="quarter" idx="4" hasCustomPrompt="1"/>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Cliquez pour modifier les styles du texte du masque</a:t>
            </a:r>
            <a:endParaRPr lang="fr-FR" noProof="0"/>
          </a:p>
          <a:p>
            <a:pPr lvl="1" rtl="0"/>
            <a:r>
              <a:rPr lang="fr-FR" noProof="0"/>
              <a:t>Deuxième niveau</a:t>
            </a:r>
            <a:endParaRPr lang="fr-FR" noProof="0"/>
          </a:p>
          <a:p>
            <a:pPr lvl="2" rtl="0"/>
            <a:r>
              <a:rPr lang="fr-FR" noProof="0"/>
              <a:t>Troisième niveau</a:t>
            </a:r>
            <a:endParaRPr lang="fr-FR" noProof="0"/>
          </a:p>
          <a:p>
            <a:pPr lvl="3" rtl="0"/>
            <a:r>
              <a:rPr lang="fr-FR" noProof="0"/>
              <a:t>Quatrième niveau</a:t>
            </a:r>
            <a:endParaRPr lang="fr-FR" noProof="0"/>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812A7B89-83CE-4355-8D19-9AD5D8179E27}" type="datetime1">
              <a:rPr lang="fr-FR" smtClean="0"/>
            </a:fld>
            <a:endParaRPr lang="fr-FR"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lvl1pPr rtl="0">
              <a:defRPr/>
            </a:lvl1pPr>
          </a:lstStyle>
          <a:p>
            <a:fld id="{2A013F82-EE5E-44EE-A61D-E31C6657F26F}" type="slidenum">
              <a:rPr lang="fr-FR" noProof="0" smtClean="0"/>
            </a:fld>
            <a:endParaRPr lang="fr-F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EA4593A4-CD22-4D89-9631-B432485C88BE}" type="datetime1">
              <a:rPr lang="fr-FR" smtClean="0"/>
            </a:fld>
            <a:endParaRPr lang="fr-FR"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2A013F82-EE5E-44EE-A61D-E31C6657F26F}" type="slidenum">
              <a:rPr lang="fr-FR" noProof="0" smtClean="0"/>
            </a:fld>
            <a:endParaRPr lang="fr-F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bg>
      <p:bgPr>
        <a:solidFill>
          <a:schemeClr val="bg2"/>
        </a:solidFill>
        <a:effectLst/>
      </p:bgPr>
    </p:bg>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88F3045D-8AE6-4E47-932F-47FA387FEA34}" type="datetime1">
              <a:rPr lang="fr-FR" smtClean="0"/>
            </a:fld>
            <a:endParaRPr lang="fr-FR"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p>
            <a:pPr rtl="0"/>
            <a:fld id="{2A013F82-EE5E-44EE-A61D-E31C6657F26F}" type="slidenum">
              <a:rPr lang="fr-FR" noProof="0" smtClean="0"/>
            </a:fld>
            <a:endParaRPr lang="fr-F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fr-FR" noProof="0"/>
              <a:t>Modifiez le style du titre</a:t>
            </a:r>
            <a:endParaRPr lang="fr-FR" noProof="0" dirty="0"/>
          </a:p>
        </p:txBody>
      </p:sp>
      <p:sp>
        <p:nvSpPr>
          <p:cNvPr id="3" name="Espace réservé du contenu 2"/>
          <p:cNvSpPr>
            <a:spLocks noGrp="1"/>
          </p:cNvSpPr>
          <p:nvPr>
            <p:ph idx="1" hasCustomPrompt="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Cliquez pour modifier les styles du texte du masque</a:t>
            </a:r>
            <a:endParaRPr lang="fr-FR" noProof="0"/>
          </a:p>
          <a:p>
            <a:pPr lvl="1" rtl="0"/>
            <a:r>
              <a:rPr lang="fr-FR" noProof="0"/>
              <a:t>Deuxième niveau</a:t>
            </a:r>
            <a:endParaRPr lang="fr-FR" noProof="0"/>
          </a:p>
          <a:p>
            <a:pPr lvl="2" rtl="0"/>
            <a:r>
              <a:rPr lang="fr-FR" noProof="0"/>
              <a:t>Troisième niveau</a:t>
            </a:r>
            <a:endParaRPr lang="fr-FR" noProof="0"/>
          </a:p>
          <a:p>
            <a:pPr lvl="3" rtl="0"/>
            <a:r>
              <a:rPr lang="fr-FR" noProof="0"/>
              <a:t>Quatrième niveau</a:t>
            </a:r>
            <a:endParaRPr lang="fr-FR" noProof="0"/>
          </a:p>
          <a:p>
            <a:pPr lvl="4" rtl="0"/>
            <a:r>
              <a:rPr lang="fr-FR" noProof="0"/>
              <a:t>Cinquième niveau</a:t>
            </a:r>
            <a:endParaRPr lang="fr-FR" noProof="0" dirty="0"/>
          </a:p>
        </p:txBody>
      </p:sp>
      <p:sp>
        <p:nvSpPr>
          <p:cNvPr id="4" name="Espace réservé du texte 3"/>
          <p:cNvSpPr>
            <a:spLocks noGrp="1"/>
          </p:cNvSpPr>
          <p:nvPr>
            <p:ph type="body" sz="half" idx="2" hasCustomPrompt="1"/>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fr-FR" noProof="0"/>
              <a:t>Cliquez pour modifier les styles du texte du masque</a:t>
            </a:r>
            <a:endParaRPr lang="fr-FR" noProof="0"/>
          </a:p>
        </p:txBody>
      </p:sp>
      <p:sp>
        <p:nvSpPr>
          <p:cNvPr id="5" name="Espace réservé de la date 4"/>
          <p:cNvSpPr>
            <a:spLocks noGrp="1"/>
          </p:cNvSpPr>
          <p:nvPr>
            <p:ph type="dt" sz="half" idx="10"/>
          </p:nvPr>
        </p:nvSpPr>
        <p:spPr/>
        <p:txBody>
          <a:bodyPr rtlCol="0"/>
          <a:lstStyle>
            <a:lvl1pPr>
              <a:defRPr/>
            </a:lvl1pPr>
          </a:lstStyle>
          <a:p>
            <a:fld id="{2282C9DA-93FE-4DDE-8920-2C8AB1F5E18A}" type="datetime1">
              <a:rPr lang="fr-FR" smtClean="0"/>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2A013F82-EE5E-44EE-A61D-E31C6657F26F}" type="slidenum">
              <a:rPr lang="fr-FR" noProof="0" smtClean="0"/>
            </a:fld>
            <a:endParaRPr lang="fr-F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Espace réservé d’image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hasCustomPrompt="1"/>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fr-FR" noProof="0"/>
              <a:t>Cliquez pour modifier les styles du texte du masque</a:t>
            </a:r>
            <a:endParaRPr lang="fr-FR" noProof="0"/>
          </a:p>
        </p:txBody>
      </p:sp>
      <p:sp>
        <p:nvSpPr>
          <p:cNvPr id="5" name="Espace réservé de la date 4"/>
          <p:cNvSpPr>
            <a:spLocks noGrp="1"/>
          </p:cNvSpPr>
          <p:nvPr>
            <p:ph type="dt" sz="half" idx="10"/>
          </p:nvPr>
        </p:nvSpPr>
        <p:spPr/>
        <p:txBody>
          <a:bodyPr rtlCol="0"/>
          <a:lstStyle>
            <a:lvl1pPr>
              <a:defRPr/>
            </a:lvl1pPr>
          </a:lstStyle>
          <a:p>
            <a:fld id="{EB002A6A-F78C-474F-BA6B-17AE42EC613D}" type="datetime1">
              <a:rPr lang="fr-FR" smtClean="0"/>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2A013F82-EE5E-44EE-A61D-E31C6657F26F}" type="slidenum">
              <a:rPr lang="fr-FR" noProof="0" smtClean="0"/>
            </a:fld>
            <a:endParaRPr lang="fr-F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fr-FR" noProof="0" dirty="0"/>
              <a:t>Modifiez le style du titre</a:t>
            </a:r>
            <a:endParaRPr lang="fr-FR" noProof="0" dirty="0"/>
          </a:p>
        </p:txBody>
      </p:sp>
      <p:sp>
        <p:nvSpPr>
          <p:cNvPr id="3" name="Espace réservé du texte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fr-FR" noProof="0" dirty="0"/>
              <a:t>Modifiez les styles du texte du masque</a:t>
            </a:r>
            <a:endParaRPr lang="fr-FR" noProof="0" dirty="0"/>
          </a:p>
          <a:p>
            <a:pPr lvl="1" rtl="0"/>
            <a:r>
              <a:rPr lang="fr-FR" noProof="0" dirty="0"/>
              <a:t>Deuxième niveau</a:t>
            </a:r>
            <a:endParaRPr lang="fr-FR" noProof="0" dirty="0"/>
          </a:p>
          <a:p>
            <a:pPr lvl="2" rtl="0"/>
            <a:r>
              <a:rPr lang="fr-FR" noProof="0" dirty="0"/>
              <a:t>Troisième niveau</a:t>
            </a:r>
            <a:endParaRPr lang="fr-FR" noProof="0" dirty="0"/>
          </a:p>
          <a:p>
            <a:pPr lvl="3" rtl="0"/>
            <a:r>
              <a:rPr lang="fr-FR" noProof="0" dirty="0"/>
              <a:t>Quatrième niveau</a:t>
            </a:r>
            <a:endParaRPr lang="fr-FR" noProof="0" dirty="0"/>
          </a:p>
          <a:p>
            <a:pPr lvl="4" rtl="0"/>
            <a:r>
              <a:rPr lang="fr-FR" noProof="0" dirty="0"/>
              <a:t>Cinquième niveau</a:t>
            </a:r>
            <a:endParaRPr lang="fr-FR" noProof="0" dirty="0"/>
          </a:p>
        </p:txBody>
      </p:sp>
      <p:sp>
        <p:nvSpPr>
          <p:cNvPr id="4" name="Espace réservé de la date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B1406553-4B01-4903-B663-70E503E45D52}" type="datetime1">
              <a:rPr lang="fr-FR" smtClean="0"/>
            </a:fld>
            <a:endParaRPr lang="fr-FR" dirty="0"/>
          </a:p>
        </p:txBody>
      </p:sp>
      <p:sp>
        <p:nvSpPr>
          <p:cNvPr id="5" name="Espace réservé du pied de page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fr-FR" smtClean="0"/>
            </a:fld>
            <a:endParaRPr lang="fr-FR"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4155" indent="-224155" algn="l" defTabSz="914400" rtl="0" eaLnBrk="1" latinLnBrk="0" hangingPunct="1">
        <a:lnSpc>
          <a:spcPct val="90000"/>
        </a:lnSpc>
        <a:spcBef>
          <a:spcPts val="1800"/>
        </a:spcBef>
        <a:buClr>
          <a:schemeClr val="accent1"/>
        </a:buClr>
        <a:buSzPct val="100000"/>
        <a:buFont typeface="Arial" panose="020B0604020202020204"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anose="020B0604020202020204"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anose="020B0604020202020204"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anose="020B0604020202020204" pitchFamily="34" charset="0"/>
        <a:buChar char="•"/>
        <a:defRPr sz="1600" kern="1200">
          <a:solidFill>
            <a:schemeClr val="tx1"/>
          </a:solidFill>
          <a:latin typeface="+mn-lt"/>
          <a:ea typeface="+mn-ea"/>
          <a:cs typeface="+mn-cs"/>
        </a:defRPr>
      </a:lvl4pPr>
      <a:lvl5pPr marL="1030605" indent="-173355" algn="l" defTabSz="914400" rtl="0" eaLnBrk="1" latinLnBrk="0" hangingPunct="1">
        <a:lnSpc>
          <a:spcPct val="90000"/>
        </a:lnSpc>
        <a:spcBef>
          <a:spcPts val="600"/>
        </a:spcBef>
        <a:buClr>
          <a:schemeClr val="accent1"/>
        </a:buClr>
        <a:buSzPct val="100000"/>
        <a:buFont typeface="Arial" panose="020B0604020202020204" pitchFamily="34" charset="0"/>
        <a:buChar char="•"/>
        <a:defRPr sz="1600" kern="1200">
          <a:solidFill>
            <a:schemeClr val="tx1"/>
          </a:solidFill>
          <a:latin typeface="+mn-lt"/>
          <a:ea typeface="+mn-ea"/>
          <a:cs typeface="+mn-cs"/>
        </a:defRPr>
      </a:lvl5pPr>
      <a:lvl6pPr marL="1207135" indent="-173990" algn="l" defTabSz="914400" rtl="0" eaLnBrk="1" latinLnBrk="0" hangingPunct="1">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6pPr>
      <a:lvl7pPr marL="1380490" indent="-173990" algn="l" defTabSz="914400" rtl="0" eaLnBrk="1" latinLnBrk="0" hangingPunct="1">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7pPr>
      <a:lvl8pPr marL="1554480" indent="-173990" algn="l" defTabSz="914400" rtl="0" eaLnBrk="1" latinLnBrk="0" hangingPunct="1">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8pPr>
      <a:lvl9pPr marL="1728470" indent="-173990" algn="l" defTabSz="914400" rtl="0" eaLnBrk="1" latinLnBrk="0" hangingPunct="1">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rtlCol="0"/>
          <a:lstStyle/>
          <a:p>
            <a:pPr rtl="0"/>
            <a:r>
              <a:rPr lang="fr-FR" dirty="0">
                <a:ln/>
                <a:solidFill>
                  <a:schemeClr val="tx1"/>
                </a:solidFill>
                <a:effectLst>
                  <a:outerShdw blurRad="38100" dist="19050" dir="2700000" algn="tl" rotWithShape="0">
                    <a:schemeClr val="dk1">
                      <a:alpha val="40000"/>
                    </a:schemeClr>
                  </a:outerShdw>
                </a:effectLst>
              </a:rPr>
              <a:t>Design Pattern</a:t>
            </a:r>
            <a:br>
              <a:rPr lang="fr-FR" dirty="0">
                <a:ln/>
                <a:solidFill>
                  <a:schemeClr val="tx1"/>
                </a:solidFill>
                <a:effectLst>
                  <a:outerShdw blurRad="38100" dist="19050" dir="2700000" algn="tl" rotWithShape="0">
                    <a:schemeClr val="dk1">
                      <a:alpha val="40000"/>
                    </a:schemeClr>
                  </a:outerShdw>
                </a:effectLst>
              </a:rPr>
            </a:br>
            <a:r>
              <a:rPr lang="fr-FR" dirty="0">
                <a:ln/>
                <a:solidFill>
                  <a:schemeClr val="tx1"/>
                </a:solidFill>
                <a:effectLst>
                  <a:outerShdw blurRad="38100" dist="19050" dir="2700000" algn="tl" rotWithShape="0">
                    <a:schemeClr val="dk1">
                      <a:alpha val="40000"/>
                    </a:schemeClr>
                  </a:outerShdw>
                </a:effectLst>
              </a:rPr>
              <a:t>				Commande</a:t>
            </a:r>
            <a:endParaRPr lang="fr-FR" dirty="0">
              <a:ln/>
              <a:solidFill>
                <a:schemeClr val="tx1"/>
              </a:solidFill>
              <a:effectLst>
                <a:outerShdw blurRad="38100" dist="19050" dir="2700000" algn="tl" rotWithShape="0">
                  <a:schemeClr val="dk1">
                    <a:alpha val="40000"/>
                  </a:schemeClr>
                </a:outerShdw>
              </a:effectLst>
            </a:endParaRPr>
          </a:p>
        </p:txBody>
      </p:sp>
      <p:sp>
        <p:nvSpPr>
          <p:cNvPr id="4" name="Sous-titre 3"/>
          <p:cNvSpPr>
            <a:spLocks noGrp="1"/>
          </p:cNvSpPr>
          <p:nvPr>
            <p:ph type="subTitle" idx="1"/>
          </p:nvPr>
        </p:nvSpPr>
        <p:spPr/>
        <p:txBody>
          <a:bodyPr rtlCol="0">
            <a:normAutofit/>
          </a:bodyPr>
          <a:lstStyle/>
          <a:p>
            <a:pPr rtl="0"/>
            <a:r>
              <a:rPr lang="fr-FR" dirty="0"/>
              <a:t>Réaliser par :</a:t>
            </a:r>
            <a:endParaRPr lang="fr-FR" dirty="0"/>
          </a:p>
          <a:p>
            <a:pPr rtl="0"/>
            <a:endParaRPr lang="fr-FR" dirty="0"/>
          </a:p>
        </p:txBody>
      </p:sp>
      <p:sp>
        <p:nvSpPr>
          <p:cNvPr id="2" name="ZoneTexte 1"/>
          <p:cNvSpPr txBox="1"/>
          <p:nvPr/>
        </p:nvSpPr>
        <p:spPr>
          <a:xfrm>
            <a:off x="1197868" y="5085184"/>
            <a:ext cx="2452370" cy="1476375"/>
          </a:xfrm>
          <a:prstGeom prst="rect">
            <a:avLst/>
          </a:prstGeom>
          <a:noFill/>
        </p:spPr>
        <p:txBody>
          <a:bodyPr wrap="none" rtlCol="0">
            <a:spAutoFit/>
          </a:bodyPr>
          <a:lstStyle/>
          <a:p>
            <a:pPr lvl="1"/>
            <a:r>
              <a:rPr lang="fr-FR" i="1" dirty="0" err="1">
                <a:solidFill>
                  <a:schemeClr val="accent1">
                    <a:lumMod val="60000"/>
                    <a:lumOff val="40000"/>
                  </a:schemeClr>
                </a:solidFill>
              </a:rPr>
              <a:t>Alaedine</a:t>
            </a:r>
            <a:r>
              <a:rPr lang="fr-FR" i="1" dirty="0">
                <a:solidFill>
                  <a:schemeClr val="accent1">
                    <a:lumMod val="60000"/>
                    <a:lumOff val="40000"/>
                  </a:schemeClr>
                </a:solidFill>
              </a:rPr>
              <a:t> </a:t>
            </a:r>
            <a:r>
              <a:rPr lang="" altLang="fr-FR" i="1" dirty="0" err="1">
                <a:solidFill>
                  <a:schemeClr val="accent1">
                    <a:lumMod val="60000"/>
                    <a:lumOff val="40000"/>
                  </a:schemeClr>
                </a:solidFill>
              </a:rPr>
              <a:t>L</a:t>
            </a:r>
            <a:r>
              <a:rPr lang="fr-FR" i="1" dirty="0" err="1">
                <a:solidFill>
                  <a:schemeClr val="accent1">
                    <a:lumMod val="60000"/>
                    <a:lumOff val="40000"/>
                  </a:schemeClr>
                </a:solidFill>
              </a:rPr>
              <a:t>andolsi</a:t>
            </a:r>
            <a:endParaRPr lang="fr-FR" i="1" dirty="0">
              <a:solidFill>
                <a:schemeClr val="accent1">
                  <a:lumMod val="60000"/>
                  <a:lumOff val="40000"/>
                </a:schemeClr>
              </a:solidFill>
            </a:endParaRPr>
          </a:p>
          <a:p>
            <a:pPr lvl="1"/>
            <a:r>
              <a:rPr lang="fr-FR" i="1" dirty="0">
                <a:solidFill>
                  <a:schemeClr val="accent1">
                    <a:lumMod val="60000"/>
                    <a:lumOff val="40000"/>
                  </a:schemeClr>
                </a:solidFill>
              </a:rPr>
              <a:t>Khalil </a:t>
            </a:r>
            <a:r>
              <a:rPr lang="" altLang="fr-FR" i="1" dirty="0" err="1">
                <a:solidFill>
                  <a:schemeClr val="accent1">
                    <a:lumMod val="60000"/>
                    <a:lumOff val="40000"/>
                  </a:schemeClr>
                </a:solidFill>
              </a:rPr>
              <a:t>N</a:t>
            </a:r>
            <a:r>
              <a:rPr lang="fr-FR" i="1" dirty="0" err="1">
                <a:solidFill>
                  <a:schemeClr val="accent1">
                    <a:lumMod val="60000"/>
                    <a:lumOff val="40000"/>
                  </a:schemeClr>
                </a:solidFill>
              </a:rPr>
              <a:t>aceur</a:t>
            </a:r>
            <a:endParaRPr lang="fr-FR" i="1" dirty="0">
              <a:solidFill>
                <a:schemeClr val="accent1">
                  <a:lumMod val="60000"/>
                  <a:lumOff val="40000"/>
                </a:schemeClr>
              </a:solidFill>
            </a:endParaRPr>
          </a:p>
          <a:p>
            <a:pPr lvl="1"/>
            <a:r>
              <a:rPr lang="fr-FR" i="1" dirty="0">
                <a:solidFill>
                  <a:schemeClr val="accent1">
                    <a:lumMod val="60000"/>
                    <a:lumOff val="40000"/>
                  </a:schemeClr>
                </a:solidFill>
              </a:rPr>
              <a:t>Amine </a:t>
            </a:r>
            <a:r>
              <a:rPr lang="" altLang="fr-FR" i="1" dirty="0" err="1">
                <a:solidFill>
                  <a:schemeClr val="accent1">
                    <a:lumMod val="60000"/>
                    <a:lumOff val="40000"/>
                  </a:schemeClr>
                </a:solidFill>
              </a:rPr>
              <a:t>L</a:t>
            </a:r>
            <a:r>
              <a:rPr lang="fr-FR" i="1" dirty="0" err="1">
                <a:solidFill>
                  <a:schemeClr val="accent1">
                    <a:lumMod val="60000"/>
                    <a:lumOff val="40000"/>
                  </a:schemeClr>
                </a:solidFill>
              </a:rPr>
              <a:t>ouhichi</a:t>
            </a:r>
            <a:endParaRPr lang="fr-FR" i="1" dirty="0">
              <a:solidFill>
                <a:schemeClr val="accent1">
                  <a:lumMod val="60000"/>
                  <a:lumOff val="40000"/>
                </a:schemeClr>
              </a:solidFill>
            </a:endParaRPr>
          </a:p>
          <a:p>
            <a:pPr lvl="1"/>
            <a:r>
              <a:rPr lang="fr-FR" i="1" dirty="0">
                <a:solidFill>
                  <a:schemeClr val="accent1">
                    <a:lumMod val="60000"/>
                    <a:lumOff val="40000"/>
                  </a:schemeClr>
                </a:solidFill>
              </a:rPr>
              <a:t>Oussama </a:t>
            </a:r>
            <a:r>
              <a:rPr lang="" altLang="fr-FR" i="1" dirty="0" err="1">
                <a:solidFill>
                  <a:schemeClr val="accent1">
                    <a:lumMod val="60000"/>
                    <a:lumOff val="40000"/>
                  </a:schemeClr>
                </a:solidFill>
              </a:rPr>
              <a:t>M</a:t>
            </a:r>
            <a:r>
              <a:rPr lang="fr-FR" i="1" dirty="0" err="1">
                <a:solidFill>
                  <a:schemeClr val="accent1">
                    <a:lumMod val="60000"/>
                    <a:lumOff val="40000"/>
                  </a:schemeClr>
                </a:solidFill>
              </a:rPr>
              <a:t>âaoui</a:t>
            </a:r>
            <a:endParaRPr lang="fr-FR" i="1" dirty="0">
              <a:solidFill>
                <a:schemeClr val="accent1">
                  <a:lumMod val="60000"/>
                  <a:lumOff val="40000"/>
                </a:schemeClr>
              </a:solidFill>
            </a:endParaRPr>
          </a:p>
          <a:p>
            <a:endParaRPr lang="en-US" dirty="0">
              <a:solidFill>
                <a:schemeClr val="accent1">
                  <a:lumMod val="60000"/>
                  <a:lumOff val="4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p:nvPr/>
        </p:nvSpPr>
        <p:spPr>
          <a:xfrm>
            <a:off x="261764" y="-603448"/>
            <a:ext cx="9144001" cy="1371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fr-FR" sz="3200" b="1" dirty="0"/>
              <a:t>Création de l'</a:t>
            </a:r>
            <a:r>
              <a:rPr lang="fr-FR" sz="3200" b="1" i="1" dirty="0" err="1"/>
              <a:t>Invoker</a:t>
            </a:r>
            <a:endParaRPr lang="fr-FR" sz="3200" b="1" dirty="0"/>
          </a:p>
        </p:txBody>
      </p:sp>
      <p:sp>
        <p:nvSpPr>
          <p:cNvPr id="10" name="Espace réservé du texte 2"/>
          <p:cNvSpPr txBox="1"/>
          <p:nvPr/>
        </p:nvSpPr>
        <p:spPr>
          <a:xfrm>
            <a:off x="261764" y="620688"/>
            <a:ext cx="7200800"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accent1"/>
              </a:buClr>
              <a:buSzPct val="100000"/>
              <a:buFont typeface="Arial" panose="020B0604020202020204" pitchFamily="34" charset="0"/>
              <a:buNone/>
              <a:defRPr sz="2000" b="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9pPr>
          </a:lstStyle>
          <a:p>
            <a:r>
              <a:rPr lang="fr-FR" sz="1800" dirty="0"/>
              <a:t>Création du </a:t>
            </a:r>
            <a:r>
              <a:rPr lang="fr-FR" sz="1800" i="1" dirty="0" err="1"/>
              <a:t>FileInvoker</a:t>
            </a:r>
            <a:r>
              <a:rPr lang="fr-FR" sz="1800" dirty="0"/>
              <a:t> (</a:t>
            </a:r>
            <a:r>
              <a:rPr lang="fr-FR" sz="1800" i="1" dirty="0" err="1"/>
              <a:t>MyFile</a:t>
            </a:r>
            <a:r>
              <a:rPr lang="fr-FR" sz="1800" dirty="0"/>
              <a:t> sur le diagramme):</a:t>
            </a:r>
            <a:endParaRPr lang="fr-FR" sz="1400" dirty="0"/>
          </a:p>
        </p:txBody>
      </p:sp>
      <p:pic>
        <p:nvPicPr>
          <p:cNvPr id="11" name="Image 10"/>
          <p:cNvPicPr>
            <a:picLocks noChangeAspect="1"/>
          </p:cNvPicPr>
          <p:nvPr/>
        </p:nvPicPr>
        <p:blipFill>
          <a:blip r:embed="rId1"/>
          <a:stretch>
            <a:fillRect/>
          </a:stretch>
        </p:blipFill>
        <p:spPr>
          <a:xfrm>
            <a:off x="4150196" y="1267240"/>
            <a:ext cx="3219899" cy="2076740"/>
          </a:xfrm>
          <a:prstGeom prst="rect">
            <a:avLst/>
          </a:prstGeom>
        </p:spPr>
      </p:pic>
      <p:sp>
        <p:nvSpPr>
          <p:cNvPr id="12" name="Espace réservé du texte 2"/>
          <p:cNvSpPr txBox="1"/>
          <p:nvPr/>
        </p:nvSpPr>
        <p:spPr>
          <a:xfrm>
            <a:off x="297768" y="3465108"/>
            <a:ext cx="11593288"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accent1"/>
              </a:buClr>
              <a:buSzPct val="100000"/>
              <a:buFont typeface="Arial" panose="020B0604020202020204" pitchFamily="34" charset="0"/>
              <a:buNone/>
              <a:defRPr sz="2000" b="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9pPr>
          </a:lstStyle>
          <a:p>
            <a:r>
              <a:rPr lang="fr-FR" sz="1800" dirty="0"/>
              <a:t>L'encapsulation ici est respectée, on ignore de quoi les </a:t>
            </a:r>
            <a:r>
              <a:rPr lang="fr-FR" sz="1800" i="1" dirty="0"/>
              <a:t>Command</a:t>
            </a:r>
            <a:r>
              <a:rPr lang="fr-FR" sz="1800" dirty="0"/>
              <a:t> sont faites.</a:t>
            </a:r>
            <a:endParaRPr lang="fr-FR" sz="1800" dirty="0"/>
          </a:p>
          <a:p>
            <a:r>
              <a:rPr lang="fr-FR" sz="1800" dirty="0"/>
              <a:t>Nous allons créer un </a:t>
            </a:r>
            <a:r>
              <a:rPr lang="fr-FR" sz="1800" i="1" dirty="0" err="1"/>
              <a:t>FileSystemReceiverUtil</a:t>
            </a:r>
            <a:r>
              <a:rPr lang="fr-FR" sz="1800" dirty="0"/>
              <a:t> pour fournir un </a:t>
            </a:r>
            <a:r>
              <a:rPr lang="fr-FR" sz="1800" i="1" dirty="0" err="1"/>
              <a:t>FileSystemReceiver</a:t>
            </a:r>
            <a:r>
              <a:rPr lang="fr-FR" sz="1800" dirty="0"/>
              <a:t> approprié</a:t>
            </a:r>
            <a:endParaRPr lang="fr-FR" sz="1800" dirty="0"/>
          </a:p>
        </p:txBody>
      </p:sp>
      <p:pic>
        <p:nvPicPr>
          <p:cNvPr id="13" name="Image 12"/>
          <p:cNvPicPr>
            <a:picLocks noChangeAspect="1"/>
          </p:cNvPicPr>
          <p:nvPr/>
        </p:nvPicPr>
        <p:blipFill>
          <a:blip r:embed="rId2"/>
          <a:stretch>
            <a:fillRect/>
          </a:stretch>
        </p:blipFill>
        <p:spPr>
          <a:xfrm>
            <a:off x="3214092" y="4346716"/>
            <a:ext cx="5496692" cy="22386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ésultat de recherche d'images pour &quot;any question ? meme&quot;&quo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2144" y="0"/>
            <a:ext cx="8642748" cy="68565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Introduction</a:t>
            </a:r>
            <a:endParaRPr lang="fr-FR" dirty="0"/>
          </a:p>
        </p:txBody>
      </p:sp>
      <p:sp>
        <p:nvSpPr>
          <p:cNvPr id="14" name="Espace réservé du contenu 13"/>
          <p:cNvSpPr>
            <a:spLocks noGrp="1"/>
          </p:cNvSpPr>
          <p:nvPr>
            <p:ph idx="1"/>
          </p:nvPr>
        </p:nvSpPr>
        <p:spPr>
          <a:xfrm>
            <a:off x="1522413" y="1916832"/>
            <a:ext cx="9134391" cy="4114801"/>
          </a:xfrm>
        </p:spPr>
        <p:txBody>
          <a:bodyPr rtlCol="0">
            <a:normAutofit fontScale="92500" lnSpcReduction="20000"/>
          </a:bodyPr>
          <a:lstStyle/>
          <a:p>
            <a:r>
              <a:rPr lang="fr-FR" dirty="0"/>
              <a:t>Un design pattern est conçu pour s’appliquer à un langage orienté objet comme </a:t>
            </a:r>
            <a:r>
              <a:rPr lang="fr-FR" i="1" dirty="0"/>
              <a:t>Java</a:t>
            </a:r>
            <a:r>
              <a:rPr lang="fr-FR" dirty="0"/>
              <a:t> que nous allons utiliser ici. Un </a:t>
            </a:r>
            <a:r>
              <a:rPr lang="fr-FR" i="1" dirty="0"/>
              <a:t>Design Pattern</a:t>
            </a:r>
            <a:r>
              <a:rPr lang="fr-FR" dirty="0"/>
              <a:t> est une solution à un ou des problèmes récurrents dans la conception d'une application, et il est par convention présenté sous forme d’un diagramme de classes.</a:t>
            </a:r>
            <a:endParaRPr lang="fr-FR" dirty="0"/>
          </a:p>
          <a:p>
            <a:r>
              <a:rPr lang="fr-FR" dirty="0"/>
              <a:t>Il existe trois types de Design Pattern : Création, Structure et Comportemental. Le </a:t>
            </a:r>
            <a:r>
              <a:rPr lang="fr-FR" i="1" dirty="0"/>
              <a:t>Design Pattern Command</a:t>
            </a:r>
            <a:r>
              <a:rPr lang="fr-FR" dirty="0"/>
              <a:t> fait partie de la famille comportementale. Les modèles comportementaux sont des modèles de conception qui identifient les modèles de communication communs entre les objets et réalisent ces modèles. Ce faisant, ces modèles augmentent la souplesse dans l'exécution de cette communication. On peut citer le </a:t>
            </a:r>
            <a:r>
              <a:rPr lang="fr-FR" i="1" dirty="0"/>
              <a:t>Design Pattern Visitor</a:t>
            </a:r>
            <a:r>
              <a:rPr lang="fr-FR" dirty="0"/>
              <a:t> par exemple.</a:t>
            </a:r>
            <a:endParaRPr lang="fr-FR" dirty="0"/>
          </a:p>
          <a:p>
            <a:r>
              <a:rPr lang="fr-FR" dirty="0"/>
              <a:t>Nous allons donc détailler l’utilité du </a:t>
            </a:r>
            <a:r>
              <a:rPr lang="fr-FR" i="1" dirty="0"/>
              <a:t>Pattern Command</a:t>
            </a:r>
            <a:r>
              <a:rPr lang="fr-FR" dirty="0"/>
              <a:t> , comment est faite son implémentation, ainsi qu’un exemple avec ses possibles applications, nous pourrons ensuite dégager les raisons qui vous pousseront à l’utiliser ?</a:t>
            </a:r>
            <a:endParaRPr lang="fr-FR" dirty="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341884" y="44624"/>
            <a:ext cx="9144001" cy="1371600"/>
          </a:xfrm>
        </p:spPr>
        <p:txBody>
          <a:bodyPr rtlCol="0"/>
          <a:lstStyle/>
          <a:p>
            <a:r>
              <a:rPr lang="fr-FR" b="1" dirty="0"/>
              <a:t>Son objectif </a:t>
            </a:r>
            <a:endParaRPr lang="fr-FR" b="1" dirty="0"/>
          </a:p>
        </p:txBody>
      </p:sp>
      <p:sp>
        <p:nvSpPr>
          <p:cNvPr id="2" name="Espace réservé du contenu 1"/>
          <p:cNvSpPr>
            <a:spLocks noGrp="1"/>
          </p:cNvSpPr>
          <p:nvPr>
            <p:ph idx="1"/>
          </p:nvPr>
        </p:nvSpPr>
        <p:spPr/>
        <p:txBody>
          <a:bodyPr>
            <a:normAutofit fontScale="92500" lnSpcReduction="20000"/>
          </a:bodyPr>
          <a:lstStyle/>
          <a:p>
            <a:r>
              <a:rPr lang="fr-FR" dirty="0"/>
              <a:t>Lors d'une conception d'application on a souvent besoin d’émettre des requêtes sur n'importe quel objet, et ce, sans connaître, ni ses caractéristiques, ni ses fonctions/méthodes. C'est ici que le </a:t>
            </a:r>
            <a:r>
              <a:rPr lang="fr-FR" i="1" dirty="0"/>
              <a:t>Command Pattern</a:t>
            </a:r>
            <a:r>
              <a:rPr lang="fr-FR" dirty="0"/>
              <a:t> va jouer son rôle, puisque il va l’encapsuler les requêtes.</a:t>
            </a:r>
            <a:endParaRPr lang="fr-FR" dirty="0"/>
          </a:p>
          <a:p>
            <a:r>
              <a:rPr lang="fr-FR" i="1" dirty="0"/>
              <a:t>Petit rappel :</a:t>
            </a:r>
            <a:r>
              <a:rPr lang="fr-FR" dirty="0"/>
              <a:t> l’encapsulation en langage orienté objet consiste à cacher l'implémentation de l'objet, en empêchant l'accès aux données par un autre moyen que les services proposés. L'encapsulation permet donc de garantir l'intégrité des données contenues dans l'objet. C'est l'un des principes les plus importants en </a:t>
            </a:r>
            <a:r>
              <a:rPr lang="fr-FR" i="1" dirty="0"/>
              <a:t>Java</a:t>
            </a:r>
            <a:r>
              <a:rPr lang="fr-FR" dirty="0"/>
              <a:t> et langages similaires.</a:t>
            </a:r>
            <a:endParaRPr lang="fr-FR" dirty="0"/>
          </a:p>
          <a:p>
            <a:r>
              <a:rPr lang="fr-FR" dirty="0"/>
              <a:t>Ce pattern permet en premier lieu, d'apporter une sécurité dans les applications, grâce à cette fameuse encapsulation. Mais il permet aussi supprimer toutes duplications de code, au moyen d'une abstraction qui va lui permettre de fonctionner sans connaître l'objet cible ! Plus d'abstraction permet donc une meilleure maintenance du code, permettant de facilement le modifier ou l'étendre.</a:t>
            </a:r>
            <a:endParaRPr lang="fr-FR"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9836" y="152399"/>
            <a:ext cx="9144001" cy="1116361"/>
          </a:xfrm>
        </p:spPr>
        <p:txBody>
          <a:bodyPr rtlCol="0"/>
          <a:lstStyle/>
          <a:p>
            <a:r>
              <a:rPr lang="fr-FR" b="1" dirty="0"/>
              <a:t>L'implémentation du Command Pattern</a:t>
            </a:r>
            <a:endParaRPr lang="fr-FR" b="1" dirty="0"/>
          </a:p>
        </p:txBody>
      </p:sp>
      <p:sp>
        <p:nvSpPr>
          <p:cNvPr id="3" name="Espace réservé du contenu 2"/>
          <p:cNvSpPr>
            <a:spLocks noGrp="1"/>
          </p:cNvSpPr>
          <p:nvPr>
            <p:ph sz="half" idx="1"/>
          </p:nvPr>
        </p:nvSpPr>
        <p:spPr>
          <a:xfrm>
            <a:off x="477788" y="1540468"/>
            <a:ext cx="5481687" cy="5128891"/>
          </a:xfrm>
        </p:spPr>
        <p:txBody>
          <a:bodyPr rtlCol="0">
            <a:normAutofit fontScale="85000" lnSpcReduction="20000"/>
          </a:bodyPr>
          <a:lstStyle/>
          <a:p>
            <a:r>
              <a:rPr lang="fr-FR" dirty="0"/>
              <a:t>Ce diagramme en notation </a:t>
            </a:r>
            <a:r>
              <a:rPr lang="fr-FR" i="1" dirty="0"/>
              <a:t>UML</a:t>
            </a:r>
            <a:r>
              <a:rPr lang="fr-FR" dirty="0"/>
              <a:t> nous montre comment fonctionne notre pattern. Mais sans application concrète il peut être difficile de le comprendre. C'est pourquoi nous verrons comment il fonctionne et dans quel cadre il peut être utilisé !</a:t>
            </a:r>
            <a:endParaRPr lang="fr-FR" dirty="0"/>
          </a:p>
          <a:p>
            <a:r>
              <a:rPr lang="fr-FR" dirty="0"/>
              <a:t>Analysons ce diagramme du pattern :</a:t>
            </a:r>
            <a:endParaRPr lang="fr-FR" dirty="0"/>
          </a:p>
          <a:p>
            <a:r>
              <a:rPr lang="fr-FR" dirty="0"/>
              <a:t>Le client va déclencher une requête, ici c'est ce qu'on appelle le rôle </a:t>
            </a:r>
            <a:r>
              <a:rPr lang="fr-FR" i="1" dirty="0"/>
              <a:t>d'</a:t>
            </a:r>
            <a:r>
              <a:rPr lang="fr-FR" i="1" dirty="0" err="1"/>
              <a:t>Invoker</a:t>
            </a:r>
            <a:r>
              <a:rPr lang="fr-FR" dirty="0"/>
              <a:t> et ici c'est le </a:t>
            </a:r>
            <a:r>
              <a:rPr lang="fr-FR" i="1" dirty="0"/>
              <a:t>Caller</a:t>
            </a:r>
            <a:r>
              <a:rPr lang="fr-FR" dirty="0"/>
              <a:t>.</a:t>
            </a:r>
            <a:endParaRPr lang="fr-FR" dirty="0"/>
          </a:p>
          <a:p>
            <a:r>
              <a:rPr lang="fr-FR" dirty="0"/>
              <a:t>Cette requête à une commande qui lui est associée, dans notre diagramme c'est la </a:t>
            </a:r>
            <a:r>
              <a:rPr lang="fr-FR" i="1" dirty="0" err="1"/>
              <a:t>ConcreteCommand</a:t>
            </a:r>
            <a:r>
              <a:rPr lang="fr-FR" dirty="0"/>
              <a:t> qui implémente l'interface </a:t>
            </a:r>
            <a:r>
              <a:rPr lang="fr-FR" i="1" dirty="0"/>
              <a:t>Commande</a:t>
            </a:r>
            <a:r>
              <a:rPr lang="fr-FR" dirty="0"/>
              <a:t>.</a:t>
            </a:r>
            <a:endParaRPr lang="fr-FR" dirty="0"/>
          </a:p>
          <a:p>
            <a:r>
              <a:rPr lang="fr-FR" dirty="0"/>
              <a:t>La </a:t>
            </a:r>
            <a:r>
              <a:rPr lang="fr-FR" i="1" dirty="0" err="1"/>
              <a:t>ConcreteCommande</a:t>
            </a:r>
            <a:r>
              <a:rPr lang="fr-FR" dirty="0"/>
              <a:t> , grâce à la requête, va ensuite déclencher la méthode de l'objet associée, c'est le </a:t>
            </a:r>
            <a:r>
              <a:rPr lang="fr-FR" i="1" dirty="0" err="1"/>
              <a:t>Receiver</a:t>
            </a:r>
            <a:r>
              <a:rPr lang="fr-FR" dirty="0"/>
              <a:t> de notre diagramme.</a:t>
            </a:r>
            <a:endParaRPr lang="fr-FR" dirty="0"/>
          </a:p>
        </p:txBody>
      </p:sp>
      <p:pic>
        <p:nvPicPr>
          <p:cNvPr id="1026" name="Picture 2" descr="Uml Design Pattern Command"/>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5734372" y="2708920"/>
            <a:ext cx="6197741" cy="20806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837828" y="22109"/>
            <a:ext cx="9144001" cy="1371600"/>
          </a:xfrm>
        </p:spPr>
        <p:txBody>
          <a:bodyPr rtlCol="0"/>
          <a:lstStyle/>
          <a:p>
            <a:r>
              <a:rPr lang="fr-FR" b="1" dirty="0"/>
              <a:t>Exemple d'une application du Command Pattern</a:t>
            </a:r>
            <a:endParaRPr lang="fr-FR" b="1" dirty="0"/>
          </a:p>
        </p:txBody>
      </p:sp>
      <p:sp>
        <p:nvSpPr>
          <p:cNvPr id="2" name="Espace réservé du contenu 1"/>
          <p:cNvSpPr>
            <a:spLocks noGrp="1"/>
          </p:cNvSpPr>
          <p:nvPr>
            <p:ph idx="1"/>
          </p:nvPr>
        </p:nvSpPr>
        <p:spPr>
          <a:xfrm>
            <a:off x="261764" y="1443648"/>
            <a:ext cx="4896545" cy="5471675"/>
          </a:xfrm>
        </p:spPr>
        <p:txBody>
          <a:bodyPr>
            <a:normAutofit fontScale="92500" lnSpcReduction="20000"/>
          </a:bodyPr>
          <a:lstStyle/>
          <a:p>
            <a:r>
              <a:rPr lang="fr-FR" dirty="0"/>
              <a:t>Une personne veut aller ou éteindre son ordinateur :</a:t>
            </a:r>
            <a:endParaRPr lang="fr-FR" dirty="0"/>
          </a:p>
          <a:p>
            <a:r>
              <a:rPr lang="fr-FR" b="1" dirty="0"/>
              <a:t>Avec le pattern command :</a:t>
            </a:r>
            <a:r>
              <a:rPr lang="fr-FR" dirty="0"/>
              <a:t> La personne actionne </a:t>
            </a:r>
            <a:r>
              <a:rPr lang="fr-FR" i="1" dirty="0"/>
              <a:t>l’</a:t>
            </a:r>
            <a:r>
              <a:rPr lang="fr-FR" i="1" dirty="0" err="1"/>
              <a:t>Invoker</a:t>
            </a:r>
            <a:r>
              <a:rPr lang="fr-FR" dirty="0"/>
              <a:t> de son ordinateur, ici c'est un switch.</a:t>
            </a:r>
            <a:br>
              <a:rPr lang="fr-FR" dirty="0"/>
            </a:br>
            <a:r>
              <a:rPr lang="fr-FR" dirty="0"/>
              <a:t>La </a:t>
            </a:r>
            <a:r>
              <a:rPr lang="fr-FR" i="1" dirty="0" err="1"/>
              <a:t>ConcreteCommande</a:t>
            </a:r>
            <a:r>
              <a:rPr lang="fr-FR" dirty="0"/>
              <a:t> « </a:t>
            </a:r>
            <a:r>
              <a:rPr lang="fr-FR" dirty="0" err="1"/>
              <a:t>RestartCommand</a:t>
            </a:r>
            <a:r>
              <a:rPr lang="fr-FR" dirty="0"/>
              <a:t> » ou « </a:t>
            </a:r>
            <a:r>
              <a:rPr lang="fr-FR" dirty="0" err="1"/>
              <a:t>ShutDownCommand</a:t>
            </a:r>
            <a:r>
              <a:rPr lang="fr-FR" dirty="0"/>
              <a:t> » est exécutée</a:t>
            </a:r>
            <a:br>
              <a:rPr lang="fr-FR" dirty="0"/>
            </a:br>
            <a:r>
              <a:rPr lang="fr-FR" dirty="0"/>
              <a:t>Cela permet ensuite d'invoquer les méthodes </a:t>
            </a:r>
            <a:r>
              <a:rPr lang="fr-FR" i="1" dirty="0" err="1"/>
              <a:t>shutDown</a:t>
            </a:r>
            <a:r>
              <a:rPr lang="fr-FR" i="1" dirty="0"/>
              <a:t>()</a:t>
            </a:r>
            <a:r>
              <a:rPr lang="fr-FR" dirty="0"/>
              <a:t> et </a:t>
            </a:r>
            <a:r>
              <a:rPr lang="fr-FR" i="1" dirty="0"/>
              <a:t>restart()</a:t>
            </a:r>
            <a:r>
              <a:rPr lang="fr-FR" dirty="0"/>
              <a:t> du </a:t>
            </a:r>
            <a:r>
              <a:rPr lang="fr-FR" i="1" dirty="0"/>
              <a:t>Computer</a:t>
            </a:r>
            <a:r>
              <a:rPr lang="fr-FR" dirty="0"/>
              <a:t> (</a:t>
            </a:r>
            <a:r>
              <a:rPr lang="fr-FR" i="1" dirty="0" err="1"/>
              <a:t>Receiver</a:t>
            </a:r>
            <a:r>
              <a:rPr lang="fr-FR" dirty="0"/>
              <a:t>). L'encapsulation permet de le faire fonctionner sur n'importe quel objet qui aurait une méthode restart() et </a:t>
            </a:r>
            <a:r>
              <a:rPr lang="fr-FR" dirty="0" err="1"/>
              <a:t>shutDown</a:t>
            </a:r>
            <a:r>
              <a:rPr lang="fr-FR" dirty="0"/>
              <a:t>().</a:t>
            </a:r>
            <a:endParaRPr lang="fr-FR" dirty="0"/>
          </a:p>
          <a:p>
            <a:r>
              <a:rPr lang="fr-FR" b="1" dirty="0"/>
              <a:t>Sans pattern command :</a:t>
            </a:r>
            <a:r>
              <a:rPr lang="fr-FR" dirty="0"/>
              <a:t> La personne commande l'arrêt ou le démarrage de son ordinateur. Il va créer un objet Computer et </a:t>
            </a:r>
            <a:r>
              <a:rPr lang="fr-FR" dirty="0" err="1"/>
              <a:t>apeller</a:t>
            </a:r>
            <a:r>
              <a:rPr lang="fr-FR" dirty="0"/>
              <a:t> les méthodes restart() et </a:t>
            </a:r>
            <a:r>
              <a:rPr lang="fr-FR" dirty="0" err="1"/>
              <a:t>shutDown</a:t>
            </a:r>
            <a:r>
              <a:rPr lang="fr-FR" dirty="0"/>
              <a:t>().</a:t>
            </a:r>
            <a:endParaRPr lang="fr-FR" dirty="0"/>
          </a:p>
          <a:p>
            <a:endParaRPr lang="en-US" dirty="0"/>
          </a:p>
        </p:txBody>
      </p:sp>
      <p:pic>
        <p:nvPicPr>
          <p:cNvPr id="2050" name="Picture 2" descr="Uml of exemple PatternComma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67833" y="1268760"/>
            <a:ext cx="6557871" cy="540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7828" y="533398"/>
            <a:ext cx="8692399" cy="609602"/>
          </a:xfrm>
        </p:spPr>
        <p:txBody>
          <a:bodyPr rtlCol="0">
            <a:normAutofit fontScale="90000"/>
          </a:bodyPr>
          <a:lstStyle/>
          <a:p>
            <a:r>
              <a:rPr lang="fr-FR" sz="3600" b="1" dirty="0"/>
              <a:t>Diagramme</a:t>
            </a:r>
            <a:br>
              <a:rPr lang="fr-FR" sz="3600" b="1" dirty="0"/>
            </a:br>
            <a:endParaRPr lang="fr-FR" sz="3600" dirty="0"/>
          </a:p>
        </p:txBody>
      </p:sp>
      <p:sp>
        <p:nvSpPr>
          <p:cNvPr id="6" name="ZoneTexte 5"/>
          <p:cNvSpPr txBox="1"/>
          <p:nvPr/>
        </p:nvSpPr>
        <p:spPr>
          <a:xfrm>
            <a:off x="333772" y="838198"/>
            <a:ext cx="4032448" cy="5632311"/>
          </a:xfrm>
          <a:prstGeom prst="rect">
            <a:avLst/>
          </a:prstGeom>
          <a:noFill/>
        </p:spPr>
        <p:txBody>
          <a:bodyPr wrap="square" rtlCol="0">
            <a:spAutoFit/>
          </a:bodyPr>
          <a:lstStyle/>
          <a:p>
            <a:r>
              <a:rPr lang="fr-FR" sz="2400" dirty="0"/>
              <a:t>Voici le diagramme des classes que nous allons implémenter. Nous allons simuler un système de fichiers. Le </a:t>
            </a:r>
            <a:r>
              <a:rPr lang="fr-FR" sz="2400" i="1" dirty="0" err="1"/>
              <a:t>FileSystem</a:t>
            </a:r>
            <a:r>
              <a:rPr lang="fr-FR" sz="2400" dirty="0"/>
              <a:t> ici va jouer le rôle du </a:t>
            </a:r>
            <a:r>
              <a:rPr lang="fr-FR" sz="2400" i="1" dirty="0"/>
              <a:t>Client</a:t>
            </a:r>
            <a:r>
              <a:rPr lang="fr-FR" sz="2400" dirty="0"/>
              <a:t>, le fichier </a:t>
            </a:r>
            <a:r>
              <a:rPr lang="fr-FR" sz="2400" i="1" dirty="0" err="1"/>
              <a:t>MyFile</a:t>
            </a:r>
            <a:r>
              <a:rPr lang="fr-FR" sz="2400" dirty="0"/>
              <a:t> joue ici le rôle </a:t>
            </a:r>
            <a:r>
              <a:rPr lang="fr-FR" sz="2400" i="1" dirty="0"/>
              <a:t>d'</a:t>
            </a:r>
            <a:r>
              <a:rPr lang="fr-FR" sz="2400" i="1" dirty="0" err="1"/>
              <a:t>invoker</a:t>
            </a:r>
            <a:r>
              <a:rPr lang="fr-FR" sz="2400" dirty="0"/>
              <a:t>, les </a:t>
            </a:r>
            <a:r>
              <a:rPr lang="fr-FR" sz="2400" i="1" dirty="0" err="1"/>
              <a:t>ConcreteCommandes</a:t>
            </a:r>
            <a:r>
              <a:rPr lang="fr-FR" sz="2400" dirty="0"/>
              <a:t> </a:t>
            </a:r>
            <a:r>
              <a:rPr lang="fr-FR" sz="2400" dirty="0" err="1"/>
              <a:t>CloseFileCommande</a:t>
            </a:r>
            <a:r>
              <a:rPr lang="fr-FR" sz="2400" dirty="0"/>
              <a:t> </a:t>
            </a:r>
            <a:r>
              <a:rPr lang="fr-FR" sz="2400" dirty="0" err="1"/>
              <a:t>WriteFileCommand</a:t>
            </a:r>
            <a:r>
              <a:rPr lang="fr-FR" sz="2400" dirty="0"/>
              <a:t> et </a:t>
            </a:r>
            <a:r>
              <a:rPr lang="fr-FR" sz="2400" dirty="0" err="1"/>
              <a:t>OpenFileCommand</a:t>
            </a:r>
            <a:r>
              <a:rPr lang="fr-FR" sz="2400" dirty="0"/>
              <a:t> vont </a:t>
            </a:r>
            <a:r>
              <a:rPr lang="fr-FR" sz="2400" dirty="0" err="1"/>
              <a:t>éxécuter</a:t>
            </a:r>
            <a:r>
              <a:rPr lang="fr-FR" sz="2400" dirty="0"/>
              <a:t> les méthodes nécessaires du </a:t>
            </a:r>
            <a:r>
              <a:rPr lang="fr-FR" sz="2400" i="1" dirty="0" err="1"/>
              <a:t>Receiver</a:t>
            </a:r>
            <a:r>
              <a:rPr lang="fr-FR" sz="2400" dirty="0"/>
              <a:t> </a:t>
            </a:r>
            <a:r>
              <a:rPr lang="fr-FR" sz="2400" dirty="0" err="1"/>
              <a:t>FileSystem</a:t>
            </a:r>
            <a:r>
              <a:rPr lang="fr-FR" sz="2400" dirty="0"/>
              <a:t>.</a:t>
            </a:r>
            <a:endParaRPr lang="en-US" sz="2400" dirty="0"/>
          </a:p>
        </p:txBody>
      </p:sp>
      <p:pic>
        <p:nvPicPr>
          <p:cNvPr id="3074" name="Picture 2" descr="Uml exemple of Design Pattern Comma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22204" y="691443"/>
            <a:ext cx="7966621" cy="6161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33772" y="381000"/>
            <a:ext cx="9144001" cy="762000"/>
          </a:xfrm>
        </p:spPr>
        <p:txBody>
          <a:bodyPr rtlCol="0">
            <a:normAutofit fontScale="90000"/>
          </a:bodyPr>
          <a:lstStyle/>
          <a:p>
            <a:r>
              <a:rPr lang="fr-FR" b="1" dirty="0"/>
              <a:t>Les </a:t>
            </a:r>
            <a:r>
              <a:rPr lang="fr-FR" b="1" i="1" dirty="0" err="1"/>
              <a:t>Receiver</a:t>
            </a:r>
            <a:br>
              <a:rPr lang="fr-FR" b="1" dirty="0"/>
            </a:br>
            <a:endParaRPr lang="fr-FR" dirty="0"/>
          </a:p>
        </p:txBody>
      </p:sp>
      <p:sp>
        <p:nvSpPr>
          <p:cNvPr id="3" name="Espace réservé du texte 2"/>
          <p:cNvSpPr>
            <a:spLocks noGrp="1"/>
          </p:cNvSpPr>
          <p:nvPr>
            <p:ph type="body" idx="1"/>
          </p:nvPr>
        </p:nvSpPr>
        <p:spPr>
          <a:xfrm>
            <a:off x="189756" y="838199"/>
            <a:ext cx="4416552" cy="762000"/>
          </a:xfrm>
        </p:spPr>
        <p:txBody>
          <a:bodyPr rtlCol="0"/>
          <a:lstStyle/>
          <a:p>
            <a:r>
              <a:rPr lang="fr-FR" dirty="0"/>
              <a:t>L'interface </a:t>
            </a:r>
            <a:r>
              <a:rPr lang="fr-FR" i="1" dirty="0" err="1"/>
              <a:t>FileSystem</a:t>
            </a:r>
            <a:r>
              <a:rPr lang="fr-FR" dirty="0"/>
              <a:t> :</a:t>
            </a:r>
            <a:endParaRPr lang="fr-FR" dirty="0"/>
          </a:p>
        </p:txBody>
      </p:sp>
      <p:sp>
        <p:nvSpPr>
          <p:cNvPr id="5" name="Espace réservé du texte 4"/>
          <p:cNvSpPr>
            <a:spLocks noGrp="1"/>
          </p:cNvSpPr>
          <p:nvPr>
            <p:ph type="body" sz="quarter" idx="3"/>
          </p:nvPr>
        </p:nvSpPr>
        <p:spPr>
          <a:xfrm>
            <a:off x="189756" y="2348880"/>
            <a:ext cx="5618477" cy="1668016"/>
          </a:xfrm>
        </p:spPr>
        <p:txBody>
          <a:bodyPr rtlCol="0"/>
          <a:lstStyle/>
          <a:p>
            <a:r>
              <a:rPr lang="fr-FR" dirty="0"/>
              <a:t>Un objet </a:t>
            </a:r>
            <a:r>
              <a:rPr lang="fr-FR" i="1" dirty="0" err="1"/>
              <a:t>UnixFileSystemReceiver</a:t>
            </a:r>
            <a:r>
              <a:rPr lang="fr-FR" dirty="0"/>
              <a:t> qui implémentera l'interface </a:t>
            </a:r>
            <a:r>
              <a:rPr lang="fr-FR" i="1" dirty="0" err="1"/>
              <a:t>FileSystem</a:t>
            </a:r>
            <a:r>
              <a:rPr lang="fr-FR" dirty="0"/>
              <a:t> :</a:t>
            </a:r>
            <a:endParaRPr lang="fr-FR" dirty="0"/>
          </a:p>
        </p:txBody>
      </p:sp>
      <p:pic>
        <p:nvPicPr>
          <p:cNvPr id="7" name="Image 6"/>
          <p:cNvPicPr>
            <a:picLocks noChangeAspect="1"/>
          </p:cNvPicPr>
          <p:nvPr/>
        </p:nvPicPr>
        <p:blipFill>
          <a:blip r:embed="rId1"/>
          <a:stretch>
            <a:fillRect/>
          </a:stretch>
        </p:blipFill>
        <p:spPr>
          <a:xfrm>
            <a:off x="320487" y="1509634"/>
            <a:ext cx="3124636" cy="1095528"/>
          </a:xfrm>
          <a:prstGeom prst="rect">
            <a:avLst/>
          </a:prstGeom>
        </p:spPr>
      </p:pic>
      <p:pic>
        <p:nvPicPr>
          <p:cNvPr id="8" name="Image 7"/>
          <p:cNvPicPr>
            <a:picLocks noChangeAspect="1"/>
          </p:cNvPicPr>
          <p:nvPr/>
        </p:nvPicPr>
        <p:blipFill>
          <a:blip r:embed="rId2"/>
          <a:stretch>
            <a:fillRect/>
          </a:stretch>
        </p:blipFill>
        <p:spPr>
          <a:xfrm>
            <a:off x="279227" y="3717032"/>
            <a:ext cx="5439534" cy="2610214"/>
          </a:xfrm>
          <a:prstGeom prst="rect">
            <a:avLst/>
          </a:prstGeom>
        </p:spPr>
      </p:pic>
      <p:sp>
        <p:nvSpPr>
          <p:cNvPr id="9" name="Espace réservé du texte 2"/>
          <p:cNvSpPr txBox="1"/>
          <p:nvPr/>
        </p:nvSpPr>
        <p:spPr>
          <a:xfrm>
            <a:off x="6130063" y="1295398"/>
            <a:ext cx="6334851"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accent1"/>
              </a:buClr>
              <a:buSzPct val="100000"/>
              <a:buFont typeface="Arial" panose="020B0604020202020204" pitchFamily="34" charset="0"/>
              <a:buNone/>
              <a:defRPr sz="2000" b="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9pPr>
          </a:lstStyle>
          <a:p>
            <a:r>
              <a:rPr lang="fr-FR" sz="1800" dirty="0"/>
              <a:t>Un objet </a:t>
            </a:r>
            <a:r>
              <a:rPr lang="fr-FR" sz="1800" i="1" dirty="0" err="1"/>
              <a:t>WindowsFileSystemReceiver</a:t>
            </a:r>
            <a:r>
              <a:rPr lang="fr-FR" sz="1800" dirty="0"/>
              <a:t> qui implémentera l'interface </a:t>
            </a:r>
            <a:r>
              <a:rPr lang="fr-FR" sz="1800" i="1" dirty="0" err="1"/>
              <a:t>FileSystem</a:t>
            </a:r>
            <a:r>
              <a:rPr lang="fr-FR" sz="1800" dirty="0"/>
              <a:t> :</a:t>
            </a:r>
            <a:endParaRPr lang="fr-FR" sz="1800" dirty="0"/>
          </a:p>
        </p:txBody>
      </p:sp>
      <p:pic>
        <p:nvPicPr>
          <p:cNvPr id="11" name="Image 10"/>
          <p:cNvPicPr>
            <a:picLocks noChangeAspect="1"/>
          </p:cNvPicPr>
          <p:nvPr/>
        </p:nvPicPr>
        <p:blipFill>
          <a:blip r:embed="rId3"/>
          <a:stretch>
            <a:fillRect/>
          </a:stretch>
        </p:blipFill>
        <p:spPr>
          <a:xfrm>
            <a:off x="6222379" y="2057398"/>
            <a:ext cx="5687219" cy="2724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9756" y="-243408"/>
            <a:ext cx="9144001" cy="1371600"/>
          </a:xfrm>
        </p:spPr>
        <p:txBody>
          <a:bodyPr rtlCol="0">
            <a:normAutofit/>
          </a:bodyPr>
          <a:lstStyle/>
          <a:p>
            <a:r>
              <a:rPr lang="fr-FR" sz="3200" b="1" dirty="0"/>
              <a:t>L'interface </a:t>
            </a:r>
            <a:r>
              <a:rPr lang="fr-FR" sz="3200" b="1" i="1" dirty="0"/>
              <a:t>Command</a:t>
            </a:r>
            <a:br>
              <a:rPr lang="fr-FR" sz="3200" b="1" dirty="0"/>
            </a:br>
            <a:endParaRPr lang="fr-FR" sz="3200" dirty="0"/>
          </a:p>
        </p:txBody>
      </p:sp>
      <p:sp>
        <p:nvSpPr>
          <p:cNvPr id="4" name="Espace réservé du texte 2"/>
          <p:cNvSpPr txBox="1"/>
          <p:nvPr/>
        </p:nvSpPr>
        <p:spPr>
          <a:xfrm>
            <a:off x="189756" y="836712"/>
            <a:ext cx="6334851"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accent1"/>
              </a:buClr>
              <a:buSzPct val="100000"/>
              <a:buFont typeface="Arial" panose="020B0604020202020204" pitchFamily="34" charset="0"/>
              <a:buNone/>
              <a:defRPr sz="2000" b="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9pPr>
          </a:lstStyle>
          <a:p>
            <a:r>
              <a:rPr lang="fr-FR" sz="1800" dirty="0"/>
              <a:t>On crée l'interface </a:t>
            </a:r>
            <a:r>
              <a:rPr lang="fr-FR" sz="1800" i="1" dirty="0"/>
              <a:t>Commande</a:t>
            </a:r>
            <a:r>
              <a:rPr lang="fr-FR" sz="1800" dirty="0"/>
              <a:t> qui sera implémentée pour chaque nouvelle commande</a:t>
            </a:r>
            <a:endParaRPr lang="fr-FR" sz="1800" dirty="0"/>
          </a:p>
        </p:txBody>
      </p:sp>
      <p:pic>
        <p:nvPicPr>
          <p:cNvPr id="5" name="Image 4"/>
          <p:cNvPicPr>
            <a:picLocks noChangeAspect="1"/>
          </p:cNvPicPr>
          <p:nvPr/>
        </p:nvPicPr>
        <p:blipFill>
          <a:blip r:embed="rId1"/>
          <a:stretch>
            <a:fillRect/>
          </a:stretch>
        </p:blipFill>
        <p:spPr>
          <a:xfrm>
            <a:off x="4761756" y="1694551"/>
            <a:ext cx="2143424" cy="714475"/>
          </a:xfrm>
          <a:prstGeom prst="rect">
            <a:avLst/>
          </a:prstGeom>
        </p:spPr>
      </p:pic>
      <p:sp>
        <p:nvSpPr>
          <p:cNvPr id="6" name="Titre 1"/>
          <p:cNvSpPr txBox="1"/>
          <p:nvPr/>
        </p:nvSpPr>
        <p:spPr>
          <a:xfrm>
            <a:off x="117748" y="1799915"/>
            <a:ext cx="9144001" cy="1371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fr-FR" sz="3200" b="1" dirty="0"/>
              <a:t>Les </a:t>
            </a:r>
            <a:r>
              <a:rPr lang="fr-FR" sz="3200" b="1" i="1" dirty="0" err="1"/>
              <a:t>ConcreteCommand</a:t>
            </a:r>
            <a:r>
              <a:rPr lang="fr-FR" sz="3200" b="1" dirty="0"/>
              <a:t> de notre </a:t>
            </a:r>
            <a:r>
              <a:rPr lang="fr-FR" sz="3200" b="1" i="1" dirty="0" err="1"/>
              <a:t>FileSystem</a:t>
            </a:r>
            <a:endParaRPr lang="fr-FR" sz="3200" b="1" dirty="0"/>
          </a:p>
        </p:txBody>
      </p:sp>
      <p:sp>
        <p:nvSpPr>
          <p:cNvPr id="7" name="Espace réservé du texte 2"/>
          <p:cNvSpPr txBox="1"/>
          <p:nvPr/>
        </p:nvSpPr>
        <p:spPr>
          <a:xfrm>
            <a:off x="189755" y="3195104"/>
            <a:ext cx="6334851"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accent1"/>
              </a:buClr>
              <a:buSzPct val="100000"/>
              <a:buFont typeface="Arial" panose="020B0604020202020204" pitchFamily="34" charset="0"/>
              <a:buNone/>
              <a:defRPr sz="2000" b="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9pPr>
          </a:lstStyle>
          <a:p>
            <a:r>
              <a:rPr lang="fr-FR" sz="1800" dirty="0"/>
              <a:t>Commande permettant d'ouvrir un fichier :</a:t>
            </a:r>
            <a:endParaRPr lang="fr-FR" sz="1800" dirty="0"/>
          </a:p>
        </p:txBody>
      </p:sp>
      <p:pic>
        <p:nvPicPr>
          <p:cNvPr id="8" name="Image 7"/>
          <p:cNvPicPr>
            <a:picLocks noChangeAspect="1"/>
          </p:cNvPicPr>
          <p:nvPr/>
        </p:nvPicPr>
        <p:blipFill>
          <a:blip r:embed="rId2"/>
          <a:stretch>
            <a:fillRect/>
          </a:stretch>
        </p:blipFill>
        <p:spPr>
          <a:xfrm>
            <a:off x="3188881" y="4029766"/>
            <a:ext cx="5811061" cy="24196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p:cNvSpPr txBox="1"/>
          <p:nvPr/>
        </p:nvSpPr>
        <p:spPr>
          <a:xfrm>
            <a:off x="405780" y="172033"/>
            <a:ext cx="6622883"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accent1"/>
              </a:buClr>
              <a:buSzPct val="100000"/>
              <a:buFont typeface="Arial" panose="020B0604020202020204" pitchFamily="34" charset="0"/>
              <a:buNone/>
              <a:defRPr sz="2000" b="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9pPr>
          </a:lstStyle>
          <a:p>
            <a:r>
              <a:rPr lang="fr-FR" sz="1800" dirty="0"/>
              <a:t>Commande permettant de fermer un fichier :</a:t>
            </a:r>
            <a:endParaRPr lang="fr-FR" sz="1600" dirty="0"/>
          </a:p>
        </p:txBody>
      </p:sp>
      <p:sp>
        <p:nvSpPr>
          <p:cNvPr id="5" name="Espace réservé du texte 2"/>
          <p:cNvSpPr txBox="1"/>
          <p:nvPr/>
        </p:nvSpPr>
        <p:spPr>
          <a:xfrm>
            <a:off x="405780" y="3304281"/>
            <a:ext cx="7200800"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accent1"/>
              </a:buClr>
              <a:buSzPct val="100000"/>
              <a:buFont typeface="Arial" panose="020B0604020202020204" pitchFamily="34" charset="0"/>
              <a:buNone/>
              <a:defRPr sz="2000" b="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accent1"/>
              </a:buClr>
              <a:buFont typeface="Arial" panose="020B0604020202020204" pitchFamily="34" charset="0"/>
              <a:buNone/>
              <a:defRPr sz="1600" b="1" kern="1200">
                <a:solidFill>
                  <a:schemeClr val="tx1"/>
                </a:solidFill>
                <a:latin typeface="+mn-lt"/>
                <a:ea typeface="+mn-ea"/>
                <a:cs typeface="+mn-cs"/>
              </a:defRPr>
            </a:lvl9pPr>
          </a:lstStyle>
          <a:p>
            <a:r>
              <a:rPr lang="fr-FR" sz="1800" dirty="0"/>
              <a:t>Commande permettant d'écrire dans un fichier :</a:t>
            </a:r>
            <a:endParaRPr lang="fr-FR" sz="1600" dirty="0"/>
          </a:p>
        </p:txBody>
      </p:sp>
      <p:pic>
        <p:nvPicPr>
          <p:cNvPr id="6" name="Image 5"/>
          <p:cNvPicPr>
            <a:picLocks noChangeAspect="1"/>
          </p:cNvPicPr>
          <p:nvPr/>
        </p:nvPicPr>
        <p:blipFill>
          <a:blip r:embed="rId1"/>
          <a:stretch>
            <a:fillRect/>
          </a:stretch>
        </p:blipFill>
        <p:spPr>
          <a:xfrm>
            <a:off x="3645213" y="934033"/>
            <a:ext cx="4515480" cy="2238687"/>
          </a:xfrm>
          <a:prstGeom prst="rect">
            <a:avLst/>
          </a:prstGeom>
        </p:spPr>
      </p:pic>
      <p:pic>
        <p:nvPicPr>
          <p:cNvPr id="7" name="Image 6"/>
          <p:cNvPicPr>
            <a:picLocks noChangeAspect="1"/>
          </p:cNvPicPr>
          <p:nvPr/>
        </p:nvPicPr>
        <p:blipFill>
          <a:blip r:embed="rId2"/>
          <a:stretch>
            <a:fillRect/>
          </a:stretch>
        </p:blipFill>
        <p:spPr>
          <a:xfrm>
            <a:off x="3592818" y="4169263"/>
            <a:ext cx="4620270" cy="22672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theme/theme1.xml><?xml version="1.0" encoding="utf-8"?>
<a:theme xmlns:a="http://schemas.openxmlformats.org/drawingml/2006/main" name="Tunnel bleu numérique 16: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tunnel bleu numérique pour les professionnels (grand écran)</Template>
  <TotalTime>0</TotalTime>
  <Words>4448</Words>
  <Application>WPS Presentation</Application>
  <PresentationFormat>Personnalisé</PresentationFormat>
  <Paragraphs>70</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Corbel</vt:lpstr>
      <vt:lpstr>Gubbi</vt:lpstr>
      <vt:lpstr>微软雅黑</vt:lpstr>
      <vt:lpstr>Arial Unicode MS</vt:lpstr>
      <vt:lpstr>Droid Sans Fallback</vt:lpstr>
      <vt:lpstr>MT Extra</vt:lpstr>
      <vt:lpstr>Times New Roman</vt:lpstr>
      <vt:lpstr>Tunnel bleu numérique 16:9</vt:lpstr>
      <vt:lpstr>Design Pattern 				Commande</vt:lpstr>
      <vt:lpstr>Introduction</vt:lpstr>
      <vt:lpstr>Son objectif </vt:lpstr>
      <vt:lpstr>L'implémentation du Command Pattern</vt:lpstr>
      <vt:lpstr>Exemple d'une application du Command Pattern</vt:lpstr>
      <vt:lpstr>Diagramme </vt:lpstr>
      <vt:lpstr>Les Receiver </vt:lpstr>
      <vt:lpstr>L'interface Command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aminelch</cp:lastModifiedBy>
  <cp:revision>4</cp:revision>
  <dcterms:created xsi:type="dcterms:W3CDTF">2019-12-03T19:00:45Z</dcterms:created>
  <dcterms:modified xsi:type="dcterms:W3CDTF">2019-12-03T19:00:45Z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1033-11.1.0.8865</vt:lpwstr>
  </property>
</Properties>
</file>