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9" r:id="rId3"/>
    <p:sldId id="278" r:id="rId4"/>
    <p:sldId id="257" r:id="rId5"/>
    <p:sldId id="270" r:id="rId6"/>
    <p:sldId id="260" r:id="rId7"/>
    <p:sldId id="261" r:id="rId8"/>
    <p:sldId id="268" r:id="rId9"/>
    <p:sldId id="269" r:id="rId10"/>
    <p:sldId id="272" r:id="rId11"/>
    <p:sldId id="311" r:id="rId12"/>
    <p:sldId id="287" r:id="rId13"/>
    <p:sldId id="288" r:id="rId14"/>
    <p:sldId id="289" r:id="rId15"/>
    <p:sldId id="290" r:id="rId16"/>
    <p:sldId id="276" r:id="rId17"/>
    <p:sldId id="277" r:id="rId18"/>
    <p:sldId id="291" r:id="rId19"/>
    <p:sldId id="292" r:id="rId20"/>
    <p:sldId id="293" r:id="rId21"/>
    <p:sldId id="294" r:id="rId22"/>
    <p:sldId id="295" r:id="rId23"/>
    <p:sldId id="296" r:id="rId24"/>
    <p:sldId id="275"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279" r:id="rId40"/>
    <p:sldId id="267" r:id="rId41"/>
    <p:sldId id="314" r:id="rId42"/>
    <p:sldId id="312" r:id="rId43"/>
    <p:sldId id="280" r:id="rId44"/>
    <p:sldId id="313" r:id="rId45"/>
    <p:sldId id="315" r:id="rId46"/>
    <p:sldId id="271" r:id="rId47"/>
    <p:sldId id="281" r:id="rId48"/>
    <p:sldId id="282" r:id="rId49"/>
    <p:sldId id="283" r:id="rId50"/>
    <p:sldId id="284" r:id="rId51"/>
    <p:sldId id="285" r:id="rId52"/>
    <p:sldId id="316" r:id="rId53"/>
    <p:sldId id="286" r:id="rId54"/>
    <p:sldId id="317" r:id="rId55"/>
    <p:sldId id="321" r:id="rId56"/>
    <p:sldId id="319" r:id="rId57"/>
    <p:sldId id="322" r:id="rId58"/>
    <p:sldId id="323" r:id="rId59"/>
    <p:sldId id="324" r:id="rId60"/>
    <p:sldId id="325" r:id="rId61"/>
    <p:sldId id="326" r:id="rId62"/>
    <p:sldId id="327" r:id="rId63"/>
    <p:sldId id="32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91A46D-3E19-4E21-98AD-5C3E3D4AEB1C}">
          <p14:sldIdLst>
            <p14:sldId id="258"/>
            <p14:sldId id="259"/>
          </p14:sldIdLst>
        </p14:section>
        <p14:section name="Teoria Dei Database" id="{4CFB1E2C-0BA8-460B-B953-F09587D88478}">
          <p14:sldIdLst>
            <p14:sldId id="278"/>
            <p14:sldId id="257"/>
            <p14:sldId id="270"/>
            <p14:sldId id="260"/>
            <p14:sldId id="261"/>
            <p14:sldId id="268"/>
            <p14:sldId id="269"/>
            <p14:sldId id="272"/>
          </p14:sldIdLst>
        </p14:section>
        <p14:section name="DBMS" id="{3FB51661-B5F6-4330-B2D6-768B74FB6BF9}">
          <p14:sldIdLst>
            <p14:sldId id="311"/>
            <p14:sldId id="287"/>
            <p14:sldId id="288"/>
            <p14:sldId id="289"/>
            <p14:sldId id="290"/>
            <p14:sldId id="276"/>
            <p14:sldId id="277"/>
            <p14:sldId id="291"/>
            <p14:sldId id="292"/>
            <p14:sldId id="293"/>
            <p14:sldId id="294"/>
            <p14:sldId id="295"/>
            <p14:sldId id="296"/>
            <p14:sldId id="275"/>
            <p14:sldId id="297"/>
            <p14:sldId id="298"/>
          </p14:sldIdLst>
        </p14:section>
        <p14:section name="Sviluppo di un Progetto" id="{510F5BE5-E1B8-49BF-A7AA-91395D6E9381}">
          <p14:sldIdLst>
            <p14:sldId id="299"/>
            <p14:sldId id="300"/>
            <p14:sldId id="301"/>
            <p14:sldId id="302"/>
            <p14:sldId id="303"/>
            <p14:sldId id="304"/>
            <p14:sldId id="305"/>
            <p14:sldId id="306"/>
            <p14:sldId id="307"/>
            <p14:sldId id="308"/>
            <p14:sldId id="309"/>
            <p14:sldId id="310"/>
          </p14:sldIdLst>
        </p14:section>
        <p14:section name="Modelli Dati" id="{18DE0F26-E866-4D92-8448-F3A5E59F6DF9}">
          <p14:sldIdLst>
            <p14:sldId id="279"/>
            <p14:sldId id="267"/>
            <p14:sldId id="314"/>
            <p14:sldId id="312"/>
            <p14:sldId id="280"/>
            <p14:sldId id="313"/>
            <p14:sldId id="315"/>
            <p14:sldId id="271"/>
            <p14:sldId id="281"/>
            <p14:sldId id="282"/>
            <p14:sldId id="283"/>
            <p14:sldId id="284"/>
            <p14:sldId id="285"/>
            <p14:sldId id="316"/>
            <p14:sldId id="286"/>
            <p14:sldId id="317"/>
          </p14:sldIdLst>
        </p14:section>
        <p14:section name="Normalizzazione" id="{5A285D72-B2BF-4841-BDA3-E33439C0DCDE}">
          <p14:sldIdLst>
            <p14:sldId id="321"/>
            <p14:sldId id="319"/>
            <p14:sldId id="322"/>
            <p14:sldId id="323"/>
            <p14:sldId id="324"/>
            <p14:sldId id="325"/>
            <p14:sldId id="326"/>
            <p14:sldId id="327"/>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4" autoAdjust="0"/>
    <p:restoredTop sz="84444" autoAdjust="0"/>
  </p:normalViewPr>
  <p:slideViewPr>
    <p:cSldViewPr snapToGrid="0">
      <p:cViewPr varScale="1">
        <p:scale>
          <a:sx n="96" d="100"/>
          <a:sy n="96" d="100"/>
        </p:scale>
        <p:origin x="98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20/10/2019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345928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235819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1881-5176-462A-8AAB-113B7F81B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A05654-42E0-4448-B4AA-58408248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B7DA9D-C2E5-4F9E-AFFA-7D73B836A6DC}"/>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5" name="Footer Placeholder 4">
            <a:extLst>
              <a:ext uri="{FF2B5EF4-FFF2-40B4-BE49-F238E27FC236}">
                <a16:creationId xmlns:a16="http://schemas.microsoft.com/office/drawing/2014/main" id="{AB35DFA3-2031-4D9F-9D7A-4F8E3AF48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F52DC-50ED-4DE0-886E-7422B603C4E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82006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1CFE-8D18-4689-9CFE-D5DAD9067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67F988E-B18A-4424-87BF-BD40B6A9B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5FA001-3014-40D5-8229-95C36C3E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6EA749-B838-42AC-92F8-5C7A7D8F352C}"/>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6" name="Footer Placeholder 5">
            <a:extLst>
              <a:ext uri="{FF2B5EF4-FFF2-40B4-BE49-F238E27FC236}">
                <a16:creationId xmlns:a16="http://schemas.microsoft.com/office/drawing/2014/main" id="{4DF9C07A-9A62-4B60-9BA8-A4E10B2892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53A8D-EEB3-49F6-9B90-855FC0887BD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40761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F7EE-62BD-4BEB-B937-01A1F3AAC9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10556C-E512-4F8D-90AF-DC02AF8C25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A07F0-8C8B-43F1-A33A-FB2061EA8A6C}"/>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5" name="Footer Placeholder 4">
            <a:extLst>
              <a:ext uri="{FF2B5EF4-FFF2-40B4-BE49-F238E27FC236}">
                <a16:creationId xmlns:a16="http://schemas.microsoft.com/office/drawing/2014/main" id="{E18E1548-EA44-4368-AF73-BA7544632C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6AC4F7-D826-4F8A-BAB7-6AAE28355B1E}"/>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9791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BB13B-0D64-4DF0-B039-C6CF5D02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A7E51A-2536-4E31-BCEB-203342C2C7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39F0DD-7ABA-4E3F-8A8B-D718BCCCA3CD}"/>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5" name="Footer Placeholder 4">
            <a:extLst>
              <a:ext uri="{FF2B5EF4-FFF2-40B4-BE49-F238E27FC236}">
                <a16:creationId xmlns:a16="http://schemas.microsoft.com/office/drawing/2014/main" id="{8860B84E-4F67-427E-BF91-55DA490504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DF52E-9D98-4387-A0BB-EFE7A0EDE3F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2512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95A830-E439-404B-8320-C48370FFC67D}"/>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5" name="Footer Placeholder 4">
            <a:extLst>
              <a:ext uri="{FF2B5EF4-FFF2-40B4-BE49-F238E27FC236}">
                <a16:creationId xmlns:a16="http://schemas.microsoft.com/office/drawing/2014/main" id="{53D702C2-04DD-41FE-9A5E-1D2D3A2AAA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2AD6C1-52AC-44B9-9CF0-ABD41FA044D4}"/>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97452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a:xfrm>
            <a:off x="49764" y="520266"/>
            <a:ext cx="12042709" cy="59070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46000">
                <a:srgbClr val="35546D"/>
              </a:gs>
              <a:gs pos="0">
                <a:srgbClr val="192733"/>
              </a:gs>
              <a:gs pos="100000">
                <a:srgbClr val="477294"/>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dirty="0"/>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147735" y="63066"/>
            <a:ext cx="11944738" cy="315912"/>
          </a:xfrm>
        </p:spPr>
        <p:txBody>
          <a:bodyPr>
            <a:noAutofit/>
          </a:bodyPr>
          <a:lstStyle>
            <a:lvl1pPr>
              <a:defRPr sz="2000">
                <a:solidFill>
                  <a:schemeClr val="bg1"/>
                </a:solidFill>
                <a:latin typeface="Lucida Sans" panose="020B0602040502020204" pitchFamily="34" charset="0"/>
                <a:cs typeface="Lucida Sans" panose="020B0602040502020204" pitchFamily="34"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1C2B38"/>
              </a:gs>
              <a:gs pos="0">
                <a:srgbClr val="192733"/>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400" dirty="0"/>
              <a:t>Copyright ETLForma – Tutti i diritti Riservati</a:t>
            </a:r>
            <a:endParaRPr lang="en-GB" sz="1400" dirty="0"/>
          </a:p>
        </p:txBody>
      </p:sp>
      <p:pic>
        <p:nvPicPr>
          <p:cNvPr id="5" name="Picture 4">
            <a:extLst>
              <a:ext uri="{FF2B5EF4-FFF2-40B4-BE49-F238E27FC236}">
                <a16:creationId xmlns:a16="http://schemas.microsoft.com/office/drawing/2014/main" id="{80FB53A9-084F-4205-A808-B9713FBA75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6937" y="6184512"/>
            <a:ext cx="623162" cy="629472"/>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7CA-A7DD-4938-AF61-E9C8F558B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5C82FB-6949-4655-8DC2-F99302B3A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821C6C-AD13-4EEE-84DF-A7F4ECC9D469}"/>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5" name="Footer Placeholder 4">
            <a:extLst>
              <a:ext uri="{FF2B5EF4-FFF2-40B4-BE49-F238E27FC236}">
                <a16:creationId xmlns:a16="http://schemas.microsoft.com/office/drawing/2014/main" id="{46DC2445-7AD0-4BEB-A1C7-612D8B0C7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9264C8-C12D-48D7-88C3-1A117A7133D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42698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A62-3700-43A9-9CF7-D65D4115F0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97628D-3AEA-4677-BC56-BDF9774F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0019A5-D2A0-43F3-945E-36380DC3AC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BDEF1-F392-48B3-9DCE-D4795A706F08}"/>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6" name="Footer Placeholder 5">
            <a:extLst>
              <a:ext uri="{FF2B5EF4-FFF2-40B4-BE49-F238E27FC236}">
                <a16:creationId xmlns:a16="http://schemas.microsoft.com/office/drawing/2014/main" id="{165F9590-A701-4E58-9562-D764A7F185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1CDCE-EF84-4C26-B0D6-5268DF904A90}"/>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6100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3CEA-FF8D-4EFB-A70C-7441D74C51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79924-39AD-439B-8ECE-BA2E0F443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6C26BD-A4D3-435E-A548-9D3C4491AA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965779-AD7F-4C07-A041-C5A0758E4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E9EC6D-7F21-4FEF-9375-897749E916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B278A2-506E-45F3-A400-4C6E4686BA67}"/>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8" name="Footer Placeholder 7">
            <a:extLst>
              <a:ext uri="{FF2B5EF4-FFF2-40B4-BE49-F238E27FC236}">
                <a16:creationId xmlns:a16="http://schemas.microsoft.com/office/drawing/2014/main" id="{14CA9CEC-ABC0-4FEE-ACC6-0701CBC009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33A606-B961-4D48-B0D0-E855B6F11DD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19238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F659-CEAF-4746-98D5-6DD983086D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4717F4-0C7B-40AE-9382-35E3FD3ADACC}"/>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4" name="Footer Placeholder 3">
            <a:extLst>
              <a:ext uri="{FF2B5EF4-FFF2-40B4-BE49-F238E27FC236}">
                <a16:creationId xmlns:a16="http://schemas.microsoft.com/office/drawing/2014/main" id="{3988D32C-CB8F-403D-AF42-5AF87436E2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36B350-67EE-405F-BD7E-D2407AC88A4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15008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50407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E19F-F3EE-462D-8C8F-EDB84D959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547A7D-8E8D-40FF-8DBB-852EEE423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8A82C9-AEBD-4A09-AF3B-5B07077EC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DE7145-0B71-485A-A58A-D1CD2EEF6636}"/>
              </a:ext>
            </a:extLst>
          </p:cNvPr>
          <p:cNvSpPr>
            <a:spLocks noGrp="1"/>
          </p:cNvSpPr>
          <p:nvPr>
            <p:ph type="dt" sz="half" idx="10"/>
          </p:nvPr>
        </p:nvSpPr>
        <p:spPr/>
        <p:txBody>
          <a:bodyPr/>
          <a:lstStyle/>
          <a:p>
            <a:fld id="{7DC6D001-70F6-46BF-9CFB-DF6DBAE4538A}" type="datetimeFigureOut">
              <a:rPr lang="en-GB" smtClean="0"/>
              <a:t>20/10/2019</a:t>
            </a:fld>
            <a:endParaRPr lang="en-GB"/>
          </a:p>
        </p:txBody>
      </p:sp>
      <p:sp>
        <p:nvSpPr>
          <p:cNvPr id="6" name="Footer Placeholder 5">
            <a:extLst>
              <a:ext uri="{FF2B5EF4-FFF2-40B4-BE49-F238E27FC236}">
                <a16:creationId xmlns:a16="http://schemas.microsoft.com/office/drawing/2014/main" id="{4E9EB2ED-F788-4168-9B35-CA9D713F8B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5FBDD8-9076-471A-8E42-5703DF00A78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50961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6D001-70F6-46BF-9CFB-DF6DBAE4538A}" type="datetimeFigureOut">
              <a:rPr lang="en-GB" smtClean="0"/>
              <a:t>20/10/2019</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D0593-399A-43EC-9168-2A87B1E1D5B9}" type="slidenum">
              <a:rPr lang="en-GB" smtClean="0"/>
              <a:t>‹#›</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1A290-62A8-4AA8-A1A5-5789CCE8F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Osservazioni (2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livello logico è la cerniera tra ciò che vedono gli utenti e quello che viene effettivamente memorizzato nel computer; esso deve descrivere, con le convenzioni del modello di database scelto, entità, attributi, associazioni e vincolii.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livello interno entra nel merito dei dettagli implementativi delle forme di memorizzazione; per esempio, una tabella di un database relazionale può essere rappresentata con un file ad accesso diretto e un struttura a indice sequenziale (oppure con una struttura degli indici ad albero) per realizzare la sua chiave primaria. </a:t>
            </a:r>
          </a:p>
        </p:txBody>
      </p:sp>
    </p:spTree>
    <p:extLst>
      <p:ext uri="{BB962C8B-B14F-4D97-AF65-F5344CB8AC3E}">
        <p14:creationId xmlns:p14="http://schemas.microsoft.com/office/powerpoint/2010/main" val="186094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2</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DATABASE, DBMS, OLTP &amp; OLAP</a:t>
            </a:r>
            <a:endParaRPr lang="en-GB" sz="3600" dirty="0">
              <a:solidFill>
                <a:schemeClr val="bg1"/>
              </a:solidFill>
            </a:endParaRPr>
          </a:p>
        </p:txBody>
      </p:sp>
    </p:spTree>
    <p:extLst>
      <p:ext uri="{BB962C8B-B14F-4D97-AF65-F5344CB8AC3E}">
        <p14:creationId xmlns:p14="http://schemas.microsoft.com/office/powerpoint/2010/main" val="197362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Definizione di Database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questo punto possiamo dare una definizione completa di  Database.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Database può essere definito come un insieme di dati tra loro correlati, memorizzati su un supporto di memoria di massa, costituenti un tutt'uno, che possono essere manipolati da più programmi applicativi»</a:t>
            </a:r>
          </a:p>
        </p:txBody>
      </p:sp>
    </p:spTree>
    <p:extLst>
      <p:ext uri="{BB962C8B-B14F-4D97-AF65-F5344CB8AC3E}">
        <p14:creationId xmlns:p14="http://schemas.microsoft.com/office/powerpoint/2010/main" val="432497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Definizione di DBMS (1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Database è distinto dal DBMS.</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informatica, un Database Management System, abbreviato in DBMS o Sistema di gestione di basi di dati, è un sistema software progettato per consentire la creazione, la manipolazione e l'interrogazione efficiente di database, per questo detto anche "gestore o motore del database« (DB Engine)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DBMS può essere costituito da un insieme complesso di programmi software che controllano in un database: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L'organizzazione</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memorizzazione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reperimento dei dati (campi, record e archivi)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96177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Definizione di DBMS (2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DBMS accetta richieste di dati da parte del programma applicativo e "istruisce" il sistema operativo per il trasferimento dei dati appropriati.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DBMS controlla anche la sicurezza e l'integrità del database</a:t>
            </a:r>
          </a:p>
        </p:txBody>
      </p:sp>
    </p:spTree>
    <p:extLst>
      <p:ext uri="{BB962C8B-B14F-4D97-AF65-F5344CB8AC3E}">
        <p14:creationId xmlns:p14="http://schemas.microsoft.com/office/powerpoint/2010/main" val="173780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Definizione di DBMS (3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Più in generale un DBMS fornisce agli utenti questi servizi:</a:t>
            </a:r>
          </a:p>
          <a:p>
            <a:pPr marL="342900" indent="-342900" algn="just">
              <a:buFont typeface="Wingdings" panose="05000000000000000000" pitchFamily="2" charset="2"/>
              <a:buChar char="q"/>
            </a:pPr>
            <a:endPar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Persistent storage: come un file system, un DBMS permette la memorizzazione di grandi quantità di dati, ma garantisce una flessibilità molto più elevata</a:t>
            </a:r>
          </a:p>
          <a:p>
            <a:pPr marL="342900" indent="-342900" algn="just">
              <a:buFont typeface="Wingdings" panose="05000000000000000000" pitchFamily="2" charset="2"/>
              <a:buChar char="q"/>
            </a:pPr>
            <a:endPar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Programming interface: permette agli utenti di accedere e modificare i dati attraverso un potente linguaggio di interrogazione</a:t>
            </a:r>
          </a:p>
          <a:p>
            <a:pPr marL="342900" indent="-342900" algn="just">
              <a:buFont typeface="Wingdings" panose="05000000000000000000" pitchFamily="2" charset="2"/>
              <a:buChar char="q"/>
            </a:pPr>
            <a:endPar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Transaction management: supporta l'accesso concorrente ai dati evitando conseguenze indesiderate dovute a crash del sistema o dell'applicazione</a:t>
            </a:r>
          </a:p>
        </p:txBody>
      </p:sp>
    </p:spTree>
    <p:extLst>
      <p:ext uri="{BB962C8B-B14F-4D97-AF65-F5344CB8AC3E}">
        <p14:creationId xmlns:p14="http://schemas.microsoft.com/office/powerpoint/2010/main" val="178413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Caratteristiche dei DBMS (1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DBMS deve essere in grado di risolvere i problemi che si presentano con l’approccio tradizionale e la gestione degli archivi deve avere le seguenti caratteristiche: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Facilità di accesso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Eliminazione di ridondanza e di inconsistenza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Integrità dei dati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Controllo della concorrenza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Sicurezza dei dati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Indipendenza dalla struttura logica e f‌isica</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70244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Caratteristiche dei DBMS (2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628670"/>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Facilità di accesso: Il ritrovamento dei dati deve essere facilitato e svolto con grande velocità anche nel caso di database molto grandi e con richieste provenienti contemporaneamente da più utenti.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Eliminazione di ridondanza e di inconsistenza: Gli stessi dati non devono comparire più volte in archivi diversi, in quanto il database è costituito da archivi integrati. Il database non può presentare campi uguali con valori diversi in archivi diversi.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Integrità dei dati: Devono essere previsti dei controlli per evitare anomalie ai dati causate dai programmi e dalle applicazioni degli utenti. Le operazioni sui dati vengono eseguite f‌ino al loro completamento per assicurare la consistenza dei dati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Controllo Della Concorrenza: i database possono essere utilizzati da più utenti. Bisogna garantire che le operazioni svolte da utenti diversi in modo concorrente non interferiscano tra loro.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Sicurezza dei Dati: Devono essere previste procedure di controllo sia per impedire accessi non autorizzati ai dati contenuti nel database, sia perla protezione da guasti accidentali.</a:t>
            </a:r>
          </a:p>
        </p:txBody>
      </p:sp>
    </p:spTree>
    <p:extLst>
      <p:ext uri="{BB962C8B-B14F-4D97-AF65-F5344CB8AC3E}">
        <p14:creationId xmlns:p14="http://schemas.microsoft.com/office/powerpoint/2010/main" val="25680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Differenze tra Database OLTP e OLAP ( 1 di 6 )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I dati di una azienda vengono gestiti sostanzialmente da due tipi di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DBMS</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ovvero quelli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Transazionali</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OLTP</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 e quelli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Analitici</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OLAP</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264D3E8-CC76-4593-B5B7-366F11817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829" y="1578246"/>
            <a:ext cx="6686550" cy="4429125"/>
          </a:xfrm>
          <a:prstGeom prst="rect">
            <a:avLst/>
          </a:prstGeom>
        </p:spPr>
      </p:pic>
    </p:spTree>
    <p:extLst>
      <p:ext uri="{BB962C8B-B14F-4D97-AF65-F5344CB8AC3E}">
        <p14:creationId xmlns:p14="http://schemas.microsoft.com/office/powerpoint/2010/main" val="40202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Differenze tra Database OLTP e OLAP ( 2 di 6 )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I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Database</a:t>
            </a:r>
            <a:r>
              <a:rPr lang="it-IT" sz="2000"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Transazionali</a:t>
            </a:r>
            <a:r>
              <a:rPr lang="it-IT" sz="2000"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 </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O</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n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L</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ine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T</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ransaction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P</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rocessing </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memorizzano, modificano e mostrano i dati in tempo reale in base alle esigenze operative delle varie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Business Unit </a:t>
            </a:r>
            <a:r>
              <a:rPr lang="it-IT" sz="2000" dirty="0">
                <a:latin typeface="Tahoma" panose="020B0604030504040204" pitchFamily="34" charset="0"/>
                <a:ea typeface="Tahoma" panose="020B0604030504040204" pitchFamily="34" charset="0"/>
                <a:cs typeface="Tahoma" panose="020B0604030504040204" pitchFamily="34" charset="0"/>
                <a:sym typeface="Convergence"/>
              </a:rPr>
              <a:t>aziendali</a:t>
            </a:r>
          </a:p>
          <a:p>
            <a:pPr marL="457200" lvl="0" indent="-317500">
              <a:buFont typeface="Wingdings" panose="05000000000000000000" pitchFamily="2" charset="2"/>
              <a:buChar char="q"/>
            </a:pPr>
            <a:endParaRPr lang="it-IT" sz="2000" dirty="0">
              <a:latin typeface="Tahoma" panose="020B0604030504040204" pitchFamily="34" charset="0"/>
              <a:ea typeface="Tahoma" panose="020B0604030504040204" pitchFamily="34" charset="0"/>
              <a:cs typeface="Tahoma" panose="020B0604030504040204" pitchFamily="34" charset="0"/>
              <a:sym typeface="Convergence"/>
            </a:endParaRPr>
          </a:p>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Generalmente, su questi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Database</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i dati sono distribuiti su più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Tabelle</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per motivi prestazionali e semplicità di inserimento e aggiornamento</a:t>
            </a:r>
          </a:p>
          <a:p>
            <a:pPr marL="457200" lvl="0" indent="-317500">
              <a:buFont typeface="Wingdings" panose="05000000000000000000" pitchFamily="2" charset="2"/>
              <a:buChar char="q"/>
            </a:pPr>
            <a:endParaRPr lang="it-IT" sz="2000" dirty="0">
              <a:latin typeface="Tahoma" panose="020B0604030504040204" pitchFamily="34" charset="0"/>
              <a:ea typeface="Tahoma" panose="020B0604030504040204" pitchFamily="34" charset="0"/>
              <a:cs typeface="Tahoma" panose="020B0604030504040204" pitchFamily="34" charset="0"/>
              <a:sym typeface="Convergence"/>
            </a:endParaRPr>
          </a:p>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L’informazione viene inserita e modificata una sola volta ed è priva di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ridondanza</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dove per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ridondanza</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dei dati, si intende la presenza di dati uguali nella stessa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Tabella</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dati che potrebbero essere ottimizzati al meglio se divisi in più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Tabelle</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messe tra loro in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Relazione</a:t>
            </a:r>
            <a:endPar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p:txBody>
      </p:sp>
    </p:spTree>
    <p:extLst>
      <p:ext uri="{BB962C8B-B14F-4D97-AF65-F5344CB8AC3E}">
        <p14:creationId xmlns:p14="http://schemas.microsoft.com/office/powerpoint/2010/main" val="92286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Teoria dei Database</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Teoria dei Database</a:t>
            </a:r>
            <a:endParaRPr lang="en-GB" sz="3600" dirty="0">
              <a:solidFill>
                <a:schemeClr val="bg1"/>
              </a:solidFill>
            </a:endParaRPr>
          </a:p>
        </p:txBody>
      </p:sp>
    </p:spTree>
    <p:extLst>
      <p:ext uri="{BB962C8B-B14F-4D97-AF65-F5344CB8AC3E}">
        <p14:creationId xmlns:p14="http://schemas.microsoft.com/office/powerpoint/2010/main" val="237249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Differenze tra Database OLTP e OLAP ( 3 di 6 )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Data la sua natura esecutiva a supporto delle attività di tutti i giorni, un sistema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OLTP</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deve minimizzare la possibilità di generare errori</a:t>
            </a:r>
          </a:p>
          <a:p>
            <a:pPr marL="457200" lvl="0" indent="-317500">
              <a:buFont typeface="Wingdings" panose="05000000000000000000" pitchFamily="2" charset="2"/>
              <a:buChar char="q"/>
            </a:pPr>
            <a:endParaRPr lang="it-IT" sz="2000" dirty="0">
              <a:latin typeface="Tahoma" panose="020B0604030504040204" pitchFamily="34" charset="0"/>
              <a:ea typeface="Tahoma" panose="020B0604030504040204" pitchFamily="34" charset="0"/>
              <a:cs typeface="Tahoma" panose="020B0604030504040204" pitchFamily="34" charset="0"/>
              <a:sym typeface="Convergence"/>
            </a:endParaRPr>
          </a:p>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Per questo motivo viene fatto larghissimo uso delle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Transazioni</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cioè di </a:t>
            </a:r>
            <a:r>
              <a:rPr lang="it-IT" sz="2000" b="1"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Convergence"/>
              </a:rPr>
              <a:t>operazioni in sequenza </a:t>
            </a:r>
            <a:r>
              <a:rPr lang="it-IT" sz="2000" dirty="0">
                <a:latin typeface="Tahoma" panose="020B0604030504040204" pitchFamily="34" charset="0"/>
                <a:ea typeface="Tahoma" panose="020B0604030504040204" pitchFamily="34" charset="0"/>
                <a:cs typeface="Tahoma" panose="020B0604030504040204" pitchFamily="34" charset="0"/>
                <a:sym typeface="Convergence"/>
              </a:rPr>
              <a:t>eseguite in blocco con successo o meno, senza alternative</a:t>
            </a:r>
          </a:p>
          <a:p>
            <a:pPr marL="457200" lvl="0" indent="-317500">
              <a:buFont typeface="Wingdings" panose="05000000000000000000" pitchFamily="2" charset="2"/>
              <a:buChar char="q"/>
            </a:pPr>
            <a:endParaRPr lang="it-IT" sz="2000" dirty="0">
              <a:latin typeface="Tahoma" panose="020B0604030504040204" pitchFamily="34" charset="0"/>
              <a:ea typeface="Tahoma" panose="020B0604030504040204" pitchFamily="34" charset="0"/>
              <a:cs typeface="Tahoma" panose="020B0604030504040204" pitchFamily="34" charset="0"/>
              <a:sym typeface="Convergence"/>
            </a:endParaRPr>
          </a:p>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Questo sistema garantisce la coerenza dei dati del sistema rendendo tutte le operazioni fluide e di rapida esecuzione</a:t>
            </a: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p:txBody>
      </p:sp>
    </p:spTree>
    <p:extLst>
      <p:ext uri="{BB962C8B-B14F-4D97-AF65-F5344CB8AC3E}">
        <p14:creationId xmlns:p14="http://schemas.microsoft.com/office/powerpoint/2010/main" val="417625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Differenze tra Database OLTP e OLAP ( 4 di 6 )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Le caratteristiche dei sistemi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O</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n</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L</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ine</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 T</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ransaction</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 P</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rocessing</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sono fondamentalmente cinque:</a:t>
            </a:r>
          </a:p>
          <a:p>
            <a:pPr marL="457200" lvl="0" indent="-3175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I dati vengono inseriti e aggiornati continuamente e rapidamente da numerosi utenti</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Le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Queries</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 di solito restituiscono pochi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Records</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 (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righe</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 )</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Le operazioni vengono processate molto rapidamente</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La progettazione del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Database</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 è normalizzata e prevede molte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Tabelle</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I dati devono essere gestiti con la massima sicurezza e affidabilità in quanto una loro eventuale compromissione pregiudicherebbe la normale operatività aziendale</a:t>
            </a:r>
          </a:p>
          <a:p>
            <a:pPr marL="457200" lvl="0" indent="-3175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p:txBody>
      </p:sp>
    </p:spTree>
    <p:extLst>
      <p:ext uri="{BB962C8B-B14F-4D97-AF65-F5344CB8AC3E}">
        <p14:creationId xmlns:p14="http://schemas.microsoft.com/office/powerpoint/2010/main" val="244790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Differenze tra Database OLTP e OLAP (5 di 6 )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In contrapposizione ai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Database</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di tipo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OLTP</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abbiamo quelli denominati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O</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n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L</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ine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A</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nalytical </a:t>
            </a:r>
            <a:r>
              <a:rPr lang="it-IT" sz="2000" b="1" dirty="0">
                <a:solidFill>
                  <a:srgbClr val="FF0000"/>
                </a:solidFill>
                <a:latin typeface="Tahoma" panose="020B0604030504040204" pitchFamily="34" charset="0"/>
                <a:ea typeface="Tahoma" panose="020B0604030504040204" pitchFamily="34" charset="0"/>
                <a:cs typeface="Tahoma" panose="020B0604030504040204" pitchFamily="34" charset="0"/>
                <a:sym typeface="Convergence"/>
              </a:rPr>
              <a:t>P</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rocessing </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OLAP</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 </a:t>
            </a:r>
          </a:p>
          <a:p>
            <a:pPr marL="457200" lvl="0" indent="-317500">
              <a:buFont typeface="Wingdings" panose="05000000000000000000" pitchFamily="2" charset="2"/>
              <a:buChar char="q"/>
            </a:pPr>
            <a:endParaRPr lang="it-IT" sz="2000" dirty="0">
              <a:latin typeface="Tahoma" panose="020B0604030504040204" pitchFamily="34" charset="0"/>
              <a:ea typeface="Tahoma" panose="020B0604030504040204" pitchFamily="34" charset="0"/>
              <a:cs typeface="Tahoma" panose="020B0604030504040204" pitchFamily="34" charset="0"/>
              <a:sym typeface="Convergence"/>
            </a:endParaRPr>
          </a:p>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Questi </a:t>
            </a:r>
            <a:r>
              <a:rPr lang="it-IT" sz="2000" b="1" dirty="0">
                <a:latin typeface="Tahoma" panose="020B0604030504040204" pitchFamily="34" charset="0"/>
                <a:ea typeface="Tahoma" panose="020B0604030504040204" pitchFamily="34" charset="0"/>
                <a:cs typeface="Tahoma" panose="020B0604030504040204" pitchFamily="34" charset="0"/>
                <a:sym typeface="Convergence"/>
              </a:rPr>
              <a:t>Database</a:t>
            </a:r>
            <a:r>
              <a:rPr lang="it-IT" sz="2000" dirty="0">
                <a:latin typeface="Tahoma" panose="020B0604030504040204" pitchFamily="34" charset="0"/>
                <a:ea typeface="Tahoma" panose="020B0604030504040204" pitchFamily="34" charset="0"/>
                <a:cs typeface="Tahoma" panose="020B0604030504040204" pitchFamily="34" charset="0"/>
                <a:sym typeface="Convergence"/>
              </a:rPr>
              <a:t> non lavorano sui dati più recenti ma coprono un arco temporale molto vasto i cui dati vengono aggiornati in modo periodico e sono in continua crescita perché accumulano dati storici nel tempo</a:t>
            </a:r>
          </a:p>
          <a:p>
            <a:pPr marL="457200" lvl="0" indent="-317500">
              <a:buFont typeface="Wingdings" panose="05000000000000000000" pitchFamily="2" charset="2"/>
              <a:buChar char="q"/>
            </a:pPr>
            <a:endParaRPr lang="it-IT" sz="2000" dirty="0">
              <a:latin typeface="Tahoma" panose="020B0604030504040204" pitchFamily="34" charset="0"/>
              <a:ea typeface="Tahoma" panose="020B0604030504040204" pitchFamily="34" charset="0"/>
              <a:cs typeface="Tahoma" panose="020B0604030504040204" pitchFamily="34" charset="0"/>
              <a:sym typeface="Convergence"/>
            </a:endParaRPr>
          </a:p>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Forniscono dati di sintesi generati come aggregazioni di dati di dettaglio e consentono operazioni di analisi a supporto delle decisioni strategiche aziendali</a:t>
            </a:r>
          </a:p>
        </p:txBody>
      </p:sp>
    </p:spTree>
    <p:extLst>
      <p:ext uri="{BB962C8B-B14F-4D97-AF65-F5344CB8AC3E}">
        <p14:creationId xmlns:p14="http://schemas.microsoft.com/office/powerpoint/2010/main" val="265096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Differenze tra Database OLTP e OLAP (6 di 6 )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457200" lvl="0" indent="-317500">
              <a:buFont typeface="Wingdings" panose="05000000000000000000" pitchFamily="2" charset="2"/>
              <a:buChar char="q"/>
            </a:pPr>
            <a:r>
              <a:rPr lang="it-IT" sz="2000" dirty="0">
                <a:latin typeface="Tahoma" panose="020B0604030504040204" pitchFamily="34" charset="0"/>
                <a:ea typeface="Tahoma" panose="020B0604030504040204" pitchFamily="34" charset="0"/>
                <a:cs typeface="Tahoma" panose="020B0604030504040204" pitchFamily="34" charset="0"/>
                <a:sym typeface="Convergence"/>
              </a:rPr>
              <a:t>Le caratteristiche principali di questi sistemi sono:</a:t>
            </a:r>
          </a:p>
          <a:p>
            <a:pPr marL="457200" lvl="0" indent="-3175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I dati memorizzati sono quelli storici provenienti dai sistemi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OLTP</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 e servono a pianificare, risolvere problemi e supportare decisioni</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Solitamente, le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Queries</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 restituiscono grosse quantità di dati e spesso aggregati</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Le operazioni possono impiegare tempi molto lunghi se devono gestire grandi quantità di dati</a:t>
            </a:r>
          </a:p>
          <a:p>
            <a:pPr marL="939800" lvl="1" indent="-3429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a:p>
            <a:pPr marL="939800" lvl="1" indent="-342900">
              <a:buFont typeface="Wingdings" panose="05000000000000000000" pitchFamily="2" charset="2"/>
              <a:buChar char="q"/>
            </a:pP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I dati vengono inseriti e aggiornati periodicamente con lunghi processi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Batch </a:t>
            </a:r>
            <a:r>
              <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e quasi mai </a:t>
            </a:r>
            <a:r>
              <a:rPr lang="it-IT" sz="2000" b="1"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rPr>
              <a:t>Online</a:t>
            </a:r>
          </a:p>
          <a:p>
            <a:pPr marL="457200" lvl="0" indent="-317500">
              <a:buFont typeface="Wingdings" panose="05000000000000000000" pitchFamily="2" charset="2"/>
              <a:buChar char="q"/>
            </a:pPr>
            <a:endParaRPr lang="it-IT" sz="2000" dirty="0">
              <a:highlight>
                <a:srgbClr val="FFFFFF"/>
              </a:highlight>
              <a:latin typeface="Tahoma" panose="020B0604030504040204" pitchFamily="34" charset="0"/>
              <a:ea typeface="Tahoma" panose="020B0604030504040204" pitchFamily="34" charset="0"/>
              <a:cs typeface="Tahoma" panose="020B0604030504040204" pitchFamily="34" charset="0"/>
              <a:sym typeface="Convergence"/>
            </a:endParaRPr>
          </a:p>
        </p:txBody>
      </p:sp>
    </p:spTree>
    <p:extLst>
      <p:ext uri="{BB962C8B-B14F-4D97-AF65-F5344CB8AC3E}">
        <p14:creationId xmlns:p14="http://schemas.microsoft.com/office/powerpoint/2010/main" val="2824468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Principali Modelli Logici (1 di 3) </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GERARCHICO: basato sull’uso di strutture ad albero (e quindi gerarchie,da cui il nome), definito durante la prima fase di sviluppo dei DBMS (anni Sessanta), ma tuttora ampiamente utilizzato;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RETICOLARE: e’ sorto come estensione del linguaggio di programmazione Cobol per la gestione di strutture dati complesse. Il modello reticolare e’ basato sui grafi, ovvero sulle strutture dati a reticolo.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RELAZIONALE: e’ basato sul concetto di insieme e sulla strutturazione dei dati tramite tabelle.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A OGGETTI: Sono un’evoluzione del modello relazionale. Sviluppati negli anni ’80 estendono ai database il paradigma della programmazione ad oggetti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NOSQL (ORIENTATO AL DOCUMENTO, A GRAFO ETC.): caratterizzano i DBMS di nuova concezione nonchè generazione (alcuni dei quali appartenenti al mondo NoSql). </a:t>
            </a:r>
          </a:p>
        </p:txBody>
      </p:sp>
    </p:spTree>
    <p:extLst>
      <p:ext uri="{BB962C8B-B14F-4D97-AF65-F5344CB8AC3E}">
        <p14:creationId xmlns:p14="http://schemas.microsoft.com/office/powerpoint/2010/main" val="213476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Principali Modelli Logici (2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modello Relazione, ad oggi, è il più diffuso e utilizzato.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un modello logico di rappresentazione o strutturazione dei dati di un database implementato su sistemi di gestione di basi di dati (DBMS), detti perciò sistemi di gestione di basi di dati relazionali (RDBMS).</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L'assunto fondamentale del modello relazionale è che tutti i dati sono rappresentati come relazioni e manipolati con gli operatori dell'algebra relazionale o del calcolo relazionale, da cui appunto il nome.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modello relazionale consente al progettista di database di creare una rappresentazione consistente e logica dell'informazione. La consistenza è ottenuta inserendo nel progetto del database appropriati vincoli, normalmente chiamati schema logico. La teoria comprende anche un processo di normalizzazione in base al quale viene selezionato tra le diverse alternative lo schema maggiormente "desiderabile".</a:t>
            </a:r>
          </a:p>
        </p:txBody>
      </p:sp>
    </p:spTree>
    <p:extLst>
      <p:ext uri="{BB962C8B-B14F-4D97-AF65-F5344CB8AC3E}">
        <p14:creationId xmlns:p14="http://schemas.microsoft.com/office/powerpoint/2010/main" val="496899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Principali Modelli Logici (3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modello relazionale consente al progettista di database di creare una rappresentazione consistente e logica dell'informazione.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consistenza è ottenuta inserendo nel progetto del database appropriati vincoli, normalmente chiamati schema logico.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teoria comprende anche un processo di normalizzazione in base al quale viene selezionato tra le diverse alternative lo schema maggiormente "desiderabile".</a:t>
            </a:r>
          </a:p>
        </p:txBody>
      </p:sp>
    </p:spTree>
    <p:extLst>
      <p:ext uri="{BB962C8B-B14F-4D97-AF65-F5344CB8AC3E}">
        <p14:creationId xmlns:p14="http://schemas.microsoft.com/office/powerpoint/2010/main" val="2317987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4</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Lo Sviluppo del Progetto Informatico</a:t>
            </a:r>
            <a:endParaRPr lang="en-GB" sz="3600" dirty="0">
              <a:solidFill>
                <a:schemeClr val="bg1"/>
              </a:solidFill>
            </a:endParaRPr>
          </a:p>
        </p:txBody>
      </p:sp>
    </p:spTree>
    <p:extLst>
      <p:ext uri="{BB962C8B-B14F-4D97-AF65-F5344CB8AC3E}">
        <p14:creationId xmlns:p14="http://schemas.microsoft.com/office/powerpoint/2010/main" val="3147965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Workflow</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3D86589-4CE5-4D5D-89F7-C8E89BC80429}"/>
              </a:ext>
            </a:extLst>
          </p:cNvPr>
          <p:cNvPicPr>
            <a:picLocks noChangeAspect="1"/>
          </p:cNvPicPr>
          <p:nvPr/>
        </p:nvPicPr>
        <p:blipFill>
          <a:blip r:embed="rId2"/>
          <a:stretch>
            <a:fillRect/>
          </a:stretch>
        </p:blipFill>
        <p:spPr>
          <a:xfrm>
            <a:off x="2128683" y="634478"/>
            <a:ext cx="7934633" cy="5565566"/>
          </a:xfrm>
          <a:prstGeom prst="rect">
            <a:avLst/>
          </a:prstGeom>
        </p:spPr>
      </p:pic>
    </p:spTree>
    <p:extLst>
      <p:ext uri="{BB962C8B-B14F-4D97-AF65-F5344CB8AC3E}">
        <p14:creationId xmlns:p14="http://schemas.microsoft.com/office/powerpoint/2010/main" val="230275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Conoscenza degli obiettivi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prima fase del processo di sviluppo, detta analisi dei requisiti, riguarda la conoscenza degli obiettivi.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occorre la conoscenza globale dell’ambito del progetto (il sistema esistente).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Bisogna conoscere quali sono gli archivi informatizzati già presenti nel sistema per evitare duplicazione di dati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risultato di questa prima fase è la documentazione dell’area del progetto e una serie di ipotesi di prodotto</a:t>
            </a:r>
          </a:p>
        </p:txBody>
      </p:sp>
    </p:spTree>
    <p:extLst>
      <p:ext uri="{BB962C8B-B14F-4D97-AF65-F5344CB8AC3E}">
        <p14:creationId xmlns:p14="http://schemas.microsoft.com/office/powerpoint/2010/main" val="345868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1</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TEORIA DEI DATABASE - INTRODUZIONE</a:t>
            </a:r>
            <a:endParaRPr lang="en-GB" sz="3600" dirty="0">
              <a:solidFill>
                <a:schemeClr val="bg1"/>
              </a:solidFill>
            </a:endParaRPr>
          </a:p>
        </p:txBody>
      </p:sp>
    </p:spTree>
    <p:extLst>
      <p:ext uri="{BB962C8B-B14F-4D97-AF65-F5344CB8AC3E}">
        <p14:creationId xmlns:p14="http://schemas.microsoft.com/office/powerpoint/2010/main" val="4076463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L’analisi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fase di analisi ha l’obiettivo di determinare e di descrivere tutte le componenti del progetto.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risultato di questo lavoro diventa la base e la guida di tutto il progetto.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fase del processo di sviluppo tratta la definizione di 3 aspetti fondamentali: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dati (le informazioni che caratterizzano il progetto)</a:t>
            </a: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funzione (le funzionalità richieste al progetto)</a:t>
            </a: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flusso dei dati (le modalità di acquisizione e di uscita dei dati rispetto alle funzioni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documentazione dei dati prevede che ogni tipologia di dati abbia un nome e una descrizione. Inoltre si definisce il formato, la dimensione e l’obbligatorietà.</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Documentare il flusso dei dati tre le funzioni significa abbinare, a ogni funzione, quali dati utilizza in input e quali dati produce in output</a:t>
            </a:r>
          </a:p>
        </p:txBody>
      </p:sp>
    </p:spTree>
    <p:extLst>
      <p:ext uri="{BB962C8B-B14F-4D97-AF65-F5344CB8AC3E}">
        <p14:creationId xmlns:p14="http://schemas.microsoft.com/office/powerpoint/2010/main" val="3953448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progettazione di Dettaglio (1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L’obiettivo della fase di progettazione è definire e descrivere dettagliatamente le caratteristiche del sistema informatico del progetto. I risultati principali di questa fase sono:</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specifiche per la creazione degli archivi elettronici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specifiche per lo sviluppo dei moduli sw del progetto</a:t>
            </a:r>
          </a:p>
        </p:txBody>
      </p:sp>
    </p:spTree>
    <p:extLst>
      <p:ext uri="{BB962C8B-B14F-4D97-AF65-F5344CB8AC3E}">
        <p14:creationId xmlns:p14="http://schemas.microsoft.com/office/powerpoint/2010/main" val="403723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progettazione di Dettaglio (2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prodotti di questa fase sono molteplici: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archivi del progetto (i dati si concretizzano in strutture di archivi  tracciato record)</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moduli applicativi ( i modulo sw devono essere documentati con le specifiche informatiche indicanti il linguaggio di programmazione da usare e gli archivi elettronici da elaborare)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formato dei report e delle interfacce (la descrizione degli output cartacei che i moduli sw producono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sistema di comunicazione (nel caso di sistema informatico distribuito i protocolli di rete e il criterio di collegamento tra gli archivi)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controlli (i controlli che devono essere previste nei moduli applicativi per garantire la sicurezza</a:t>
            </a:r>
          </a:p>
        </p:txBody>
      </p:sp>
    </p:spTree>
    <p:extLst>
      <p:ext uri="{BB962C8B-B14F-4D97-AF65-F5344CB8AC3E}">
        <p14:creationId xmlns:p14="http://schemas.microsoft.com/office/powerpoint/2010/main" val="3995363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Transizione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L’obiettivo della transizione è quello di definire le modalità di passaggio dal sistema esistente al sistema del nuovo progetto (decidere cosa fare al momento dell’attivazione del progetto per garantire all’utente il minore disagio possibile)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attività da eseguire sono: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 piano di rilascio (pianificare le attività necessarie per la partenza del nuovo progetto)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 piano di formazione (determina la necessità di formazione degli utenti del sistema, corsi di formazione, la pubblicazione di un manuale)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 piano di migrazione dei dati (le specifiche da produrre consentono di generare i dati di partenza del nuovo progetto)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 piano di installazione (occorre analizzare le componenti informatiche generali, le apparecchiature e il sw di sistema necessari, le persone che devono attivarsi per contribuire all’installazione)</a:t>
            </a:r>
          </a:p>
        </p:txBody>
      </p:sp>
    </p:spTree>
    <p:extLst>
      <p:ext uri="{BB962C8B-B14F-4D97-AF65-F5344CB8AC3E}">
        <p14:creationId xmlns:p14="http://schemas.microsoft.com/office/powerpoint/2010/main" val="286234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Realizzazione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fase della realizzazione genera il prodotto del progetto. Trattandosi di un progetto informatico il prodotto è costituito da moduli sw (programmi) e dagli archivi utilizzati dai programmi stessi.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programmi sviluppati devono essere provati per garantire la qualità del sw (unit test eseguiti dalla persona che ha sviluppato il sw).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obiettivi delle prove sono:</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verificare la logica del programma rispetto alle specifiche</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verificare la correttezza e la completezza degli archivi di output</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verificare le prestazioni del programma in termini di tempi di elaborazione</a:t>
            </a:r>
          </a:p>
        </p:txBody>
      </p:sp>
    </p:spTree>
    <p:extLst>
      <p:ext uri="{BB962C8B-B14F-4D97-AF65-F5344CB8AC3E}">
        <p14:creationId xmlns:p14="http://schemas.microsoft.com/office/powerpoint/2010/main" val="921577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Documentazione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L’obiettivo della fase di documentazione è fornire a tutti gli utenti del nuovo sistema il materiale documentativo da consultare nel corso dell’attività lavorativa.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prodotto della documentazione è composto dal manuale per l’utente. Il manuale deve descrivere le funzionalità del progetto con un opportuno indice.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descrizione deve essere di facile consultazione e di dimensione ridotta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fasi di documentazione, prove e formazione, hanno in comune la caratteristica di essere a corredo del progetto per ottimizzare l’ambiente in cui si deve operare.</a:t>
            </a:r>
          </a:p>
        </p:txBody>
      </p:sp>
    </p:spTree>
    <p:extLst>
      <p:ext uri="{BB962C8B-B14F-4D97-AF65-F5344CB8AC3E}">
        <p14:creationId xmlns:p14="http://schemas.microsoft.com/office/powerpoint/2010/main" val="155884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Testing</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finalità specifica di questa fase è quella di verificare il grado di aderenza del progetto alle necessità indicate dall’utente-committente e di rimuovere eventuali errori presenti nel sw (system test).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raggiungere questo obiettivo occorre creare un ambiente, detto sistema di prova, che simuli la situazione effettivamente in essere al momento dell’attivazione del progetto.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Predisposto l’ambiente di prova, inizia la vera attività di test. Il risultato finale delle prove consiste nella certificazione del progetto.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tecniche di colloquio possono essere distinte in:</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tecniche black-box (non si considera la struttura interna del sw, ma soltanto le sue funzionalità)</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tecniche white-box (controlla l’esecuzione corretta delle singole istruzioni e delle strutture di controllo)</a:t>
            </a:r>
          </a:p>
        </p:txBody>
      </p:sp>
    </p:spTree>
    <p:extLst>
      <p:ext uri="{BB962C8B-B14F-4D97-AF65-F5344CB8AC3E}">
        <p14:creationId xmlns:p14="http://schemas.microsoft.com/office/powerpoint/2010/main" val="4243822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Formazione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Obiettivo della fase di formazione è quello di mettere in condizione tutti gli utenti del nuovo sistema di operare conoscendo le caratteristiche del progetto.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prodotto di questa fase è l’erogazione di corsi rivolti agli utenti del sistema.</a:t>
            </a:r>
          </a:p>
        </p:txBody>
      </p:sp>
    </p:spTree>
    <p:extLst>
      <p:ext uri="{BB962C8B-B14F-4D97-AF65-F5344CB8AC3E}">
        <p14:creationId xmlns:p14="http://schemas.microsoft.com/office/powerpoint/2010/main" val="3168689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L’esercizio o produzione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L’obiettivo di questa fase è attivare il progetto presso gli utenti, controllare che i processi elaborativi producano i risultati attesi e verificare globalmente il sistema.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consolidare il progetto è opportuno assistere e verificare le prime sessioni di elaborazione, attraverso attività di consulenza su casi pratici, rimozione di situazioni anomale e verifica degli output</a:t>
            </a:r>
          </a:p>
        </p:txBody>
      </p:sp>
    </p:spTree>
    <p:extLst>
      <p:ext uri="{BB962C8B-B14F-4D97-AF65-F5344CB8AC3E}">
        <p14:creationId xmlns:p14="http://schemas.microsoft.com/office/powerpoint/2010/main" val="3985907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3</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MODELLI DATI</a:t>
            </a:r>
            <a:endParaRPr lang="en-GB" sz="3600" dirty="0">
              <a:solidFill>
                <a:schemeClr val="bg1"/>
              </a:solidFill>
            </a:endParaRPr>
          </a:p>
        </p:txBody>
      </p:sp>
    </p:spTree>
    <p:extLst>
      <p:ext uri="{BB962C8B-B14F-4D97-AF65-F5344CB8AC3E}">
        <p14:creationId xmlns:p14="http://schemas.microsoft.com/office/powerpoint/2010/main" val="358109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Il </a:t>
            </a:r>
            <a:r>
              <a:rPr lang="en-GB" dirty="0" err="1"/>
              <a:t>Perchè</a:t>
            </a:r>
            <a:r>
              <a:rPr lang="en-GB" dirty="0"/>
              <a:t> Dei Database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9"/>
            <a:ext cx="11780677" cy="5589340"/>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 dall’antichità l’uomo ha sempre avuto bisogno di memorizzare ed elaborare informazioni.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Serviva uno strumento per far sì che queste informazioni non fossero affidate solo alla memoria umana, ma continuassero ad esistere e a essere disponibili a tutti.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dell’avvento dei computer l’unico supporto su cui era possibile memorizzare i dati era la carta (fogli, libri, ecc.) con tutte le limitazioni che essa comportava.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graphicFrame>
        <p:nvGraphicFramePr>
          <p:cNvPr id="3" name="Object 2">
            <a:extLst>
              <a:ext uri="{FF2B5EF4-FFF2-40B4-BE49-F238E27FC236}">
                <a16:creationId xmlns:a16="http://schemas.microsoft.com/office/drawing/2014/main" id="{D5C41A0F-B793-404D-AD1A-F152A3AEC9C4}"/>
              </a:ext>
            </a:extLst>
          </p:cNvPr>
          <p:cNvGraphicFramePr>
            <a:graphicFrameLocks noChangeAspect="1"/>
          </p:cNvGraphicFramePr>
          <p:nvPr>
            <p:extLst>
              <p:ext uri="{D42A27DB-BD31-4B8C-83A1-F6EECF244321}">
                <p14:modId xmlns:p14="http://schemas.microsoft.com/office/powerpoint/2010/main" val="4010025879"/>
              </p:ext>
            </p:extLst>
          </p:nvPr>
        </p:nvGraphicFramePr>
        <p:xfrm>
          <a:off x="3458291" y="3252005"/>
          <a:ext cx="4653321" cy="2971516"/>
        </p:xfrm>
        <a:graphic>
          <a:graphicData uri="http://schemas.openxmlformats.org/presentationml/2006/ole">
            <mc:AlternateContent xmlns:mc="http://schemas.openxmlformats.org/markup-compatibility/2006">
              <mc:Choice xmlns:v="urn:schemas-microsoft-com:vml" Requires="v">
                <p:oleObj spid="_x0000_s3302" r:id="rId3" imgW="7555320" imgH="4825080" progId="">
                  <p:embed/>
                </p:oleObj>
              </mc:Choice>
              <mc:Fallback>
                <p:oleObj r:id="rId3" imgW="7555320" imgH="4825080" progId="">
                  <p:embed/>
                  <p:pic>
                    <p:nvPicPr>
                      <p:cNvPr id="0" name=""/>
                      <p:cNvPicPr/>
                      <p:nvPr/>
                    </p:nvPicPr>
                    <p:blipFill>
                      <a:blip r:embed="rId4"/>
                      <a:stretch>
                        <a:fillRect/>
                      </a:stretch>
                    </p:blipFill>
                    <p:spPr>
                      <a:xfrm>
                        <a:off x="3458291" y="3252005"/>
                        <a:ext cx="4653321" cy="2971516"/>
                      </a:xfrm>
                      <a:prstGeom prst="rect">
                        <a:avLst/>
                      </a:prstGeom>
                    </p:spPr>
                  </p:pic>
                </p:oleObj>
              </mc:Fallback>
            </mc:AlternateContent>
          </a:graphicData>
        </a:graphic>
      </p:graphicFrame>
    </p:spTree>
    <p:extLst>
      <p:ext uri="{BB962C8B-B14F-4D97-AF65-F5344CB8AC3E}">
        <p14:creationId xmlns:p14="http://schemas.microsoft.com/office/powerpoint/2010/main" val="2320479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dati (1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L’attività di progettazione consente di costruire una rappresentazione astratta della realtà in modo indipendente dalla struttura dei dati.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Modellare i dati significa costruire una rappresentazione semplificata della realtà di un problema.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modello dei dati è un insieme di concetti utilizzati per organizzare una base di dati e descriverne la struttura in modo che essa risulti comprensibile ad un elaboratore.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modello dei dati fornisce meccanismi di strutturazione, analoghi ai costruttori di tipo dei linguaggi di programmazione, che permettono di definire nuovi tipi sulla base di tipi elementari.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modello dei dati prevede alcuni costruttori, ad esempio, il modello relazionale prevede il costruttore relazione, che permette di definire insiemi di record omogenei. </a:t>
            </a:r>
          </a:p>
        </p:txBody>
      </p:sp>
    </p:spTree>
    <p:extLst>
      <p:ext uri="{BB962C8B-B14F-4D97-AF65-F5344CB8AC3E}">
        <p14:creationId xmlns:p14="http://schemas.microsoft.com/office/powerpoint/2010/main" val="1578810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dati (2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Modellare i dati significa costruire una rappresentazione semplificata della realtà osservata o di un problema aziendale, individuandone gli elementi caratterizzati e i legami intercorrenti tra essi.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progettazione del modello di dati avviene a livelli diversi: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livello concettuale rappresenta la realtà dei dati e le relazioni tra essi attraverso uno schema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livello logico rappresenta il modo attraverso il quale i dati sono organizzati negli archivi elettronici: descrive quindi la composizione e il formato dei dati nel loro aspetto di struttura logica di dati. Il livello logico viene derivato dal livello concettuale applicando alcune sempli regole di trasformazione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livello fisico rappresenta l’effettiva installazione degli archivi elettronici: esso indica l’ubicazione dei dati nelle memorie di massa. Il livello fisico è quindi l’implementazione del livello logico sui supporti per la registrazione fisica dei dati (partizione, puntatori, blocchi fisici,cluster, indici).</a:t>
            </a:r>
          </a:p>
        </p:txBody>
      </p:sp>
    </p:spTree>
    <p:extLst>
      <p:ext uri="{BB962C8B-B14F-4D97-AF65-F5344CB8AC3E}">
        <p14:creationId xmlns:p14="http://schemas.microsoft.com/office/powerpoint/2010/main" val="3980303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Modellazione dei dati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Riepilogando Lo sviluppo della base di dati dell’applicazione passa attraverso 3 fasi: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concettuale</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logica</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fisica</a:t>
            </a:r>
          </a:p>
        </p:txBody>
      </p:sp>
    </p:spTree>
    <p:extLst>
      <p:ext uri="{BB962C8B-B14F-4D97-AF65-F5344CB8AC3E}">
        <p14:creationId xmlns:p14="http://schemas.microsoft.com/office/powerpoint/2010/main" val="245208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Modellazione dei dati – Livello concettuale (1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Solitamente il problema della realizzazione di un database viene sottoposto da parte di un cliente, il quale cerca di descrivere a parole i suoi bisogni.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motivo la prima analisi consiste nella ricerca, all’interno della descrizione del problema, dei termini più signif‌icativi, che indicano quali sono i contenuti del database che si vuole costruire.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termine di questa fase viene prodotto uno schema chiamato Schema E-R che rappresenta in forma graf‌ica i collegamenti tra gli oggetti astratti individuati.</a:t>
            </a:r>
          </a:p>
        </p:txBody>
      </p:sp>
    </p:spTree>
    <p:extLst>
      <p:ext uri="{BB962C8B-B14F-4D97-AF65-F5344CB8AC3E}">
        <p14:creationId xmlns:p14="http://schemas.microsoft.com/office/powerpoint/2010/main" val="3481893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Modellazione dei dati – Livello concettuale (2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progettazione concettuale è la sintesi tra la visione degli utenti e la visione dei progettisti dell’applicazione.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Deve possedere 2 caratteristiche antitetiche: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 una parte deve essere assolutamente precisa per non lasciare dubbi in merito alla caratteristica della base di dati,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dall’altro deve essere espressa tramite formalismi sufficientemente semplici da permettere la lettura e la comprensione anche da parte di utenti non tecnici.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modello Entità/Associazione presenta tali caratteristiche.</a:t>
            </a:r>
          </a:p>
        </p:txBody>
      </p:sp>
    </p:spTree>
    <p:extLst>
      <p:ext uri="{BB962C8B-B14F-4D97-AF65-F5344CB8AC3E}">
        <p14:creationId xmlns:p14="http://schemas.microsoft.com/office/powerpoint/2010/main" val="3142711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Modellazione dei dati – Livello concettuale (3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modello concettuale viene definito attraverso lo schema dei dati: una rappresentazione sintetica degli elementi fondamentali che caratterizzano la realtà osservata.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rappresentazione è indipendente da:</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valori che vengono assegnati ai dati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applicazioni degli utenti che utilizzano i dati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visioni parziali dei dati da parte degli utenti</a:t>
            </a:r>
          </a:p>
        </p:txBody>
      </p:sp>
    </p:spTree>
    <p:extLst>
      <p:ext uri="{BB962C8B-B14F-4D97-AF65-F5344CB8AC3E}">
        <p14:creationId xmlns:p14="http://schemas.microsoft.com/office/powerpoint/2010/main" val="909011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Indipendenza Logica e Fisica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481187"/>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l’indipendenza logica: </a:t>
            </a:r>
          </a:p>
          <a:p>
            <a:pPr marL="1257300" lvl="2"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Riferisce alla capacità dello schema esterno di non essere influenzato dai cambiamenti apportati allo schema logico.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Deve essere possibile apportare delle modifiche alla definizione delle strutture del database senza modificare il software applicativo.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indipendenza fisica : </a:t>
            </a:r>
          </a:p>
          <a:p>
            <a:pPr marL="1257300" lvl="2"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riferisce alla capacità dello schema logico di non essere influenzato da cambiamenti apportati allo schema interno dei dati. Lo spostamento di una tabella da un dispositivo di memorizzazione a un altro, o la differente organizzazione degli archivi, non influenza lo schema logico e di conseguenza gli schemi esterni, rendendo il cambiamento trasparente per gli utenti.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Deve essere quindi possibile modif‌icare i supporti con cui i dati sono registrati e le modalità di accesso alle memorie di massa senza modifiche alle applicazioni.</a:t>
            </a:r>
          </a:p>
        </p:txBody>
      </p:sp>
    </p:spTree>
    <p:extLst>
      <p:ext uri="{BB962C8B-B14F-4D97-AF65-F5344CB8AC3E}">
        <p14:creationId xmlns:p14="http://schemas.microsoft.com/office/powerpoint/2010/main" val="1406932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Modellazione dei dati – Livello logico</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questa fase si parte dallo schema E/E ottenuto nel livello precedente, per ottenere un altro schema, detto anche schema logico.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schema spiega concretamente come realizzare il vero e proprio database cioè gli archivi e i collegamenti tra gli archivi.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seconda di come si preferisca realizzare questi collegamenti, si può adottare un modello a scelta tra quelli precedentemente evidenziati ovvero: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relazionale, </a:t>
            </a: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gerarchico, </a:t>
            </a: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reticolare </a:t>
            </a: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modello ad oggetti. </a:t>
            </a:r>
          </a:p>
        </p:txBody>
      </p:sp>
    </p:spTree>
    <p:extLst>
      <p:ext uri="{BB962C8B-B14F-4D97-AF65-F5344CB8AC3E}">
        <p14:creationId xmlns:p14="http://schemas.microsoft.com/office/powerpoint/2010/main" val="4209601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Modellazione dei dati – Livello fisico</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questa fase il problema e individuare la forma migliore in cui salvare i dati che costituiscono gli archivi.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fare ciò è necessario rispondere a domande come: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dove verranno salvati i dati?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Che struttura avranno i dati nei file?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Che f‌ile system si utilizzerà? (Quest'ultima fase di solito è  influenzata dal DBMS sul quale è caduta la scelta, e dal f‌ile system usato)</a:t>
            </a:r>
          </a:p>
        </p:txBody>
      </p:sp>
    </p:spTree>
    <p:extLst>
      <p:ext uri="{BB962C8B-B14F-4D97-AF65-F5344CB8AC3E}">
        <p14:creationId xmlns:p14="http://schemas.microsoft.com/office/powerpoint/2010/main" val="2490226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Entità Associazioni (Modello 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Entità/Associazioni (E/R Entity/Relationship) è il modello maggiormente diffuso per la progettazione concettuale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uno strumento per analizzare le caratteristiche di una realtà in modo indipendente dagli eventi che in essa accadono, cioè per costruire un modello concettuale dei dati indipendente dalle applicazioni.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risultato di questo lavoro è la def‌inizione di una rappresentazione grafica detta schema E/R.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elementi di un modello entità associazioni sono: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Entità</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Associazioni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Attributi</a:t>
            </a:r>
          </a:p>
        </p:txBody>
      </p:sp>
    </p:spTree>
    <p:extLst>
      <p:ext uri="{BB962C8B-B14F-4D97-AF65-F5344CB8AC3E}">
        <p14:creationId xmlns:p14="http://schemas.microsoft.com/office/powerpoint/2010/main" val="40926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 Database</a:t>
            </a:r>
          </a:p>
        </p:txBody>
      </p:sp>
      <p:sp>
        <p:nvSpPr>
          <p:cNvPr id="6" name="TextBox 5">
            <a:extLst>
              <a:ext uri="{FF2B5EF4-FFF2-40B4-BE49-F238E27FC236}">
                <a16:creationId xmlns:a16="http://schemas.microsoft.com/office/drawing/2014/main" id="{3EA73759-C01C-4877-8485-CF8693C683B9}"/>
              </a:ext>
            </a:extLst>
          </p:cNvPr>
          <p:cNvSpPr txBox="1"/>
          <p:nvPr/>
        </p:nvSpPr>
        <p:spPr>
          <a:xfrm>
            <a:off x="106522" y="634479"/>
            <a:ext cx="11780677" cy="565816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l’introduzione dei computer le cose migliorarono decisamente, in quanto si cominciarono a studiare metodi e sistemi di gestione delle informazioni tali da ottimizzarne la ricerca e l’elaborazione.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questo punto però sorse il bisogno di organizzare il contenuto dei file in maniera organica.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Perché ciò fosse possibile furono realizzati dei programmi che generavano database, vale a dire dei file in cui i dati erano memorizzati ed organizzati secondo precisi criteri di omogeneità e sequenzialità.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Sulla base di tali criteri i suddetti programmi furono poi in grado di ricercare ed elaborare i dati con notevole velocità.</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B97D2F8-43A2-4332-A6C5-39CA507A7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706" y="4106109"/>
            <a:ext cx="9558588" cy="2044617"/>
          </a:xfrm>
          <a:prstGeom prst="rect">
            <a:avLst/>
          </a:prstGeom>
        </p:spPr>
      </p:pic>
    </p:spTree>
    <p:extLst>
      <p:ext uri="{BB962C8B-B14F-4D97-AF65-F5344CB8AC3E}">
        <p14:creationId xmlns:p14="http://schemas.microsoft.com/office/powerpoint/2010/main" val="2666024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E/R - Entità</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L’entità è un oggetto concreto o astratto che ha un significato anche quando viene considerato in modo isolato ed è di interesse perla realtà che si vuole modellare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L’entità è un oggetto che ha un significato anche quando viene considerato in modo isolato ed è di interesse per la realtà che si vuole modellare. Esempi di entità sono una persona, un modello di automobile, un movimento contabile……..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rappresentazione grafica le entità sono identificate con un rettangolo contenente all’interno il nome dell’entità.</a:t>
            </a:r>
          </a:p>
        </p:txBody>
      </p:sp>
      <p:pic>
        <p:nvPicPr>
          <p:cNvPr id="3" name="Picture 2">
            <a:extLst>
              <a:ext uri="{FF2B5EF4-FFF2-40B4-BE49-F238E27FC236}">
                <a16:creationId xmlns:a16="http://schemas.microsoft.com/office/drawing/2014/main" id="{6F3DEC42-9430-4086-9FC8-29E41E806A0A}"/>
              </a:ext>
            </a:extLst>
          </p:cNvPr>
          <p:cNvPicPr>
            <a:picLocks noChangeAspect="1"/>
          </p:cNvPicPr>
          <p:nvPr/>
        </p:nvPicPr>
        <p:blipFill>
          <a:blip r:embed="rId2"/>
          <a:stretch>
            <a:fillRect/>
          </a:stretch>
        </p:blipFill>
        <p:spPr>
          <a:xfrm>
            <a:off x="3105651" y="3829411"/>
            <a:ext cx="5536613" cy="831333"/>
          </a:xfrm>
          <a:prstGeom prst="rect">
            <a:avLst/>
          </a:prstGeom>
        </p:spPr>
      </p:pic>
    </p:spTree>
    <p:extLst>
      <p:ext uri="{BB962C8B-B14F-4D97-AF65-F5344CB8AC3E}">
        <p14:creationId xmlns:p14="http://schemas.microsoft.com/office/powerpoint/2010/main" val="3479773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E/R - Associazione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L’associazione è un legame che stabilisce un’interazione tra le entità</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associazioni possono avere attributi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rappresentazione grafica usata per indicare un associazione è una linea con un simbolo che unisce le due entità interessate; il nome dell’associazione compare sulla linea con un simbolo che indica la punta della freccia per indicare il senso di lettura della associazione.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norma i nomi delle entità sono sostantivi mentre i nomi delle associazioni sono verbi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F98DBEE-B06E-4461-95D3-DC71A15EC939}"/>
              </a:ext>
            </a:extLst>
          </p:cNvPr>
          <p:cNvPicPr>
            <a:picLocks noChangeAspect="1"/>
          </p:cNvPicPr>
          <p:nvPr/>
        </p:nvPicPr>
        <p:blipFill>
          <a:blip r:embed="rId2"/>
          <a:stretch>
            <a:fillRect/>
          </a:stretch>
        </p:blipFill>
        <p:spPr>
          <a:xfrm>
            <a:off x="3087615" y="3150986"/>
            <a:ext cx="5092538" cy="831333"/>
          </a:xfrm>
          <a:prstGeom prst="rect">
            <a:avLst/>
          </a:prstGeom>
        </p:spPr>
      </p:pic>
    </p:spTree>
    <p:extLst>
      <p:ext uri="{BB962C8B-B14F-4D97-AF65-F5344CB8AC3E}">
        <p14:creationId xmlns:p14="http://schemas.microsoft.com/office/powerpoint/2010/main" val="864260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E/R – Grado di un’Associazione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associazioni hanno un grado.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grado è dato dal numero di entità che partecipano all’associazione.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L’associazione tra automobile e persona è un associazione di grado 2 (associazione binaria).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 sono associazioni tra un’entità e se stessa (associazioni ricorsive).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L’associazione in figura è un esempio di associazione ricorsiva nella quale l’entità Dipendente partecipa all’associazione Coordinatore nel duplice ruolo di Supervisore e Collaboratore</a:t>
            </a:r>
          </a:p>
        </p:txBody>
      </p:sp>
      <p:pic>
        <p:nvPicPr>
          <p:cNvPr id="3" name="Picture 2">
            <a:extLst>
              <a:ext uri="{FF2B5EF4-FFF2-40B4-BE49-F238E27FC236}">
                <a16:creationId xmlns:a16="http://schemas.microsoft.com/office/drawing/2014/main" id="{3065DA89-623E-4B27-BF6A-08FF02E4E8CF}"/>
              </a:ext>
            </a:extLst>
          </p:cNvPr>
          <p:cNvPicPr>
            <a:picLocks noChangeAspect="1"/>
          </p:cNvPicPr>
          <p:nvPr/>
        </p:nvPicPr>
        <p:blipFill>
          <a:blip r:embed="rId2"/>
          <a:stretch>
            <a:fillRect/>
          </a:stretch>
        </p:blipFill>
        <p:spPr>
          <a:xfrm>
            <a:off x="4495176" y="4266359"/>
            <a:ext cx="2757563" cy="1583834"/>
          </a:xfrm>
          <a:prstGeom prst="rect">
            <a:avLst/>
          </a:prstGeom>
        </p:spPr>
      </p:pic>
    </p:spTree>
    <p:extLst>
      <p:ext uri="{BB962C8B-B14F-4D97-AF65-F5344CB8AC3E}">
        <p14:creationId xmlns:p14="http://schemas.microsoft.com/office/powerpoint/2010/main" val="1573540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E/R - Attributi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proprietà delle entità e delle associazioni  sono descritte attraverso gli attributi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Esempi di attributi per l’entità Automobile sono: Modello, Produttore, Cilindrata, PrezzoListino...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caratteristiche di ogni attributo sono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formato: indica il tipo di valori che assume (carattere, numerico, data/ora)</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dimensione: indica la quantità massima di caratteri o cifre inseribili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l’opzionalità: indica la possibilità di non essere sempre valorizzato: l’attributo è obbligatorio se deve avere valore non nullo, facoltativo se sono accettati valori nulli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nullo (Null) rappresenta un’informazione mancante (da non confondere col numero 0).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L’insieme dei possibili valori assunti da un attributo si chiama dominio dell’attributo (valori omogenei tra loro cioè dello stesso tipo).</a:t>
            </a:r>
          </a:p>
        </p:txBody>
      </p:sp>
    </p:spTree>
    <p:extLst>
      <p:ext uri="{BB962C8B-B14F-4D97-AF65-F5344CB8AC3E}">
        <p14:creationId xmlns:p14="http://schemas.microsoft.com/office/powerpoint/2010/main" val="1724646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E/R - Chiave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indica con il termine chiave o chiave primaria (primary key) un insieme minimale di attributi che permettono di distinguere tra loro le istanze di una stessa entità.</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Esempi di chiavi sono il codice di un prodotto, la matricola di un dipendente (La chiave primaria di un entità viene riconosciuta dalla presenza dell’acronimo {PK} accanto all’attributo chiave)</a:t>
            </a:r>
          </a:p>
        </p:txBody>
      </p:sp>
    </p:spTree>
    <p:extLst>
      <p:ext uri="{BB962C8B-B14F-4D97-AF65-F5344CB8AC3E}">
        <p14:creationId xmlns:p14="http://schemas.microsoft.com/office/powerpoint/2010/main" val="3540035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5</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Normalizzazione</a:t>
            </a:r>
            <a:endParaRPr lang="en-GB" sz="3600" dirty="0">
              <a:solidFill>
                <a:schemeClr val="bg1"/>
              </a:solidFill>
            </a:endParaRPr>
          </a:p>
        </p:txBody>
      </p:sp>
    </p:spTree>
    <p:extLst>
      <p:ext uri="{BB962C8B-B14F-4D97-AF65-F5344CB8AC3E}">
        <p14:creationId xmlns:p14="http://schemas.microsoft.com/office/powerpoint/2010/main" val="2282072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Normalizzazione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normalizzazione consente di creare tabelle ben definite, che facilitano le operazioni di aggiunta, modifica e cancellazione delle informazioni, e che rendono possibili i cambiamenti nella struttura del modello con l’evolvere delle esigenze aziendali e degli utenti del database.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Introduciamo ora le seguenti definizioni: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chiave o chiave primaria, è l’insieme di uno o più attributi che identificano in modo univoco una n-upla (riga della tabella)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chiave candidata è ogni insieme minimale di uno o più attributi che possono svolgere la funzione di chiave (ci possono essere molte chiavi candidate, ma una sola chiave candidata)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l’attributo non-chiave è un campo che non fa parte della chiave primaria.</a:t>
            </a:r>
          </a:p>
        </p:txBody>
      </p:sp>
    </p:spTree>
    <p:extLst>
      <p:ext uri="{BB962C8B-B14F-4D97-AF65-F5344CB8AC3E}">
        <p14:creationId xmlns:p14="http://schemas.microsoft.com/office/powerpoint/2010/main" val="3358323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Prima forma normale (1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relazione è in prima forma normale quando rispetta i requisiti fondamentali del modello relazionale che sono: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tutte le righe della tabella contengono lo stesso numero di colonne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attributi rappresentano informazioni elementari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valori che compaiono in una colonna sono dello stesso tipo, cioè appartengono allo stesso dominio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riga è diversa da tutte le altre, cioè non ci possono essere due righe con gli stessi valori nelle colonne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l’ordine con il quale le righe compaiono nella tabella è irrilevante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attributi devono essere informazioni non ulteriormente scomponibili (cioè non devono avere sottoattributi)</a:t>
            </a:r>
          </a:p>
        </p:txBody>
      </p:sp>
    </p:spTree>
    <p:extLst>
      <p:ext uri="{BB962C8B-B14F-4D97-AF65-F5344CB8AC3E}">
        <p14:creationId xmlns:p14="http://schemas.microsoft.com/office/powerpoint/2010/main" val="3177037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Prima forma normale (2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es. nella relazione: Dipendenti (Matricola, Nome, Indirizzo, FamiliariACarico)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L’attributo FamiliariACarico non è elementare, in quanto non è costituito da un gruppo di attributi ripetuti dello stesso tipo (i nomi dei familiari).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relazionenon è in prima forma normale.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relazione può essere convertita in due tabelle: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Dipendenti (Matricola, Nome, Indirizzo)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Familiari (CodiceFam, NomeFam, MatricolaDip)</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Risulta più facile aggiungere eventuali nuovi attributi (es. età, sesso..)</a:t>
            </a:r>
          </a:p>
        </p:txBody>
      </p:sp>
    </p:spTree>
    <p:extLst>
      <p:ext uri="{BB962C8B-B14F-4D97-AF65-F5344CB8AC3E}">
        <p14:creationId xmlns:p14="http://schemas.microsoft.com/office/powerpoint/2010/main" val="704796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Seconda Forma Normale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relazione è in seconda forma normale quando è in prima forma normale e tutti i suoi attributi non chiave dipendono dall’intera chiave, cioè non possiede attributi che dipendono soltanto da una parte della chiave.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seconda forma normale elimina la dipendenza parziale degli attributi dalla chiave e riguarda il caso di relazioni con chiavi composte (formate da più attributi).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Analizziamo un’ipotetica relazione Inventario (Prodotto, Magazzino, Quantità, IndirizzoMagazzino):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è in seconda forma normale; infatti l’attributo IndirizzoMagazzino dipende funzionalmente dall’attributo Magazzino, che rappresenta una porzione di chiave.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soluzione consiste nel costruire nuove relazioni, togliendo dalla relazione di partenza gli attributi che dipendono solo parzialmente dalla chiave primaria.</a:t>
            </a: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R1 (Magazzino, IndirizzoMagazzino)</a:t>
            </a: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R2 (Prodotto, Magazzino, Quantità)</a:t>
            </a:r>
          </a:p>
        </p:txBody>
      </p:sp>
    </p:spTree>
    <p:extLst>
      <p:ext uri="{BB962C8B-B14F-4D97-AF65-F5344CB8AC3E}">
        <p14:creationId xmlns:p14="http://schemas.microsoft.com/office/powerpoint/2010/main" val="7871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Modellare i dati significa costruire una rappresentazione semplificata della realtà osservata o di un problema riguardante – in genere – un’azienda, un ente pubblico o uno studio professionale, individuandone gli elementi caratterizzanti ed i legami intercorrenti tra essi.</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moderni DBMS seguono l’impostazione concettuale dell’architettura a tre livelli ANSI-SPARC, proposta nel 1975 da un comitato (Standard Planning and Requirements Committee) dell’ANSI (American National Standards Institute).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Secondo questa impostazione i dati sono descritti secondo tre differenti livelli di astrazione, mediante opportuni schemi.</a:t>
            </a:r>
          </a:p>
        </p:txBody>
      </p:sp>
      <p:pic>
        <p:nvPicPr>
          <p:cNvPr id="6" name="Picture 5">
            <a:extLst>
              <a:ext uri="{FF2B5EF4-FFF2-40B4-BE49-F238E27FC236}">
                <a16:creationId xmlns:a16="http://schemas.microsoft.com/office/drawing/2014/main" id="{0E79B88C-EB64-4F4D-8074-169EFFE41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121" y="3583562"/>
            <a:ext cx="4316461" cy="2649792"/>
          </a:xfrm>
          <a:prstGeom prst="rect">
            <a:avLst/>
          </a:prstGeom>
        </p:spPr>
      </p:pic>
    </p:spTree>
    <p:extLst>
      <p:ext uri="{BB962C8B-B14F-4D97-AF65-F5344CB8AC3E}">
        <p14:creationId xmlns:p14="http://schemas.microsoft.com/office/powerpoint/2010/main" val="37292120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Terza Forma Normale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relazione è in terza forma normale quando è in seconda forma normale e tutti gli attributi non-chiave dipendono direttamente dalla chiave (viene eliminata la dipendenza transitiva degli attributi dalla chiave).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es. si consideri la gestione anagrafica di un’associazione di studenti di scuole diverse: Studenti (Nome, scuola, telefonoScuola)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nome è l’attributo chiave e il telefono della scuola dipende dalla scuola.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relazione è presente un attributo non chiave (telefonoScuola) che dipende da un altro attributo non-chiave (scuola).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possono avere anomalie nell’agiornamento e inconsistenza dei dati per il fatto che il telefono della scuola è ripetuto per ogni studente appartenente a quella scuola.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normalizzazione in 3FN si ottiene scomponendo la relazione di partenza in due nuove relazioni, nelle quali gli atributi dipendono direttamente dalla chiave.</a:t>
            </a: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Studenti (Nome, scuola) </a:t>
            </a: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Istituti (scuola, telefonoScuola)</a:t>
            </a:r>
          </a:p>
        </p:txBody>
      </p:sp>
    </p:spTree>
    <p:extLst>
      <p:ext uri="{BB962C8B-B14F-4D97-AF65-F5344CB8AC3E}">
        <p14:creationId xmlns:p14="http://schemas.microsoft.com/office/powerpoint/2010/main" val="1646836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L’integrità referenziale (1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L’integrità referenziale è un insieme di regole del modello relazionale che garantiscono l’integrità dei dati quando si hanno relazioni associate tra loro attraverso la chiave esterna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Queste regole servono per rendere valide le associazioni tra le tabelle e per eliminare gli errori di inserimento, cancellazione o modifica dei dati collegati tra loro.</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L’integrità referenziale viene rispettata quando per ogni valore non nullo della chiave esterna, esiste un valore corrispondente della chiave primaria nella tabella associata.</a:t>
            </a:r>
          </a:p>
        </p:txBody>
      </p:sp>
    </p:spTree>
    <p:extLst>
      <p:ext uri="{BB962C8B-B14F-4D97-AF65-F5344CB8AC3E}">
        <p14:creationId xmlns:p14="http://schemas.microsoft.com/office/powerpoint/2010/main" val="2720634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L’integrità referenziale (2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es. nel db relazionale che contiene la tabella dei Clienti e la tabella degli Ordini: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codice del cliente della tabella Ordini è associato alla chiave della tabella Clienti.</a:t>
            </a: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Clienti (Codice, RagioneSociale, Indirizzo)</a:t>
            </a:r>
          </a:p>
          <a:p>
            <a:pPr marL="1257300" lvl="2"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Ordini (NumeroOrdine, DataOrdine, CodiceCliente)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Applicare l’integrità referenziale al db significa garantire che un valore, presente nella tabella Ordini per la chiave esterna CodiceCliente, abbia un corrispondente valore di Codice in una delle righe della tabella Clienti. </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non si deve consentire la cancellazione di un cliente dalla tabella Clienti se ci sono righe nella tabella Ordini che si riferiscono ad esso.</a:t>
            </a:r>
          </a:p>
        </p:txBody>
      </p:sp>
    </p:spTree>
    <p:extLst>
      <p:ext uri="{BB962C8B-B14F-4D97-AF65-F5344CB8AC3E}">
        <p14:creationId xmlns:p14="http://schemas.microsoft.com/office/powerpoint/2010/main" val="3826736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L’integrità referenziale (3 di 3)</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viene applicata l’integrità referenziale, è necessario osservare le seguenti regole pratiche: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possibile immettere un valore nella chiave esterna della tabella associata, se tale valore non esiste tra le chiavi della tabella primaria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possibile eliminare una n-pla dalla tabella primaria, se esistono righe legate ad essa attraverso la chiave esterna nella tabella correlata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si può modificare il valore alla chiave nella tabella primaria se ad essa corrispondono righe nella tabella correlata</a:t>
            </a:r>
          </a:p>
        </p:txBody>
      </p:sp>
    </p:spTree>
    <p:extLst>
      <p:ext uri="{BB962C8B-B14F-4D97-AF65-F5344CB8AC3E}">
        <p14:creationId xmlns:p14="http://schemas.microsoft.com/office/powerpoint/2010/main" val="107424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ANSI-SPARC</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L’architettura a tre livelli ANSI-SPARC  è così organizzata:</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Livello esterno: rappresenta la visione del database da parte dell’utente. Questo livello descrive quella parte del database che è importante per il singolo utente o per un gruppo di utenti. In generale in un database ci sono tanti schemi esterni, quante sono le classi di utente con differenti esigenze e visione dei dati.</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Livello logico: rappresenta la visione complessiva del database dal punto di vista logico, indipendentemente dalle modalità e dalle tecniche di memorizzazione dei dati. La descrizione del database avviene mediante il modello di database impiegato. Naturalmente esiste un solo schema logico di database</a:t>
            </a:r>
          </a:p>
          <a:p>
            <a:pPr marL="800100" lvl="1"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800100" lvl="1"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Livello interno: coincide con la rappresentazione fisica del database nel computer. La descrizione di questo livello fornisce informazioni in merito alla realizzazione concreta del livello Logico.</a:t>
            </a:r>
          </a:p>
        </p:txBody>
      </p:sp>
    </p:spTree>
    <p:extLst>
      <p:ext uri="{BB962C8B-B14F-4D97-AF65-F5344CB8AC3E}">
        <p14:creationId xmlns:p14="http://schemas.microsoft.com/office/powerpoint/2010/main" val="22298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ANSI-SPARC – Grafico </a:t>
            </a:r>
            <a:endParaRPr lang="en-GB" dirty="0"/>
          </a:p>
        </p:txBody>
      </p:sp>
      <p:pic>
        <p:nvPicPr>
          <p:cNvPr id="5" name="Picture 4">
            <a:extLst>
              <a:ext uri="{FF2B5EF4-FFF2-40B4-BE49-F238E27FC236}">
                <a16:creationId xmlns:a16="http://schemas.microsoft.com/office/drawing/2014/main" id="{3137DC04-0A2D-4693-8EC6-3C709053E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738" y="591274"/>
            <a:ext cx="7298524" cy="5675451"/>
          </a:xfrm>
          <a:prstGeom prst="rect">
            <a:avLst/>
          </a:prstGeom>
        </p:spPr>
      </p:pic>
    </p:spTree>
    <p:extLst>
      <p:ext uri="{BB962C8B-B14F-4D97-AF65-F5344CB8AC3E}">
        <p14:creationId xmlns:p14="http://schemas.microsoft.com/office/powerpoint/2010/main" val="256945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Osservazioni (1 di 2)</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534872" cy="5215715"/>
          </a:xfrm>
          <a:prstGeom prst="rect">
            <a:avLst/>
          </a:prstGeom>
          <a:noFill/>
        </p:spPr>
        <p:txBody>
          <a:bodyPr wrap="square" rtlCol="0">
            <a:noAutofit/>
          </a:bodyPr>
          <a:lstStyle/>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L’architettura a tre livelli presenta il vantaggio di semplificare la visione del database da parte degli utenti in quanto essi vedono solo le informazioni alle quali sono interessati, secondo la loro visione del mondo reale, limitando le possibilità di errore e permettendo di affrontare i problemi di riservatezza in modo puntuale.</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L’architettura a tre livelli dei database realizza meccanismi di astrazione dei dati e assicura l’indipendenza dei dati.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ciò si vuole indicare che i livelli superiori non sono influenzati, entro certi limiti, dai cambiamenti che avvengono nei livelli inferiori dell’architettura dei dati. </a:t>
            </a:r>
          </a:p>
          <a:p>
            <a:pPr marL="342900" indent="-3429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70202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7520</TotalTime>
  <Words>5275</Words>
  <Application>Microsoft Office PowerPoint</Application>
  <PresentationFormat>Widescreen</PresentationFormat>
  <Paragraphs>502</Paragraphs>
  <Slides>63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63</vt:i4>
      </vt:variant>
    </vt:vector>
  </HeadingPairs>
  <TitlesOfParts>
    <vt:vector size="70" baseType="lpstr">
      <vt:lpstr>Arial</vt:lpstr>
      <vt:lpstr>Calibri</vt:lpstr>
      <vt:lpstr>Calibri Light</vt:lpstr>
      <vt:lpstr>Lucida Sans</vt:lpstr>
      <vt:lpstr>Tahoma</vt:lpstr>
      <vt:lpstr>Wingdings</vt:lpstr>
      <vt:lpstr>Office Theme</vt:lpstr>
      <vt:lpstr>PowerPoint Presentation</vt:lpstr>
      <vt:lpstr>PowerPoint Presentation</vt:lpstr>
      <vt:lpstr>PowerPoint Presentation</vt:lpstr>
      <vt:lpstr>Il Perchè Dei Database</vt:lpstr>
      <vt:lpstr>I Database</vt:lpstr>
      <vt:lpstr>Architettura</vt:lpstr>
      <vt:lpstr>Architettura ANSI-SPARC</vt:lpstr>
      <vt:lpstr>Architettura ANSI-SPARC – Grafico </vt:lpstr>
      <vt:lpstr>Osservazioni (1 di 2)</vt:lpstr>
      <vt:lpstr>Osservazioni (2 di 2)</vt:lpstr>
      <vt:lpstr>PowerPoint Presentation</vt:lpstr>
      <vt:lpstr>Definizione di Database</vt:lpstr>
      <vt:lpstr>Definizione di DBMS (1 di 3)</vt:lpstr>
      <vt:lpstr>Definizione di DBMS (2 di 3)</vt:lpstr>
      <vt:lpstr>Definizione di DBMS (3 di 3)</vt:lpstr>
      <vt:lpstr>Caratteristiche dei DBMS (1 di 2)</vt:lpstr>
      <vt:lpstr>Caratteristiche dei DBMS (2 di 2)</vt:lpstr>
      <vt:lpstr>Differenze tra Database OLTP e OLAP ( 1 di 6 )</vt:lpstr>
      <vt:lpstr>Differenze tra Database OLTP e OLAP ( 2 di 6 )</vt:lpstr>
      <vt:lpstr>Differenze tra Database OLTP e OLAP ( 3 di 6 )</vt:lpstr>
      <vt:lpstr>Differenze tra Database OLTP e OLAP ( 4 di 6 )</vt:lpstr>
      <vt:lpstr>Differenze tra Database OLTP e OLAP (5 di 6 )</vt:lpstr>
      <vt:lpstr>Differenze tra Database OLTP e OLAP (6 di 6 )</vt:lpstr>
      <vt:lpstr>Principali Modelli Logici (1 di 3) </vt:lpstr>
      <vt:lpstr>Principali Modelli Logici (2 di 3)</vt:lpstr>
      <vt:lpstr>Principali Modelli Logici (3 di 3)</vt:lpstr>
      <vt:lpstr>PowerPoint Presentation</vt:lpstr>
      <vt:lpstr>Workflow</vt:lpstr>
      <vt:lpstr>La Conoscenza degli obiettivi</vt:lpstr>
      <vt:lpstr>L’analisi</vt:lpstr>
      <vt:lpstr>La progettazione di Dettaglio (1 di 2)</vt:lpstr>
      <vt:lpstr>La progettazione di Dettaglio (2 di 2)</vt:lpstr>
      <vt:lpstr>La Transizione</vt:lpstr>
      <vt:lpstr>Realizzazione</vt:lpstr>
      <vt:lpstr>Documentazione</vt:lpstr>
      <vt:lpstr>Testing</vt:lpstr>
      <vt:lpstr>La Formazione</vt:lpstr>
      <vt:lpstr>L’esercizio o produzione</vt:lpstr>
      <vt:lpstr>PowerPoint Presentation</vt:lpstr>
      <vt:lpstr>Modello dati (1 di 2)</vt:lpstr>
      <vt:lpstr>Modello dati (2 di 2)</vt:lpstr>
      <vt:lpstr>Modellazione dei dati</vt:lpstr>
      <vt:lpstr>Modellazione dei dati – Livello concettuale (1 di 3)</vt:lpstr>
      <vt:lpstr>Modellazione dei dati – Livello concettuale (2 di 3)</vt:lpstr>
      <vt:lpstr>Modellazione dei dati – Livello concettuale (3 di 3)</vt:lpstr>
      <vt:lpstr>Indipendenza Logica e Fisica</vt:lpstr>
      <vt:lpstr>Modellazione dei dati – Livello logico</vt:lpstr>
      <vt:lpstr>Modellazione dei dati – Livello fisico</vt:lpstr>
      <vt:lpstr>Modello Entità Associazioni (Modello E/R)</vt:lpstr>
      <vt:lpstr>Modello E/R - Entità</vt:lpstr>
      <vt:lpstr>Modello E/R - Associazione</vt:lpstr>
      <vt:lpstr>Modello E/R – Grado di un’Associazione</vt:lpstr>
      <vt:lpstr>Modello E/R - Attributi</vt:lpstr>
      <vt:lpstr>Modello E/R - Chiave</vt:lpstr>
      <vt:lpstr>PowerPoint Presentation</vt:lpstr>
      <vt:lpstr>La Normalizzazione</vt:lpstr>
      <vt:lpstr>Prima forma normale (1 di 2)</vt:lpstr>
      <vt:lpstr>Prima forma normale (2 di 2)</vt:lpstr>
      <vt:lpstr>Seconda Forma Normale</vt:lpstr>
      <vt:lpstr>Terza Forma Normale</vt:lpstr>
      <vt:lpstr>L’integrità referenziale (1 di 3)</vt:lpstr>
      <vt:lpstr>L’integrità referenziale (2 di 3)</vt:lpstr>
      <vt:lpstr>L’integrità referenziale (3 di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229</cp:revision>
  <dcterms:created xsi:type="dcterms:W3CDTF">2018-12-02T17:40:17Z</dcterms:created>
  <dcterms:modified xsi:type="dcterms:W3CDTF">2019-10-20T13:01:20Z</dcterms:modified>
</cp:coreProperties>
</file>