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9"/>
  </p:notesMasterIdLst>
  <p:sldIdLst>
    <p:sldId id="256" r:id="rId5"/>
    <p:sldId id="258" r:id="rId6"/>
    <p:sldId id="257" r:id="rId7"/>
    <p:sldId id="276" r:id="rId8"/>
    <p:sldId id="278" r:id="rId9"/>
    <p:sldId id="279" r:id="rId10"/>
    <p:sldId id="280" r:id="rId11"/>
    <p:sldId id="281" r:id="rId12"/>
    <p:sldId id="282" r:id="rId13"/>
    <p:sldId id="277" r:id="rId14"/>
    <p:sldId id="284" r:id="rId15"/>
    <p:sldId id="283" r:id="rId16"/>
    <p:sldId id="285" r:id="rId17"/>
    <p:sldId id="286" r:id="rId18"/>
    <p:sldId id="259" r:id="rId19"/>
    <p:sldId id="287" r:id="rId20"/>
    <p:sldId id="260" r:id="rId21"/>
    <p:sldId id="288" r:id="rId22"/>
    <p:sldId id="289" r:id="rId23"/>
    <p:sldId id="290" r:id="rId24"/>
    <p:sldId id="291" r:id="rId25"/>
    <p:sldId id="261" r:id="rId26"/>
    <p:sldId id="262" r:id="rId27"/>
    <p:sldId id="292" r:id="rId28"/>
    <p:sldId id="263" r:id="rId29"/>
    <p:sldId id="264" r:id="rId30"/>
    <p:sldId id="265" r:id="rId31"/>
    <p:sldId id="266" r:id="rId32"/>
    <p:sldId id="293" r:id="rId33"/>
    <p:sldId id="294" r:id="rId34"/>
    <p:sldId id="267" r:id="rId35"/>
    <p:sldId id="268" r:id="rId36"/>
    <p:sldId id="269" r:id="rId37"/>
    <p:sldId id="270" r:id="rId38"/>
    <p:sldId id="271" r:id="rId39"/>
    <p:sldId id="296" r:id="rId40"/>
    <p:sldId id="297" r:id="rId41"/>
    <p:sldId id="298" r:id="rId42"/>
    <p:sldId id="295" r:id="rId43"/>
    <p:sldId id="299" r:id="rId44"/>
    <p:sldId id="300" r:id="rId45"/>
    <p:sldId id="272" r:id="rId46"/>
    <p:sldId id="273" r:id="rId47"/>
    <p:sldId id="274" r:id="rId48"/>
    <p:sldId id="301" r:id="rId49"/>
    <p:sldId id="302" r:id="rId50"/>
    <p:sldId id="303" r:id="rId51"/>
    <p:sldId id="304" r:id="rId52"/>
    <p:sldId id="305" r:id="rId53"/>
    <p:sldId id="306" r:id="rId54"/>
    <p:sldId id="275" r:id="rId55"/>
    <p:sldId id="307" r:id="rId56"/>
    <p:sldId id="310" r:id="rId57"/>
    <p:sldId id="311" r:id="rId5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70A92-3BF6-43EA-A171-1CD14003F7DB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2F904-354D-4D89-AAFF-0EEBBE67C6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1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chermata, Elementi grafici, blu, Blu elettrico&#10;&#10;Descrizione generata automaticamente">
            <a:extLst>
              <a:ext uri="{FF2B5EF4-FFF2-40B4-BE49-F238E27FC236}">
                <a16:creationId xmlns:a16="http://schemas.microsoft.com/office/drawing/2014/main" id="{A5CC3C0C-3A05-8875-7A20-48D753306A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3920"/>
          </a:xfrm>
          <a:prstGeom prst="rect">
            <a:avLst/>
          </a:prstGeom>
        </p:spPr>
      </p:pic>
      <p:pic>
        <p:nvPicPr>
          <p:cNvPr id="8" name="Immagine 7" descr="Immagine che contiene schermata, blu, design&#10;&#10;Descrizione generata automaticamente">
            <a:extLst>
              <a:ext uri="{FF2B5EF4-FFF2-40B4-BE49-F238E27FC236}">
                <a16:creationId xmlns:a16="http://schemas.microsoft.com/office/drawing/2014/main" id="{B0DCE31C-2FE8-7B84-120C-4C7CFEA271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6080"/>
            <a:ext cx="12192000" cy="121920"/>
          </a:xfrm>
          <a:prstGeom prst="rect">
            <a:avLst/>
          </a:prstGeom>
        </p:spPr>
      </p:pic>
      <p:pic>
        <p:nvPicPr>
          <p:cNvPr id="9" name="Immagine 8" descr="Immagine che contiene Carattere, testo, linea, diagramma&#10;&#10;Descrizione generata automaticamente">
            <a:extLst>
              <a:ext uri="{FF2B5EF4-FFF2-40B4-BE49-F238E27FC236}">
                <a16:creationId xmlns:a16="http://schemas.microsoft.com/office/drawing/2014/main" id="{B60C1834-7AF1-89C7-CC36-233BB69F1C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5" y="1351638"/>
            <a:ext cx="10444369" cy="163890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33CE7F19-233D-454C-4666-C00D6701E62E}"/>
              </a:ext>
            </a:extLst>
          </p:cNvPr>
          <p:cNvSpPr/>
          <p:nvPr userDrawn="1"/>
        </p:nvSpPr>
        <p:spPr>
          <a:xfrm>
            <a:off x="921231" y="3462986"/>
            <a:ext cx="10288576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200" b="0" cap="none" spc="0" dirty="0">
                <a:ln w="0"/>
                <a:solidFill>
                  <a:srgbClr val="164F9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 nel tuo futuro professionale</a:t>
            </a:r>
          </a:p>
          <a:p>
            <a:pPr algn="ctr"/>
            <a:endParaRPr lang="it-IT" sz="4200" dirty="0">
              <a:ln w="0"/>
              <a:solidFill>
                <a:srgbClr val="164F9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it-IT" sz="4200" b="0" cap="none" spc="0" dirty="0">
                <a:ln w="0"/>
                <a:solidFill>
                  <a:srgbClr val="164F9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Scopri l’eccellenza della nostra formazione</a:t>
            </a:r>
          </a:p>
        </p:txBody>
      </p:sp>
    </p:spTree>
    <p:extLst>
      <p:ext uri="{BB962C8B-B14F-4D97-AF65-F5344CB8AC3E}">
        <p14:creationId xmlns:p14="http://schemas.microsoft.com/office/powerpoint/2010/main" val="275514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CC7CB-1F13-83F3-6BD8-2C2EC29B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CF3DB5-BE53-923D-7F4A-41D71902D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28AACB-2981-3705-2AC3-4B6867C1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41D7D5-4CF5-909B-AC01-F1F6060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03A109-11EC-392D-D0A0-7CBCD20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51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DB6787E-F4F6-A522-0400-7F059EAC6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171C0E-2BA5-6A5A-7045-604A7CAEF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ECE429-A946-DC65-2D0B-40875116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1B6FDE-F8F1-ECC4-860A-41A57A85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5D34F2-6845-F1BA-D160-7AE1DE07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2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F92627-7627-A2FD-04F2-60322DD014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0330" y="927661"/>
            <a:ext cx="11862174" cy="5107379"/>
          </a:xfrm>
        </p:spPr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 dirty="0" err="1"/>
              <a:t>xxxxxxxx</a:t>
            </a:r>
            <a:endParaRPr lang="it-IT" dirty="0"/>
          </a:p>
        </p:txBody>
      </p:sp>
      <p:pic>
        <p:nvPicPr>
          <p:cNvPr id="11" name="Immagine 10" descr="Immagine che contiene schermata, Elementi grafici, blu, Blu elettrico&#10;&#10;Descrizione generata automaticamente">
            <a:extLst>
              <a:ext uri="{FF2B5EF4-FFF2-40B4-BE49-F238E27FC236}">
                <a16:creationId xmlns:a16="http://schemas.microsoft.com/office/drawing/2014/main" id="{11702BE4-F9CE-3AB0-A59C-7E5981C886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3920"/>
          </a:xfrm>
          <a:prstGeom prst="rect">
            <a:avLst/>
          </a:prstGeom>
        </p:spPr>
      </p:pic>
      <p:pic>
        <p:nvPicPr>
          <p:cNvPr id="12" name="Immagine 11" descr="Immagine che contiene schermata, blu, design&#10;&#10;Descrizione generata automaticamente">
            <a:extLst>
              <a:ext uri="{FF2B5EF4-FFF2-40B4-BE49-F238E27FC236}">
                <a16:creationId xmlns:a16="http://schemas.microsoft.com/office/drawing/2014/main" id="{32CBBF61-6618-EEFD-8406-6E6999E68F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6080"/>
            <a:ext cx="12192000" cy="121920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B278F09D-2D8D-B243-B455-138C067D8C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3741"/>
            <a:ext cx="12059322" cy="442296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xxxxxxxxxxxxxxxxxxxxxxxxx</a:t>
            </a:r>
            <a:endParaRPr lang="it-IT" dirty="0"/>
          </a:p>
        </p:txBody>
      </p:sp>
      <p:pic>
        <p:nvPicPr>
          <p:cNvPr id="2" name="Immagine 1" descr="Immagine che contiene Carattere, testo, linea, diagramma&#10;&#10;Descrizione generata automaticamente">
            <a:extLst>
              <a:ext uri="{FF2B5EF4-FFF2-40B4-BE49-F238E27FC236}">
                <a16:creationId xmlns:a16="http://schemas.microsoft.com/office/drawing/2014/main" id="{77BC6BAF-6F46-2567-5B51-7D8E865A00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" y="6370233"/>
            <a:ext cx="233089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7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596187-244A-35D0-5F54-CC2F1625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099B4-0977-908F-02CC-2BA639DE3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2187C7-E343-67E8-9A0A-B2262C656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66C547-76B1-E4FB-9C80-0ED16C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36CC60-E3DE-3593-11E7-F1C57D2E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999751-2503-890B-7C7F-78589A67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556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37787-AEF3-22F9-AC26-02094004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6378D7-C555-E28D-258F-56F97C0E5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259E27-EAB9-42E8-5819-3A68025CF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F27D06B-A895-0C75-ED00-75AC2489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C57FD9-B773-D49B-8D33-FC7F9ADD4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7DF210-5875-592C-4F7E-7698355A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6D682D-7ECC-FF59-40DF-50A9FB96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61A8E6-CD87-0722-8C45-0C36C081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36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schermata, Elementi grafici, blu, Blu elettrico&#10;&#10;Descrizione generata automaticamente">
            <a:extLst>
              <a:ext uri="{FF2B5EF4-FFF2-40B4-BE49-F238E27FC236}">
                <a16:creationId xmlns:a16="http://schemas.microsoft.com/office/drawing/2014/main" id="{5DA3112C-EB4B-143F-D4D3-CF1A42EEB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8682"/>
          </a:xfrm>
          <a:prstGeom prst="rect">
            <a:avLst/>
          </a:prstGeom>
        </p:spPr>
      </p:pic>
      <p:pic>
        <p:nvPicPr>
          <p:cNvPr id="7" name="Immagine 6" descr="Immagine che contiene schermata, blu, design&#10;&#10;Descrizione generata automaticamente">
            <a:extLst>
              <a:ext uri="{FF2B5EF4-FFF2-40B4-BE49-F238E27FC236}">
                <a16:creationId xmlns:a16="http://schemas.microsoft.com/office/drawing/2014/main" id="{AA433595-1EC9-6156-4057-71531E2776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6080"/>
            <a:ext cx="12192000" cy="121920"/>
          </a:xfrm>
          <a:prstGeom prst="rect">
            <a:avLst/>
          </a:prstGeom>
        </p:spPr>
      </p:pic>
      <p:pic>
        <p:nvPicPr>
          <p:cNvPr id="8" name="Immagine 7" descr="Immagine che contiene Carattere, testo, linea, diagramma&#10;&#10;Descrizione generata automaticamente">
            <a:extLst>
              <a:ext uri="{FF2B5EF4-FFF2-40B4-BE49-F238E27FC236}">
                <a16:creationId xmlns:a16="http://schemas.microsoft.com/office/drawing/2014/main" id="{38604BAC-46C9-07C9-A750-E32097F4EA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" y="5872652"/>
            <a:ext cx="5107439" cy="8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5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B81921-FAC8-46EA-018F-D84C2A64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861227-C631-DBF5-9443-50E8430A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B986A6-7B43-A8E7-BD67-F744F228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25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812FDAA-01D6-D42F-990A-51F295C2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C3FCAFF-FC1F-A5FB-7A70-90E7D88C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343000-2800-35E3-2A8D-6CD6EB2E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0CDD3-59B5-E397-891F-3C74C7A2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024874-04C3-95B4-257C-9A413D03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408E28-697D-B083-58EC-627CE88D0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02DD54-4082-D10A-36DB-260D023F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DDC817-8E20-EC32-887A-5690CAD2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6701B8-4D51-C9E6-8D03-5FA2D776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56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B6150-A02A-6DE9-930B-9FBB682D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D7DFA9-FFDD-18EE-E8F8-BC028AA9A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8C0483-7903-0F8B-0CAA-C014D6CB5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BE8FED-FD97-9FBA-CB19-A12C2F98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DE9853-0730-1739-ADC9-9D03815E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439658-6497-5CCC-446D-3875CDEA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2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B82254-DC1E-FD4B-B706-DBCDBEFF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D52B9C-0E0A-5AFA-774A-D8CC63C1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1B6AA7-BE1D-9752-872D-54CCAAA07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0F95E-01B7-479F-B085-706476995D64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21429B-4FDC-F247-4519-028CA0A3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4E99FC-C60C-9A3E-831B-B22605736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6313D-5CC4-4EAF-BBE0-C88F6ADD45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536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69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73957" cy="4362796"/>
          </a:xfrm>
        </p:spPr>
        <p:txBody>
          <a:bodyPr>
            <a:noAutofit/>
          </a:bodyPr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FF0000"/>
                </a:solidFill>
              </a:rPr>
              <a:t>Database Oracle </a:t>
            </a:r>
            <a:r>
              <a:rPr lang="it-IT" dirty="0"/>
              <a:t>fornisce diversi </a:t>
            </a:r>
            <a:r>
              <a:rPr lang="it-IT" b="1" dirty="0">
                <a:solidFill>
                  <a:srgbClr val="FF0000"/>
                </a:solidFill>
              </a:rPr>
              <a:t>Account</a:t>
            </a:r>
            <a:r>
              <a:rPr lang="it-IT" dirty="0"/>
              <a:t> utente amministrativi con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amministrativi</a:t>
            </a:r>
          </a:p>
          <a:p>
            <a:endParaRPr lang="it-IT" dirty="0"/>
          </a:p>
          <a:p>
            <a:r>
              <a:rPr lang="it-IT" dirty="0"/>
              <a:t>Gli </a:t>
            </a:r>
            <a:r>
              <a:rPr lang="it-IT" b="1" dirty="0">
                <a:solidFill>
                  <a:srgbClr val="FF0000"/>
                </a:solidFill>
              </a:rPr>
              <a:t>Account</a:t>
            </a:r>
            <a:r>
              <a:rPr lang="it-IT" dirty="0"/>
              <a:t> utente amministrativi dispongono di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speciali richiesti per amministrare le aree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, come il privilegio </a:t>
            </a:r>
            <a:r>
              <a:rPr lang="it-IT" b="1" dirty="0">
                <a:solidFill>
                  <a:srgbClr val="FF0000"/>
                </a:solidFill>
              </a:rPr>
              <a:t>CREATE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ANY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TABLE</a:t>
            </a:r>
            <a:r>
              <a:rPr lang="it-IT" dirty="0"/>
              <a:t> o </a:t>
            </a:r>
            <a:r>
              <a:rPr lang="it-IT" b="1" dirty="0">
                <a:solidFill>
                  <a:srgbClr val="FF0000"/>
                </a:solidFill>
              </a:rPr>
              <a:t>ALTER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SESSION</a:t>
            </a:r>
            <a:r>
              <a:rPr lang="it-IT" dirty="0"/>
              <a:t>, oppure il </a:t>
            </a:r>
            <a:r>
              <a:rPr lang="it-IT" b="1" dirty="0">
                <a:solidFill>
                  <a:srgbClr val="FF0000"/>
                </a:solidFill>
              </a:rPr>
              <a:t>Privilegio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EXECUTE</a:t>
            </a:r>
            <a:r>
              <a:rPr lang="it-IT" dirty="0"/>
              <a:t> sui </a:t>
            </a:r>
            <a:r>
              <a:rPr lang="it-IT" b="1" dirty="0">
                <a:solidFill>
                  <a:srgbClr val="FF0000"/>
                </a:solidFill>
              </a:rPr>
              <a:t>Package</a:t>
            </a:r>
            <a:r>
              <a:rPr lang="it-IT" dirty="0"/>
              <a:t> di proprietà dello Schema </a:t>
            </a:r>
            <a:r>
              <a:rPr lang="it-IT" b="1" dirty="0">
                <a:solidFill>
                  <a:srgbClr val="FF0000"/>
                </a:solidFill>
              </a:rPr>
              <a:t>SYS</a:t>
            </a:r>
          </a:p>
          <a:p>
            <a:endParaRPr lang="it-IT" dirty="0"/>
          </a:p>
          <a:p>
            <a:r>
              <a:rPr lang="it-IT" dirty="0"/>
              <a:t>Lo </a:t>
            </a:r>
            <a:r>
              <a:rPr lang="it-IT" b="1" dirty="0">
                <a:solidFill>
                  <a:srgbClr val="FF0000"/>
                </a:solidFill>
              </a:rPr>
              <a:t>User SYS </a:t>
            </a:r>
            <a:r>
              <a:rPr lang="it-IT" dirty="0"/>
              <a:t>è uno </a:t>
            </a:r>
            <a:r>
              <a:rPr lang="it-IT" b="1" dirty="0">
                <a:solidFill>
                  <a:srgbClr val="FF0000"/>
                </a:solidFill>
              </a:rPr>
              <a:t>User Account </a:t>
            </a:r>
            <a:r>
              <a:rPr lang="it-IT" dirty="0"/>
              <a:t>creato automaticamente all'atto della installazione con tutti i </a:t>
            </a:r>
            <a:r>
              <a:rPr lang="it-IT" b="1" dirty="0"/>
              <a:t>Privilegi</a:t>
            </a:r>
          </a:p>
          <a:p>
            <a:endParaRPr lang="it-IT" dirty="0"/>
          </a:p>
          <a:p>
            <a:r>
              <a:rPr lang="it-IT" dirty="0"/>
              <a:t>Lo </a:t>
            </a:r>
            <a:r>
              <a:rPr lang="it-IT" b="1" dirty="0">
                <a:solidFill>
                  <a:srgbClr val="FF0000"/>
                </a:solidFill>
              </a:rPr>
              <a:t>User SYSTEM</a:t>
            </a:r>
            <a:r>
              <a:rPr lang="it-IT" dirty="0"/>
              <a:t> è identico al </a:t>
            </a:r>
            <a:r>
              <a:rPr lang="it-IT" b="1" dirty="0">
                <a:solidFill>
                  <a:srgbClr val="FF0000"/>
                </a:solidFill>
              </a:rPr>
              <a:t>SYS</a:t>
            </a:r>
            <a:r>
              <a:rPr lang="it-IT" dirty="0"/>
              <a:t> ma ha un </a:t>
            </a:r>
            <a:r>
              <a:rPr lang="it-IT" b="1" dirty="0">
                <a:solidFill>
                  <a:srgbClr val="FF0000"/>
                </a:solidFill>
              </a:rPr>
              <a:t>Ruolo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DBA</a:t>
            </a:r>
          </a:p>
          <a:p>
            <a:endParaRPr lang="it-IT" dirty="0"/>
          </a:p>
          <a:p>
            <a:r>
              <a:rPr lang="it-IT" dirty="0"/>
              <a:t>Gli </a:t>
            </a:r>
            <a:r>
              <a:rPr lang="it-IT" b="1" dirty="0">
                <a:solidFill>
                  <a:srgbClr val="FF0000"/>
                </a:solidFill>
              </a:rPr>
              <a:t>User SYSBACKUP</a:t>
            </a:r>
            <a:r>
              <a:rPr lang="it-IT" dirty="0"/>
              <a:t>, </a:t>
            </a:r>
            <a:r>
              <a:rPr lang="it-IT" b="1" dirty="0">
                <a:solidFill>
                  <a:srgbClr val="FF0000"/>
                </a:solidFill>
              </a:rPr>
              <a:t>SYSDG</a:t>
            </a:r>
            <a:r>
              <a:rPr lang="it-IT" dirty="0"/>
              <a:t>, </a:t>
            </a:r>
            <a:r>
              <a:rPr lang="it-IT" b="1" dirty="0">
                <a:solidFill>
                  <a:srgbClr val="FF0000"/>
                </a:solidFill>
              </a:rPr>
              <a:t>SYSKM</a:t>
            </a:r>
            <a:r>
              <a:rPr lang="it-IT" dirty="0"/>
              <a:t> e </a:t>
            </a:r>
            <a:r>
              <a:rPr lang="it-IT" b="1" dirty="0">
                <a:solidFill>
                  <a:srgbClr val="FF0000"/>
                </a:solidFill>
              </a:rPr>
              <a:t>SYSRAC</a:t>
            </a:r>
            <a:r>
              <a:rPr lang="it-IT" dirty="0"/>
              <a:t> sono sempre </a:t>
            </a:r>
            <a:r>
              <a:rPr lang="it-IT" b="1" dirty="0">
                <a:solidFill>
                  <a:srgbClr val="FF0000"/>
                </a:solidFill>
              </a:rPr>
              <a:t>User Account </a:t>
            </a:r>
            <a:r>
              <a:rPr lang="it-IT" dirty="0"/>
              <a:t>creati all'atto della installazione e vengono utilizzati per facilitare la separazione dei compiti per gli amministratori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Account utenti amministrativi ( 1 di 2 )</a:t>
            </a:r>
          </a:p>
        </p:txBody>
      </p:sp>
    </p:spTree>
    <p:extLst>
      <p:ext uri="{BB962C8B-B14F-4D97-AF65-F5344CB8AC3E}">
        <p14:creationId xmlns:p14="http://schemas.microsoft.com/office/powerpoint/2010/main" val="180594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73957" cy="4362796"/>
          </a:xfrm>
        </p:spPr>
        <p:txBody>
          <a:bodyPr>
            <a:noAutofit/>
          </a:bodyPr>
          <a:lstStyle/>
          <a:p>
            <a:r>
              <a:rPr lang="it-IT" dirty="0"/>
              <a:t>Lo </a:t>
            </a:r>
            <a:r>
              <a:rPr lang="it-IT" b="1" dirty="0">
                <a:solidFill>
                  <a:srgbClr val="FF0000"/>
                </a:solidFill>
              </a:rPr>
              <a:t>User SYSBACKUP </a:t>
            </a:r>
            <a:r>
              <a:rPr lang="it-IT" dirty="0"/>
              <a:t>facilita il </a:t>
            </a:r>
            <a:r>
              <a:rPr lang="it-IT" b="1" dirty="0">
                <a:solidFill>
                  <a:srgbClr val="FF0000"/>
                </a:solidFill>
              </a:rPr>
              <a:t>Backup</a:t>
            </a:r>
            <a:r>
              <a:rPr lang="it-IT" dirty="0"/>
              <a:t> ed il </a:t>
            </a:r>
            <a:r>
              <a:rPr lang="it-IT" b="1" dirty="0">
                <a:solidFill>
                  <a:srgbClr val="FF0000"/>
                </a:solidFill>
              </a:rPr>
              <a:t>Recovery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Oracle Recovery Manager </a:t>
            </a:r>
            <a:r>
              <a:rPr lang="it-IT" dirty="0"/>
              <a:t>( </a:t>
            </a:r>
            <a:r>
              <a:rPr lang="it-IT" b="1" dirty="0">
                <a:solidFill>
                  <a:srgbClr val="FF0000"/>
                </a:solidFill>
              </a:rPr>
              <a:t>RMAN</a:t>
            </a:r>
            <a:r>
              <a:rPr lang="it-IT" dirty="0"/>
              <a:t> ), </a:t>
            </a:r>
            <a:r>
              <a:rPr lang="it-IT" b="1" dirty="0">
                <a:solidFill>
                  <a:srgbClr val="FF0000"/>
                </a:solidFill>
              </a:rPr>
              <a:t>SYSDG</a:t>
            </a:r>
            <a:r>
              <a:rPr lang="it-IT" dirty="0"/>
              <a:t> facilita le operazioni di </a:t>
            </a:r>
            <a:r>
              <a:rPr lang="it-IT" b="1" dirty="0">
                <a:solidFill>
                  <a:srgbClr val="FF0000"/>
                </a:solidFill>
              </a:rPr>
              <a:t>Oracle Data Guard</a:t>
            </a:r>
            <a:r>
              <a:rPr lang="it-IT" dirty="0"/>
              <a:t>, un meccanismo lato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che consente di bilanciare in maniera efficace sia le prestazioni che la disponibilità e l'integrità dei dati</a:t>
            </a:r>
          </a:p>
          <a:p>
            <a:endParaRPr lang="it-IT" dirty="0"/>
          </a:p>
          <a:p>
            <a:r>
              <a:rPr lang="it-IT" dirty="0"/>
              <a:t>Lo </a:t>
            </a:r>
            <a:r>
              <a:rPr lang="it-IT" b="1" dirty="0">
                <a:solidFill>
                  <a:srgbClr val="FF0000"/>
                </a:solidFill>
              </a:rPr>
              <a:t>User SYSKM </a:t>
            </a:r>
            <a:r>
              <a:rPr lang="it-IT" dirty="0"/>
              <a:t>facilita le operazioni di archivio delle </a:t>
            </a:r>
            <a:r>
              <a:rPr lang="it-IT" b="1" dirty="0">
                <a:solidFill>
                  <a:srgbClr val="FF0000"/>
                </a:solidFill>
              </a:rPr>
              <a:t>Chiavi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Crittografia</a:t>
            </a:r>
            <a:r>
              <a:rPr lang="it-IT" dirty="0"/>
              <a:t> dei dati mentre </a:t>
            </a:r>
            <a:r>
              <a:rPr lang="it-IT" b="1" dirty="0">
                <a:solidFill>
                  <a:srgbClr val="FF0000"/>
                </a:solidFill>
              </a:rPr>
              <a:t>SYSRAC</a:t>
            </a:r>
            <a:r>
              <a:rPr lang="it-IT" dirty="0"/>
              <a:t> facilita le operazioni di </a:t>
            </a:r>
            <a:r>
              <a:rPr lang="it-IT" b="1" dirty="0">
                <a:solidFill>
                  <a:srgbClr val="FF0000"/>
                </a:solidFill>
              </a:rPr>
              <a:t>Oracle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Real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Application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Clusters</a:t>
            </a:r>
            <a:r>
              <a:rPr lang="it-IT" dirty="0"/>
              <a:t> ( Oracle </a:t>
            </a:r>
            <a:r>
              <a:rPr lang="it-IT" b="1" dirty="0">
                <a:solidFill>
                  <a:srgbClr val="FF0000"/>
                </a:solidFill>
              </a:rPr>
              <a:t>RAC</a:t>
            </a:r>
            <a:r>
              <a:rPr lang="it-IT" dirty="0"/>
              <a:t> ), una soluzione per garantire la scalabilità più che l'affidabilità e presuppone l'utilizzo di un </a:t>
            </a:r>
            <a:r>
              <a:rPr lang="it-IT" b="1" dirty="0">
                <a:solidFill>
                  <a:srgbClr val="FF0000"/>
                </a:solidFill>
              </a:rPr>
              <a:t>Cluster</a:t>
            </a:r>
            <a:r>
              <a:rPr lang="it-IT" dirty="0"/>
              <a:t> di risorse</a:t>
            </a:r>
          </a:p>
          <a:p>
            <a:endParaRPr lang="it-IT" dirty="0"/>
          </a:p>
          <a:p>
            <a:r>
              <a:rPr lang="it-IT" dirty="0"/>
              <a:t>Abbiamo infine il </a:t>
            </a:r>
            <a:r>
              <a:rPr lang="it-IT" b="1" dirty="0">
                <a:solidFill>
                  <a:srgbClr val="FF0000"/>
                </a:solidFill>
              </a:rPr>
              <a:t>Ruolo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DBA</a:t>
            </a:r>
            <a:r>
              <a:rPr lang="it-IT" dirty="0"/>
              <a:t>, un </a:t>
            </a:r>
            <a:r>
              <a:rPr lang="it-IT" b="1" dirty="0">
                <a:solidFill>
                  <a:srgbClr val="FF0000"/>
                </a:solidFill>
              </a:rPr>
              <a:t>Ruolo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Default</a:t>
            </a:r>
            <a:r>
              <a:rPr lang="it-IT" dirty="0"/>
              <a:t> creato all'atto della installazione; questo ruolo contiene la maggior parte dei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del sistema, quindi, può essere concesso solo agli amministratori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effettivi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Account utenti amministrativi ( 2 di 2 )</a:t>
            </a:r>
          </a:p>
        </p:txBody>
      </p:sp>
    </p:spTree>
    <p:extLst>
      <p:ext uri="{BB962C8B-B14F-4D97-AF65-F5344CB8AC3E}">
        <p14:creationId xmlns:p14="http://schemas.microsoft.com/office/powerpoint/2010/main" val="303108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52185" cy="2936768"/>
          </a:xfrm>
        </p:spPr>
        <p:txBody>
          <a:bodyPr>
            <a:noAutofit/>
          </a:bodyPr>
          <a:lstStyle/>
          <a:p>
            <a:r>
              <a:rPr lang="it-IT" dirty="0"/>
              <a:t>Per accedere ed utilizzare i dati presenti in un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, sarà necessario effettuare, tramite una </a:t>
            </a:r>
            <a:r>
              <a:rPr lang="it-IT" b="1" dirty="0" err="1">
                <a:solidFill>
                  <a:srgbClr val="FF0000"/>
                </a:solidFill>
              </a:rPr>
              <a:t>UserID</a:t>
            </a:r>
            <a:r>
              <a:rPr lang="it-IT" dirty="0"/>
              <a:t> ed una </a:t>
            </a:r>
            <a:r>
              <a:rPr lang="it-IT" b="1" dirty="0">
                <a:solidFill>
                  <a:srgbClr val="FF0000"/>
                </a:solidFill>
              </a:rPr>
              <a:t>Password</a:t>
            </a:r>
            <a:r>
              <a:rPr lang="it-IT" dirty="0"/>
              <a:t>, la connessione al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Una connessione è un </a:t>
            </a:r>
            <a:r>
              <a:rPr lang="it-IT" b="1" dirty="0">
                <a:solidFill>
                  <a:srgbClr val="FF0000"/>
                </a:solidFill>
              </a:rPr>
              <a:t>Canale</a:t>
            </a:r>
            <a:r>
              <a:rPr lang="it-IT" dirty="0"/>
              <a:t> di rete </a:t>
            </a:r>
            <a:r>
              <a:rPr lang="it-IT" b="1" dirty="0">
                <a:solidFill>
                  <a:srgbClr val="FF0000"/>
                </a:solidFill>
              </a:rPr>
              <a:t>Bidirezionale</a:t>
            </a:r>
            <a:r>
              <a:rPr lang="it-IT" dirty="0"/>
              <a:t> tra un processo utente su un </a:t>
            </a:r>
            <a:r>
              <a:rPr lang="it-IT" b="1" dirty="0">
                <a:solidFill>
                  <a:srgbClr val="FF0000"/>
                </a:solidFill>
              </a:rPr>
              <a:t>Client</a:t>
            </a:r>
            <a:r>
              <a:rPr lang="it-IT" dirty="0"/>
              <a:t> e un processo </a:t>
            </a:r>
            <a:r>
              <a:rPr lang="it-IT" b="1" dirty="0">
                <a:solidFill>
                  <a:srgbClr val="FF0000"/>
                </a:solidFill>
              </a:rPr>
              <a:t>Oracle</a:t>
            </a:r>
            <a:r>
              <a:rPr lang="it-IT" dirty="0"/>
              <a:t> sul </a:t>
            </a:r>
            <a:r>
              <a:rPr lang="it-IT" b="1" dirty="0">
                <a:solidFill>
                  <a:srgbClr val="FF0000"/>
                </a:solidFill>
              </a:rPr>
              <a:t>Server</a:t>
            </a:r>
          </a:p>
          <a:p>
            <a:endParaRPr lang="it-IT" dirty="0"/>
          </a:p>
          <a:p>
            <a:r>
              <a:rPr lang="it-IT" dirty="0"/>
              <a:t>Una volta effettuata la </a:t>
            </a:r>
            <a:r>
              <a:rPr lang="it-IT" b="1" dirty="0">
                <a:solidFill>
                  <a:srgbClr val="FF0000"/>
                </a:solidFill>
              </a:rPr>
              <a:t>Connessione</a:t>
            </a:r>
            <a:r>
              <a:rPr lang="it-IT" dirty="0"/>
              <a:t>, viene creata una </a:t>
            </a:r>
            <a:r>
              <a:rPr lang="it-IT" b="1" dirty="0">
                <a:solidFill>
                  <a:srgbClr val="FF0000"/>
                </a:solidFill>
              </a:rPr>
              <a:t>Sessione</a:t>
            </a:r>
            <a:r>
              <a:rPr lang="it-IT" dirty="0"/>
              <a:t> che per definizione è la rappresentazione di un </a:t>
            </a:r>
            <a:r>
              <a:rPr lang="it-IT" b="1" dirty="0">
                <a:solidFill>
                  <a:srgbClr val="FF0000"/>
                </a:solidFill>
              </a:rPr>
              <a:t>Login</a:t>
            </a:r>
            <a:r>
              <a:rPr lang="it-IT" dirty="0"/>
              <a:t> da parte di un utente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utenti SYSTEM ed HR ( 1 di 3 )</a:t>
            </a:r>
          </a:p>
        </p:txBody>
      </p:sp>
      <p:pic>
        <p:nvPicPr>
          <p:cNvPr id="7" name="Picture 5" descr="C:\Documents and Settings\pvennapu\My Documents\courses\11g\graphics\peop046.gif">
            <a:extLst>
              <a:ext uri="{FF2B5EF4-FFF2-40B4-BE49-F238E27FC236}">
                <a16:creationId xmlns:a16="http://schemas.microsoft.com/office/drawing/2014/main" id="{3BA2B943-5C23-BD81-4C8B-EA142BF5A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908572" y="4584139"/>
            <a:ext cx="628650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6">
            <a:extLst>
              <a:ext uri="{FF2B5EF4-FFF2-40B4-BE49-F238E27FC236}">
                <a16:creationId xmlns:a16="http://schemas.microsoft.com/office/drawing/2014/main" id="{CF908036-529B-9236-72D9-D4C0A8EE9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759" y="5150876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30B0039-502D-235F-3D75-3C96748F032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4140472" y="4769876"/>
            <a:ext cx="12827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it-IT" sz="1200" b="1" dirty="0">
                <a:solidFill>
                  <a:schemeClr val="bg1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SQL&gt;</a:t>
            </a:r>
            <a:r>
              <a:rPr lang="en-US" altLang="it-IT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it-IT" sz="1200" b="1" dirty="0">
                <a:solidFill>
                  <a:schemeClr val="bg1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Select</a:t>
            </a:r>
            <a:r>
              <a:rPr lang="en-US" altLang="it-IT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it-IT" sz="1200" b="1" dirty="0">
                <a:solidFill>
                  <a:schemeClr val="bg1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…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E592B010-76E4-E8A7-6446-ADFEB070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334" y="5625539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</a:pPr>
            <a:r>
              <a:rPr lang="en-US" altLang="it-IT" sz="1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Utente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72BB5340-249E-554A-94EA-766EE43F7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3172" y="5106426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FCE558AF-F578-1DA2-0615-9F119A8D4DF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680347" y="4846076"/>
            <a:ext cx="1114425" cy="533400"/>
          </a:xfrm>
          <a:prstGeom prst="ellipse">
            <a:avLst/>
          </a:prstGeom>
          <a:solidFill>
            <a:srgbClr val="FF9933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sz="1200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Processo</a:t>
            </a:r>
            <a:br>
              <a:rPr lang="en-US" altLang="it-IT" sz="1200" b="1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it-IT" sz="1200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utente</a:t>
            </a:r>
            <a:endParaRPr lang="en-US" altLang="it-IT" sz="1200" b="1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E70FDDA7-C3E6-0788-241E-07EA8E454DD3}"/>
              </a:ext>
            </a:extLst>
          </p:cNvPr>
          <p:cNvSpPr>
            <a:spLocks noChangeShapeType="1"/>
          </p:cNvSpPr>
          <p:nvPr/>
        </p:nvSpPr>
        <p:spPr bwMode="gray">
          <a:xfrm>
            <a:off x="6797947" y="5111189"/>
            <a:ext cx="4397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9998DD2A-9F90-2318-0F5D-7451C46C3B9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047184" y="4846076"/>
            <a:ext cx="1119188" cy="533400"/>
          </a:xfrm>
          <a:prstGeom prst="ellipse">
            <a:avLst/>
          </a:prstGeom>
          <a:solidFill>
            <a:srgbClr val="CCFFFF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it-IT" sz="1200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Processo</a:t>
            </a:r>
            <a:br>
              <a:rPr lang="en-US" altLang="it-IT" sz="1200" b="1" dirty="0">
                <a:latin typeface="Arial" panose="020B0604020202020204" pitchFamily="34" charset="0"/>
              </a:rPr>
            </a:br>
            <a:r>
              <a:rPr lang="en-US" altLang="it-IT" sz="1200" b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server</a:t>
            </a: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6FFA5309-C458-926A-7721-5E4352CF5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6372" y="5074676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4564CE37-1658-5810-9562-9F3E71AD4BA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774384" y="4658751"/>
            <a:ext cx="1119188" cy="808038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sz="2000" b="1" dirty="0">
                <a:solidFill>
                  <a:schemeClr val="bg1"/>
                </a:solidFill>
                <a:latin typeface="Arial" panose="020B0604020202020204" pitchFamily="34" charset="0"/>
              </a:rPr>
              <a:t>Oracle</a:t>
            </a:r>
          </a:p>
          <a:p>
            <a:pPr algn="ctr">
              <a:spcBef>
                <a:spcPct val="50000"/>
              </a:spcBef>
            </a:pPr>
            <a:endParaRPr lang="en-US" altLang="it-IT" sz="1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64">
            <a:extLst>
              <a:ext uri="{FF2B5EF4-FFF2-40B4-BE49-F238E27FC236}">
                <a16:creationId xmlns:a16="http://schemas.microsoft.com/office/drawing/2014/main" id="{72BAA956-5F0F-5897-CB31-AAC02AFC5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9147" y="5598551"/>
            <a:ext cx="1019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it-IT" sz="1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Host</a:t>
            </a:r>
            <a:r>
              <a:rPr lang="en-US" altLang="it-IT" sz="1200" b="1">
                <a:latin typeface="Arial" panose="020B0604020202020204" pitchFamily="34" charset="0"/>
              </a:rPr>
              <a:t> </a:t>
            </a:r>
            <a:r>
              <a:rPr lang="en-US" altLang="it-IT" sz="1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server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DC2FC4D4-C0CE-4795-D68A-853B4927AB06}"/>
              </a:ext>
            </a:extLst>
          </p:cNvPr>
          <p:cNvSpPr/>
          <p:nvPr/>
        </p:nvSpPr>
        <p:spPr>
          <a:xfrm>
            <a:off x="6910659" y="4049151"/>
            <a:ext cx="3074988" cy="15478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82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52185" cy="2936768"/>
          </a:xfrm>
        </p:spPr>
        <p:txBody>
          <a:bodyPr>
            <a:noAutofit/>
          </a:bodyPr>
          <a:lstStyle/>
          <a:p>
            <a:r>
              <a:rPr lang="it-IT" dirty="0"/>
              <a:t>Le informazioni contenute in un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devono essere protette da accessi non autorizzati</a:t>
            </a:r>
          </a:p>
          <a:p>
            <a:endParaRPr lang="it-IT" dirty="0"/>
          </a:p>
          <a:p>
            <a:r>
              <a:rPr lang="it-IT" dirty="0"/>
              <a:t>Il </a:t>
            </a:r>
            <a:r>
              <a:rPr lang="it-IT" b="1" dirty="0">
                <a:solidFill>
                  <a:srgbClr val="FF0000"/>
                </a:solidFill>
              </a:rPr>
              <a:t>Database Oracle </a:t>
            </a:r>
            <a:r>
              <a:rPr lang="it-IT" dirty="0"/>
              <a:t>consente di gestire questo tipo di protezione concedendo o revocando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agli </a:t>
            </a:r>
            <a:r>
              <a:rPr lang="it-IT" b="1" dirty="0">
                <a:solidFill>
                  <a:srgbClr val="FF0000"/>
                </a:solidFill>
              </a:rPr>
              <a:t>Utenti</a:t>
            </a:r>
            <a:r>
              <a:rPr lang="it-IT" dirty="0"/>
              <a:t> o a </a:t>
            </a:r>
            <a:r>
              <a:rPr lang="it-IT" b="1" dirty="0">
                <a:solidFill>
                  <a:srgbClr val="FF0000"/>
                </a:solidFill>
              </a:rPr>
              <a:t>Ruoli</a:t>
            </a:r>
          </a:p>
          <a:p>
            <a:endParaRPr lang="it-IT" dirty="0"/>
          </a:p>
          <a:p>
            <a:r>
              <a:rPr lang="it-IT" dirty="0"/>
              <a:t>All’atto dell’installazione, </a:t>
            </a:r>
            <a:r>
              <a:rPr lang="it-IT" b="1" dirty="0">
                <a:solidFill>
                  <a:srgbClr val="FF0000"/>
                </a:solidFill>
              </a:rPr>
              <a:t>Oracle</a:t>
            </a:r>
            <a:r>
              <a:rPr lang="it-IT" dirty="0"/>
              <a:t> crea utenti speciali come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utenti SYSTEM ed HR ( 2 di 3 )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3B702E5-FBBC-3CC7-ADDE-0265FFDE3506}"/>
              </a:ext>
            </a:extLst>
          </p:cNvPr>
          <p:cNvSpPr/>
          <p:nvPr/>
        </p:nvSpPr>
        <p:spPr>
          <a:xfrm>
            <a:off x="2027280" y="3597330"/>
            <a:ext cx="3903171" cy="1842470"/>
          </a:xfrm>
          <a:prstGeom prst="ellipse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Calibri" panose="020F0502020204030204" pitchFamily="34" charset="0"/>
                <a:cs typeface="Calibri" panose="020F0502020204030204" pitchFamily="34" charset="0"/>
              </a:rPr>
              <a:t>SYS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E458BF9-AEC8-B41E-C71A-461C9144A2C8}"/>
              </a:ext>
            </a:extLst>
          </p:cNvPr>
          <p:cNvSpPr/>
          <p:nvPr/>
        </p:nvSpPr>
        <p:spPr>
          <a:xfrm>
            <a:off x="6542678" y="3597330"/>
            <a:ext cx="3903171" cy="18424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11175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52185" cy="2936768"/>
          </a:xfrm>
        </p:spPr>
        <p:txBody>
          <a:bodyPr>
            <a:noAutofit/>
          </a:bodyPr>
          <a:lstStyle/>
          <a:p>
            <a:r>
              <a:rPr lang="it-IT" dirty="0"/>
              <a:t>L'utente </a:t>
            </a:r>
            <a:r>
              <a:rPr lang="it-IT" b="1" dirty="0">
                <a:solidFill>
                  <a:srgbClr val="FF0000"/>
                </a:solidFill>
              </a:rPr>
              <a:t>SYSTEM</a:t>
            </a:r>
            <a:r>
              <a:rPr lang="it-IT" dirty="0"/>
              <a:t> ha il </a:t>
            </a:r>
            <a:r>
              <a:rPr lang="it-IT" b="1" dirty="0">
                <a:solidFill>
                  <a:srgbClr val="FF0000"/>
                </a:solidFill>
              </a:rPr>
              <a:t>Ruolo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DBA</a:t>
            </a:r>
            <a:r>
              <a:rPr lang="it-IT" dirty="0"/>
              <a:t> e viene utilizzato per creare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dirty="0"/>
              <a:t> e </a:t>
            </a:r>
            <a:r>
              <a:rPr lang="it-IT" b="1" dirty="0">
                <a:solidFill>
                  <a:srgbClr val="FF0000"/>
                </a:solidFill>
              </a:rPr>
              <a:t>Viste</a:t>
            </a:r>
            <a:r>
              <a:rPr lang="it-IT" dirty="0"/>
              <a:t> aggiuntive che mostrano informazioni per l'amministrazione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</a:p>
          <a:p>
            <a:endParaRPr lang="it-IT" dirty="0"/>
          </a:p>
          <a:p>
            <a:r>
              <a:rPr lang="it-IT" dirty="0"/>
              <a:t>A differenza dell'utente </a:t>
            </a:r>
            <a:r>
              <a:rPr lang="it-IT" b="1" dirty="0">
                <a:solidFill>
                  <a:srgbClr val="FF0000"/>
                </a:solidFill>
              </a:rPr>
              <a:t>SYS</a:t>
            </a:r>
            <a:r>
              <a:rPr lang="it-IT" dirty="0"/>
              <a:t>, quello </a:t>
            </a:r>
            <a:r>
              <a:rPr lang="it-IT" b="1" dirty="0">
                <a:solidFill>
                  <a:srgbClr val="FF0000"/>
                </a:solidFill>
              </a:rPr>
              <a:t>SYSTEM</a:t>
            </a:r>
            <a:r>
              <a:rPr lang="it-IT" dirty="0"/>
              <a:t> per esempio, può svolgere funzioni amministrative tranne quelle di </a:t>
            </a:r>
            <a:r>
              <a:rPr lang="it-IT" b="1" dirty="0">
                <a:solidFill>
                  <a:srgbClr val="FF0000"/>
                </a:solidFill>
              </a:rPr>
              <a:t>Backup</a:t>
            </a:r>
            <a:r>
              <a:rPr lang="it-IT" dirty="0"/>
              <a:t> ( </a:t>
            </a:r>
            <a:r>
              <a:rPr lang="it-IT" b="1" dirty="0">
                <a:solidFill>
                  <a:srgbClr val="FF0000"/>
                </a:solidFill>
              </a:rPr>
              <a:t>Copia</a:t>
            </a:r>
            <a:r>
              <a:rPr lang="it-IT" dirty="0"/>
              <a:t> ), </a:t>
            </a:r>
            <a:r>
              <a:rPr lang="it-IT" b="1" dirty="0">
                <a:solidFill>
                  <a:srgbClr val="FF0000"/>
                </a:solidFill>
              </a:rPr>
              <a:t>Recovery</a:t>
            </a:r>
            <a:r>
              <a:rPr lang="it-IT" dirty="0"/>
              <a:t> ( </a:t>
            </a:r>
            <a:r>
              <a:rPr lang="it-IT" b="1" dirty="0">
                <a:solidFill>
                  <a:srgbClr val="FF0000"/>
                </a:solidFill>
              </a:rPr>
              <a:t>Ripristino</a:t>
            </a:r>
            <a:r>
              <a:rPr lang="it-IT" dirty="0"/>
              <a:t> ) e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Upgrade</a:t>
            </a:r>
            <a:r>
              <a:rPr lang="it-IT" dirty="0"/>
              <a:t> ( Aggiornamento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a </a:t>
            </a:r>
            <a:r>
              <a:rPr lang="it-IT" b="1" dirty="0">
                <a:solidFill>
                  <a:srgbClr val="FF0000"/>
                </a:solidFill>
              </a:rPr>
              <a:t>Versioni</a:t>
            </a:r>
            <a:r>
              <a:rPr lang="it-IT" dirty="0"/>
              <a:t> successive )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utenti SYSTEM ed HR ( 3 di 3 )</a:t>
            </a:r>
          </a:p>
        </p:txBody>
      </p:sp>
    </p:spTree>
    <p:extLst>
      <p:ext uri="{BB962C8B-B14F-4D97-AF65-F5344CB8AC3E}">
        <p14:creationId xmlns:p14="http://schemas.microsoft.com/office/powerpoint/2010/main" val="328454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30414" cy="3589910"/>
          </a:xfrm>
        </p:spPr>
        <p:txBody>
          <a:bodyPr>
            <a:noAutofit/>
          </a:bodyPr>
          <a:lstStyle/>
          <a:p>
            <a:r>
              <a:rPr lang="it-IT" dirty="0"/>
              <a:t>Per creare un nuovo utente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bisognerà eseguire il comando seguente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Il comando visualizzato ha funzionato fino alla </a:t>
            </a:r>
            <a:r>
              <a:rPr lang="it-IT" b="1" dirty="0">
                <a:solidFill>
                  <a:srgbClr val="FF0000"/>
                </a:solidFill>
              </a:rPr>
              <a:t>Versione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11g</a:t>
            </a:r>
            <a:r>
              <a:rPr lang="it-IT" dirty="0"/>
              <a:t>, ma dalla </a:t>
            </a:r>
            <a:r>
              <a:rPr lang="it-IT" b="1" dirty="0">
                <a:solidFill>
                  <a:srgbClr val="FF0000"/>
                </a:solidFill>
              </a:rPr>
              <a:t>Versione 12 </a:t>
            </a:r>
            <a:r>
              <a:rPr lang="it-IT" dirty="0"/>
              <a:t>in poi e con la gestione dei </a:t>
            </a:r>
            <a:r>
              <a:rPr lang="it-IT" b="1" dirty="0">
                <a:solidFill>
                  <a:srgbClr val="FF0000"/>
                </a:solidFill>
              </a:rPr>
              <a:t>Container</a:t>
            </a:r>
            <a:r>
              <a:rPr lang="it-IT" dirty="0"/>
              <a:t> si è reso necessario utilizzare il </a:t>
            </a:r>
            <a:r>
              <a:rPr lang="it-IT" b="1" dirty="0">
                <a:solidFill>
                  <a:srgbClr val="FF0000"/>
                </a:solidFill>
              </a:rPr>
              <a:t>Prefisso</a:t>
            </a:r>
            <a:r>
              <a:rPr lang="it-IT" dirty="0"/>
              <a:t> ( in questo caso </a:t>
            </a:r>
            <a:r>
              <a:rPr lang="it-IT" b="1" dirty="0">
                <a:solidFill>
                  <a:srgbClr val="FF0000"/>
                </a:solidFill>
                <a:highlight>
                  <a:srgbClr val="FFFF00"/>
                </a:highlight>
              </a:rPr>
              <a:t>##</a:t>
            </a:r>
            <a:r>
              <a:rPr lang="it-IT" dirty="0"/>
              <a:t> ) davanti al nome del nuovo utente come vedremo più avanti quando parleremo dei </a:t>
            </a:r>
            <a:r>
              <a:rPr lang="it-IT" b="1" dirty="0">
                <a:solidFill>
                  <a:srgbClr val="FF0000"/>
                </a:solidFill>
              </a:rPr>
              <a:t>Ruoli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Creazione e cancellazione di un nuovo utente ( 1 di 2 )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A29382-CDA5-F33E-7237-50E0952C1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87" y="1547120"/>
            <a:ext cx="7893825" cy="18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2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30414" cy="3589910"/>
          </a:xfrm>
        </p:spPr>
        <p:txBody>
          <a:bodyPr>
            <a:noAutofit/>
          </a:bodyPr>
          <a:lstStyle/>
          <a:p>
            <a:r>
              <a:rPr lang="it-IT" dirty="0"/>
              <a:t>Per creare un nuovo utente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per i </a:t>
            </a:r>
            <a:r>
              <a:rPr lang="it-IT" b="1" dirty="0">
                <a:solidFill>
                  <a:srgbClr val="FF0000"/>
                </a:solidFill>
              </a:rPr>
              <a:t>Container</a:t>
            </a:r>
            <a:r>
              <a:rPr lang="it-IT" dirty="0"/>
              <a:t> sarà quindi necessario eseguire il comando di seguito riportato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cancellarlo invece basterà eseguire il comando di </a:t>
            </a:r>
            <a:r>
              <a:rPr lang="it-IT" b="1" dirty="0">
                <a:solidFill>
                  <a:srgbClr val="FF0000"/>
                </a:solidFill>
              </a:rPr>
              <a:t>DROP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Creazione e cancellazione di un nuovo utente ( 2 di 2 )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714B59-0762-E3FC-CF81-132B49E4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439" y="1626016"/>
            <a:ext cx="7902799" cy="18029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217391D-5145-112A-C901-941DB39C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232" y="4253663"/>
            <a:ext cx="4245212" cy="19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2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è uno Schema in Oracle ? ( 1 di 5 )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929A6F-2EF9-81CF-B0FF-578FB490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9" y="1636412"/>
            <a:ext cx="10698002" cy="411965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B42486E9-A8D6-8468-3C83-72CEB651BFD7}"/>
              </a:ext>
            </a:extLst>
          </p:cNvPr>
          <p:cNvSpPr txBox="1"/>
          <p:nvPr/>
        </p:nvSpPr>
        <p:spPr>
          <a:xfrm>
            <a:off x="455522" y="1947196"/>
            <a:ext cx="2801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Utente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C06DAEA4-3388-BA00-7BCC-F0FEF12C514F}"/>
              </a:ext>
            </a:extLst>
          </p:cNvPr>
          <p:cNvSpPr txBox="1"/>
          <p:nvPr/>
        </p:nvSpPr>
        <p:spPr>
          <a:xfrm>
            <a:off x="6508245" y="1251691"/>
            <a:ext cx="3106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C H E M A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F6EF45D-B0C5-A440-C9E1-DC9A356AAFCA}"/>
              </a:ext>
            </a:extLst>
          </p:cNvPr>
          <p:cNvSpPr txBox="1"/>
          <p:nvPr/>
        </p:nvSpPr>
        <p:spPr>
          <a:xfrm>
            <a:off x="4966277" y="2886766"/>
            <a:ext cx="280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Tabelle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5D93A-53E3-F43C-7231-D410D085DB43}"/>
              </a:ext>
            </a:extLst>
          </p:cNvPr>
          <p:cNvSpPr txBox="1"/>
          <p:nvPr/>
        </p:nvSpPr>
        <p:spPr>
          <a:xfrm>
            <a:off x="8104373" y="2716637"/>
            <a:ext cx="280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Sequenze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92B38AF8-C938-C1C3-1BDA-35E14F27ADD8}"/>
              </a:ext>
            </a:extLst>
          </p:cNvPr>
          <p:cNvSpPr txBox="1"/>
          <p:nvPr/>
        </p:nvSpPr>
        <p:spPr>
          <a:xfrm>
            <a:off x="4966277" y="5066194"/>
            <a:ext cx="280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Altri oggetti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17A6DA53-B934-B932-0224-BCD5D7B6ACFB}"/>
              </a:ext>
            </a:extLst>
          </p:cNvPr>
          <p:cNvSpPr txBox="1"/>
          <p:nvPr/>
        </p:nvSpPr>
        <p:spPr>
          <a:xfrm>
            <a:off x="8104373" y="5109739"/>
            <a:ext cx="280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Indici</a:t>
            </a:r>
          </a:p>
        </p:txBody>
      </p:sp>
    </p:spTree>
    <p:extLst>
      <p:ext uri="{BB962C8B-B14F-4D97-AF65-F5344CB8AC3E}">
        <p14:creationId xmlns:p14="http://schemas.microsoft.com/office/powerpoint/2010/main" val="2771185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958993" cy="3589910"/>
          </a:xfrm>
        </p:spPr>
        <p:txBody>
          <a:bodyPr>
            <a:noAutofit/>
          </a:bodyPr>
          <a:lstStyle/>
          <a:p>
            <a:r>
              <a:rPr lang="it-IT" dirty="0"/>
              <a:t>Molte persone utilizzano i termini «utente» e «</a:t>
            </a:r>
            <a:r>
              <a:rPr lang="it-IT" b="1" dirty="0">
                <a:solidFill>
                  <a:srgbClr val="FF0000"/>
                </a:solidFill>
              </a:rPr>
              <a:t>Schema</a:t>
            </a:r>
            <a:r>
              <a:rPr lang="it-IT" dirty="0"/>
              <a:t>» in modo intercambiabile</a:t>
            </a:r>
          </a:p>
          <a:p>
            <a:endParaRPr lang="it-IT" dirty="0"/>
          </a:p>
          <a:p>
            <a:r>
              <a:rPr lang="it-IT" dirty="0"/>
              <a:t>Un utente è una persona che può connettersi al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a cui è stato assegnato un codice identificativo          ( </a:t>
            </a:r>
            <a:r>
              <a:rPr lang="it-IT" b="1" dirty="0">
                <a:solidFill>
                  <a:srgbClr val="FF0000"/>
                </a:solidFill>
              </a:rPr>
              <a:t>Username</a:t>
            </a:r>
            <a:r>
              <a:rPr lang="it-IT" dirty="0"/>
              <a:t> ) e una </a:t>
            </a:r>
            <a:r>
              <a:rPr lang="it-IT" b="1" dirty="0">
                <a:solidFill>
                  <a:srgbClr val="FF0000"/>
                </a:solidFill>
              </a:rPr>
              <a:t>Password</a:t>
            </a:r>
          </a:p>
          <a:p>
            <a:endParaRPr lang="it-IT" dirty="0"/>
          </a:p>
          <a:p>
            <a:r>
              <a:rPr lang="it-IT" dirty="0"/>
              <a:t>Uno </a:t>
            </a:r>
            <a:r>
              <a:rPr lang="it-IT" b="1" dirty="0">
                <a:solidFill>
                  <a:srgbClr val="FF0000"/>
                </a:solidFill>
              </a:rPr>
              <a:t>Schema</a:t>
            </a:r>
            <a:r>
              <a:rPr lang="it-IT" dirty="0"/>
              <a:t> è un contenitore per gli oggetti di proprietà di un utente</a:t>
            </a:r>
          </a:p>
          <a:p>
            <a:endParaRPr lang="it-IT" dirty="0"/>
          </a:p>
          <a:p>
            <a:r>
              <a:rPr lang="it-IT" dirty="0"/>
              <a:t>Quando viene creato un utente, viene creato anche il suo </a:t>
            </a:r>
            <a:r>
              <a:rPr lang="it-IT" b="1" dirty="0">
                <a:solidFill>
                  <a:srgbClr val="FF0000"/>
                </a:solidFill>
              </a:rPr>
              <a:t>Schema</a:t>
            </a:r>
            <a:r>
              <a:rPr lang="it-IT" dirty="0"/>
              <a:t>, ovvero l'insieme degli oggetti posseduti da un utente che inizialmente è vuoto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è uno Schema in Oracle ? ( 2 di 5 )</a:t>
            </a:r>
          </a:p>
        </p:txBody>
      </p:sp>
    </p:spTree>
    <p:extLst>
      <p:ext uri="{BB962C8B-B14F-4D97-AF65-F5344CB8AC3E}">
        <p14:creationId xmlns:p14="http://schemas.microsoft.com/office/powerpoint/2010/main" val="70532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è uno Schema in Oracle ? ( 3 di 5 )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95164E2-A864-A68F-D9A1-A938ED08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76" y="1541491"/>
            <a:ext cx="9005838" cy="4451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5CC68D-0EE1-3F8A-A709-5F5489939B88}"/>
              </a:ext>
            </a:extLst>
          </p:cNvPr>
          <p:cNvSpPr txBox="1"/>
          <p:nvPr/>
        </p:nvSpPr>
        <p:spPr>
          <a:xfrm>
            <a:off x="1155212" y="864749"/>
            <a:ext cx="28547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800" b="1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User</a:t>
            </a:r>
          </a:p>
          <a:p>
            <a:pPr algn="ctr"/>
            <a:r>
              <a:rPr lang="it-IT" sz="3800" b="1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Studente_1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50D73FF-7C0C-4B70-075C-604AD29F8F87}"/>
              </a:ext>
            </a:extLst>
          </p:cNvPr>
          <p:cNvSpPr txBox="1"/>
          <p:nvPr/>
        </p:nvSpPr>
        <p:spPr>
          <a:xfrm>
            <a:off x="3227699" y="3149430"/>
            <a:ext cx="2801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Possiede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81CFEFD0-30E2-DA34-87EE-CF4D91DEE2BF}"/>
              </a:ext>
            </a:extLst>
          </p:cNvPr>
          <p:cNvSpPr txBox="1"/>
          <p:nvPr/>
        </p:nvSpPr>
        <p:spPr>
          <a:xfrm>
            <a:off x="7197579" y="4608422"/>
            <a:ext cx="28547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800" b="1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Schema</a:t>
            </a:r>
          </a:p>
          <a:p>
            <a:pPr algn="ctr"/>
            <a:r>
              <a:rPr lang="it-IT" sz="3800" b="1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Studente_1</a:t>
            </a:r>
          </a:p>
        </p:txBody>
      </p:sp>
    </p:spTree>
    <p:extLst>
      <p:ext uri="{BB962C8B-B14F-4D97-AF65-F5344CB8AC3E}">
        <p14:creationId xmlns:p14="http://schemas.microsoft.com/office/powerpoint/2010/main" val="379378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E0FBDA-715A-45DD-42BE-CF5EE5433795}"/>
              </a:ext>
            </a:extLst>
          </p:cNvPr>
          <p:cNvSpPr txBox="1"/>
          <p:nvPr/>
        </p:nvSpPr>
        <p:spPr>
          <a:xfrm>
            <a:off x="1828800" y="289367"/>
            <a:ext cx="87273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Gestione di utenti, ruoli, Privilegi ed il Modello Relazionale</a:t>
            </a:r>
          </a:p>
        </p:txBody>
      </p:sp>
    </p:spTree>
    <p:extLst>
      <p:ext uri="{BB962C8B-B14F-4D97-AF65-F5344CB8AC3E}">
        <p14:creationId xmlns:p14="http://schemas.microsoft.com/office/powerpoint/2010/main" val="170525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958993" cy="1692053"/>
          </a:xfrm>
        </p:spPr>
        <p:txBody>
          <a:bodyPr>
            <a:noAutofit/>
          </a:bodyPr>
          <a:lstStyle/>
          <a:p>
            <a:r>
              <a:rPr lang="it-IT" dirty="0"/>
              <a:t>L'identificatore univoco per un </a:t>
            </a:r>
            <a:r>
              <a:rPr lang="it-IT" b="1" dirty="0">
                <a:solidFill>
                  <a:srgbClr val="FF0000"/>
                </a:solidFill>
              </a:rPr>
              <a:t>Oggetto</a:t>
            </a:r>
            <a:r>
              <a:rPr lang="it-IT" dirty="0"/>
              <a:t> di un tipo particolare ( ad esempio una </a:t>
            </a:r>
            <a:r>
              <a:rPr lang="it-IT" b="1" dirty="0">
                <a:solidFill>
                  <a:srgbClr val="FF0000"/>
                </a:solidFill>
              </a:rPr>
              <a:t>Tabella</a:t>
            </a:r>
            <a:r>
              <a:rPr lang="it-IT" dirty="0"/>
              <a:t> o una </a:t>
            </a:r>
            <a:r>
              <a:rPr lang="it-IT" b="1" dirty="0">
                <a:solidFill>
                  <a:srgbClr val="FF0000"/>
                </a:solidFill>
              </a:rPr>
              <a:t>Vista</a:t>
            </a:r>
            <a:r>
              <a:rPr lang="it-IT" dirty="0"/>
              <a:t> ) non è il suo nome ( cioè il semplice nome della </a:t>
            </a:r>
            <a:r>
              <a:rPr lang="it-IT" b="1" dirty="0">
                <a:solidFill>
                  <a:srgbClr val="FF0000"/>
                </a:solidFill>
              </a:rPr>
              <a:t>Tabella</a:t>
            </a:r>
            <a:r>
              <a:rPr lang="it-IT" dirty="0"/>
              <a:t> o della </a:t>
            </a:r>
            <a:r>
              <a:rPr lang="it-IT" b="1" dirty="0">
                <a:solidFill>
                  <a:srgbClr val="FF0000"/>
                </a:solidFill>
              </a:rPr>
              <a:t>Vista</a:t>
            </a:r>
            <a:r>
              <a:rPr lang="it-IT" dirty="0"/>
              <a:t> ), ma è il suo nome, con il prefisso dello </a:t>
            </a:r>
            <a:r>
              <a:rPr lang="it-IT" b="1" dirty="0">
                <a:solidFill>
                  <a:srgbClr val="FF0000"/>
                </a:solidFill>
              </a:rPr>
              <a:t>Schema</a:t>
            </a:r>
            <a:r>
              <a:rPr lang="it-IT" dirty="0"/>
              <a:t> a cui appartiene</a:t>
            </a:r>
          </a:p>
          <a:p>
            <a:endParaRPr lang="it-IT" dirty="0"/>
          </a:p>
          <a:p>
            <a:r>
              <a:rPr lang="it-IT" dirty="0"/>
              <a:t>Il nome completo di un </a:t>
            </a:r>
            <a:r>
              <a:rPr lang="it-IT" b="1" dirty="0">
                <a:solidFill>
                  <a:srgbClr val="FF0000"/>
                </a:solidFill>
              </a:rPr>
              <a:t>Oggetto</a:t>
            </a:r>
            <a:r>
              <a:rPr lang="it-IT" dirty="0"/>
              <a:t> è cosi composto </a:t>
            </a:r>
            <a:r>
              <a:rPr lang="it-IT" b="1" dirty="0">
                <a:solidFill>
                  <a:srgbClr val="0000FF"/>
                </a:solidFill>
              </a:rPr>
              <a:t>SCHEMA</a:t>
            </a:r>
            <a:r>
              <a:rPr lang="it-IT" dirty="0"/>
              <a:t>.</a:t>
            </a:r>
            <a:r>
              <a:rPr lang="it-IT" b="1" dirty="0">
                <a:solidFill>
                  <a:srgbClr val="00B050"/>
                </a:solidFill>
              </a:rPr>
              <a:t>OGGETTO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Durante la creazione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vengono creati automaticamente un certo numero di utenti ( e i loro </a:t>
            </a:r>
            <a:r>
              <a:rPr lang="it-IT" b="1" dirty="0">
                <a:solidFill>
                  <a:srgbClr val="FF0000"/>
                </a:solidFill>
              </a:rPr>
              <a:t>Schema</a:t>
            </a:r>
            <a:r>
              <a:rPr lang="it-IT" dirty="0"/>
              <a:t> associati ); i principali fra questi sono </a:t>
            </a:r>
            <a:r>
              <a:rPr lang="it-IT" b="1" dirty="0">
                <a:solidFill>
                  <a:srgbClr val="FF0000"/>
                </a:solidFill>
              </a:rPr>
              <a:t>SYS</a:t>
            </a:r>
            <a:r>
              <a:rPr lang="it-IT" dirty="0"/>
              <a:t> e </a:t>
            </a:r>
            <a:r>
              <a:rPr lang="it-IT" b="1" dirty="0">
                <a:solidFill>
                  <a:srgbClr val="FF0000"/>
                </a:solidFill>
              </a:rPr>
              <a:t>SYSTEM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è uno Schema in Oracle ? ( 4 di 5 )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89339F-C259-4485-2C47-871AF10F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09" y="2939415"/>
            <a:ext cx="9031592" cy="4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7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73957" cy="4526082"/>
          </a:xfrm>
        </p:spPr>
        <p:txBody>
          <a:bodyPr>
            <a:noAutofit/>
          </a:bodyPr>
          <a:lstStyle/>
          <a:p>
            <a:r>
              <a:rPr lang="it-IT" dirty="0"/>
              <a:t>L'utente </a:t>
            </a:r>
            <a:r>
              <a:rPr lang="it-IT" b="1" dirty="0">
                <a:solidFill>
                  <a:srgbClr val="FF0000"/>
                </a:solidFill>
              </a:rPr>
              <a:t>SYS</a:t>
            </a:r>
            <a:r>
              <a:rPr lang="it-IT" dirty="0"/>
              <a:t> possiede il </a:t>
            </a:r>
            <a:r>
              <a:rPr lang="it-IT" b="1" dirty="0">
                <a:solidFill>
                  <a:srgbClr val="FF0000"/>
                </a:solidFill>
              </a:rPr>
              <a:t>Data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Dictionary</a:t>
            </a:r>
            <a:r>
              <a:rPr lang="it-IT" dirty="0"/>
              <a:t> ovvero quell'insieme di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dirty="0"/>
              <a:t> ( nello schema </a:t>
            </a:r>
            <a:r>
              <a:rPr lang="it-IT" b="1" dirty="0">
                <a:solidFill>
                  <a:srgbClr val="FF0000"/>
                </a:solidFill>
              </a:rPr>
              <a:t>SYS</a:t>
            </a:r>
            <a:r>
              <a:rPr lang="it-IT" dirty="0"/>
              <a:t> ) che definiscono il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ed il suo contenuto</a:t>
            </a:r>
          </a:p>
          <a:p>
            <a:endParaRPr lang="it-IT" dirty="0"/>
          </a:p>
          <a:p>
            <a:r>
              <a:rPr lang="it-IT" dirty="0"/>
              <a:t>Lo </a:t>
            </a:r>
            <a:r>
              <a:rPr lang="it-IT" b="1" dirty="0">
                <a:solidFill>
                  <a:srgbClr val="FF0000"/>
                </a:solidFill>
              </a:rPr>
              <a:t>User SYS </a:t>
            </a:r>
            <a:r>
              <a:rPr lang="it-IT" dirty="0"/>
              <a:t>possiede anche diverse centinaia di </a:t>
            </a:r>
            <a:r>
              <a:rPr lang="it-IT" b="1" dirty="0">
                <a:solidFill>
                  <a:srgbClr val="FF0000"/>
                </a:solidFill>
              </a:rPr>
              <a:t>Package PL/Sql</a:t>
            </a:r>
          </a:p>
          <a:p>
            <a:endParaRPr lang="it-IT" dirty="0"/>
          </a:p>
          <a:p>
            <a:r>
              <a:rPr lang="it-IT" dirty="0"/>
              <a:t>Gli oggetti nello </a:t>
            </a:r>
            <a:r>
              <a:rPr lang="it-IT" b="1" dirty="0">
                <a:solidFill>
                  <a:srgbClr val="FF0000"/>
                </a:solidFill>
              </a:rPr>
              <a:t>Schema SYS </a:t>
            </a:r>
            <a:r>
              <a:rPr lang="it-IT" dirty="0"/>
              <a:t>non devono mai essere modificati con i comandi </a:t>
            </a:r>
            <a:r>
              <a:rPr lang="it-IT" b="1" dirty="0">
                <a:solidFill>
                  <a:srgbClr val="FF0000"/>
                </a:solidFill>
              </a:rPr>
              <a:t>DML</a:t>
            </a:r>
          </a:p>
          <a:p>
            <a:endParaRPr lang="it-IT" dirty="0"/>
          </a:p>
          <a:p>
            <a:r>
              <a:rPr lang="it-IT" dirty="0"/>
              <a:t>Se si dovesse eseguire una istruzione </a:t>
            </a:r>
            <a:r>
              <a:rPr lang="it-IT" b="1" dirty="0">
                <a:solidFill>
                  <a:srgbClr val="FF0000"/>
                </a:solidFill>
              </a:rPr>
              <a:t>DML</a:t>
            </a:r>
            <a:r>
              <a:rPr lang="it-IT" dirty="0"/>
              <a:t> sulle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dirty="0"/>
              <a:t> del </a:t>
            </a:r>
            <a:r>
              <a:rPr lang="it-IT" b="1" dirty="0">
                <a:solidFill>
                  <a:srgbClr val="FF0000"/>
                </a:solidFill>
              </a:rPr>
              <a:t>Data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Dictionary</a:t>
            </a:r>
            <a:r>
              <a:rPr lang="it-IT" dirty="0"/>
              <a:t>, si correrebbe il rischio di danneggiare questo oggetto fondamentale con risultati disastrosi</a:t>
            </a:r>
          </a:p>
          <a:p>
            <a:endParaRPr lang="it-IT" dirty="0"/>
          </a:p>
          <a:p>
            <a:r>
              <a:rPr lang="it-IT" dirty="0"/>
              <a:t>Il </a:t>
            </a:r>
            <a:r>
              <a:rPr lang="it-IT" b="1" dirty="0">
                <a:solidFill>
                  <a:srgbClr val="FF0000"/>
                </a:solidFill>
              </a:rPr>
              <a:t>Data Dictionary </a:t>
            </a:r>
            <a:r>
              <a:rPr lang="it-IT" dirty="0"/>
              <a:t>si aggiorna eseguendo comandi </a:t>
            </a:r>
            <a:r>
              <a:rPr lang="it-IT" b="1" dirty="0">
                <a:solidFill>
                  <a:srgbClr val="FF0000"/>
                </a:solidFill>
              </a:rPr>
              <a:t>DDL</a:t>
            </a:r>
            <a:r>
              <a:rPr lang="it-IT" dirty="0"/>
              <a:t> ( come ad esempio </a:t>
            </a:r>
            <a:r>
              <a:rPr lang="it-IT" b="1" dirty="0">
                <a:solidFill>
                  <a:srgbClr val="FF0000"/>
                </a:solidFill>
              </a:rPr>
              <a:t>CREATE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TABLE</a:t>
            </a:r>
            <a:r>
              <a:rPr lang="it-IT" dirty="0"/>
              <a:t> ), che forniscono un livello di astrazione tra l’utente e il </a:t>
            </a:r>
            <a:r>
              <a:rPr lang="it-IT" b="1" dirty="0">
                <a:solidFill>
                  <a:srgbClr val="FF0000"/>
                </a:solidFill>
              </a:rPr>
              <a:t>Data Dictionary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stesso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è uno Schema in Oracle ? ( 5 di 5 )</a:t>
            </a:r>
          </a:p>
        </p:txBody>
      </p:sp>
    </p:spTree>
    <p:extLst>
      <p:ext uri="{BB962C8B-B14F-4D97-AF65-F5344CB8AC3E}">
        <p14:creationId xmlns:p14="http://schemas.microsoft.com/office/powerpoint/2010/main" val="76370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63071" cy="2218310"/>
          </a:xfrm>
        </p:spPr>
        <p:txBody>
          <a:bodyPr>
            <a:noAutofit/>
          </a:bodyPr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Oracle</a:t>
            </a:r>
            <a:r>
              <a:rPr lang="it-IT" dirty="0"/>
              <a:t>, essendo un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Multi-User</a:t>
            </a:r>
            <a:r>
              <a:rPr lang="it-IT" dirty="0"/>
              <a:t>, consente l'accesso simultaneo da parte di più utenti</a:t>
            </a:r>
          </a:p>
          <a:p>
            <a:endParaRPr lang="it-IT" dirty="0"/>
          </a:p>
          <a:p>
            <a:r>
              <a:rPr lang="it-IT" dirty="0"/>
              <a:t>L'accesso può essere controllato da parte degli amministratori di sistema con 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</a:p>
          <a:p>
            <a:endParaRPr lang="it-IT" dirty="0"/>
          </a:p>
          <a:p>
            <a:r>
              <a:rPr lang="it-IT" dirty="0"/>
              <a:t>Esistono tre categorie generali di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</a:p>
          <a:p>
            <a:endParaRPr lang="it-IT" dirty="0"/>
          </a:p>
          <a:p>
            <a:endParaRPr lang="it-IT" dirty="0" err="1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Privilegi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8A59588-65A0-B2EA-F5C9-155586E9FAB9}"/>
              </a:ext>
            </a:extLst>
          </p:cNvPr>
          <p:cNvSpPr/>
          <p:nvPr/>
        </p:nvSpPr>
        <p:spPr>
          <a:xfrm>
            <a:off x="579116" y="3686269"/>
            <a:ext cx="3372399" cy="1527987"/>
          </a:xfrm>
          <a:prstGeom prst="ellipse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Privilegi di Sistema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1545AAF2-4BCA-5B29-3E73-E68E6BC5A866}"/>
              </a:ext>
            </a:extLst>
          </p:cNvPr>
          <p:cNvSpPr/>
          <p:nvPr/>
        </p:nvSpPr>
        <p:spPr>
          <a:xfrm>
            <a:off x="4517604" y="3686269"/>
            <a:ext cx="3372399" cy="15279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Privilegi sugli oggetti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B369A45-B728-40B7-60A4-13081F1E4B2F}"/>
              </a:ext>
            </a:extLst>
          </p:cNvPr>
          <p:cNvSpPr/>
          <p:nvPr/>
        </p:nvSpPr>
        <p:spPr>
          <a:xfrm>
            <a:off x="8336351" y="3688532"/>
            <a:ext cx="3372399" cy="1527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Ruoli</a:t>
            </a:r>
          </a:p>
        </p:txBody>
      </p:sp>
    </p:spTree>
    <p:extLst>
      <p:ext uri="{BB962C8B-B14F-4D97-AF65-F5344CB8AC3E}">
        <p14:creationId xmlns:p14="http://schemas.microsoft.com/office/powerpoint/2010/main" val="313502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743328" cy="1692053"/>
          </a:xfrm>
        </p:spPr>
        <p:txBody>
          <a:bodyPr>
            <a:normAutofit/>
          </a:bodyPr>
          <a:lstStyle/>
          <a:p>
            <a:r>
              <a:rPr lang="it-IT" dirty="0"/>
              <a:t>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Sistema</a:t>
            </a:r>
            <a:r>
              <a:rPr lang="it-IT" dirty="0"/>
              <a:t> consentono di eseguire alcune attività sul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</a:p>
          <a:p>
            <a:endParaRPr lang="it-IT" dirty="0"/>
          </a:p>
          <a:p>
            <a:r>
              <a:rPr lang="it-IT" dirty="0"/>
              <a:t>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Sistema</a:t>
            </a:r>
            <a:r>
              <a:rPr lang="it-IT" dirty="0"/>
              <a:t> sono numerosi ( oltre </a:t>
            </a:r>
            <a:r>
              <a:rPr lang="it-IT" b="1" dirty="0">
                <a:solidFill>
                  <a:srgbClr val="FF0000"/>
                </a:solidFill>
              </a:rPr>
              <a:t>100</a:t>
            </a:r>
            <a:r>
              <a:rPr lang="it-IT" dirty="0"/>
              <a:t> ) e ne elencheremo solo alcuni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Privilegi di Sistema ( 1 di 2 )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3594D6F-361A-1DB5-A476-BBB751EE9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74829"/>
              </p:ext>
            </p:extLst>
          </p:nvPr>
        </p:nvGraphicFramePr>
        <p:xfrm>
          <a:off x="1092610" y="2443330"/>
          <a:ext cx="10135366" cy="33792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95782">
                  <a:extLst>
                    <a:ext uri="{9D8B030D-6E8A-4147-A177-3AD203B41FA5}">
                      <a16:colId xmlns:a16="http://schemas.microsoft.com/office/drawing/2014/main" val="1293153569"/>
                    </a:ext>
                  </a:extLst>
                </a:gridCol>
                <a:gridCol w="1983944">
                  <a:extLst>
                    <a:ext uri="{9D8B030D-6E8A-4147-A177-3AD203B41FA5}">
                      <a16:colId xmlns:a16="http://schemas.microsoft.com/office/drawing/2014/main" val="664111235"/>
                    </a:ext>
                  </a:extLst>
                </a:gridCol>
                <a:gridCol w="1897685">
                  <a:extLst>
                    <a:ext uri="{9D8B030D-6E8A-4147-A177-3AD203B41FA5}">
                      <a16:colId xmlns:a16="http://schemas.microsoft.com/office/drawing/2014/main" val="368176971"/>
                    </a:ext>
                  </a:extLst>
                </a:gridCol>
                <a:gridCol w="1987279">
                  <a:extLst>
                    <a:ext uri="{9D8B030D-6E8A-4147-A177-3AD203B41FA5}">
                      <a16:colId xmlns:a16="http://schemas.microsoft.com/office/drawing/2014/main" val="4014142381"/>
                    </a:ext>
                  </a:extLst>
                </a:gridCol>
                <a:gridCol w="2670676">
                  <a:extLst>
                    <a:ext uri="{9D8B030D-6E8A-4147-A177-3AD203B41FA5}">
                      <a16:colId xmlns:a16="http://schemas.microsoft.com/office/drawing/2014/main" val="4003661318"/>
                    </a:ext>
                  </a:extLst>
                </a:gridCol>
              </a:tblGrid>
              <a:tr h="482743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DROP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GRANT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Comandi DML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292383"/>
                  </a:ext>
                </a:extLst>
              </a:tr>
              <a:tr h="482743"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USER</a:t>
                      </a:r>
                      <a:endParaRPr lang="it-IT" sz="2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ANY TABLE</a:t>
                      </a:r>
                      <a:endParaRPr lang="it-IT" sz="20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ANY ROLE</a:t>
                      </a:r>
                      <a:endParaRPr lang="it-IT" sz="20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DELETE ANY TABLE</a:t>
                      </a:r>
                      <a:endParaRPr lang="it-IT" sz="200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73776"/>
                  </a:ext>
                </a:extLst>
              </a:tr>
              <a:tr h="482743"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TABLE</a:t>
                      </a:r>
                      <a:endParaRPr lang="it-IT" sz="20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ANY INDEX</a:t>
                      </a:r>
                      <a:endParaRPr lang="it-IT" sz="2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ANY VIEW</a:t>
                      </a:r>
                      <a:endParaRPr lang="it-IT" sz="20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ANY PRIVILEGE</a:t>
                      </a:r>
                      <a:endParaRPr lang="it-IT" sz="20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INSERT ANY TABLE</a:t>
                      </a:r>
                      <a:endParaRPr lang="it-IT" sz="200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487093"/>
                  </a:ext>
                </a:extLst>
              </a:tr>
              <a:tr h="482743"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it-IT" sz="20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ANY SEQUENCE</a:t>
                      </a:r>
                      <a:endParaRPr lang="it-IT" sz="2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ANY SYNONYM</a:t>
                      </a:r>
                      <a:endParaRPr lang="it-IT" sz="20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SELECT ANY TABLE</a:t>
                      </a:r>
                      <a:endParaRPr lang="it-IT" sz="200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097708"/>
                  </a:ext>
                </a:extLst>
              </a:tr>
              <a:tr h="482743"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USER</a:t>
                      </a:r>
                      <a:endParaRPr lang="it-IT" sz="20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ANY ROLE</a:t>
                      </a:r>
                      <a:endParaRPr lang="it-IT" sz="2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USER</a:t>
                      </a:r>
                      <a:endParaRPr lang="it-IT" sz="20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SELECT ANY SEQUENCE</a:t>
                      </a:r>
                      <a:endParaRPr lang="it-IT" sz="200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604972"/>
                  </a:ext>
                </a:extLst>
              </a:tr>
              <a:tr h="482743"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ROLE</a:t>
                      </a:r>
                      <a:endParaRPr lang="it-IT" sz="20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ANY TABLE</a:t>
                      </a:r>
                      <a:endParaRPr lang="it-IT" sz="2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ANY INDEX</a:t>
                      </a:r>
                      <a:endParaRPr lang="it-IT" sz="20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UPDATE ANY TABLE</a:t>
                      </a:r>
                      <a:endParaRPr lang="it-IT" sz="200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25729"/>
                  </a:ext>
                </a:extLst>
              </a:tr>
              <a:tr h="482743"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SEQUENCE</a:t>
                      </a:r>
                      <a:endParaRPr lang="it-IT" sz="20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ANY ROLE</a:t>
                      </a:r>
                      <a:endParaRPr lang="it-IT" sz="200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7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880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743328" cy="2838796"/>
          </a:xfrm>
        </p:spPr>
        <p:txBody>
          <a:bodyPr>
            <a:noAutofit/>
          </a:bodyPr>
          <a:lstStyle/>
          <a:p>
            <a:r>
              <a:rPr lang="it-IT" dirty="0"/>
              <a:t>Se un </a:t>
            </a:r>
            <a:r>
              <a:rPr lang="it-IT" b="1" dirty="0">
                <a:solidFill>
                  <a:srgbClr val="FF0000"/>
                </a:solidFill>
              </a:rPr>
              <a:t>Utente</a:t>
            </a:r>
            <a:r>
              <a:rPr lang="it-IT" dirty="0"/>
              <a:t> volesse accedere al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, dovrebbe essergli concesso il </a:t>
            </a:r>
            <a:r>
              <a:rPr lang="it-IT" b="1" dirty="0">
                <a:solidFill>
                  <a:srgbClr val="FF0000"/>
                </a:solidFill>
              </a:rPr>
              <a:t>Privilegio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Sistema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CREATE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SESSION</a:t>
            </a:r>
          </a:p>
          <a:p>
            <a:endParaRPr lang="it-IT" dirty="0"/>
          </a:p>
          <a:p>
            <a:r>
              <a:rPr lang="it-IT" dirty="0"/>
              <a:t>Se un </a:t>
            </a:r>
            <a:r>
              <a:rPr lang="it-IT" b="1" dirty="0">
                <a:solidFill>
                  <a:srgbClr val="FF0000"/>
                </a:solidFill>
              </a:rPr>
              <a:t>Utente</a:t>
            </a:r>
            <a:r>
              <a:rPr lang="it-IT" dirty="0"/>
              <a:t> volesse creare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dirty="0"/>
              <a:t>, dovrebbe essergli concesso il </a:t>
            </a:r>
            <a:r>
              <a:rPr lang="it-IT" b="1" dirty="0">
                <a:solidFill>
                  <a:srgbClr val="FF0000"/>
                </a:solidFill>
              </a:rPr>
              <a:t>Privilegio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CREATE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TABLE</a:t>
            </a:r>
          </a:p>
          <a:p>
            <a:endParaRPr lang="it-IT" dirty="0"/>
          </a:p>
          <a:p>
            <a:r>
              <a:rPr lang="it-IT" dirty="0"/>
              <a:t>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Sistema</a:t>
            </a:r>
            <a:r>
              <a:rPr lang="it-IT" dirty="0"/>
              <a:t> differiscono dai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sugli oggetti in quanto sono quelli che l'utente deve avere per creare oggetti nel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Privilegi di Sistema ( 2 di 2 )</a:t>
            </a:r>
          </a:p>
        </p:txBody>
      </p:sp>
    </p:spTree>
    <p:extLst>
      <p:ext uri="{BB962C8B-B14F-4D97-AF65-F5344CB8AC3E}">
        <p14:creationId xmlns:p14="http://schemas.microsoft.com/office/powerpoint/2010/main" val="1896728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958993" cy="2969425"/>
          </a:xfrm>
        </p:spPr>
        <p:txBody>
          <a:bodyPr>
            <a:noAutofit/>
          </a:bodyPr>
          <a:lstStyle/>
          <a:p>
            <a:r>
              <a:rPr lang="it-IT" dirty="0"/>
              <a:t>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sugli </a:t>
            </a:r>
            <a:r>
              <a:rPr lang="it-IT" b="1" dirty="0">
                <a:solidFill>
                  <a:srgbClr val="FF0000"/>
                </a:solidFill>
              </a:rPr>
              <a:t>Oggetti</a:t>
            </a:r>
            <a:r>
              <a:rPr lang="it-IT" dirty="0"/>
              <a:t> forniscono la possibilità di eseguire una determinata attività o una determinata istruzione su specifici </a:t>
            </a:r>
            <a:r>
              <a:rPr lang="it-IT" b="1" dirty="0">
                <a:solidFill>
                  <a:srgbClr val="FF0000"/>
                </a:solidFill>
              </a:rPr>
              <a:t>Oggetti</a:t>
            </a:r>
            <a:r>
              <a:rPr lang="it-IT" dirty="0"/>
              <a:t>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</a:p>
          <a:p>
            <a:endParaRPr lang="it-IT" dirty="0"/>
          </a:p>
          <a:p>
            <a:r>
              <a:rPr lang="it-IT" dirty="0"/>
              <a:t>Questo tipo di </a:t>
            </a:r>
            <a:r>
              <a:rPr lang="it-IT" b="1" dirty="0">
                <a:solidFill>
                  <a:srgbClr val="FF0000"/>
                </a:solidFill>
              </a:rPr>
              <a:t>Privilegio</a:t>
            </a:r>
            <a:r>
              <a:rPr lang="it-IT" dirty="0"/>
              <a:t> è quindi il diritto di eseguire una determinata azione su un </a:t>
            </a:r>
            <a:r>
              <a:rPr lang="it-IT" b="1" dirty="0">
                <a:solidFill>
                  <a:srgbClr val="FF0000"/>
                </a:solidFill>
              </a:rPr>
              <a:t>Oggetto</a:t>
            </a:r>
            <a:r>
              <a:rPr lang="it-IT" dirty="0"/>
              <a:t> o di accedere ad un altro </a:t>
            </a:r>
            <a:r>
              <a:rPr lang="it-IT" b="1" dirty="0">
                <a:solidFill>
                  <a:srgbClr val="FF0000"/>
                </a:solidFill>
              </a:rPr>
              <a:t>Oggetto</a:t>
            </a:r>
            <a:r>
              <a:rPr lang="it-IT" dirty="0"/>
              <a:t> dell'utente</a:t>
            </a:r>
          </a:p>
          <a:p>
            <a:endParaRPr lang="it-IT" dirty="0"/>
          </a:p>
          <a:p>
            <a:r>
              <a:rPr lang="it-IT" dirty="0"/>
              <a:t>Gli </a:t>
            </a:r>
            <a:r>
              <a:rPr lang="it-IT" b="1" dirty="0">
                <a:solidFill>
                  <a:srgbClr val="FF0000"/>
                </a:solidFill>
              </a:rPr>
              <a:t>Oggetti</a:t>
            </a:r>
            <a:r>
              <a:rPr lang="it-IT" dirty="0"/>
              <a:t> includono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dirty="0"/>
              <a:t>, </a:t>
            </a:r>
            <a:r>
              <a:rPr lang="it-IT" b="1" dirty="0">
                <a:solidFill>
                  <a:srgbClr val="FF0000"/>
                </a:solidFill>
              </a:rPr>
              <a:t>Viste</a:t>
            </a:r>
            <a:r>
              <a:rPr lang="it-IT" dirty="0"/>
              <a:t>, </a:t>
            </a:r>
            <a:r>
              <a:rPr lang="it-IT" b="1" dirty="0">
                <a:solidFill>
                  <a:srgbClr val="FF0000"/>
                </a:solidFill>
              </a:rPr>
              <a:t>Indici</a:t>
            </a:r>
            <a:r>
              <a:rPr lang="it-IT" dirty="0"/>
              <a:t>, </a:t>
            </a:r>
            <a:r>
              <a:rPr lang="it-IT" b="1" dirty="0">
                <a:solidFill>
                  <a:srgbClr val="FF0000"/>
                </a:solidFill>
              </a:rPr>
              <a:t>Sinonimi</a:t>
            </a:r>
            <a:r>
              <a:rPr lang="it-IT" dirty="0"/>
              <a:t>, </a:t>
            </a:r>
            <a:r>
              <a:rPr lang="it-IT" b="1" dirty="0">
                <a:solidFill>
                  <a:srgbClr val="FF0000"/>
                </a:solidFill>
              </a:rPr>
              <a:t>Sequenze</a:t>
            </a:r>
            <a:r>
              <a:rPr lang="it-IT" dirty="0"/>
              <a:t>, </a:t>
            </a:r>
            <a:r>
              <a:rPr lang="it-IT" b="1" dirty="0">
                <a:solidFill>
                  <a:srgbClr val="FF0000"/>
                </a:solidFill>
              </a:rPr>
              <a:t>Gruppi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Cache</a:t>
            </a:r>
            <a:r>
              <a:rPr lang="it-IT" dirty="0"/>
              <a:t>, </a:t>
            </a:r>
            <a:r>
              <a:rPr lang="it-IT" b="1" dirty="0">
                <a:solidFill>
                  <a:srgbClr val="FF0000"/>
                </a:solidFill>
              </a:rPr>
              <a:t>Schemi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Replica</a:t>
            </a:r>
            <a:r>
              <a:rPr lang="it-IT" dirty="0"/>
              <a:t>, </a:t>
            </a:r>
            <a:r>
              <a:rPr lang="it-IT" b="1" dirty="0">
                <a:solidFill>
                  <a:srgbClr val="FF0000"/>
                </a:solidFill>
              </a:rPr>
              <a:t>Funzioni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PL/Sql</a:t>
            </a:r>
            <a:r>
              <a:rPr lang="it-IT" dirty="0"/>
              <a:t>, </a:t>
            </a:r>
            <a:r>
              <a:rPr lang="it-IT" b="1" dirty="0" err="1">
                <a:solidFill>
                  <a:srgbClr val="FF0000"/>
                </a:solidFill>
              </a:rPr>
              <a:t>Stored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Procedure</a:t>
            </a:r>
            <a:r>
              <a:rPr lang="it-IT" dirty="0"/>
              <a:t> e </a:t>
            </a:r>
            <a:r>
              <a:rPr lang="it-IT" b="1" dirty="0">
                <a:solidFill>
                  <a:srgbClr val="FF0000"/>
                </a:solidFill>
              </a:rPr>
              <a:t>Package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Privilegi sugli Oggetti</a:t>
            </a:r>
          </a:p>
        </p:txBody>
      </p:sp>
    </p:spTree>
    <p:extLst>
      <p:ext uri="{BB962C8B-B14F-4D97-AF65-F5344CB8AC3E}">
        <p14:creationId xmlns:p14="http://schemas.microsoft.com/office/powerpoint/2010/main" val="3795311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958993" cy="3666110"/>
          </a:xfrm>
        </p:spPr>
        <p:txBody>
          <a:bodyPr>
            <a:noAutofit/>
          </a:bodyPr>
          <a:lstStyle/>
          <a:p>
            <a:r>
              <a:rPr lang="it-IT" dirty="0"/>
              <a:t>Per assegnare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allo </a:t>
            </a:r>
            <a:r>
              <a:rPr lang="it-IT" b="1" dirty="0">
                <a:solidFill>
                  <a:srgbClr val="FF0000"/>
                </a:solidFill>
              </a:rPr>
              <a:t>User</a:t>
            </a:r>
            <a:r>
              <a:rPr lang="it-IT" dirty="0"/>
              <a:t> è necessario utilizzare l'istruzione </a:t>
            </a:r>
            <a:r>
              <a:rPr lang="it-IT" b="1" dirty="0">
                <a:solidFill>
                  <a:srgbClr val="FF0000"/>
                </a:solidFill>
              </a:rPr>
              <a:t>GRANT</a:t>
            </a:r>
          </a:p>
          <a:p>
            <a:endParaRPr lang="it-IT" dirty="0"/>
          </a:p>
          <a:p>
            <a:r>
              <a:rPr lang="it-IT" dirty="0"/>
              <a:t>Lo </a:t>
            </a:r>
            <a:r>
              <a:rPr lang="it-IT" b="1" dirty="0">
                <a:solidFill>
                  <a:srgbClr val="FF0000"/>
                </a:solidFill>
              </a:rPr>
              <a:t>Statement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GRANT</a:t>
            </a:r>
            <a:r>
              <a:rPr lang="it-IT" dirty="0"/>
              <a:t> è una istruzione molto potente con molte opzioni possibili, ma la funzionalità di base è gestire 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di utenti e </a:t>
            </a:r>
            <a:r>
              <a:rPr lang="it-IT" b="1" dirty="0">
                <a:solidFill>
                  <a:srgbClr val="FF0000"/>
                </a:solidFill>
              </a:rPr>
              <a:t>Ruoli</a:t>
            </a:r>
            <a:r>
              <a:rPr lang="it-IT" dirty="0"/>
              <a:t> nel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</a:p>
          <a:p>
            <a:endParaRPr lang="it-IT" dirty="0"/>
          </a:p>
          <a:p>
            <a:r>
              <a:rPr lang="it-IT" dirty="0"/>
              <a:t>Il primo privilegio da assegnare è quello di connessione in quanto per connettersi effettivamente al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è necessario eseguire il comando </a:t>
            </a:r>
            <a:r>
              <a:rPr lang="it-IT" b="1" dirty="0">
                <a:solidFill>
                  <a:srgbClr val="FF0000"/>
                </a:solidFill>
              </a:rPr>
              <a:t>GRANT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CONNECT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TO</a:t>
            </a:r>
            <a:r>
              <a:rPr lang="it-IT" dirty="0"/>
              <a:t> </a:t>
            </a:r>
            <a:r>
              <a:rPr lang="it-IT" b="1" dirty="0" err="1">
                <a:solidFill>
                  <a:srgbClr val="0000FF"/>
                </a:solidFill>
              </a:rPr>
              <a:t>nome_utente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Per creare un utente più potente, si può aggiungere il ruolo </a:t>
            </a:r>
            <a:r>
              <a:rPr lang="it-IT" b="1" dirty="0">
                <a:solidFill>
                  <a:srgbClr val="FF0000"/>
                </a:solidFill>
              </a:rPr>
              <a:t>DBA</a:t>
            </a:r>
            <a:r>
              <a:rPr lang="it-IT" dirty="0"/>
              <a:t> che consente all'utente di creare, modificare e cancellare </a:t>
            </a:r>
            <a:r>
              <a:rPr lang="it-IT" b="1" dirty="0">
                <a:solidFill>
                  <a:srgbClr val="FF0000"/>
                </a:solidFill>
              </a:rPr>
              <a:t>Oggetti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Assegnare privilegi di connessione ad un utente</a:t>
            </a:r>
          </a:p>
        </p:txBody>
      </p:sp>
    </p:spTree>
    <p:extLst>
      <p:ext uri="{BB962C8B-B14F-4D97-AF65-F5344CB8AC3E}">
        <p14:creationId xmlns:p14="http://schemas.microsoft.com/office/powerpoint/2010/main" val="4009824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958993" cy="2501339"/>
          </a:xfrm>
        </p:spPr>
        <p:txBody>
          <a:bodyPr>
            <a:noAutofit/>
          </a:bodyPr>
          <a:lstStyle/>
          <a:p>
            <a:r>
              <a:rPr lang="it-IT" dirty="0"/>
              <a:t>Sebbene non sia tipicamente necessario nelle versioni più recenti di </a:t>
            </a:r>
            <a:r>
              <a:rPr lang="it-IT" b="1" dirty="0">
                <a:solidFill>
                  <a:srgbClr val="FF0000"/>
                </a:solidFill>
              </a:rPr>
              <a:t>Oracle</a:t>
            </a:r>
            <a:r>
              <a:rPr lang="it-IT" dirty="0"/>
              <a:t>, alcune installazioni precedenti potrebbero richiedere di specificare manualmente i diritti di accesso che il nuovo utente ha su uno </a:t>
            </a:r>
            <a:r>
              <a:rPr lang="it-IT" b="1" dirty="0">
                <a:solidFill>
                  <a:srgbClr val="FF0000"/>
                </a:solidFill>
              </a:rPr>
              <a:t>Schema</a:t>
            </a:r>
            <a:r>
              <a:rPr lang="it-IT" dirty="0"/>
              <a:t> e su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dirty="0"/>
              <a:t> specifiche</a:t>
            </a:r>
          </a:p>
          <a:p>
            <a:endParaRPr lang="it-IT" dirty="0"/>
          </a:p>
          <a:p>
            <a:r>
              <a:rPr lang="it-IT" dirty="0"/>
              <a:t>Se volessimo assegnare all'utente </a:t>
            </a:r>
            <a:r>
              <a:rPr lang="it-IT" b="1" dirty="0">
                <a:solidFill>
                  <a:srgbClr val="FF0000"/>
                </a:solidFill>
              </a:rPr>
              <a:t>STUDENTE_1</a:t>
            </a:r>
            <a:r>
              <a:rPr lang="it-IT" dirty="0"/>
              <a:t> le abilitazioni necessarie per effettuare le quattro principali operazioni </a:t>
            </a:r>
            <a:r>
              <a:rPr lang="it-IT" b="1" dirty="0">
                <a:solidFill>
                  <a:srgbClr val="FF0000"/>
                </a:solidFill>
              </a:rPr>
              <a:t>Sql</a:t>
            </a:r>
            <a:r>
              <a:rPr lang="it-IT" dirty="0"/>
              <a:t> ( </a:t>
            </a:r>
            <a:r>
              <a:rPr lang="it-IT" b="1" dirty="0">
                <a:solidFill>
                  <a:srgbClr val="FF0000"/>
                </a:solidFill>
              </a:rPr>
              <a:t>SELECT</a:t>
            </a:r>
            <a:r>
              <a:rPr lang="it-IT" dirty="0"/>
              <a:t>, </a:t>
            </a:r>
            <a:r>
              <a:rPr lang="it-IT" b="1" dirty="0">
                <a:solidFill>
                  <a:srgbClr val="FF0000"/>
                </a:solidFill>
              </a:rPr>
              <a:t>UPDATE</a:t>
            </a:r>
            <a:r>
              <a:rPr lang="it-IT" dirty="0"/>
              <a:t>, </a:t>
            </a:r>
            <a:r>
              <a:rPr lang="it-IT" b="1" dirty="0">
                <a:solidFill>
                  <a:srgbClr val="FF0000"/>
                </a:solidFill>
              </a:rPr>
              <a:t>INSERT</a:t>
            </a:r>
            <a:r>
              <a:rPr lang="it-IT" dirty="0"/>
              <a:t> e </a:t>
            </a:r>
            <a:r>
              <a:rPr lang="it-IT" b="1" dirty="0">
                <a:solidFill>
                  <a:srgbClr val="FF0000"/>
                </a:solidFill>
              </a:rPr>
              <a:t>DELETE</a:t>
            </a:r>
            <a:r>
              <a:rPr lang="it-IT" dirty="0"/>
              <a:t> ) su una </a:t>
            </a:r>
            <a:r>
              <a:rPr lang="it-IT" b="1" dirty="0">
                <a:solidFill>
                  <a:srgbClr val="FF0000"/>
                </a:solidFill>
              </a:rPr>
              <a:t>Tabella</a:t>
            </a:r>
            <a:r>
              <a:rPr lang="it-IT" dirty="0"/>
              <a:t>, dovremmo necessariamente eseguire il seguente comando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Privilegi sulle Tabelle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3A94E68-4A90-3D90-84FD-E3B66277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19" y="3562517"/>
            <a:ext cx="8916161" cy="6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88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63071" cy="1692053"/>
          </a:xfrm>
        </p:spPr>
        <p:txBody>
          <a:bodyPr>
            <a:noAutofit/>
          </a:bodyPr>
          <a:lstStyle/>
          <a:p>
            <a:r>
              <a:rPr lang="it-IT" dirty="0"/>
              <a:t>Un </a:t>
            </a:r>
            <a:r>
              <a:rPr lang="it-IT" b="1" dirty="0">
                <a:solidFill>
                  <a:srgbClr val="FF0000"/>
                </a:solidFill>
              </a:rPr>
              <a:t>Ruolo</a:t>
            </a:r>
            <a:r>
              <a:rPr lang="it-IT" dirty="0"/>
              <a:t> contiene tutti 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concessi al </a:t>
            </a:r>
            <a:r>
              <a:rPr lang="it-IT" b="1" dirty="0">
                <a:solidFill>
                  <a:srgbClr val="FF0000"/>
                </a:solidFill>
              </a:rPr>
              <a:t>Ruolo</a:t>
            </a:r>
            <a:r>
              <a:rPr lang="it-IT" dirty="0"/>
              <a:t> e tutti 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di altri </a:t>
            </a:r>
            <a:r>
              <a:rPr lang="it-IT" b="1" dirty="0">
                <a:solidFill>
                  <a:srgbClr val="FF0000"/>
                </a:solidFill>
              </a:rPr>
              <a:t>Ruoli</a:t>
            </a:r>
            <a:r>
              <a:rPr lang="it-IT" dirty="0"/>
              <a:t> concessi</a:t>
            </a:r>
          </a:p>
          <a:p>
            <a:endParaRPr lang="it-IT" dirty="0"/>
          </a:p>
          <a:p>
            <a:r>
              <a:rPr lang="it-IT" dirty="0"/>
              <a:t>Un nuovo </a:t>
            </a:r>
            <a:r>
              <a:rPr lang="it-IT" b="1" dirty="0">
                <a:solidFill>
                  <a:srgbClr val="FF0000"/>
                </a:solidFill>
              </a:rPr>
              <a:t>Ruolo</a:t>
            </a:r>
            <a:r>
              <a:rPr lang="it-IT" dirty="0"/>
              <a:t> è inizialmente vuoto e per aggiungere 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sarà necessario eseguire un </a:t>
            </a:r>
            <a:r>
              <a:rPr lang="it-IT" b="1" dirty="0">
                <a:solidFill>
                  <a:srgbClr val="FF0000"/>
                </a:solidFill>
              </a:rPr>
              <a:t>Statement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GRANT</a:t>
            </a:r>
            <a:r>
              <a:rPr lang="it-IT" dirty="0"/>
              <a:t> e come per altri oggetti, per creare un </a:t>
            </a:r>
            <a:r>
              <a:rPr lang="it-IT" b="1" dirty="0">
                <a:solidFill>
                  <a:srgbClr val="FF0000"/>
                </a:solidFill>
              </a:rPr>
              <a:t>Ruolo</a:t>
            </a:r>
            <a:r>
              <a:rPr lang="it-IT" dirty="0"/>
              <a:t> sarà necessario eseguire il comando di </a:t>
            </a:r>
            <a:r>
              <a:rPr lang="it-IT" b="1" dirty="0">
                <a:solidFill>
                  <a:srgbClr val="FF0000"/>
                </a:solidFill>
              </a:rPr>
              <a:t>CREATE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ROLE</a:t>
            </a:r>
            <a:r>
              <a:rPr lang="it-IT" dirty="0"/>
              <a:t> avendo il </a:t>
            </a:r>
            <a:r>
              <a:rPr lang="it-IT" b="1" dirty="0">
                <a:solidFill>
                  <a:srgbClr val="FF0000"/>
                </a:solidFill>
              </a:rPr>
              <a:t>Privilegio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Sistema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CREATE ROLE</a:t>
            </a:r>
          </a:p>
          <a:p>
            <a:endParaRPr lang="it-IT" dirty="0"/>
          </a:p>
          <a:p>
            <a:r>
              <a:rPr lang="it-IT" dirty="0"/>
              <a:t>Eseguire il comando riportato nell’immagine seguente per creare un </a:t>
            </a:r>
            <a:r>
              <a:rPr lang="it-IT" b="1" dirty="0">
                <a:solidFill>
                  <a:srgbClr val="FF0000"/>
                </a:solidFill>
              </a:rPr>
              <a:t>Ruolo</a:t>
            </a:r>
            <a:r>
              <a:rPr lang="it-IT" dirty="0"/>
              <a:t> denominato </a:t>
            </a:r>
            <a:r>
              <a:rPr lang="it-IT" b="1" dirty="0">
                <a:solidFill>
                  <a:srgbClr val="FF0000"/>
                </a:solidFill>
              </a:rPr>
              <a:t>DB_MANAGER</a:t>
            </a:r>
          </a:p>
          <a:p>
            <a:endParaRPr lang="it-IT" dirty="0"/>
          </a:p>
          <a:p>
            <a:r>
              <a:rPr lang="it-IT" dirty="0"/>
              <a:t>Prima di eseguire il comando, sarà necessario controllare, con il comando </a:t>
            </a:r>
            <a:r>
              <a:rPr lang="it-IT" b="1" dirty="0">
                <a:solidFill>
                  <a:srgbClr val="FF0000"/>
                </a:solidFill>
              </a:rPr>
              <a:t>SHOW</a:t>
            </a:r>
            <a:r>
              <a:rPr lang="it-IT" dirty="0"/>
              <a:t> </a:t>
            </a:r>
            <a:r>
              <a:rPr lang="it-IT" b="1" dirty="0" err="1">
                <a:solidFill>
                  <a:srgbClr val="FF0000"/>
                </a:solidFill>
              </a:rPr>
              <a:t>parameter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prefix</a:t>
            </a:r>
            <a:r>
              <a:rPr lang="it-IT" dirty="0"/>
              <a:t>, qual è il valore del prefisso impostato nei parametri di configurazione, in quanto, nei </a:t>
            </a:r>
            <a:r>
              <a:rPr lang="it-IT" b="1" dirty="0">
                <a:solidFill>
                  <a:srgbClr val="FF0000"/>
                </a:solidFill>
              </a:rPr>
              <a:t>Container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, il nome di un ruolo deve iniziare con il prefisso impostato nel suddetto parametro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Ruoli ( 1 di 3 )</a:t>
            </a:r>
          </a:p>
        </p:txBody>
      </p:sp>
    </p:spTree>
    <p:extLst>
      <p:ext uri="{BB962C8B-B14F-4D97-AF65-F5344CB8AC3E}">
        <p14:creationId xmlns:p14="http://schemas.microsoft.com/office/powerpoint/2010/main" val="2815731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63071" cy="4068882"/>
          </a:xfrm>
        </p:spPr>
        <p:txBody>
          <a:bodyPr>
            <a:noAutofit/>
          </a:bodyPr>
          <a:lstStyle/>
          <a:p>
            <a:r>
              <a:rPr lang="it-IT" dirty="0"/>
              <a:t>Nella figura seguente, il comando con il risultato ottenuto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 questo punto, per creare il ruolo sarà necessario eseguire il comando mostrato nella slide successiva, iniziando il nome con i caratteri </a:t>
            </a:r>
            <a:r>
              <a:rPr lang="it-IT" b="1" dirty="0">
                <a:solidFill>
                  <a:srgbClr val="FF0000"/>
                </a:solidFill>
              </a:rPr>
              <a:t>C##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Ruoli ( 2 di 3 )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36EA797-4B9C-0EA7-EF2F-D0C92C96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7" y="1393877"/>
            <a:ext cx="7955265" cy="253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8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699785" cy="1692053"/>
          </a:xfrm>
        </p:spPr>
        <p:txBody>
          <a:bodyPr>
            <a:noAutofit/>
          </a:bodyPr>
          <a:lstStyle/>
          <a:p>
            <a:r>
              <a:rPr lang="it-IT" dirty="0"/>
              <a:t>Il mezzo principale per comunicare con </a:t>
            </a:r>
            <a:r>
              <a:rPr lang="it-IT" b="1" dirty="0">
                <a:solidFill>
                  <a:srgbClr val="FF0000"/>
                </a:solidFill>
              </a:rPr>
              <a:t>Oracle Database </a:t>
            </a:r>
            <a:r>
              <a:rPr lang="it-IT" dirty="0"/>
              <a:t>è inviare </a:t>
            </a:r>
            <a:r>
              <a:rPr lang="it-IT" b="1" dirty="0">
                <a:solidFill>
                  <a:srgbClr val="FF0000"/>
                </a:solidFill>
              </a:rPr>
              <a:t>Statement Sql </a:t>
            </a:r>
          </a:p>
          <a:p>
            <a:endParaRPr lang="it-IT" dirty="0"/>
          </a:p>
          <a:p>
            <a:r>
              <a:rPr lang="it-IT" dirty="0"/>
              <a:t>Esistono diverse modalità</a:t>
            </a:r>
          </a:p>
          <a:p>
            <a:endParaRPr lang="it-IT" b="1" dirty="0">
              <a:solidFill>
                <a:srgbClr val="FF0000"/>
              </a:solidFill>
            </a:endParaRPr>
          </a:p>
          <a:p>
            <a:endParaRPr lang="it-IT" b="1" dirty="0">
              <a:solidFill>
                <a:srgbClr val="FF0000"/>
              </a:solidFill>
            </a:endParaRPr>
          </a:p>
          <a:p>
            <a:endParaRPr lang="it-IT" b="1" dirty="0">
              <a:solidFill>
                <a:srgbClr val="FF0000"/>
              </a:solidFill>
            </a:endParaRPr>
          </a:p>
          <a:p>
            <a:endParaRPr lang="it-IT" b="1" dirty="0">
              <a:solidFill>
                <a:srgbClr val="FF0000"/>
              </a:solidFill>
            </a:endParaRPr>
          </a:p>
          <a:p>
            <a:r>
              <a:rPr lang="it-IT" dirty="0"/>
              <a:t>In questo corso, verranno forniti gli accessi al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della </a:t>
            </a:r>
            <a:r>
              <a:rPr lang="it-IT" b="1" dirty="0">
                <a:solidFill>
                  <a:srgbClr val="FF0000"/>
                </a:solidFill>
              </a:rPr>
              <a:t>ETLForma</a:t>
            </a:r>
            <a:r>
              <a:rPr lang="it-IT" dirty="0"/>
              <a:t>, un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costruito appositamente al quale si potrà accedere inserendo la </a:t>
            </a:r>
            <a:r>
              <a:rPr lang="it-IT" b="1" dirty="0" err="1">
                <a:solidFill>
                  <a:srgbClr val="FF0000"/>
                </a:solidFill>
              </a:rPr>
              <a:t>UserID</a:t>
            </a:r>
            <a:r>
              <a:rPr lang="it-IT" dirty="0"/>
              <a:t> e la </a:t>
            </a:r>
            <a:r>
              <a:rPr lang="it-IT" b="1" dirty="0">
                <a:solidFill>
                  <a:srgbClr val="FF0000"/>
                </a:solidFill>
              </a:rPr>
              <a:t>Password</a:t>
            </a:r>
            <a:r>
              <a:rPr lang="it-IT" dirty="0"/>
              <a:t> forniti dal docente ed i parametri di connessione al </a:t>
            </a:r>
            <a:r>
              <a:rPr lang="it-IT" b="1" dirty="0">
                <a:solidFill>
                  <a:srgbClr val="FF0000"/>
                </a:solidFill>
              </a:rPr>
              <a:t>Server Remoto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di funzionalità</a:t>
            </a:r>
          </a:p>
        </p:txBody>
      </p:sp>
      <p:sp>
        <p:nvSpPr>
          <p:cNvPr id="4" name="Segnaposto testo 1">
            <a:extLst>
              <a:ext uri="{FF2B5EF4-FFF2-40B4-BE49-F238E27FC236}">
                <a16:creationId xmlns:a16="http://schemas.microsoft.com/office/drawing/2014/main" id="{4A6E60DE-79BD-163A-72AD-CEAC5D8805B9}"/>
              </a:ext>
            </a:extLst>
          </p:cNvPr>
          <p:cNvSpPr txBox="1">
            <a:spLocks/>
          </p:cNvSpPr>
          <p:nvPr/>
        </p:nvSpPr>
        <p:spPr>
          <a:xfrm>
            <a:off x="416017" y="2179519"/>
            <a:ext cx="9631497" cy="124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Richiedere informazioni con </a:t>
            </a:r>
            <a:r>
              <a:rPr lang="it-IT" b="1" dirty="0">
                <a:solidFill>
                  <a:srgbClr val="FF0000"/>
                </a:solidFill>
              </a:rPr>
              <a:t>SQL*Plus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Invio di comandi ed esecuzioni di </a:t>
            </a:r>
            <a:r>
              <a:rPr lang="it-IT" b="1" dirty="0">
                <a:solidFill>
                  <a:srgbClr val="FF0000"/>
                </a:solidFill>
              </a:rPr>
              <a:t>Statement Sql</a:t>
            </a:r>
            <a:r>
              <a:rPr lang="it-IT" b="1" dirty="0"/>
              <a:t> </a:t>
            </a:r>
            <a:r>
              <a:rPr lang="it-IT" dirty="0"/>
              <a:t>al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Connettersi all'</a:t>
            </a:r>
            <a:r>
              <a:rPr lang="it-IT" b="1" dirty="0">
                <a:solidFill>
                  <a:srgbClr val="FF0000"/>
                </a:solidFill>
              </a:rPr>
              <a:t>Istanza</a:t>
            </a:r>
            <a:r>
              <a:rPr lang="it-IT" dirty="0"/>
              <a:t> del </a:t>
            </a:r>
            <a:r>
              <a:rPr lang="it-IT" b="1" dirty="0">
                <a:solidFill>
                  <a:srgbClr val="FF0000"/>
                </a:solidFill>
              </a:rPr>
              <a:t>Database Oracle </a:t>
            </a:r>
            <a:r>
              <a:rPr lang="it-IT" dirty="0"/>
              <a:t>utilizzando </a:t>
            </a:r>
            <a:r>
              <a:rPr lang="it-IT" b="1" dirty="0">
                <a:solidFill>
                  <a:srgbClr val="FF0000"/>
                </a:solidFill>
              </a:rPr>
              <a:t>SQL*Plus</a:t>
            </a:r>
          </a:p>
        </p:txBody>
      </p:sp>
    </p:spTree>
    <p:extLst>
      <p:ext uri="{BB962C8B-B14F-4D97-AF65-F5344CB8AC3E}">
        <p14:creationId xmlns:p14="http://schemas.microsoft.com/office/powerpoint/2010/main" val="1862586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63071" cy="4068882"/>
          </a:xfrm>
        </p:spPr>
        <p:txBody>
          <a:bodyPr>
            <a:noAutofit/>
          </a:bodyPr>
          <a:lstStyle/>
          <a:p>
            <a:r>
              <a:rPr lang="it-IT" dirty="0"/>
              <a:t>Nella figura seguente, il comando con il risultato ottenuto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controllare la lista dei ruoli presenti nel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eseguire la </a:t>
            </a:r>
            <a:r>
              <a:rPr lang="it-IT" b="1" dirty="0">
                <a:solidFill>
                  <a:srgbClr val="FF0000"/>
                </a:solidFill>
              </a:rPr>
              <a:t>Query</a:t>
            </a:r>
            <a:r>
              <a:rPr lang="it-IT" dirty="0"/>
              <a:t> seguente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Ruoli ( 3 di 3 )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73287F-0F65-2D07-128A-3B31D5AB8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440" y="1452878"/>
            <a:ext cx="5112468" cy="120593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6B58341-AC09-8858-679C-AA676ACF0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81" y="4064250"/>
            <a:ext cx="4953000" cy="120967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172E43-8ACD-0FF5-E367-7BA8BA6447FC}"/>
              </a:ext>
            </a:extLst>
          </p:cNvPr>
          <p:cNvSpPr txBox="1"/>
          <p:nvPr/>
        </p:nvSpPr>
        <p:spPr>
          <a:xfrm>
            <a:off x="439867" y="4048272"/>
            <a:ext cx="4811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DBA_ROLES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51D30795-7C35-59DC-6B12-D955BA254908}"/>
              </a:ext>
            </a:extLst>
          </p:cNvPr>
          <p:cNvSpPr/>
          <p:nvPr/>
        </p:nvSpPr>
        <p:spPr>
          <a:xfrm>
            <a:off x="5146620" y="4340706"/>
            <a:ext cx="1695635" cy="655837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4860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73957" cy="1692053"/>
          </a:xfrm>
        </p:spPr>
        <p:txBody>
          <a:bodyPr>
            <a:normAutofit/>
          </a:bodyPr>
          <a:lstStyle/>
          <a:p>
            <a:r>
              <a:rPr lang="it-IT" dirty="0"/>
              <a:t>Per assegnare 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ad un </a:t>
            </a:r>
            <a:r>
              <a:rPr lang="it-IT" b="1" dirty="0">
                <a:solidFill>
                  <a:srgbClr val="FF0000"/>
                </a:solidFill>
              </a:rPr>
              <a:t>Ruolo</a:t>
            </a:r>
            <a:r>
              <a:rPr lang="it-IT" dirty="0"/>
              <a:t> sarà necessario eseguire il comando di </a:t>
            </a:r>
            <a:r>
              <a:rPr lang="it-IT" b="1" dirty="0">
                <a:solidFill>
                  <a:srgbClr val="FF0000"/>
                </a:solidFill>
              </a:rPr>
              <a:t>GRANT</a:t>
            </a:r>
            <a:r>
              <a:rPr lang="it-IT" dirty="0"/>
              <a:t> seguito dalle opzioni desiderate</a:t>
            </a:r>
          </a:p>
          <a:p>
            <a:endParaRPr lang="it-IT" dirty="0"/>
          </a:p>
          <a:p>
            <a:r>
              <a:rPr lang="it-IT" dirty="0"/>
              <a:t>Nell'immagine seguente vengono assegnati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di </a:t>
            </a:r>
            <a:r>
              <a:rPr lang="it-IT" b="1" dirty="0">
                <a:solidFill>
                  <a:srgbClr val="FF0000"/>
                </a:solidFill>
              </a:rPr>
              <a:t>Sistema</a:t>
            </a:r>
            <a:r>
              <a:rPr lang="it-IT" dirty="0"/>
              <a:t> per creare, modificare e cancellare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Assegnare Privilegi ad un Ruolo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6CC2B3-0D7E-B40A-F080-0932F6B6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64" y="2813005"/>
            <a:ext cx="4884985" cy="31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41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63071" cy="1692053"/>
          </a:xfrm>
        </p:spPr>
        <p:txBody>
          <a:bodyPr>
            <a:normAutofit/>
          </a:bodyPr>
          <a:lstStyle/>
          <a:p>
            <a:r>
              <a:rPr lang="it-IT" dirty="0"/>
              <a:t>Creare il </a:t>
            </a:r>
            <a:r>
              <a:rPr lang="it-IT" b="1" dirty="0">
                <a:solidFill>
                  <a:srgbClr val="FF0000"/>
                </a:solidFill>
              </a:rPr>
              <a:t>Ruolo</a:t>
            </a:r>
            <a:r>
              <a:rPr lang="it-IT" dirty="0"/>
              <a:t> ( </a:t>
            </a:r>
            <a:r>
              <a:rPr lang="it-IT" b="1" dirty="0">
                <a:solidFill>
                  <a:schemeClr val="bg1"/>
                </a:solidFill>
                <a:highlight>
                  <a:srgbClr val="0000FF"/>
                </a:highlight>
              </a:rPr>
              <a:t>1</a:t>
            </a:r>
            <a:r>
              <a:rPr lang="it-IT" dirty="0"/>
              <a:t> ) e successivamente abilitarlo ad una serie di operazioni ( </a:t>
            </a:r>
            <a:r>
              <a:rPr lang="it-IT" dirty="0">
                <a:solidFill>
                  <a:srgbClr val="FF0000"/>
                </a:solidFill>
                <a:highlight>
                  <a:srgbClr val="00FF00"/>
                </a:highlight>
              </a:rPr>
              <a:t>2</a:t>
            </a:r>
            <a:r>
              <a:rPr lang="it-IT" dirty="0"/>
              <a:t> ); sarà possibile far ereditare ad una utenza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, i </a:t>
            </a:r>
            <a:r>
              <a:rPr lang="it-IT" b="1" dirty="0">
                <a:solidFill>
                  <a:srgbClr val="FF0000"/>
                </a:solidFill>
              </a:rPr>
              <a:t>Privilegi</a:t>
            </a:r>
            <a:r>
              <a:rPr lang="it-IT" dirty="0"/>
              <a:t> assegnati al </a:t>
            </a:r>
            <a:r>
              <a:rPr lang="it-IT" b="1" dirty="0">
                <a:solidFill>
                  <a:srgbClr val="FF0000"/>
                </a:solidFill>
              </a:rPr>
              <a:t>Ruolo</a:t>
            </a:r>
            <a:r>
              <a:rPr lang="it-IT" dirty="0"/>
              <a:t> ( </a:t>
            </a:r>
            <a:r>
              <a:rPr lang="it-IT" dirty="0">
                <a:solidFill>
                  <a:schemeClr val="bg1"/>
                </a:solidFill>
                <a:highlight>
                  <a:srgbClr val="FF0000"/>
                </a:highlight>
              </a:rPr>
              <a:t>3</a:t>
            </a:r>
            <a:r>
              <a:rPr lang="it-IT" dirty="0"/>
              <a:t> )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Assegnare un ruolo agli utenti del Database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1C5770E-273D-94A4-1C92-8D386BC7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78" y="2414279"/>
            <a:ext cx="3153666" cy="2029442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74CFCDAB-D45E-64F7-B08B-3B8F734129F3}"/>
              </a:ext>
            </a:extLst>
          </p:cNvPr>
          <p:cNvSpPr/>
          <p:nvPr/>
        </p:nvSpPr>
        <p:spPr>
          <a:xfrm>
            <a:off x="9686281" y="1528866"/>
            <a:ext cx="902085" cy="844261"/>
          </a:xfrm>
          <a:prstGeom prst="ellipse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0B2465-EEBB-47AF-9C6B-8D3855BE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275" y="4683306"/>
            <a:ext cx="5395000" cy="960534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3F06B516-B80E-23F6-5BA9-9DB5FA075B54}"/>
              </a:ext>
            </a:extLst>
          </p:cNvPr>
          <p:cNvSpPr/>
          <p:nvPr/>
        </p:nvSpPr>
        <p:spPr>
          <a:xfrm>
            <a:off x="428901" y="4715964"/>
            <a:ext cx="902085" cy="844261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bg2"/>
                </a:solidFill>
              </a:rPr>
              <a:t>3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219D08F-679C-B6DD-37AE-671F4A76B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275" y="2414279"/>
            <a:ext cx="4786784" cy="1037694"/>
          </a:xfrm>
          <a:prstGeom prst="rect">
            <a:avLst/>
          </a:pr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C341F500-DC49-6160-37A7-5966A62E7A05}"/>
              </a:ext>
            </a:extLst>
          </p:cNvPr>
          <p:cNvSpPr/>
          <p:nvPr/>
        </p:nvSpPr>
        <p:spPr>
          <a:xfrm>
            <a:off x="418016" y="2435279"/>
            <a:ext cx="902085" cy="844261"/>
          </a:xfrm>
          <a:prstGeom prst="ellipse">
            <a:avLst/>
          </a:prstGeom>
          <a:solidFill>
            <a:srgbClr val="0000FF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1904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797757" cy="169205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Per questo corso è stato creato uno </a:t>
            </a:r>
            <a:r>
              <a:rPr lang="it-IT" b="1" dirty="0">
                <a:solidFill>
                  <a:srgbClr val="FF0000"/>
                </a:solidFill>
              </a:rPr>
              <a:t>Schema</a:t>
            </a:r>
            <a:r>
              <a:rPr lang="it-IT" b="1" dirty="0"/>
              <a:t> </a:t>
            </a:r>
            <a:r>
              <a:rPr lang="it-IT" dirty="0"/>
              <a:t>specifico denominato </a:t>
            </a:r>
            <a:r>
              <a:rPr lang="it-IT" b="1" dirty="0">
                <a:solidFill>
                  <a:srgbClr val="FF0000"/>
                </a:solidFill>
              </a:rPr>
              <a:t>DBETL</a:t>
            </a:r>
            <a:r>
              <a:rPr lang="it-IT" b="1" dirty="0"/>
              <a:t> </a:t>
            </a:r>
            <a:r>
              <a:rPr lang="it-IT" dirty="0"/>
              <a:t>al quale sono legate una serie di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b="1" dirty="0"/>
              <a:t> </a:t>
            </a:r>
            <a:r>
              <a:rPr lang="it-IT" dirty="0"/>
              <a:t>che verranno utilizzate per la fase esercitativa</a:t>
            </a:r>
          </a:p>
          <a:p>
            <a:endParaRPr lang="it-IT" dirty="0"/>
          </a:p>
          <a:p>
            <a:r>
              <a:rPr lang="it-IT" dirty="0"/>
              <a:t>Mediante </a:t>
            </a:r>
            <a:r>
              <a:rPr lang="it-IT" b="1" dirty="0">
                <a:solidFill>
                  <a:srgbClr val="FF0000"/>
                </a:solidFill>
              </a:rPr>
              <a:t>Sql Developer </a:t>
            </a:r>
            <a:r>
              <a:rPr lang="it-IT" dirty="0"/>
              <a:t>sarà possibile visualizzare tutti gli </a:t>
            </a:r>
            <a:r>
              <a:rPr lang="it-IT" b="1" dirty="0">
                <a:solidFill>
                  <a:srgbClr val="FF0000"/>
                </a:solidFill>
              </a:rPr>
              <a:t>Oggetti</a:t>
            </a:r>
            <a:r>
              <a:rPr lang="it-IT" dirty="0"/>
              <a:t>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tra i quali lo </a:t>
            </a:r>
            <a:r>
              <a:rPr lang="it-IT" b="1" dirty="0">
                <a:solidFill>
                  <a:srgbClr val="FF0000"/>
                </a:solidFill>
              </a:rPr>
              <a:t>Schema</a:t>
            </a:r>
            <a:r>
              <a:rPr lang="it-IT" dirty="0"/>
              <a:t> e le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dirty="0"/>
              <a:t> collegate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 Schema DBETL e le Tabelle utilizzate in questo corso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7E3453-A1C5-896A-D7A2-2BC43209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774" y="2619714"/>
            <a:ext cx="7160451" cy="350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0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19528" cy="1692053"/>
          </a:xfrm>
        </p:spPr>
        <p:txBody>
          <a:bodyPr>
            <a:normAutofit/>
          </a:bodyPr>
          <a:lstStyle/>
          <a:p>
            <a:r>
              <a:rPr lang="it-IT" dirty="0"/>
              <a:t>I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si basano su un modello, quello </a:t>
            </a:r>
            <a:r>
              <a:rPr lang="it-IT" b="1" dirty="0">
                <a:solidFill>
                  <a:srgbClr val="FF0000"/>
                </a:solidFill>
              </a:rPr>
              <a:t>Relazionale</a:t>
            </a:r>
            <a:r>
              <a:rPr lang="it-IT" dirty="0"/>
              <a:t>, la cui struttura fondamentale è appunto la </a:t>
            </a:r>
            <a:r>
              <a:rPr lang="it-IT" b="1" dirty="0">
                <a:solidFill>
                  <a:srgbClr val="FF0000"/>
                </a:solidFill>
              </a:rPr>
              <a:t>Relazione</a:t>
            </a:r>
            <a:r>
              <a:rPr lang="it-IT" dirty="0"/>
              <a:t>, cioè una </a:t>
            </a:r>
            <a:r>
              <a:rPr lang="it-IT" b="1" dirty="0">
                <a:solidFill>
                  <a:srgbClr val="FF0000"/>
                </a:solidFill>
              </a:rPr>
              <a:t>Tabella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Bidimensionale</a:t>
            </a:r>
            <a:r>
              <a:rPr lang="it-IT" dirty="0"/>
              <a:t> costituita da </a:t>
            </a:r>
            <a:r>
              <a:rPr lang="it-IT" b="1" dirty="0">
                <a:solidFill>
                  <a:srgbClr val="FF0000"/>
                </a:solidFill>
              </a:rPr>
              <a:t>Righe</a:t>
            </a:r>
            <a:r>
              <a:rPr lang="it-IT" dirty="0"/>
              <a:t> ( </a:t>
            </a:r>
            <a:r>
              <a:rPr lang="it-IT" b="1" dirty="0" err="1">
                <a:solidFill>
                  <a:srgbClr val="FF0000"/>
                </a:solidFill>
              </a:rPr>
              <a:t>Tuple</a:t>
            </a:r>
            <a:r>
              <a:rPr lang="it-IT" dirty="0"/>
              <a:t> ) e </a:t>
            </a:r>
            <a:r>
              <a:rPr lang="it-IT" b="1" dirty="0">
                <a:solidFill>
                  <a:srgbClr val="FF0000"/>
                </a:solidFill>
              </a:rPr>
              <a:t>Colonne</a:t>
            </a:r>
            <a:r>
              <a:rPr lang="it-IT" dirty="0"/>
              <a:t> ( </a:t>
            </a:r>
            <a:r>
              <a:rPr lang="it-IT" b="1" dirty="0">
                <a:solidFill>
                  <a:srgbClr val="FF0000"/>
                </a:solidFill>
              </a:rPr>
              <a:t>Attributi</a:t>
            </a:r>
            <a:r>
              <a:rPr lang="it-IT" dirty="0"/>
              <a:t> )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 Modello Relazionale ( 1 di 5 )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0FCFD1-E76A-B218-6C8A-8DFEC81A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51750"/>
            <a:ext cx="9056914" cy="1354618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6851930-75C1-3453-6199-C97BC22689F7}"/>
              </a:ext>
            </a:extLst>
          </p:cNvPr>
          <p:cNvCxnSpPr>
            <a:cxnSpLocks/>
          </p:cNvCxnSpPr>
          <p:nvPr/>
        </p:nvCxnSpPr>
        <p:spPr>
          <a:xfrm>
            <a:off x="1724269" y="4655630"/>
            <a:ext cx="953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7B5A0DA1-B474-0C4B-5D6C-04C3A7506A17}"/>
              </a:ext>
            </a:extLst>
          </p:cNvPr>
          <p:cNvCxnSpPr>
            <a:cxnSpLocks/>
          </p:cNvCxnSpPr>
          <p:nvPr/>
        </p:nvCxnSpPr>
        <p:spPr>
          <a:xfrm flipV="1">
            <a:off x="1694985" y="4238287"/>
            <a:ext cx="982901" cy="17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06988AD-0EC7-A976-0BBB-840B777BBDBC}"/>
              </a:ext>
            </a:extLst>
          </p:cNvPr>
          <p:cNvCxnSpPr>
            <a:cxnSpLocks/>
          </p:cNvCxnSpPr>
          <p:nvPr/>
        </p:nvCxnSpPr>
        <p:spPr>
          <a:xfrm flipV="1">
            <a:off x="1694985" y="4420630"/>
            <a:ext cx="982901" cy="15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699ECBC-9A85-9F05-646A-A6E360C53DDB}"/>
              </a:ext>
            </a:extLst>
          </p:cNvPr>
          <p:cNvCxnSpPr>
            <a:cxnSpLocks/>
          </p:cNvCxnSpPr>
          <p:nvPr/>
        </p:nvCxnSpPr>
        <p:spPr>
          <a:xfrm>
            <a:off x="1836499" y="4770471"/>
            <a:ext cx="841387" cy="8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6478715-7F2C-BFF9-65B1-3BD27696BC20}"/>
              </a:ext>
            </a:extLst>
          </p:cNvPr>
          <p:cNvCxnSpPr>
            <a:cxnSpLocks/>
          </p:cNvCxnSpPr>
          <p:nvPr/>
        </p:nvCxnSpPr>
        <p:spPr>
          <a:xfrm>
            <a:off x="1724269" y="4759786"/>
            <a:ext cx="942731" cy="32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EBEF2065-3FC2-5432-004D-57CB4682E728}"/>
              </a:ext>
            </a:extLst>
          </p:cNvPr>
          <p:cNvSpPr/>
          <p:nvPr/>
        </p:nvSpPr>
        <p:spPr>
          <a:xfrm>
            <a:off x="794635" y="2640183"/>
            <a:ext cx="3744730" cy="5454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Tabella TB_ANAG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EE5BF09E-A8D3-C20F-F90E-7A5F249F1AA3}"/>
              </a:ext>
            </a:extLst>
          </p:cNvPr>
          <p:cNvCxnSpPr>
            <a:cxnSpLocks/>
          </p:cNvCxnSpPr>
          <p:nvPr/>
        </p:nvCxnSpPr>
        <p:spPr>
          <a:xfrm>
            <a:off x="8828314" y="2912905"/>
            <a:ext cx="2046515" cy="938845"/>
          </a:xfrm>
          <a:prstGeom prst="straightConnector1">
            <a:avLst/>
          </a:prstGeom>
          <a:ln w="698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2C8C3EF-31FE-DC1A-9DB0-E54FB1FABECF}"/>
              </a:ext>
            </a:extLst>
          </p:cNvPr>
          <p:cNvCxnSpPr>
            <a:cxnSpLocks/>
          </p:cNvCxnSpPr>
          <p:nvPr/>
        </p:nvCxnSpPr>
        <p:spPr>
          <a:xfrm>
            <a:off x="8443226" y="3089136"/>
            <a:ext cx="983803" cy="666435"/>
          </a:xfrm>
          <a:prstGeom prst="straightConnector1">
            <a:avLst/>
          </a:prstGeom>
          <a:ln w="698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0554690-17D2-2868-8E5E-316EFCFE03F7}"/>
              </a:ext>
            </a:extLst>
          </p:cNvPr>
          <p:cNvCxnSpPr>
            <a:cxnSpLocks/>
          </p:cNvCxnSpPr>
          <p:nvPr/>
        </p:nvCxnSpPr>
        <p:spPr>
          <a:xfrm>
            <a:off x="7951324" y="3137225"/>
            <a:ext cx="0" cy="714525"/>
          </a:xfrm>
          <a:prstGeom prst="straightConnector1">
            <a:avLst/>
          </a:prstGeom>
          <a:ln w="698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790B8D4-D220-6359-E22C-8F555E259243}"/>
              </a:ext>
            </a:extLst>
          </p:cNvPr>
          <p:cNvCxnSpPr>
            <a:cxnSpLocks/>
          </p:cNvCxnSpPr>
          <p:nvPr/>
        </p:nvCxnSpPr>
        <p:spPr>
          <a:xfrm>
            <a:off x="6612381" y="3137224"/>
            <a:ext cx="0" cy="714525"/>
          </a:xfrm>
          <a:prstGeom prst="straightConnector1">
            <a:avLst/>
          </a:prstGeom>
          <a:ln w="698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AD8980C-B142-FE81-6511-CC8719709A04}"/>
              </a:ext>
            </a:extLst>
          </p:cNvPr>
          <p:cNvCxnSpPr>
            <a:cxnSpLocks/>
          </p:cNvCxnSpPr>
          <p:nvPr/>
        </p:nvCxnSpPr>
        <p:spPr>
          <a:xfrm flipH="1">
            <a:off x="5725886" y="3137224"/>
            <a:ext cx="668780" cy="714525"/>
          </a:xfrm>
          <a:prstGeom prst="straightConnector1">
            <a:avLst/>
          </a:prstGeom>
          <a:ln w="698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D623BFB3-025A-2668-903B-A4A28032015E}"/>
              </a:ext>
            </a:extLst>
          </p:cNvPr>
          <p:cNvCxnSpPr>
            <a:cxnSpLocks/>
          </p:cNvCxnSpPr>
          <p:nvPr/>
        </p:nvCxnSpPr>
        <p:spPr>
          <a:xfrm flipH="1">
            <a:off x="3287486" y="2835229"/>
            <a:ext cx="2925211" cy="961253"/>
          </a:xfrm>
          <a:prstGeom prst="straightConnector1">
            <a:avLst/>
          </a:prstGeom>
          <a:ln w="698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B64B376-3CA2-0446-F1E9-AE50ADFD64E9}"/>
              </a:ext>
            </a:extLst>
          </p:cNvPr>
          <p:cNvCxnSpPr>
            <a:cxnSpLocks/>
          </p:cNvCxnSpPr>
          <p:nvPr/>
        </p:nvCxnSpPr>
        <p:spPr>
          <a:xfrm flipH="1">
            <a:off x="4846188" y="3192492"/>
            <a:ext cx="1231961" cy="603990"/>
          </a:xfrm>
          <a:prstGeom prst="straightConnector1">
            <a:avLst/>
          </a:prstGeom>
          <a:ln w="698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739EC16F-2668-195D-BFA4-22FB594825D5}"/>
              </a:ext>
            </a:extLst>
          </p:cNvPr>
          <p:cNvSpPr/>
          <p:nvPr/>
        </p:nvSpPr>
        <p:spPr>
          <a:xfrm>
            <a:off x="6096000" y="2733528"/>
            <a:ext cx="2837106" cy="545444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Attributi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52118F4-0233-3EAF-68A8-C14FB72B6D2C}"/>
              </a:ext>
            </a:extLst>
          </p:cNvPr>
          <p:cNvSpPr/>
          <p:nvPr/>
        </p:nvSpPr>
        <p:spPr>
          <a:xfrm>
            <a:off x="252047" y="4296984"/>
            <a:ext cx="1584452" cy="545444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err="1">
                <a:solidFill>
                  <a:srgbClr val="FF0000"/>
                </a:solidFill>
              </a:rPr>
              <a:t>Tuple</a:t>
            </a:r>
            <a:endParaRPr lang="it-I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64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41300" cy="1692053"/>
          </a:xfrm>
        </p:spPr>
        <p:txBody>
          <a:bodyPr>
            <a:noAutofit/>
          </a:bodyPr>
          <a:lstStyle/>
          <a:p>
            <a:r>
              <a:rPr lang="it-IT" dirty="0"/>
              <a:t>Le </a:t>
            </a:r>
            <a:r>
              <a:rPr lang="it-IT" b="1" dirty="0">
                <a:solidFill>
                  <a:srgbClr val="FF0000"/>
                </a:solidFill>
              </a:rPr>
              <a:t>Relazioni</a:t>
            </a:r>
            <a:r>
              <a:rPr lang="it-IT" dirty="0"/>
              <a:t> rappresentano le </a:t>
            </a:r>
            <a:r>
              <a:rPr lang="it-IT" b="1" dirty="0">
                <a:solidFill>
                  <a:srgbClr val="FF0000"/>
                </a:solidFill>
              </a:rPr>
              <a:t>Entità</a:t>
            </a:r>
            <a:r>
              <a:rPr lang="it-IT" dirty="0"/>
              <a:t> nel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</a:p>
          <a:p>
            <a:endParaRPr lang="it-IT" b="1" dirty="0">
              <a:solidFill>
                <a:srgbClr val="FF0000"/>
              </a:solidFill>
            </a:endParaRPr>
          </a:p>
          <a:p>
            <a:endParaRPr lang="it-IT" b="1" dirty="0">
              <a:solidFill>
                <a:srgbClr val="FF0000"/>
              </a:solidFill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Una </a:t>
            </a:r>
            <a:r>
              <a:rPr lang="it-IT" b="1" dirty="0">
                <a:solidFill>
                  <a:srgbClr val="FF0000"/>
                </a:solidFill>
              </a:rPr>
              <a:t>Relazione</a:t>
            </a:r>
            <a:r>
              <a:rPr lang="it-IT" dirty="0"/>
              <a:t> è dunque la definizione della struttura di una </a:t>
            </a:r>
            <a:r>
              <a:rPr lang="it-IT" b="1" dirty="0">
                <a:solidFill>
                  <a:srgbClr val="FF0000"/>
                </a:solidFill>
              </a:rPr>
              <a:t>Tabella</a:t>
            </a:r>
            <a:r>
              <a:rPr lang="it-IT" dirty="0"/>
              <a:t>, cioè un insieme di </a:t>
            </a:r>
            <a:r>
              <a:rPr lang="it-IT" b="1" dirty="0">
                <a:solidFill>
                  <a:srgbClr val="FF0000"/>
                </a:solidFill>
              </a:rPr>
              <a:t>Colonne</a:t>
            </a:r>
            <a:r>
              <a:rPr lang="it-IT" dirty="0"/>
              <a:t> ( </a:t>
            </a:r>
            <a:r>
              <a:rPr lang="it-IT" b="1" dirty="0">
                <a:solidFill>
                  <a:srgbClr val="FF0000"/>
                </a:solidFill>
              </a:rPr>
              <a:t>Attributi</a:t>
            </a:r>
            <a:r>
              <a:rPr lang="it-IT" dirty="0"/>
              <a:t> ) e </a:t>
            </a:r>
            <a:r>
              <a:rPr lang="it-IT" b="1" dirty="0">
                <a:solidFill>
                  <a:srgbClr val="FF0000"/>
                </a:solidFill>
              </a:rPr>
              <a:t>Righe</a:t>
            </a:r>
            <a:r>
              <a:rPr lang="it-IT" dirty="0"/>
              <a:t> ( </a:t>
            </a:r>
            <a:r>
              <a:rPr lang="it-IT" b="1" dirty="0" err="1">
                <a:solidFill>
                  <a:srgbClr val="FF0000"/>
                </a:solidFill>
              </a:rPr>
              <a:t>Tuple</a:t>
            </a:r>
            <a:r>
              <a:rPr lang="it-IT" dirty="0"/>
              <a:t> )</a:t>
            </a:r>
          </a:p>
          <a:p>
            <a:endParaRPr lang="it-IT" dirty="0"/>
          </a:p>
          <a:p>
            <a:r>
              <a:rPr lang="it-IT" dirty="0"/>
              <a:t>Quando effettuiamo il comando di </a:t>
            </a:r>
            <a:r>
              <a:rPr lang="it-IT" b="1" dirty="0">
                <a:solidFill>
                  <a:srgbClr val="FF0000"/>
                </a:solidFill>
              </a:rPr>
              <a:t>CREATE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TABLE</a:t>
            </a:r>
            <a:r>
              <a:rPr lang="it-IT" dirty="0"/>
              <a:t>, stiamo quindi definendo una </a:t>
            </a:r>
            <a:r>
              <a:rPr lang="it-IT" b="1" dirty="0">
                <a:solidFill>
                  <a:srgbClr val="FF0000"/>
                </a:solidFill>
              </a:rPr>
              <a:t>Relazione</a:t>
            </a:r>
            <a:r>
              <a:rPr lang="it-IT" dirty="0"/>
              <a:t> nel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 Modello Relazionale ( 2 di 5 )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9EA6DD-7235-DFE2-1979-BF25BC92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16" y="1439609"/>
            <a:ext cx="9183568" cy="236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82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41300" cy="1692053"/>
          </a:xfrm>
        </p:spPr>
        <p:txBody>
          <a:bodyPr>
            <a:noAutofit/>
          </a:bodyPr>
          <a:lstStyle/>
          <a:p>
            <a:r>
              <a:rPr lang="it-IT" dirty="0"/>
              <a:t>Dopo la sola creazione della </a:t>
            </a:r>
            <a:r>
              <a:rPr lang="it-IT" b="1" dirty="0">
                <a:solidFill>
                  <a:srgbClr val="FF0000"/>
                </a:solidFill>
              </a:rPr>
              <a:t>Relazione</a:t>
            </a:r>
            <a:r>
              <a:rPr lang="it-IT" dirty="0"/>
              <a:t> avremo quindi la seguente struttura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Con l'esecuzione di istruzioni di </a:t>
            </a:r>
            <a:r>
              <a:rPr lang="it-IT" b="1" dirty="0" err="1">
                <a:solidFill>
                  <a:srgbClr val="FF0000"/>
                </a:solidFill>
              </a:rPr>
              <a:t>Insert</a:t>
            </a:r>
            <a:r>
              <a:rPr lang="it-IT" dirty="0"/>
              <a:t>, per caricare i dati nella </a:t>
            </a:r>
            <a:r>
              <a:rPr lang="it-IT" b="1" dirty="0">
                <a:solidFill>
                  <a:srgbClr val="FF0000"/>
                </a:solidFill>
              </a:rPr>
              <a:t>Tabella</a:t>
            </a:r>
            <a:r>
              <a:rPr lang="it-IT" dirty="0"/>
              <a:t>, per ogni </a:t>
            </a:r>
            <a:r>
              <a:rPr lang="it-IT" b="1" dirty="0" err="1">
                <a:solidFill>
                  <a:srgbClr val="FF0000"/>
                </a:solidFill>
              </a:rPr>
              <a:t>Insert</a:t>
            </a:r>
            <a:r>
              <a:rPr lang="it-IT" dirty="0"/>
              <a:t>, verrà creata una </a:t>
            </a:r>
            <a:r>
              <a:rPr lang="it-IT" b="1" dirty="0">
                <a:solidFill>
                  <a:srgbClr val="FF0000"/>
                </a:solidFill>
              </a:rPr>
              <a:t>Istanza</a:t>
            </a:r>
            <a:r>
              <a:rPr lang="it-IT" dirty="0"/>
              <a:t> della </a:t>
            </a:r>
            <a:r>
              <a:rPr lang="it-IT" b="1" dirty="0">
                <a:solidFill>
                  <a:srgbClr val="FF0000"/>
                </a:solidFill>
              </a:rPr>
              <a:t>Relazione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 Modello Relazionale ( 3 di 5 )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C9C3EEE-3FA7-FB2B-F9D7-C020014B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76" y="1591271"/>
            <a:ext cx="6302083" cy="19709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E66F420-E585-9CA5-7986-64D16873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09" y="4256174"/>
            <a:ext cx="7136828" cy="168320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0A06BB0-55E4-F5C9-19B6-EDFB3E0EAC65}"/>
              </a:ext>
            </a:extLst>
          </p:cNvPr>
          <p:cNvCxnSpPr>
            <a:cxnSpLocks/>
          </p:cNvCxnSpPr>
          <p:nvPr/>
        </p:nvCxnSpPr>
        <p:spPr>
          <a:xfrm>
            <a:off x="3396897" y="5166001"/>
            <a:ext cx="1286112" cy="3114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2A464829-9698-C0C5-2698-B2D566A6B814}"/>
              </a:ext>
            </a:extLst>
          </p:cNvPr>
          <p:cNvSpPr/>
          <p:nvPr/>
        </p:nvSpPr>
        <p:spPr>
          <a:xfrm>
            <a:off x="541630" y="4644484"/>
            <a:ext cx="2910601" cy="89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1"/>
                </a:solidFill>
              </a:rPr>
              <a:t>5 Istanze della Relazione</a:t>
            </a:r>
          </a:p>
        </p:txBody>
      </p:sp>
    </p:spTree>
    <p:extLst>
      <p:ext uri="{BB962C8B-B14F-4D97-AF65-F5344CB8AC3E}">
        <p14:creationId xmlns:p14="http://schemas.microsoft.com/office/powerpoint/2010/main" val="1552028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41300" cy="1692053"/>
          </a:xfrm>
        </p:spPr>
        <p:txBody>
          <a:bodyPr>
            <a:noAutofit/>
          </a:bodyPr>
          <a:lstStyle/>
          <a:p>
            <a:r>
              <a:rPr lang="it-IT" dirty="0"/>
              <a:t>Una rappresentazione della definizione di tale </a:t>
            </a:r>
            <a:r>
              <a:rPr lang="it-IT" b="1" dirty="0">
                <a:solidFill>
                  <a:srgbClr val="FF0000"/>
                </a:solidFill>
              </a:rPr>
              <a:t>Relazione</a:t>
            </a:r>
            <a:r>
              <a:rPr lang="it-IT" dirty="0"/>
              <a:t> potrebbe essere la seguente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Le </a:t>
            </a:r>
            <a:r>
              <a:rPr lang="it-IT" b="1" dirty="0" err="1">
                <a:solidFill>
                  <a:srgbClr val="FF0000"/>
                </a:solidFill>
              </a:rPr>
              <a:t>Tuple</a:t>
            </a:r>
            <a:r>
              <a:rPr lang="it-IT" dirty="0"/>
              <a:t> ( </a:t>
            </a:r>
            <a:r>
              <a:rPr lang="it-IT" b="1" dirty="0">
                <a:solidFill>
                  <a:srgbClr val="FF0000"/>
                </a:solidFill>
              </a:rPr>
              <a:t>Righe</a:t>
            </a:r>
            <a:r>
              <a:rPr lang="it-IT" dirty="0"/>
              <a:t> ) in una </a:t>
            </a:r>
            <a:r>
              <a:rPr lang="it-IT" b="1" dirty="0">
                <a:solidFill>
                  <a:srgbClr val="FF0000"/>
                </a:solidFill>
              </a:rPr>
              <a:t>Relazione</a:t>
            </a:r>
            <a:r>
              <a:rPr lang="it-IT" dirty="0"/>
              <a:t> ( </a:t>
            </a:r>
            <a:r>
              <a:rPr lang="it-IT" b="1" dirty="0">
                <a:solidFill>
                  <a:srgbClr val="FF0000"/>
                </a:solidFill>
              </a:rPr>
              <a:t>Tabella</a:t>
            </a:r>
            <a:r>
              <a:rPr lang="it-IT" dirty="0"/>
              <a:t> ) sono una collezione non ordinata di elementi differenti</a:t>
            </a:r>
          </a:p>
          <a:p>
            <a:endParaRPr lang="it-IT" dirty="0"/>
          </a:p>
          <a:p>
            <a:r>
              <a:rPr lang="it-IT" dirty="0"/>
              <a:t>Per distinguere una </a:t>
            </a:r>
            <a:r>
              <a:rPr lang="it-IT" b="1" dirty="0" err="1">
                <a:solidFill>
                  <a:srgbClr val="FF0000"/>
                </a:solidFill>
              </a:rPr>
              <a:t>Tupla</a:t>
            </a:r>
            <a:r>
              <a:rPr lang="it-IT" dirty="0"/>
              <a:t> da un'altra, si ricorre al concetto di </a:t>
            </a:r>
            <a:r>
              <a:rPr lang="it-IT" b="1" dirty="0">
                <a:solidFill>
                  <a:srgbClr val="FF0000"/>
                </a:solidFill>
              </a:rPr>
              <a:t>Chiave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Primaria</a:t>
            </a:r>
            <a:r>
              <a:rPr lang="it-IT" dirty="0"/>
              <a:t>, cioè ad uno o ad un insieme di </a:t>
            </a:r>
            <a:r>
              <a:rPr lang="it-IT" b="1" dirty="0">
                <a:solidFill>
                  <a:srgbClr val="FF0000"/>
                </a:solidFill>
              </a:rPr>
              <a:t>Attributi</a:t>
            </a:r>
            <a:r>
              <a:rPr lang="it-IT" dirty="0"/>
              <a:t> ( </a:t>
            </a:r>
            <a:r>
              <a:rPr lang="it-IT" b="1" dirty="0">
                <a:solidFill>
                  <a:srgbClr val="FF0000"/>
                </a:solidFill>
              </a:rPr>
              <a:t>Colonne</a:t>
            </a:r>
            <a:r>
              <a:rPr lang="it-IT" dirty="0"/>
              <a:t> ) che consentono di identificare in maniera univoca una </a:t>
            </a:r>
            <a:r>
              <a:rPr lang="it-IT" b="1" dirty="0" err="1">
                <a:solidFill>
                  <a:srgbClr val="FF0000"/>
                </a:solidFill>
              </a:rPr>
              <a:t>Tupla</a:t>
            </a:r>
            <a:r>
              <a:rPr lang="it-IT" dirty="0"/>
              <a:t> in una </a:t>
            </a:r>
            <a:r>
              <a:rPr lang="it-IT" b="1" dirty="0">
                <a:solidFill>
                  <a:srgbClr val="FF0000"/>
                </a:solidFill>
              </a:rPr>
              <a:t>Relazione</a:t>
            </a:r>
            <a:r>
              <a:rPr lang="it-IT" dirty="0"/>
              <a:t> ( </a:t>
            </a:r>
            <a:r>
              <a:rPr lang="it-IT" b="1" dirty="0">
                <a:solidFill>
                  <a:srgbClr val="FF0000"/>
                </a:solidFill>
              </a:rPr>
              <a:t>Tabella</a:t>
            </a:r>
            <a:r>
              <a:rPr lang="it-IT" dirty="0"/>
              <a:t> )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 Modello Relazionale ( 4 di 5 )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7ABCFE3E-B5F7-34AD-5BBF-DD818ABDB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01" y="1500923"/>
            <a:ext cx="11503700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 algn="ctr"/>
            <a:r>
              <a:rPr lang="it-IT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TB_ANAG </a:t>
            </a:r>
            <a:r>
              <a:rPr lang="it-I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ID_ANAG, COGNOME, NOME, CITTA, DT_NASC, COD_FISCALE, STIPENDIO </a:t>
            </a:r>
            <a:r>
              <a:rPr lang="it-I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endParaRPr lang="it-IT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591834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41300" cy="3470168"/>
          </a:xfrm>
        </p:spPr>
        <p:txBody>
          <a:bodyPr>
            <a:noAutofit/>
          </a:bodyPr>
          <a:lstStyle/>
          <a:p>
            <a:r>
              <a:rPr lang="it-IT" dirty="0"/>
              <a:t>In una </a:t>
            </a:r>
            <a:r>
              <a:rPr lang="it-IT" b="1" dirty="0">
                <a:solidFill>
                  <a:srgbClr val="FF0000"/>
                </a:solidFill>
              </a:rPr>
              <a:t>Relazione</a:t>
            </a:r>
            <a:r>
              <a:rPr lang="it-IT" dirty="0"/>
              <a:t> ( </a:t>
            </a:r>
            <a:r>
              <a:rPr lang="it-IT" b="1" dirty="0">
                <a:solidFill>
                  <a:srgbClr val="FF0000"/>
                </a:solidFill>
              </a:rPr>
              <a:t>Tabella</a:t>
            </a:r>
            <a:r>
              <a:rPr lang="it-IT" dirty="0"/>
              <a:t> ) possono esserci quindi più combinazioni di </a:t>
            </a:r>
            <a:r>
              <a:rPr lang="it-IT" b="1" dirty="0">
                <a:solidFill>
                  <a:srgbClr val="FF0000"/>
                </a:solidFill>
              </a:rPr>
              <a:t>Attributi</a:t>
            </a:r>
            <a:r>
              <a:rPr lang="it-IT" dirty="0"/>
              <a:t> ( </a:t>
            </a:r>
            <a:r>
              <a:rPr lang="it-IT" b="1" dirty="0">
                <a:solidFill>
                  <a:srgbClr val="FF0000"/>
                </a:solidFill>
              </a:rPr>
              <a:t>Colonne</a:t>
            </a:r>
            <a:r>
              <a:rPr lang="it-IT" dirty="0"/>
              <a:t> ) che permettono di identificare univocamente una </a:t>
            </a:r>
            <a:r>
              <a:rPr lang="it-IT" b="1" dirty="0" err="1">
                <a:solidFill>
                  <a:srgbClr val="FF0000"/>
                </a:solidFill>
              </a:rPr>
              <a:t>Tupla</a:t>
            </a:r>
            <a:r>
              <a:rPr lang="it-IT" dirty="0"/>
              <a:t> ( </a:t>
            </a:r>
            <a:r>
              <a:rPr lang="it-IT" b="1" dirty="0">
                <a:solidFill>
                  <a:srgbClr val="FF0000"/>
                </a:solidFill>
              </a:rPr>
              <a:t>Chiavi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Candidate</a:t>
            </a:r>
            <a:r>
              <a:rPr lang="it-IT" dirty="0"/>
              <a:t> ), ma tra queste ne verrà scelta una sola da utilizzare come </a:t>
            </a:r>
            <a:r>
              <a:rPr lang="it-IT" b="1" dirty="0">
                <a:solidFill>
                  <a:srgbClr val="FF0000"/>
                </a:solidFill>
              </a:rPr>
              <a:t>Chiave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Primaria</a:t>
            </a:r>
          </a:p>
          <a:p>
            <a:endParaRPr lang="it-IT" dirty="0"/>
          </a:p>
          <a:p>
            <a:r>
              <a:rPr lang="it-IT" dirty="0"/>
              <a:t>Gli </a:t>
            </a:r>
            <a:r>
              <a:rPr lang="it-IT" b="1" dirty="0">
                <a:solidFill>
                  <a:srgbClr val="FF0000"/>
                </a:solidFill>
              </a:rPr>
              <a:t>Attributi</a:t>
            </a:r>
            <a:r>
              <a:rPr lang="it-IT" dirty="0"/>
              <a:t> (</a:t>
            </a:r>
            <a:r>
              <a:rPr lang="it-IT" b="1" dirty="0">
                <a:solidFill>
                  <a:srgbClr val="FF0000"/>
                </a:solidFill>
              </a:rPr>
              <a:t>Colonne</a:t>
            </a:r>
            <a:r>
              <a:rPr lang="it-IT" dirty="0"/>
              <a:t> ) della </a:t>
            </a:r>
            <a:r>
              <a:rPr lang="it-IT" b="1" dirty="0">
                <a:solidFill>
                  <a:srgbClr val="FF0000"/>
                </a:solidFill>
              </a:rPr>
              <a:t>Chiave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Primaria</a:t>
            </a:r>
            <a:r>
              <a:rPr lang="it-IT" dirty="0"/>
              <a:t> non possono assumere il valore indefinito, in quanto non permetterebbero più di identificare una particolare </a:t>
            </a:r>
            <a:r>
              <a:rPr lang="it-IT" b="1" dirty="0" err="1">
                <a:solidFill>
                  <a:srgbClr val="FF0000"/>
                </a:solidFill>
              </a:rPr>
              <a:t>Tupla</a:t>
            </a:r>
            <a:r>
              <a:rPr lang="it-IT" dirty="0"/>
              <a:t> in una </a:t>
            </a:r>
            <a:r>
              <a:rPr lang="it-IT" b="1" dirty="0">
                <a:solidFill>
                  <a:srgbClr val="FF0000"/>
                </a:solidFill>
              </a:rPr>
              <a:t>Relazione</a:t>
            </a:r>
            <a:r>
              <a:rPr lang="it-IT" dirty="0"/>
              <a:t> ( </a:t>
            </a:r>
            <a:r>
              <a:rPr lang="it-IT" b="1" dirty="0">
                <a:solidFill>
                  <a:srgbClr val="FF0000"/>
                </a:solidFill>
              </a:rPr>
              <a:t>Tabella</a:t>
            </a:r>
            <a:r>
              <a:rPr lang="it-IT" dirty="0"/>
              <a:t> )</a:t>
            </a:r>
          </a:p>
          <a:p>
            <a:endParaRPr lang="it-IT" dirty="0"/>
          </a:p>
          <a:p>
            <a:r>
              <a:rPr lang="it-IT" dirty="0"/>
              <a:t>Questa proprietà delle </a:t>
            </a:r>
            <a:r>
              <a:rPr lang="it-IT" b="1" dirty="0">
                <a:solidFill>
                  <a:srgbClr val="FF0000"/>
                </a:solidFill>
              </a:rPr>
              <a:t>Relazioni</a:t>
            </a:r>
            <a:r>
              <a:rPr lang="it-IT" dirty="0"/>
              <a:t> e delle loro </a:t>
            </a:r>
            <a:r>
              <a:rPr lang="it-IT" b="1" dirty="0">
                <a:solidFill>
                  <a:srgbClr val="FF0000"/>
                </a:solidFill>
              </a:rPr>
              <a:t>Chiavi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Primarie</a:t>
            </a:r>
            <a:r>
              <a:rPr lang="it-IT" dirty="0"/>
              <a:t> va sotto il nome di Integrità delle </a:t>
            </a:r>
            <a:r>
              <a:rPr lang="it-IT" b="1" dirty="0">
                <a:solidFill>
                  <a:srgbClr val="FF0000"/>
                </a:solidFill>
              </a:rPr>
              <a:t>Entità</a:t>
            </a:r>
            <a:r>
              <a:rPr lang="it-IT" dirty="0"/>
              <a:t> ( </a:t>
            </a:r>
            <a:r>
              <a:rPr lang="it-IT" b="1" dirty="0" err="1">
                <a:solidFill>
                  <a:srgbClr val="FF0000"/>
                </a:solidFill>
              </a:rPr>
              <a:t>Entity</a:t>
            </a:r>
            <a:r>
              <a:rPr lang="it-IT" dirty="0"/>
              <a:t> </a:t>
            </a:r>
            <a:r>
              <a:rPr lang="it-IT" b="1" dirty="0" err="1">
                <a:solidFill>
                  <a:srgbClr val="FF0000"/>
                </a:solidFill>
              </a:rPr>
              <a:t>Integrity</a:t>
            </a:r>
            <a:r>
              <a:rPr lang="it-IT" dirty="0"/>
              <a:t> )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 Modello Relazionale ( 5 di 5 )</a:t>
            </a:r>
          </a:p>
        </p:txBody>
      </p:sp>
    </p:spTree>
    <p:extLst>
      <p:ext uri="{BB962C8B-B14F-4D97-AF65-F5344CB8AC3E}">
        <p14:creationId xmlns:p14="http://schemas.microsoft.com/office/powerpoint/2010/main" val="418900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710671" cy="1692053"/>
          </a:xfrm>
        </p:spPr>
        <p:txBody>
          <a:bodyPr>
            <a:noAutofit/>
          </a:bodyPr>
          <a:lstStyle/>
          <a:p>
            <a:r>
              <a:rPr lang="it-IT" dirty="0"/>
              <a:t>La potenza di un sistema di gestione di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Relazionale</a:t>
            </a:r>
            <a:r>
              <a:rPr lang="it-IT" dirty="0"/>
              <a:t> è determinata dalla sua capacità di ricercare, trovare e raggruppare rapidamente le informazioni memorizzate in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dirty="0"/>
              <a:t> distinte</a:t>
            </a:r>
          </a:p>
          <a:p>
            <a:endParaRPr lang="it-IT" dirty="0"/>
          </a:p>
          <a:p>
            <a:r>
              <a:rPr lang="it-IT" dirty="0"/>
              <a:t>Dopo avere definito le diverse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dirty="0"/>
              <a:t> per ogni </a:t>
            </a:r>
            <a:r>
              <a:rPr lang="it-IT" b="1" dirty="0">
                <a:solidFill>
                  <a:srgbClr val="FF0000"/>
                </a:solidFill>
              </a:rPr>
              <a:t>Oggetto</a:t>
            </a:r>
            <a:r>
              <a:rPr lang="it-IT" dirty="0"/>
              <a:t>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, è necessario indicare il modo per collegare le informazioni</a:t>
            </a:r>
          </a:p>
          <a:p>
            <a:endParaRPr lang="it-IT" dirty="0"/>
          </a:p>
          <a:p>
            <a:r>
              <a:rPr lang="it-IT" dirty="0"/>
              <a:t>Tale collegamento si realizza stabilendo particolari </a:t>
            </a:r>
            <a:r>
              <a:rPr lang="it-IT" b="1" dirty="0">
                <a:solidFill>
                  <a:srgbClr val="FF0000"/>
                </a:solidFill>
              </a:rPr>
              <a:t>Relazioni</a:t>
            </a:r>
            <a:r>
              <a:rPr lang="it-IT" dirty="0"/>
              <a:t> tra le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dirty="0"/>
              <a:t>, in virtù delle quali le informazioni contenute in una </a:t>
            </a:r>
            <a:r>
              <a:rPr lang="it-IT" b="1" dirty="0">
                <a:solidFill>
                  <a:srgbClr val="FF0000"/>
                </a:solidFill>
              </a:rPr>
              <a:t>Tabella</a:t>
            </a:r>
            <a:r>
              <a:rPr lang="it-IT" dirty="0"/>
              <a:t> vengono univocamente correlate con le informazioni contenute in un’altra </a:t>
            </a:r>
            <a:r>
              <a:rPr lang="it-IT" b="1" dirty="0">
                <a:solidFill>
                  <a:srgbClr val="FF0000"/>
                </a:solidFill>
              </a:rPr>
              <a:t>Tabella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Relazioni tra Tabelle ( 1 di 3 )</a:t>
            </a:r>
          </a:p>
        </p:txBody>
      </p:sp>
    </p:spTree>
    <p:extLst>
      <p:ext uri="{BB962C8B-B14F-4D97-AF65-F5344CB8AC3E}">
        <p14:creationId xmlns:p14="http://schemas.microsoft.com/office/powerpoint/2010/main" val="328515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721557" cy="5113910"/>
          </a:xfrm>
        </p:spPr>
        <p:txBody>
          <a:bodyPr>
            <a:noAutofit/>
          </a:bodyPr>
          <a:lstStyle/>
          <a:p>
            <a:r>
              <a:rPr lang="it-IT" dirty="0"/>
              <a:t>Esistono molti metodi per richiedere informazioni al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, tra questi, utilizzando </a:t>
            </a:r>
            <a:r>
              <a:rPr lang="it-IT" b="1" dirty="0">
                <a:solidFill>
                  <a:srgbClr val="FF0000"/>
                </a:solidFill>
              </a:rPr>
              <a:t>Sql*Plus </a:t>
            </a:r>
            <a:r>
              <a:rPr lang="it-IT" dirty="0"/>
              <a:t>oppure un Cliente come ad esempio </a:t>
            </a:r>
            <a:r>
              <a:rPr lang="it-IT" b="1" dirty="0">
                <a:solidFill>
                  <a:srgbClr val="FF0000"/>
                </a:solidFill>
              </a:rPr>
              <a:t>Sql Developer</a:t>
            </a:r>
          </a:p>
          <a:p>
            <a:endParaRPr lang="it-IT" b="1" dirty="0">
              <a:solidFill>
                <a:srgbClr val="FF0000"/>
              </a:solidFill>
            </a:endParaRPr>
          </a:p>
          <a:p>
            <a:r>
              <a:rPr lang="it-IT" dirty="0"/>
              <a:t>Come detto in precedenza, </a:t>
            </a:r>
            <a:r>
              <a:rPr lang="it-IT" b="1" dirty="0">
                <a:solidFill>
                  <a:srgbClr val="FF0000"/>
                </a:solidFill>
              </a:rPr>
              <a:t>SQL*Plus </a:t>
            </a:r>
            <a:r>
              <a:rPr lang="it-IT" dirty="0"/>
              <a:t>è una interfaccia a riga di comando, la principale del </a:t>
            </a:r>
            <a:r>
              <a:rPr lang="it-IT" b="1" dirty="0">
                <a:solidFill>
                  <a:srgbClr val="FF0000"/>
                </a:solidFill>
              </a:rPr>
              <a:t>Database Oracle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Utilizzare </a:t>
            </a:r>
            <a:r>
              <a:rPr lang="it-IT" b="1" dirty="0">
                <a:solidFill>
                  <a:srgbClr val="FF0000"/>
                </a:solidFill>
              </a:rPr>
              <a:t>SQL*Plus </a:t>
            </a:r>
            <a:r>
              <a:rPr lang="it-IT" dirty="0"/>
              <a:t>per avviare e arrestare il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, impostare i parametri di inizializzazione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, creare e gestire gli utenti, creare e modificare oggetti di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come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dirty="0"/>
              <a:t> ed </a:t>
            </a:r>
            <a:r>
              <a:rPr lang="it-IT" b="1" dirty="0">
                <a:solidFill>
                  <a:srgbClr val="FF0000"/>
                </a:solidFill>
              </a:rPr>
              <a:t>Indici</a:t>
            </a:r>
            <a:r>
              <a:rPr lang="it-IT" dirty="0"/>
              <a:t>, inserire e aggiornare i dati, eseguire </a:t>
            </a:r>
            <a:r>
              <a:rPr lang="it-IT" b="1" dirty="0">
                <a:solidFill>
                  <a:srgbClr val="FF0000"/>
                </a:solidFill>
              </a:rPr>
              <a:t>Query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Sql</a:t>
            </a:r>
            <a:r>
              <a:rPr lang="it-IT" dirty="0"/>
              <a:t> e molto altro ancora</a:t>
            </a:r>
          </a:p>
          <a:p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Richiedere informazioni al Database ( 1 di 6 )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127CDB-EB80-E202-27E0-32CC4290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2619714"/>
            <a:ext cx="61912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99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710671" cy="3241568"/>
          </a:xfrm>
        </p:spPr>
        <p:txBody>
          <a:bodyPr>
            <a:noAutofit/>
          </a:bodyPr>
          <a:lstStyle/>
          <a:p>
            <a:r>
              <a:rPr lang="it-IT" dirty="0"/>
              <a:t>La </a:t>
            </a:r>
            <a:r>
              <a:rPr lang="it-IT" b="1" dirty="0">
                <a:solidFill>
                  <a:srgbClr val="FF0000"/>
                </a:solidFill>
              </a:rPr>
              <a:t>Relazione</a:t>
            </a:r>
            <a:r>
              <a:rPr lang="it-IT" dirty="0"/>
              <a:t> tra due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dirty="0"/>
              <a:t> si basa su due importanti concetti, ovvero quelli di </a:t>
            </a:r>
            <a:r>
              <a:rPr lang="it-IT" b="1" dirty="0">
                <a:solidFill>
                  <a:srgbClr val="FF0000"/>
                </a:solidFill>
              </a:rPr>
              <a:t>Chiave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Primaria</a:t>
            </a:r>
            <a:r>
              <a:rPr lang="it-IT" dirty="0"/>
              <a:t> ( </a:t>
            </a:r>
            <a:r>
              <a:rPr lang="it-IT" b="1" dirty="0" err="1">
                <a:solidFill>
                  <a:srgbClr val="0000FF"/>
                </a:solidFill>
              </a:rPr>
              <a:t>Primary</a:t>
            </a:r>
            <a:r>
              <a:rPr lang="it-IT" dirty="0"/>
              <a:t> </a:t>
            </a:r>
            <a:r>
              <a:rPr lang="it-IT" b="1" dirty="0">
                <a:solidFill>
                  <a:srgbClr val="0000FF"/>
                </a:solidFill>
              </a:rPr>
              <a:t>Key</a:t>
            </a:r>
            <a:r>
              <a:rPr lang="it-IT" dirty="0"/>
              <a:t> ) e </a:t>
            </a:r>
            <a:r>
              <a:rPr lang="it-IT" b="1" dirty="0">
                <a:solidFill>
                  <a:srgbClr val="FF0000"/>
                </a:solidFill>
              </a:rPr>
              <a:t>Chiave</a:t>
            </a:r>
            <a:r>
              <a:rPr lang="it-IT" b="1" dirty="0"/>
              <a:t> </a:t>
            </a:r>
            <a:r>
              <a:rPr lang="it-IT" b="1" dirty="0">
                <a:solidFill>
                  <a:srgbClr val="FF0000"/>
                </a:solidFill>
              </a:rPr>
              <a:t>Esterna</a:t>
            </a:r>
            <a:r>
              <a:rPr lang="it-IT" dirty="0"/>
              <a:t> ( </a:t>
            </a:r>
            <a:r>
              <a:rPr lang="it-IT" b="1" dirty="0">
                <a:solidFill>
                  <a:srgbClr val="0000FF"/>
                </a:solidFill>
              </a:rPr>
              <a:t>Foreign</a:t>
            </a:r>
            <a:r>
              <a:rPr lang="it-IT" b="1" dirty="0"/>
              <a:t> </a:t>
            </a:r>
            <a:r>
              <a:rPr lang="it-IT" b="1" dirty="0">
                <a:solidFill>
                  <a:srgbClr val="0000FF"/>
                </a:solidFill>
              </a:rPr>
              <a:t>Key</a:t>
            </a:r>
            <a:r>
              <a:rPr lang="it-IT" dirty="0"/>
              <a:t> )</a:t>
            </a:r>
          </a:p>
          <a:p>
            <a:endParaRPr lang="it-IT" dirty="0"/>
          </a:p>
          <a:p>
            <a:r>
              <a:rPr lang="it-IT" dirty="0"/>
              <a:t>Una </a:t>
            </a:r>
            <a:r>
              <a:rPr lang="it-IT" b="1" dirty="0" err="1">
                <a:solidFill>
                  <a:srgbClr val="0000FF"/>
                </a:solidFill>
              </a:rPr>
              <a:t>Primary</a:t>
            </a:r>
            <a:r>
              <a:rPr lang="it-IT" dirty="0"/>
              <a:t> </a:t>
            </a:r>
            <a:r>
              <a:rPr lang="it-IT" b="1" dirty="0">
                <a:solidFill>
                  <a:srgbClr val="0000FF"/>
                </a:solidFill>
              </a:rPr>
              <a:t>Key</a:t>
            </a:r>
            <a:r>
              <a:rPr lang="it-IT" dirty="0"/>
              <a:t> è un campo di una </a:t>
            </a:r>
            <a:r>
              <a:rPr lang="it-IT" b="1" u="sng" dirty="0">
                <a:solidFill>
                  <a:srgbClr val="00B050"/>
                </a:solidFill>
              </a:rPr>
              <a:t>Tabella</a:t>
            </a:r>
            <a:r>
              <a:rPr lang="it-IT" u="sng" dirty="0">
                <a:solidFill>
                  <a:srgbClr val="00B050"/>
                </a:solidFill>
              </a:rPr>
              <a:t> </a:t>
            </a:r>
            <a:r>
              <a:rPr lang="it-IT" b="1" u="sng" dirty="0">
                <a:solidFill>
                  <a:srgbClr val="00B050"/>
                </a:solidFill>
              </a:rPr>
              <a:t>A</a:t>
            </a:r>
            <a:r>
              <a:rPr lang="it-IT" dirty="0"/>
              <a:t> ( che chiameremo </a:t>
            </a:r>
            <a:r>
              <a:rPr lang="it-IT" b="1" dirty="0">
                <a:solidFill>
                  <a:srgbClr val="FF0000"/>
                </a:solidFill>
              </a:rPr>
              <a:t>Tabella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Primaria</a:t>
            </a:r>
            <a:r>
              <a:rPr lang="it-IT" dirty="0"/>
              <a:t> ) che contiene valori non ripetuti che identificano in maniera univoca ciascuna riga</a:t>
            </a:r>
          </a:p>
          <a:p>
            <a:endParaRPr lang="it-IT" dirty="0"/>
          </a:p>
          <a:p>
            <a:r>
              <a:rPr lang="it-IT" dirty="0"/>
              <a:t>Una </a:t>
            </a:r>
            <a:r>
              <a:rPr lang="it-IT" b="1" dirty="0">
                <a:solidFill>
                  <a:srgbClr val="0000FF"/>
                </a:solidFill>
              </a:rPr>
              <a:t>Foreign</a:t>
            </a:r>
            <a:r>
              <a:rPr lang="it-IT" dirty="0"/>
              <a:t> </a:t>
            </a:r>
            <a:r>
              <a:rPr lang="it-IT" b="1" dirty="0">
                <a:solidFill>
                  <a:srgbClr val="0000FF"/>
                </a:solidFill>
              </a:rPr>
              <a:t>Key</a:t>
            </a:r>
            <a:r>
              <a:rPr lang="it-IT" dirty="0"/>
              <a:t> è un campo di una </a:t>
            </a:r>
            <a:r>
              <a:rPr lang="it-IT" b="1" u="sng" dirty="0">
                <a:solidFill>
                  <a:srgbClr val="00B050"/>
                </a:solidFill>
              </a:rPr>
              <a:t>Tabella</a:t>
            </a:r>
            <a:r>
              <a:rPr lang="it-IT" u="sng" dirty="0">
                <a:solidFill>
                  <a:srgbClr val="00B050"/>
                </a:solidFill>
              </a:rPr>
              <a:t> </a:t>
            </a:r>
            <a:r>
              <a:rPr lang="it-IT" b="1" u="sng" dirty="0">
                <a:solidFill>
                  <a:srgbClr val="00B050"/>
                </a:solidFill>
              </a:rPr>
              <a:t>B</a:t>
            </a:r>
            <a:r>
              <a:rPr lang="it-IT" dirty="0"/>
              <a:t> ( che chiameremo </a:t>
            </a:r>
            <a:r>
              <a:rPr lang="it-IT" b="1" dirty="0">
                <a:solidFill>
                  <a:srgbClr val="FF0000"/>
                </a:solidFill>
              </a:rPr>
              <a:t>Tabella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Secondaria</a:t>
            </a:r>
            <a:r>
              <a:rPr lang="it-IT" dirty="0"/>
              <a:t> ) che ha lo stesso tipo di dati della </a:t>
            </a:r>
            <a:r>
              <a:rPr lang="it-IT" b="1" dirty="0" err="1">
                <a:solidFill>
                  <a:srgbClr val="0000FF"/>
                </a:solidFill>
              </a:rPr>
              <a:t>Primary</a:t>
            </a:r>
            <a:r>
              <a:rPr lang="it-IT" dirty="0"/>
              <a:t> </a:t>
            </a:r>
            <a:r>
              <a:rPr lang="it-IT" b="1" dirty="0">
                <a:solidFill>
                  <a:srgbClr val="0000FF"/>
                </a:solidFill>
              </a:rPr>
              <a:t>Key</a:t>
            </a:r>
            <a:r>
              <a:rPr lang="it-IT" dirty="0"/>
              <a:t> e che viene utilizzato per legare i dati della </a:t>
            </a:r>
            <a:r>
              <a:rPr lang="it-IT" b="1" u="sng" dirty="0">
                <a:solidFill>
                  <a:srgbClr val="00B050"/>
                </a:solidFill>
              </a:rPr>
              <a:t>Tabella</a:t>
            </a:r>
            <a:r>
              <a:rPr lang="it-IT" u="sng" dirty="0">
                <a:solidFill>
                  <a:srgbClr val="00B050"/>
                </a:solidFill>
              </a:rPr>
              <a:t> </a:t>
            </a:r>
            <a:r>
              <a:rPr lang="it-IT" b="1" u="sng" dirty="0">
                <a:solidFill>
                  <a:srgbClr val="00B050"/>
                </a:solidFill>
              </a:rPr>
              <a:t>B</a:t>
            </a:r>
            <a:r>
              <a:rPr lang="it-IT" dirty="0"/>
              <a:t> a quelli della </a:t>
            </a:r>
            <a:r>
              <a:rPr lang="it-IT" b="1" u="sng" dirty="0">
                <a:solidFill>
                  <a:srgbClr val="00B050"/>
                </a:solidFill>
              </a:rPr>
              <a:t>Tabella</a:t>
            </a:r>
            <a:r>
              <a:rPr lang="it-IT" u="sng" dirty="0">
                <a:solidFill>
                  <a:srgbClr val="00B050"/>
                </a:solidFill>
              </a:rPr>
              <a:t> </a:t>
            </a:r>
            <a:r>
              <a:rPr lang="it-IT" b="1" u="sng" dirty="0">
                <a:solidFill>
                  <a:srgbClr val="00B050"/>
                </a:solidFill>
              </a:rPr>
              <a:t>A</a:t>
            </a:r>
            <a:endParaRPr lang="it-IT" b="1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Relazioni tra Tabelle ( 2 di 3 )</a:t>
            </a:r>
          </a:p>
        </p:txBody>
      </p:sp>
    </p:spTree>
    <p:extLst>
      <p:ext uri="{BB962C8B-B14F-4D97-AF65-F5344CB8AC3E}">
        <p14:creationId xmlns:p14="http://schemas.microsoft.com/office/powerpoint/2010/main" val="3327120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710671" cy="3241568"/>
          </a:xfrm>
        </p:spPr>
        <p:txBody>
          <a:bodyPr>
            <a:noAutofit/>
          </a:bodyPr>
          <a:lstStyle/>
          <a:p>
            <a:r>
              <a:rPr lang="it-IT" dirty="0"/>
              <a:t>Immaginiamo di gestire una azienda di </a:t>
            </a:r>
            <a:r>
              <a:rPr lang="it-IT" b="1" dirty="0">
                <a:solidFill>
                  <a:srgbClr val="FF0000"/>
                </a:solidFill>
              </a:rPr>
              <a:t>Import</a:t>
            </a:r>
            <a:r>
              <a:rPr lang="it-IT" dirty="0"/>
              <a:t> ed </a:t>
            </a:r>
            <a:r>
              <a:rPr lang="it-IT" b="1" dirty="0">
                <a:solidFill>
                  <a:srgbClr val="FF0000"/>
                </a:solidFill>
              </a:rPr>
              <a:t>Export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I clienti di questa azienda possono essere associati, per esempio, agli ordini che hanno effettuato creando una </a:t>
            </a:r>
            <a:r>
              <a:rPr lang="it-IT" b="1" dirty="0">
                <a:solidFill>
                  <a:srgbClr val="FF0000"/>
                </a:solidFill>
              </a:rPr>
              <a:t>Relazione</a:t>
            </a:r>
            <a:r>
              <a:rPr lang="it-IT" dirty="0"/>
              <a:t> tra la </a:t>
            </a:r>
            <a:r>
              <a:rPr lang="it-IT" b="1" dirty="0">
                <a:solidFill>
                  <a:srgbClr val="FF0000"/>
                </a:solidFill>
              </a:rPr>
              <a:t>Tabella TB_CLIENTI </a:t>
            </a:r>
            <a:r>
              <a:rPr lang="it-IT" dirty="0"/>
              <a:t>e la </a:t>
            </a:r>
            <a:r>
              <a:rPr lang="it-IT" b="1" dirty="0">
                <a:solidFill>
                  <a:srgbClr val="FF0000"/>
                </a:solidFill>
              </a:rPr>
              <a:t>Tabella TB_ORDINI </a:t>
            </a:r>
            <a:r>
              <a:rPr lang="it-IT" dirty="0"/>
              <a:t>tramite il campo </a:t>
            </a:r>
            <a:r>
              <a:rPr lang="it-IT" b="1" dirty="0">
                <a:solidFill>
                  <a:srgbClr val="FF0000"/>
                </a:solidFill>
              </a:rPr>
              <a:t>ID_CLI </a:t>
            </a:r>
            <a:r>
              <a:rPr lang="it-IT" dirty="0"/>
              <a:t>che appare in entrambe le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dirty="0"/>
              <a:t> ed è </a:t>
            </a:r>
            <a:r>
              <a:rPr lang="it-IT" b="1" dirty="0">
                <a:solidFill>
                  <a:srgbClr val="FF0000"/>
                </a:solidFill>
              </a:rPr>
              <a:t>Chiave Primaria </a:t>
            </a:r>
            <a:r>
              <a:rPr lang="it-IT" dirty="0"/>
              <a:t>della </a:t>
            </a:r>
            <a:r>
              <a:rPr lang="it-IT" b="1" dirty="0">
                <a:solidFill>
                  <a:srgbClr val="FF0000"/>
                </a:solidFill>
              </a:rPr>
              <a:t>Tabelle TB_CLIENTI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Relazioni tra Tabelle ( 3 di 3 )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64DD64-CEF9-FE44-9EA2-B7CE46BA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18" y="3172105"/>
            <a:ext cx="4195768" cy="208116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20D511F-E779-522E-47DC-FDA2492D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115" y="3172105"/>
            <a:ext cx="4195768" cy="20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4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9460359" cy="1692053"/>
          </a:xfrm>
        </p:spPr>
        <p:txBody>
          <a:bodyPr>
            <a:normAutofit/>
          </a:bodyPr>
          <a:lstStyle/>
          <a:p>
            <a:r>
              <a:rPr lang="it-IT" dirty="0"/>
              <a:t>Esistono tre tipi di </a:t>
            </a:r>
            <a:r>
              <a:rPr lang="it-IT" b="1" dirty="0">
                <a:solidFill>
                  <a:srgbClr val="FF0000"/>
                </a:solidFill>
              </a:rPr>
              <a:t>Relazioni</a:t>
            </a:r>
            <a:r>
              <a:rPr lang="it-IT" dirty="0"/>
              <a:t> tra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di Relazioni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0F355E4-08FF-96EA-E3E2-2BBAF800218A}"/>
              </a:ext>
            </a:extLst>
          </p:cNvPr>
          <p:cNvSpPr/>
          <p:nvPr/>
        </p:nvSpPr>
        <p:spPr>
          <a:xfrm>
            <a:off x="574121" y="1791531"/>
            <a:ext cx="3566606" cy="25902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Calibri" panose="020F0502020204030204" pitchFamily="34" charset="0"/>
                <a:cs typeface="Calibri" panose="020F0502020204030204" pitchFamily="34" charset="0"/>
              </a:rPr>
              <a:t>uno</a:t>
            </a:r>
          </a:p>
          <a:p>
            <a:pPr algn="ctr"/>
            <a:r>
              <a:rPr lang="it-IT" sz="44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algn="ctr"/>
            <a:r>
              <a:rPr lang="it-IT" sz="4400" b="1" dirty="0">
                <a:latin typeface="Calibri" panose="020F0502020204030204" pitchFamily="34" charset="0"/>
                <a:cs typeface="Calibri" panose="020F0502020204030204" pitchFamily="34" charset="0"/>
              </a:rPr>
              <a:t>molti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C218BE4-E3F8-5D09-60E3-3207C3CBC88F}"/>
              </a:ext>
            </a:extLst>
          </p:cNvPr>
          <p:cNvSpPr/>
          <p:nvPr/>
        </p:nvSpPr>
        <p:spPr>
          <a:xfrm>
            <a:off x="4125355" y="3672123"/>
            <a:ext cx="3566606" cy="25902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uno</a:t>
            </a:r>
          </a:p>
          <a:p>
            <a:pPr algn="ctr"/>
            <a:r>
              <a:rPr lang="it-IT" sz="4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algn="ctr"/>
            <a:r>
              <a:rPr lang="it-IT" sz="4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uno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C87D7394-D453-004C-3B20-76C2D1E1C70B}"/>
              </a:ext>
            </a:extLst>
          </p:cNvPr>
          <p:cNvSpPr/>
          <p:nvPr/>
        </p:nvSpPr>
        <p:spPr>
          <a:xfrm>
            <a:off x="7710992" y="1733026"/>
            <a:ext cx="3566606" cy="25902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molti</a:t>
            </a:r>
          </a:p>
          <a:p>
            <a:pPr algn="ctr"/>
            <a:r>
              <a:rPr lang="it-IT" sz="4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algn="ctr"/>
            <a:r>
              <a:rPr lang="it-IT" sz="4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molti</a:t>
            </a:r>
          </a:p>
        </p:txBody>
      </p:sp>
    </p:spTree>
    <p:extLst>
      <p:ext uri="{BB962C8B-B14F-4D97-AF65-F5344CB8AC3E}">
        <p14:creationId xmlns:p14="http://schemas.microsoft.com/office/powerpoint/2010/main" val="1518270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14580" cy="2702230"/>
          </a:xfrm>
        </p:spPr>
        <p:txBody>
          <a:bodyPr>
            <a:noAutofit/>
          </a:bodyPr>
          <a:lstStyle/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uno-a-molti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il tipo di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più frequente in un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Relazionale</a:t>
            </a: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questo tipo di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ad una riga della </a:t>
            </a:r>
            <a:r>
              <a:rPr lang="it-IT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TABELLA_A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corrispondere più righe della </a:t>
            </a:r>
            <a:r>
              <a:rPr lang="it-IT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TABELLA_B</a:t>
            </a:r>
            <a:r>
              <a:rPr lang="it-IT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mentre ad una riga della </a:t>
            </a:r>
            <a:r>
              <a:rPr lang="it-IT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TABELLA_B</a:t>
            </a:r>
            <a:r>
              <a:rPr lang="it-IT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corrisponde una sola riga </a:t>
            </a:r>
            <a:r>
              <a:rPr lang="it-IT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TABELLA_A </a:t>
            </a:r>
            <a:endParaRPr lang="it-IT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semplice esempio di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uno-a-molti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quello visto in precedenza tra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TB_CLIENTI 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TB_ORDINI</a:t>
            </a:r>
            <a:endParaRPr lang="it-IT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Relazione uno-a-molti</a:t>
            </a:r>
          </a:p>
        </p:txBody>
      </p:sp>
    </p:spTree>
    <p:extLst>
      <p:ext uri="{BB962C8B-B14F-4D97-AF65-F5344CB8AC3E}">
        <p14:creationId xmlns:p14="http://schemas.microsoft.com/office/powerpoint/2010/main" val="1273046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958993" cy="4928194"/>
          </a:xfrm>
        </p:spPr>
        <p:txBody>
          <a:bodyPr>
            <a:noAutofit/>
          </a:bodyPr>
          <a:lstStyle/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una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molti-a-molti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ad una riga della </a:t>
            </a:r>
            <a:r>
              <a:rPr lang="it-IT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TABELLA_A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corrispondere più righe della </a:t>
            </a:r>
            <a:r>
              <a:rPr lang="it-IT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TABELLA_B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e, viceversa, ad una riga della </a:t>
            </a:r>
            <a:r>
              <a:rPr lang="it-IT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TABELLA_B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corrispondere più righe della </a:t>
            </a:r>
            <a:r>
              <a:rPr lang="it-IT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TABELLA_A</a:t>
            </a:r>
            <a:endParaRPr lang="it-IT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tipo di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possibile solo definendo una terza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chiamata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Congiunzione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Associativa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che dispone di due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</a:t>
            </a: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prima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FOREIGN_KEY 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punta alla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Chiave Primaria 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TABELLA_A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l’altra punta alla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Chiave Primaria 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TABELLA_B</a:t>
            </a:r>
            <a:endParaRPr lang="it-IT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Relazione molti-a-molti ( 1 di 7 )</a:t>
            </a:r>
          </a:p>
        </p:txBody>
      </p:sp>
    </p:spTree>
    <p:extLst>
      <p:ext uri="{BB962C8B-B14F-4D97-AF65-F5344CB8AC3E}">
        <p14:creationId xmlns:p14="http://schemas.microsoft.com/office/powerpoint/2010/main" val="3616579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958993" cy="1917139"/>
          </a:xfrm>
        </p:spPr>
        <p:txBody>
          <a:bodyPr>
            <a:noAutofit/>
          </a:bodyPr>
          <a:lstStyle/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 molti-a-molti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quindi in realtà composta da due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uno-a-molti con una terza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congiunzione</a:t>
            </a: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terza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anche essere composta da due soli campi ( le sole due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KEY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), se il suo scopo è solo quello di legare le due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primarie</a:t>
            </a: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Relazione molti-a-molti ( 2 di 7 )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931B3A-7DBA-9943-3FC8-FAFBA56F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07" y="2989122"/>
            <a:ext cx="9095986" cy="29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4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958993" cy="442296"/>
          </a:xfrm>
        </p:spPr>
        <p:txBody>
          <a:bodyPr>
            <a:noAutofit/>
          </a:bodyPr>
          <a:lstStyle/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seguito gli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Statement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DDL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la creazione delle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endParaRPr lang="it-IT" sz="20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Relazione molti-a-molti ( 3 di 7 )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A76308B8-3DF7-BE47-8F73-CF0525163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9" y="1297425"/>
            <a:ext cx="6875938" cy="490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DBETL.TB_STUDENTI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ID_STUDENTE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  <a:p>
            <a:pPr marL="139700" lvl="0"/>
            <a:endParaRPr lang="it-IT" sz="18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  <a:p>
            <a:pPr marL="139700" lvl="0"/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DBETL.TB_CORSI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ID_CORSO   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,TITOLO     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,DESCRIZIONE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  <a:endParaRPr lang="it-IT" sz="1800" b="1" dirty="0">
              <a:highlight>
                <a:srgbClr val="FFFFFF"/>
              </a:highlight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4FE733-EF40-4E83-4724-42410278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446" y="2503337"/>
            <a:ext cx="5994745" cy="22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9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Relazione molti-a-molti ( 4 di 7 )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2DE3D71B-C03E-E8CD-B092-12B8EEAA2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8" y="974040"/>
            <a:ext cx="8470563" cy="452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DBETL.TB_ISCRIZIONI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ID_ISCRIZIONE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,ID_STUDENTE  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,ID_CORSO     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CONSTRAINT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FK_ISCR_STUD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FOREIGN KEY 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(ID_STUDENTE)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REFERENCES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DBETL.TB_STUDENTI (ID_STUDENTE)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CONSTRAINT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FK_ISCR_CORSI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FOREIGN KEY 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(ID_CORSO)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REFERENCES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DBETL.TB_CORSI (ID_CORSO)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  <a:endParaRPr lang="it-IT" sz="1800" b="1" dirty="0">
              <a:highlight>
                <a:srgbClr val="FFFFFF"/>
              </a:highlight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D155B2F-421B-D93E-C493-0C229C0A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414" y="1165868"/>
            <a:ext cx="5994745" cy="22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6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958993" cy="4928194"/>
          </a:xfrm>
        </p:spPr>
        <p:txBody>
          <a:bodyPr>
            <a:noAutofit/>
          </a:bodyPr>
          <a:lstStyle/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L'esempio comprende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TB_STUDENTI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contenente gli studenti iscritti alla facoltà ed un solo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ognuno</a:t>
            </a: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relativa ai corsi universitari 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TB_CORSI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), contenente un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ogni corso ed infine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Associativa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TB_ISCRIZIONI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con due relazioni «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uno-a-molti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», una per ciascuna delle due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Nello specifico, 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definita sulla colonna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ID_STUDENTE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TB_STUDENTI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identifica in modo univoco ogni studente, 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definita sulla colonna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ID_CORSO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TB_CORSI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identifica in modo univoco ogni corso mentre 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TB_ISCRIZIONI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contiene le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 ID_STUDENTE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ID_CORSO</a:t>
            </a:r>
            <a:endParaRPr lang="it-IT" sz="20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Relazione molti-a-molti ( 5 di 7 )</a:t>
            </a:r>
          </a:p>
        </p:txBody>
      </p:sp>
    </p:spTree>
    <p:extLst>
      <p:ext uri="{BB962C8B-B14F-4D97-AF65-F5344CB8AC3E}">
        <p14:creationId xmlns:p14="http://schemas.microsoft.com/office/powerpoint/2010/main" val="197080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Relazione molti-a-molti ( 6 di 7 )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09D3A421-C0B1-537B-D093-1644CEBEB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35" y="1131283"/>
            <a:ext cx="6875938" cy="490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DBETL.TB_STUDENTI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ID_STUDENTE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  <a:p>
            <a:pPr marL="139700" lvl="0"/>
            <a:endParaRPr lang="it-IT" sz="18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  <a:p>
            <a:pPr marL="139700" lvl="0"/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DBETL.TB_CORSI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ID_CORSO   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,TITOLO     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,DESCRIZIONE  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lvl="0"/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  <a:endParaRPr lang="it-IT" sz="1800" b="1" dirty="0">
              <a:highlight>
                <a:srgbClr val="FFFFFF"/>
              </a:highlight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40BE1B7-66FE-5B24-D28A-D3C61A2A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42" y="1696506"/>
            <a:ext cx="5587923" cy="1070316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5B24970D-2277-8A9D-5416-99A4D68C8FF9}"/>
              </a:ext>
            </a:extLst>
          </p:cNvPr>
          <p:cNvSpPr/>
          <p:nvPr/>
        </p:nvSpPr>
        <p:spPr>
          <a:xfrm>
            <a:off x="5691666" y="1931249"/>
            <a:ext cx="675989" cy="6008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7521E6E-C842-F129-865A-10AB3ACA3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42" y="4091179"/>
            <a:ext cx="5512825" cy="1149305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6097C3B2-98A9-D02F-A42B-7D971108B5F2}"/>
              </a:ext>
            </a:extLst>
          </p:cNvPr>
          <p:cNvSpPr/>
          <p:nvPr/>
        </p:nvSpPr>
        <p:spPr>
          <a:xfrm>
            <a:off x="5691665" y="4401196"/>
            <a:ext cx="675989" cy="6008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751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721557" cy="5113910"/>
          </a:xfrm>
        </p:spPr>
        <p:txBody>
          <a:bodyPr>
            <a:noAutofit/>
          </a:bodyPr>
          <a:lstStyle/>
          <a:p>
            <a:r>
              <a:rPr lang="it-IT" dirty="0"/>
              <a:t>Esistono molti metodi per richiedere informazioni al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, tra questi, utilizzando </a:t>
            </a:r>
            <a:r>
              <a:rPr lang="it-IT" b="1" dirty="0">
                <a:solidFill>
                  <a:srgbClr val="FF0000"/>
                </a:solidFill>
              </a:rPr>
              <a:t>Sql*Plus </a:t>
            </a:r>
            <a:r>
              <a:rPr lang="it-IT" dirty="0"/>
              <a:t>oppure un Cliente come ad esempio </a:t>
            </a:r>
            <a:r>
              <a:rPr lang="it-IT" b="1" dirty="0">
                <a:solidFill>
                  <a:srgbClr val="FF0000"/>
                </a:solidFill>
              </a:rPr>
              <a:t>Sql Developer</a:t>
            </a:r>
          </a:p>
          <a:p>
            <a:endParaRPr lang="it-IT" b="1" dirty="0">
              <a:solidFill>
                <a:srgbClr val="FF0000"/>
              </a:solidFill>
            </a:endParaRPr>
          </a:p>
          <a:p>
            <a:r>
              <a:rPr lang="it-IT" dirty="0"/>
              <a:t>Come detto in precedenza, </a:t>
            </a:r>
            <a:r>
              <a:rPr lang="it-IT" b="1" dirty="0">
                <a:solidFill>
                  <a:srgbClr val="FF0000"/>
                </a:solidFill>
              </a:rPr>
              <a:t>SQL*Plus </a:t>
            </a:r>
            <a:r>
              <a:rPr lang="it-IT" dirty="0"/>
              <a:t>è una interfaccia a riga di comando, la principale del </a:t>
            </a:r>
            <a:r>
              <a:rPr lang="it-IT" b="1" dirty="0">
                <a:solidFill>
                  <a:srgbClr val="FF0000"/>
                </a:solidFill>
              </a:rPr>
              <a:t>Database Oracle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Utilizzare </a:t>
            </a:r>
            <a:r>
              <a:rPr lang="it-IT" b="1" dirty="0">
                <a:solidFill>
                  <a:srgbClr val="FF0000"/>
                </a:solidFill>
              </a:rPr>
              <a:t>SQL*Plus </a:t>
            </a:r>
            <a:r>
              <a:rPr lang="it-IT" dirty="0"/>
              <a:t>per avviare e arrestare il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, impostare i parametri di inizializzazione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, creare e gestire gli utenti, creare e modificare oggetti di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come </a:t>
            </a:r>
            <a:r>
              <a:rPr lang="it-IT" b="1" dirty="0">
                <a:solidFill>
                  <a:srgbClr val="FF0000"/>
                </a:solidFill>
              </a:rPr>
              <a:t>Tabelle</a:t>
            </a:r>
            <a:r>
              <a:rPr lang="it-IT" dirty="0"/>
              <a:t> ed </a:t>
            </a:r>
            <a:r>
              <a:rPr lang="it-IT" b="1" dirty="0">
                <a:solidFill>
                  <a:srgbClr val="FF0000"/>
                </a:solidFill>
              </a:rPr>
              <a:t>Indici</a:t>
            </a:r>
            <a:r>
              <a:rPr lang="it-IT" dirty="0"/>
              <a:t>, inserire e aggiornare i dati, eseguire </a:t>
            </a:r>
            <a:r>
              <a:rPr lang="it-IT" b="1" dirty="0">
                <a:solidFill>
                  <a:srgbClr val="FF0000"/>
                </a:solidFill>
              </a:rPr>
              <a:t>Query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Sql</a:t>
            </a:r>
            <a:r>
              <a:rPr lang="it-IT" dirty="0"/>
              <a:t> e molto altro ancora</a:t>
            </a:r>
          </a:p>
          <a:p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Richiedere informazioni al Database ( 2 di 6 )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127CDB-EB80-E202-27E0-32CC4290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2619714"/>
            <a:ext cx="61912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08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958993" cy="4928194"/>
          </a:xfrm>
        </p:spPr>
        <p:txBody>
          <a:bodyPr>
            <a:noAutofit/>
          </a:bodyPr>
          <a:lstStyle/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Associativa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stato possibile inserire e quindi associare allo studente con codice </a:t>
            </a:r>
            <a:r>
              <a:rPr lang="it-IT" sz="2000" b="1" dirty="0"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1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 corsi con codice </a:t>
            </a:r>
            <a:r>
              <a:rPr lang="it-IT" sz="2000" b="1" dirty="0"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1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000" b="1" dirty="0"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3</a:t>
            </a: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b="1" dirty="0">
              <a:highlight>
                <a:srgbClr val="FFFF00"/>
              </a:highlight>
              <a:ea typeface="Tahoma" panose="020B060403050404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b="1" dirty="0">
              <a:highlight>
                <a:srgbClr val="FFFF00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invece si provasse ad associare allo studente con codice </a:t>
            </a:r>
            <a:r>
              <a:rPr lang="it-IT" sz="2000" b="1" dirty="0"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1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corso con codice </a:t>
            </a:r>
            <a:r>
              <a:rPr lang="it-IT" sz="2000" b="1" dirty="0"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7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non esistente ), si riceverebbe il seguente errore; eseguendo lo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Statement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riportato nel messaggio di errore,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0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intercetterebbe una violazione del </a:t>
            </a:r>
            <a:r>
              <a:rPr lang="it-IT" sz="2000" b="1" dirty="0" err="1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Constraint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denominato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FK_ISCR_CORSI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che indica che non è stata trovata una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Chiave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Parent Key 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), nel nostro caso, il corso con codice </a:t>
            </a:r>
            <a:r>
              <a:rPr lang="it-IT" sz="2000" b="1" dirty="0"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7</a:t>
            </a:r>
            <a:r>
              <a:rPr lang="it-IT" sz="20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nella </a:t>
            </a:r>
            <a:r>
              <a:rPr lang="it-IT" sz="20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TB_CORSI</a:t>
            </a: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Relazione molti-a-molti ( 7 di 7 )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365F49B-3697-D649-A249-7798B47C6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08" y="1618858"/>
            <a:ext cx="4990983" cy="123306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B98CF80-2872-F281-D19F-39E766CE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45" y="4684119"/>
            <a:ext cx="114585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8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958993" cy="1692053"/>
          </a:xfrm>
        </p:spPr>
        <p:txBody>
          <a:bodyPr>
            <a:noAutofit/>
          </a:bodyPr>
          <a:lstStyle/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una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uno-a-uno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ad una riga della </a:t>
            </a:r>
            <a:r>
              <a:rPr lang="it-IT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TABELLA_A</a:t>
            </a:r>
            <a:r>
              <a:rPr lang="it-IT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può corrispondere una sola riga della </a:t>
            </a:r>
            <a:r>
              <a:rPr lang="it-IT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TABELLA_B</a:t>
            </a:r>
            <a:r>
              <a:rPr lang="it-IT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viceversa</a:t>
            </a: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tratta di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Relazioni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poco utilizzate nella pratica, in quanto nella maggior parte dei casi, le informazioni delle due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essere contenute in un’unica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possono tuttavia verificare situazioni in cui una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uno-a-uno</a:t>
            </a:r>
            <a:r>
              <a:rPr lang="it-IT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rivela utile; si immagini, per esempio, che l'ufficio del personale di una azienda voglia distinguere tra dati pubblici dei dipendenti e dati privati</a:t>
            </a:r>
            <a:endParaRPr lang="it-IT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Relazione uno-a-uno ( 1 di 4 )</a:t>
            </a:r>
          </a:p>
        </p:txBody>
      </p:sp>
    </p:spTree>
    <p:extLst>
      <p:ext uri="{BB962C8B-B14F-4D97-AF65-F5344CB8AC3E}">
        <p14:creationId xmlns:p14="http://schemas.microsoft.com/office/powerpoint/2010/main" val="38006003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51526" cy="1692053"/>
          </a:xfrm>
        </p:spPr>
        <p:txBody>
          <a:bodyPr>
            <a:norm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ogni studente ci sarà un solo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Esami</a:t>
            </a:r>
            <a:r>
              <a:rPr lang="it-IT" sz="2000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Laurea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ed ogni voto di laurea è proprio di un solo studente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è detto che il numero di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delle due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sia uguale ed in generale non è così</a:t>
            </a: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Relazione uno-a-uno ( 2 di 4 )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DDE11CDC-F4EE-F5AE-C30D-0CF22E2C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03517"/>
              </p:ext>
            </p:extLst>
          </p:nvPr>
        </p:nvGraphicFramePr>
        <p:xfrm>
          <a:off x="840505" y="2813091"/>
          <a:ext cx="4987637" cy="2225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849134625"/>
                    </a:ext>
                  </a:extLst>
                </a:gridCol>
                <a:gridCol w="1052946">
                  <a:extLst>
                    <a:ext uri="{9D8B030D-6E8A-4147-A177-3AD203B41FA5}">
                      <a16:colId xmlns:a16="http://schemas.microsoft.com/office/drawing/2014/main" val="2387760341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1139349488"/>
                    </a:ext>
                  </a:extLst>
                </a:gridCol>
                <a:gridCol w="1302331">
                  <a:extLst>
                    <a:ext uri="{9D8B030D-6E8A-4147-A177-3AD203B41FA5}">
                      <a16:colId xmlns:a16="http://schemas.microsoft.com/office/drawing/2014/main" val="2460846444"/>
                    </a:ext>
                  </a:extLst>
                </a:gridCol>
                <a:gridCol w="1182251">
                  <a:extLst>
                    <a:ext uri="{9D8B030D-6E8A-4147-A177-3AD203B41FA5}">
                      <a16:colId xmlns:a16="http://schemas.microsoft.com/office/drawing/2014/main" val="386525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DATA_NASCITA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…ALTRO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Stefano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06/06/1981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60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Banfi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26/07/1981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37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Colombo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Ivan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31/03/1982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9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Pozzi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Maurizio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31/08/1977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8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Tarantini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03/05/1976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7126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4C9D42C8-7294-0EF1-9C14-42A161EDB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49487"/>
              </p:ext>
            </p:extLst>
          </p:nvPr>
        </p:nvGraphicFramePr>
        <p:xfrm>
          <a:off x="6582308" y="2813091"/>
          <a:ext cx="4876800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491346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877603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93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DATA_LAUREA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VOTO_LAUREA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12/06/2001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94/100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8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12/06/2001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100/100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26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51526" cy="1692053"/>
          </a:xfrm>
        </p:spPr>
        <p:txBody>
          <a:bodyPr>
            <a:norm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Perché realizzare due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diverse e non mettere tutti i campi in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unica ?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caso descritto, per esempio, non tutti gli studenti hanno i dati dell'esame di laurea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Relazione uno-a-uno ( 3 di 4 )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982622F-AAFF-A157-BCD9-D54BAB0A3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03517"/>
              </p:ext>
            </p:extLst>
          </p:nvPr>
        </p:nvGraphicFramePr>
        <p:xfrm>
          <a:off x="840505" y="2813091"/>
          <a:ext cx="4987637" cy="2225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849134625"/>
                    </a:ext>
                  </a:extLst>
                </a:gridCol>
                <a:gridCol w="1052946">
                  <a:extLst>
                    <a:ext uri="{9D8B030D-6E8A-4147-A177-3AD203B41FA5}">
                      <a16:colId xmlns:a16="http://schemas.microsoft.com/office/drawing/2014/main" val="2387760341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1139349488"/>
                    </a:ext>
                  </a:extLst>
                </a:gridCol>
                <a:gridCol w="1302331">
                  <a:extLst>
                    <a:ext uri="{9D8B030D-6E8A-4147-A177-3AD203B41FA5}">
                      <a16:colId xmlns:a16="http://schemas.microsoft.com/office/drawing/2014/main" val="2460846444"/>
                    </a:ext>
                  </a:extLst>
                </a:gridCol>
                <a:gridCol w="1182251">
                  <a:extLst>
                    <a:ext uri="{9D8B030D-6E8A-4147-A177-3AD203B41FA5}">
                      <a16:colId xmlns:a16="http://schemas.microsoft.com/office/drawing/2014/main" val="386525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DATA_NASCITA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…ALTRO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Stefano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06/06/1981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60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Banfi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26/07/1981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37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Colombo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Ivan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31/03/1982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9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Pozzi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Maurizio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31/08/1977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8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Tarantini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03/05/1976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7126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4C0FBBA-C3D5-3858-052B-B1E11681E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49487"/>
              </p:ext>
            </p:extLst>
          </p:nvPr>
        </p:nvGraphicFramePr>
        <p:xfrm>
          <a:off x="6582308" y="2813091"/>
          <a:ext cx="4876800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491346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877603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93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DATA_LAUREA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VOTO_LAUREA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12/06/2001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94/100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8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12/06/2001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100/100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494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851526" cy="1692053"/>
          </a:xfrm>
        </p:spPr>
        <p:txBody>
          <a:bodyPr>
            <a:normAutofit/>
          </a:bodyPr>
          <a:lstStyle/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Finché non ci saranno questi dati ( per qualcuno non ci saranno mai ) è inutile tenere spazio occupato per campi privi di informazione ed infatti è questo che avverrebbe se avessimo una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Studenti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comprensiva dei campi </a:t>
            </a:r>
            <a:r>
              <a:rPr lang="it-IT" sz="2000" b="1" dirty="0" err="1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Data_Laurea</a:t>
            </a:r>
            <a:r>
              <a:rPr lang="it-IT" sz="20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000" b="1" dirty="0" err="1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Voto_Laurea</a:t>
            </a:r>
            <a:endParaRPr lang="it-IT" sz="2000" b="1" dirty="0">
              <a:solidFill>
                <a:srgbClr val="0000FF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Relazione uno-a-uno ( 4 di 4 )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FC10B742-40CE-3EF1-C56C-B31709DF0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23885"/>
              </p:ext>
            </p:extLst>
          </p:nvPr>
        </p:nvGraphicFramePr>
        <p:xfrm>
          <a:off x="840505" y="2813091"/>
          <a:ext cx="4987637" cy="2225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849134625"/>
                    </a:ext>
                  </a:extLst>
                </a:gridCol>
                <a:gridCol w="1052946">
                  <a:extLst>
                    <a:ext uri="{9D8B030D-6E8A-4147-A177-3AD203B41FA5}">
                      <a16:colId xmlns:a16="http://schemas.microsoft.com/office/drawing/2014/main" val="2387760341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1139349488"/>
                    </a:ext>
                  </a:extLst>
                </a:gridCol>
                <a:gridCol w="1302331">
                  <a:extLst>
                    <a:ext uri="{9D8B030D-6E8A-4147-A177-3AD203B41FA5}">
                      <a16:colId xmlns:a16="http://schemas.microsoft.com/office/drawing/2014/main" val="2460846444"/>
                    </a:ext>
                  </a:extLst>
                </a:gridCol>
                <a:gridCol w="1182251">
                  <a:extLst>
                    <a:ext uri="{9D8B030D-6E8A-4147-A177-3AD203B41FA5}">
                      <a16:colId xmlns:a16="http://schemas.microsoft.com/office/drawing/2014/main" val="386525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DATA_NASCITA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…ALTRO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Stefano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06/06/1981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60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Banfi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26/07/1981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37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Colombo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Ivan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31/03/1982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9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Pozzi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Maurizio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31/08/1977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8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Tarantini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03/05/1976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712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C78B3C6-104C-3195-B5B3-4F9710B6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73566"/>
              </p:ext>
            </p:extLst>
          </p:nvPr>
        </p:nvGraphicFramePr>
        <p:xfrm>
          <a:off x="6582308" y="2813091"/>
          <a:ext cx="4876800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491346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877603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93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DATA_LAUREA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VOTO_LAUREA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12/06/2001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94/100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8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12/06/2001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100/100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14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721557" cy="5113910"/>
          </a:xfrm>
        </p:spPr>
        <p:txBody>
          <a:bodyPr>
            <a:noAutofit/>
          </a:bodyPr>
          <a:lstStyle/>
          <a:p>
            <a:r>
              <a:rPr lang="it-IT" dirty="0"/>
              <a:t>Prima di poter inviare istruzioni e comandi </a:t>
            </a:r>
            <a:r>
              <a:rPr lang="it-IT" b="1" dirty="0">
                <a:solidFill>
                  <a:srgbClr val="FF0000"/>
                </a:solidFill>
              </a:rPr>
              <a:t>Sql</a:t>
            </a:r>
            <a:r>
              <a:rPr lang="it-IT" dirty="0"/>
              <a:t>, è necessario connettersi però al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</a:p>
          <a:p>
            <a:endParaRPr lang="it-IT" dirty="0"/>
          </a:p>
          <a:p>
            <a:r>
              <a:rPr lang="it-IT" dirty="0"/>
              <a:t>Con </a:t>
            </a:r>
            <a:r>
              <a:rPr lang="it-IT" b="1" dirty="0">
                <a:solidFill>
                  <a:srgbClr val="FF0000"/>
                </a:solidFill>
              </a:rPr>
              <a:t>SQL*Plus </a:t>
            </a:r>
            <a:r>
              <a:rPr lang="it-IT" dirty="0"/>
              <a:t>è possibile connettersi localmente o in remoto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Connettersi localmente significa connettersi ad un </a:t>
            </a:r>
            <a:r>
              <a:rPr lang="it-IT" b="1" dirty="0">
                <a:solidFill>
                  <a:srgbClr val="FF0000"/>
                </a:solidFill>
              </a:rPr>
              <a:t>Database Oracle </a:t>
            </a:r>
            <a:r>
              <a:rPr lang="it-IT" dirty="0"/>
              <a:t>in esecuzione sullo stesso </a:t>
            </a:r>
            <a:r>
              <a:rPr lang="it-IT" b="1" dirty="0">
                <a:solidFill>
                  <a:srgbClr val="FF0000"/>
                </a:solidFill>
              </a:rPr>
              <a:t>Computer</a:t>
            </a:r>
            <a:r>
              <a:rPr lang="it-IT" dirty="0"/>
              <a:t> su cui si esegue </a:t>
            </a:r>
            <a:r>
              <a:rPr lang="it-IT" b="1" dirty="0">
                <a:solidFill>
                  <a:srgbClr val="FF0000"/>
                </a:solidFill>
              </a:rPr>
              <a:t>SQL*Plus </a:t>
            </a:r>
            <a:r>
              <a:rPr lang="it-IT" dirty="0"/>
              <a:t>mentre connettersi in remoto significa connettersi tramite una rete ad un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Oracle</a:t>
            </a:r>
            <a:r>
              <a:rPr lang="it-IT" dirty="0"/>
              <a:t> in esecuzione su un </a:t>
            </a:r>
            <a:r>
              <a:rPr lang="it-IT" b="1" dirty="0">
                <a:solidFill>
                  <a:srgbClr val="FF0000"/>
                </a:solidFill>
              </a:rPr>
              <a:t>Server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Remoto</a:t>
            </a:r>
          </a:p>
          <a:p>
            <a:endParaRPr lang="it-IT" dirty="0"/>
          </a:p>
          <a:p>
            <a:r>
              <a:rPr lang="it-IT" dirty="0"/>
              <a:t>L'eseguibile </a:t>
            </a:r>
            <a:r>
              <a:rPr lang="it-IT" b="1" dirty="0">
                <a:solidFill>
                  <a:srgbClr val="FF0000"/>
                </a:solidFill>
              </a:rPr>
              <a:t>SQL*Plus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sul </a:t>
            </a:r>
            <a:r>
              <a:rPr lang="it-IT" b="1" dirty="0">
                <a:solidFill>
                  <a:srgbClr val="FF0000"/>
                </a:solidFill>
              </a:rPr>
              <a:t>Computer</a:t>
            </a:r>
            <a:r>
              <a:rPr lang="it-IT" dirty="0"/>
              <a:t> locale viene fornito da una installazione completa di </a:t>
            </a:r>
            <a:r>
              <a:rPr lang="it-IT" b="1" dirty="0">
                <a:solidFill>
                  <a:srgbClr val="FF0000"/>
                </a:solidFill>
              </a:rPr>
              <a:t>Oracle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, da una installazione </a:t>
            </a:r>
            <a:r>
              <a:rPr lang="it-IT" b="1" dirty="0">
                <a:solidFill>
                  <a:srgbClr val="FF0000"/>
                </a:solidFill>
              </a:rPr>
              <a:t>Oracle Client </a:t>
            </a:r>
            <a:r>
              <a:rPr lang="it-IT" dirty="0"/>
              <a:t>o da una installazione </a:t>
            </a:r>
            <a:r>
              <a:rPr lang="it-IT" b="1" dirty="0">
                <a:solidFill>
                  <a:srgbClr val="FF0000"/>
                </a:solidFill>
              </a:rPr>
              <a:t>Instant Client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Richiedere informazioni al Database ( 3 di 6 )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D906C4-D248-3E79-220C-B00A3C60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489" y="2163766"/>
            <a:ext cx="5218339" cy="16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721557" cy="5113910"/>
          </a:xfrm>
        </p:spPr>
        <p:txBody>
          <a:bodyPr>
            <a:noAutofit/>
          </a:bodyPr>
          <a:lstStyle/>
          <a:p>
            <a:r>
              <a:rPr lang="it-IT" dirty="0"/>
              <a:t>Oltre a </a:t>
            </a:r>
            <a:r>
              <a:rPr lang="it-IT" b="1" dirty="0">
                <a:solidFill>
                  <a:srgbClr val="FF0000"/>
                </a:solidFill>
              </a:rPr>
              <a:t>SQL*Plus </a:t>
            </a:r>
            <a:r>
              <a:rPr lang="it-IT" dirty="0"/>
              <a:t>è possibile utilizzare altri strumenti, anche grafici come ad esempio </a:t>
            </a:r>
            <a:r>
              <a:rPr lang="it-IT" b="1" dirty="0">
                <a:solidFill>
                  <a:srgbClr val="FF0000"/>
                </a:solidFill>
              </a:rPr>
              <a:t>Sql Developer </a:t>
            </a:r>
            <a:r>
              <a:rPr lang="it-IT" dirty="0"/>
              <a:t>come mostra la figura sottostante</a:t>
            </a:r>
          </a:p>
          <a:p>
            <a:endParaRPr lang="it-IT" dirty="0" err="1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Richiedere informazioni al Database ( 4 di 6 )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77D4236-1B1C-BB0D-0695-5BE4789B6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789" y="1899156"/>
            <a:ext cx="5947531" cy="35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2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721557" cy="5113910"/>
          </a:xfrm>
        </p:spPr>
        <p:txBody>
          <a:bodyPr>
            <a:noAutofit/>
          </a:bodyPr>
          <a:lstStyle/>
          <a:p>
            <a:r>
              <a:rPr lang="it-IT" dirty="0"/>
              <a:t>Per eseguire le attività amministrative, un </a:t>
            </a:r>
            <a:r>
              <a:rPr lang="it-IT" b="1" dirty="0">
                <a:solidFill>
                  <a:srgbClr val="FF0000"/>
                </a:solidFill>
              </a:rPr>
              <a:t>DBA Oracle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necessita di privilegi specifici all'interno del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 ed eventualmente nel </a:t>
            </a:r>
            <a:r>
              <a:rPr lang="it-IT" b="1" dirty="0">
                <a:solidFill>
                  <a:srgbClr val="FF0000"/>
                </a:solidFill>
              </a:rPr>
              <a:t>Sistema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Operativo</a:t>
            </a:r>
            <a:r>
              <a:rPr lang="it-IT" dirty="0"/>
              <a:t> del </a:t>
            </a:r>
            <a:r>
              <a:rPr lang="it-IT" b="1" dirty="0">
                <a:solidFill>
                  <a:srgbClr val="FF0000"/>
                </a:solidFill>
              </a:rPr>
              <a:t>Server</a:t>
            </a:r>
            <a:r>
              <a:rPr lang="it-IT" dirty="0"/>
              <a:t> su cui risiede il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</a:p>
          <a:p>
            <a:endParaRPr lang="it-IT" dirty="0"/>
          </a:p>
          <a:p>
            <a:r>
              <a:rPr lang="it-IT" dirty="0"/>
              <a:t>In ambiente </a:t>
            </a:r>
            <a:r>
              <a:rPr lang="it-IT" b="1" dirty="0">
                <a:solidFill>
                  <a:srgbClr val="FF0000"/>
                </a:solidFill>
              </a:rPr>
              <a:t>Oracle</a:t>
            </a:r>
            <a:r>
              <a:rPr lang="it-IT" dirty="0"/>
              <a:t> possiamo dividere questa tipologia di attività in due modi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Richiedere informazioni al Database ( 5 di 6 )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BC5A37F-B1EB-0E20-E3F3-30A04B266D49}"/>
              </a:ext>
            </a:extLst>
          </p:cNvPr>
          <p:cNvSpPr/>
          <p:nvPr/>
        </p:nvSpPr>
        <p:spPr>
          <a:xfrm>
            <a:off x="541237" y="3100842"/>
            <a:ext cx="5121149" cy="221941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Account del Sistema Operativo dell'amministratore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5D19924D-F3D0-6575-1B81-2DAE65895954}"/>
              </a:ext>
            </a:extLst>
          </p:cNvPr>
          <p:cNvSpPr/>
          <p:nvPr/>
        </p:nvSpPr>
        <p:spPr>
          <a:xfrm>
            <a:off x="6614921" y="3100842"/>
            <a:ext cx="5121149" cy="221941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Account utente amministrativi</a:t>
            </a:r>
          </a:p>
        </p:txBody>
      </p:sp>
    </p:spTree>
    <p:extLst>
      <p:ext uri="{BB962C8B-B14F-4D97-AF65-F5344CB8AC3E}">
        <p14:creationId xmlns:p14="http://schemas.microsoft.com/office/powerpoint/2010/main" val="81520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E8F09A-9C01-CD78-FAC7-CCED4370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29" y="927661"/>
            <a:ext cx="11721557" cy="4613168"/>
          </a:xfrm>
        </p:spPr>
        <p:txBody>
          <a:bodyPr>
            <a:noAutofit/>
          </a:bodyPr>
          <a:lstStyle/>
          <a:p>
            <a:r>
              <a:rPr lang="it-IT" dirty="0"/>
              <a:t>Per venire a conoscenza della versione di </a:t>
            </a:r>
            <a:r>
              <a:rPr lang="it-IT" b="1" dirty="0">
                <a:solidFill>
                  <a:srgbClr val="FF0000"/>
                </a:solidFill>
              </a:rPr>
              <a:t>Oracle</a:t>
            </a:r>
            <a:r>
              <a:rPr lang="it-IT" dirty="0"/>
              <a:t> sulla quale ci si deve connettere è possibile eseguire questo </a:t>
            </a:r>
            <a:r>
              <a:rPr lang="it-IT" b="1" dirty="0">
                <a:solidFill>
                  <a:srgbClr val="FF0000"/>
                </a:solidFill>
              </a:rPr>
              <a:t>Statement Sql </a:t>
            </a:r>
            <a:r>
              <a:rPr lang="it-IT" dirty="0"/>
              <a:t>( per leggibilità utilizzeremo </a:t>
            </a:r>
            <a:r>
              <a:rPr lang="it-IT" b="1" dirty="0">
                <a:solidFill>
                  <a:srgbClr val="FF0000"/>
                </a:solidFill>
              </a:rPr>
              <a:t>Sql Developer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)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Il risultato ( </a:t>
            </a:r>
            <a:r>
              <a:rPr lang="it-IT" b="1" dirty="0">
                <a:solidFill>
                  <a:srgbClr val="FF0000"/>
                </a:solidFill>
              </a:rPr>
              <a:t>Result Set </a:t>
            </a:r>
            <a:r>
              <a:rPr lang="it-IT" dirty="0"/>
              <a:t>), indica chiaramente che la versione del </a:t>
            </a:r>
            <a:r>
              <a:rPr lang="it-IT" b="1" dirty="0">
                <a:solidFill>
                  <a:srgbClr val="FF0000"/>
                </a:solidFill>
              </a:rPr>
              <a:t>Server Oracle </a:t>
            </a:r>
            <a:r>
              <a:rPr lang="it-IT" dirty="0"/>
              <a:t>utilizzata è la versione </a:t>
            </a:r>
            <a:r>
              <a:rPr lang="it-IT" b="1" dirty="0">
                <a:solidFill>
                  <a:srgbClr val="FF0000"/>
                </a:solidFill>
              </a:rPr>
              <a:t>21c</a:t>
            </a:r>
          </a:p>
          <a:p>
            <a:endParaRPr lang="it-IT" dirty="0"/>
          </a:p>
          <a:p>
            <a:r>
              <a:rPr lang="it-IT" dirty="0"/>
              <a:t>Le versioni di </a:t>
            </a:r>
            <a:r>
              <a:rPr lang="it-IT" b="1" dirty="0">
                <a:solidFill>
                  <a:srgbClr val="FF0000"/>
                </a:solidFill>
              </a:rPr>
              <a:t>Oracle Database </a:t>
            </a:r>
            <a:r>
              <a:rPr lang="it-IT" dirty="0"/>
              <a:t>sono classificate in base a cinque segmenti numerici che indicano le informazioni sulla versione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F4DD7-1831-5CF9-25DB-CDF0F104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Richiedere informazioni al Database ( 6 di 6 )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D69B6C-B7DB-1F2F-E73C-AA734C0C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66" y="1742749"/>
            <a:ext cx="110680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02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F5365DB6E9F841A89DC87C2151125E" ma:contentTypeVersion="4" ma:contentTypeDescription="Creare un nuovo documento." ma:contentTypeScope="" ma:versionID="cf4c5f076c9aa2ef2ef85684deea9565">
  <xsd:schema xmlns:xsd="http://www.w3.org/2001/XMLSchema" xmlns:xs="http://www.w3.org/2001/XMLSchema" xmlns:p="http://schemas.microsoft.com/office/2006/metadata/properties" xmlns:ns2="80c7608b-970e-4ea9-9ee0-2c0a9492fa74" targetNamespace="http://schemas.microsoft.com/office/2006/metadata/properties" ma:root="true" ma:fieldsID="346cc1e58a6f4c9838307c6a2da40b78" ns2:_="">
    <xsd:import namespace="80c7608b-970e-4ea9-9ee0-2c0a9492fa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c7608b-970e-4ea9-9ee0-2c0a9492fa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EBAFE4-158D-4033-B0EF-E8D8D29D2A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FE9085-79B4-40C0-B216-92910B4E6C0A}">
  <ds:schemaRefs>
    <ds:schemaRef ds:uri="e5c4f50f-5ad3-4dda-96be-8fef20eeeb32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537c2da2-f0b8-414e-a100-12761974247f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506E8E9-A629-4D25-AF7F-B36E3DAA9376}"/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3998</Words>
  <Application>Microsoft Office PowerPoint</Application>
  <PresentationFormat>Widescreen</PresentationFormat>
  <Paragraphs>542</Paragraphs>
  <Slides>54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54</vt:i4>
      </vt:variant>
    </vt:vector>
  </HeadingPairs>
  <TitlesOfParts>
    <vt:vector size="62" baseType="lpstr">
      <vt:lpstr>Aptos</vt:lpstr>
      <vt:lpstr>Aptos Display</vt:lpstr>
      <vt:lpstr>Arial</vt:lpstr>
      <vt:lpstr>Calibri</vt:lpstr>
      <vt:lpstr>Courier New</vt:lpstr>
      <vt:lpstr>Tahoma</vt:lpstr>
      <vt:lpstr>Wingdings</vt:lpstr>
      <vt:lpstr>Tema di Office</vt:lpstr>
      <vt:lpstr>Presentazione standard di PowerPoint</vt:lpstr>
      <vt:lpstr>Presentazione standard di PowerPoint</vt:lpstr>
      <vt:lpstr>Test di funzionalità</vt:lpstr>
      <vt:lpstr>Richiedere informazioni al Database ( 1 di 6 )</vt:lpstr>
      <vt:lpstr>Richiedere informazioni al Database ( 2 di 6 )</vt:lpstr>
      <vt:lpstr>Richiedere informazioni al Database ( 3 di 6 )</vt:lpstr>
      <vt:lpstr>Richiedere informazioni al Database ( 4 di 6 )</vt:lpstr>
      <vt:lpstr>Richiedere informazioni al Database ( 5 di 6 )</vt:lpstr>
      <vt:lpstr>Richiedere informazioni al Database ( 6 di 6 )</vt:lpstr>
      <vt:lpstr>Account utenti amministrativi ( 1 di 2 )</vt:lpstr>
      <vt:lpstr>Account utenti amministrativi ( 2 di 2 )</vt:lpstr>
      <vt:lpstr>Gli utenti SYSTEM ed HR ( 1 di 3 )</vt:lpstr>
      <vt:lpstr>Gli utenti SYSTEM ed HR ( 2 di 3 )</vt:lpstr>
      <vt:lpstr>Gli utenti SYSTEM ed HR ( 3 di 3 )</vt:lpstr>
      <vt:lpstr>Creazione e cancellazione di un nuovo utente ( 1 di 2 )</vt:lpstr>
      <vt:lpstr>Creazione e cancellazione di un nuovo utente ( 2 di 2 )</vt:lpstr>
      <vt:lpstr>Cosa è uno Schema in Oracle ? ( 1 di 5 )</vt:lpstr>
      <vt:lpstr>Cosa è uno Schema in Oracle ? ( 2 di 5 )</vt:lpstr>
      <vt:lpstr>Cosa è uno Schema in Oracle ? ( 3 di 5 )</vt:lpstr>
      <vt:lpstr>Cosa è uno Schema in Oracle ? ( 4 di 5 )</vt:lpstr>
      <vt:lpstr>Cosa è uno Schema in Oracle ? ( 5 di 5 )</vt:lpstr>
      <vt:lpstr>I Privilegi</vt:lpstr>
      <vt:lpstr>I Privilegi di Sistema ( 1 di 2 )</vt:lpstr>
      <vt:lpstr>I Privilegi di Sistema ( 2 di 2 )</vt:lpstr>
      <vt:lpstr>Privilegi sugli Oggetti</vt:lpstr>
      <vt:lpstr>Assegnare privilegi di connessione ad un utente</vt:lpstr>
      <vt:lpstr>Privilegi sulle Tabelle</vt:lpstr>
      <vt:lpstr>I Ruoli ( 1 di 3 )</vt:lpstr>
      <vt:lpstr>I Ruoli ( 2 di 3 )</vt:lpstr>
      <vt:lpstr>I Ruoli ( 3 di 3 )</vt:lpstr>
      <vt:lpstr>Assegnare Privilegi ad un Ruolo</vt:lpstr>
      <vt:lpstr>Assegnare un ruolo agli utenti del Database</vt:lpstr>
      <vt:lpstr>Lo Schema DBETL e le Tabelle utilizzate in questo corso</vt:lpstr>
      <vt:lpstr>Introduzione al Modello Relazionale ( 1 di 5 )</vt:lpstr>
      <vt:lpstr>Introduzione al Modello Relazionale ( 2 di 5 )</vt:lpstr>
      <vt:lpstr>Introduzione al Modello Relazionale ( 3 di 5 )</vt:lpstr>
      <vt:lpstr>Introduzione al Modello Relazionale ( 4 di 5 )</vt:lpstr>
      <vt:lpstr>Introduzione al Modello Relazionale ( 5 di 5 )</vt:lpstr>
      <vt:lpstr>Le Relazioni tra Tabelle ( 1 di 3 )</vt:lpstr>
      <vt:lpstr>Le Relazioni tra Tabelle ( 2 di 3 )</vt:lpstr>
      <vt:lpstr>Le Relazioni tra Tabelle ( 3 di 3 )</vt:lpstr>
      <vt:lpstr>Tipologia di Relazioni</vt:lpstr>
      <vt:lpstr>La Relazione uno-a-molti</vt:lpstr>
      <vt:lpstr>La Relazione molti-a-molti ( 1 di 7 )</vt:lpstr>
      <vt:lpstr>La Relazione molti-a-molti ( 2 di 7 )</vt:lpstr>
      <vt:lpstr>La Relazione molti-a-molti ( 3 di 7 )</vt:lpstr>
      <vt:lpstr>La Relazione molti-a-molti ( 4 di 7 )</vt:lpstr>
      <vt:lpstr>La Relazione molti-a-molti ( 5 di 7 )</vt:lpstr>
      <vt:lpstr>La Relazione molti-a-molti ( 6 di 7 )</vt:lpstr>
      <vt:lpstr>La Relazione molti-a-molti ( 7 di 7 )</vt:lpstr>
      <vt:lpstr>La Relazione uno-a-uno ( 1 di 4 )</vt:lpstr>
      <vt:lpstr>La Relazione uno-a-uno ( 2 di 4 )</vt:lpstr>
      <vt:lpstr>La Relazione uno-a-uno ( 3 di 4 )</vt:lpstr>
      <vt:lpstr>La Relazione uno-a-uno ( 4 di 4 )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Basso</dc:creator>
  <cp:lastModifiedBy>Francesco Basso</cp:lastModifiedBy>
  <cp:revision>39</cp:revision>
  <dcterms:created xsi:type="dcterms:W3CDTF">2024-10-12T07:22:03Z</dcterms:created>
  <dcterms:modified xsi:type="dcterms:W3CDTF">2024-10-14T06:24:17Z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0x01010090F5365DB6E9F841A89DC87C2151125E</vt:lpwstr>
  </property>
</Properties>
</file>