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1"/>
  </p:notesMasterIdLst>
  <p:sldIdLst>
    <p:sldId id="256" r:id="rId5"/>
    <p:sldId id="258" r:id="rId6"/>
    <p:sldId id="315" r:id="rId7"/>
    <p:sldId id="345" r:id="rId8"/>
    <p:sldId id="316" r:id="rId9"/>
    <p:sldId id="346" r:id="rId10"/>
    <p:sldId id="317" r:id="rId11"/>
    <p:sldId id="318" r:id="rId12"/>
    <p:sldId id="347" r:id="rId13"/>
    <p:sldId id="348" r:id="rId14"/>
    <p:sldId id="319" r:id="rId15"/>
    <p:sldId id="320" r:id="rId16"/>
    <p:sldId id="349" r:id="rId17"/>
    <p:sldId id="350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59" r:id="rId27"/>
    <p:sldId id="368" r:id="rId28"/>
    <p:sldId id="321" r:id="rId29"/>
    <p:sldId id="322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24" r:id="rId38"/>
    <p:sldId id="376" r:id="rId39"/>
    <p:sldId id="377" r:id="rId40"/>
    <p:sldId id="325" r:id="rId41"/>
    <p:sldId id="326" r:id="rId42"/>
    <p:sldId id="378" r:id="rId43"/>
    <p:sldId id="379" r:id="rId44"/>
    <p:sldId id="380" r:id="rId45"/>
    <p:sldId id="381" r:id="rId46"/>
    <p:sldId id="382" r:id="rId47"/>
    <p:sldId id="327" r:id="rId48"/>
    <p:sldId id="383" r:id="rId49"/>
    <p:sldId id="384" r:id="rId50"/>
    <p:sldId id="328" r:id="rId51"/>
    <p:sldId id="329" r:id="rId52"/>
    <p:sldId id="385" r:id="rId53"/>
    <p:sldId id="386" r:id="rId54"/>
    <p:sldId id="330" r:id="rId55"/>
    <p:sldId id="388" r:id="rId56"/>
    <p:sldId id="387" r:id="rId57"/>
    <p:sldId id="389" r:id="rId58"/>
    <p:sldId id="390" r:id="rId59"/>
    <p:sldId id="391" r:id="rId60"/>
    <p:sldId id="392" r:id="rId61"/>
    <p:sldId id="331" r:id="rId62"/>
    <p:sldId id="393" r:id="rId63"/>
    <p:sldId id="396" r:id="rId64"/>
    <p:sldId id="395" r:id="rId65"/>
    <p:sldId id="332" r:id="rId66"/>
    <p:sldId id="397" r:id="rId67"/>
    <p:sldId id="398" r:id="rId68"/>
    <p:sldId id="399" r:id="rId69"/>
    <p:sldId id="333" r:id="rId7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70A92-3BF6-43EA-A171-1CD14003F7DB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2F904-354D-4D89-AAFF-0EEBBE67C6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1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hermata, Elementi grafici, blu, Blu elettrico&#10;&#10;Descrizione generata automaticamente">
            <a:extLst>
              <a:ext uri="{FF2B5EF4-FFF2-40B4-BE49-F238E27FC236}">
                <a16:creationId xmlns:a16="http://schemas.microsoft.com/office/drawing/2014/main" id="{A5CC3C0C-3A05-8875-7A20-48D753306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3920"/>
          </a:xfrm>
          <a:prstGeom prst="rect">
            <a:avLst/>
          </a:prstGeom>
        </p:spPr>
      </p:pic>
      <p:pic>
        <p:nvPicPr>
          <p:cNvPr id="8" name="Immagine 7" descr="Immagine che contiene schermata, blu, design&#10;&#10;Descrizione generata automaticamente">
            <a:extLst>
              <a:ext uri="{FF2B5EF4-FFF2-40B4-BE49-F238E27FC236}">
                <a16:creationId xmlns:a16="http://schemas.microsoft.com/office/drawing/2014/main" id="{B0DCE31C-2FE8-7B84-120C-4C7CFEA271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6080"/>
            <a:ext cx="12192000" cy="121920"/>
          </a:xfrm>
          <a:prstGeom prst="rect">
            <a:avLst/>
          </a:prstGeom>
        </p:spPr>
      </p:pic>
      <p:pic>
        <p:nvPicPr>
          <p:cNvPr id="9" name="Immagine 8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B60C1834-7AF1-89C7-CC36-233BB69F1C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5" y="1351638"/>
            <a:ext cx="10444369" cy="163890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33CE7F19-233D-454C-4666-C00D6701E62E}"/>
              </a:ext>
            </a:extLst>
          </p:cNvPr>
          <p:cNvSpPr/>
          <p:nvPr userDrawn="1"/>
        </p:nvSpPr>
        <p:spPr>
          <a:xfrm>
            <a:off x="921231" y="3462986"/>
            <a:ext cx="10288576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200" b="0" cap="none" spc="0" dirty="0">
                <a:ln w="0"/>
                <a:solidFill>
                  <a:srgbClr val="164F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 nel tuo futuro professionale</a:t>
            </a:r>
          </a:p>
          <a:p>
            <a:pPr algn="ctr"/>
            <a:endParaRPr lang="it-IT" sz="4200" dirty="0">
              <a:ln w="0"/>
              <a:solidFill>
                <a:srgbClr val="164F9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it-IT" sz="4200" b="0" cap="none" spc="0" dirty="0">
                <a:ln w="0"/>
                <a:solidFill>
                  <a:srgbClr val="164F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Scopri l’eccellenza della nostra formazione</a:t>
            </a:r>
          </a:p>
        </p:txBody>
      </p:sp>
    </p:spTree>
    <p:extLst>
      <p:ext uri="{BB962C8B-B14F-4D97-AF65-F5344CB8AC3E}">
        <p14:creationId xmlns:p14="http://schemas.microsoft.com/office/powerpoint/2010/main" val="27551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CC7CB-1F13-83F3-6BD8-2C2EC29B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CF3DB5-BE53-923D-7F4A-41D71902D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28AACB-2981-3705-2AC3-4B6867C1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41D7D5-4CF5-909B-AC01-F1F6060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03A109-11EC-392D-D0A0-7CBCD20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51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B6787E-F4F6-A522-0400-7F059EAC6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171C0E-2BA5-6A5A-7045-604A7CAE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ECE429-A946-DC65-2D0B-40875116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1B6FDE-F8F1-ECC4-860A-41A57A8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5D34F2-6845-F1BA-D160-7AE1DE07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2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92627-7627-A2FD-04F2-60322DD014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330" y="927661"/>
            <a:ext cx="11862174" cy="5107379"/>
          </a:xfrm>
        </p:spPr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 dirty="0" err="1"/>
              <a:t>xxxxxxxx</a:t>
            </a:r>
            <a:endParaRPr lang="it-IT" dirty="0"/>
          </a:p>
        </p:txBody>
      </p:sp>
      <p:pic>
        <p:nvPicPr>
          <p:cNvPr id="11" name="Immagine 10" descr="Immagine che contiene schermata, Elementi grafici, blu, Blu elettrico&#10;&#10;Descrizione generata automaticamente">
            <a:extLst>
              <a:ext uri="{FF2B5EF4-FFF2-40B4-BE49-F238E27FC236}">
                <a16:creationId xmlns:a16="http://schemas.microsoft.com/office/drawing/2014/main" id="{11702BE4-F9CE-3AB0-A59C-7E5981C88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3920"/>
          </a:xfrm>
          <a:prstGeom prst="rect">
            <a:avLst/>
          </a:prstGeom>
        </p:spPr>
      </p:pic>
      <p:pic>
        <p:nvPicPr>
          <p:cNvPr id="12" name="Immagine 11" descr="Immagine che contiene schermata, blu, design&#10;&#10;Descrizione generata automaticamente">
            <a:extLst>
              <a:ext uri="{FF2B5EF4-FFF2-40B4-BE49-F238E27FC236}">
                <a16:creationId xmlns:a16="http://schemas.microsoft.com/office/drawing/2014/main" id="{32CBBF61-6618-EEFD-8406-6E6999E68F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6080"/>
            <a:ext cx="12192000" cy="121920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B278F09D-2D8D-B243-B455-138C067D8C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3741"/>
            <a:ext cx="12059322" cy="442296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xxxxxxxxxxxxxxxxxxxxxxxxx</a:t>
            </a:r>
            <a:endParaRPr lang="it-IT" dirty="0"/>
          </a:p>
        </p:txBody>
      </p:sp>
      <p:pic>
        <p:nvPicPr>
          <p:cNvPr id="2" name="Immagine 1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77BC6BAF-6F46-2567-5B51-7D8E865A00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" y="6370233"/>
            <a:ext cx="233089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596187-244A-35D0-5F54-CC2F1625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099B4-0977-908F-02CC-2BA639DE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2187C7-E343-67E8-9A0A-B2262C656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66C547-76B1-E4FB-9C80-0ED16C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36CC60-E3DE-3593-11E7-F1C57D2E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999751-2503-890B-7C7F-78589A67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56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37787-AEF3-22F9-AC26-02094004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6378D7-C555-E28D-258F-56F97C0E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259E27-EAB9-42E8-5819-3A68025C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27D06B-A895-0C75-ED00-75AC2489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C57FD9-B773-D49B-8D33-FC7F9ADD4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7DF210-5875-592C-4F7E-7698355A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6D682D-7ECC-FF59-40DF-50A9FB96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61A8E6-CD87-0722-8C45-0C36C08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36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schermata, Elementi grafici, blu, Blu elettrico&#10;&#10;Descrizione generata automaticamente">
            <a:extLst>
              <a:ext uri="{FF2B5EF4-FFF2-40B4-BE49-F238E27FC236}">
                <a16:creationId xmlns:a16="http://schemas.microsoft.com/office/drawing/2014/main" id="{5DA3112C-EB4B-143F-D4D3-CF1A42EEB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8682"/>
          </a:xfrm>
          <a:prstGeom prst="rect">
            <a:avLst/>
          </a:prstGeom>
        </p:spPr>
      </p:pic>
      <p:pic>
        <p:nvPicPr>
          <p:cNvPr id="7" name="Immagine 6" descr="Immagine che contiene schermata, blu, design&#10;&#10;Descrizione generata automaticamente">
            <a:extLst>
              <a:ext uri="{FF2B5EF4-FFF2-40B4-BE49-F238E27FC236}">
                <a16:creationId xmlns:a16="http://schemas.microsoft.com/office/drawing/2014/main" id="{AA433595-1EC9-6156-4057-71531E2776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6080"/>
            <a:ext cx="12192000" cy="121920"/>
          </a:xfrm>
          <a:prstGeom prst="rect">
            <a:avLst/>
          </a:prstGeom>
        </p:spPr>
      </p:pic>
      <p:pic>
        <p:nvPicPr>
          <p:cNvPr id="8" name="Immagine 7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38604BAC-46C9-07C9-A750-E32097F4EA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" y="5872652"/>
            <a:ext cx="5107439" cy="8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5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B81921-FAC8-46EA-018F-D84C2A64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861227-C631-DBF5-9443-50E8430A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B986A6-7B43-A8E7-BD67-F744F228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2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812FDAA-01D6-D42F-990A-51F295C2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3FCAFF-FC1F-A5FB-7A70-90E7D88C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343000-2800-35E3-2A8D-6CD6EB2E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0CDD3-59B5-E397-891F-3C74C7A2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024874-04C3-95B4-257C-9A413D03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408E28-697D-B083-58EC-627CE88D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02DD54-4082-D10A-36DB-260D023F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DDC817-8E20-EC32-887A-5690CAD2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6701B8-4D51-C9E6-8D03-5FA2D776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5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B6150-A02A-6DE9-930B-9FBB682D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D7DFA9-FFDD-18EE-E8F8-BC028AA9A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8C0483-7903-0F8B-0CAA-C014D6CB5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BE8FED-FD97-9FBA-CB19-A12C2F98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DE9853-0730-1739-ADC9-9D03815E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439658-6497-5CCC-446D-3875CDEA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2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B82254-DC1E-FD4B-B706-DBCDBEFF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52B9C-0E0A-5AFA-774A-D8CC63C1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1B6AA7-BE1D-9752-872D-54CCAAA07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1429B-4FDC-F247-4519-028CA0A3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4E99FC-C60C-9A3E-831B-B22605736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3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9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42296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Sinonimi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consentono di</a:t>
            </a:r>
            <a:endParaRPr lang="it-IT" sz="20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Sinonimi ( 2 di 2 )</a:t>
            </a:r>
          </a:p>
        </p:txBody>
      </p:sp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8C37BF4C-8BBC-5C5E-06D8-FF2EA82E43D4}"/>
              </a:ext>
            </a:extLst>
          </p:cNvPr>
          <p:cNvSpPr txBox="1">
            <a:spLocks/>
          </p:cNvSpPr>
          <p:nvPr/>
        </p:nvSpPr>
        <p:spPr>
          <a:xfrm>
            <a:off x="437232" y="1404945"/>
            <a:ext cx="10572515" cy="1657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Far riferimento con facilità ad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proprietà di un altro utente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Facilitare la manutenzione del codice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Abbreviare i nomi di oggetti troppo lunghi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Utilizzare dei nomi più facili da ricordare</a:t>
            </a:r>
            <a:endParaRPr lang="it-IT" sz="20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22275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utilizzate per generare automaticamente i valori delle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Chiavi Primarie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viene generato un numero di sequenza, la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incrementata, indipendentemente dalla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Transazione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sta eseguendo o ripristinando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Sequence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9782E2-BC38-7362-1572-BA11084DE948}"/>
              </a:ext>
            </a:extLst>
          </p:cNvPr>
          <p:cNvSpPr txBox="1"/>
          <p:nvPr/>
        </p:nvSpPr>
        <p:spPr>
          <a:xfrm>
            <a:off x="3320406" y="2782296"/>
            <a:ext cx="6144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nome_seq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WITH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 BY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MINVALUE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374334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Function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detta anche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Stored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Function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memorizzata nel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molto simili alle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Procedure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ma si distinguono dal fatto che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Procedura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utilizzata per eseguire una determinata azione mentre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restituire un valore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insieme di istruzioni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PL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/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è possibile richiamare tramite il nome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si utilizza questo oggetto, è possibile passare dei valori per svolgere la propria funzione; questi valori prendono il nome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Parametri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possono essere di tipo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Output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InOut</a:t>
            </a:r>
            <a:endParaRPr lang="it-IT" sz="2000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( 1 di 13 )</a:t>
            </a:r>
          </a:p>
        </p:txBody>
      </p:sp>
    </p:spTree>
    <p:extLst>
      <p:ext uri="{BB962C8B-B14F-4D97-AF65-F5344CB8AC3E}">
        <p14:creationId xmlns:p14="http://schemas.microsoft.com/office/powerpoint/2010/main" val="193038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2074156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mostrare l’utilizzo di questo oggetto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scriveremo una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Function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simula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Built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-In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prodotte e distribuite dalla azienda proprietaria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DBMS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effettua il conteggio delle righe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ovvero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COUNT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utilizzeremo è 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DIPENDENTI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dello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DBETL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contiene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50.000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Records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Built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-In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funziona in questo modo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( 2 di 13 )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AC3B48-D999-3874-044F-634B3D907F90}"/>
              </a:ext>
            </a:extLst>
          </p:cNvPr>
          <p:cNvSpPr txBox="1"/>
          <p:nvPr/>
        </p:nvSpPr>
        <p:spPr>
          <a:xfrm>
            <a:off x="251117" y="4112922"/>
            <a:ext cx="593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RIGHE_TOTALI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DBETL.DIPENDENTI;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0E78A3-FAE5-1597-2494-F6A8BCA1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527" y="4042298"/>
            <a:ext cx="2559368" cy="867224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6D97A24F-7D3E-947E-4928-39510F9BE79E}"/>
              </a:ext>
            </a:extLst>
          </p:cNvPr>
          <p:cNvSpPr/>
          <p:nvPr/>
        </p:nvSpPr>
        <p:spPr>
          <a:xfrm>
            <a:off x="6624248" y="3989811"/>
            <a:ext cx="1712612" cy="1077218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6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Proviamo ora a scrivere una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Function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simuli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COUNT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 in precedenza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( 3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C2F777-1AC6-2293-F3C9-1AF3F7CFB5A5}"/>
              </a:ext>
            </a:extLst>
          </p:cNvPr>
          <p:cNvSpPr txBox="1"/>
          <p:nvPr/>
        </p:nvSpPr>
        <p:spPr>
          <a:xfrm>
            <a:off x="2300140" y="1533980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43380D-8B4F-7483-6643-045F3E2B2B9A}"/>
              </a:ext>
            </a:extLst>
          </p:cNvPr>
          <p:cNvSpPr txBox="1"/>
          <p:nvPr/>
        </p:nvSpPr>
        <p:spPr>
          <a:xfrm>
            <a:off x="356244" y="2184699"/>
            <a:ext cx="6411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9898C-E5D4-D60D-0CDB-9117D242A282}"/>
              </a:ext>
            </a:extLst>
          </p:cNvPr>
          <p:cNvSpPr txBox="1"/>
          <p:nvPr/>
        </p:nvSpPr>
        <p:spPr>
          <a:xfrm>
            <a:off x="6947444" y="2184699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E0E20-4BC2-1F68-7FB8-229626F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837" y="5174520"/>
            <a:ext cx="2777744" cy="94121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6B1ACF2-7D76-6AB6-643F-EEEB0E2BBE87}"/>
              </a:ext>
            </a:extLst>
          </p:cNvPr>
          <p:cNvSpPr/>
          <p:nvPr/>
        </p:nvSpPr>
        <p:spPr>
          <a:xfrm rot="6977868">
            <a:off x="7418706" y="3507728"/>
            <a:ext cx="2558523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69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Analizziamo ora la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Function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il suo utilizzo, procedendo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Step By Step</a:t>
            </a:r>
            <a:endParaRPr lang="it-IT" sz="2000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( 4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C2F777-1AC6-2293-F3C9-1AF3F7CFB5A5}"/>
              </a:ext>
            </a:extLst>
          </p:cNvPr>
          <p:cNvSpPr txBox="1"/>
          <p:nvPr/>
        </p:nvSpPr>
        <p:spPr>
          <a:xfrm>
            <a:off x="2300140" y="1533980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43380D-8B4F-7483-6643-045F3E2B2B9A}"/>
              </a:ext>
            </a:extLst>
          </p:cNvPr>
          <p:cNvSpPr txBox="1"/>
          <p:nvPr/>
        </p:nvSpPr>
        <p:spPr>
          <a:xfrm>
            <a:off x="356244" y="2184699"/>
            <a:ext cx="6411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9898C-E5D4-D60D-0CDB-9117D242A282}"/>
              </a:ext>
            </a:extLst>
          </p:cNvPr>
          <p:cNvSpPr txBox="1"/>
          <p:nvPr/>
        </p:nvSpPr>
        <p:spPr>
          <a:xfrm>
            <a:off x="6947444" y="2184699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E0E20-4BC2-1F68-7FB8-229626F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837" y="5174520"/>
            <a:ext cx="2777744" cy="94121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6B1ACF2-7D76-6AB6-643F-EEEB0E2BBE87}"/>
              </a:ext>
            </a:extLst>
          </p:cNvPr>
          <p:cNvSpPr/>
          <p:nvPr/>
        </p:nvSpPr>
        <p:spPr>
          <a:xfrm rot="6977868">
            <a:off x="7418706" y="3507728"/>
            <a:ext cx="2558523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79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( 5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C2F777-1AC6-2293-F3C9-1AF3F7CFB5A5}"/>
              </a:ext>
            </a:extLst>
          </p:cNvPr>
          <p:cNvSpPr txBox="1"/>
          <p:nvPr/>
        </p:nvSpPr>
        <p:spPr>
          <a:xfrm>
            <a:off x="2300140" y="979805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43380D-8B4F-7483-6643-045F3E2B2B9A}"/>
              </a:ext>
            </a:extLst>
          </p:cNvPr>
          <p:cNvSpPr txBox="1"/>
          <p:nvPr/>
        </p:nvSpPr>
        <p:spPr>
          <a:xfrm>
            <a:off x="356244" y="1630524"/>
            <a:ext cx="6411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9898C-E5D4-D60D-0CDB-9117D242A282}"/>
              </a:ext>
            </a:extLst>
          </p:cNvPr>
          <p:cNvSpPr txBox="1"/>
          <p:nvPr/>
        </p:nvSpPr>
        <p:spPr>
          <a:xfrm>
            <a:off x="6947444" y="1630524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E0E20-4BC2-1F68-7FB8-229626F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93" y="4874039"/>
            <a:ext cx="2777744" cy="94121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6B1ACF2-7D76-6AB6-643F-EEEB0E2BBE87}"/>
              </a:ext>
            </a:extLst>
          </p:cNvPr>
          <p:cNvSpPr/>
          <p:nvPr/>
        </p:nvSpPr>
        <p:spPr>
          <a:xfrm rot="8255723">
            <a:off x="5059787" y="3135850"/>
            <a:ext cx="3716232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30F3631-A1EA-591A-19CF-3F704A956932}"/>
              </a:ext>
            </a:extLst>
          </p:cNvPr>
          <p:cNvSpPr/>
          <p:nvPr/>
        </p:nvSpPr>
        <p:spPr>
          <a:xfrm>
            <a:off x="38364" y="1586855"/>
            <a:ext cx="363793" cy="38148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CBBFED5-46BC-E04F-E011-1EF852C8DD49}"/>
              </a:ext>
            </a:extLst>
          </p:cNvPr>
          <p:cNvSpPr/>
          <p:nvPr/>
        </p:nvSpPr>
        <p:spPr>
          <a:xfrm>
            <a:off x="8031696" y="3568727"/>
            <a:ext cx="3614903" cy="206106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eseguito il comando di CREATE per la Funzione denominata NUM_RIGHE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49D276-54E9-3BDA-EFAD-67B046F08AFE}"/>
              </a:ext>
            </a:extLst>
          </p:cNvPr>
          <p:cNvSpPr/>
          <p:nvPr/>
        </p:nvSpPr>
        <p:spPr>
          <a:xfrm>
            <a:off x="11098885" y="3275432"/>
            <a:ext cx="806245" cy="7472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173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( 6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C2F777-1AC6-2293-F3C9-1AF3F7CFB5A5}"/>
              </a:ext>
            </a:extLst>
          </p:cNvPr>
          <p:cNvSpPr txBox="1"/>
          <p:nvPr/>
        </p:nvSpPr>
        <p:spPr>
          <a:xfrm>
            <a:off x="2300140" y="979805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43380D-8B4F-7483-6643-045F3E2B2B9A}"/>
              </a:ext>
            </a:extLst>
          </p:cNvPr>
          <p:cNvSpPr txBox="1"/>
          <p:nvPr/>
        </p:nvSpPr>
        <p:spPr>
          <a:xfrm>
            <a:off x="356244" y="1630524"/>
            <a:ext cx="6411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9898C-E5D4-D60D-0CDB-9117D242A282}"/>
              </a:ext>
            </a:extLst>
          </p:cNvPr>
          <p:cNvSpPr txBox="1"/>
          <p:nvPr/>
        </p:nvSpPr>
        <p:spPr>
          <a:xfrm>
            <a:off x="6947444" y="1630524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E0E20-4BC2-1F68-7FB8-229626F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93" y="4874039"/>
            <a:ext cx="2777744" cy="94121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6B1ACF2-7D76-6AB6-643F-EEEB0E2BBE87}"/>
              </a:ext>
            </a:extLst>
          </p:cNvPr>
          <p:cNvSpPr/>
          <p:nvPr/>
        </p:nvSpPr>
        <p:spPr>
          <a:xfrm rot="8255723">
            <a:off x="5059787" y="3135850"/>
            <a:ext cx="3716232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30F3631-A1EA-591A-19CF-3F704A956932}"/>
              </a:ext>
            </a:extLst>
          </p:cNvPr>
          <p:cNvSpPr/>
          <p:nvPr/>
        </p:nvSpPr>
        <p:spPr>
          <a:xfrm>
            <a:off x="832691" y="1866065"/>
            <a:ext cx="363793" cy="38148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CBBFED5-46BC-E04F-E011-1EF852C8DD49}"/>
              </a:ext>
            </a:extLst>
          </p:cNvPr>
          <p:cNvSpPr/>
          <p:nvPr/>
        </p:nvSpPr>
        <p:spPr>
          <a:xfrm>
            <a:off x="8031696" y="2623129"/>
            <a:ext cx="4027626" cy="403629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Vengono definiti i due Parametri che la </a:t>
            </a:r>
            <a:r>
              <a:rPr lang="it-IT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acquisirà in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Ciò vuol dire che quando verrà invocata la Funzione, per funzionare correttamente dovrà ricevere due valori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Esempio di chiamata alla </a:t>
            </a:r>
            <a:r>
              <a:rPr lang="it-IT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it-IT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NUM_RIGHE(parametro1, parametro2)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49D276-54E9-3BDA-EFAD-67B046F08AFE}"/>
              </a:ext>
            </a:extLst>
          </p:cNvPr>
          <p:cNvSpPr/>
          <p:nvPr/>
        </p:nvSpPr>
        <p:spPr>
          <a:xfrm>
            <a:off x="11262422" y="2001391"/>
            <a:ext cx="806245" cy="7472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040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( 7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C2F777-1AC6-2293-F3C9-1AF3F7CFB5A5}"/>
              </a:ext>
            </a:extLst>
          </p:cNvPr>
          <p:cNvSpPr txBox="1"/>
          <p:nvPr/>
        </p:nvSpPr>
        <p:spPr>
          <a:xfrm>
            <a:off x="2300140" y="979805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43380D-8B4F-7483-6643-045F3E2B2B9A}"/>
              </a:ext>
            </a:extLst>
          </p:cNvPr>
          <p:cNvSpPr txBox="1"/>
          <p:nvPr/>
        </p:nvSpPr>
        <p:spPr>
          <a:xfrm>
            <a:off x="356244" y="1630524"/>
            <a:ext cx="6411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9898C-E5D4-D60D-0CDB-9117D242A282}"/>
              </a:ext>
            </a:extLst>
          </p:cNvPr>
          <p:cNvSpPr txBox="1"/>
          <p:nvPr/>
        </p:nvSpPr>
        <p:spPr>
          <a:xfrm>
            <a:off x="6947444" y="1630524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E0E20-4BC2-1F68-7FB8-229626F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93" y="4874039"/>
            <a:ext cx="2777744" cy="94121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6B1ACF2-7D76-6AB6-643F-EEEB0E2BBE87}"/>
              </a:ext>
            </a:extLst>
          </p:cNvPr>
          <p:cNvSpPr/>
          <p:nvPr/>
        </p:nvSpPr>
        <p:spPr>
          <a:xfrm rot="8255723">
            <a:off x="5059787" y="3135850"/>
            <a:ext cx="3716232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30F3631-A1EA-591A-19CF-3F704A956932}"/>
              </a:ext>
            </a:extLst>
          </p:cNvPr>
          <p:cNvSpPr/>
          <p:nvPr/>
        </p:nvSpPr>
        <p:spPr>
          <a:xfrm>
            <a:off x="768039" y="2078499"/>
            <a:ext cx="363793" cy="38148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CBBFED5-46BC-E04F-E011-1EF852C8DD49}"/>
              </a:ext>
            </a:extLst>
          </p:cNvPr>
          <p:cNvSpPr/>
          <p:nvPr/>
        </p:nvSpPr>
        <p:spPr>
          <a:xfrm>
            <a:off x="7908325" y="3112705"/>
            <a:ext cx="4027626" cy="118225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Keyword RETURN viene utilizzata per definire il tipo di dato che verrà restituito in Output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49D276-54E9-3BDA-EFAD-67B046F08AFE}"/>
              </a:ext>
            </a:extLst>
          </p:cNvPr>
          <p:cNvSpPr/>
          <p:nvPr/>
        </p:nvSpPr>
        <p:spPr>
          <a:xfrm>
            <a:off x="11129706" y="2493954"/>
            <a:ext cx="806245" cy="7472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0000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214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( 8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C2F777-1AC6-2293-F3C9-1AF3F7CFB5A5}"/>
              </a:ext>
            </a:extLst>
          </p:cNvPr>
          <p:cNvSpPr txBox="1"/>
          <p:nvPr/>
        </p:nvSpPr>
        <p:spPr>
          <a:xfrm>
            <a:off x="2300140" y="979805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43380D-8B4F-7483-6643-045F3E2B2B9A}"/>
              </a:ext>
            </a:extLst>
          </p:cNvPr>
          <p:cNvSpPr txBox="1"/>
          <p:nvPr/>
        </p:nvSpPr>
        <p:spPr>
          <a:xfrm>
            <a:off x="356244" y="1630524"/>
            <a:ext cx="6411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9898C-E5D4-D60D-0CDB-9117D242A282}"/>
              </a:ext>
            </a:extLst>
          </p:cNvPr>
          <p:cNvSpPr txBox="1"/>
          <p:nvPr/>
        </p:nvSpPr>
        <p:spPr>
          <a:xfrm>
            <a:off x="6947444" y="1630524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E0E20-4BC2-1F68-7FB8-229626F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93" y="4874039"/>
            <a:ext cx="2777744" cy="94121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6B1ACF2-7D76-6AB6-643F-EEEB0E2BBE87}"/>
              </a:ext>
            </a:extLst>
          </p:cNvPr>
          <p:cNvSpPr/>
          <p:nvPr/>
        </p:nvSpPr>
        <p:spPr>
          <a:xfrm rot="8255723">
            <a:off x="5059787" y="3135850"/>
            <a:ext cx="3716232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30F3631-A1EA-591A-19CF-3F704A956932}"/>
              </a:ext>
            </a:extLst>
          </p:cNvPr>
          <p:cNvSpPr/>
          <p:nvPr/>
        </p:nvSpPr>
        <p:spPr>
          <a:xfrm>
            <a:off x="795747" y="2327876"/>
            <a:ext cx="363793" cy="38148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CBBFED5-46BC-E04F-E011-1EF852C8DD49}"/>
              </a:ext>
            </a:extLst>
          </p:cNvPr>
          <p:cNvSpPr/>
          <p:nvPr/>
        </p:nvSpPr>
        <p:spPr>
          <a:xfrm>
            <a:off x="7908325" y="3112705"/>
            <a:ext cx="4027626" cy="15299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Dopo la Keyword IS, viene definita l’area di memoria ( la variabile ) alla quale viene assegnato il nome di RIGHE_TOTALI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49D276-54E9-3BDA-EFAD-67B046F08AFE}"/>
              </a:ext>
            </a:extLst>
          </p:cNvPr>
          <p:cNvSpPr/>
          <p:nvPr/>
        </p:nvSpPr>
        <p:spPr>
          <a:xfrm>
            <a:off x="11129706" y="2493954"/>
            <a:ext cx="806245" cy="7472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50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E0FBDA-715A-45DD-42BE-CF5EE5433795}"/>
              </a:ext>
            </a:extLst>
          </p:cNvPr>
          <p:cNvSpPr txBox="1"/>
          <p:nvPr/>
        </p:nvSpPr>
        <p:spPr>
          <a:xfrm>
            <a:off x="1828800" y="289367"/>
            <a:ext cx="8727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</a:t>
            </a:r>
          </a:p>
          <a:p>
            <a:pPr algn="ctr"/>
            <a:r>
              <a:rPr lang="it-IT" sz="8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oggetti</a:t>
            </a:r>
          </a:p>
          <a:p>
            <a:pPr algn="ctr"/>
            <a:r>
              <a:rPr lang="it-IT" sz="8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 Database</a:t>
            </a:r>
          </a:p>
        </p:txBody>
      </p:sp>
    </p:spTree>
    <p:extLst>
      <p:ext uri="{BB962C8B-B14F-4D97-AF65-F5344CB8AC3E}">
        <p14:creationId xmlns:p14="http://schemas.microsoft.com/office/powerpoint/2010/main" val="17052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( 9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C2F777-1AC6-2293-F3C9-1AF3F7CFB5A5}"/>
              </a:ext>
            </a:extLst>
          </p:cNvPr>
          <p:cNvSpPr txBox="1"/>
          <p:nvPr/>
        </p:nvSpPr>
        <p:spPr>
          <a:xfrm>
            <a:off x="2300140" y="979805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43380D-8B4F-7483-6643-045F3E2B2B9A}"/>
              </a:ext>
            </a:extLst>
          </p:cNvPr>
          <p:cNvSpPr txBox="1"/>
          <p:nvPr/>
        </p:nvSpPr>
        <p:spPr>
          <a:xfrm>
            <a:off x="356244" y="1630524"/>
            <a:ext cx="6411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9898C-E5D4-D60D-0CDB-9117D242A282}"/>
              </a:ext>
            </a:extLst>
          </p:cNvPr>
          <p:cNvSpPr txBox="1"/>
          <p:nvPr/>
        </p:nvSpPr>
        <p:spPr>
          <a:xfrm>
            <a:off x="6947444" y="1630524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E0E20-4BC2-1F68-7FB8-229626F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93" y="4874039"/>
            <a:ext cx="2777744" cy="94121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6B1ACF2-7D76-6AB6-643F-EEEB0E2BBE87}"/>
              </a:ext>
            </a:extLst>
          </p:cNvPr>
          <p:cNvSpPr/>
          <p:nvPr/>
        </p:nvSpPr>
        <p:spPr>
          <a:xfrm rot="8255723">
            <a:off x="5059787" y="3135850"/>
            <a:ext cx="3716232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30F3631-A1EA-591A-19CF-3F704A956932}"/>
              </a:ext>
            </a:extLst>
          </p:cNvPr>
          <p:cNvSpPr/>
          <p:nvPr/>
        </p:nvSpPr>
        <p:spPr>
          <a:xfrm>
            <a:off x="46444" y="2586493"/>
            <a:ext cx="363793" cy="38148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CBBFED5-46BC-E04F-E011-1EF852C8DD49}"/>
              </a:ext>
            </a:extLst>
          </p:cNvPr>
          <p:cNvSpPr/>
          <p:nvPr/>
        </p:nvSpPr>
        <p:spPr>
          <a:xfrm>
            <a:off x="7908325" y="3112705"/>
            <a:ext cx="4027626" cy="325115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indica ad Oracle che dalla riga di codice successiva, verranno descritte le istruzioni operative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istruzioni potranno essere quelle del linguaggio PL/SQL e/o Statement Sql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49D276-54E9-3BDA-EFAD-67B046F08AFE}"/>
              </a:ext>
            </a:extLst>
          </p:cNvPr>
          <p:cNvSpPr/>
          <p:nvPr/>
        </p:nvSpPr>
        <p:spPr>
          <a:xfrm>
            <a:off x="11129706" y="2493954"/>
            <a:ext cx="806245" cy="7472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0000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746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( 10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C2F777-1AC6-2293-F3C9-1AF3F7CFB5A5}"/>
              </a:ext>
            </a:extLst>
          </p:cNvPr>
          <p:cNvSpPr txBox="1"/>
          <p:nvPr/>
        </p:nvSpPr>
        <p:spPr>
          <a:xfrm>
            <a:off x="2300140" y="979805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43380D-8B4F-7483-6643-045F3E2B2B9A}"/>
              </a:ext>
            </a:extLst>
          </p:cNvPr>
          <p:cNvSpPr txBox="1"/>
          <p:nvPr/>
        </p:nvSpPr>
        <p:spPr>
          <a:xfrm>
            <a:off x="356244" y="1630524"/>
            <a:ext cx="6411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9898C-E5D4-D60D-0CDB-9117D242A282}"/>
              </a:ext>
            </a:extLst>
          </p:cNvPr>
          <p:cNvSpPr txBox="1"/>
          <p:nvPr/>
        </p:nvSpPr>
        <p:spPr>
          <a:xfrm>
            <a:off x="6947444" y="1630524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E0E20-4BC2-1F68-7FB8-229626F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93" y="4874039"/>
            <a:ext cx="2777744" cy="94121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6B1ACF2-7D76-6AB6-643F-EEEB0E2BBE87}"/>
              </a:ext>
            </a:extLst>
          </p:cNvPr>
          <p:cNvSpPr/>
          <p:nvPr/>
        </p:nvSpPr>
        <p:spPr>
          <a:xfrm rot="8255723">
            <a:off x="5059787" y="3135850"/>
            <a:ext cx="3716232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30F3631-A1EA-591A-19CF-3F704A956932}"/>
              </a:ext>
            </a:extLst>
          </p:cNvPr>
          <p:cNvSpPr/>
          <p:nvPr/>
        </p:nvSpPr>
        <p:spPr>
          <a:xfrm>
            <a:off x="497269" y="3167449"/>
            <a:ext cx="363793" cy="38148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CBBFED5-46BC-E04F-E011-1EF852C8DD49}"/>
              </a:ext>
            </a:extLst>
          </p:cNvPr>
          <p:cNvSpPr/>
          <p:nvPr/>
        </p:nvSpPr>
        <p:spPr>
          <a:xfrm>
            <a:off x="7908325" y="3112705"/>
            <a:ext cx="4027626" cy="325115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gruppo di righe che vanno dalla SELECT sino all’ultimo predicato          ( AND OWNER = PROPRIETARIO ), rappresentano lo Statement Sql che verrà eseguito per reperire il numero di righe presenti nella Tabella che verrà passata come Input alla </a:t>
            </a:r>
            <a:r>
              <a:rPr lang="it-IT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insieme al proprietario/</a:t>
            </a:r>
            <a:r>
              <a:rPr lang="it-IT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49D276-54E9-3BDA-EFAD-67B046F08AFE}"/>
              </a:ext>
            </a:extLst>
          </p:cNvPr>
          <p:cNvSpPr/>
          <p:nvPr/>
        </p:nvSpPr>
        <p:spPr>
          <a:xfrm>
            <a:off x="11129706" y="2493954"/>
            <a:ext cx="806245" cy="7472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6578AE-DB8F-FA4A-5AA8-DEDFD1367E73}"/>
              </a:ext>
            </a:extLst>
          </p:cNvPr>
          <p:cNvSpPr txBox="1"/>
          <p:nvPr/>
        </p:nvSpPr>
        <p:spPr>
          <a:xfrm>
            <a:off x="766217" y="2690305"/>
            <a:ext cx="5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FE2E19-3B82-E55D-B73D-FE3CF86EBD17}"/>
              </a:ext>
            </a:extLst>
          </p:cNvPr>
          <p:cNvSpPr txBox="1"/>
          <p:nvPr/>
        </p:nvSpPr>
        <p:spPr>
          <a:xfrm>
            <a:off x="5121177" y="2694929"/>
            <a:ext cx="5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32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( 11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C2F777-1AC6-2293-F3C9-1AF3F7CFB5A5}"/>
              </a:ext>
            </a:extLst>
          </p:cNvPr>
          <p:cNvSpPr txBox="1"/>
          <p:nvPr/>
        </p:nvSpPr>
        <p:spPr>
          <a:xfrm>
            <a:off x="2300140" y="979805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43380D-8B4F-7483-6643-045F3E2B2B9A}"/>
              </a:ext>
            </a:extLst>
          </p:cNvPr>
          <p:cNvSpPr txBox="1"/>
          <p:nvPr/>
        </p:nvSpPr>
        <p:spPr>
          <a:xfrm>
            <a:off x="356244" y="1630524"/>
            <a:ext cx="6411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9898C-E5D4-D60D-0CDB-9117D242A282}"/>
              </a:ext>
            </a:extLst>
          </p:cNvPr>
          <p:cNvSpPr txBox="1"/>
          <p:nvPr/>
        </p:nvSpPr>
        <p:spPr>
          <a:xfrm>
            <a:off x="6947444" y="1630524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E0E20-4BC2-1F68-7FB8-229626F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93" y="4874039"/>
            <a:ext cx="2777744" cy="94121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6B1ACF2-7D76-6AB6-643F-EEEB0E2BBE87}"/>
              </a:ext>
            </a:extLst>
          </p:cNvPr>
          <p:cNvSpPr/>
          <p:nvPr/>
        </p:nvSpPr>
        <p:spPr>
          <a:xfrm rot="8255723">
            <a:off x="5059787" y="3135850"/>
            <a:ext cx="3716232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30F3631-A1EA-591A-19CF-3F704A956932}"/>
              </a:ext>
            </a:extLst>
          </p:cNvPr>
          <p:cNvSpPr/>
          <p:nvPr/>
        </p:nvSpPr>
        <p:spPr>
          <a:xfrm>
            <a:off x="774360" y="3804758"/>
            <a:ext cx="363793" cy="38148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CBBFED5-46BC-E04F-E011-1EF852C8DD49}"/>
              </a:ext>
            </a:extLst>
          </p:cNvPr>
          <p:cNvSpPr/>
          <p:nvPr/>
        </p:nvSpPr>
        <p:spPr>
          <a:xfrm>
            <a:off x="7908325" y="3112705"/>
            <a:ext cx="4027626" cy="202870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RETURN all’interno del Blocco di BEGIN, memorizza il valore estratto dalla Query predisponendo tale valore per l’Output ( risultato della </a:t>
            </a:r>
            <a:r>
              <a:rPr lang="it-IT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F49D276-54E9-3BDA-EFAD-67B046F08AFE}"/>
              </a:ext>
            </a:extLst>
          </p:cNvPr>
          <p:cNvSpPr/>
          <p:nvPr/>
        </p:nvSpPr>
        <p:spPr>
          <a:xfrm>
            <a:off x="11129706" y="2493954"/>
            <a:ext cx="806245" cy="7472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0000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3797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( 12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535D33-EBD8-ADF6-2E22-D6BAB737BE62}"/>
              </a:ext>
            </a:extLst>
          </p:cNvPr>
          <p:cNvSpPr txBox="1"/>
          <p:nvPr/>
        </p:nvSpPr>
        <p:spPr>
          <a:xfrm>
            <a:off x="2300140" y="832025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2C21B6-57CF-F921-DC0E-60F617C9E298}"/>
              </a:ext>
            </a:extLst>
          </p:cNvPr>
          <p:cNvSpPr txBox="1"/>
          <p:nvPr/>
        </p:nvSpPr>
        <p:spPr>
          <a:xfrm>
            <a:off x="274641" y="1238276"/>
            <a:ext cx="51009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B666FB-3BA8-8C92-BEF5-92334F621627}"/>
              </a:ext>
            </a:extLst>
          </p:cNvPr>
          <p:cNvSpPr txBox="1"/>
          <p:nvPr/>
        </p:nvSpPr>
        <p:spPr>
          <a:xfrm>
            <a:off x="283881" y="3832596"/>
            <a:ext cx="52579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</a:t>
            </a:r>
            <a:r>
              <a:rPr lang="it-IT" sz="14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'DIPENDENTI'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</a:t>
            </a:r>
            <a:r>
              <a:rPr lang="it-IT" sz="14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'DBETL';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BE0A4FF-356E-1212-B63A-74F73C375F6A}"/>
              </a:ext>
            </a:extLst>
          </p:cNvPr>
          <p:cNvSpPr txBox="1"/>
          <p:nvPr/>
        </p:nvSpPr>
        <p:spPr>
          <a:xfrm>
            <a:off x="676484" y="3537868"/>
            <a:ext cx="4817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F0000"/>
                </a:solidFill>
              </a:rPr>
              <a:t>Dopo la chiamata alla Funzione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892374-036B-D957-6A29-CFBAE1BD0417}"/>
              </a:ext>
            </a:extLst>
          </p:cNvPr>
          <p:cNvSpPr txBox="1"/>
          <p:nvPr/>
        </p:nvSpPr>
        <p:spPr>
          <a:xfrm>
            <a:off x="6947444" y="1630524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D94B07E-CD2C-E191-DAAB-7A56FD6A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30" y="4840826"/>
            <a:ext cx="2777744" cy="941219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3F5B424-9390-00E3-6B41-D560D46EE300}"/>
              </a:ext>
            </a:extLst>
          </p:cNvPr>
          <p:cNvSpPr/>
          <p:nvPr/>
        </p:nvSpPr>
        <p:spPr>
          <a:xfrm rot="7117270">
            <a:off x="5762832" y="3104990"/>
            <a:ext cx="2737709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BED14EC-3CEC-628A-4335-C273D07EA0AD}"/>
              </a:ext>
            </a:extLst>
          </p:cNvPr>
          <p:cNvSpPr/>
          <p:nvPr/>
        </p:nvSpPr>
        <p:spPr>
          <a:xfrm>
            <a:off x="6547101" y="1735818"/>
            <a:ext cx="363793" cy="38148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C6122473-2F4C-0EC9-1D2D-5B43F1DCB7AD}"/>
              </a:ext>
            </a:extLst>
          </p:cNvPr>
          <p:cNvSpPr/>
          <p:nvPr/>
        </p:nvSpPr>
        <p:spPr>
          <a:xfrm>
            <a:off x="8337897" y="3112705"/>
            <a:ext cx="3598053" cy="34912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Tramite uno Statement di SELECT viene invocata la </a:t>
            </a:r>
            <a:r>
              <a:rPr lang="it-IT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NUM_RIGHE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Input vengono passati i valori DBETL e DIPENDENTI; il primo verrà memorizzato nella Variabile PROPRIETARIO mentre il secondo verrà memorizzato nella Variabile TABELLA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2EDE145-3D52-98E8-17EE-8AFF7EA0FF15}"/>
              </a:ext>
            </a:extLst>
          </p:cNvPr>
          <p:cNvSpPr/>
          <p:nvPr/>
        </p:nvSpPr>
        <p:spPr>
          <a:xfrm>
            <a:off x="11129706" y="2493954"/>
            <a:ext cx="806245" cy="7472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3102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Function</a:t>
            </a:r>
            <a:r>
              <a:rPr lang="it-IT" dirty="0"/>
              <a:t> in Oracle ( 13 di 13 )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535D33-EBD8-ADF6-2E22-D6BAB737BE62}"/>
              </a:ext>
            </a:extLst>
          </p:cNvPr>
          <p:cNvSpPr txBox="1"/>
          <p:nvPr/>
        </p:nvSpPr>
        <p:spPr>
          <a:xfrm>
            <a:off x="2300140" y="832025"/>
            <a:ext cx="95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r>
              <a:rPr lang="it-IT" sz="2400" b="1" dirty="0">
                <a:highlight>
                  <a:srgbClr val="00FF00"/>
                </a:highlight>
              </a:rPr>
              <a:t>                                                            Query che utilizza la </a:t>
            </a:r>
            <a:r>
              <a:rPr lang="it-IT" sz="2400" b="1" dirty="0" err="1">
                <a:highlight>
                  <a:srgbClr val="00FF00"/>
                </a:highlight>
              </a:rPr>
              <a:t>Function</a:t>
            </a:r>
            <a:endParaRPr lang="it-IT" sz="2400" b="1" dirty="0">
              <a:highlight>
                <a:srgbClr val="00FF00"/>
              </a:highligh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2C21B6-57CF-F921-DC0E-60F617C9E298}"/>
              </a:ext>
            </a:extLst>
          </p:cNvPr>
          <p:cNvSpPr txBox="1"/>
          <p:nvPr/>
        </p:nvSpPr>
        <p:spPr>
          <a:xfrm>
            <a:off x="274641" y="1238276"/>
            <a:ext cx="51009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it-IT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(PROPRIETARIO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TABELLA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NUM_ROWS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RIGHE_TOTALI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ALL_TABLES 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TABLE_NAME = TABELLA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 = PROPRIETARIO;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(RIGHE_TOTALI); </a:t>
            </a:r>
          </a:p>
          <a:p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892374-036B-D957-6A29-CFBAE1BD0417}"/>
              </a:ext>
            </a:extLst>
          </p:cNvPr>
          <p:cNvSpPr txBox="1"/>
          <p:nvPr/>
        </p:nvSpPr>
        <p:spPr>
          <a:xfrm>
            <a:off x="6947444" y="1630524"/>
            <a:ext cx="48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NUM_RIGHE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('DBETL','DIPENDENTI') 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D94B07E-CD2C-E191-DAAB-7A56FD6A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82" y="4886060"/>
            <a:ext cx="2777744" cy="941219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3F5B424-9390-00E3-6B41-D560D46EE300}"/>
              </a:ext>
            </a:extLst>
          </p:cNvPr>
          <p:cNvSpPr/>
          <p:nvPr/>
        </p:nvSpPr>
        <p:spPr>
          <a:xfrm rot="8172263">
            <a:off x="4961817" y="3154778"/>
            <a:ext cx="3600331" cy="865755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BED14EC-3CEC-628A-4335-C273D07EA0AD}"/>
              </a:ext>
            </a:extLst>
          </p:cNvPr>
          <p:cNvSpPr/>
          <p:nvPr/>
        </p:nvSpPr>
        <p:spPr>
          <a:xfrm>
            <a:off x="6547101" y="1735818"/>
            <a:ext cx="363793" cy="38148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C6122473-2F4C-0EC9-1D2D-5B43F1DCB7AD}"/>
              </a:ext>
            </a:extLst>
          </p:cNvPr>
          <p:cNvSpPr/>
          <p:nvPr/>
        </p:nvSpPr>
        <p:spPr>
          <a:xfrm>
            <a:off x="8167373" y="3112705"/>
            <a:ext cx="3768577" cy="34912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</a:rPr>
              <a:t>Non essendoci una Tabella da interrogare, viene utilizzata la DUMMY TABLE di Oracle denominata 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FF"/>
                </a:solidFill>
              </a:rPr>
              <a:t>Utilizzando la Tabella DUAL, è possibile eseguire Query che contengono Funzioni che non coinvolgono alcuna Tabella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2EDE145-3D52-98E8-17EE-8AFF7EA0FF15}"/>
              </a:ext>
            </a:extLst>
          </p:cNvPr>
          <p:cNvSpPr/>
          <p:nvPr/>
        </p:nvSpPr>
        <p:spPr>
          <a:xfrm>
            <a:off x="11129706" y="2493954"/>
            <a:ext cx="806245" cy="74725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rgbClr val="0000F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6747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Procedura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detta anche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Stored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Procedure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memorizzata nel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volta compilata, resterà in modo permanente all’interno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sarà quindi utilizzabile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Procedura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composta da parti ben precise denominate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Blocchi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ad utilizzare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Variabili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Costanti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Cursori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consente di utilizzare particolari istruzioni per elaborare i dati presenti nelle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Stored</a:t>
            </a:r>
            <a:r>
              <a:rPr lang="it-IT" dirty="0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2873876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programma speciale, memorizzato all'interno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gestito ed attivato automaticamente dal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DBMS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 verificarsi di una specifica condizione o operazione su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insieme di regole specifiche di tipo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ECA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Evento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Condizione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Azione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attiva a fronte di un determinato evento e se sussiste una determinata condizione, allora esegue una determinata azione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una azione che deve essere intrapresa quando succede un certo tipo di evento nel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Trigger ( 1 di 8 )</a:t>
            </a:r>
          </a:p>
        </p:txBody>
      </p:sp>
    </p:spTree>
    <p:extLst>
      <p:ext uri="{BB962C8B-B14F-4D97-AF65-F5344CB8AC3E}">
        <p14:creationId xmlns:p14="http://schemas.microsoft.com/office/powerpoint/2010/main" val="366071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sintassi di creazione di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la seguente</a:t>
            </a: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Trigger ( 2 di 8 )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374AFE-BAA6-8EC8-523F-1B396A5D53A4}"/>
              </a:ext>
            </a:extLst>
          </p:cNvPr>
          <p:cNvSpPr txBox="1"/>
          <p:nvPr/>
        </p:nvSpPr>
        <p:spPr>
          <a:xfrm>
            <a:off x="2465429" y="1707337"/>
            <a:ext cx="8530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nome_trigger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comando_sql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nome_tabella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istruzione 1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istruzione 2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istruzione 3</a:t>
            </a: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9187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42296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parametri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i seguenti</a:t>
            </a: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Trigger ( 3 di 8 )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70008519-6BBF-EC45-E12D-DAE61CFA0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28" y="1280741"/>
            <a:ext cx="6401217" cy="212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BEFORE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AFTER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parametri che indicano che 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attiverà prima o dopo che venga eseguita l'operazione definita dopo la parola chiave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AFTER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BEFORE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ON</a:t>
            </a:r>
            <a:r>
              <a:rPr lang="it-IT" sz="2000" b="1" dirty="0">
                <a:solidFill>
                  <a:schemeClr val="accent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indica 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sulla quale attivare il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287F5E-D80F-7EB2-DA5A-5EDFCC6E8935}"/>
              </a:ext>
            </a:extLst>
          </p:cNvPr>
          <p:cNvSpPr txBox="1"/>
          <p:nvPr/>
        </p:nvSpPr>
        <p:spPr>
          <a:xfrm>
            <a:off x="7007816" y="1148810"/>
            <a:ext cx="5051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nome_trigger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comando_sql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nome_tabella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istruzione 1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istruzione 2</a:t>
            </a:r>
          </a:p>
          <a:p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istruzione 3</a:t>
            </a:r>
          </a:p>
          <a:p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2A15B7E5-1C3E-1C04-6160-8B7406E5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48" y="3631397"/>
            <a:ext cx="11514956" cy="181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L'opzione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 EACH ROW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determina se 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0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0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Istruzione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endParaRPr lang="it-IT" sz="2000" b="1" dirty="0">
              <a:solidFill>
                <a:srgbClr val="0000FF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specifica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 EACH ROW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attiva una volta per ogni riga della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interessata dall'istruzione mentre se non si specifica, indica che il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attiva solo una volta per ogni istruzione applicabile, ma non separatamente per ogni riga interessata dall'istruzione</a:t>
            </a:r>
          </a:p>
        </p:txBody>
      </p:sp>
    </p:spTree>
    <p:extLst>
      <p:ext uri="{BB962C8B-B14F-4D97-AF65-F5344CB8AC3E}">
        <p14:creationId xmlns:p14="http://schemas.microsoft.com/office/powerpoint/2010/main" val="1615656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3284120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quindi una azione che deve essere intrapresa quando si verifica un dato evento nel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essere attivato a fronte di uno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endParaRPr lang="it-IT" sz="2000" b="1" dirty="0">
              <a:solidFill>
                <a:srgbClr val="FF0000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b="1" dirty="0">
              <a:solidFill>
                <a:srgbClr val="FF0000"/>
              </a:solidFill>
              <a:ea typeface="Tahoma" panose="020B060403050404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Anche questo è memorizzato all'interno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per definizione, ripetiamo che,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un insieme di regole specifiche di tipo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ECA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Evento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Condizione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Azione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un migliore apprendimento di questo oggetto del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verrà mostrato un semplice esempio di utilizzo; il docente creerà le seguenti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lang="it-IT" sz="2000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Trigger ( 4 di 8 )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FAA4A2A-7CB6-F9AF-807A-FA2C0D70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186" y="4414326"/>
            <a:ext cx="3672408" cy="187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4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ID_PERSONA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CHAR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(25)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CHAR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(25)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29615C23-FE09-DE82-E2A9-7154E501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5721" y="4414326"/>
            <a:ext cx="3672408" cy="187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4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PERSONE_MORTE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ID_PERSONA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CHAR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(25)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CHAR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(25)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982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All’interno di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ci sono diversi o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Oggetti </a:t>
            </a:r>
            <a:r>
              <a:rPr lang="it-IT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ggetti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ciascuno dei quali ha un nome e un proprietario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Owner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proprietario è un utente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L’insieme degli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un utente possiede è lo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dell’utente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contenitore per 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proprietà di un utente</a:t>
            </a:r>
            <a:endParaRPr lang="it-IT" sz="18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agli oggetti del Database ( 1 di 2 )</a:t>
            </a:r>
          </a:p>
        </p:txBody>
      </p:sp>
    </p:spTree>
    <p:extLst>
      <p:ext uri="{BB962C8B-B14F-4D97-AF65-F5344CB8AC3E}">
        <p14:creationId xmlns:p14="http://schemas.microsoft.com/office/powerpoint/2010/main" val="891748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la creazione, verranno effettuate le seguenti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aver inserito le quattro righe nella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docente effettuerà la creazione del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denominato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TRG_GEST_DEFUNTI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prima di mostrare la creazione del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la situazione delle due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lang="it-IT" sz="2000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Trigger ( 5 di 8 )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5481769-08AD-781C-9EC9-FAF6916F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458" y="1472078"/>
            <a:ext cx="10105084" cy="160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1, 'RUSSO', 'Giovanni'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;</a:t>
            </a:r>
          </a:p>
          <a:p>
            <a:pPr marL="139700" lvl="0"/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2, 'CALVI', 'Angelo'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;</a:t>
            </a:r>
          </a:p>
          <a:p>
            <a:pPr marL="139700" lvl="0"/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3, 'MERCOGLIANO', 'Barbara'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;</a:t>
            </a:r>
          </a:p>
          <a:p>
            <a:pPr marL="139700" lvl="0"/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4, 'ZITO', 'Marcello'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</a:t>
            </a:r>
            <a:r>
              <a:rPr lang="it-IT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;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EC6EF3D-22F0-FF83-5DA8-337645A0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63105"/>
              </p:ext>
            </p:extLst>
          </p:nvPr>
        </p:nvGraphicFramePr>
        <p:xfrm>
          <a:off x="3094185" y="4644242"/>
          <a:ext cx="4701309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56146">
                  <a:extLst>
                    <a:ext uri="{9D8B030D-6E8A-4147-A177-3AD203B41FA5}">
                      <a16:colId xmlns:a16="http://schemas.microsoft.com/office/drawing/2014/main" val="3646419206"/>
                    </a:ext>
                  </a:extLst>
                </a:gridCol>
                <a:gridCol w="1339272">
                  <a:extLst>
                    <a:ext uri="{9D8B030D-6E8A-4147-A177-3AD203B41FA5}">
                      <a16:colId xmlns:a16="http://schemas.microsoft.com/office/drawing/2014/main" val="2347649764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345646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ID_PERSONA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7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Giovanni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09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9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MERCOGLIANO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Barbara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5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95034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FED75CD-9EE4-ED53-59C2-0B7AA1BDD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62719"/>
              </p:ext>
            </p:extLst>
          </p:nvPr>
        </p:nvGraphicFramePr>
        <p:xfrm>
          <a:off x="8507751" y="4644242"/>
          <a:ext cx="3204310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8369">
                  <a:extLst>
                    <a:ext uri="{9D8B030D-6E8A-4147-A177-3AD203B41FA5}">
                      <a16:colId xmlns:a16="http://schemas.microsoft.com/office/drawing/2014/main" val="3646419206"/>
                    </a:ext>
                  </a:extLst>
                </a:gridCol>
                <a:gridCol w="1081687">
                  <a:extLst>
                    <a:ext uri="{9D8B030D-6E8A-4147-A177-3AD203B41FA5}">
                      <a16:colId xmlns:a16="http://schemas.microsoft.com/office/drawing/2014/main" val="2347649764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45646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ID_PERSONA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730908"/>
                  </a:ext>
                </a:extLst>
              </a:tr>
            </a:tbl>
          </a:graphicData>
        </a:graphic>
      </p:graphicFrame>
      <p:sp>
        <p:nvSpPr>
          <p:cNvPr id="7" name="Text Box 1">
            <a:extLst>
              <a:ext uri="{FF2B5EF4-FFF2-40B4-BE49-F238E27FC236}">
                <a16:creationId xmlns:a16="http://schemas.microsoft.com/office/drawing/2014/main" id="{E6A52435-CE4A-DE33-FC37-63DA16806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222" y="4265580"/>
            <a:ext cx="4301233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000" b="1" dirty="0">
                <a:solidFill>
                  <a:srgbClr val="FF0000"/>
                </a:solidFill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 ( 4 righe )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C3C7F7BD-36A9-DFD4-BCB6-BBB28BA61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219" y="4265580"/>
            <a:ext cx="4079104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000" b="1" dirty="0">
                <a:solidFill>
                  <a:schemeClr val="tx1"/>
                </a:solidFill>
                <a:highlight>
                  <a:srgbClr val="00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PERSONE_MORTE ( 0 righe )</a:t>
            </a:r>
          </a:p>
        </p:txBody>
      </p:sp>
    </p:spTree>
    <p:extLst>
      <p:ext uri="{BB962C8B-B14F-4D97-AF65-F5344CB8AC3E}">
        <p14:creationId xmlns:p14="http://schemas.microsoft.com/office/powerpoint/2010/main" val="4064785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Trigger ( 6 di 8 )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69A27CA-3ABE-22CE-5218-6234387F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84" y="1051510"/>
            <a:ext cx="5737077" cy="505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OR REPLACE TRIGGER 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TRG_GEST_DEFUNTI </a:t>
            </a:r>
          </a:p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BEFORE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DELETE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ON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PERSONE_VIVE</a:t>
            </a:r>
          </a:p>
          <a:p>
            <a:pPr marL="139700" lvl="0"/>
            <a:r>
              <a:rPr lang="it-IT" sz="1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FOR EACH ROW</a:t>
            </a:r>
          </a:p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DECLARE</a:t>
            </a:r>
          </a:p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BEGIN  </a:t>
            </a:r>
          </a:p>
          <a:p>
            <a:pPr marL="139700" lvl="0"/>
            <a:r>
              <a:rPr lang="it-IT" sz="1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PERSONE_MORTE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(ID_PERSONA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,COGNOME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,NOME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(:OLD.ID_PERSONA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,:OLD.COGNOME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,:OLD.NOME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);</a:t>
            </a:r>
          </a:p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END</a:t>
            </a:r>
            <a:r>
              <a:rPr lang="it-IT" sz="1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;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DDF2BE4-07B6-8231-BDD3-A62C23CAA0C7}"/>
              </a:ext>
            </a:extLst>
          </p:cNvPr>
          <p:cNvSpPr/>
          <p:nvPr/>
        </p:nvSpPr>
        <p:spPr>
          <a:xfrm>
            <a:off x="8578944" y="1116224"/>
            <a:ext cx="3480376" cy="12976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creato un Trigger denominato TRG_GEST_DEFUNTI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5811A8B-4AEC-8A96-9F6A-1455998C55A6}"/>
              </a:ext>
            </a:extLst>
          </p:cNvPr>
          <p:cNvCxnSpPr>
            <a:cxnSpLocks/>
          </p:cNvCxnSpPr>
          <p:nvPr/>
        </p:nvCxnSpPr>
        <p:spPr>
          <a:xfrm flipH="1" flipV="1">
            <a:off x="5003006" y="1200022"/>
            <a:ext cx="3575938" cy="379396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93E5331-9CE4-E599-53C9-00854C0AEEC6}"/>
              </a:ext>
            </a:extLst>
          </p:cNvPr>
          <p:cNvCxnSpPr>
            <a:cxnSpLocks/>
          </p:cNvCxnSpPr>
          <p:nvPr/>
        </p:nvCxnSpPr>
        <p:spPr>
          <a:xfrm flipH="1" flipV="1">
            <a:off x="2161309" y="1596084"/>
            <a:ext cx="6687127" cy="200290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F909D73B-3BBD-3A13-F8FC-4482B7BE49FC}"/>
              </a:ext>
            </a:extLst>
          </p:cNvPr>
          <p:cNvSpPr/>
          <p:nvPr/>
        </p:nvSpPr>
        <p:spPr>
          <a:xfrm>
            <a:off x="8578944" y="2740708"/>
            <a:ext cx="3480377" cy="1297661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L’evento che attiva il TRIGGER è la DELETE sulla Tabella PERSONE_VIVE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16DACC4-046C-9E09-2D2E-90D9319D7DB4}"/>
              </a:ext>
            </a:extLst>
          </p:cNvPr>
          <p:cNvCxnSpPr>
            <a:cxnSpLocks/>
          </p:cNvCxnSpPr>
          <p:nvPr/>
        </p:nvCxnSpPr>
        <p:spPr>
          <a:xfrm flipH="1" flipV="1">
            <a:off x="3537527" y="2790897"/>
            <a:ext cx="5310908" cy="2339882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3F1FCFA9-CE7B-5A97-8143-3BFE53D29C5C}"/>
              </a:ext>
            </a:extLst>
          </p:cNvPr>
          <p:cNvSpPr/>
          <p:nvPr/>
        </p:nvSpPr>
        <p:spPr>
          <a:xfrm>
            <a:off x="8578945" y="4365192"/>
            <a:ext cx="3480377" cy="1743184"/>
          </a:xfrm>
          <a:prstGeom prst="rect">
            <a:avLst/>
          </a:prstGeom>
          <a:solidFill>
            <a:srgbClr val="0000FF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L’azione è quella di inserire la riga cancellata nella Tabella PERSONE_MORTE</a:t>
            </a:r>
          </a:p>
        </p:txBody>
      </p:sp>
    </p:spTree>
    <p:extLst>
      <p:ext uri="{BB962C8B-B14F-4D97-AF65-F5344CB8AC3E}">
        <p14:creationId xmlns:p14="http://schemas.microsoft.com/office/powerpoint/2010/main" val="481012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immagini che una delle persone presenti nella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muoia e debba essere spostata nella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PERSONE_MORTE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particolare, verrà cancellata la persona con codice (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ID_PERSONA 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uguale 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4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aver effettuato la cancellazione, vediamo lo stato delle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Trigger ( 7 di 8 )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BE8A8B-313C-9F26-21A7-9B921F92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97" y="2566719"/>
            <a:ext cx="11009739" cy="1423278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28E6509A-3BD0-2F45-AE5F-439CD71CF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18" y="4111240"/>
            <a:ext cx="10306324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DELETE FROM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 </a:t>
            </a:r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WHERE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ID_PERSONA </a:t>
            </a:r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=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4;</a:t>
            </a:r>
          </a:p>
        </p:txBody>
      </p:sp>
    </p:spTree>
    <p:extLst>
      <p:ext uri="{BB962C8B-B14F-4D97-AF65-F5344CB8AC3E}">
        <p14:creationId xmlns:p14="http://schemas.microsoft.com/office/powerpoint/2010/main" val="140711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seguito il risultato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Trigger ( 8 di 8 )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884D228-3782-D20F-729A-2294F29A7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12147"/>
              </p:ext>
            </p:extLst>
          </p:nvPr>
        </p:nvGraphicFramePr>
        <p:xfrm>
          <a:off x="1348509" y="1910279"/>
          <a:ext cx="4701309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56146">
                  <a:extLst>
                    <a:ext uri="{9D8B030D-6E8A-4147-A177-3AD203B41FA5}">
                      <a16:colId xmlns:a16="http://schemas.microsoft.com/office/drawing/2014/main" val="3646419206"/>
                    </a:ext>
                  </a:extLst>
                </a:gridCol>
                <a:gridCol w="1339272">
                  <a:extLst>
                    <a:ext uri="{9D8B030D-6E8A-4147-A177-3AD203B41FA5}">
                      <a16:colId xmlns:a16="http://schemas.microsoft.com/office/drawing/2014/main" val="2347649764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345646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ID_PERSONA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7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Giovanni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09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9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MERCOGLIANO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Barbara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517937"/>
                  </a:ext>
                </a:extLst>
              </a:tr>
            </a:tbl>
          </a:graphicData>
        </a:graphic>
      </p:graphicFrame>
      <p:sp>
        <p:nvSpPr>
          <p:cNvPr id="5" name="Text Box 1">
            <a:extLst>
              <a:ext uri="{FF2B5EF4-FFF2-40B4-BE49-F238E27FC236}">
                <a16:creationId xmlns:a16="http://schemas.microsoft.com/office/drawing/2014/main" id="{C07BC93E-B59C-57DD-73F4-7D652E076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46" y="1531617"/>
            <a:ext cx="4301233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000" b="1" dirty="0">
                <a:solidFill>
                  <a:srgbClr val="FF0000"/>
                </a:solidFill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 ( 3 righe )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7444B867-D198-2814-1843-FE8764B1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543" y="1531617"/>
            <a:ext cx="4079104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000" b="1" dirty="0">
                <a:solidFill>
                  <a:schemeClr val="tx1"/>
                </a:solidFill>
                <a:highlight>
                  <a:srgbClr val="00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PERSONE_MORTE ( 1 riga )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6ACFB21-B95F-980D-5795-5555F76C1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9675"/>
              </p:ext>
            </p:extLst>
          </p:nvPr>
        </p:nvGraphicFramePr>
        <p:xfrm>
          <a:off x="6234543" y="1910279"/>
          <a:ext cx="4701309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56146">
                  <a:extLst>
                    <a:ext uri="{9D8B030D-6E8A-4147-A177-3AD203B41FA5}">
                      <a16:colId xmlns:a16="http://schemas.microsoft.com/office/drawing/2014/main" val="3646419206"/>
                    </a:ext>
                  </a:extLst>
                </a:gridCol>
                <a:gridCol w="1339272">
                  <a:extLst>
                    <a:ext uri="{9D8B030D-6E8A-4147-A177-3AD203B41FA5}">
                      <a16:colId xmlns:a16="http://schemas.microsoft.com/office/drawing/2014/main" val="2347649764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345646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ID_PERSONA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7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9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77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 di addentrarci sui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importante apprendere il concetto che verrà approfondito nel proseguimento del corso ovvero quello del valore indefinito nel linguaggio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meglio conosciuto come valore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valore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è un valore ma è uno stato che indica che quel valore è </a:t>
            </a:r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sconosciuto</a:t>
            </a:r>
            <a:r>
              <a:rPr lang="it-IT" sz="20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 inesistente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valore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è ne zero ne un carattere di spazio e ne una stringa vuota, ma soprattutto, non si comporta come nessuno dei tre valori suddetti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dirty="0">
              <a:highlight>
                <a:srgbClr val="FFFFFF"/>
              </a:highlight>
              <a:ea typeface="Tahoma" panose="020B060403050404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utilizzare quindi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rappresentare un valore pari a zero o spazio in quanto non sono equivalenti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una colonna in una 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Riga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ha valore,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Colonna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detta </a:t>
            </a:r>
            <a:r>
              <a:rPr lang="it-IT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Nulla</a:t>
            </a:r>
            <a:endParaRPr lang="it-IT" sz="20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valori indefiniti del linguaggio Sql ( 1 di 3 )</a:t>
            </a:r>
          </a:p>
        </p:txBody>
      </p:sp>
    </p:spTree>
    <p:extLst>
      <p:ext uri="{BB962C8B-B14F-4D97-AF65-F5344CB8AC3E}">
        <p14:creationId xmlns:p14="http://schemas.microsoft.com/office/powerpoint/2010/main" val="18071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3616629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valori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essere visualizzati in colonne di qualsiasi tipo di dati che non sono limitati dai </a:t>
            </a:r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vincoli di integrità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</a:t>
            </a:r>
            <a:r>
              <a:rPr lang="it-IT" sz="20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definizione di una colonna durante la creazione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può specificare che possono essere ammessi solo valori diversi dal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aggiungendo la clausola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b="1" dirty="0">
              <a:solidFill>
                <a:srgbClr val="FF0000"/>
              </a:solidFill>
              <a:ea typeface="Tahoma" panose="020B060403050404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immagini di creare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atta a contenere le informazioni dei clienti di una azienda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caso specifico, sia la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quella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DATA_NASC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definite con la clausola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sta ad indicare che per ogni riga, quelle due colonne, dovranno sempre contenere un valore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valori indefiniti del linguaggio Sql ( 2 di 3 )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4DE6394-16FE-28EB-F81B-E93BADC86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92" y="4645891"/>
            <a:ext cx="4222082" cy="187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TB_CLI</a:t>
            </a:r>
          </a:p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ID_CLI          </a:t>
            </a:r>
            <a:r>
              <a:rPr lang="it-IT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NOT NULL</a:t>
            </a:r>
          </a:p>
          <a:p>
            <a:pPr marL="139700" lvl="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14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1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</a:t>
            </a:r>
          </a:p>
          <a:p>
            <a:pPr marL="13970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14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1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</a:t>
            </a:r>
          </a:p>
          <a:p>
            <a:pPr marL="13970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,DATA_NASC       </a:t>
            </a:r>
            <a:r>
              <a:rPr lang="it-IT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DATE NOT NULL</a:t>
            </a:r>
            <a:r>
              <a:rPr lang="it-IT" sz="1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457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Proviamo ora ad effettuare una istruzione di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cercando di inserire un valore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DATA_NASC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Server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restituirà il seguente messaggio di errore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valori indefiniti del linguaggio Sql ( 3 di 3 )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FFFD4B0-FFD0-91E1-9CD7-5156A016C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228" y="1760515"/>
            <a:ext cx="9077094" cy="12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34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3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TB_CLI</a:t>
            </a:r>
          </a:p>
          <a:p>
            <a:pPr marL="139700"/>
            <a:r>
              <a:rPr lang="it-IT" sz="34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 </a:t>
            </a:r>
            <a:r>
              <a:rPr lang="it-IT" sz="3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(1,'Russo','Dario', '');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9F14E5E-8550-7F02-3FD8-10BA9CE1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52" y="3877568"/>
            <a:ext cx="10275096" cy="5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42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è utilizzato per definire un </a:t>
            </a:r>
            <a:r>
              <a:rPr lang="it-IT" sz="2000" b="1" dirty="0">
                <a:solidFill>
                  <a:schemeClr val="bg1"/>
                </a:solidFill>
                <a:highlight>
                  <a:srgbClr val="FF00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vincoli di integrità</a:t>
            </a:r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ovvero una regola che limiti i valori in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DBMS Oracle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consente di creare i seguenti </a:t>
            </a:r>
            <a:r>
              <a:rPr lang="it-IT" sz="2000" b="1" dirty="0">
                <a:solidFill>
                  <a:schemeClr val="bg1"/>
                </a:solidFill>
                <a:highlight>
                  <a:srgbClr val="FF00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vincoli di integrità</a:t>
            </a:r>
            <a:r>
              <a:rPr lang="it-IT" sz="2000" dirty="0">
                <a:solidFill>
                  <a:schemeClr val="bg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Constraint</a:t>
            </a:r>
            <a:endParaRPr lang="it-IT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6C2B8FD-9A9F-F966-24F1-26E7E0E3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396" y="2734188"/>
            <a:ext cx="9477010" cy="294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en-US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 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</a:p>
          <a:p>
            <a:pPr marL="139700" lvl="0" algn="ctr"/>
            <a:r>
              <a:rPr lang="en-US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 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  <a:r>
              <a:rPr lang="en-US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139700" lvl="0" algn="ctr"/>
            <a:r>
              <a:rPr lang="en-US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</a:p>
          <a:p>
            <a:pPr marL="139700" lvl="0" algn="ctr"/>
            <a:r>
              <a:rPr lang="en-US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  <a:r>
              <a:rPr lang="en-US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139700" lvl="0" algn="ctr"/>
            <a:r>
              <a:rPr lang="en-US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 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  <a:r>
              <a:rPr lang="en-US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705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tipo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proibisce che un valore di una colonna sia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va dichiarato nella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mostrato successivamente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Qualsiasi colonna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ha due caratteristiche fondamentali ovvero il tipo di dato e l'attributo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NOT NULL </a:t>
            </a:r>
            <a:r>
              <a:rPr lang="it-IT" dirty="0" err="1"/>
              <a:t>Constraint</a:t>
            </a:r>
            <a:r>
              <a:rPr lang="it-IT" dirty="0"/>
              <a:t> ( 1 di 6 )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9D140A2-3CEF-6E4E-8007-3EFF4D30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842" y="3232307"/>
            <a:ext cx="7345212" cy="261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2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TB_CLI</a:t>
            </a:r>
          </a:p>
          <a:p>
            <a:pPr marL="139700" lvl="0"/>
            <a:r>
              <a:rPr lang="it-IT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22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ID_CLI          </a:t>
            </a:r>
            <a:r>
              <a:rPr lang="it-IT" sz="22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</a:t>
            </a:r>
            <a:r>
              <a:rPr lang="it-IT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</a:t>
            </a:r>
          </a:p>
          <a:p>
            <a:pPr marL="139700" lvl="0"/>
            <a:r>
              <a:rPr lang="it-IT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22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22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22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22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 </a:t>
            </a:r>
            <a:r>
              <a:rPr lang="it-IT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</a:t>
            </a:r>
          </a:p>
          <a:p>
            <a:pPr marL="139700"/>
            <a:r>
              <a:rPr lang="it-IT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22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22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22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22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 </a:t>
            </a:r>
            <a:r>
              <a:rPr lang="it-IT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</a:t>
            </a:r>
          </a:p>
          <a:p>
            <a:pPr marL="139700"/>
            <a:r>
              <a:rPr lang="it-IT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,DATA_NASC       </a:t>
            </a:r>
            <a:r>
              <a:rPr lang="it-IT" sz="22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DATE</a:t>
            </a:r>
            <a:r>
              <a:rPr lang="it-IT" sz="22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4EECD80-9EAB-5426-2858-8241A84F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429" y="3081846"/>
            <a:ext cx="4781550" cy="97155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38BBF2-43CF-F370-367B-A526FFB68FAA}"/>
              </a:ext>
            </a:extLst>
          </p:cNvPr>
          <p:cNvSpPr txBox="1"/>
          <p:nvPr/>
        </p:nvSpPr>
        <p:spPr>
          <a:xfrm>
            <a:off x="9134901" y="3096294"/>
            <a:ext cx="2269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Datatype</a:t>
            </a:r>
            <a:endParaRPr lang="it-IT" sz="22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0BF45A4-57C7-A59D-2D56-31079394DC04}"/>
              </a:ext>
            </a:extLst>
          </p:cNvPr>
          <p:cNvSpPr txBox="1"/>
          <p:nvPr/>
        </p:nvSpPr>
        <p:spPr>
          <a:xfrm>
            <a:off x="9070897" y="3586427"/>
            <a:ext cx="2269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/>
              <a:t>Attributo </a:t>
            </a:r>
            <a:r>
              <a:rPr lang="it-IT" sz="2200" b="1" dirty="0" err="1"/>
              <a:t>Null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1736418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utilizzare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rappresentare un valore pari a zero, in quanto non sono equivalenti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Utilizzare un valore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quando il valore effettivo non è noto o quando un valore non sarebbe significativo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possiamo controllare il valore di una colonna e determinare se è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oppure no ?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Utilizziamo il test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IS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sapere se è </a:t>
            </a:r>
            <a:r>
              <a:rPr lang="it-IT" sz="2000" b="1" u="sng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sconosciuto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oppure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IS NOT NULL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sapere se non lo è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NOT NULL </a:t>
            </a:r>
            <a:r>
              <a:rPr lang="it-IT" dirty="0" err="1"/>
              <a:t>Constraint</a:t>
            </a:r>
            <a:r>
              <a:rPr lang="it-IT" dirty="0"/>
              <a:t> ( 2 di 6 )</a:t>
            </a:r>
          </a:p>
        </p:txBody>
      </p:sp>
    </p:spTree>
    <p:extLst>
      <p:ext uri="{BB962C8B-B14F-4D97-AF65-F5344CB8AC3E}">
        <p14:creationId xmlns:p14="http://schemas.microsoft.com/office/powerpoint/2010/main" val="235298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1"/>
            <a:ext cx="11958992" cy="4688047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viene creato un utente, viene creato anche il suo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l’insieme degli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posseduti da un utente ed inizialmente è vuoto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oggetti trattati nel corso saranno i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Links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Packages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Stored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Functions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Stored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Procedures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Sinonimi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en-US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Views</a:t>
            </a:r>
            <a:r>
              <a:rPr lang="en-US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Materialized</a:t>
            </a:r>
            <a:r>
              <a:rPr lang="en-US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Views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en-US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en-US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Altri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alcuni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</a:t>
            </a:r>
            <a:r>
              <a:rPr lang="en-US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precedenza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Parameter</a:t>
            </a:r>
            <a:r>
              <a:rPr lang="en-US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Files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Ruoli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Tablespace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en-US" sz="20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</a:t>
            </a:r>
            <a:r>
              <a:rPr lang="en-US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Utenti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agli oggetti del Database ( 2 di 2 )</a:t>
            </a:r>
          </a:p>
        </p:txBody>
      </p:sp>
    </p:spTree>
    <p:extLst>
      <p:ext uri="{BB962C8B-B14F-4D97-AF65-F5344CB8AC3E}">
        <p14:creationId xmlns:p14="http://schemas.microsoft.com/office/powerpoint/2010/main" val="3198553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immagini di avere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definita come segue e con dei valori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inseriti nella seconda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VAL_2</a:t>
            </a:r>
            <a:endParaRPr lang="it-IT" sz="1800" b="1" dirty="0">
              <a:solidFill>
                <a:srgbClr val="FF0000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NOT NULL </a:t>
            </a:r>
            <a:r>
              <a:rPr lang="it-IT" dirty="0" err="1"/>
              <a:t>Constraint</a:t>
            </a:r>
            <a:r>
              <a:rPr lang="it-IT" dirty="0"/>
              <a:t> ( 3 di 6 )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3E04EE1-C9D4-BEF3-3C29-24711B60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32" y="2215145"/>
            <a:ext cx="7128496" cy="248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TB_VALORI</a:t>
            </a:r>
          </a:p>
          <a:p>
            <a:pPr marL="139700" lvl="0"/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endParaRPr lang="it-IT" sz="2600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  <a:p>
            <a:pPr marL="139700" lvl="0"/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VAL_1</a:t>
            </a:r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   INTEGER NOT NULL</a:t>
            </a:r>
          </a:p>
          <a:p>
            <a:pPr marL="139700" lvl="0"/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,VAL_2 </a:t>
            </a:r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  INTEGER</a:t>
            </a:r>
          </a:p>
          <a:p>
            <a:pPr marL="139700" lvl="0"/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</a:t>
            </a:r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F3F7EA-23A9-56A2-FA42-BA1E5A5A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65" y="2215145"/>
            <a:ext cx="3529405" cy="23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1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funzioni di colonna non considerano i valori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in questi esempi mostreremo come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gestisce i valori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particolare situazioni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prima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0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effettua la somma dei valori delle colonne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VAL_1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VAL_2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il risultato sarà composto da una riga come mostrato nella figura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NOT NULL </a:t>
            </a:r>
            <a:r>
              <a:rPr lang="it-IT" dirty="0" err="1"/>
              <a:t>Constraint</a:t>
            </a:r>
            <a:r>
              <a:rPr lang="it-IT" dirty="0"/>
              <a:t> ( 4 di 6 )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04121A9E-7BD3-77F0-4E18-CCF66B99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229" y="1752463"/>
            <a:ext cx="9033541" cy="47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SELECT SUM</a:t>
            </a:r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(VAL_1),</a:t>
            </a:r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SUM</a:t>
            </a:r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(VAL_2)</a:t>
            </a:r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FROM </a:t>
            </a:r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TB_VALORI;</a:t>
            </a:r>
            <a:endParaRPr lang="it-IT" sz="2600" b="1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5F9653-B604-1EC9-4903-A402A975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84" y="3763769"/>
            <a:ext cx="3399262" cy="22353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875A51B-7B13-6AEB-22F1-10889698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5" y="3902696"/>
            <a:ext cx="5817281" cy="1011701"/>
          </a:xfrm>
          <a:prstGeom prst="rect">
            <a:avLst/>
          </a:prstGeo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BAF703A6-9D40-736F-3FF8-1903C18652C2}"/>
              </a:ext>
            </a:extLst>
          </p:cNvPr>
          <p:cNvSpPr/>
          <p:nvPr/>
        </p:nvSpPr>
        <p:spPr>
          <a:xfrm>
            <a:off x="3300301" y="3112440"/>
            <a:ext cx="445750" cy="63312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180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secondo esempio verrà fatto con la funzione del calcolo della media delle due colonne con la funzione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AVG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0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effettua quindi la media dei valori delle colonne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VAL_1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VAL_2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il risultato sarà il seguente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 notare che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nel calcolo della media della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VAL_2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non considererà i valori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18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NOT NULL </a:t>
            </a:r>
            <a:r>
              <a:rPr lang="it-IT" dirty="0" err="1"/>
              <a:t>Constraint</a:t>
            </a:r>
            <a:r>
              <a:rPr lang="it-IT" dirty="0"/>
              <a:t> ( 5 di 6 )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665E247-452B-916D-4C56-6CDD8EEDA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951" y="1687808"/>
            <a:ext cx="9255214" cy="47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SELECT AVG</a:t>
            </a:r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(VAL_1),</a:t>
            </a:r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AVG</a:t>
            </a:r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(VAL_2)</a:t>
            </a:r>
            <a:r>
              <a:rPr lang="it-IT" sz="2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FROM </a:t>
            </a:r>
            <a:r>
              <a:rPr lang="it-IT" sz="2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TB_VALORI;</a:t>
            </a:r>
            <a:endParaRPr lang="it-IT" sz="2600" b="1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366921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8566864" cy="2997793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realtà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effettuerà prima la somma dei valori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330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e successivamente la divisione per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4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non per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7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quante sono le righe ), in quanto, tre di queste, hanno un valore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b="1" dirty="0">
              <a:ea typeface="Tahoma" panose="020B060403050404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risultato della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sarebbe cambiato se al posto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avessimo avuto i valori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0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questa differenza è dovuta al fatto che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0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valore numerico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mentre 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valore sconosciuto da non prendere quindi in considerazione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18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NOT NULL </a:t>
            </a:r>
            <a:r>
              <a:rPr lang="it-IT" dirty="0" err="1"/>
              <a:t>Constraint</a:t>
            </a:r>
            <a:r>
              <a:rPr lang="it-IT" dirty="0"/>
              <a:t> ( 6 di 6 )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107709-3541-4188-7942-FE901450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194" y="1380798"/>
            <a:ext cx="3392128" cy="223062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2A4EB1-C790-811E-C432-B5A3A2DB5F11}"/>
              </a:ext>
            </a:extLst>
          </p:cNvPr>
          <p:cNvSpPr txBox="1"/>
          <p:nvPr/>
        </p:nvSpPr>
        <p:spPr>
          <a:xfrm>
            <a:off x="8942107" y="861843"/>
            <a:ext cx="2596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Dati in Tabella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7EFCD5-E4C6-761A-C4EB-3DDA10305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60" y="2186796"/>
            <a:ext cx="3336850" cy="9326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F3CE50-12BD-F895-32AA-730A88E22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09" y="4855896"/>
            <a:ext cx="3562818" cy="11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73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1" y="927662"/>
            <a:ext cx="5951746" cy="2942374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identifica in modo univoco ogni riga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devono contenere valori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non possono contenere valori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b="1" dirty="0">
              <a:solidFill>
                <a:srgbClr val="FF0000"/>
              </a:solidFill>
              <a:ea typeface="Tahoma" panose="020B0604030504040204" pitchFamily="34" charset="0"/>
              <a:sym typeface="Convergence"/>
            </a:endParaRPr>
          </a:p>
          <a:p>
            <a:pPr marL="482600"/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avere solo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può consistere di uno o più colonne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rgbClr val="FF0000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PRIMARY KEY </a:t>
            </a:r>
            <a:r>
              <a:rPr lang="it-IT" dirty="0" err="1"/>
              <a:t>Constraint</a:t>
            </a:r>
            <a:r>
              <a:rPr lang="it-IT" dirty="0"/>
              <a:t> ( 1 di 3 )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948FCBE-C382-9E99-D41C-BED3D9203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260815"/>
            <a:ext cx="5951745" cy="20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TB_CLI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ID_CLI  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 PRIMARY KEY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16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</a:t>
            </a: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16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</a:t>
            </a: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,DATA_NASC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DATE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71A947A2-1843-828E-46E5-D5629DCCFE7A}"/>
              </a:ext>
            </a:extLst>
          </p:cNvPr>
          <p:cNvSpPr txBox="1">
            <a:spLocks/>
          </p:cNvSpPr>
          <p:nvPr/>
        </p:nvSpPr>
        <p:spPr>
          <a:xfrm>
            <a:off x="104951" y="4118826"/>
            <a:ext cx="11942794" cy="16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Primaria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essere definita durante la creazione della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in questo caso, la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associata alla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quanto conterrà sempre un valore diverso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dirty="0">
              <a:highlight>
                <a:srgbClr val="FFFFFF"/>
              </a:highlight>
              <a:ea typeface="Tahoma" panose="020B0604030504040204" pitchFamily="34" charset="0"/>
              <a:sym typeface="Convergence"/>
            </a:endParaRPr>
          </a:p>
          <a:p>
            <a:pPr marL="457200" indent="-317500"/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definire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 più colonne, utilizzare la sintassi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riportata nella slide successiva</a:t>
            </a: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indent="0">
              <a:buNone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550088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1" y="927662"/>
            <a:ext cx="11942794" cy="2942374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All’atto dell’esecuzione della istruzione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creerà e salverà nelle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ALL_CONSTRAINTS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</a:t>
            </a:r>
            <a:r>
              <a:rPr lang="it-IT" sz="20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ALL_CONS_COLUMNS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definita nella istruzione seguente</a:t>
            </a:r>
            <a:endParaRPr lang="it-IT" sz="2000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PRIMARY KEY </a:t>
            </a:r>
            <a:r>
              <a:rPr lang="it-IT" dirty="0" err="1"/>
              <a:t>Constraint</a:t>
            </a:r>
            <a:r>
              <a:rPr lang="it-IT" dirty="0"/>
              <a:t> ( 2 di 3 )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0F8C5087-D8F7-5F5D-9129-0571EC81C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287" y="2049599"/>
            <a:ext cx="6594368" cy="275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TB_FORNITORI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ID_FORN 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16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</a:t>
            </a:r>
          </a:p>
          <a:p>
            <a:pPr marL="139700"/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NOME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16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,COD_FISC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CHAR(</a:t>
            </a:r>
            <a:r>
              <a:rPr lang="it-IT" sz="16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16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</a:t>
            </a: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,CONSTRAINT 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PK_FORN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PRIMARY KEY 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ID_FORN, COGNOME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</a:t>
            </a: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2277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1" y="927662"/>
            <a:ext cx="11942794" cy="642520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controllare se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stata creata e memorizzata correttamente in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eseguiamo questa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PRIMARY KEY </a:t>
            </a:r>
            <a:r>
              <a:rPr lang="it-IT" dirty="0" err="1"/>
              <a:t>Constraint</a:t>
            </a:r>
            <a:r>
              <a:rPr lang="it-IT" dirty="0"/>
              <a:t> ( 3 di 3 )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FD179F-67CB-71EC-D658-E81503B47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76" y="1680267"/>
            <a:ext cx="5685224" cy="275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SELECT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B.TABLE_NAME, B.COLUMN_NAME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,B.POSITION, A.STATUS, B.OWNER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FROM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ALL_CONSTRAINTS A, ALL_CONS_COLUMNS B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WHERE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B.TABLE_NAME = '</a:t>
            </a:r>
            <a:r>
              <a:rPr lang="it-IT" sz="1600" b="1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nome_tabella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'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AND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A.CONSTRAINT_TYPE = 'P'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AND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A.CONSTRAINT_NAME = B.CONSTRAINT_NAME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AND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A.OWNER = B.OWNER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ORDER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BY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B.TABLE_NAME, B.POSITION; 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7B4FCCF-BDE2-6B77-9376-A1F0DAF4B9B7}"/>
              </a:ext>
            </a:extLst>
          </p:cNvPr>
          <p:cNvCxnSpPr>
            <a:cxnSpLocks/>
          </p:cNvCxnSpPr>
          <p:nvPr/>
        </p:nvCxnSpPr>
        <p:spPr>
          <a:xfrm flipH="1">
            <a:off x="5067947" y="2890925"/>
            <a:ext cx="3604998" cy="0"/>
          </a:xfrm>
          <a:prstGeom prst="straightConnector1">
            <a:avLst/>
          </a:prstGeom>
          <a:ln w="101600">
            <a:solidFill>
              <a:srgbClr val="FFFF00"/>
            </a:solidFill>
            <a:tailEnd type="triangle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82C70BC5-374A-43BE-1C9B-D6B633947806}"/>
              </a:ext>
            </a:extLst>
          </p:cNvPr>
          <p:cNvSpPr/>
          <p:nvPr/>
        </p:nvSpPr>
        <p:spPr>
          <a:xfrm>
            <a:off x="8414418" y="1680266"/>
            <a:ext cx="3102469" cy="275880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Immettere il nome della Tabella sulla quale è stato creato il CONSTRAINT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74EC155-DC42-704E-BB4E-0BEBA19E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00" y="5049335"/>
            <a:ext cx="9869318" cy="960989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B4CC4660-2569-E7E5-F44C-C81F2D7D806D}"/>
              </a:ext>
            </a:extLst>
          </p:cNvPr>
          <p:cNvSpPr/>
          <p:nvPr/>
        </p:nvSpPr>
        <p:spPr>
          <a:xfrm rot="18136952">
            <a:off x="5877216" y="3834750"/>
            <a:ext cx="304890" cy="1582826"/>
          </a:xfrm>
          <a:prstGeom prst="downArrow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157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1242883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vincolo di tipo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fornisce una garanzia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univocità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una o più colonne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fa presente che è possibile avere molti vincoli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</a:t>
            </a:r>
            <a:r>
              <a:rPr lang="it-IT" sz="20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vincolo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quindi un singolo campo o una combinazione di campi che definisce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modo univoco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fa presente che le colonne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contenere valori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 meno che la combinazione dei valori sia univoca</a:t>
            </a: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 UNIQUE </a:t>
            </a:r>
            <a:r>
              <a:rPr lang="it-IT" dirty="0" err="1"/>
              <a:t>Constraint</a:t>
            </a:r>
            <a:endParaRPr lang="it-IT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22A1B21-397A-2344-B7B2-423F76A42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341" y="4170254"/>
            <a:ext cx="5269058" cy="24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rgbClr val="3333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TB_FORNITORI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ID_FORN 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 UNIQUE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16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 NULL</a:t>
            </a: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  <a:r>
              <a:rPr lang="it-IT" sz="16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50</a:t>
            </a:r>
            <a:r>
              <a:rPr lang="it-IT" sz="16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,COD_FISC        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CHAR(</a:t>
            </a:r>
            <a:r>
              <a:rPr lang="it-IT" sz="1600" b="1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16</a:t>
            </a:r>
            <a:r>
              <a:rPr lang="it-IT" sz="16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 </a:t>
            </a:r>
            <a:r>
              <a:rPr lang="it-IT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UNIQUE</a:t>
            </a:r>
            <a:endParaRPr lang="it-IT" sz="1600" b="1" dirty="0">
              <a:solidFill>
                <a:srgbClr val="3333FF"/>
              </a:solidFill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0834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una chiave utilizzata per collegare due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oggetto può essere composto da uno o più campi in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fa riferimento alla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un'altra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contenente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FOREING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chiamata </a:t>
            </a:r>
            <a:r>
              <a:rPr lang="it-IT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Figlio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mentre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contenente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chiamata </a:t>
            </a:r>
            <a:r>
              <a:rPr lang="it-IT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Padre</a:t>
            </a:r>
            <a:endParaRPr lang="it-IT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FOREING KEY </a:t>
            </a:r>
            <a:r>
              <a:rPr lang="it-IT" dirty="0" err="1"/>
              <a:t>Constraint</a:t>
            </a:r>
            <a:r>
              <a:rPr lang="it-IT" dirty="0"/>
              <a:t> ( 1 di 7 )</a:t>
            </a:r>
          </a:p>
        </p:txBody>
      </p:sp>
    </p:spTree>
    <p:extLst>
      <p:ext uri="{BB962C8B-B14F-4D97-AF65-F5344CB8AC3E}">
        <p14:creationId xmlns:p14="http://schemas.microsoft.com/office/powerpoint/2010/main" val="4087606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Definiamo due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TB_CLIENTI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TB_ORDINI</a:t>
            </a:r>
            <a:endParaRPr lang="it-IT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FOREING KEY </a:t>
            </a:r>
            <a:r>
              <a:rPr lang="it-IT" dirty="0" err="1"/>
              <a:t>Constraint</a:t>
            </a:r>
            <a:r>
              <a:rPr lang="it-IT" dirty="0"/>
              <a:t> ( 2 di 7 )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0197F35-DCEF-142D-351D-2E63F86D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72" y="1404766"/>
            <a:ext cx="5831880" cy="187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TB_CLIENTI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ID_CLI          </a:t>
            </a:r>
            <a:r>
              <a:rPr lang="it-IT" sz="1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NOT NULL PRIMARY KEY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93EA2F14-9466-7270-DAA8-73E5313A4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259" y="2781687"/>
            <a:ext cx="5254411" cy="314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TB_ORDINI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,ID_ORDINE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 PRIMARY KEY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,ID_CLI_ORD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</a:p>
          <a:p>
            <a:pPr marL="13970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,NUM_ORDINE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,IMPORTO_ORD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NUMBER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(8,2)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CONSTRAINT 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FK_CLI_ORD</a:t>
            </a:r>
          </a:p>
          <a:p>
            <a:pPr marL="13970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FOREIGN KEY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(ID_CLI_ORD)</a:t>
            </a:r>
          </a:p>
          <a:p>
            <a:pPr marL="13970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REFERENCES TB_CLIENTI(ID_CLI)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6" name="Freccia bidirezionale orizzontale 5">
            <a:extLst>
              <a:ext uri="{FF2B5EF4-FFF2-40B4-BE49-F238E27FC236}">
                <a16:creationId xmlns:a16="http://schemas.microsoft.com/office/drawing/2014/main" id="{3852E8CB-205B-3E74-46F0-306586C1D7F5}"/>
              </a:ext>
            </a:extLst>
          </p:cNvPr>
          <p:cNvSpPr/>
          <p:nvPr/>
        </p:nvSpPr>
        <p:spPr>
          <a:xfrm rot="3529552">
            <a:off x="4397572" y="3627570"/>
            <a:ext cx="3507246" cy="444079"/>
          </a:xfrm>
          <a:prstGeom prst="left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69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una entità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logica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u="sng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fisica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informazioni all'interno di un file, per un calcolatore, sono solo una sequenza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senza alcun senso logico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Solo l'essere umano è in grado di dare loro una organizzazione, una struttura e un senso</a:t>
            </a: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quindi una vista logica sui dati contenuti in un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Datafile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ovvero quella entità fisica contenente i dati della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lang="it-IT" sz="2000" dirty="0">
              <a:solidFill>
                <a:srgbClr val="FF0000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Tabella ( 1 di 2 )</a:t>
            </a:r>
          </a:p>
        </p:txBody>
      </p:sp>
    </p:spTree>
    <p:extLst>
      <p:ext uri="{BB962C8B-B14F-4D97-AF65-F5344CB8AC3E}">
        <p14:creationId xmlns:p14="http://schemas.microsoft.com/office/powerpoint/2010/main" val="2347823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noti che la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ID_CLI_ORD </a:t>
            </a: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TB_ORDINI </a:t>
            </a: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punta alla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</a:t>
            </a:r>
            <a:r>
              <a:rPr lang="it-IT" sz="20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TB_CLIENTI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FOREING KEY </a:t>
            </a:r>
            <a:r>
              <a:rPr lang="it-IT" dirty="0" err="1"/>
              <a:t>Constraint</a:t>
            </a:r>
            <a:r>
              <a:rPr lang="it-IT" dirty="0"/>
              <a:t> ( 3 di 7 )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0197F35-DCEF-142D-351D-2E63F86D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72" y="1725278"/>
            <a:ext cx="5831880" cy="187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TB_CLIENTI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ID_CLI          </a:t>
            </a:r>
            <a:r>
              <a:rPr lang="it-IT" sz="1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NOT NULL PRIMARY KEY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93EA2F14-9466-7270-DAA8-73E5313A4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259" y="3102199"/>
            <a:ext cx="5254411" cy="314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TB_ORDINI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,ID_ORDINE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 PRIMARY KEY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,ID_CLI_ORD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</a:p>
          <a:p>
            <a:pPr marL="13970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,NUM_ORDINE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,IMPORTO_ORD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NUMBER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(8,2)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CONSTRAINT 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FK_CLI_ORD</a:t>
            </a:r>
          </a:p>
          <a:p>
            <a:pPr marL="13970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FOREIGN KEY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(ID_CLI_ORD)</a:t>
            </a:r>
          </a:p>
          <a:p>
            <a:pPr marL="13970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REFERENCES TB_CLIENTI(ID_CLI)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6" name="Freccia bidirezionale orizzontale 5">
            <a:extLst>
              <a:ext uri="{FF2B5EF4-FFF2-40B4-BE49-F238E27FC236}">
                <a16:creationId xmlns:a16="http://schemas.microsoft.com/office/drawing/2014/main" id="{3852E8CB-205B-3E74-46F0-306586C1D7F5}"/>
              </a:ext>
            </a:extLst>
          </p:cNvPr>
          <p:cNvSpPr/>
          <p:nvPr/>
        </p:nvSpPr>
        <p:spPr>
          <a:xfrm rot="3529552">
            <a:off x="4397572" y="3948082"/>
            <a:ext cx="3507246" cy="444079"/>
          </a:xfrm>
          <a:prstGeom prst="left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522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FOREING KEY </a:t>
            </a:r>
            <a:r>
              <a:rPr lang="it-IT" dirty="0" err="1"/>
              <a:t>Constraint</a:t>
            </a:r>
            <a:r>
              <a:rPr lang="it-IT" dirty="0"/>
              <a:t> ( 4 di 7 )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CC1099C-1C41-4C80-62A7-E2BDD15F4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761" y="911213"/>
            <a:ext cx="6280991" cy="20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TB_CLIENTI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chemeClr val="tx1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ID_CLI 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600" b="1" dirty="0">
                <a:solidFill>
                  <a:schemeClr val="tx1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600" b="1" dirty="0">
                <a:solidFill>
                  <a:schemeClr val="tx1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1600" b="1" dirty="0">
                <a:solidFill>
                  <a:schemeClr val="tx1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1600" b="1" dirty="0">
                <a:solidFill>
                  <a:schemeClr val="tx1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CC4B63F3-B578-53F3-0934-1894D479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761" y="3084336"/>
            <a:ext cx="6828155" cy="345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TB_ORDINI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,ID_ORDINE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 PRIMARY KEY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,ID_CLI_ORD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600" b="1" dirty="0">
                <a:solidFill>
                  <a:schemeClr val="tx1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600" b="1" dirty="0">
                <a:solidFill>
                  <a:schemeClr val="tx1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</a:p>
          <a:p>
            <a:pPr marL="13970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,NUM_ORDINE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,IMPORTO_ORD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NUMBER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(8,2)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CONSTRAINT 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FK_CLI_ORD</a:t>
            </a: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FOREIGN KEY</a:t>
            </a:r>
            <a:r>
              <a:rPr lang="it-IT" sz="1600" b="1" dirty="0">
                <a:solidFill>
                  <a:schemeClr val="tx1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(ID_CLI_ORD)</a:t>
            </a:r>
          </a:p>
          <a:p>
            <a:pPr marL="139700"/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REFERENCES 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TB_CLIENTI(ID_CLI)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A4630D6-8540-FF91-E2FB-244BDD3E3F6D}"/>
              </a:ext>
            </a:extLst>
          </p:cNvPr>
          <p:cNvSpPr/>
          <p:nvPr/>
        </p:nvSpPr>
        <p:spPr>
          <a:xfrm>
            <a:off x="369454" y="1644072"/>
            <a:ext cx="4331855" cy="104601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317500" algn="ctr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</a:t>
            </a:r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 </a:t>
            </a:r>
            <a:r>
              <a:rPr lang="it-IT" sz="1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TB_CLIENTI </a:t>
            </a:r>
            <a:r>
              <a:rPr lang="it-IT" sz="1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la </a:t>
            </a:r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</a:t>
            </a:r>
            <a:r>
              <a:rPr lang="it-IT" sz="1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1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0C63B69-5DCF-88A1-3E5F-8371EA1EAFC9}"/>
              </a:ext>
            </a:extLst>
          </p:cNvPr>
          <p:cNvSpPr/>
          <p:nvPr/>
        </p:nvSpPr>
        <p:spPr>
          <a:xfrm>
            <a:off x="369454" y="4293180"/>
            <a:ext cx="4331855" cy="104601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317500" algn="ctr"/>
            <a:r>
              <a:rPr lang="it-IT" sz="1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</a:t>
            </a:r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ID_CLI_ORD </a:t>
            </a:r>
            <a:r>
              <a:rPr lang="it-IT" sz="1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1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TB_ORDINI </a:t>
            </a:r>
            <a:r>
              <a:rPr lang="it-IT" sz="1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la </a:t>
            </a:r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lang="it-IT" sz="1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TB_ORDINI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59C183BC-8090-0C56-F524-0907F60DA4C5}"/>
              </a:ext>
            </a:extLst>
          </p:cNvPr>
          <p:cNvSpPr/>
          <p:nvPr/>
        </p:nvSpPr>
        <p:spPr>
          <a:xfrm>
            <a:off x="4728180" y="2018081"/>
            <a:ext cx="720436" cy="350982"/>
          </a:xfrm>
          <a:prstGeom prst="rightArrow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F39E1E4A-0272-B36B-96E5-3DF343F161E5}"/>
              </a:ext>
            </a:extLst>
          </p:cNvPr>
          <p:cNvSpPr/>
          <p:nvPr/>
        </p:nvSpPr>
        <p:spPr>
          <a:xfrm>
            <a:off x="4728180" y="4651003"/>
            <a:ext cx="720436" cy="350982"/>
          </a:xfrm>
          <a:prstGeom prst="rightArrow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309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958992" cy="4308368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utilizzato per impedire azioni che potrebbero distruggere i collegamenti tra 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FOREING KEY </a:t>
            </a:r>
            <a:r>
              <a:rPr lang="it-IT" dirty="0" err="1"/>
              <a:t>Constraint</a:t>
            </a:r>
            <a:r>
              <a:rPr lang="it-IT" dirty="0"/>
              <a:t> ( 5 di 7 )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D7A9478B-E1FB-7DD2-3C4F-BEDCEF972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22" y="2087379"/>
            <a:ext cx="5831880" cy="187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TB_CLIENTI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ID_CLI  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924502D9-5FE5-4DB0-CC53-01F1BA783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8" y="2087379"/>
            <a:ext cx="5358304" cy="314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TB_ORDINI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,ID_ORDINE 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 PRIMARY KEY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,ID_CLI_ORD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</a:p>
          <a:p>
            <a:pPr marL="13970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,NUM_ORDINE 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,IMPORTO_ORD     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NUMBER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(8,2)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CONSTRAINT 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FK_CLI_ORD</a:t>
            </a:r>
          </a:p>
          <a:p>
            <a:pPr marL="13970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FOREIGN KEY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(ID_CLI_ORD)</a:t>
            </a:r>
          </a:p>
          <a:p>
            <a:pPr marL="139700"/>
            <a:r>
              <a:rPr lang="it-I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REFERENCES </a:t>
            </a:r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TB_CLIENTI(ID_CLI)</a:t>
            </a:r>
          </a:p>
          <a:p>
            <a:pPr marL="139700" lvl="0"/>
            <a:r>
              <a:rPr lang="it-IT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CEAAE23-552A-BEDD-DDC3-B86DC2E7E729}"/>
              </a:ext>
            </a:extLst>
          </p:cNvPr>
          <p:cNvSpPr/>
          <p:nvPr/>
        </p:nvSpPr>
        <p:spPr>
          <a:xfrm>
            <a:off x="5537163" y="4138848"/>
            <a:ext cx="1415845" cy="570271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E4B8FD1-415D-F975-CEE4-3EBC86D221E0}"/>
              </a:ext>
            </a:extLst>
          </p:cNvPr>
          <p:cNvCxnSpPr>
            <a:cxnSpLocks/>
          </p:cNvCxnSpPr>
          <p:nvPr/>
        </p:nvCxnSpPr>
        <p:spPr>
          <a:xfrm>
            <a:off x="556181" y="2007909"/>
            <a:ext cx="9973559" cy="3139126"/>
          </a:xfrm>
          <a:prstGeom prst="line">
            <a:avLst/>
          </a:prstGeom>
          <a:ln w="2540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C4A7344-AE93-1A68-E8DF-D31C070B72E2}"/>
              </a:ext>
            </a:extLst>
          </p:cNvPr>
          <p:cNvCxnSpPr>
            <a:cxnSpLocks/>
          </p:cNvCxnSpPr>
          <p:nvPr/>
        </p:nvCxnSpPr>
        <p:spPr>
          <a:xfrm flipV="1">
            <a:off x="820132" y="1866507"/>
            <a:ext cx="9455084" cy="3369523"/>
          </a:xfrm>
          <a:prstGeom prst="line">
            <a:avLst/>
          </a:prstGeom>
          <a:ln w="2540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86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637187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impedisce inoltre l'inserimento di dati non validi nella colonna della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poiché deve essere uno dei valori contenuti nella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 cui punta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Padre </a:t>
            </a:r>
            <a:r>
              <a:rPr lang="it-IT" sz="20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endParaRPr lang="it-IT" sz="2000" dirty="0">
              <a:solidFill>
                <a:srgbClr val="080808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FOREING KEY </a:t>
            </a:r>
            <a:r>
              <a:rPr lang="it-IT" dirty="0" err="1"/>
              <a:t>Constraint</a:t>
            </a:r>
            <a:r>
              <a:rPr lang="it-IT" dirty="0"/>
              <a:t> ( 6 di 7 )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7E70304-934B-0778-3F51-1E4F661B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402" y="1799669"/>
            <a:ext cx="7224209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TB_ORDINI</a:t>
            </a:r>
          </a:p>
          <a:p>
            <a:pPr marL="139700" lvl="0"/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 </a:t>
            </a:r>
            <a:r>
              <a:rPr lang="it-IT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(1, 1, 1473, 180.25);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D508D61-1CEC-B245-787D-1DE45F10E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33398"/>
              </p:ext>
            </p:extLst>
          </p:nvPr>
        </p:nvGraphicFramePr>
        <p:xfrm>
          <a:off x="1924134" y="3529129"/>
          <a:ext cx="8865900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216475">
                  <a:extLst>
                    <a:ext uri="{9D8B030D-6E8A-4147-A177-3AD203B41FA5}">
                      <a16:colId xmlns:a16="http://schemas.microsoft.com/office/drawing/2014/main" val="2379338967"/>
                    </a:ext>
                  </a:extLst>
                </a:gridCol>
                <a:gridCol w="2216475">
                  <a:extLst>
                    <a:ext uri="{9D8B030D-6E8A-4147-A177-3AD203B41FA5}">
                      <a16:colId xmlns:a16="http://schemas.microsoft.com/office/drawing/2014/main" val="3796144791"/>
                    </a:ext>
                  </a:extLst>
                </a:gridCol>
                <a:gridCol w="2216475">
                  <a:extLst>
                    <a:ext uri="{9D8B030D-6E8A-4147-A177-3AD203B41FA5}">
                      <a16:colId xmlns:a16="http://schemas.microsoft.com/office/drawing/2014/main" val="720916400"/>
                    </a:ext>
                  </a:extLst>
                </a:gridCol>
                <a:gridCol w="2216475">
                  <a:extLst>
                    <a:ext uri="{9D8B030D-6E8A-4147-A177-3AD203B41FA5}">
                      <a16:colId xmlns:a16="http://schemas.microsoft.com/office/drawing/2014/main" val="406857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ID_ORDINE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ID_CLI_ORD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NUM_ORDINE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IMPORTO_ORD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442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7C7CEBB-04AC-15EA-68A0-49E8874783EE}"/>
              </a:ext>
            </a:extLst>
          </p:cNvPr>
          <p:cNvCxnSpPr>
            <a:cxnSpLocks/>
          </p:cNvCxnSpPr>
          <p:nvPr/>
        </p:nvCxnSpPr>
        <p:spPr>
          <a:xfrm flipV="1">
            <a:off x="3494010" y="2806988"/>
            <a:ext cx="1634171" cy="873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1376E7D-D304-1A61-C037-009197C9CF28}"/>
              </a:ext>
            </a:extLst>
          </p:cNvPr>
          <p:cNvCxnSpPr>
            <a:cxnSpLocks/>
          </p:cNvCxnSpPr>
          <p:nvPr/>
        </p:nvCxnSpPr>
        <p:spPr>
          <a:xfrm flipV="1">
            <a:off x="5005633" y="2806988"/>
            <a:ext cx="939633" cy="80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D8B74BD-FEF6-2CED-93E5-BA7CC3A45055}"/>
              </a:ext>
            </a:extLst>
          </p:cNvPr>
          <p:cNvCxnSpPr>
            <a:cxnSpLocks/>
          </p:cNvCxnSpPr>
          <p:nvPr/>
        </p:nvCxnSpPr>
        <p:spPr>
          <a:xfrm flipH="1" flipV="1">
            <a:off x="7060630" y="2892278"/>
            <a:ext cx="320558" cy="636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75DAD03-F2AF-ADF9-2C65-EE1B8ADAC02F}"/>
              </a:ext>
            </a:extLst>
          </p:cNvPr>
          <p:cNvCxnSpPr>
            <a:cxnSpLocks/>
          </p:cNvCxnSpPr>
          <p:nvPr/>
        </p:nvCxnSpPr>
        <p:spPr>
          <a:xfrm flipH="1" flipV="1">
            <a:off x="8834440" y="2899348"/>
            <a:ext cx="320558" cy="636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246DBFB3-421D-C50E-12DD-2FAAD866B8C3}"/>
              </a:ext>
            </a:extLst>
          </p:cNvPr>
          <p:cNvSpPr/>
          <p:nvPr/>
        </p:nvSpPr>
        <p:spPr>
          <a:xfrm>
            <a:off x="3688077" y="3997063"/>
            <a:ext cx="5338014" cy="767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400" b="1" dirty="0">
                <a:solidFill>
                  <a:srgbClr val="FF0000"/>
                </a:solidFill>
                <a:highlight>
                  <a:srgbClr val="FFFF00"/>
                </a:highlight>
              </a:rPr>
              <a:t>ERRORE !!!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032E76A-EFC8-CE2A-24A2-B61CF142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34" y="4858953"/>
            <a:ext cx="8865900" cy="6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1224411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L’errore non verrà restituito se eseguiremo in sequenza le seguenti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modo 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sarà rispettato</a:t>
            </a:r>
            <a:endParaRPr lang="it-IT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FOREING KEY </a:t>
            </a:r>
            <a:r>
              <a:rPr lang="it-IT" dirty="0" err="1"/>
              <a:t>Constraint</a:t>
            </a:r>
            <a:r>
              <a:rPr lang="it-IT" dirty="0"/>
              <a:t> ( 7 di 7 )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7863EBB8-BEA4-B378-2742-D138A0C16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730" y="2593698"/>
            <a:ext cx="7947424" cy="294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TB_CLIENTI</a:t>
            </a:r>
          </a:p>
          <a:p>
            <a:pPr marL="139700" lvl="0"/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 </a:t>
            </a:r>
            <a:r>
              <a:rPr lang="it-IT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(1,'RUSSO','GIACOMO');</a:t>
            </a:r>
          </a:p>
          <a:p>
            <a:pPr marL="139700" lvl="0"/>
            <a:endParaRPr lang="it-IT" b="1" dirty="0">
              <a:solidFill>
                <a:srgbClr val="0000FF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  <a:p>
            <a:pPr marL="139700" lvl="0"/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TB_ORDINI</a:t>
            </a:r>
          </a:p>
          <a:p>
            <a:pPr marL="139700" lvl="0"/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 </a:t>
            </a:r>
            <a:r>
              <a:rPr lang="it-IT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(1, 1, 1473, 180.25);</a:t>
            </a:r>
          </a:p>
        </p:txBody>
      </p:sp>
    </p:spTree>
    <p:extLst>
      <p:ext uri="{BB962C8B-B14F-4D97-AF65-F5344CB8AC3E}">
        <p14:creationId xmlns:p14="http://schemas.microsoft.com/office/powerpoint/2010/main" val="645677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utilizzato per limitare l'intervallo di valori che può essere inserito in una colonna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definisce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 una singola colonna, questo consente solo determinati valori per la colonna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CHECK </a:t>
            </a:r>
            <a:r>
              <a:rPr lang="it-IT" dirty="0" err="1"/>
              <a:t>Constraint</a:t>
            </a:r>
            <a:r>
              <a:rPr lang="it-IT" dirty="0"/>
              <a:t> ( 1 di 3 )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675C334-3963-374A-DBD4-F55507E7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2596" y="2747522"/>
            <a:ext cx="5831880" cy="24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TB_CLIENTI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ID_CLI 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NOT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NOT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</a:p>
          <a:p>
            <a:pPr marL="13970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,ETA    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CHECK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(ETA &gt; 17)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068018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definisce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 CHECK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limitare i valori in determinate colonne in base ai valori in altre colonne nella riga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come si crea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tipo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 una colonna</a:t>
            </a:r>
            <a:endParaRPr lang="it-IT" sz="20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CHECK </a:t>
            </a:r>
            <a:r>
              <a:rPr lang="it-IT" dirty="0" err="1"/>
              <a:t>Constraint</a:t>
            </a:r>
            <a:r>
              <a:rPr lang="it-IT" dirty="0"/>
              <a:t> ( 2 di 3 )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675C334-3963-374A-DBD4-F55507E7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2596" y="2747522"/>
            <a:ext cx="5831880" cy="24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TB_CLIENTI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ID_CLI 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NOT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NOT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</a:p>
          <a:p>
            <a:pPr marL="13970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,ETA             </a:t>
            </a:r>
            <a:r>
              <a:rPr lang="it-IT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CHECK</a:t>
            </a:r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(ETA &gt; 17)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1641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come si crea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tipo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 più colonne</a:t>
            </a:r>
            <a:endParaRPr lang="it-IT" sz="18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CHECK </a:t>
            </a:r>
            <a:r>
              <a:rPr lang="it-IT" dirty="0" err="1"/>
              <a:t>Constraint</a:t>
            </a:r>
            <a:r>
              <a:rPr lang="it-IT" dirty="0"/>
              <a:t> ( 3 di 3 )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1A54238-7F05-DFFD-DA23-FA40EEA9D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409" y="1621970"/>
            <a:ext cx="10373958" cy="421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TB_CLIENTI</a:t>
            </a:r>
          </a:p>
          <a:p>
            <a:pPr marL="139700" lvl="0"/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ID_CLI         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NOT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NOT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</a:p>
          <a:p>
            <a:pPr marL="139700" lvl="0"/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NOT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</a:p>
          <a:p>
            <a:pPr marL="139700"/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,ETA            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 NOT NULL</a:t>
            </a:r>
          </a:p>
          <a:p>
            <a:pPr marL="139700"/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,CITTA          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(50)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NOT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NULL</a:t>
            </a:r>
            <a:endParaRPr lang="it-IT" sz="2400" b="1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  <a:p>
            <a:pPr marL="139700" lvl="0"/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CONSTRAINT 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CHK_CLI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CHECK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(ETA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&gt;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17 </a:t>
            </a: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AND</a:t>
            </a:r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CITTA = 'ROMA')</a:t>
            </a:r>
          </a:p>
          <a:p>
            <a:pPr marL="139700" lvl="0"/>
            <a:r>
              <a:rPr lang="it-IT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622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965138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generale, 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contengono milioni di righe e vengono lette insieme a molte altre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istruzioni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molto complesse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 dei maggiori problemi dei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quindi l'ottimizzazione dei tempi di risposta delle ricerche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la definizione di particolari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denominati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introducono strutture di dati che velocizzano la ricerca di un valore in una colonna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i dati non sono ordinati, l'unica ricerca possibile di un valore è scorrere i dati sequenzialmente con complessità temporale n se n è il numero di righe da leggere; per velocizzare questo processo, allora si devono aggiungere strutture dati ordinate per consentire di velocizzare la ricerca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dirty="0">
              <a:highlight>
                <a:srgbClr val="FFFFFF"/>
              </a:highlight>
              <a:ea typeface="Tahoma" panose="020B0604030504040204" pitchFamily="34" charset="0"/>
              <a:sym typeface="Convergence"/>
            </a:endParaRPr>
          </a:p>
          <a:p>
            <a:pPr marL="457200" indent="-317500"/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in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Database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 sono delle strutture memorizzate su disco, progettate con l’idea di individuare subito ciò che si cerca, senza dover scorrere tutti i dati uno per uno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Indici ( 1 di 6 )</a:t>
            </a:r>
          </a:p>
        </p:txBody>
      </p:sp>
    </p:spTree>
    <p:extLst>
      <p:ext uri="{BB962C8B-B14F-4D97-AF65-F5344CB8AC3E}">
        <p14:creationId xmlns:p14="http://schemas.microsoft.com/office/powerpoint/2010/main" val="2814562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8637270" cy="2803829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ha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ogni ricerca obbliga il sistema a leggere tutti i dati presenti in essa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invece di ridurre l'insieme dei dati da leggere per completare la ricerca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Per concetto, gli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sono utilizzati più o meno allo stesso modo degli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nei libri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Indici ( 2 di 6 )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7B85C47-C54E-70D6-A5FF-D1BC6F43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83" y="997327"/>
            <a:ext cx="2805787" cy="2431673"/>
          </a:xfrm>
          <a:prstGeom prst="rect">
            <a:avLst/>
          </a:prstGeom>
        </p:spPr>
      </p:pic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9438C812-442B-2C5E-ABFC-61ABF97FD24D}"/>
              </a:ext>
            </a:extLst>
          </p:cNvPr>
          <p:cNvSpPr txBox="1">
            <a:spLocks/>
          </p:cNvSpPr>
          <p:nvPr/>
        </p:nvSpPr>
        <p:spPr>
          <a:xfrm>
            <a:off x="100330" y="4003372"/>
            <a:ext cx="11958992" cy="201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/>
            <a:r>
              <a:rPr lang="it-IT" dirty="0">
                <a:ea typeface="Tahoma" panose="020B0604030504040204" pitchFamily="34" charset="0"/>
                <a:sym typeface="Convergence"/>
              </a:rPr>
              <a:t>L’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sym typeface="Convergence"/>
              </a:rPr>
              <a:t>Indice</a:t>
            </a:r>
            <a:r>
              <a:rPr lang="it-IT" dirty="0">
                <a:ea typeface="Tahoma" panose="020B0604030504040204" pitchFamily="34" charset="0"/>
                <a:sym typeface="Convergence"/>
              </a:rPr>
              <a:t> contiene due parti principali, il valore di interesse e un puntatore che identifica dove la riga corrispondente può essere trovata nella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sym typeface="Convergence"/>
              </a:rPr>
              <a:t>Tabella</a:t>
            </a:r>
          </a:p>
          <a:p>
            <a:pPr marL="482600"/>
            <a:endParaRPr lang="it-IT" b="1" dirty="0">
              <a:highlight>
                <a:srgbClr val="FFFFFF"/>
              </a:highlight>
              <a:ea typeface="Tahoma" panose="020B0604030504040204" pitchFamily="34" charset="0"/>
              <a:sym typeface="Convergence"/>
            </a:endParaRPr>
          </a:p>
          <a:p>
            <a:pPr marL="482600"/>
            <a:r>
              <a:rPr lang="it-IT" dirty="0">
                <a:ea typeface="Tahoma" panose="020B0604030504040204" pitchFamily="34" charset="0"/>
              </a:rPr>
              <a:t>L’utilizzo degli </a:t>
            </a:r>
            <a:r>
              <a:rPr lang="it-IT" b="1" dirty="0">
                <a:ea typeface="Tahoma" panose="020B0604030504040204" pitchFamily="34" charset="0"/>
              </a:rPr>
              <a:t>Indici</a:t>
            </a:r>
            <a:r>
              <a:rPr lang="it-IT" dirty="0">
                <a:ea typeface="Tahoma" panose="020B0604030504040204" pitchFamily="34" charset="0"/>
              </a:rPr>
              <a:t> permette di velocizzare le operazioni di recupero dei dati</a:t>
            </a:r>
          </a:p>
        </p:txBody>
      </p:sp>
    </p:spTree>
    <p:extLst>
      <p:ext uri="{BB962C8B-B14F-4D97-AF65-F5344CB8AC3E}">
        <p14:creationId xmlns:p14="http://schemas.microsoft.com/office/powerpoint/2010/main" val="22069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composta da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in gergo tecnico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Tuple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 e colonne e sono comunemente utilizzate per rappresentare i dati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ogni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ogni colonna ha un nome e può contenere un tipo specifico di dati come caratteri, date o numeri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Tabella ( 2 di 2 )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BC937B8-AF02-FBC7-DE9A-D046E676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0" y="3092378"/>
            <a:ext cx="11359299" cy="20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52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8637270" cy="2351247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Creare tanti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comporta ad esempio, che le operazioni di inserimento vengono rallentate, in quanto, oltre al tempo richiesto per l’inserimento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vero e proprio, occorre aggiungere il tempo necessario per la creazione di ciascun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Sarà fondamentale trovare un equilibrio nella creazione degli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Indici ( 3 di 6 )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7B85C47-C54E-70D6-A5FF-D1BC6F43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83" y="997327"/>
            <a:ext cx="2805787" cy="2431673"/>
          </a:xfrm>
          <a:prstGeom prst="rect">
            <a:avLst/>
          </a:prstGeom>
        </p:spPr>
      </p:pic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9438C812-442B-2C5E-ABFC-61ABF97FD24D}"/>
              </a:ext>
            </a:extLst>
          </p:cNvPr>
          <p:cNvSpPr txBox="1">
            <a:spLocks/>
          </p:cNvSpPr>
          <p:nvPr/>
        </p:nvSpPr>
        <p:spPr>
          <a:xfrm>
            <a:off x="100330" y="3513849"/>
            <a:ext cx="11958992" cy="2018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L'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è strutturato in sequenza crescente o decrescente su una o più colonne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0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Il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DBMS Oracle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consente la creazione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su uno o più colonne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</a:p>
        </p:txBody>
      </p:sp>
    </p:spTree>
    <p:extLst>
      <p:ext uri="{BB962C8B-B14F-4D97-AF65-F5344CB8AC3E}">
        <p14:creationId xmlns:p14="http://schemas.microsoft.com/office/powerpoint/2010/main" val="3282491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96513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aggiornamenti della struttura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le operazioni sui dati, come l’inserimento, la modifica o l’eliminazione di una riga, sono automaticamente effettuate per tutti 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interessati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la sua creazione,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automaticamente memorizzato nelle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Sistema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Nelle slide precedenti, abbiamo creato dei vincoli; 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ccedendo alla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ALL_INDEXES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che consente di visualizzare tutti 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creati nel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proviamo a scrivere la seguente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Indici ( 4 di 6 )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6F6269B-3324-0FE6-1CE0-329EC9AE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279" y="3615683"/>
            <a:ext cx="6629176" cy="101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SELECT 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INDEX_NAME, INDEX_TYPE, OWNER, TABLE_NAME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FROM 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ALL_INDEXES</a:t>
            </a:r>
          </a:p>
          <a:p>
            <a:pPr marL="139700" lvl="0"/>
            <a:r>
              <a:rPr lang="it-IT" sz="16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WHERE 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TABLE_NAME = 'TB_FORNITORI';</a:t>
            </a:r>
            <a:endParaRPr lang="it-IT" sz="1600" b="1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23B85F-E281-431E-30AF-F1C746D6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29" y="5492388"/>
            <a:ext cx="7903664" cy="569047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193C517-3247-817F-A7ED-06D7A06358FA}"/>
              </a:ext>
            </a:extLst>
          </p:cNvPr>
          <p:cNvSpPr/>
          <p:nvPr/>
        </p:nvSpPr>
        <p:spPr>
          <a:xfrm>
            <a:off x="5717958" y="4788455"/>
            <a:ext cx="756084" cy="545894"/>
          </a:xfrm>
          <a:prstGeom prst="downArrow">
            <a:avLst/>
          </a:prstGeom>
          <a:solidFill>
            <a:srgbClr val="00FFFF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8643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2037211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L'idea di base è quella di associare a ogni riga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coppie del tipo (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, 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) in cui 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insiemi di coppie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, 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)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tenuti ordinati per i valori di </a:t>
            </a:r>
            <a:r>
              <a:rPr lang="it-IT" sz="20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Indici ( 5 di 6 )</a:t>
            </a:r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61E73A40-7AE9-55D3-0BBF-540BF5C5AB09}"/>
              </a:ext>
            </a:extLst>
          </p:cNvPr>
          <p:cNvSpPr txBox="1">
            <a:spLocks/>
          </p:cNvSpPr>
          <p:nvPr/>
        </p:nvSpPr>
        <p:spPr>
          <a:xfrm>
            <a:off x="418987" y="1420085"/>
            <a:ext cx="10479922" cy="815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è il valore di una colonna o un insieme di colonne della riga</a:t>
            </a: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è la posizione della riga nella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lang="it-IT" sz="2000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8B3C2FD-D7A7-1F1C-9C82-2FC6C0D3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475" y="989264"/>
            <a:ext cx="439592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endParaRPr lang="it-IT" sz="18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108ECB78-9EFB-0FA9-37AA-E34C8721C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721" y="998500"/>
            <a:ext cx="439592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endParaRPr lang="it-IT" sz="18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2678326E-F3B5-87A1-6226-142978BE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8352" y="998502"/>
            <a:ext cx="439592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endParaRPr lang="it-IT" sz="18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0F8E9920-D823-3251-F2C7-67BB6EC2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689" y="1478790"/>
            <a:ext cx="439592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endParaRPr lang="it-IT" sz="18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3D84B507-B9A5-0294-0B8A-7921C9022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685" y="1885185"/>
            <a:ext cx="439592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endParaRPr lang="it-IT" sz="18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6C926281-BFCC-96E9-2F57-C55741317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802" y="2605630"/>
            <a:ext cx="439592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endParaRPr lang="it-IT" sz="18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2E99421-9E06-7FD5-648D-C12F16AFD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907" y="2605632"/>
            <a:ext cx="439592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endParaRPr lang="it-IT" sz="18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587831A1-8CAC-8288-E68B-450AAA668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715" y="2587156"/>
            <a:ext cx="439592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1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endParaRPr lang="it-IT" sz="18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57030C8-B1E7-0741-BBC7-4ABEECDA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46" y="3174942"/>
            <a:ext cx="8058329" cy="1987162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9F1D557-D8AC-89E8-4FA8-08DA35C756D6}"/>
              </a:ext>
            </a:extLst>
          </p:cNvPr>
          <p:cNvSpPr/>
          <p:nvPr/>
        </p:nvSpPr>
        <p:spPr>
          <a:xfrm>
            <a:off x="650781" y="3533207"/>
            <a:ext cx="1298405" cy="113243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Indice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948A339-3AEF-3406-3AE5-F212E912941E}"/>
              </a:ext>
            </a:extLst>
          </p:cNvPr>
          <p:cNvSpPr/>
          <p:nvPr/>
        </p:nvSpPr>
        <p:spPr>
          <a:xfrm>
            <a:off x="10309635" y="3533207"/>
            <a:ext cx="1298405" cy="113243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00FF"/>
                </a:solidFill>
              </a:rPr>
              <a:t>Tabella</a:t>
            </a:r>
          </a:p>
        </p:txBody>
      </p:sp>
    </p:spTree>
    <p:extLst>
      <p:ext uri="{BB962C8B-B14F-4D97-AF65-F5344CB8AC3E}">
        <p14:creationId xmlns:p14="http://schemas.microsoft.com/office/powerpoint/2010/main" val="5295144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stessa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avere più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ma non è buona norma creare troppi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quanto, la presenza degli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comporta maggiore velocità in operazioni di ricerca ma anche maggiore lentezza nelle operazioni di inserimento, modifica e cancellazione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lentezza è dovuta alla necessità di tenere ordinati 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indi per cui, più sono 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tanto più lento è il processo di modifica dei dati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Indici ( 6 di 6 )</a:t>
            </a:r>
          </a:p>
        </p:txBody>
      </p:sp>
    </p:spTree>
    <p:extLst>
      <p:ext uri="{BB962C8B-B14F-4D97-AF65-F5344CB8AC3E}">
        <p14:creationId xmlns:p14="http://schemas.microsoft.com/office/powerpoint/2010/main" val="2869586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2591393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buon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DBA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ata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dministrator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deve essere in grado di capire quando creare 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pensa che in una operazione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oltre al tempo richiesto per l'inserimento della riga, occorre aggiungere il tempo necessario per la gestione di ciascun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facile comprendere che questo tipo di creazione risulta fondamentale per i tempi e 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Performance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particolare, conviene creare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Quando creare gli Indici ( 1 di 2 )</a:t>
            </a:r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116F5CAE-75EE-301B-D15C-E5F654E2B5EA}"/>
              </a:ext>
            </a:extLst>
          </p:cNvPr>
          <p:cNvSpPr txBox="1">
            <a:spLocks/>
          </p:cNvSpPr>
          <p:nvPr/>
        </p:nvSpPr>
        <p:spPr>
          <a:xfrm>
            <a:off x="409750" y="3470558"/>
            <a:ext cx="10969449" cy="138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da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indicizzare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contiene un'ampia varietà di valori</a:t>
            </a: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viene usata spesso in una clausola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in una condizione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è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si vuole conservare l'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integrità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dei dati mediante dei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Vincoli</a:t>
            </a:r>
          </a:p>
        </p:txBody>
      </p:sp>
    </p:spTree>
    <p:extLst>
      <p:ext uri="{BB962C8B-B14F-4D97-AF65-F5344CB8AC3E}">
        <p14:creationId xmlns:p14="http://schemas.microsoft.com/office/powerpoint/2010/main" val="3437117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3"/>
            <a:ext cx="11862174" cy="442296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invece non convenire creare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Quando creare gli Indici ( 2 di 2 )</a:t>
            </a:r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116F5CAE-75EE-301B-D15C-E5F654E2B5EA}"/>
              </a:ext>
            </a:extLst>
          </p:cNvPr>
          <p:cNvSpPr txBox="1">
            <a:spLocks/>
          </p:cNvSpPr>
          <p:nvPr/>
        </p:nvSpPr>
        <p:spPr>
          <a:xfrm>
            <a:off x="409750" y="1420081"/>
            <a:ext cx="10969449" cy="138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non viene usata spesso come condizione di ricerca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indicizzata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usata come parte di una espressione</a:t>
            </a: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di piccole dimensioni</a:t>
            </a:r>
          </a:p>
        </p:txBody>
      </p:sp>
    </p:spTree>
    <p:extLst>
      <p:ext uri="{BB962C8B-B14F-4D97-AF65-F5344CB8AC3E}">
        <p14:creationId xmlns:p14="http://schemas.microsoft.com/office/powerpoint/2010/main" val="16012256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3284120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PRIMARY KEY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è solo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Vincolo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che assicura che durante l'inserimento dei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Righe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) si abbiano valori univoci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UNIQUE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) e conosciuti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NOT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NULL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) in una colonna particolare o in un gruppo di colonne di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Si ricordi che 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Vincoli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non offrono alcun vantaggio in termini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Performances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, ma servono solo a garantire che i dati vengano archiviati in modo coerente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invece è un oggetto separato del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Database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che ottimizza la memorizzazione dei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della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e aiuta il rapido recupero delle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Righe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it-IT" sz="20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Differenza tra PRIMARY KEY e INDICE</a:t>
            </a:r>
          </a:p>
        </p:txBody>
      </p:sp>
    </p:spTree>
    <p:extLst>
      <p:ext uri="{BB962C8B-B14F-4D97-AF65-F5344CB8AC3E}">
        <p14:creationId xmlns:p14="http://schemas.microsoft.com/office/powerpoint/2010/main" val="63146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1233647"/>
          </a:xfrm>
        </p:spPr>
        <p:txBody>
          <a:bodyPr>
            <a:noAutofit/>
          </a:bodyPr>
          <a:lstStyle/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View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offrono modi alternativi di guardare i dati di una o più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Alcuni dei motivi per utilizzare 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piuttosto che accedere direttamente alla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View</a:t>
            </a:r>
            <a:r>
              <a:rPr lang="it-IT" dirty="0"/>
              <a:t> ( 1 di 2 )</a:t>
            </a:r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F0556E63-E70D-830C-1E23-0AF0630EE2DC}"/>
              </a:ext>
            </a:extLst>
          </p:cNvPr>
          <p:cNvSpPr txBox="1">
            <a:spLocks/>
          </p:cNvSpPr>
          <p:nvPr/>
        </p:nvSpPr>
        <p:spPr>
          <a:xfrm>
            <a:off x="409524" y="2116145"/>
            <a:ext cx="10572515" cy="1657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Migliore sicurezza dei dati</a:t>
            </a: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Migliore indipendenza dei dati</a:t>
            </a: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Semplificazione per l'utente finale</a:t>
            </a: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Meno dati e meno nomi di colonne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6D61062-9CC7-CBC3-9F54-4FBF43B3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44" y="2519428"/>
            <a:ext cx="5904656" cy="35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3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racchiude un sottoinsieme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Righe</a:t>
            </a:r>
            <a:endParaRPr lang="it-IT" sz="2000" dirty="0">
              <a:solidFill>
                <a:srgbClr val="FF0000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restituite potrebbero essere limitate dall'istruzione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restituite potrebbero essere limitate dalla clausola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endParaRPr lang="it-IT" sz="2000" b="1" dirty="0">
              <a:solidFill>
                <a:srgbClr val="FF0000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comprendere dati da diverse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e/o altre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View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comprendere dati derivati come ad esempio una media</a:t>
            </a: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dirty="0" err="1"/>
              <a:t>View</a:t>
            </a:r>
            <a:r>
              <a:rPr lang="it-IT" dirty="0"/>
              <a:t> ( 2 di 2 )</a:t>
            </a:r>
          </a:p>
        </p:txBody>
      </p:sp>
    </p:spTree>
    <p:extLst>
      <p:ext uri="{BB962C8B-B14F-4D97-AF65-F5344CB8AC3E}">
        <p14:creationId xmlns:p14="http://schemas.microsoft.com/office/powerpoint/2010/main" val="192360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30" y="927662"/>
            <a:ext cx="11862174" cy="4308368"/>
          </a:xfrm>
        </p:spPr>
        <p:txBody>
          <a:bodyPr>
            <a:no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semplificare l’accesso agli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possono utilizzare 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Sinonimi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Sinonimi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nomi alternativi per l’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ha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Sinonimo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qualsiasi istruzione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potrà usare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sia con il suo nome che con il suo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Sinonimo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Sinonimi ( 1 di 2 )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CEE27-22EF-C057-D647-4BC6E82FF449}"/>
              </a:ext>
            </a:extLst>
          </p:cNvPr>
          <p:cNvSpPr txBox="1"/>
          <p:nvPr/>
        </p:nvSpPr>
        <p:spPr>
          <a:xfrm>
            <a:off x="274111" y="3815860"/>
            <a:ext cx="1168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SYNONYM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nome_sinonimo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nome_tabella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6537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F5365DB6E9F841A89DC87C2151125E" ma:contentTypeVersion="4" ma:contentTypeDescription="Creare un nuovo documento." ma:contentTypeScope="" ma:versionID="cf4c5f076c9aa2ef2ef85684deea9565">
  <xsd:schema xmlns:xsd="http://www.w3.org/2001/XMLSchema" xmlns:xs="http://www.w3.org/2001/XMLSchema" xmlns:p="http://schemas.microsoft.com/office/2006/metadata/properties" xmlns:ns2="80c7608b-970e-4ea9-9ee0-2c0a9492fa74" targetNamespace="http://schemas.microsoft.com/office/2006/metadata/properties" ma:root="true" ma:fieldsID="346cc1e58a6f4c9838307c6a2da40b78" ns2:_="">
    <xsd:import namespace="80c7608b-970e-4ea9-9ee0-2c0a9492fa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7608b-970e-4ea9-9ee0-2c0a9492f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D6B50A-4F3F-4C68-B681-283E269B2618}"/>
</file>

<file path=customXml/itemProps2.xml><?xml version="1.0" encoding="utf-8"?>
<ds:datastoreItem xmlns:ds="http://schemas.openxmlformats.org/officeDocument/2006/customXml" ds:itemID="{65FE9085-79B4-40C0-B216-92910B4E6C0A}">
  <ds:schemaRefs>
    <ds:schemaRef ds:uri="e5c4f50f-5ad3-4dda-96be-8fef20eeeb32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537c2da2-f0b8-414e-a100-12761974247f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7EBAFE4-158D-4033-B0EF-E8D8D29D2A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6138</Words>
  <Application>Microsoft Office PowerPoint</Application>
  <PresentationFormat>Widescreen</PresentationFormat>
  <Paragraphs>806</Paragraphs>
  <Slides>66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66</vt:i4>
      </vt:variant>
    </vt:vector>
  </HeadingPairs>
  <TitlesOfParts>
    <vt:vector size="75" baseType="lpstr">
      <vt:lpstr>Aptos</vt:lpstr>
      <vt:lpstr>Aptos Display</vt:lpstr>
      <vt:lpstr>Arial</vt:lpstr>
      <vt:lpstr>Calibri</vt:lpstr>
      <vt:lpstr>Convergence</vt:lpstr>
      <vt:lpstr>Courier New</vt:lpstr>
      <vt:lpstr>Tahoma</vt:lpstr>
      <vt:lpstr>Wingdings</vt:lpstr>
      <vt:lpstr>Tema di Office</vt:lpstr>
      <vt:lpstr>Presentazione standard di PowerPoint</vt:lpstr>
      <vt:lpstr>Presentazione standard di PowerPoint</vt:lpstr>
      <vt:lpstr>Introduzione agli oggetti del Database ( 1 di 2 )</vt:lpstr>
      <vt:lpstr>Introduzione agli oggetti del Database ( 2 di 2 )</vt:lpstr>
      <vt:lpstr>La Tabella ( 1 di 2 )</vt:lpstr>
      <vt:lpstr>La Tabella ( 2 di 2 )</vt:lpstr>
      <vt:lpstr>Le View ( 1 di 2 )</vt:lpstr>
      <vt:lpstr>Le View ( 2 di 2 )</vt:lpstr>
      <vt:lpstr>I Sinonimi ( 1 di 2 )</vt:lpstr>
      <vt:lpstr>I Sinonimi ( 2 di 2 )</vt:lpstr>
      <vt:lpstr>Le Sequence</vt:lpstr>
      <vt:lpstr>Le Function in Oracle ( 1 di 13 )</vt:lpstr>
      <vt:lpstr>Le Function in Oracle ( 2 di 13 )</vt:lpstr>
      <vt:lpstr>Le Function in Oracle ( 3 di 13 )</vt:lpstr>
      <vt:lpstr>Le Function in Oracle ( 4 di 13 )</vt:lpstr>
      <vt:lpstr>Le Function in Oracle ( 5 di 13 )</vt:lpstr>
      <vt:lpstr>Le Function in Oracle ( 6 di 13 )</vt:lpstr>
      <vt:lpstr>Le Function in Oracle ( 7 di 13 )</vt:lpstr>
      <vt:lpstr>Le Function in Oracle ( 8 di 13 )</vt:lpstr>
      <vt:lpstr>Le Function in Oracle ( 9 di 13 )</vt:lpstr>
      <vt:lpstr>Le Function in Oracle ( 10 di 13 )</vt:lpstr>
      <vt:lpstr>Le Function in Oracle ( 11 di 13 )</vt:lpstr>
      <vt:lpstr>Le Function in Oracle ( 12 di 13 )</vt:lpstr>
      <vt:lpstr>Le Function in Oracle ( 13 di 13 )</vt:lpstr>
      <vt:lpstr>Le Stored Procedure</vt:lpstr>
      <vt:lpstr>I Trigger ( 1 di 8 )</vt:lpstr>
      <vt:lpstr>I Trigger ( 2 di 8 )</vt:lpstr>
      <vt:lpstr>I Trigger ( 3 di 8 )</vt:lpstr>
      <vt:lpstr>I Trigger ( 4 di 8 )</vt:lpstr>
      <vt:lpstr>I Trigger ( 5 di 8 )</vt:lpstr>
      <vt:lpstr>I Trigger ( 6 di 8 )</vt:lpstr>
      <vt:lpstr>I Trigger ( 7 di 8 )</vt:lpstr>
      <vt:lpstr>I Trigger ( 8 di 8 )</vt:lpstr>
      <vt:lpstr>I valori indefiniti del linguaggio Sql ( 1 di 3 )</vt:lpstr>
      <vt:lpstr>I valori indefiniti del linguaggio Sql ( 2 di 3 )</vt:lpstr>
      <vt:lpstr>I valori indefiniti del linguaggio Sql ( 3 di 3 )</vt:lpstr>
      <vt:lpstr>I Constraint</vt:lpstr>
      <vt:lpstr>Il NOT NULL Constraint ( 1 di 6 )</vt:lpstr>
      <vt:lpstr>Il NOT NULL Constraint ( 2 di 6 )</vt:lpstr>
      <vt:lpstr>Il NOT NULL Constraint ( 3 di 6 )</vt:lpstr>
      <vt:lpstr>Il NOT NULL Constraint ( 4 di 6 )</vt:lpstr>
      <vt:lpstr>Il NOT NULL Constraint ( 5 di 6 )</vt:lpstr>
      <vt:lpstr>Il NOT NULL Constraint ( 6 di 6 )</vt:lpstr>
      <vt:lpstr>Il PRIMARY KEY Constraint ( 1 di 3 )</vt:lpstr>
      <vt:lpstr>Il PRIMARY KEY Constraint ( 2 di 3 )</vt:lpstr>
      <vt:lpstr>Il PRIMARY KEY Constraint ( 3 di 3 )</vt:lpstr>
      <vt:lpstr>Lo UNIQUE Constraint</vt:lpstr>
      <vt:lpstr>Il FOREING KEY Constraint ( 1 di 7 )</vt:lpstr>
      <vt:lpstr>Il FOREING KEY Constraint ( 2 di 7 )</vt:lpstr>
      <vt:lpstr>Il FOREING KEY Constraint ( 3 di 7 )</vt:lpstr>
      <vt:lpstr>Il FOREING KEY Constraint ( 4 di 7 )</vt:lpstr>
      <vt:lpstr>Il FOREING KEY Constraint ( 5 di 7 )</vt:lpstr>
      <vt:lpstr>Il FOREING KEY Constraint ( 6 di 7 )</vt:lpstr>
      <vt:lpstr>Il FOREING KEY Constraint ( 7 di 7 )</vt:lpstr>
      <vt:lpstr>Il CHECK Constraint ( 1 di 3 )</vt:lpstr>
      <vt:lpstr>Il CHECK Constraint ( 2 di 3 )</vt:lpstr>
      <vt:lpstr>Il CHECK Constraint ( 3 di 3 )</vt:lpstr>
      <vt:lpstr>Gli Indici ( 1 di 6 )</vt:lpstr>
      <vt:lpstr>Gli Indici ( 2 di 6 )</vt:lpstr>
      <vt:lpstr>Gli Indici ( 3 di 6 )</vt:lpstr>
      <vt:lpstr>Gli Indici ( 4 di 6 )</vt:lpstr>
      <vt:lpstr>Gli Indici ( 5 di 6 )</vt:lpstr>
      <vt:lpstr>Gli Indici ( 6 di 6 )</vt:lpstr>
      <vt:lpstr>Quando creare gli Indici ( 1 di 2 )</vt:lpstr>
      <vt:lpstr>Quando creare gli Indici ( 2 di 2 )</vt:lpstr>
      <vt:lpstr>Differenza tra PRIMARY KEY e INDICE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Basso</dc:creator>
  <cp:lastModifiedBy>Francesco Basso</cp:lastModifiedBy>
  <cp:revision>35</cp:revision>
  <dcterms:created xsi:type="dcterms:W3CDTF">2024-10-12T07:22:03Z</dcterms:created>
  <dcterms:modified xsi:type="dcterms:W3CDTF">2024-10-14T10:12:52Z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0x01010090F5365DB6E9F841A89DC87C2151125E</vt:lpwstr>
  </property>
</Properties>
</file>