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1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50" r:id="rId19"/>
    <p:sldId id="338" r:id="rId20"/>
    <p:sldId id="339" r:id="rId21"/>
    <p:sldId id="340" r:id="rId22"/>
    <p:sldId id="341" r:id="rId23"/>
    <p:sldId id="351" r:id="rId24"/>
    <p:sldId id="353" r:id="rId25"/>
    <p:sldId id="354" r:id="rId26"/>
    <p:sldId id="355" r:id="rId27"/>
    <p:sldId id="403" r:id="rId28"/>
    <p:sldId id="356" r:id="rId29"/>
    <p:sldId id="357" r:id="rId30"/>
    <p:sldId id="358" r:id="rId31"/>
    <p:sldId id="359" r:id="rId32"/>
    <p:sldId id="360" r:id="rId33"/>
    <p:sldId id="404" r:id="rId34"/>
    <p:sldId id="361" r:id="rId35"/>
    <p:sldId id="362" r:id="rId36"/>
    <p:sldId id="405" r:id="rId37"/>
    <p:sldId id="363" r:id="rId38"/>
    <p:sldId id="364" r:id="rId39"/>
    <p:sldId id="365" r:id="rId40"/>
    <p:sldId id="366" r:id="rId41"/>
    <p:sldId id="367" r:id="rId42"/>
    <p:sldId id="368" r:id="rId43"/>
    <p:sldId id="406" r:id="rId44"/>
    <p:sldId id="370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407" r:id="rId53"/>
    <p:sldId id="378" r:id="rId54"/>
    <p:sldId id="379" r:id="rId55"/>
    <p:sldId id="380" r:id="rId56"/>
    <p:sldId id="381" r:id="rId57"/>
    <p:sldId id="382" r:id="rId58"/>
    <p:sldId id="408" r:id="rId59"/>
    <p:sldId id="383" r:id="rId60"/>
    <p:sldId id="409" r:id="rId61"/>
    <p:sldId id="384" r:id="rId62"/>
    <p:sldId id="410" r:id="rId63"/>
    <p:sldId id="411" r:id="rId64"/>
    <p:sldId id="385" r:id="rId65"/>
    <p:sldId id="386" r:id="rId66"/>
    <p:sldId id="412" r:id="rId67"/>
    <p:sldId id="387" r:id="rId68"/>
    <p:sldId id="388" r:id="rId69"/>
    <p:sldId id="389" r:id="rId70"/>
    <p:sldId id="390" r:id="rId71"/>
    <p:sldId id="391" r:id="rId72"/>
    <p:sldId id="392" r:id="rId73"/>
    <p:sldId id="413" r:id="rId74"/>
    <p:sldId id="393" r:id="rId75"/>
    <p:sldId id="394" r:id="rId76"/>
    <p:sldId id="395" r:id="rId77"/>
    <p:sldId id="396" r:id="rId78"/>
    <p:sldId id="397" r:id="rId79"/>
    <p:sldId id="398" r:id="rId80"/>
  </p:sldIdLst>
  <p:sldSz cx="158400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1122363"/>
            <a:ext cx="118800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3602038"/>
            <a:ext cx="118800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24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693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4" y="365125"/>
            <a:ext cx="3415516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5" y="365125"/>
            <a:ext cx="10048548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55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44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5" y="1709739"/>
            <a:ext cx="1366206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5" y="4589464"/>
            <a:ext cx="1366206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20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1825625"/>
            <a:ext cx="673203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1825625"/>
            <a:ext cx="673203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545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365126"/>
            <a:ext cx="1366206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69" y="1681163"/>
            <a:ext cx="67010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69" y="2505075"/>
            <a:ext cx="6701094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8" y="1681163"/>
            <a:ext cx="67340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8" y="2505075"/>
            <a:ext cx="6734095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35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1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27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457200"/>
            <a:ext cx="51088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987426"/>
            <a:ext cx="801903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057400"/>
            <a:ext cx="51088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56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457200"/>
            <a:ext cx="51088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987426"/>
            <a:ext cx="801903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057400"/>
            <a:ext cx="51088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31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365126"/>
            <a:ext cx="136620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1825625"/>
            <a:ext cx="136620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6356351"/>
            <a:ext cx="3564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6356351"/>
            <a:ext cx="5346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6356351"/>
            <a:ext cx="3564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92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6EA4989-FC61-61F6-7D5F-55AF67507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1" y="607553"/>
            <a:ext cx="15686858" cy="5375997"/>
          </a:xfrm>
          <a:prstGeom prst="rect">
            <a:avLst/>
          </a:prstGeom>
        </p:spPr>
      </p:pic>
      <p:sp>
        <p:nvSpPr>
          <p:cNvPr id="5" name="Text Box 1">
            <a:extLst>
              <a:ext uri="{FF2B5EF4-FFF2-40B4-BE49-F238E27FC236}">
                <a16:creationId xmlns:a16="http://schemas.microsoft.com/office/drawing/2014/main" id="{5BDCE691-D8E8-E090-795D-3A99EFD7D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922" y="607553"/>
            <a:ext cx="7998135" cy="3220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marR="0" lvl="0" indent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66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Introduzione al linguaggio </a:t>
            </a:r>
          </a:p>
          <a:p>
            <a:pPr marL="139700" marR="0" lvl="0" indent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66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endParaRPr kumimoji="0" lang="it-IT" sz="6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951922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Tipologia di Relazioni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Esistono tre tipi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tra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E0F355E4-08FF-96EA-E3E2-2BBAF800218A}"/>
              </a:ext>
            </a:extLst>
          </p:cNvPr>
          <p:cNvSpPr/>
          <p:nvPr/>
        </p:nvSpPr>
        <p:spPr>
          <a:xfrm>
            <a:off x="1325235" y="1387116"/>
            <a:ext cx="4562501" cy="287661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molti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9C218BE4-E3F8-5D09-60E3-3207C3CBC88F}"/>
              </a:ext>
            </a:extLst>
          </p:cNvPr>
          <p:cNvSpPr/>
          <p:nvPr/>
        </p:nvSpPr>
        <p:spPr>
          <a:xfrm>
            <a:off x="5540499" y="3267708"/>
            <a:ext cx="4562501" cy="287661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uno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C87D7394-D453-004C-3B20-76C2D1E1C70B}"/>
              </a:ext>
            </a:extLst>
          </p:cNvPr>
          <p:cNvSpPr/>
          <p:nvPr/>
        </p:nvSpPr>
        <p:spPr>
          <a:xfrm>
            <a:off x="9790165" y="1328611"/>
            <a:ext cx="4562501" cy="28766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molti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molti</a:t>
            </a:r>
          </a:p>
        </p:txBody>
      </p:sp>
    </p:spTree>
    <p:extLst>
      <p:ext uri="{BB962C8B-B14F-4D97-AF65-F5344CB8AC3E}">
        <p14:creationId xmlns:p14="http://schemas.microsoft.com/office/powerpoint/2010/main" val="1747805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Relazione uno-a-molti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uno-a-molti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il tipo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più frequente in un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Relazionale</a:t>
            </a: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questo tipo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ad una riga 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TABELLA_A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possono corrispondere più righe 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TABELLA_B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mentre ad una riga 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TABELLA_B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corrisponde una sola riga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TABELLA_A</a:t>
            </a: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semplice esempio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uno-a-molti è quello visto in precedenza tra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TB_CLIENTI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TB_ORDINI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20575176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Relazione molti-a-molti ( 1 di 7 )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35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molti-a-molti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ad una riga 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TABELLA_A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possono corrispondere più righe 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TABELLA_B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e, viceversa, ad una riga 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TABELLA_B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possono corrispondere più righe 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TABELLA_A</a:t>
            </a: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Questo tipo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possibile solo definendo una terza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chiamata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Congiunzione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Associativa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che dispone di due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 KEY</a:t>
            </a: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prima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FOREIGN_KEY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punta alla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Chiave Primaria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TABELLA_A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l’altra punta alla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Chiave Primaria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TABELLA_B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2544750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Relazione molti-a-molti ( 2 di 7 )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 molti-a-molti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quindi in realtà composta da due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uno-a-molti con una terza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congiunzione</a:t>
            </a: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terza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può anche essere composta da due soli campi ( le sole due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 KEY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), se il suo scopo è solo quello di legare le due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primarie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6931B3A-7DBA-9943-3FC8-FAFBA56FE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787" y="3191951"/>
            <a:ext cx="9095986" cy="29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81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Relazione molti-a-molti ( 3 di 7 )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 seguito gli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Statement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DDL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la creazione delle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07CC42A7-2190-7E67-F40F-0D7E74648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09" y="1297425"/>
            <a:ext cx="6875938" cy="490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DBETL.TB_STUDENTI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ID_STUDENTE   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PRIMARY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KEY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,COGNOME       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VARCHAR2(50)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,NOME          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VARCHAR2(50)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  <a:sym typeface="Convergence"/>
            </a:endParaRP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DBETL.TB_CORSI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ID_CORSO      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PRIMARY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KEY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,TITOLO        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VARCHAR2(50)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,DESCRIZIONE   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VARCHAR2(50)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  <a:sym typeface="Convergenc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54FE733-EF40-4E83-4724-42410278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796" y="1958391"/>
            <a:ext cx="7887471" cy="29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00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Relazione molti-a-molti ( 4 di 7 )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07CC42A7-2190-7E67-F40F-0D7E74648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08" y="974040"/>
            <a:ext cx="8470563" cy="452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DBETL.TB_ISCRIZIONI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ID_ISCRIZIONE   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PRIMARY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KEY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,ID_STUDENTE     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,ID_CORSO        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CONSTRAINT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FK_ISCR_STUD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FOREIGN KEY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(ID_STUDENTE)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REFERENCES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DBETL.TB_STUDENTI (ID_STUDENTE)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CONSTRAINT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FK_ISCR_CORSI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FOREIGN KEY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(ID_CORSO)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REFERENCES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DBETL.TB_CORSI (ID_CORSO)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  <a:sym typeface="Convergenc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09444CF-C74B-7116-2358-30497DF2F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796" y="1958391"/>
            <a:ext cx="7887471" cy="294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46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Relazione molti-a-molti ( 5 di 7 )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2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L'esempio comprende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TB_STUDENTI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 contenente gli studenti iscritti alla facoltà ed un solo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Record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ognuno</a:t>
            </a: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relativa ai corsi universitari (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TB_CORSI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), contenente un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Record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ogni corso ed infine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Associativa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TB_ISCRIZIONI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 con due relazioni «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uno-a-molti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», una per ciascuna delle due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Nello specifico, 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 KEY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definita sulla colonna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ID_STUDENTE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TB_STUDENTI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identifica in modo univoco ogni studente, 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 KEY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definita sulla colonna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ID_CORSO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TB_CORSI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identifica in modo univoco ogni corso mentre 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TB_ISCRIZIONI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contiene le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 KEY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ID_STUDENTE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ID_CORSO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872277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Relazione molti-a-molti ( 6 di 7 )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40BE1B7-66FE-5B24-D28A-D3C61A2A9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77" y="1031487"/>
            <a:ext cx="7189981" cy="1377176"/>
          </a:xfrm>
          <a:prstGeom prst="rect">
            <a:avLst/>
          </a:prstGeom>
        </p:spPr>
      </p:pic>
      <p:sp>
        <p:nvSpPr>
          <p:cNvPr id="4" name="Text Box 1">
            <a:extLst>
              <a:ext uri="{FF2B5EF4-FFF2-40B4-BE49-F238E27FC236}">
                <a16:creationId xmlns:a16="http://schemas.microsoft.com/office/drawing/2014/main" id="{273E4D38-258E-3770-D3B8-2D95460A9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35" y="706412"/>
            <a:ext cx="6875938" cy="4902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DBETL.TB_STUDENTI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ID_STUDENTE   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PRIMARY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KEY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,COGNOME       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VARCHAR2(50)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,NOME          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VARCHAR2(50)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  <a:sym typeface="Convergence"/>
            </a:endParaRP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DBETL.TB_CORSI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ID_CORSO      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INTEGER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PRIMARY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KEY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,TITOLO        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VARCHAR2(50)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,DESCRIZIONE   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VARCHAR2(50)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  <a:sym typeface="Convergence"/>
            </a:endParaRP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5B24970D-2277-8A9D-5416-99A4D68C8FF9}"/>
              </a:ext>
            </a:extLst>
          </p:cNvPr>
          <p:cNvSpPr/>
          <p:nvPr/>
        </p:nvSpPr>
        <p:spPr>
          <a:xfrm>
            <a:off x="5475249" y="1382751"/>
            <a:ext cx="869795" cy="102591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B063EAE2-8C58-CF6D-1501-47D67879F0A4}"/>
              </a:ext>
            </a:extLst>
          </p:cNvPr>
          <p:cNvSpPr/>
          <p:nvPr/>
        </p:nvSpPr>
        <p:spPr>
          <a:xfrm>
            <a:off x="5475249" y="4066474"/>
            <a:ext cx="869795" cy="102591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7521E6E-C842-F129-865A-10AB3ACA3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77" y="3600962"/>
            <a:ext cx="8985327" cy="158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77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Relazione molti-a-molti ( 7 di 7 )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79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Associativa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stato possibile inserire e quindi associare allo studente con codice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1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 corsi con codice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1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3</a:t>
            </a: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invece si provasse ad associare allo studente con codice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1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il corso con codice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7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non esistente ), si riceverebbe il seguente errore; eseguendo lo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Statement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riportato nel messaggio di errore,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intercetterebbe una violazione del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Constraint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denominato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FK_ISCR_CORSI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che indica che non è stata trovata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Chiave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Parent Key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), nel nostro caso, il corso con codice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7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TB_CORSI</a:t>
            </a: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365F49B-3697-D649-A249-7798B47C6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545" y="1258640"/>
            <a:ext cx="4990983" cy="12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22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Relazione uno-a-uno ( 1 di 4 )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35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uno-a-uno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ad una riga 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TABELLA_A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può corrispondere una sola riga 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TABELLA_B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viceversa</a:t>
            </a: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tratta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poco utilizzate nella pratica, in quanto nella maggior parte dei casi, le informazioni delle due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possono essere contenute in un’unica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possono tuttavia verificare situazioni in cui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uno-a-uno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 rivela utile; si immagini, per esempio, che l'ufficio del personale di una azienda voglia distinguere tra dati pubblici dei dipendenti e dati privati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2876256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Introduzione al Modello Relazionale ( 1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 basano su un modello, quello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Relazionale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la cui struttura fondamentale è appunto 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cioè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bidimensionale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costituita da righe (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Tuple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e colonne (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Attributi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80FCFD1-E76A-B218-6C8A-8DFEC81A6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466" y="3557835"/>
            <a:ext cx="13426063" cy="200810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2EE92CF4-BD34-1DF6-3B66-2EB5A958864F}"/>
              </a:ext>
            </a:extLst>
          </p:cNvPr>
          <p:cNvSpPr/>
          <p:nvPr/>
        </p:nvSpPr>
        <p:spPr>
          <a:xfrm>
            <a:off x="110533" y="4411824"/>
            <a:ext cx="1584452" cy="545444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Tuple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92C5603C-4FFC-F2EC-B784-E25BA7B64A57}"/>
              </a:ext>
            </a:extLst>
          </p:cNvPr>
          <p:cNvCxnSpPr>
            <a:cxnSpLocks/>
          </p:cNvCxnSpPr>
          <p:nvPr/>
        </p:nvCxnSpPr>
        <p:spPr>
          <a:xfrm flipH="1">
            <a:off x="3717131" y="2411271"/>
            <a:ext cx="3805246" cy="122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>
            <a:extLst>
              <a:ext uri="{FF2B5EF4-FFF2-40B4-BE49-F238E27FC236}">
                <a16:creationId xmlns:a16="http://schemas.microsoft.com/office/drawing/2014/main" id="{319BF3FA-725C-9596-D255-12067F19CCA6}"/>
              </a:ext>
            </a:extLst>
          </p:cNvPr>
          <p:cNvSpPr/>
          <p:nvPr/>
        </p:nvSpPr>
        <p:spPr>
          <a:xfrm>
            <a:off x="7522377" y="1865827"/>
            <a:ext cx="2837106" cy="5454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Attributi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EF6CE539-8625-57A6-11BD-7FE8AB035EA8}"/>
              </a:ext>
            </a:extLst>
          </p:cNvPr>
          <p:cNvSpPr/>
          <p:nvPr/>
        </p:nvSpPr>
        <p:spPr>
          <a:xfrm>
            <a:off x="436977" y="2036556"/>
            <a:ext cx="3744730" cy="5454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Tabella TB_ANAG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6ADEF45-F707-2346-D4D5-0A4BD9CB1758}"/>
              </a:ext>
            </a:extLst>
          </p:cNvPr>
          <p:cNvCxnSpPr>
            <a:cxnSpLocks/>
          </p:cNvCxnSpPr>
          <p:nvPr/>
        </p:nvCxnSpPr>
        <p:spPr>
          <a:xfrm flipH="1">
            <a:off x="5156772" y="2411271"/>
            <a:ext cx="2763265" cy="121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76793A1A-1827-418B-BFEB-4812EB9F6C05}"/>
              </a:ext>
            </a:extLst>
          </p:cNvPr>
          <p:cNvCxnSpPr>
            <a:cxnSpLocks/>
          </p:cNvCxnSpPr>
          <p:nvPr/>
        </p:nvCxnSpPr>
        <p:spPr>
          <a:xfrm flipH="1">
            <a:off x="6588919" y="2418564"/>
            <a:ext cx="2209326" cy="121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63E60DF7-BE0E-9C81-5A2F-7C8E5C54DF62}"/>
              </a:ext>
            </a:extLst>
          </p:cNvPr>
          <p:cNvCxnSpPr>
            <a:cxnSpLocks/>
          </p:cNvCxnSpPr>
          <p:nvPr/>
        </p:nvCxnSpPr>
        <p:spPr>
          <a:xfrm flipH="1">
            <a:off x="8246269" y="2418564"/>
            <a:ext cx="800108" cy="120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F2E4EDA9-63FA-6A3C-2FDE-AAF0F3A02DCE}"/>
              </a:ext>
            </a:extLst>
          </p:cNvPr>
          <p:cNvCxnSpPr>
            <a:cxnSpLocks/>
          </p:cNvCxnSpPr>
          <p:nvPr/>
        </p:nvCxnSpPr>
        <p:spPr>
          <a:xfrm>
            <a:off x="9548115" y="2418564"/>
            <a:ext cx="128338" cy="120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D03CB6B7-2395-DD05-351E-43DFC53FC340}"/>
              </a:ext>
            </a:extLst>
          </p:cNvPr>
          <p:cNvCxnSpPr>
            <a:cxnSpLocks/>
          </p:cNvCxnSpPr>
          <p:nvPr/>
        </p:nvCxnSpPr>
        <p:spPr>
          <a:xfrm>
            <a:off x="9924585" y="2411271"/>
            <a:ext cx="1914990" cy="1210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B1A63F2F-C736-75F2-304F-525920E4401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0359483" y="2138549"/>
            <a:ext cx="4280442" cy="148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E3060DEF-3E4F-D0C9-496E-005BC504D768}"/>
              </a:ext>
            </a:extLst>
          </p:cNvPr>
          <p:cNvCxnSpPr>
            <a:cxnSpLocks/>
          </p:cNvCxnSpPr>
          <p:nvPr/>
        </p:nvCxnSpPr>
        <p:spPr>
          <a:xfrm>
            <a:off x="1693205" y="4753602"/>
            <a:ext cx="585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B8D9967C-6824-727F-DEFC-ABD77BD73EF3}"/>
              </a:ext>
            </a:extLst>
          </p:cNvPr>
          <p:cNvCxnSpPr>
            <a:cxnSpLocks/>
          </p:cNvCxnSpPr>
          <p:nvPr/>
        </p:nvCxnSpPr>
        <p:spPr>
          <a:xfrm flipV="1">
            <a:off x="1694985" y="4192859"/>
            <a:ext cx="614357" cy="21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C246CF34-BF18-EE00-02D7-0F1FE9ACAE9D}"/>
              </a:ext>
            </a:extLst>
          </p:cNvPr>
          <p:cNvCxnSpPr>
            <a:cxnSpLocks/>
          </p:cNvCxnSpPr>
          <p:nvPr/>
        </p:nvCxnSpPr>
        <p:spPr>
          <a:xfrm flipV="1">
            <a:off x="1694985" y="4450655"/>
            <a:ext cx="614357" cy="12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9058917F-B15A-C832-6FBC-AFCDED421C17}"/>
              </a:ext>
            </a:extLst>
          </p:cNvPr>
          <p:cNvCxnSpPr>
            <a:cxnSpLocks/>
          </p:cNvCxnSpPr>
          <p:nvPr/>
        </p:nvCxnSpPr>
        <p:spPr>
          <a:xfrm>
            <a:off x="1693205" y="4851234"/>
            <a:ext cx="647564" cy="23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72911FC3-C3F1-BDFC-43A7-F787703B46ED}"/>
              </a:ext>
            </a:extLst>
          </p:cNvPr>
          <p:cNvCxnSpPr>
            <a:cxnSpLocks/>
          </p:cNvCxnSpPr>
          <p:nvPr/>
        </p:nvCxnSpPr>
        <p:spPr>
          <a:xfrm>
            <a:off x="1665098" y="4957268"/>
            <a:ext cx="675671" cy="46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167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Relazione uno-a-uno ( 2 di 4 )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253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ogni studente ci sarà un solo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Record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Esami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 Laurea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ed ogni voto di laurea è proprio di un solo studente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è detto che il numero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Record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delle due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sia uguale ed in generale non è così</a:t>
            </a: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527CFF7-C91E-3942-86B0-B488C0093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90" y="2855796"/>
            <a:ext cx="12216494" cy="297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286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Relazione uno-a-uno ( 3 di 4 )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56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Perché realizzare due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diverse e non mettere tutti i campi in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unica ? 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 caso descritto, per esempio, non tutti gli studenti hanno i dati dell'esame di laurea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527CFF7-C91E-3942-86B0-B488C0093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90" y="2855796"/>
            <a:ext cx="12216494" cy="297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44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Relazione uno-a-uno ( 4 di 4 )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Finché non ci saranno questi dati ( per qualcuno non ci saranno mai ) è inutile tenere spazio occupato per campi privi di informazione ed infatti è questo che avverrebbe se avessimo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Studenti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comprensiva dei campi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Data_Laurea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Voto_Laurea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527CFF7-C91E-3942-86B0-B488C0093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790" y="2855796"/>
            <a:ext cx="12216494" cy="297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584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Introduzione agli oggetti del Database ( 1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13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All’interno di 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ci sono diversi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Oggetti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ciascuno dei quali ha un nome e un proprietario (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Owner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proprietario è un utente del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L’insieme degli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Oggetti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un utente possiede è lo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Schema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dell’utente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Schema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Contenitore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gli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Oggetti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proprietà di un utente</a:t>
            </a:r>
            <a:endParaRPr lang="it-IT" sz="2400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3267541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Introduzione agli oggetti del Database ( 2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06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Quando viene creato un utente, viene creato anche il suo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Schema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Schema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l’insieme degli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Oggetti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posseduti da un utente ed inizialmente è vuoto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Gli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Oggetti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trattati nel corso saranno i </a:t>
            </a:r>
            <a:r>
              <a:rPr lang="en-US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Constraint</a:t>
            </a:r>
            <a:r>
              <a:rPr lang="en-US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en-US" sz="2800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gli</a:t>
            </a:r>
            <a:r>
              <a:rPr lang="en-US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en-US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Indici</a:t>
            </a:r>
            <a:r>
              <a:rPr lang="en-US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le </a:t>
            </a:r>
            <a:r>
              <a:rPr lang="en-US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en-US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en-US" sz="2800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</a:t>
            </a:r>
            <a:r>
              <a:rPr lang="en-US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en-US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Trigger,</a:t>
            </a:r>
            <a:r>
              <a:rPr lang="en-US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le </a:t>
            </a:r>
            <a:r>
              <a:rPr lang="en-US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Views </a:t>
            </a:r>
            <a:r>
              <a:rPr lang="en-US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ed </a:t>
            </a:r>
            <a:r>
              <a:rPr lang="en-US" sz="2800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altri</a:t>
            </a:r>
            <a:r>
              <a:rPr lang="en-US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en-US" sz="2800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ancora</a:t>
            </a:r>
            <a:endParaRPr lang="en-US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3565008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Tabelle ( 1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56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una entità logica del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informazioni all'interno di un file, per un calcolatore, sono solo una sequenza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Bytes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senza alcun senso logico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Solo l'essere umano è in grado di dare loro una organizzazione, una struttura e un senso</a:t>
            </a: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quindi una vista logica sui dati contenuti in 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file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ovvero quella entità fisica contenente i dati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endParaRPr lang="it-IT" sz="2400" dirty="0"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3611228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Tabelle ( 2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composta da righe ( in gergo tecnico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Tuple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 e colonne e sono comunemente utilizzate per rappresentare i dati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ogni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ed ogni colonna ha un nome e può contenere un tipo specifico di dati come caratteri, date o numeri</a:t>
            </a: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08FD2F4-C3E9-10E1-200C-93CA44637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613" y="3174611"/>
            <a:ext cx="13000847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53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Viste  ( 1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56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Viste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offrono modi alternativi di guardare i dati di una o più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Alcuni dei motivi per utilizzare 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Viste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piuttosto che accedere direttamente alla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sono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B66760C0-5902-DE07-8BFF-E4CFD27F8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25" y="2377894"/>
            <a:ext cx="8496943" cy="210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Migliore sicurezza dei dati</a:t>
            </a:r>
          </a:p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Migliore indipendenza dei dati</a:t>
            </a:r>
          </a:p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Semplificazione per l'utente finale</a:t>
            </a:r>
          </a:p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Meno dati e meno nomi di colonne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8E0B3F92-DFFE-486E-412A-9E020D12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607" y="2377894"/>
            <a:ext cx="5904656" cy="35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4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Viste  ( 2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769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Vista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racchiude un sottoinsieme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Colonne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Righe</a:t>
            </a: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Colonne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restituite potrebbero essere limitate dall'istruzione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Righe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restituite potrebbero essere limitate dalla clausola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Vista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può comprendere dati da diverse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e/o altre viste (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Join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Vista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può comprendere dati derivati come ad esempio una media</a:t>
            </a:r>
          </a:p>
        </p:txBody>
      </p:sp>
    </p:spTree>
    <p:extLst>
      <p:ext uri="{BB962C8B-B14F-4D97-AF65-F5344CB8AC3E}">
        <p14:creationId xmlns:p14="http://schemas.microsoft.com/office/powerpoint/2010/main" val="2408620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( 1 di 7 )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Sequence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sono utilizzate per generare automaticamente i valori delle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Chiavi Primarie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Quando viene generato un numero di sequenza, la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Sequence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viene incrementata, indipendentemente dalla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Transazione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sta eseguendo o ripristinando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spiegare meglio il concetto della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Sequence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del suo utilizzo, ci si avvarrà di un breve esempio riportato nelle slide successive</a:t>
            </a:r>
            <a:endParaRPr lang="it-IT" sz="2800" dirty="0">
              <a:highlight>
                <a:srgbClr val="FFFFFF"/>
              </a:highlight>
              <a:ea typeface="Convergence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222144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Introduzione al Modello Relazionale ( 2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631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rappresentano le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Entità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dunque la definizione della struttura di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cioè un insieme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colonne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Attributi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righe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Tuple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Quando effettuiamo il comando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CREATE TABLE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stiamo quindi definendo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59EA6DD-7235-DFE2-1979-BF25BC923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9045" y="1297390"/>
            <a:ext cx="9183568" cy="236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10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( 2 di 7 )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Vengono create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Sequence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associata ad una specifica colonna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endParaRPr lang="it-IT" sz="2800" b="1" dirty="0">
              <a:highlight>
                <a:srgbClr val="FFFFFF"/>
              </a:highlight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8C3698-62A9-4C9D-28AB-C43D6B989C65}"/>
              </a:ext>
            </a:extLst>
          </p:cNvPr>
          <p:cNvSpPr txBox="1"/>
          <p:nvPr/>
        </p:nvSpPr>
        <p:spPr>
          <a:xfrm>
            <a:off x="1473695" y="1970738"/>
            <a:ext cx="58606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Courier Heb" panose="02070309020205020404" pitchFamily="49" charset="0"/>
              </a:rPr>
              <a:t>CREATE TABLE </a:t>
            </a:r>
            <a:r>
              <a:rPr lang="it-IT" b="1" dirty="0">
                <a:solidFill>
                  <a:srgbClr val="0000FF"/>
                </a:solidFill>
                <a:latin typeface="Courier Heb" panose="02070309020205020404" pitchFamily="49" charset="0"/>
              </a:rPr>
              <a:t>DBCORSO.TB_PROVA_SEQ</a:t>
            </a:r>
          </a:p>
          <a:p>
            <a:r>
              <a:rPr lang="it-IT" b="1" dirty="0">
                <a:latin typeface="Courier Heb" panose="02070309020205020404" pitchFamily="49" charset="0"/>
              </a:rPr>
              <a:t>(</a:t>
            </a:r>
          </a:p>
          <a:p>
            <a:r>
              <a:rPr lang="it-IT" b="1" dirty="0">
                <a:latin typeface="Courier Heb" panose="02070309020205020404" pitchFamily="49" charset="0"/>
              </a:rPr>
              <a:t> ID_RIGA         </a:t>
            </a:r>
            <a:r>
              <a:rPr lang="it-IT" b="1" dirty="0">
                <a:solidFill>
                  <a:srgbClr val="0000FF"/>
                </a:solidFill>
                <a:latin typeface="Courier Heb" panose="02070309020205020404" pitchFamily="49" charset="0"/>
              </a:rPr>
              <a:t>INTEGER</a:t>
            </a:r>
          </a:p>
          <a:p>
            <a:r>
              <a:rPr lang="it-IT" b="1" dirty="0">
                <a:latin typeface="Courier Heb" panose="02070309020205020404" pitchFamily="49" charset="0"/>
              </a:rPr>
              <a:t>,COLONNA_1       </a:t>
            </a:r>
            <a:r>
              <a:rPr lang="it-IT" b="1" dirty="0">
                <a:solidFill>
                  <a:srgbClr val="0000FF"/>
                </a:solidFill>
                <a:latin typeface="Courier Heb" panose="02070309020205020404" pitchFamily="49" charset="0"/>
              </a:rPr>
              <a:t>CHAR</a:t>
            </a:r>
            <a:r>
              <a:rPr lang="it-IT" b="1" dirty="0">
                <a:latin typeface="Courier Heb" panose="02070309020205020404" pitchFamily="49" charset="0"/>
              </a:rPr>
              <a:t>(10)</a:t>
            </a:r>
          </a:p>
          <a:p>
            <a:r>
              <a:rPr lang="it-IT" b="1" dirty="0">
                <a:latin typeface="Courier Heb" panose="02070309020205020404" pitchFamily="49" charset="0"/>
              </a:rPr>
              <a:t>,COLONNA_2       </a:t>
            </a:r>
            <a:r>
              <a:rPr lang="it-IT" b="1" dirty="0">
                <a:solidFill>
                  <a:srgbClr val="0000FF"/>
                </a:solidFill>
                <a:latin typeface="Courier Heb" panose="02070309020205020404" pitchFamily="49" charset="0"/>
              </a:rPr>
              <a:t>CHAR</a:t>
            </a:r>
            <a:r>
              <a:rPr lang="it-IT" b="1" dirty="0">
                <a:latin typeface="Courier Heb" panose="02070309020205020404" pitchFamily="49" charset="0"/>
              </a:rPr>
              <a:t>(10)</a:t>
            </a:r>
          </a:p>
          <a:p>
            <a:r>
              <a:rPr lang="it-IT" b="1" dirty="0">
                <a:latin typeface="Courier Heb" panose="02070309020205020404" pitchFamily="49" charset="0"/>
              </a:rPr>
              <a:t>);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502D846-CB17-279F-C0EC-4433FE6EC295}"/>
              </a:ext>
            </a:extLst>
          </p:cNvPr>
          <p:cNvSpPr txBox="1"/>
          <p:nvPr/>
        </p:nvSpPr>
        <p:spPr>
          <a:xfrm>
            <a:off x="7451616" y="1967180"/>
            <a:ext cx="6983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Courier Heb" panose="02070309020205020404" pitchFamily="49" charset="0"/>
              </a:rPr>
              <a:t>CREATE SEQUENCE </a:t>
            </a:r>
            <a:r>
              <a:rPr lang="it-IT" b="1" dirty="0">
                <a:solidFill>
                  <a:srgbClr val="3333FF"/>
                </a:solidFill>
                <a:latin typeface="Courier Heb" panose="02070309020205020404" pitchFamily="49" charset="0"/>
              </a:rPr>
              <a:t>DBCORSO.SEQ_PROVA</a:t>
            </a:r>
          </a:p>
          <a:p>
            <a:r>
              <a:rPr lang="it-IT" b="1" dirty="0">
                <a:solidFill>
                  <a:schemeClr val="accent1"/>
                </a:solidFill>
                <a:latin typeface="Courier Heb" panose="02070309020205020404" pitchFamily="49" charset="0"/>
              </a:rPr>
              <a:t>       </a:t>
            </a:r>
            <a:r>
              <a:rPr lang="it-IT" b="1" dirty="0">
                <a:solidFill>
                  <a:srgbClr val="FF0000"/>
                </a:solidFill>
                <a:latin typeface="Courier Heb" panose="02070309020205020404" pitchFamily="49" charset="0"/>
              </a:rPr>
              <a:t>INCREMENT BY</a:t>
            </a:r>
            <a:r>
              <a:rPr lang="it-IT" b="1" dirty="0">
                <a:solidFill>
                  <a:schemeClr val="accent1"/>
                </a:solidFill>
                <a:latin typeface="Courier Heb" panose="02070309020205020404" pitchFamily="49" charset="0"/>
              </a:rPr>
              <a:t> </a:t>
            </a:r>
            <a:r>
              <a:rPr lang="it-IT" b="1" dirty="0">
                <a:solidFill>
                  <a:srgbClr val="3333FF"/>
                </a:solidFill>
                <a:latin typeface="Courier Heb" panose="02070309020205020404" pitchFamily="49" charset="0"/>
              </a:rPr>
              <a:t>1</a:t>
            </a:r>
          </a:p>
          <a:p>
            <a:r>
              <a:rPr lang="it-IT" b="1" dirty="0">
                <a:solidFill>
                  <a:schemeClr val="accent1"/>
                </a:solidFill>
                <a:latin typeface="Courier Heb" panose="02070309020205020404" pitchFamily="49" charset="0"/>
              </a:rPr>
              <a:t>       </a:t>
            </a:r>
            <a:r>
              <a:rPr lang="it-IT" b="1" dirty="0">
                <a:solidFill>
                  <a:srgbClr val="FF0000"/>
                </a:solidFill>
                <a:latin typeface="Courier Heb" panose="02070309020205020404" pitchFamily="49" charset="0"/>
              </a:rPr>
              <a:t>MINVALUE</a:t>
            </a:r>
            <a:r>
              <a:rPr lang="it-IT" b="1" dirty="0">
                <a:solidFill>
                  <a:schemeClr val="accent1"/>
                </a:solidFill>
                <a:latin typeface="Courier Heb" panose="02070309020205020404" pitchFamily="49" charset="0"/>
              </a:rPr>
              <a:t> </a:t>
            </a:r>
            <a:r>
              <a:rPr lang="it-IT" b="1" dirty="0">
                <a:solidFill>
                  <a:srgbClr val="3333FF"/>
                </a:solidFill>
                <a:latin typeface="Courier Heb" panose="02070309020205020404" pitchFamily="49" charset="0"/>
              </a:rPr>
              <a:t>1</a:t>
            </a:r>
          </a:p>
          <a:p>
            <a:r>
              <a:rPr lang="it-IT" b="1" dirty="0">
                <a:solidFill>
                  <a:schemeClr val="accent1"/>
                </a:solidFill>
                <a:latin typeface="Courier Heb" panose="02070309020205020404" pitchFamily="49" charset="0"/>
              </a:rPr>
              <a:t>       </a:t>
            </a:r>
            <a:r>
              <a:rPr lang="it-IT" b="1" dirty="0">
                <a:solidFill>
                  <a:srgbClr val="FF0000"/>
                </a:solidFill>
                <a:latin typeface="Courier Heb" panose="02070309020205020404" pitchFamily="49" charset="0"/>
              </a:rPr>
              <a:t>MAXVALUE</a:t>
            </a:r>
            <a:r>
              <a:rPr lang="it-IT" b="1" dirty="0">
                <a:solidFill>
                  <a:schemeClr val="accent1"/>
                </a:solidFill>
                <a:latin typeface="Courier Heb" panose="02070309020205020404" pitchFamily="49" charset="0"/>
              </a:rPr>
              <a:t> </a:t>
            </a:r>
            <a:r>
              <a:rPr lang="it-IT" b="1" dirty="0">
                <a:solidFill>
                  <a:srgbClr val="3333FF"/>
                </a:solidFill>
                <a:latin typeface="Courier Heb" panose="02070309020205020404" pitchFamily="49" charset="0"/>
              </a:rPr>
              <a:t>100000</a:t>
            </a:r>
          </a:p>
          <a:p>
            <a:r>
              <a:rPr lang="it-IT" b="1" dirty="0">
                <a:solidFill>
                  <a:schemeClr val="accent1"/>
                </a:solidFill>
                <a:latin typeface="Courier Heb" panose="02070309020205020404" pitchFamily="49" charset="0"/>
              </a:rPr>
              <a:t>       </a:t>
            </a:r>
            <a:r>
              <a:rPr lang="it-IT" b="1" dirty="0">
                <a:solidFill>
                  <a:srgbClr val="FF0000"/>
                </a:solidFill>
                <a:latin typeface="Courier Heb" panose="02070309020205020404" pitchFamily="49" charset="0"/>
              </a:rPr>
              <a:t>START</a:t>
            </a:r>
            <a:r>
              <a:rPr lang="it-IT" b="1" dirty="0">
                <a:solidFill>
                  <a:schemeClr val="accent1"/>
                </a:solidFill>
                <a:latin typeface="Courier Heb" panose="02070309020205020404" pitchFamily="49" charset="0"/>
              </a:rPr>
              <a:t> </a:t>
            </a:r>
            <a:r>
              <a:rPr lang="it-IT" b="1" dirty="0">
                <a:solidFill>
                  <a:srgbClr val="FF0000"/>
                </a:solidFill>
                <a:latin typeface="Courier Heb" panose="02070309020205020404" pitchFamily="49" charset="0"/>
              </a:rPr>
              <a:t>WITH</a:t>
            </a:r>
            <a:r>
              <a:rPr lang="it-IT" b="1" dirty="0">
                <a:solidFill>
                  <a:schemeClr val="accent1"/>
                </a:solidFill>
                <a:latin typeface="Courier Heb" panose="02070309020205020404" pitchFamily="49" charset="0"/>
              </a:rPr>
              <a:t> </a:t>
            </a:r>
            <a:r>
              <a:rPr lang="it-IT" b="1" dirty="0">
                <a:solidFill>
                  <a:srgbClr val="3333FF"/>
                </a:solidFill>
                <a:latin typeface="Courier Heb" panose="02070309020205020404" pitchFamily="49" charset="0"/>
              </a:rPr>
              <a:t>1</a:t>
            </a:r>
          </a:p>
          <a:p>
            <a:r>
              <a:rPr lang="it-IT" b="1" dirty="0">
                <a:solidFill>
                  <a:schemeClr val="accent1"/>
                </a:solidFill>
                <a:latin typeface="Courier Heb" panose="02070309020205020404" pitchFamily="49" charset="0"/>
              </a:rPr>
              <a:t>       </a:t>
            </a:r>
            <a:r>
              <a:rPr lang="it-IT" b="1" dirty="0">
                <a:solidFill>
                  <a:srgbClr val="FF0000"/>
                </a:solidFill>
                <a:latin typeface="Courier Heb" panose="02070309020205020404" pitchFamily="49" charset="0"/>
              </a:rPr>
              <a:t>CACHE</a:t>
            </a:r>
            <a:r>
              <a:rPr lang="it-IT" b="1" dirty="0">
                <a:solidFill>
                  <a:schemeClr val="accent1"/>
                </a:solidFill>
                <a:latin typeface="Courier Heb" panose="02070309020205020404" pitchFamily="49" charset="0"/>
              </a:rPr>
              <a:t> </a:t>
            </a:r>
            <a:r>
              <a:rPr lang="it-IT" b="1" dirty="0">
                <a:solidFill>
                  <a:srgbClr val="3333FF"/>
                </a:solidFill>
                <a:latin typeface="Courier Heb" panose="02070309020205020404" pitchFamily="49" charset="0"/>
              </a:rPr>
              <a:t>10000</a:t>
            </a:r>
            <a:r>
              <a:rPr lang="it-IT" b="1" dirty="0">
                <a:solidFill>
                  <a:schemeClr val="accent1"/>
                </a:solidFill>
                <a:latin typeface="Courier Heb" panose="02070309020205020404" pitchFamily="49" charset="0"/>
              </a:rPr>
              <a:t> </a:t>
            </a:r>
          </a:p>
          <a:p>
            <a:r>
              <a:rPr lang="it-IT" b="1" dirty="0">
                <a:solidFill>
                  <a:schemeClr val="accent1"/>
                </a:solidFill>
                <a:latin typeface="Courier Heb" panose="02070309020205020404" pitchFamily="49" charset="0"/>
              </a:rPr>
              <a:t>       </a:t>
            </a:r>
            <a:r>
              <a:rPr lang="it-IT" b="1" dirty="0">
                <a:solidFill>
                  <a:srgbClr val="FF0000"/>
                </a:solidFill>
                <a:latin typeface="Courier Heb" panose="02070309020205020404" pitchFamily="49" charset="0"/>
              </a:rPr>
              <a:t>NO CYCLE</a:t>
            </a:r>
          </a:p>
          <a:p>
            <a:r>
              <a:rPr lang="it-IT" b="1" dirty="0">
                <a:solidFill>
                  <a:schemeClr val="accent1"/>
                </a:solidFill>
                <a:latin typeface="Courier Heb" panose="02070309020205020404" pitchFamily="49" charset="0"/>
              </a:rPr>
              <a:t>       </a:t>
            </a:r>
            <a:r>
              <a:rPr lang="it-IT" b="1" dirty="0">
                <a:solidFill>
                  <a:srgbClr val="FF0000"/>
                </a:solidFill>
                <a:latin typeface="Courier Heb" panose="02070309020205020404" pitchFamily="49" charset="0"/>
              </a:rPr>
              <a:t>OWNED BY </a:t>
            </a:r>
            <a:r>
              <a:rPr lang="it-IT" b="1" dirty="0">
                <a:solidFill>
                  <a:srgbClr val="3333FF"/>
                </a:solidFill>
                <a:latin typeface="Courier Heb" panose="02070309020205020404" pitchFamily="49" charset="0"/>
              </a:rPr>
              <a:t>DBCORSO.TB_PROVA_SEQ.ID_RIGA</a:t>
            </a:r>
            <a:r>
              <a:rPr lang="it-IT" b="1" dirty="0">
                <a:solidFill>
                  <a:schemeClr val="accent1"/>
                </a:solidFill>
                <a:latin typeface="Courier Heb" panose="02070309020205020404" pitchFamily="49" charset="0"/>
              </a:rPr>
              <a:t>;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4F045830-2AFC-28FD-2241-D9A85710EEE2}"/>
              </a:ext>
            </a:extLst>
          </p:cNvPr>
          <p:cNvCxnSpPr/>
          <p:nvPr/>
        </p:nvCxnSpPr>
        <p:spPr>
          <a:xfrm>
            <a:off x="6962358" y="1982940"/>
            <a:ext cx="0" cy="2463954"/>
          </a:xfrm>
          <a:prstGeom prst="line">
            <a:avLst/>
          </a:prstGeom>
          <a:ln w="603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784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( 3 di 7 )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169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Verranno eseguite due istruzioni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aggiungere due righe alla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39700" lvl="0"/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39700" lvl="0"/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Eseguendo una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 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avremo il risultato mostrato accanto</a:t>
            </a:r>
            <a:endParaRPr lang="it-IT" sz="2800" dirty="0">
              <a:highlight>
                <a:srgbClr val="FFFFFF"/>
              </a:highlight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A9704CA-05F6-913B-8BC6-B85C9ADB635B}"/>
              </a:ext>
            </a:extLst>
          </p:cNvPr>
          <p:cNvSpPr txBox="1"/>
          <p:nvPr/>
        </p:nvSpPr>
        <p:spPr>
          <a:xfrm>
            <a:off x="2258874" y="1511961"/>
            <a:ext cx="125579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solidFill>
                  <a:srgbClr val="FF0000"/>
                </a:solidFill>
                <a:latin typeface="Courier Heb" panose="02070309020205020404" pitchFamily="49" charset="0"/>
              </a:rPr>
              <a:t>INSERT INTO </a:t>
            </a:r>
            <a:r>
              <a:rPr lang="it-IT" sz="2200" b="1" dirty="0">
                <a:solidFill>
                  <a:srgbClr val="3333FF"/>
                </a:solidFill>
                <a:latin typeface="Courier Heb" panose="02070309020205020404" pitchFamily="49" charset="0"/>
              </a:rPr>
              <a:t>DBCORSO.TB_PROVA_SEQ</a:t>
            </a:r>
            <a:r>
              <a:rPr lang="it-IT" sz="2200" b="1" dirty="0">
                <a:solidFill>
                  <a:srgbClr val="FF0000"/>
                </a:solidFill>
                <a:latin typeface="Courier Heb" panose="02070309020205020404" pitchFamily="49" charset="0"/>
              </a:rPr>
              <a:t> </a:t>
            </a:r>
          </a:p>
          <a:p>
            <a:r>
              <a:rPr lang="it-IT" sz="2200" b="1" dirty="0">
                <a:solidFill>
                  <a:srgbClr val="FF0000"/>
                </a:solidFill>
                <a:latin typeface="Courier Heb" panose="02070309020205020404" pitchFamily="49" charset="0"/>
              </a:rPr>
              <a:t>VALUES</a:t>
            </a:r>
            <a:r>
              <a:rPr lang="it-IT" sz="2200" b="1" dirty="0">
                <a:solidFill>
                  <a:schemeClr val="accent1"/>
                </a:solidFill>
                <a:latin typeface="Courier Heb" panose="02070309020205020404" pitchFamily="49" charset="0"/>
              </a:rPr>
              <a:t>(</a:t>
            </a:r>
            <a:r>
              <a:rPr lang="it-IT" sz="2200" b="1" dirty="0">
                <a:solidFill>
                  <a:srgbClr val="FF0000"/>
                </a:solidFill>
                <a:latin typeface="Courier Heb" panose="02070309020205020404" pitchFamily="49" charset="0"/>
              </a:rPr>
              <a:t>NEXTVAL</a:t>
            </a:r>
            <a:r>
              <a:rPr lang="it-IT" sz="2200" b="1" dirty="0">
                <a:solidFill>
                  <a:schemeClr val="accent1"/>
                </a:solidFill>
                <a:latin typeface="Courier Heb" panose="02070309020205020404" pitchFamily="49" charset="0"/>
              </a:rPr>
              <a:t>(</a:t>
            </a:r>
            <a:r>
              <a:rPr lang="it-IT" sz="2200" b="1" dirty="0">
                <a:solidFill>
                  <a:srgbClr val="3333FF"/>
                </a:solidFill>
                <a:latin typeface="Courier Heb" panose="02070309020205020404" pitchFamily="49" charset="0"/>
              </a:rPr>
              <a:t>'DBCORSO.SEQ_PROVA</a:t>
            </a:r>
            <a:r>
              <a:rPr lang="it-IT" sz="2200" b="1" dirty="0">
                <a:solidFill>
                  <a:schemeClr val="accent1"/>
                </a:solidFill>
                <a:latin typeface="Courier Heb" panose="02070309020205020404" pitchFamily="49" charset="0"/>
              </a:rPr>
              <a:t>'),</a:t>
            </a:r>
            <a:r>
              <a:rPr lang="it-IT" sz="2200" b="1" dirty="0">
                <a:solidFill>
                  <a:srgbClr val="FF0000"/>
                </a:solidFill>
                <a:latin typeface="Courier Heb" panose="02070309020205020404" pitchFamily="49" charset="0"/>
              </a:rPr>
              <a:t> </a:t>
            </a:r>
            <a:r>
              <a:rPr lang="it-IT" sz="2200" b="1" dirty="0">
                <a:solidFill>
                  <a:schemeClr val="accent1"/>
                </a:solidFill>
                <a:latin typeface="Courier Heb" panose="02070309020205020404" pitchFamily="49" charset="0"/>
              </a:rPr>
              <a:t>'</a:t>
            </a:r>
            <a:r>
              <a:rPr lang="it-IT" sz="2200" b="1" dirty="0">
                <a:solidFill>
                  <a:srgbClr val="FF0000"/>
                </a:solidFill>
                <a:latin typeface="Courier Heb" panose="02070309020205020404" pitchFamily="49" charset="0"/>
              </a:rPr>
              <a:t>Valore 1</a:t>
            </a:r>
            <a:r>
              <a:rPr lang="it-IT" sz="2200" b="1" dirty="0">
                <a:solidFill>
                  <a:schemeClr val="accent1"/>
                </a:solidFill>
                <a:latin typeface="Courier Heb" panose="02070309020205020404" pitchFamily="49" charset="0"/>
              </a:rPr>
              <a:t>',</a:t>
            </a:r>
            <a:r>
              <a:rPr lang="it-IT" sz="2200" b="1" dirty="0">
                <a:solidFill>
                  <a:srgbClr val="FF0000"/>
                </a:solidFill>
                <a:latin typeface="Courier Heb" panose="02070309020205020404" pitchFamily="49" charset="0"/>
              </a:rPr>
              <a:t> </a:t>
            </a:r>
            <a:r>
              <a:rPr lang="it-IT" sz="2200" b="1" dirty="0">
                <a:solidFill>
                  <a:schemeClr val="accent1"/>
                </a:solidFill>
                <a:latin typeface="Courier Heb" panose="02070309020205020404" pitchFamily="49" charset="0"/>
              </a:rPr>
              <a:t>'</a:t>
            </a:r>
            <a:r>
              <a:rPr lang="it-IT" sz="2200" b="1" dirty="0">
                <a:solidFill>
                  <a:srgbClr val="FF0000"/>
                </a:solidFill>
                <a:latin typeface="Courier Heb" panose="02070309020205020404" pitchFamily="49" charset="0"/>
              </a:rPr>
              <a:t>Valore 2</a:t>
            </a:r>
            <a:r>
              <a:rPr lang="it-IT" sz="2200" b="1" dirty="0">
                <a:solidFill>
                  <a:schemeClr val="accent1"/>
                </a:solidFill>
                <a:latin typeface="Courier Heb" panose="02070309020205020404" pitchFamily="49" charset="0"/>
              </a:rPr>
              <a:t>');</a:t>
            </a:r>
          </a:p>
          <a:p>
            <a:r>
              <a:rPr lang="it-IT" sz="2200" b="1" dirty="0">
                <a:solidFill>
                  <a:srgbClr val="FF0000"/>
                </a:solidFill>
                <a:latin typeface="Courier Heb" panose="02070309020205020404" pitchFamily="49" charset="0"/>
              </a:rPr>
              <a:t>INSERT INTO </a:t>
            </a:r>
            <a:r>
              <a:rPr lang="it-IT" sz="2200" b="1" dirty="0">
                <a:solidFill>
                  <a:srgbClr val="3333FF"/>
                </a:solidFill>
                <a:latin typeface="Courier Heb" panose="02070309020205020404" pitchFamily="49" charset="0"/>
              </a:rPr>
              <a:t>DBCORSO.TB_PROVA_SEQ </a:t>
            </a:r>
          </a:p>
          <a:p>
            <a:r>
              <a:rPr lang="it-IT" sz="2200" b="1" dirty="0">
                <a:solidFill>
                  <a:srgbClr val="FF0000"/>
                </a:solidFill>
                <a:latin typeface="Courier Heb" panose="02070309020205020404" pitchFamily="49" charset="0"/>
              </a:rPr>
              <a:t>VALUES</a:t>
            </a:r>
            <a:r>
              <a:rPr lang="it-IT" sz="2200" b="1" dirty="0">
                <a:solidFill>
                  <a:schemeClr val="accent1"/>
                </a:solidFill>
                <a:latin typeface="Courier Heb" panose="02070309020205020404" pitchFamily="49" charset="0"/>
              </a:rPr>
              <a:t>(</a:t>
            </a:r>
            <a:r>
              <a:rPr lang="it-IT" sz="2200" b="1" dirty="0">
                <a:solidFill>
                  <a:srgbClr val="FF0000"/>
                </a:solidFill>
                <a:latin typeface="Courier Heb" panose="02070309020205020404" pitchFamily="49" charset="0"/>
              </a:rPr>
              <a:t>NEXTVAL</a:t>
            </a:r>
            <a:r>
              <a:rPr lang="it-IT" sz="2200" b="1" dirty="0">
                <a:solidFill>
                  <a:schemeClr val="accent1"/>
                </a:solidFill>
                <a:latin typeface="Courier Heb" panose="02070309020205020404" pitchFamily="49" charset="0"/>
              </a:rPr>
              <a:t>(</a:t>
            </a:r>
            <a:r>
              <a:rPr lang="it-IT" sz="2200" b="1" dirty="0">
                <a:solidFill>
                  <a:srgbClr val="3333FF"/>
                </a:solidFill>
                <a:latin typeface="Courier Heb" panose="02070309020205020404" pitchFamily="49" charset="0"/>
              </a:rPr>
              <a:t>'DBCORSO.SEQ_PROVA</a:t>
            </a:r>
            <a:r>
              <a:rPr lang="it-IT" sz="2200" b="1" dirty="0">
                <a:solidFill>
                  <a:schemeClr val="accent1"/>
                </a:solidFill>
                <a:latin typeface="Courier Heb" panose="02070309020205020404" pitchFamily="49" charset="0"/>
              </a:rPr>
              <a:t>'),</a:t>
            </a:r>
            <a:r>
              <a:rPr lang="it-IT" sz="2200" b="1" dirty="0">
                <a:solidFill>
                  <a:srgbClr val="FF0000"/>
                </a:solidFill>
                <a:latin typeface="Courier Heb" panose="02070309020205020404" pitchFamily="49" charset="0"/>
              </a:rPr>
              <a:t> </a:t>
            </a:r>
            <a:r>
              <a:rPr lang="it-IT" sz="2200" b="1" dirty="0">
                <a:solidFill>
                  <a:schemeClr val="accent1"/>
                </a:solidFill>
                <a:latin typeface="Courier Heb" panose="02070309020205020404" pitchFamily="49" charset="0"/>
              </a:rPr>
              <a:t>'</a:t>
            </a:r>
            <a:r>
              <a:rPr lang="it-IT" sz="2200" b="1" dirty="0">
                <a:solidFill>
                  <a:srgbClr val="FF0000"/>
                </a:solidFill>
                <a:latin typeface="Courier Heb" panose="02070309020205020404" pitchFamily="49" charset="0"/>
              </a:rPr>
              <a:t>Valore 1</a:t>
            </a:r>
            <a:r>
              <a:rPr lang="it-IT" sz="2200" b="1" dirty="0">
                <a:solidFill>
                  <a:schemeClr val="accent1"/>
                </a:solidFill>
                <a:latin typeface="Courier Heb" panose="02070309020205020404" pitchFamily="49" charset="0"/>
              </a:rPr>
              <a:t>', '</a:t>
            </a:r>
            <a:r>
              <a:rPr lang="it-IT" sz="2200" b="1" dirty="0">
                <a:solidFill>
                  <a:srgbClr val="FF0000"/>
                </a:solidFill>
                <a:latin typeface="Courier Heb" panose="02070309020205020404" pitchFamily="49" charset="0"/>
              </a:rPr>
              <a:t>Valore 2</a:t>
            </a:r>
            <a:r>
              <a:rPr lang="it-IT" sz="2200" b="1" dirty="0">
                <a:solidFill>
                  <a:schemeClr val="accent1"/>
                </a:solidFill>
                <a:latin typeface="Courier Heb" panose="02070309020205020404" pitchFamily="49" charset="0"/>
              </a:rPr>
              <a:t>');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7F1DD9B-20EF-9A8E-D590-76B84F1BC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9520" y="3188570"/>
            <a:ext cx="4438663" cy="2945899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9D0F8805-4718-FD49-7E7C-1041310A9BDD}"/>
              </a:ext>
            </a:extLst>
          </p:cNvPr>
          <p:cNvSpPr/>
          <p:nvPr/>
        </p:nvSpPr>
        <p:spPr>
          <a:xfrm>
            <a:off x="7100406" y="3795764"/>
            <a:ext cx="3062301" cy="787587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Query</a:t>
            </a: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BCB4AB03-1CC7-CE21-62C9-85166EB1BA7F}"/>
              </a:ext>
            </a:extLst>
          </p:cNvPr>
          <p:cNvSpPr/>
          <p:nvPr/>
        </p:nvSpPr>
        <p:spPr>
          <a:xfrm>
            <a:off x="7100406" y="4977686"/>
            <a:ext cx="3062301" cy="787587"/>
          </a:xfrm>
          <a:prstGeom prst="right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/>
              <a:t>Result</a:t>
            </a:r>
            <a:r>
              <a:rPr lang="it-IT" b="1" dirty="0"/>
              <a:t> Set</a:t>
            </a:r>
          </a:p>
        </p:txBody>
      </p:sp>
    </p:spTree>
    <p:extLst>
      <p:ext uri="{BB962C8B-B14F-4D97-AF65-F5344CB8AC3E}">
        <p14:creationId xmlns:p14="http://schemas.microsoft.com/office/powerpoint/2010/main" val="1675190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( 4 di 7 )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9086733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Vediamo ora i parametri per la creazione di una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Sequence</a:t>
            </a: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CREATE SEQUENCE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l’istruzione di tipo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DDL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la creazione dell’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Oggetto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ed è seguita dal nome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SEQUENCE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preceduta dallo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SCHEMA</a:t>
            </a:r>
            <a:endParaRPr lang="it-IT" sz="2800" b="1" dirty="0">
              <a:highlight>
                <a:srgbClr val="FFFFFF"/>
              </a:highlight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A3B8920-5D7E-20DA-4272-5A242650A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385" y="606261"/>
            <a:ext cx="6531240" cy="324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27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( 5 di 7 )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9086733" cy="2656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INCREMENT BY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una clausola facoltativa con la quale si specifica quale valore viene aggiunto al valore della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Sequence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corrente per creare un nuovo valore; un valore positivo farà una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Sequence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ascendente mentre uno negativo una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Sequence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discendente e per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Default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il valore è 1</a:t>
            </a:r>
            <a:endParaRPr lang="it-IT" sz="2800" dirty="0">
              <a:highlight>
                <a:srgbClr val="FFFFFF"/>
              </a:highlight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82BB2F47-5FDB-45FF-5D77-1F0129CA0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40" y="3965795"/>
            <a:ext cx="15445415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parametri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MINVALU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MAXVALUE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indicano il valore minimo ed il valore massimo che la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Sequence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può raggiungere; nel nostro esempio, partendo dal valore 1, la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Sequence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potrà raggiungere massimo il valore di centomila</a:t>
            </a:r>
            <a:endParaRPr lang="it-IT" sz="2800" b="1" dirty="0">
              <a:highlight>
                <a:srgbClr val="FFFFFF"/>
              </a:highlight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BF8D1C-D0A0-FC8E-F320-70DAE89F1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825" y="579628"/>
            <a:ext cx="5968104" cy="327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04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( 6 di 7 )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E7B42E9-997D-EAEE-161B-586F65A35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909" y="573449"/>
            <a:ext cx="6650877" cy="3119662"/>
          </a:xfrm>
          <a:prstGeom prst="rect">
            <a:avLst/>
          </a:prstGeom>
        </p:spPr>
      </p:pic>
      <p:sp>
        <p:nvSpPr>
          <p:cNvPr id="3" name="Text Box 1">
            <a:extLst>
              <a:ext uri="{FF2B5EF4-FFF2-40B4-BE49-F238E27FC236}">
                <a16:creationId xmlns:a16="http://schemas.microsoft.com/office/drawing/2014/main" id="{1F498CD4-2D1D-8DFA-4BD8-1C26A5B82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9086733" cy="286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START WITH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il parametro che indica il valore dal quale far partire i valori della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Sequence</a:t>
            </a: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clausola facoltativa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CACHE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specifica quanti numeri della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Sequence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devono essere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preallocati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archiviati in memoria per un accesso più rapido; il valore minimo è 1</a:t>
            </a:r>
            <a:endParaRPr lang="it-IT" sz="2800" b="1" dirty="0">
              <a:highlight>
                <a:srgbClr val="FFFFFF"/>
              </a:highlight>
              <a:ea typeface="Convergence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4282321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( 7 di 7 )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9930111" cy="222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L'opzione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CYCLE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consente alla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Sequence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eseguire il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Wrapping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in inglese avvolgere ) quando il valore dei parametri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MAXVALUE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MINVALUE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sono stati raggiunti; se viene raggiunto il limite, il numero successivo generato sarà rispettivamente 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MINVALUE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MAXVALUE</a:t>
            </a:r>
            <a:endParaRPr lang="it-IT" sz="2800" dirty="0">
              <a:highlight>
                <a:srgbClr val="FFFFFF"/>
              </a:highlight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271D7B9-6423-E465-7AC6-1C4CC27F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809" y="597383"/>
            <a:ext cx="5583861" cy="3159647"/>
          </a:xfrm>
          <a:prstGeom prst="rect">
            <a:avLst/>
          </a:prstGeom>
        </p:spPr>
      </p:pic>
      <p:sp>
        <p:nvSpPr>
          <p:cNvPr id="3" name="Text Box 1">
            <a:extLst>
              <a:ext uri="{FF2B5EF4-FFF2-40B4-BE49-F238E27FC236}">
                <a16:creationId xmlns:a16="http://schemas.microsoft.com/office/drawing/2014/main" id="{633F6831-BB8B-FD0F-7B3D-DD8999CA3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3839213"/>
            <a:ext cx="15452021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viene specificato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 CYCLE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qualsiasi chiamata 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NEXTVAL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durante l'utilizzo della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Sequence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dopo che la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Sequence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ha raggiunto il suo valore massimo,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restituirà un errore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Infine il parametro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OWNED BY 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indica sul quale colonna applicare la </a:t>
            </a:r>
            <a:r>
              <a:rPr lang="it-IT" sz="2800" b="1" dirty="0" err="1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Sequence</a:t>
            </a:r>
            <a:endParaRPr lang="it-IT" sz="2800" dirty="0">
              <a:highlight>
                <a:srgbClr val="FFFFFF"/>
              </a:highlight>
              <a:ea typeface="Convergence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2882969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Stored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Procedure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56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Procedura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detta anche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Stored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Procedure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memorizzata nel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volta compilata, resterà in modo permanente all’interno del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sarà quindi utilizzabile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Procedura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composta da parti ben precise denominate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Blocchi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i quali sarà possibile scrivere dei veri e propri programmi per manipolare i dati</a:t>
            </a: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Oltre ad utilizzare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Variabili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Costanti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Cursori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consente di utilizzare particolari istruzioni per elaborare i dati presenti nelle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endParaRPr lang="it-IT" sz="2800" b="1" dirty="0">
              <a:solidFill>
                <a:schemeClr val="accent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3050020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Trigger ( 1 di 11 )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un programma speciale, memorizzato all'interno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gestito ed attivato automaticamente dal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DBMS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al verificarsi di una specifica condizione o operazione su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un insieme di regole specifiche di tipo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ECA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Evento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Condizione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Azione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 attiva a fronte di un determinato evento e se sussiste una determinata condizione, allora esegue una determinata azione</a:t>
            </a:r>
            <a:endParaRPr lang="it-IT" sz="2800" b="1" dirty="0">
              <a:solidFill>
                <a:schemeClr val="accent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1042499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Trigger ( 2 di 11 )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una azione che deve essere intrapresa quando succede un certo tipo di evento nel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sintassi di creazione di 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la seguente</a:t>
            </a:r>
            <a:endParaRPr lang="it-IT" sz="2800" b="1" dirty="0">
              <a:solidFill>
                <a:schemeClr val="accent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C436F040-079D-1C64-D1F5-0B267506F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2565" y="3429000"/>
            <a:ext cx="11034944" cy="185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TRIGGER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DBCORSO.TRG_GEST_DEFUNTI </a:t>
            </a:r>
          </a:p>
          <a:p>
            <a:pPr marL="139700" lvl="0"/>
            <a:r>
              <a:rPr lang="en-US" sz="2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   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AFTER</a:t>
            </a:r>
            <a:r>
              <a:rPr lang="en-US" sz="2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DELETE</a:t>
            </a:r>
            <a:r>
              <a:rPr lang="en-US" sz="2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ON</a:t>
            </a:r>
            <a:r>
              <a:rPr lang="en-US" sz="2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DBCORSO.PERSONE_VIVE</a:t>
            </a:r>
          </a:p>
          <a:p>
            <a:pPr marL="139700" lvl="0"/>
            <a:r>
              <a:rPr lang="en-US" sz="2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   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FOR EACH ROW</a:t>
            </a:r>
          </a:p>
          <a:p>
            <a:pPr marL="139700" lvl="0"/>
            <a:r>
              <a:rPr lang="en-US" sz="2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   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EXECUTE PROCEDURE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DBCORSO.FUNC_TRG_GEST_DEFUNTI()</a:t>
            </a:r>
            <a:r>
              <a:rPr lang="en-US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100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Trigger ( 3 di 11 )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parametri del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sono i seguenti</a:t>
            </a:r>
            <a:endParaRPr lang="it-IT" sz="2800" b="1" dirty="0">
              <a:solidFill>
                <a:schemeClr val="accent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A73B5311-9AFA-12C9-5A3F-D6674EBC1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68" y="1404766"/>
            <a:ext cx="1300974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BEFORE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ed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AFTER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sono parametri che indicano che 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 attiverà prima o dopo che venga eseguita l'operazione definita dopo la parola chiave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AFTER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BEFORE</a:t>
            </a:r>
          </a:p>
          <a:p>
            <a:pPr marL="482600" lvl="0" indent="-342900">
              <a:buFont typeface="Wingdings" panose="05000000000000000000" pitchFamily="2" charset="2"/>
              <a:buChar char="Ø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ON</a:t>
            </a:r>
            <a:r>
              <a:rPr lang="it-IT" sz="2800" b="1" dirty="0">
                <a:solidFill>
                  <a:schemeClr val="accent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indica la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sulla quale attivare il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C072350F-98AB-BA60-038E-516894523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629" y="3828495"/>
            <a:ext cx="11034944" cy="185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TRIGGER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DBCORSO.TRG_GEST_DEFUNTI </a:t>
            </a:r>
          </a:p>
          <a:p>
            <a:pPr marL="139700" lvl="0"/>
            <a:r>
              <a:rPr lang="en-US" sz="2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   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AFTER</a:t>
            </a:r>
            <a:r>
              <a:rPr lang="en-US" sz="2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DELETE</a:t>
            </a:r>
            <a:r>
              <a:rPr lang="en-US" sz="2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ON</a:t>
            </a:r>
            <a:r>
              <a:rPr lang="en-US" sz="2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DBCORSO.PERSONE_VIVE</a:t>
            </a:r>
          </a:p>
          <a:p>
            <a:pPr marL="139700" lvl="0"/>
            <a:r>
              <a:rPr lang="en-US" sz="2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   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FOR EACH ROW</a:t>
            </a:r>
          </a:p>
          <a:p>
            <a:pPr marL="139700" lvl="0"/>
            <a:r>
              <a:rPr lang="en-US" sz="2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   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EXECUTE PROCEDURE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DBCORSO.FUNC_TRG_GEST_DEFUNTI()</a:t>
            </a:r>
            <a:r>
              <a:rPr lang="en-US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1667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Introduzione al Modello Relazionale ( 3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60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Dopo la sola creazione 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avremo quindi la seguente struttura</a:t>
            </a: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l'esecuzione di istruzioni di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per caricare i dati nella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per ogni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verrà creata una Istanza 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7F2AF5F-6C25-19DC-DA5A-7A4CA341D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448" y="1207170"/>
            <a:ext cx="6302083" cy="197092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CAD4CB-FDAE-3AFE-6865-ACF7186FC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343" y="3921399"/>
            <a:ext cx="9361539" cy="2207891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BCA1DC81-A4EA-26DC-7AAC-F6D603E0E980}"/>
              </a:ext>
            </a:extLst>
          </p:cNvPr>
          <p:cNvSpPr/>
          <p:nvPr/>
        </p:nvSpPr>
        <p:spPr>
          <a:xfrm>
            <a:off x="345688" y="4503050"/>
            <a:ext cx="2910601" cy="892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Istanze della Relazione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7CC775AC-8EE0-EF2E-1A4C-AB229203A893}"/>
              </a:ext>
            </a:extLst>
          </p:cNvPr>
          <p:cNvCxnSpPr>
            <a:cxnSpLocks/>
          </p:cNvCxnSpPr>
          <p:nvPr/>
        </p:nvCxnSpPr>
        <p:spPr>
          <a:xfrm>
            <a:off x="3224628" y="5359480"/>
            <a:ext cx="1001684" cy="2049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293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Trigger ( 4 di 11 )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A73B5311-9AFA-12C9-5A3F-D6674EBC1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9" y="686621"/>
            <a:ext cx="15605390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L'opzione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 EACH ROW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determina se 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riga o 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istruzione</a:t>
            </a:r>
          </a:p>
          <a:p>
            <a:pPr marL="482600" lvl="0" indent="-342900">
              <a:buFont typeface="Wingdings" panose="05000000000000000000" pitchFamily="2" charset="2"/>
              <a:buChar char="Ø"/>
            </a:pPr>
            <a:endParaRPr lang="it-IT" sz="2800" b="1" dirty="0">
              <a:solidFill>
                <a:schemeClr val="accent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Wingdings" panose="05000000000000000000" pitchFamily="2" charset="2"/>
              <a:buChar char="Ø"/>
            </a:pPr>
            <a:r>
              <a:rPr lang="it-IT" sz="28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si specifica </a:t>
            </a:r>
            <a:r>
              <a:rPr lang="it-IT" sz="28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 EACH ROW</a:t>
            </a:r>
            <a:r>
              <a:rPr lang="it-IT" sz="28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il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8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 attiva una volta per ogni riga della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interessata dall'istruzione mentre se non si specifica, indica che il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8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 attiva solo una volta per ogni istruzione applicabile, ma non separatamente per ogni riga interessata dall'istruzione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C072350F-98AB-BA60-038E-516894523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960" y="3610839"/>
            <a:ext cx="11034944" cy="185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TRIGGER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DBCORSO.TRG_GEST_DEFUNTI </a:t>
            </a:r>
          </a:p>
          <a:p>
            <a:pPr marL="139700" lvl="0"/>
            <a:r>
              <a:rPr lang="en-US" sz="2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   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AFTER</a:t>
            </a:r>
            <a:r>
              <a:rPr lang="en-US" sz="2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DELETE</a:t>
            </a:r>
            <a:r>
              <a:rPr lang="en-US" sz="2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ON</a:t>
            </a:r>
            <a:r>
              <a:rPr lang="en-US" sz="2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DBCORSO.PERSONE_VIVE</a:t>
            </a:r>
          </a:p>
          <a:p>
            <a:pPr marL="139700" lvl="0"/>
            <a:r>
              <a:rPr lang="en-US" sz="2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   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FOR EACH ROW</a:t>
            </a:r>
          </a:p>
          <a:p>
            <a:pPr marL="139700" lvl="0"/>
            <a:r>
              <a:rPr lang="en-US" sz="2400" b="1" dirty="0">
                <a:solidFill>
                  <a:schemeClr val="accent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   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EXECUTE PROCEDURE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DBCORSO.FUNC_TRG_GEST_DEFUNTI()</a:t>
            </a:r>
            <a:r>
              <a:rPr lang="en-US" sz="2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23939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Trigger ( 5 di 11 )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13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quindi una azione che deve essere intrapresa quando si verifica un dato evento nel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può essere attivato a fronte di una 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come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Update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Delete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Anche questo è memorizzato all'interno del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definizione 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un insieme di regole specifiche di tipo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ECA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Evento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Condizione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Azione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  <a:endParaRPr lang="it-IT" sz="2800" b="1" dirty="0">
              <a:solidFill>
                <a:schemeClr val="accent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1640989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Trigger ( 6 di 11 )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un migliore apprendimento di questo oggetto del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r>
              <a:rPr lang="it-IT" sz="28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verrà mostrato un semplice esempio di utilizzo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solidFill>
                <a:schemeClr val="tx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Vengono create le seguenti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45F0F662-68A1-B894-7116-BA0291043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935" y="3072844"/>
            <a:ext cx="4464496" cy="206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 DBCORSO.PERSONE_VIVE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ID_PERSONA     INTEGER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,COGNOME        CHAR(25)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,NOME           CHAR(25)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46F76C5B-3A14-8A36-D412-913B9A79F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188" y="3072844"/>
            <a:ext cx="4464496" cy="206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TABLE DBCORSO.PERSONE_MORTE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(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ID_PERSONA     INTEGER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,COGNOME        CHAR(25)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,NOME           CHAR(25)</a:t>
            </a:r>
          </a:p>
          <a:p>
            <a:pPr marL="139700" lvl="0"/>
            <a:r>
              <a:rPr lang="it-IT" sz="16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);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EAD3733-CC1F-1308-409E-FBD3911F53AA}"/>
              </a:ext>
            </a:extLst>
          </p:cNvPr>
          <p:cNvCxnSpPr/>
          <p:nvPr/>
        </p:nvCxnSpPr>
        <p:spPr>
          <a:xfrm>
            <a:off x="7695785" y="3151526"/>
            <a:ext cx="0" cy="2463954"/>
          </a:xfrm>
          <a:prstGeom prst="line">
            <a:avLst/>
          </a:prstGeom>
          <a:ln w="603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4405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Trigger ( 7 di 11 )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564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Dopo la creazione, verranno effettuate le seguenti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 </a:t>
            </a:r>
            <a:r>
              <a:rPr lang="it-IT" sz="28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PERSONE_VIVE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solidFill>
                <a:schemeClr val="tx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solidFill>
                <a:schemeClr val="tx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solidFill>
                <a:schemeClr val="tx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solidFill>
                <a:schemeClr val="tx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solidFill>
                <a:schemeClr val="tx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Dopo aver inserito le quattro righe nella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PERSONE_VIVE</a:t>
            </a:r>
            <a:r>
              <a:rPr lang="it-IT" sz="28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il docente effettuerà la creazione del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r>
              <a:rPr lang="it-IT" sz="28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denominato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TRG_GEST_DEFUNTI</a:t>
            </a:r>
            <a:r>
              <a:rPr lang="it-IT" sz="28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prima di mostrare la creazione del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 </a:t>
            </a:r>
            <a:r>
              <a:rPr lang="it-IT" sz="28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vediamo la situazione delle due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C06C52A4-94E1-3943-98E5-09BCA9653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771" y="1420609"/>
            <a:ext cx="13666693" cy="210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INSERT INTO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PERSONE_VIVE </a:t>
            </a:r>
            <a:r>
              <a:rPr lang="it-IT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VALUES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(1, 'RUSSO', 'Giovanni');</a:t>
            </a:r>
          </a:p>
          <a:p>
            <a:pPr marL="139700" lvl="0"/>
            <a:r>
              <a:rPr lang="it-IT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INSERT INTO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PERSONE_VIVE </a:t>
            </a:r>
            <a:r>
              <a:rPr lang="it-IT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VALUES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(2, 'CALVI', 'Angelo');</a:t>
            </a:r>
          </a:p>
          <a:p>
            <a:pPr marL="139700" lvl="0"/>
            <a:r>
              <a:rPr lang="it-IT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INSERT INTO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PERSONE_VIVE </a:t>
            </a:r>
            <a:r>
              <a:rPr lang="it-IT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VALUES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(3, 'MERCOGLIANO', 'Barbara');</a:t>
            </a:r>
          </a:p>
          <a:p>
            <a:pPr marL="139700" lvl="0"/>
            <a:r>
              <a:rPr lang="it-IT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INSERT INTO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PERSONE_VIVE </a:t>
            </a:r>
            <a:r>
              <a:rPr lang="it-IT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VALUES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(4, 'ZITO', 'Marcello');</a:t>
            </a:r>
          </a:p>
        </p:txBody>
      </p:sp>
    </p:spTree>
    <p:extLst>
      <p:ext uri="{BB962C8B-B14F-4D97-AF65-F5344CB8AC3E}">
        <p14:creationId xmlns:p14="http://schemas.microsoft.com/office/powerpoint/2010/main" val="2044394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Trigger ( 8 di 11 )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3899885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 differenza di altri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r>
              <a:rPr lang="it-IT" sz="28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 </a:t>
            </a:r>
            <a:r>
              <a:rPr lang="it-IT" sz="28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consente di inserire il codice all’interno del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 </a:t>
            </a:r>
            <a:r>
              <a:rPr lang="it-IT" sz="28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ma vuole una funzione esterna da richiamare e definire all’atto della creazione del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  <a:endParaRPr lang="it-IT" sz="2800" dirty="0">
              <a:solidFill>
                <a:schemeClr val="tx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528C57A9-C696-5B75-014A-DD3077BAE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824" y="713052"/>
            <a:ext cx="3960440" cy="3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PERSONE_VIVE ( 4 righe )</a:t>
            </a:r>
            <a:endParaRPr lang="it-IT" sz="2000" b="1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B334E5F-87EA-B5A1-F52C-C09154C32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291" y="728106"/>
            <a:ext cx="4466278" cy="3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PERSONE_MORTE ( 0 righe ) </a:t>
            </a:r>
            <a:endParaRPr lang="it-IT" sz="2000" b="1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1D6E8A2-6AEE-EE22-7D5F-74A81A7A8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290" y="1209072"/>
            <a:ext cx="6126748" cy="244717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9F1E117-E2A6-51DA-BBEC-661641E42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233" y="1209072"/>
            <a:ext cx="6480728" cy="7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237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Trigger ( 9 di 11 )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Vediamo ora la creazione del </a:t>
            </a:r>
            <a:r>
              <a:rPr lang="it-IT" sz="2800" b="1" dirty="0">
                <a:solidFill>
                  <a:schemeClr val="tx1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Trigger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B943DBE-E6D7-B6C0-2BC2-8094751CC08E}"/>
              </a:ext>
            </a:extLst>
          </p:cNvPr>
          <p:cNvSpPr/>
          <p:nvPr/>
        </p:nvSpPr>
        <p:spPr>
          <a:xfrm>
            <a:off x="11194545" y="650651"/>
            <a:ext cx="4500977" cy="10970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Viene creato un Trigger denominato TRG_GEST_DEFUNTI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0B7F975-8745-A30F-91F4-9AC8B228F0C5}"/>
              </a:ext>
            </a:extLst>
          </p:cNvPr>
          <p:cNvSpPr/>
          <p:nvPr/>
        </p:nvSpPr>
        <p:spPr>
          <a:xfrm>
            <a:off x="11194547" y="1879953"/>
            <a:ext cx="4500978" cy="10970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L’evento che attiva il TRIGGER è la DELETE sulla Tabella PERSONE_VIVE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F413C40-BD7B-9F9A-9F8B-F7571DF76BB7}"/>
              </a:ext>
            </a:extLst>
          </p:cNvPr>
          <p:cNvSpPr/>
          <p:nvPr/>
        </p:nvSpPr>
        <p:spPr>
          <a:xfrm>
            <a:off x="11194546" y="3109255"/>
            <a:ext cx="4500979" cy="12327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L’azione è quella di inserire la riga cancellata nella Tabella PERSONE_MORTE ed è riportata nella </a:t>
            </a:r>
            <a:r>
              <a:rPr lang="it-IT" b="1" dirty="0" err="1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it-IT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FUNC_TRG_GEST_DEFUNTI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A69DBC7B-DD5F-71F6-87F8-A4F49B245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94" y="1250628"/>
            <a:ext cx="6768752" cy="1240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en-US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TRIGGER DBCORSO.TRG_GEST_DEFUNTI </a:t>
            </a:r>
          </a:p>
          <a:p>
            <a:pPr marL="139700" lvl="0"/>
            <a:r>
              <a:rPr lang="en-US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    AFTER DELETE ON DBCORSO.PERSONE_VIVE</a:t>
            </a:r>
          </a:p>
          <a:p>
            <a:pPr marL="139700" lvl="0"/>
            <a:r>
              <a:rPr lang="en-US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    FOR EACH ROW</a:t>
            </a:r>
          </a:p>
          <a:p>
            <a:pPr marL="139700" lvl="0"/>
            <a:r>
              <a:rPr lang="en-US" sz="1400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    EXECUTE PROCEDURE DBCORSO.FUNC_TRG_GEST_DEFUNTI();</a:t>
            </a: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73A3B68F-BC6F-5C43-92E1-B7C11BA1C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94" y="2860704"/>
            <a:ext cx="7598140" cy="346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en-US" sz="14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CREATE OR REPLACE FUNCTION DBCORSO.FUNC_TRG_GEST_DEFUNTI () </a:t>
            </a:r>
          </a:p>
          <a:p>
            <a:pPr marL="139700" lvl="0"/>
            <a:r>
              <a:rPr lang="en-US" sz="14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RETURNS TRIGGER </a:t>
            </a:r>
          </a:p>
          <a:p>
            <a:pPr marL="139700" lvl="0"/>
            <a:r>
              <a:rPr lang="en-US" sz="14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LANGUAGE PLPGSQL</a:t>
            </a:r>
          </a:p>
          <a:p>
            <a:pPr marL="139700" lvl="0"/>
            <a:r>
              <a:rPr lang="en-US" sz="14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AS $$</a:t>
            </a:r>
          </a:p>
          <a:p>
            <a:pPr marL="139700" lvl="0"/>
            <a:r>
              <a:rPr lang="en-US" sz="14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BEGIN</a:t>
            </a:r>
          </a:p>
          <a:p>
            <a:pPr marL="139700" lvl="0"/>
            <a:r>
              <a:rPr lang="en-US" sz="14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INSERT INTO DBCORSO.PERSONE_MORTE</a:t>
            </a:r>
          </a:p>
          <a:p>
            <a:pPr marL="139700" lvl="0"/>
            <a:r>
              <a:rPr lang="en-US" sz="14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(ID_PERSONA,COGNOME,NOME)</a:t>
            </a:r>
          </a:p>
          <a:p>
            <a:pPr marL="139700" lvl="0"/>
            <a:r>
              <a:rPr lang="en-US" sz="14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  VALUES(OLD.ID_PERSONA,OLD.COGNOME,OLD.NOME);</a:t>
            </a:r>
          </a:p>
          <a:p>
            <a:pPr marL="139700" lvl="0"/>
            <a:r>
              <a:rPr lang="en-US" sz="14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RETURN NEW;</a:t>
            </a:r>
          </a:p>
          <a:p>
            <a:pPr marL="139700" lvl="0"/>
            <a:r>
              <a:rPr lang="en-US" sz="14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END;</a:t>
            </a:r>
          </a:p>
          <a:p>
            <a:pPr marL="139700" lvl="0"/>
            <a:r>
              <a:rPr lang="en-US" sz="1400" b="1" dirty="0">
                <a:solidFill>
                  <a:srgbClr val="3333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$$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BD69B60-990B-5B48-F62E-FEE9DCDC9D9E}"/>
              </a:ext>
            </a:extLst>
          </p:cNvPr>
          <p:cNvCxnSpPr>
            <a:cxnSpLocks/>
          </p:cNvCxnSpPr>
          <p:nvPr/>
        </p:nvCxnSpPr>
        <p:spPr>
          <a:xfrm flipH="1" flipV="1">
            <a:off x="6968971" y="2428495"/>
            <a:ext cx="4225574" cy="811855"/>
          </a:xfrm>
          <a:prstGeom prst="straightConnector1">
            <a:avLst/>
          </a:prstGeom>
          <a:ln w="1111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03F1427-8D8C-2AA5-E1C9-D71CB7BADFC6}"/>
              </a:ext>
            </a:extLst>
          </p:cNvPr>
          <p:cNvCxnSpPr>
            <a:cxnSpLocks/>
          </p:cNvCxnSpPr>
          <p:nvPr/>
        </p:nvCxnSpPr>
        <p:spPr>
          <a:xfrm flipH="1" flipV="1">
            <a:off x="5504155" y="1724912"/>
            <a:ext cx="5690390" cy="671576"/>
          </a:xfrm>
          <a:prstGeom prst="straightConnector1">
            <a:avLst/>
          </a:prstGeom>
          <a:ln w="1111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815403D-A9BB-C403-7296-72E68294B8C6}"/>
              </a:ext>
            </a:extLst>
          </p:cNvPr>
          <p:cNvCxnSpPr>
            <a:cxnSpLocks/>
          </p:cNvCxnSpPr>
          <p:nvPr/>
        </p:nvCxnSpPr>
        <p:spPr>
          <a:xfrm flipH="1" flipV="1">
            <a:off x="5033639" y="1404766"/>
            <a:ext cx="6160906" cy="34759"/>
          </a:xfrm>
          <a:prstGeom prst="straightConnector1">
            <a:avLst/>
          </a:prstGeom>
          <a:ln w="1111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696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Trigger ( 10 di 11 )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20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lvl="0" indent="-3175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immagini che una delle persone presenti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PERSONE_VIVE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muoia e debba essere spostata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PERSONE_MORTE</a:t>
            </a: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particolare, verrà cancellata la persona con codice (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ID_PERSONA 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 uguale a 4</a:t>
            </a: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lvl="0" indent="-317500">
              <a:buFont typeface="Courier New" panose="02070309020205020404" pitchFamily="49" charset="0"/>
              <a:buChar char="o"/>
            </a:pP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Dopo aver effettuato la cancellazione, vediamo lo stato delle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BEE5017-B281-1FF8-25A5-59DF03C8E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723" y="2946584"/>
            <a:ext cx="5073095" cy="2026323"/>
          </a:xfrm>
          <a:prstGeom prst="rect">
            <a:avLst/>
          </a:prstGeom>
        </p:spPr>
      </p:pic>
      <p:sp>
        <p:nvSpPr>
          <p:cNvPr id="3" name="Text Box 1">
            <a:extLst>
              <a:ext uri="{FF2B5EF4-FFF2-40B4-BE49-F238E27FC236}">
                <a16:creationId xmlns:a16="http://schemas.microsoft.com/office/drawing/2014/main" id="{44E36405-9157-FE61-D91E-1808A61EF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132" y="3250898"/>
            <a:ext cx="6816905" cy="115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DELETE FROM</a:t>
            </a:r>
            <a:r>
              <a:rPr lang="it-IT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PERSONE_VIVE</a:t>
            </a:r>
          </a:p>
          <a:p>
            <a:pPr marL="139700" lvl="0"/>
            <a:r>
              <a:rPr lang="it-IT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</a:t>
            </a:r>
            <a:r>
              <a:rPr lang="it-IT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WHERE</a:t>
            </a:r>
            <a:r>
              <a:rPr lang="it-IT" b="1" dirty="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  <a:sym typeface="Convergence"/>
              </a:rPr>
              <a:t> ID_PERSONA = 4;</a:t>
            </a:r>
          </a:p>
        </p:txBody>
      </p:sp>
    </p:spTree>
    <p:extLst>
      <p:ext uri="{BB962C8B-B14F-4D97-AF65-F5344CB8AC3E}">
        <p14:creationId xmlns:p14="http://schemas.microsoft.com/office/powerpoint/2010/main" val="2376106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Trigger ( 11 di 11 )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E33239D-72DF-66C7-477D-F7CB46A5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07" y="1434000"/>
            <a:ext cx="7562220" cy="251351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C1915B4-738E-43C1-C6A3-DB84FF2DA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479" y="1434000"/>
            <a:ext cx="7562221" cy="1430104"/>
          </a:xfrm>
          <a:prstGeom prst="rect">
            <a:avLst/>
          </a:prstGeom>
        </p:spPr>
      </p:pic>
      <p:sp>
        <p:nvSpPr>
          <p:cNvPr id="4" name="Text Box 1">
            <a:extLst>
              <a:ext uri="{FF2B5EF4-FFF2-40B4-BE49-F238E27FC236}">
                <a16:creationId xmlns:a16="http://schemas.microsoft.com/office/drawing/2014/main" id="{1947EBD7-1652-85F0-FE98-490ED1FF8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243" y="792945"/>
            <a:ext cx="3960440" cy="3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PERSONE_VIVE ( 3 righe )</a:t>
            </a:r>
            <a:endParaRPr lang="it-IT" sz="2000" b="1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CA26E86E-BD76-9F43-0337-40311DF48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8703" y="807999"/>
            <a:ext cx="4466278" cy="3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/>
            <a:r>
              <a:rPr lang="it-IT" sz="20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PERSONE_MORTE ( 1 riga ) </a:t>
            </a:r>
            <a:endParaRPr lang="it-IT" sz="2000" b="1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1817961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valori indefiniti del linguaggio Sql ( 1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35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 di addentrarci sui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importante apprendere il concetto che verrà approfondito nel proseguimento del corso ovvero quello del valore indefinito nel linguaggio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meglio conosciuto come valore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solidFill>
                <a:schemeClr val="accent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 linguaggio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il valore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non è un valore ma è uno stato che indica che quel valore è </a:t>
            </a:r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sconosciuto</a:t>
            </a:r>
            <a:r>
              <a:rPr lang="it-IT" sz="2800" dirty="0">
                <a:solidFill>
                  <a:schemeClr val="accent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 inesistente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solidFill>
                <a:schemeClr val="accent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valore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non è </a:t>
            </a:r>
            <a:r>
              <a:rPr lang="it-IT" sz="2800" dirty="0" err="1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nè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zero, </a:t>
            </a:r>
            <a:r>
              <a:rPr lang="it-IT" sz="2800" dirty="0" err="1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nè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un carattere di spazio e </a:t>
            </a:r>
            <a:r>
              <a:rPr lang="it-IT" sz="2800" dirty="0" err="1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nè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una stringa vuota, ma soprattutto, non si comporta come nessuno dei tre valori suddetti</a:t>
            </a:r>
            <a:endParaRPr lang="it-IT" sz="2800" dirty="0">
              <a:solidFill>
                <a:schemeClr val="tx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255582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valori indefiniti del linguaggio Sql ( 2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99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ut2ilizzare quindi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rappresentare un valore pari a zero o spazio in quanto non sono equivalenti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solidFill>
                <a:schemeClr val="accent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una colonna in una riga non ha valore, la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Colonna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detta </a:t>
            </a:r>
            <a:r>
              <a:rPr lang="it-IT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Nulla</a:t>
            </a:r>
            <a:r>
              <a:rPr lang="it-IT" sz="2800" dirty="0">
                <a:solidFill>
                  <a:schemeClr val="accent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solidFill>
                <a:schemeClr val="accent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valori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possono essere visualizzati in colonne di qualsiasi tipo di dati che non sono limitati dai </a:t>
            </a:r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vincoli di integrità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 NULL 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 KEY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solidFill>
                <a:schemeClr val="accent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definizione di una colonna durante la creazione di una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si può specificare che possono essere ammessi solo valori diversi dal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aggiungendo la clausola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 NULL </a:t>
            </a:r>
          </a:p>
        </p:txBody>
      </p:sp>
    </p:spTree>
    <p:extLst>
      <p:ext uri="{BB962C8B-B14F-4D97-AF65-F5344CB8AC3E}">
        <p14:creationId xmlns:p14="http://schemas.microsoft.com/office/powerpoint/2010/main" val="3389760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Introduzione al Modello Relazionale ( 4 di 5 )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03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rappresentazione della definizione di tale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potrebbe essere la seguente</a:t>
            </a: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Tuple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righe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in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sono una collezione non ordinata di elementi differenti</a:t>
            </a: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distinguere una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Tupla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da un'altra, si ricorre al concetto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Chiave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Primaria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cioè ad uno o ad un insieme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Attributi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colonne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che consentono di identificare in maniera univoca una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Tupla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7ABCFE3E-B5F7-34AD-5BBF-DD818ABDB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86" y="1424721"/>
            <a:ext cx="15323760" cy="563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marR="0" lvl="0" indent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TB_ANAG ( ID_ANAG, COGNOME, NOME, CITTA, DT_NASC, COD_FISCALE, STIPENDIO )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736255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valori indefiniti del linguaggio Sql ( 3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immagini di creare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atta a contenere le informazioni dei clienti di una azienda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solidFill>
                <a:schemeClr val="accent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 caso specifico, sia la colonna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CODICE_IDEN 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quella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DATA_NASC 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sono definite con la clausola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 NULL 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sta ad indicare che per ogni riga, quelle due colonne, dovranno sempre contenere un valore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D2EE481-29A0-817E-2F9D-90334413DAEB}"/>
              </a:ext>
            </a:extLst>
          </p:cNvPr>
          <p:cNvSpPr txBox="1"/>
          <p:nvPr/>
        </p:nvSpPr>
        <p:spPr>
          <a:xfrm>
            <a:off x="3320248" y="3081157"/>
            <a:ext cx="98098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TB_CLI</a:t>
            </a:r>
          </a:p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CODICE_IDEN            </a:t>
            </a:r>
            <a:r>
              <a:rPr lang="it-IT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</a:p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,COGNOME                </a:t>
            </a:r>
            <a:r>
              <a:rPr lang="it-IT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	</a:t>
            </a:r>
          </a:p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,NOME                   </a:t>
            </a:r>
            <a:r>
              <a:rPr lang="it-IT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	</a:t>
            </a:r>
          </a:p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,DT_NASC                </a:t>
            </a:r>
            <a:r>
              <a:rPr lang="it-IT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it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33238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valori indefiniti del linguaggio Sql ( 4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06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Proviamo ora ad effettuare una istruzione di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cercando di inserire un valore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nella colonna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DATA_NASC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solidFill>
                <a:schemeClr val="accent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solidFill>
                <a:schemeClr val="accent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solidFill>
                <a:schemeClr val="accent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restituirà il seguente messaggio di errore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0DEAAE5-6E9D-66FC-713B-82722ACB8C4C}"/>
              </a:ext>
            </a:extLst>
          </p:cNvPr>
          <p:cNvSpPr txBox="1"/>
          <p:nvPr/>
        </p:nvSpPr>
        <p:spPr>
          <a:xfrm>
            <a:off x="1414497" y="2183939"/>
            <a:ext cx="13171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TB_CLI </a:t>
            </a:r>
            <a:r>
              <a:rPr lang="en-US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(1, 'RUSSO', 'DARIO', '')</a:t>
            </a:r>
            <a:endParaRPr lang="it-IT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5639BC3-C945-EEE2-8E5D-0B376102E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546" y="3969570"/>
            <a:ext cx="9570614" cy="198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54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</a:t>
            </a:r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13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Constraint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è utilizzato per definire un </a:t>
            </a:r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 di integrità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ovvero una regola che limiti i valori in 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consente di creare i seguenti </a:t>
            </a:r>
            <a:r>
              <a:rPr lang="it-IT" sz="2800" b="1" dirty="0">
                <a:solidFill>
                  <a:schemeClr val="bg1"/>
                </a:solidFill>
                <a:highlight>
                  <a:srgbClr val="FF0000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vincoli di integrità</a:t>
            </a:r>
            <a:r>
              <a:rPr lang="it-IT" sz="2800" dirty="0">
                <a:solidFill>
                  <a:schemeClr val="bg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  <a:p>
            <a:pPr marL="457200" lvl="0" indent="-317500">
              <a:buFont typeface="Wingdings" panose="05000000000000000000" pitchFamily="2" charset="2"/>
              <a:buChar char="q"/>
            </a:pPr>
            <a:endParaRPr lang="it-IT" sz="2400" b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onvergence"/>
            </a:endParaRPr>
          </a:p>
          <a:p>
            <a:pPr marL="139700" lvl="0" algn="ctr"/>
            <a:r>
              <a:rPr lang="en-US" sz="28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 NULL Constraint</a:t>
            </a:r>
          </a:p>
          <a:p>
            <a:pPr marL="139700" lvl="0" algn="ctr"/>
            <a:r>
              <a:rPr lang="en-US" sz="28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UNIQUE Constraint </a:t>
            </a:r>
          </a:p>
          <a:p>
            <a:pPr marL="139700" lvl="0" algn="ctr"/>
            <a:r>
              <a:rPr lang="en-US" sz="28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 KEY Constraint</a:t>
            </a:r>
          </a:p>
          <a:p>
            <a:pPr marL="139700" lvl="0" algn="ctr"/>
            <a:r>
              <a:rPr lang="en-US" sz="28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 KEY Constraint </a:t>
            </a:r>
          </a:p>
          <a:p>
            <a:pPr marL="139700" lvl="0" algn="ctr"/>
            <a:r>
              <a:rPr lang="en-US" sz="28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CHECK Constraint </a:t>
            </a:r>
          </a:p>
        </p:txBody>
      </p:sp>
    </p:spTree>
    <p:extLst>
      <p:ext uri="{BB962C8B-B14F-4D97-AF65-F5344CB8AC3E}">
        <p14:creationId xmlns:p14="http://schemas.microsoft.com/office/powerpoint/2010/main" val="33608414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NOT NULL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</a:t>
            </a:r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vincolo di tipo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 NULL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proibisce che un valore di una colonna sia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va dichiarato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CREATE TABLE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come mostrato successivamente</a:t>
            </a:r>
            <a:endParaRPr lang="it-IT" sz="2400" b="1" dirty="0">
              <a:solidFill>
                <a:schemeClr val="accent1"/>
              </a:solidFill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99CD982-68F8-B75A-EDDC-1A32746A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859" y="1952202"/>
            <a:ext cx="8583176" cy="37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09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 UNIQUE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( 1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56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vincolo di tipo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UNIQUE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fornisce una garanzia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univocità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una o più colonne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solidFill>
                <a:schemeClr val="accent1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fa presente che è possibile avere molti vincoli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UNIQUE</a:t>
            </a:r>
            <a:r>
              <a:rPr lang="it-IT" sz="2800" dirty="0">
                <a:solidFill>
                  <a:schemeClr val="accent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</a:t>
            </a:r>
            <a:r>
              <a:rPr lang="it-IT" sz="2800" b="1" dirty="0">
                <a:solidFill>
                  <a:schemeClr val="tx1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endParaRPr lang="it-IT" sz="2800" b="1" dirty="0">
              <a:solidFill>
                <a:schemeClr val="tx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559ECD7-DB49-C352-E275-51D1AB063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282" y="2847551"/>
            <a:ext cx="7114192" cy="29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48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 UNIQUE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( 2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vincolo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UNIQUE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quindi un singolo campo o una combinazione di campi che definisce 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Record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modo univoco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fa presente che le colonne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UNIQUE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possono contenere valori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 meno che la combinazione dei valori sia univoca</a:t>
            </a:r>
            <a:endParaRPr lang="it-IT" sz="2800" b="1" dirty="0">
              <a:solidFill>
                <a:schemeClr val="accent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559ECD7-DB49-C352-E275-51D1AB063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282" y="2847551"/>
            <a:ext cx="7114192" cy="29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566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PRIMARY KEY Constraint ( 1 di 2 )</a:t>
            </a:r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4" y="650651"/>
            <a:ext cx="9619392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 KEY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identifica in modo univoco ogni riga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 KEY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devono contenere valori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UNIQUE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non possono contenere valori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F4FA2D71-78FD-6832-EDBC-AF0F307C8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3416030"/>
            <a:ext cx="15584991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può avere solo una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 KEY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può consistere di uno o più colonne</a:t>
            </a: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Chiave Primaria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Key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può essere definita durante la creazione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in questo caso, la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Key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associata alla colonna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ID_FORNITORE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quanto conterrà sempre un valore diverso</a:t>
            </a:r>
            <a:endParaRPr lang="it-IT" sz="2800" b="1" dirty="0">
              <a:solidFill>
                <a:schemeClr val="accent1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04FB902-47C3-1626-38ED-852FB4ED0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736" y="606262"/>
            <a:ext cx="5942934" cy="254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90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PRIMARY KEY Constraint ( 2 di 2 )</a:t>
            </a:r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034771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definire 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 KEY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 più colonne, utilizzare la seguente sintassi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BADACA6-F3CB-CD9C-B355-0CF870EB2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836" y="1629857"/>
            <a:ext cx="8034272" cy="37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58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FOREING KEY Constraint ( 1 di 8 )</a:t>
            </a:r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 KEY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una chiave utilizzata per collegare due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Questo oggetto può essere composto da uno o più campi in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fa riferimento alla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 KEY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 un'altra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contenente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FOREING KEY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viene chiamata </a:t>
            </a:r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Figlio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mentre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contenente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 KEY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viene chiamata </a:t>
            </a:r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Padre</a:t>
            </a:r>
            <a:endParaRPr lang="it-IT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419333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FOREING KEY Constraint ( 2 di 8 )</a:t>
            </a:r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Definiamo due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denominate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TB_CLIENTI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TB_ORDINI</a:t>
            </a:r>
            <a:endParaRPr lang="it-IT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108511D-1401-9DEE-0905-87D70E7741B4}"/>
              </a:ext>
            </a:extLst>
          </p:cNvPr>
          <p:cNvSpPr txBox="1"/>
          <p:nvPr/>
        </p:nvSpPr>
        <p:spPr>
          <a:xfrm>
            <a:off x="604188" y="1506351"/>
            <a:ext cx="7223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"sch_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dbetl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tb_clienti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id_cli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cognome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	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	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FD3B15B-A45A-1468-9564-C811C9368AA0}"/>
              </a:ext>
            </a:extLst>
          </p:cNvPr>
          <p:cNvSpPr txBox="1"/>
          <p:nvPr/>
        </p:nvSpPr>
        <p:spPr>
          <a:xfrm>
            <a:off x="6430389" y="3269555"/>
            <a:ext cx="6761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"sch_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dbetl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tb_ordini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id_ordine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</a:t>
            </a:r>
          </a:p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id_cli_ord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num_ordine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importo_ord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(8,2)</a:t>
            </a:r>
          </a:p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 (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id_cli_ord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"sch_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dbetl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tb_clienti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"(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id_cli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55BCD1CE-E53C-BC07-01DA-5A535F578790}"/>
              </a:ext>
            </a:extLst>
          </p:cNvPr>
          <p:cNvCxnSpPr>
            <a:cxnSpLocks/>
          </p:cNvCxnSpPr>
          <p:nvPr/>
        </p:nvCxnSpPr>
        <p:spPr>
          <a:xfrm>
            <a:off x="1651247" y="2254928"/>
            <a:ext cx="4998128" cy="3096721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798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Introduzione al Modello Relazionale ( 5 di 5 )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35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possono esserci quindi più combinazioni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Attributi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colonne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che permettono di identificare univocamente una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Tupla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Chiavi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Candidate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), ma tra queste ne verrà scelta una sola da utilizzare come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Chiave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Primaria</a:t>
            </a: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Gli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Attributi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colonne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Chiave Primaria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possono assumere il valore indefinito, in quanto non permetterebbero più di identificare una particolare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Tupla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Questa proprietà delle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delle loro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Chiavi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Primarie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va sotto il nome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Integrità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delle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Entità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   (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Entity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Integrity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591313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FOREING KEY Constraint ( 3 di 8 )</a:t>
            </a:r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noti che la colonna </a:t>
            </a:r>
            <a:r>
              <a:rPr lang="it-IT" sz="2800" b="1" dirty="0" err="1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id_cli_ord</a:t>
            </a:r>
            <a:r>
              <a:rPr lang="it-IT" sz="2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</a:t>
            </a:r>
            <a:r>
              <a:rPr lang="it-IT" sz="2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</a:t>
            </a:r>
            <a:r>
              <a:rPr lang="it-IT" sz="2800" b="1" dirty="0" err="1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tb_ordini</a:t>
            </a:r>
            <a:r>
              <a:rPr lang="it-IT" sz="2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punta alla colonna </a:t>
            </a:r>
            <a:r>
              <a:rPr lang="it-IT" sz="2800" b="1" dirty="0" err="1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id_cli</a:t>
            </a:r>
            <a:r>
              <a:rPr lang="it-IT" sz="2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della </a:t>
            </a:r>
            <a:r>
              <a:rPr lang="it-IT" sz="2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</a:t>
            </a:r>
            <a:r>
              <a:rPr lang="it-IT" sz="2800" b="1" dirty="0" err="1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tb_clienti</a:t>
            </a:r>
            <a:endParaRPr lang="it-IT" sz="2800" b="1" dirty="0">
              <a:solidFill>
                <a:srgbClr val="080808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108511D-1401-9DEE-0905-87D70E7741B4}"/>
              </a:ext>
            </a:extLst>
          </p:cNvPr>
          <p:cNvSpPr txBox="1"/>
          <p:nvPr/>
        </p:nvSpPr>
        <p:spPr>
          <a:xfrm>
            <a:off x="604188" y="1506351"/>
            <a:ext cx="7223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"sch_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dbetl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tb_clienti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id_cli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cognome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	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	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it-IT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FD3B15B-A45A-1468-9564-C811C9368AA0}"/>
              </a:ext>
            </a:extLst>
          </p:cNvPr>
          <p:cNvSpPr txBox="1"/>
          <p:nvPr/>
        </p:nvSpPr>
        <p:spPr>
          <a:xfrm>
            <a:off x="6430389" y="3269555"/>
            <a:ext cx="6761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"sch_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dbetl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tb_ordini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id_ordine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</a:t>
            </a:r>
          </a:p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id_cli_ord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num_ordine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importo_ord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(8,2)</a:t>
            </a:r>
          </a:p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 (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id_cli_ord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"sch_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dbetl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tb_clienti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"(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id_cli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55BCD1CE-E53C-BC07-01DA-5A535F578790}"/>
              </a:ext>
            </a:extLst>
          </p:cNvPr>
          <p:cNvCxnSpPr>
            <a:cxnSpLocks/>
          </p:cNvCxnSpPr>
          <p:nvPr/>
        </p:nvCxnSpPr>
        <p:spPr>
          <a:xfrm>
            <a:off x="1651247" y="2254928"/>
            <a:ext cx="4998128" cy="3096721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258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FOREING KEY Constraint ( 4 di 8 )</a:t>
            </a:r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colonna </a:t>
            </a:r>
            <a:r>
              <a:rPr lang="it-IT" sz="2800" b="1" dirty="0" err="1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id_cli</a:t>
            </a:r>
            <a:r>
              <a:rPr lang="it-IT" sz="2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della </a:t>
            </a:r>
            <a:r>
              <a:rPr lang="it-IT" sz="2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</a:t>
            </a:r>
            <a:r>
              <a:rPr lang="it-IT" sz="2800" b="1" dirty="0" err="1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tb_clienti</a:t>
            </a:r>
            <a:r>
              <a:rPr lang="it-IT" sz="2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la </a:t>
            </a:r>
            <a:r>
              <a:rPr lang="it-IT" sz="2800" b="1" dirty="0">
                <a:solidFill>
                  <a:srgbClr val="080808"/>
                </a:solidFill>
                <a:highlight>
                  <a:srgbClr val="FFFF00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 KEY</a:t>
            </a:r>
            <a:r>
              <a:rPr lang="it-IT" sz="2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della </a:t>
            </a:r>
            <a:r>
              <a:rPr lang="it-IT" sz="2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CA77ABD-03CC-5BAC-40E7-33EA278B0720}"/>
              </a:ext>
            </a:extLst>
          </p:cNvPr>
          <p:cNvSpPr txBox="1"/>
          <p:nvPr/>
        </p:nvSpPr>
        <p:spPr>
          <a:xfrm>
            <a:off x="3622597" y="2010273"/>
            <a:ext cx="8921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"sch_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dbetl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tb_clienti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it-IT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id_cli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cognome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	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	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9553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FOREING KEY Constraint ( 5 di 8 )</a:t>
            </a:r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colonna </a:t>
            </a:r>
            <a:r>
              <a:rPr lang="it-IT" sz="2800" b="1" dirty="0" err="1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id_cli_ord</a:t>
            </a:r>
            <a:r>
              <a:rPr lang="it-IT" sz="2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della </a:t>
            </a:r>
            <a:r>
              <a:rPr lang="it-IT" sz="2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</a:t>
            </a:r>
            <a:r>
              <a:rPr lang="it-IT" sz="2800" b="1" dirty="0" err="1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tb_ordini</a:t>
            </a:r>
            <a:r>
              <a:rPr lang="it-IT" sz="2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la </a:t>
            </a:r>
            <a:r>
              <a:rPr lang="it-IT" sz="2800" b="1" dirty="0">
                <a:solidFill>
                  <a:srgbClr val="080808"/>
                </a:solidFill>
                <a:highlight>
                  <a:srgbClr val="FFFF00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 KEY</a:t>
            </a:r>
            <a:r>
              <a:rPr lang="it-IT" sz="2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della </a:t>
            </a:r>
            <a:r>
              <a:rPr lang="it-IT" sz="2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</a:t>
            </a:r>
            <a:r>
              <a:rPr lang="it-IT" sz="2800" b="1" dirty="0" err="1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tb_ordini</a:t>
            </a:r>
            <a:endParaRPr lang="it-IT" sz="2800" b="1" dirty="0">
              <a:solidFill>
                <a:srgbClr val="080808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12DCF5-E71A-7D58-DD1B-2D3EFF4D4C2B}"/>
              </a:ext>
            </a:extLst>
          </p:cNvPr>
          <p:cNvSpPr txBox="1"/>
          <p:nvPr/>
        </p:nvSpPr>
        <p:spPr>
          <a:xfrm>
            <a:off x="3329126" y="1964538"/>
            <a:ext cx="97654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"sch_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dbetl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tb_ordini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id_ordine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id_cli_ord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num_ordine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importo_ord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(8,2)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 (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id_cli_ord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it-IT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"sch_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dbetl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it-IT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tb_clienti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"(</a:t>
            </a:r>
            <a:r>
              <a:rPr lang="it-IT" sz="24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id_cli</a:t>
            </a:r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23579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FOREING KEY Constraint ( 6 di 8 )</a:t>
            </a:r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</a:t>
            </a:r>
            <a:r>
              <a:rPr lang="it-IT" sz="2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solidFill>
                  <a:srgbClr val="080808"/>
                </a:solidFill>
                <a:highlight>
                  <a:srgbClr val="FFFF00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 KEY</a:t>
            </a:r>
            <a:r>
              <a:rPr lang="it-IT" sz="2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viene utilizzato per impedire azioni che potrebbero distruggere i collegamenti tra le </a:t>
            </a:r>
            <a:r>
              <a:rPr lang="it-IT" sz="2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108511D-1401-9DEE-0905-87D70E7741B4}"/>
              </a:ext>
            </a:extLst>
          </p:cNvPr>
          <p:cNvSpPr txBox="1"/>
          <p:nvPr/>
        </p:nvSpPr>
        <p:spPr>
          <a:xfrm>
            <a:off x="604188" y="1506351"/>
            <a:ext cx="7223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"sch_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dbetl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tb_clienti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it-IT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id_cli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cognome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	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	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it-IT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FD3B15B-A45A-1468-9564-C811C9368AA0}"/>
              </a:ext>
            </a:extLst>
          </p:cNvPr>
          <p:cNvSpPr txBox="1"/>
          <p:nvPr/>
        </p:nvSpPr>
        <p:spPr>
          <a:xfrm>
            <a:off x="6430389" y="3269555"/>
            <a:ext cx="6761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"sch_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dbetl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tb_ordini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id_ordine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</a:t>
            </a:r>
          </a:p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id_cli_ord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num_ordine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importo_ord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(8,2)</a:t>
            </a:r>
          </a:p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 (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id_cli_ord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it-IT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"sch_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dbetl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tb_clienti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"(</a:t>
            </a:r>
            <a:r>
              <a:rPr lang="it-IT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id_cli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55BCD1CE-E53C-BC07-01DA-5A535F578790}"/>
              </a:ext>
            </a:extLst>
          </p:cNvPr>
          <p:cNvCxnSpPr>
            <a:cxnSpLocks/>
          </p:cNvCxnSpPr>
          <p:nvPr/>
        </p:nvCxnSpPr>
        <p:spPr>
          <a:xfrm>
            <a:off x="1651247" y="2254928"/>
            <a:ext cx="4998128" cy="3096721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345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FOREING KEY Constraint ( 7 di 8 )</a:t>
            </a:r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</a:t>
            </a:r>
            <a:r>
              <a:rPr lang="it-IT" sz="2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 KEY </a:t>
            </a:r>
            <a:r>
              <a:rPr lang="it-IT" sz="2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impedisce inoltre l'inserimento di dati non validi nella colonna della </a:t>
            </a:r>
            <a:r>
              <a:rPr lang="it-IT" sz="2800" b="1" dirty="0">
                <a:solidFill>
                  <a:srgbClr val="080808"/>
                </a:solidFill>
                <a:highlight>
                  <a:srgbClr val="FFFF00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 KEY</a:t>
            </a:r>
            <a:r>
              <a:rPr lang="it-IT" sz="2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poiché deve essere uno dei valori contenuti nella </a:t>
            </a:r>
            <a:r>
              <a:rPr lang="it-IT" sz="2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 cui punta ( </a:t>
            </a:r>
            <a:r>
              <a:rPr lang="it-IT" sz="2800" b="1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Padre </a:t>
            </a:r>
            <a:r>
              <a:rPr lang="it-IT" sz="2800" dirty="0">
                <a:solidFill>
                  <a:srgbClr val="080808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</a:t>
            </a:r>
            <a:endParaRPr lang="it-IT" sz="2800" dirty="0">
              <a:solidFill>
                <a:srgbClr val="080808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D6D8C53-7FE4-0423-BB8B-E11C4480E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743" y="1987478"/>
            <a:ext cx="8481220" cy="1821042"/>
          </a:xfrm>
          <a:prstGeom prst="rect">
            <a:avLst/>
          </a:prstGeom>
        </p:spPr>
      </p:pic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F166AEB-6B42-38F3-C412-61693E34A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976622"/>
              </p:ext>
            </p:extLst>
          </p:nvPr>
        </p:nvGraphicFramePr>
        <p:xfrm>
          <a:off x="4103972" y="4559674"/>
          <a:ext cx="7250568" cy="3708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812642">
                  <a:extLst>
                    <a:ext uri="{9D8B030D-6E8A-4147-A177-3AD203B41FA5}">
                      <a16:colId xmlns:a16="http://schemas.microsoft.com/office/drawing/2014/main" val="2379338967"/>
                    </a:ext>
                  </a:extLst>
                </a:gridCol>
                <a:gridCol w="1812642">
                  <a:extLst>
                    <a:ext uri="{9D8B030D-6E8A-4147-A177-3AD203B41FA5}">
                      <a16:colId xmlns:a16="http://schemas.microsoft.com/office/drawing/2014/main" val="3796144791"/>
                    </a:ext>
                  </a:extLst>
                </a:gridCol>
                <a:gridCol w="1812642">
                  <a:extLst>
                    <a:ext uri="{9D8B030D-6E8A-4147-A177-3AD203B41FA5}">
                      <a16:colId xmlns:a16="http://schemas.microsoft.com/office/drawing/2014/main" val="720916400"/>
                    </a:ext>
                  </a:extLst>
                </a:gridCol>
                <a:gridCol w="1812642">
                  <a:extLst>
                    <a:ext uri="{9D8B030D-6E8A-4147-A177-3AD203B41FA5}">
                      <a16:colId xmlns:a16="http://schemas.microsoft.com/office/drawing/2014/main" val="4068577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ID_ORDINE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ID_CLI_ORD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NUM_ORDINE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IMPORTO_ORD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78442"/>
                  </a:ext>
                </a:extLst>
              </a:tr>
            </a:tbl>
          </a:graphicData>
        </a:graphic>
      </p:graphicFrame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37FB202-997E-27E2-5D8E-EDF871EC4A91}"/>
              </a:ext>
            </a:extLst>
          </p:cNvPr>
          <p:cNvCxnSpPr>
            <a:cxnSpLocks/>
          </p:cNvCxnSpPr>
          <p:nvPr/>
        </p:nvCxnSpPr>
        <p:spPr>
          <a:xfrm flipV="1">
            <a:off x="5018872" y="3730918"/>
            <a:ext cx="1666013" cy="871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BADE1A4-E5AC-FD37-C65C-502695FD12FF}"/>
              </a:ext>
            </a:extLst>
          </p:cNvPr>
          <p:cNvCxnSpPr>
            <a:cxnSpLocks/>
          </p:cNvCxnSpPr>
          <p:nvPr/>
        </p:nvCxnSpPr>
        <p:spPr>
          <a:xfrm flipV="1">
            <a:off x="6835313" y="3738681"/>
            <a:ext cx="550908" cy="874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1E472F5-423F-6349-EBE9-9CDEA15BD7CA}"/>
              </a:ext>
            </a:extLst>
          </p:cNvPr>
          <p:cNvCxnSpPr>
            <a:cxnSpLocks/>
          </p:cNvCxnSpPr>
          <p:nvPr/>
        </p:nvCxnSpPr>
        <p:spPr>
          <a:xfrm flipH="1" flipV="1">
            <a:off x="8380520" y="3762630"/>
            <a:ext cx="174614" cy="853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3585D83-B8ED-6A1E-7E30-BE3C332909F4}"/>
              </a:ext>
            </a:extLst>
          </p:cNvPr>
          <p:cNvCxnSpPr>
            <a:cxnSpLocks/>
          </p:cNvCxnSpPr>
          <p:nvPr/>
        </p:nvCxnSpPr>
        <p:spPr>
          <a:xfrm flipH="1" flipV="1">
            <a:off x="9880847" y="3768718"/>
            <a:ext cx="360887" cy="8477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40E23CA3-7FD0-C463-2EF5-796D736AE90B}"/>
              </a:ext>
            </a:extLst>
          </p:cNvPr>
          <p:cNvSpPr/>
          <p:nvPr/>
        </p:nvSpPr>
        <p:spPr>
          <a:xfrm>
            <a:off x="5018872" y="5107944"/>
            <a:ext cx="6095999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ERRORE !!!</a:t>
            </a:r>
          </a:p>
        </p:txBody>
      </p:sp>
    </p:spTree>
    <p:extLst>
      <p:ext uri="{BB962C8B-B14F-4D97-AF65-F5344CB8AC3E}">
        <p14:creationId xmlns:p14="http://schemas.microsoft.com/office/powerpoint/2010/main" val="37512300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FOREING KEY Constraint ( 8 di 8 )</a:t>
            </a:r>
            <a:endParaRPr lang="it-IT" sz="3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56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L’errore non verrà restituito se eseguiremo nella sequenza corretta i seguenti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Statement Sql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questo modo 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</a:t>
            </a:r>
            <a:r>
              <a:rPr lang="it-IT" sz="2800" b="1" dirty="0">
                <a:highlight>
                  <a:srgbClr val="FFFF00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 KEY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sarà rispettato</a:t>
            </a:r>
            <a:endParaRPr lang="it-IT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02A46D2-1ACD-65E4-4718-534FA8464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481" y="2565155"/>
            <a:ext cx="8057518" cy="30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137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CHECK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99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CHECK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viene utilizzato per limitare l'intervallo di valori che può essere inserito in una colonna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si definisce 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CHECK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su una singola colonna, questo consente solo determinati valori per la colonna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si definisce 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 CHECK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possibile limitare i valori in determinate colonne in base ai valori in altre colonne nella riga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slide successiva mostreremo come creare correttamente 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 tipo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CHECK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 una colonna</a:t>
            </a:r>
            <a:endParaRPr lang="it-IT" sz="2400" b="1" dirty="0">
              <a:solidFill>
                <a:schemeClr val="accent1"/>
              </a:solidFill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171798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CHECK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( 2 di 3 )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3AAFF4B-77C8-4DE6-7DF9-6E5C8489F90B}"/>
              </a:ext>
            </a:extLst>
          </p:cNvPr>
          <p:cNvSpPr txBox="1"/>
          <p:nvPr/>
        </p:nvSpPr>
        <p:spPr>
          <a:xfrm>
            <a:off x="870012" y="971585"/>
            <a:ext cx="144173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it-IT" sz="4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sz="4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"sch_</a:t>
            </a:r>
            <a:r>
              <a:rPr lang="it-IT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dbetl</a:t>
            </a:r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it-IT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tb_clienti</a:t>
            </a:r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it-IT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4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id_cli</a:t>
            </a:r>
            <a:r>
              <a:rPr lang="it-IT" sz="4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4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4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4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4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4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  <a:p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4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cognome</a:t>
            </a:r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it-IT" sz="4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	</a:t>
            </a:r>
          </a:p>
          <a:p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4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it-IT" sz="4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	</a:t>
            </a:r>
          </a:p>
          <a:p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4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</a:t>
            </a:r>
            <a:r>
              <a:rPr lang="it-IT" sz="4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it-IT" sz="4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4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40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it-IT" sz="4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40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eta</a:t>
            </a:r>
            <a:r>
              <a:rPr lang="it-IT" sz="4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 17)</a:t>
            </a:r>
          </a:p>
          <a:p>
            <a:r>
              <a:rPr lang="it-IT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09961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 CHECK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Vediamo come si crea 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Vincolo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tipo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CHECK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su più colonne</a:t>
            </a:r>
            <a:endParaRPr lang="it-IT" sz="2400" b="1" dirty="0">
              <a:solidFill>
                <a:schemeClr val="accent1"/>
              </a:solidFill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66B9634-AEF3-7924-AFF9-24C4AD6F61BB}"/>
              </a:ext>
            </a:extLst>
          </p:cNvPr>
          <p:cNvSpPr txBox="1"/>
          <p:nvPr/>
        </p:nvSpPr>
        <p:spPr>
          <a:xfrm>
            <a:off x="2190345" y="1404766"/>
            <a:ext cx="112746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it-IT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"sch_</a:t>
            </a:r>
            <a:r>
              <a:rPr lang="it-IT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dbetl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it-IT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tb_clienti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id_cli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</a:t>
            </a:r>
          </a:p>
          <a:p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,cognome        </a:t>
            </a:r>
            <a:r>
              <a:rPr lang="it-IT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,nome           </a:t>
            </a:r>
            <a:r>
              <a:rPr lang="it-IT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 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eta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it-IT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it-IT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,citta          </a:t>
            </a:r>
            <a:r>
              <a:rPr lang="it-IT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it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 </a:t>
            </a:r>
            <a:r>
              <a:rPr lang="it-IT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it-IT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it-IT" sz="32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CHECK( </a:t>
            </a:r>
            <a:r>
              <a:rPr lang="it-IT" sz="32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eta</a:t>
            </a:r>
            <a:r>
              <a:rPr lang="it-IT" sz="3200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 17 and citta = 'Roma')</a:t>
            </a:r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057929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Gli Indici ( 1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13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Gli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Indici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in 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Database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 sono delle strutture memorizzate su disco, progettate con l’idea di individuare subito ciò che si cerca, senza dover scorrere tutti i dati uno per uno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non ha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ogni ricerca obbliga il sistema a leggere tutti i dati presenti in essa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L’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consente invece di ridurre l'insieme dei dati da leggere per completare la ricerca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Per concetto, gli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Indici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sono utilizzati più o meno allo stesso modo degli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Indici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nei libri</a:t>
            </a:r>
          </a:p>
        </p:txBody>
      </p:sp>
    </p:spTree>
    <p:extLst>
      <p:ext uri="{BB962C8B-B14F-4D97-AF65-F5344CB8AC3E}">
        <p14:creationId xmlns:p14="http://schemas.microsoft.com/office/powerpoint/2010/main" val="962996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Le Relazioni tra Tabelle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35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potenza di un sistema di gestione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Relazionale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determinata dalla sua capacità di ricercare, trovare e raggruppare rapidamente le informazioni memorizzate in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distinte</a:t>
            </a: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Dopo avere definito le diverse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ogni oggetto del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Database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necessario indicare il modo per collegare le informazioni</a:t>
            </a: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Tale collegamento si realizza stabilendo particolari relazioni tra le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in virtù delle quali le informazioni contenute in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vengono univocamente correlate con le informazioni contenute in un’altra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</p:txBody>
      </p:sp>
    </p:spTree>
    <p:extLst>
      <p:ext uri="{BB962C8B-B14F-4D97-AF65-F5344CB8AC3E}">
        <p14:creationId xmlns:p14="http://schemas.microsoft.com/office/powerpoint/2010/main" val="2165529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Gli Indici ( 2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667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L’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contiene due parti principali, il valore di interesse e un puntatore che identifica dove la riga corrispondente può essere trovata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L’utilizzo degli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Indici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permette di velocizzare le operazioni di recupero dei dati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F2EBFFB7-0C6C-C718-387D-EF85BEEB3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426" y="1768322"/>
            <a:ext cx="2805787" cy="24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28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Gli Indici ( 3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030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Creare tanti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Indici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comporta ad esempio, che le operazioni di inserimento vengono rallentate, in quanto, oltre al tempo richiesto per l’inserimento del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Record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vero e proprio, occorre aggiungere il tempo necessario per la creazione di ciascun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Indice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Sarà fondamentale trovare un equilibrio nella creazione degli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Indici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L'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Indice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è strutturato in sequenza crescente o decrescente su una o più colonne</a:t>
            </a: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484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Gli Indici ( 4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06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Postgres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consente la creazione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Indici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su uno o più colonne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Gli aggiornamenti della struttura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le operazioni sui dati, come l’inserimento, la modifica o l’eliminazione di una riga, sono automaticamente effettuate per tutti gli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interessati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Dopo la sua creazione, 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viene automaticamente memorizzato nelle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</a:t>
            </a: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265756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Differenza tra PRIMARY KEY e INDICE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35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Una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PRIMARY KEY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è solo 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vincolo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che assicura che durante l'inserimento dei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Record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( righe ) si abbiano valori univoci (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UNIQUE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) e conosciuti (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NOT NULL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) in una colonna particolare o in un gruppo di colonne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Si ricordi che 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vincoli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non offrono alcun vantaggio in termini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Performances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, ma servono solo a garantire che i dati vengano archiviati in modo coerente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Un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Indice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invece è un oggetto separato del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Database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che ottimizza la memorizzazione dei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Record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e aiuta il rapido recupero delle righe </a:t>
            </a: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701090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Gli Indici Cluster e NON Cluster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35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I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 Cluster Index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sono strutture che al loro interno ordinano e memorizzano le righe dei dati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in base ai valori della colonna o delle colonne definite come chiave, ovvero alle colonne incluse nella definizione dell'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Indice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Per ogni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sarà però possibile definire un solo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Indice Cluster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, poiché alle righe di dati è possibile applicare un solo tipo di ordinamento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righe di dati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vengono memorizzate in modo ordinato solo se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contiene un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Indice Cluster</a:t>
            </a:r>
            <a:endParaRPr lang="it-IT" sz="2800" b="1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2216786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Gli Indici Cluster e NON Cluster ( 2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99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con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Indice Cluster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è conosciuta anche come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Cluster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</a:rPr>
              <a:t>Table</a:t>
            </a: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Nel caso in cui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non dovesse contenere questo tipo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Indice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, le righe verranno memorizzate in una struttura, non ordinata, denominata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Heap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Gli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Indici NON Cluster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presentano una struttura distinta da quella che contiene effettivamente le righe dei dati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Indice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composto da due parti, di cui la prima parte sono i dati e la seconda è 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puntatore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alla riga di dati</a:t>
            </a:r>
            <a:endParaRPr lang="it-IT" sz="2400" b="1" dirty="0">
              <a:highlight>
                <a:srgbClr val="FFFFFF"/>
              </a:highlight>
              <a:latin typeface="Convergence" panose="020B0604020202020204" charset="0"/>
              <a:ea typeface="Convergence"/>
              <a:cs typeface="Convergence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961661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Gli Indici Cluster e NON Cluster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Il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puntatore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da una riga di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Indice NON Cluster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a una riga di dati è denominato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Indicatore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di posizione delle righe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Un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</a:rPr>
              <a:t>Indice NON Cluster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è quindi un tipo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Indice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in cui l'ordine logico dell'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</a:rPr>
              <a:t>Indice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</a:rPr>
              <a:t> non corrisponde all'ordine fisico memorizzato delle righe sul disco</a:t>
            </a: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2486853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Le Relazioni tra Tabelle ( 2 di 3 )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35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tra due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 basa su due importanti concetti, ovvero quelli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Chiave Primaria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Key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Chiave Esterna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 Key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Key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un campo di una </a:t>
            </a:r>
            <a:r>
              <a:rPr kumimoji="0" lang="it-IT" sz="2800" b="1" i="0" u="sng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che chiameremo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Primaria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che contiene valori non ripetuti che identificano in maniera univoca ciascuna riga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Foreign Key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un campo di una </a:t>
            </a:r>
            <a:r>
              <a:rPr kumimoji="0" lang="it-IT" sz="2800" b="1" i="0" u="sng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B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che chiameremo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Secondaria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che ha lo stesso tipo di dati della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Primary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Key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che viene utilizzato per legare i dati della </a:t>
            </a:r>
            <a:r>
              <a:rPr kumimoji="0" lang="it-IT" sz="2800" b="1" i="0" u="sng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B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 quelli della </a:t>
            </a:r>
            <a:r>
              <a:rPr kumimoji="0" lang="it-IT" sz="2800" b="1" i="0" u="sng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A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1338437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Le Relazioni tra Tabelle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Immaginiamo di gestire una azienda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Import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ed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Export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clienti di questa azienda possono essere associati, per esempio, agli ordini che hanno effettuato creando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Relazione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tra 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TB_CLIENTI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TB_ORDINI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tramite il campo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ID_CLI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appare in entrambe le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ed è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Chiave Primaria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 TB_CLIENTI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D64DD64-CEF9-FE44-9EA2-B7CE46BA7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291" y="3333498"/>
            <a:ext cx="5560778" cy="275823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20D511F-E779-522E-47DC-FDA2492D3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460" y="3333499"/>
            <a:ext cx="5560778" cy="26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27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31873B93E3E04EBC9EAC17E3B57DC9" ma:contentTypeVersion="7" ma:contentTypeDescription="Creare un nuovo documento." ma:contentTypeScope="" ma:versionID="566ecd73ef1e70fa8c439a9592fd2415">
  <xsd:schema xmlns:xsd="http://www.w3.org/2001/XMLSchema" xmlns:xs="http://www.w3.org/2001/XMLSchema" xmlns:p="http://schemas.microsoft.com/office/2006/metadata/properties" xmlns:ns2="ffff4161-82e7-401b-b5bb-f4cda5aa206c" xmlns:ns3="ad59da05-c55a-4940-88ac-3c04830424c1" targetNamespace="http://schemas.microsoft.com/office/2006/metadata/properties" ma:root="true" ma:fieldsID="62eec7599119bfe9e6d777a10dd7ee26" ns2:_="" ns3:_="">
    <xsd:import namespace="ffff4161-82e7-401b-b5bb-f4cda5aa206c"/>
    <xsd:import namespace="ad59da05-c55a-4940-88ac-3c04830424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f4161-82e7-401b-b5bb-f4cda5aa20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9da05-c55a-4940-88ac-3c04830424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92EB75-A6A5-4793-825E-1204496240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FE86BE-8933-4498-B836-20608C98C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ff4161-82e7-401b-b5bb-f4cda5aa206c"/>
    <ds:schemaRef ds:uri="ad59da05-c55a-4940-88ac-3c04830424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29F5B2-DE6E-49DC-A267-0CF55ED75A60}">
  <ds:schemaRefs>
    <ds:schemaRef ds:uri="http://schemas.microsoft.com/office/2006/metadata/properties"/>
    <ds:schemaRef ds:uri="http://schemas.microsoft.com/office/infopath/2007/PartnerControls"/>
    <ds:schemaRef ds:uri="37420461-4ef5-4c33-8665-6abfcf3d4c3b"/>
    <ds:schemaRef ds:uri="0aa8d5a0-c614-42de-80fd-0a80c91a21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3833</TotalTime>
  <Words>5605</Words>
  <Application>Microsoft Office PowerPoint</Application>
  <PresentationFormat>Personalizzato</PresentationFormat>
  <Paragraphs>587</Paragraphs>
  <Slides>76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76</vt:i4>
      </vt:variant>
    </vt:vector>
  </HeadingPairs>
  <TitlesOfParts>
    <vt:vector size="86" baseType="lpstr">
      <vt:lpstr>Arial</vt:lpstr>
      <vt:lpstr>Calibri</vt:lpstr>
      <vt:lpstr>Calibri Light</vt:lpstr>
      <vt:lpstr>Convergence</vt:lpstr>
      <vt:lpstr>Courier Heb</vt:lpstr>
      <vt:lpstr>Courier New</vt:lpstr>
      <vt:lpstr>Tahoma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</dc:creator>
  <cp:lastModifiedBy>Francesco Basso</cp:lastModifiedBy>
  <cp:revision>88</cp:revision>
  <dcterms:created xsi:type="dcterms:W3CDTF">2022-08-22T17:22:56Z</dcterms:created>
  <dcterms:modified xsi:type="dcterms:W3CDTF">2023-10-14T20:10:57Z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0x0101002B31873B93E3E04EBC9EAC17E3B57DC9</vt:lpwstr>
  </property>
</Properties>
</file>