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  <p:sldId id="855" r:id="rId6"/>
    <p:sldId id="856" r:id="rId7"/>
    <p:sldId id="857" r:id="rId8"/>
    <p:sldId id="858" r:id="rId9"/>
    <p:sldId id="859" r:id="rId10"/>
    <p:sldId id="860" r:id="rId11"/>
    <p:sldId id="861" r:id="rId12"/>
    <p:sldId id="862" r:id="rId13"/>
    <p:sldId id="863" r:id="rId14"/>
    <p:sldId id="864" r:id="rId15"/>
    <p:sldId id="865" r:id="rId16"/>
    <p:sldId id="866" r:id="rId17"/>
    <p:sldId id="867" r:id="rId18"/>
    <p:sldId id="868" r:id="rId19"/>
    <p:sldId id="341" r:id="rId20"/>
    <p:sldId id="443" r:id="rId21"/>
    <p:sldId id="444" r:id="rId22"/>
    <p:sldId id="342" r:id="rId23"/>
    <p:sldId id="343" r:id="rId24"/>
    <p:sldId id="344" r:id="rId25"/>
    <p:sldId id="345" r:id="rId26"/>
    <p:sldId id="445" r:id="rId27"/>
    <p:sldId id="346" r:id="rId28"/>
    <p:sldId id="446" r:id="rId29"/>
    <p:sldId id="447" r:id="rId30"/>
    <p:sldId id="347" r:id="rId31"/>
    <p:sldId id="451" r:id="rId32"/>
    <p:sldId id="448" r:id="rId33"/>
    <p:sldId id="449" r:id="rId34"/>
    <p:sldId id="450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453" r:id="rId45"/>
    <p:sldId id="454" r:id="rId46"/>
    <p:sldId id="357" r:id="rId47"/>
    <p:sldId id="358" r:id="rId48"/>
    <p:sldId id="458" r:id="rId49"/>
    <p:sldId id="455" r:id="rId50"/>
    <p:sldId id="456" r:id="rId51"/>
    <p:sldId id="460" r:id="rId52"/>
    <p:sldId id="461" r:id="rId53"/>
    <p:sldId id="464" r:id="rId54"/>
    <p:sldId id="462" r:id="rId55"/>
    <p:sldId id="560" r:id="rId56"/>
    <p:sldId id="583" r:id="rId57"/>
    <p:sldId id="584" r:id="rId58"/>
    <p:sldId id="360" r:id="rId59"/>
    <p:sldId id="465" r:id="rId60"/>
    <p:sldId id="466" r:id="rId61"/>
    <p:sldId id="468" r:id="rId62"/>
    <p:sldId id="359" r:id="rId63"/>
  </p:sldIdLst>
  <p:sldSz cx="15840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122363"/>
            <a:ext cx="118800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602038"/>
            <a:ext cx="118800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9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365125"/>
            <a:ext cx="3415516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365125"/>
            <a:ext cx="10048548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5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44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709739"/>
            <a:ext cx="1366206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4589464"/>
            <a:ext cx="1366206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2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4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365126"/>
            <a:ext cx="1366206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681163"/>
            <a:ext cx="67010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505075"/>
            <a:ext cx="6701094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681163"/>
            <a:ext cx="67340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505075"/>
            <a:ext cx="6734095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3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1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987426"/>
            <a:ext cx="801903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987426"/>
            <a:ext cx="801903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3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365126"/>
            <a:ext cx="13662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825625"/>
            <a:ext cx="136620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4AC4-C0F6-4F6E-B779-70A77BE01B0E}" type="datetimeFigureOut">
              <a:rPr lang="it-IT" smtClean="0"/>
              <a:t>14/10/2023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6356351"/>
            <a:ext cx="5346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2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6EA4989-FC61-61F6-7D5F-55AF6750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1" y="607553"/>
            <a:ext cx="15686858" cy="5375997"/>
          </a:xfrm>
          <a:prstGeom prst="rect">
            <a:avLst/>
          </a:prstGeom>
        </p:spPr>
      </p:pic>
      <p:sp>
        <p:nvSpPr>
          <p:cNvPr id="5" name="Text Box 1">
            <a:extLst>
              <a:ext uri="{FF2B5EF4-FFF2-40B4-BE49-F238E27FC236}">
                <a16:creationId xmlns:a16="http://schemas.microsoft.com/office/drawing/2014/main" id="{5BDCE691-D8E8-E090-795D-3A99EFD7D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922" y="607553"/>
            <a:ext cx="7998135" cy="3323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66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6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Statement DML</a:t>
            </a:r>
          </a:p>
          <a:p>
            <a:pPr marL="139700" marR="0" lvl="0" indent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6600" b="1" dirty="0">
                <a:solidFill>
                  <a:srgbClr val="0000FF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livello base</a:t>
            </a:r>
            <a:endParaRPr kumimoji="0" lang="it-IT" sz="6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951922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Selezione di specifiche colonne in modo ordinato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499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linguaggio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con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ordinare il risultato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base ad una o più colonne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è accompagnata dalle opzioni </a:t>
            </a:r>
            <a:r>
              <a:rPr lang="it-IT" sz="28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ASC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ending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lang="it-IT" sz="28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DESC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ending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ordinare i dati rispettivamente in modalità ascendente o discendente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colonne di ordinamento posso essere espresse o con il proprio nome o con il numero di posizione di colonna espresso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sarà necessario indicare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campo indicato nella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657076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Selezione di specifiche colonne in modo ordinato ( 2 di 3 )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F257E1D-684B-49C4-68E9-F9BFAD652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5" y="555526"/>
            <a:ext cx="4017396" cy="20716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8EB125-1B5A-B52A-5915-40306780E289}"/>
              </a:ext>
            </a:extLst>
          </p:cNvPr>
          <p:cNvSpPr txBox="1"/>
          <p:nvPr/>
        </p:nvSpPr>
        <p:spPr>
          <a:xfrm>
            <a:off x="855135" y="77155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Voglio ricevere i dati</a:t>
            </a:r>
          </a:p>
          <a:p>
            <a:pPr algn="ctr"/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 forma ordinata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2FAD158-D2C7-CAF3-24CD-7ABEE0E9A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400" y="2843198"/>
            <a:ext cx="4692347" cy="33846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732D041-E6B0-86F7-C210-9BBCDF666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752" y="555526"/>
            <a:ext cx="7185227" cy="3102074"/>
          </a:xfrm>
          <a:prstGeom prst="rect">
            <a:avLst/>
          </a:prstGeo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FCA69605-94AF-2446-C0DE-BE6C624B437B}"/>
              </a:ext>
            </a:extLst>
          </p:cNvPr>
          <p:cNvSpPr/>
          <p:nvPr/>
        </p:nvSpPr>
        <p:spPr>
          <a:xfrm rot="3249893">
            <a:off x="7689093" y="2633182"/>
            <a:ext cx="617999" cy="2403859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>
            <a:extLst>
              <a:ext uri="{FF2B5EF4-FFF2-40B4-BE49-F238E27FC236}">
                <a16:creationId xmlns:a16="http://schemas.microsoft.com/office/drawing/2014/main" id="{29436B98-BEC3-6B52-74C2-C5DF0AC84524}"/>
              </a:ext>
            </a:extLst>
          </p:cNvPr>
          <p:cNvSpPr/>
          <p:nvPr/>
        </p:nvSpPr>
        <p:spPr>
          <a:xfrm rot="3786470">
            <a:off x="7727117" y="1048399"/>
            <a:ext cx="617999" cy="2445067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917289A-872E-354E-A0CA-CEFE9DB6A7D2}"/>
              </a:ext>
            </a:extLst>
          </p:cNvPr>
          <p:cNvSpPr txBox="1"/>
          <p:nvPr/>
        </p:nvSpPr>
        <p:spPr>
          <a:xfrm>
            <a:off x="10230550" y="2106563"/>
            <a:ext cx="3352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alternativa</a:t>
            </a:r>
          </a:p>
        </p:txBody>
      </p:sp>
    </p:spTree>
    <p:extLst>
      <p:ext uri="{BB962C8B-B14F-4D97-AF65-F5344CB8AC3E}">
        <p14:creationId xmlns:p14="http://schemas.microsoft.com/office/powerpoint/2010/main" val="4020638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Selezione di specifiche colonne in modo ordinato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nella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indicate più colonne, l'ordinamento verrà effettuato tenendo conto delle colonne partendo da sinistra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scrittura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sarà possibile alternare sia i nomi di colonna che la posizione in forma numerica delle colonne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335051-A2D3-382F-AE66-F65B404E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457" y="3492675"/>
            <a:ext cx="9543456" cy="221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98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DISTINCT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50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funzione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DISTINCT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indica ad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restituire solo i valori </a:t>
            </a:r>
            <a:r>
              <a:rPr lang="it-IT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Distinti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una certa colonna eliminando di fatto i valori duplicati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eliminare i valori doppi,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utilizza un processo interno denominato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SORT UNIQUE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risolvere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verranno prelevati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dal disco, spostati in una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Temporary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Workarea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effettuato un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SORT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restituiti 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effettuando una operazione di tipo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TABLE ACCESS FULL</a:t>
            </a:r>
            <a:endParaRPr lang="it-IT" sz="2400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F71CDDB8-6BBE-0445-DCBF-697531A54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54242" y="2876892"/>
            <a:ext cx="6025351" cy="1775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509937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DISTINCT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TABLE ACCESS FULL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anche nota come scansione completa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è una delle operazioni più costose per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oltre alle alte percentuali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I/O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TABLE ACCESS FULL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deve ispezionare tutte le righe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consumando una notevole quantità di tempo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CPU</a:t>
            </a:r>
            <a:endParaRPr lang="it-IT" sz="2400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B68019F-10AE-763A-EC07-BAC964C3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130" y="3082404"/>
            <a:ext cx="3429000" cy="800100"/>
          </a:xfrm>
          <a:prstGeom prst="rect">
            <a:avLst/>
          </a:prstGeom>
        </p:spPr>
      </p:pic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9C7D97F5-578A-F1C9-16B6-C7AB67379FB6}"/>
              </a:ext>
            </a:extLst>
          </p:cNvPr>
          <p:cNvSpPr/>
          <p:nvPr/>
        </p:nvSpPr>
        <p:spPr>
          <a:xfrm>
            <a:off x="6539130" y="3200780"/>
            <a:ext cx="1033522" cy="57606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06726E-95C0-34C6-C0B6-FFDCF540C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01" y="2832658"/>
            <a:ext cx="4253385" cy="129959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E0D3A0D-3D1A-D32C-2B47-B4BFEAEE41A1}"/>
              </a:ext>
            </a:extLst>
          </p:cNvPr>
          <p:cNvSpPr txBox="1"/>
          <p:nvPr/>
        </p:nvSpPr>
        <p:spPr>
          <a:xfrm>
            <a:off x="7822990" y="3332728"/>
            <a:ext cx="407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highlight>
                  <a:srgbClr val="FFFF00"/>
                </a:highlight>
              </a:rPr>
              <a:t>TABLE ACCESS FULL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BFA68B47-0715-AA3C-2A3C-F04DA39D1B82}"/>
              </a:ext>
            </a:extLst>
          </p:cNvPr>
          <p:cNvSpPr/>
          <p:nvPr/>
        </p:nvSpPr>
        <p:spPr>
          <a:xfrm>
            <a:off x="9861527" y="4254227"/>
            <a:ext cx="631880" cy="529707"/>
          </a:xfrm>
          <a:prstGeom prst="downArrow">
            <a:avLst>
              <a:gd name="adj1" fmla="val 50000"/>
              <a:gd name="adj2" fmla="val 55284"/>
            </a:avLst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D127FB9-E57F-C78A-9D62-CDF1C7335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3977" y="4905912"/>
            <a:ext cx="2113866" cy="1028700"/>
          </a:xfrm>
          <a:prstGeom prst="rect">
            <a:avLst/>
          </a:prstGeom>
        </p:spPr>
      </p:pic>
      <p:sp>
        <p:nvSpPr>
          <p:cNvPr id="8" name="Freccia a sinistra 7">
            <a:extLst>
              <a:ext uri="{FF2B5EF4-FFF2-40B4-BE49-F238E27FC236}">
                <a16:creationId xmlns:a16="http://schemas.microsoft.com/office/drawing/2014/main" id="{CC536D1E-7A26-5175-6D32-133FFA364F63}"/>
              </a:ext>
            </a:extLst>
          </p:cNvPr>
          <p:cNvSpPr/>
          <p:nvPr/>
        </p:nvSpPr>
        <p:spPr>
          <a:xfrm>
            <a:off x="7195056" y="5096039"/>
            <a:ext cx="1727002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A7D237D-5D6D-B13E-8D16-510B78E2B836}"/>
              </a:ext>
            </a:extLst>
          </p:cNvPr>
          <p:cNvSpPr/>
          <p:nvPr/>
        </p:nvSpPr>
        <p:spPr>
          <a:xfrm>
            <a:off x="3614186" y="4746600"/>
            <a:ext cx="3456384" cy="12995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Risultato</a:t>
            </a:r>
          </a:p>
        </p:txBody>
      </p:sp>
    </p:spTree>
    <p:extLst>
      <p:ext uri="{BB962C8B-B14F-4D97-AF65-F5344CB8AC3E}">
        <p14:creationId xmlns:p14="http://schemas.microsoft.com/office/powerpoint/2010/main" val="486377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funzione DISTINCT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DISTINCT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rimuove dal </a:t>
            </a:r>
            <a:r>
              <a:rPr lang="it-IT" sz="28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Result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Set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tutte le righe duplicate e deve essere posta immediatamente dopo la parola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DISTINCT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essere utilizzata solo con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88F112E-C8A5-1ADB-57E0-1AF5E1783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798" y="2866817"/>
            <a:ext cx="2952328" cy="1656184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93CF7B-24F7-268B-01AF-0C346C21D4FB}"/>
              </a:ext>
            </a:extLst>
          </p:cNvPr>
          <p:cNvSpPr txBox="1"/>
          <p:nvPr/>
        </p:nvSpPr>
        <p:spPr>
          <a:xfrm>
            <a:off x="6317830" y="295406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Voglio la lista dei</a:t>
            </a:r>
          </a:p>
          <a:p>
            <a:pPr algn="ctr"/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ruoli presenti in azienda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E8E8396-4EC3-BDF5-7593-C5AE5E141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676" y="2902612"/>
            <a:ext cx="2626257" cy="333767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11A1FFC-ECE4-8B8A-F188-E848659E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967" y="2902612"/>
            <a:ext cx="3296569" cy="3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478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clausola WHERE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133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qualificare specifiche righe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utilizzare la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può avere uno o più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condizioni di ricerca )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Predicato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specifica una condizione che può essere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vera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falsa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              ( sconosciuta con la clausola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Null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per una riga o per un gruppo di righe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valori specificati in un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Predicato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devono essere compatibili con il tipo di dato della colonna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504314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clausola WHERE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Ciò significa che se dovranno essere cercati dei valori in una colonna di tipo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CHAR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VARCHAR2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valore dopo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dovrà essere posto tra singoli apici mentre se dovranno essere cercati dei valori in una colonna di tipo numerica, il valore dopo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dovrà essere posto tra apici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AC86A8-C811-59E8-15CD-6E0A7CBC54F3}"/>
              </a:ext>
            </a:extLst>
          </p:cNvPr>
          <p:cNvSpPr txBox="1"/>
          <p:nvPr/>
        </p:nvSpPr>
        <p:spPr>
          <a:xfrm>
            <a:off x="2148456" y="2875002"/>
            <a:ext cx="53786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RUOLO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RUOLO = '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Analista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';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38FDDC4-A813-994F-46EE-629AA4B7B68E}"/>
              </a:ext>
            </a:extLst>
          </p:cNvPr>
          <p:cNvSpPr txBox="1"/>
          <p:nvPr/>
        </p:nvSpPr>
        <p:spPr>
          <a:xfrm>
            <a:off x="8489787" y="2875002"/>
            <a:ext cx="53786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RUOLO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ETA &gt; 23;</a:t>
            </a:r>
          </a:p>
        </p:txBody>
      </p:sp>
    </p:spTree>
    <p:extLst>
      <p:ext uri="{BB962C8B-B14F-4D97-AF65-F5344CB8AC3E}">
        <p14:creationId xmlns:p14="http://schemas.microsoft.com/office/powerpoint/2010/main" val="2762226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clausola WHERE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sarà necessario includere colonne che fanno parte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AC86A8-C811-59E8-15CD-6E0A7CBC54F3}"/>
              </a:ext>
            </a:extLst>
          </p:cNvPr>
          <p:cNvSpPr txBox="1"/>
          <p:nvPr/>
        </p:nvSpPr>
        <p:spPr>
          <a:xfrm>
            <a:off x="5230730" y="1444538"/>
            <a:ext cx="53786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COGNOME, NOME, COD_UFF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RUOLO = '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Manager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2C0F95A-91B5-F315-5899-9672A268E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96" y="2708006"/>
            <a:ext cx="6098626" cy="319492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B06F5B-6806-D128-CDDE-AD867D853208}"/>
              </a:ext>
            </a:extLst>
          </p:cNvPr>
          <p:cNvSpPr txBox="1"/>
          <p:nvPr/>
        </p:nvSpPr>
        <p:spPr>
          <a:xfrm>
            <a:off x="1453948" y="3073108"/>
            <a:ext cx="41407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Voglio la lista dei dipendenti dell’ufficio A00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B1F45090-7385-C4F2-DC75-A1624D8CA2BC}"/>
              </a:ext>
            </a:extLst>
          </p:cNvPr>
          <p:cNvSpPr/>
          <p:nvPr/>
        </p:nvSpPr>
        <p:spPr>
          <a:xfrm>
            <a:off x="7507968" y="3174702"/>
            <a:ext cx="821391" cy="689363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B3BE23-09FF-686C-A70D-99332E030A8B}"/>
              </a:ext>
            </a:extLst>
          </p:cNvPr>
          <p:cNvSpPr txBox="1"/>
          <p:nvPr/>
        </p:nvSpPr>
        <p:spPr>
          <a:xfrm>
            <a:off x="8976241" y="3037914"/>
            <a:ext cx="53786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COGNOME, NOME, COD_UFF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COD_UFF = '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A00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';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15B4AE6-E1F0-4735-1F6D-846938932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9497" y="4071385"/>
            <a:ext cx="1112099" cy="94464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CBFE681-4451-976F-3462-FC734744E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106" y="4431735"/>
            <a:ext cx="5685013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66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Gli operatori logici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linguaggio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abbiamo a disposizione gli operatori logici ovvero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negazione ) viene utilizzato per negare una condizione nella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una istruzione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0C1711-ED20-FA1C-9A02-9455DCBA7452}"/>
              </a:ext>
            </a:extLst>
          </p:cNvPr>
          <p:cNvSpPr txBox="1"/>
          <p:nvPr/>
        </p:nvSpPr>
        <p:spPr>
          <a:xfrm>
            <a:off x="1182177" y="2902612"/>
            <a:ext cx="13960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FROM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TB_ANAG_CLI  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FROM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TB_ANAG_CLI   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FROM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TB_ANAG_CLI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CAP_SOC != 0;        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CAP_SOC &lt;&gt; 0;         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 NOT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(CAP_SOC = 0);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175891-96FF-108C-7C0F-04E5156E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000" y="3692531"/>
            <a:ext cx="8977138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2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Gli Statement di Postgres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Convergence"/>
                <a:cs typeface="Calibri" panose="020F0502020204030204" pitchFamily="34" charset="0"/>
                <a:sym typeface="Convergence"/>
              </a:rPr>
              <a:t>Nella secondo colonna sono evidenziate le istruzioni </a:t>
            </a:r>
            <a:r>
              <a:rPr lang="it-IT" sz="2800" b="1" dirty="0">
                <a:ea typeface="Convergence"/>
                <a:cs typeface="Calibri" panose="020F0502020204030204" pitchFamily="34" charset="0"/>
                <a:sym typeface="Convergence"/>
              </a:rPr>
              <a:t>Postgres</a:t>
            </a:r>
            <a:r>
              <a:rPr lang="it-IT" sz="2800" dirty="0">
                <a:ea typeface="Convergence"/>
                <a:cs typeface="Calibri" panose="020F0502020204030204" pitchFamily="34" charset="0"/>
                <a:sym typeface="Convergence"/>
              </a:rPr>
              <a:t> di tipo </a:t>
            </a:r>
            <a:r>
              <a:rPr lang="it-IT" sz="2800" b="1" dirty="0">
                <a:ea typeface="Convergence"/>
                <a:cs typeface="Calibri" panose="020F0502020204030204" pitchFamily="34" charset="0"/>
                <a:sym typeface="Convergence"/>
              </a:rPr>
              <a:t>DML</a:t>
            </a:r>
            <a:endParaRPr lang="it-IT" sz="2400" b="1" dirty="0">
              <a:latin typeface="Convergence"/>
              <a:ea typeface="Convergence"/>
              <a:cs typeface="Convergence"/>
              <a:sym typeface="Convergence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178089F-603A-BC6A-B456-0B9E23A57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73704"/>
              </p:ext>
            </p:extLst>
          </p:nvPr>
        </p:nvGraphicFramePr>
        <p:xfrm>
          <a:off x="1567139" y="1555458"/>
          <a:ext cx="12195516" cy="36644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48879">
                  <a:extLst>
                    <a:ext uri="{9D8B030D-6E8A-4147-A177-3AD203B41FA5}">
                      <a16:colId xmlns:a16="http://schemas.microsoft.com/office/drawing/2014/main" val="2606720788"/>
                    </a:ext>
                  </a:extLst>
                </a:gridCol>
                <a:gridCol w="3048879">
                  <a:extLst>
                    <a:ext uri="{9D8B030D-6E8A-4147-A177-3AD203B41FA5}">
                      <a16:colId xmlns:a16="http://schemas.microsoft.com/office/drawing/2014/main" val="2364691552"/>
                    </a:ext>
                  </a:extLst>
                </a:gridCol>
                <a:gridCol w="3048879">
                  <a:extLst>
                    <a:ext uri="{9D8B030D-6E8A-4147-A177-3AD203B41FA5}">
                      <a16:colId xmlns:a16="http://schemas.microsoft.com/office/drawing/2014/main" val="358679514"/>
                    </a:ext>
                  </a:extLst>
                </a:gridCol>
                <a:gridCol w="3048879">
                  <a:extLst>
                    <a:ext uri="{9D8B030D-6E8A-4147-A177-3AD203B41FA5}">
                      <a16:colId xmlns:a16="http://schemas.microsoft.com/office/drawing/2014/main" val="3093432980"/>
                    </a:ext>
                  </a:extLst>
                </a:gridCol>
              </a:tblGrid>
              <a:tr h="4972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Definition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</a:t>
                      </a:r>
                      <a:r>
                        <a:rPr lang="it-IT" sz="1800" b="1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Manipulation</a:t>
                      </a: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Data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Transaction Control Language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9369583"/>
                  </a:ext>
                </a:extLst>
              </a:tr>
              <a:tr h="381838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CREATE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SELECT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GRANT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COMMIT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73043933"/>
                  </a:ext>
                </a:extLst>
              </a:tr>
              <a:tr h="393046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ALTER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INSERT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REVOKE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ROLLBACK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75964190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DROP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UPDATE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48550697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rgbClr val="FFFF00"/>
                          </a:solidFill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DELETE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972005414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81331009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65736101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00899504"/>
                  </a:ext>
                </a:extLst>
              </a:tr>
              <a:tr h="398707"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it-IT" sz="1800" b="1" dirty="0">
                        <a:solidFill>
                          <a:srgbClr val="FFFF00"/>
                        </a:solidFill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46000">
                          <a:schemeClr val="accent5">
                            <a:lumMod val="95000"/>
                            <a:lumOff val="5000"/>
                          </a:schemeClr>
                        </a:gs>
                        <a:gs pos="100000">
                          <a:schemeClr val="accent5">
                            <a:lumMod val="60000"/>
                          </a:schemeClr>
                        </a:gs>
                      </a:gsLst>
                      <a:path path="circle">
                        <a:fillToRect l="50000" t="130000" r="50000" b="-30000"/>
                      </a:path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662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01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Gli operatori logici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L'operatore logico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necessita che tutte le condizioni della selezione debbano essere vere; se una condizione non è soddisfatta, il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Records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vengono selezionati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03AC079-F22C-2D55-1F72-55F6ECF02781}"/>
              </a:ext>
            </a:extLst>
          </p:cNvPr>
          <p:cNvSpPr txBox="1"/>
          <p:nvPr/>
        </p:nvSpPr>
        <p:spPr>
          <a:xfrm>
            <a:off x="4717113" y="1835653"/>
            <a:ext cx="8965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FROM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it-IT" sz="32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SCH_DBETL.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TB_ANAG_CLI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ID_CLI &lt;&gt;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AND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CAP_SOC =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1000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90E763-63E8-894B-A2AA-4AC08D88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99" y="4530341"/>
            <a:ext cx="8961897" cy="1028789"/>
          </a:xfrm>
          <a:prstGeom prst="rect">
            <a:avLst/>
          </a:prstGeom>
        </p:spPr>
      </p:pic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88CB29DE-7D5C-3D91-5CAB-D1CE7E77F4AA}"/>
              </a:ext>
            </a:extLst>
          </p:cNvPr>
          <p:cNvSpPr/>
          <p:nvPr/>
        </p:nvSpPr>
        <p:spPr>
          <a:xfrm rot="16200000">
            <a:off x="7340984" y="3616933"/>
            <a:ext cx="1158106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025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Gli operatori logici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L'operatore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necessita che almeno una delle condizioni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sia vera; il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selezionato se soddisfa una, poche o tutte le condizioni ed è quindi sufficiente anche una sola condizione soddisfatta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3C6EB5F-8662-0BAF-E4F0-E061288F9F29}"/>
              </a:ext>
            </a:extLst>
          </p:cNvPr>
          <p:cNvSpPr txBox="1"/>
          <p:nvPr/>
        </p:nvSpPr>
        <p:spPr>
          <a:xfrm>
            <a:off x="3953634" y="2014198"/>
            <a:ext cx="8965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FROM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SCH_DBETL.TB_ANAG_CLI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ID_CLI !=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OR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CAP_SOC =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2000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5B68EA6-930D-65B2-4F5E-021FD9359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000" y="3692531"/>
            <a:ext cx="8977138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65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Gli operatori di confronto ( 1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</a:t>
            </a:r>
            <a:r>
              <a:rPr kumimoji="0" lang="it-IT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operatori di confronto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utilizzati nelle condizioni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per valutare una espressione con un'altra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L'operatore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EXISTS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utilizza quando una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SubQuery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restituisce almeno una riga e per definizione è una condizione di esistenza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D2F3C51-C64D-13C2-FAAD-2F9878739EAF}"/>
              </a:ext>
            </a:extLst>
          </p:cNvPr>
          <p:cNvGraphicFramePr>
            <a:graphicFrameLocks noGrp="1"/>
          </p:cNvGraphicFramePr>
          <p:nvPr/>
        </p:nvGraphicFramePr>
        <p:xfrm>
          <a:off x="924746" y="1699352"/>
          <a:ext cx="13995589" cy="2651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84909">
                  <a:extLst>
                    <a:ext uri="{9D8B030D-6E8A-4147-A177-3AD203B41FA5}">
                      <a16:colId xmlns:a16="http://schemas.microsoft.com/office/drawing/2014/main" val="2382648964"/>
                    </a:ext>
                  </a:extLst>
                </a:gridCol>
                <a:gridCol w="5022115">
                  <a:extLst>
                    <a:ext uri="{9D8B030D-6E8A-4147-A177-3AD203B41FA5}">
                      <a16:colId xmlns:a16="http://schemas.microsoft.com/office/drawing/2014/main" val="3866875374"/>
                    </a:ext>
                  </a:extLst>
                </a:gridCol>
                <a:gridCol w="1873405">
                  <a:extLst>
                    <a:ext uri="{9D8B030D-6E8A-4147-A177-3AD203B41FA5}">
                      <a16:colId xmlns:a16="http://schemas.microsoft.com/office/drawing/2014/main" val="381660814"/>
                    </a:ext>
                  </a:extLst>
                </a:gridCol>
                <a:gridCol w="4215160">
                  <a:extLst>
                    <a:ext uri="{9D8B030D-6E8A-4147-A177-3AD203B41FA5}">
                      <a16:colId xmlns:a16="http://schemas.microsoft.com/office/drawing/2014/main" val="3875636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2400" dirty="0"/>
                        <a:t>Operatore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Descrizione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Operatore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dirty="0"/>
                        <a:t>Descrizione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612833"/>
                  </a:ext>
                </a:extLst>
              </a:tr>
              <a:tr h="433381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Uguaglianza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!=, &lt;&gt;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Diverso da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Maggiore 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Minore 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19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Maggiore uguale 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Minore uguale di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80978"/>
                  </a:ext>
                </a:extLst>
              </a:tr>
              <a:tr h="212587"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EXISTS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Se una </a:t>
                      </a:r>
                      <a:r>
                        <a:rPr lang="it-IT" sz="2400" b="1" dirty="0" err="1">
                          <a:solidFill>
                            <a:srgbClr val="000000"/>
                          </a:solidFill>
                        </a:rPr>
                        <a:t>Subquery</a:t>
                      </a:r>
                      <a:r>
                        <a:rPr lang="it-IT" sz="2400" b="1" dirty="0">
                          <a:solidFill>
                            <a:srgbClr val="000000"/>
                          </a:solidFill>
                        </a:rPr>
                        <a:t> restituisce almeno una riga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24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657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436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Gli operatori di confronto ( 2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23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L'operatore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EXISTS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restituisce un valore di tipo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Boolean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ovvero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TRUE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esiste ) 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FALSE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non esiste )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sintassi è la seguente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Vediamo ora un breve esempio di utilizzo di questo operatore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1B367A-CE36-EC50-8096-5B4661D1E1C0}"/>
              </a:ext>
            </a:extLst>
          </p:cNvPr>
          <p:cNvSpPr txBox="1"/>
          <p:nvPr/>
        </p:nvSpPr>
        <p:spPr>
          <a:xfrm>
            <a:off x="4672508" y="2337458"/>
            <a:ext cx="8965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colonne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tabelle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EXISTS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subquery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208491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Gli operatori di confronto ( 3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ha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denominata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TB_PERSONE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si vuole verificare se esistono nella Tabella delle persone con lo stesso cognome ma con nome diverso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caso, sarà possibile scrivere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nidificata utilizzando l'operatore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EXISTS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D4C3023-C6DD-E573-EBF4-7FD3964F1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37" y="2921039"/>
            <a:ext cx="76962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30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Gli operatori di confronto ( 4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corretta è la seguente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95BC7B-0DD9-71EA-4B35-0586DE39B269}"/>
              </a:ext>
            </a:extLst>
          </p:cNvPr>
          <p:cNvSpPr txBox="1"/>
          <p:nvPr/>
        </p:nvSpPr>
        <p:spPr>
          <a:xfrm>
            <a:off x="2921619" y="1404766"/>
            <a:ext cx="119987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TB_PERSONE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T1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EXISTS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TB_PERSONE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.COGNOME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T1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.COGNOME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AND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T1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.NOME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&lt;&gt;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.NOME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);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53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Gli operatori di confronto ( 5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4" y="650651"/>
            <a:ext cx="9903262" cy="286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leggerà i valori di una riga nella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esterna ( prima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e successivamente, nella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più interna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dopo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EXISTS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), verificherà se esiste un'altra persona con lo stesso cognome ma con un nome diverso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risultato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sarà il seguente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95BC7B-0DD9-71EA-4B35-0586DE39B269}"/>
              </a:ext>
            </a:extLst>
          </p:cNvPr>
          <p:cNvSpPr txBox="1"/>
          <p:nvPr/>
        </p:nvSpPr>
        <p:spPr>
          <a:xfrm>
            <a:off x="10342939" y="597997"/>
            <a:ext cx="5397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TB_PERSONE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EXISTS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TB_PERSONE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.COGNOME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=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.COGNOME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.NOME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&lt;&gt;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.NOME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);</a:t>
            </a: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CB98D6-067F-6515-D40F-716C05DCD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51" y="3951680"/>
            <a:ext cx="7962900" cy="1323975"/>
          </a:xfrm>
          <a:prstGeom prst="rect">
            <a:avLst/>
          </a:prstGeom>
        </p:spPr>
      </p:pic>
      <p:sp>
        <p:nvSpPr>
          <p:cNvPr id="3" name="Freccia a sinistra 2">
            <a:extLst>
              <a:ext uri="{FF2B5EF4-FFF2-40B4-BE49-F238E27FC236}">
                <a16:creationId xmlns:a16="http://schemas.microsoft.com/office/drawing/2014/main" id="{2F8BFC9D-826A-BC65-237B-E7553BF13540}"/>
              </a:ext>
            </a:extLst>
          </p:cNvPr>
          <p:cNvSpPr/>
          <p:nvPr/>
        </p:nvSpPr>
        <p:spPr>
          <a:xfrm rot="19396055">
            <a:off x="9137753" y="3011545"/>
            <a:ext cx="1670545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417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Condizioni multiple con AND ed OR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utilizzata tra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entrambe le condizioni devono essere soddisfatte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A94209-DD4D-6FC2-3700-CAF6747DD57F}"/>
              </a:ext>
            </a:extLst>
          </p:cNvPr>
          <p:cNvSpPr txBox="1"/>
          <p:nvPr/>
        </p:nvSpPr>
        <p:spPr>
          <a:xfrm>
            <a:off x="7695149" y="1810152"/>
            <a:ext cx="75416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COD_DIP, RUOLO, LIVELLO_ISTRUZIONE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RUOLO = '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Analista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AND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LIVELLO_ISTRUZIONE =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16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6B4AEA-7D06-27B1-DFC8-DE523D30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4" y="1548280"/>
            <a:ext cx="6098626" cy="45737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586E61-BE32-C682-EB16-1BA95330BE2E}"/>
              </a:ext>
            </a:extLst>
          </p:cNvPr>
          <p:cNvSpPr txBox="1"/>
          <p:nvPr/>
        </p:nvSpPr>
        <p:spPr>
          <a:xfrm>
            <a:off x="458291" y="1964040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Voglio la lista degli analisti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 un livello di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istruzione uguale a 16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A21215-13B6-D20F-49CA-D98748B7B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589" y="4191654"/>
            <a:ext cx="7727072" cy="1747507"/>
          </a:xfrm>
          <a:prstGeom prst="rect">
            <a:avLst/>
          </a:prstGeom>
        </p:spPr>
      </p:pic>
      <p:sp>
        <p:nvSpPr>
          <p:cNvPr id="9" name="Freccia a sinistra 8">
            <a:extLst>
              <a:ext uri="{FF2B5EF4-FFF2-40B4-BE49-F238E27FC236}">
                <a16:creationId xmlns:a16="http://schemas.microsoft.com/office/drawing/2014/main" id="{8CD271CB-6431-0F01-A52C-1215572BB198}"/>
              </a:ext>
            </a:extLst>
          </p:cNvPr>
          <p:cNvSpPr/>
          <p:nvPr/>
        </p:nvSpPr>
        <p:spPr>
          <a:xfrm rot="17643230">
            <a:off x="9225664" y="3534791"/>
            <a:ext cx="1173134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7595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Condizioni multiple con AND ed OR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L'operatore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sulla stessa colonna equivale alla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0A94209-DD4D-6FC2-3700-CAF6747DD57F}"/>
              </a:ext>
            </a:extLst>
          </p:cNvPr>
          <p:cNvSpPr txBox="1"/>
          <p:nvPr/>
        </p:nvSpPr>
        <p:spPr>
          <a:xfrm>
            <a:off x="7695149" y="1810152"/>
            <a:ext cx="75416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COD_DIP, RUOLO, LIVELLO_ISTRUZIONE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RUOLO = '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Analista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OR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LIVELLO_ISTRUZIONE =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6B4AEA-7D06-27B1-DFC8-DE523D30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4" y="1548280"/>
            <a:ext cx="6098626" cy="457374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586E61-BE32-C682-EB16-1BA95330BE2E}"/>
              </a:ext>
            </a:extLst>
          </p:cNvPr>
          <p:cNvSpPr txBox="1"/>
          <p:nvPr/>
        </p:nvSpPr>
        <p:spPr>
          <a:xfrm>
            <a:off x="458291" y="1964040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Voglio la lista degli analisti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oppure dei dipendenti con un livello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 istruzione uguale a 20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75D5CB7-2CCE-5535-983A-52BC14F50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444" y="4323544"/>
            <a:ext cx="4915326" cy="1798476"/>
          </a:xfrm>
          <a:prstGeom prst="rect">
            <a:avLst/>
          </a:prstGeom>
        </p:spPr>
      </p:pic>
      <p:sp>
        <p:nvSpPr>
          <p:cNvPr id="9" name="Freccia a sinistra 8">
            <a:extLst>
              <a:ext uri="{FF2B5EF4-FFF2-40B4-BE49-F238E27FC236}">
                <a16:creationId xmlns:a16="http://schemas.microsoft.com/office/drawing/2014/main" id="{8C00B01D-7B24-AA16-22C3-004ACB7B7E2A}"/>
              </a:ext>
            </a:extLst>
          </p:cNvPr>
          <p:cNvSpPr/>
          <p:nvPr/>
        </p:nvSpPr>
        <p:spPr>
          <a:xfrm rot="17643230">
            <a:off x="9225664" y="3534791"/>
            <a:ext cx="1173134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6330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Condizioni multiple con AND ed OR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si combinano più condizioni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ha la precedenza sulla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si fa presente che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valutata prima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68F96FB-74F5-AD48-5B28-18007F5B4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74" y="1548280"/>
            <a:ext cx="6098626" cy="45737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DC9A270-F766-4DE5-61DA-3E1E5790AB99}"/>
              </a:ext>
            </a:extLst>
          </p:cNvPr>
          <p:cNvSpPr txBox="1"/>
          <p:nvPr/>
        </p:nvSpPr>
        <p:spPr>
          <a:xfrm>
            <a:off x="458291" y="1964040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Voglio la lista degli analisti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 livello di istruzione uguale a 16 e altri ruoli con un livello uguale a 18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55EB41-1B94-C5CD-EC0E-3FD313A5C80A}"/>
              </a:ext>
            </a:extLst>
          </p:cNvPr>
          <p:cNvSpPr txBox="1"/>
          <p:nvPr/>
        </p:nvSpPr>
        <p:spPr>
          <a:xfrm>
            <a:off x="8003131" y="1350930"/>
            <a:ext cx="75416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COD_DIP, RUOLO, LIVELLO_ISTRUZIONE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RUOLO = '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Analista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AND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LIVELLO_ISTRUZIONE =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16</a:t>
            </a: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FF00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OR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0000"/>
                </a:highlight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LIVELLO_ISTRUZIONE = 18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DFD663E-0E18-87E2-51E2-33744CFA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175" y="3679573"/>
            <a:ext cx="5197290" cy="2583404"/>
          </a:xfrm>
          <a:prstGeom prst="rect">
            <a:avLst/>
          </a:prstGeom>
        </p:spPr>
      </p:pic>
      <p:sp>
        <p:nvSpPr>
          <p:cNvPr id="11" name="Freccia a sinistra 10">
            <a:extLst>
              <a:ext uri="{FF2B5EF4-FFF2-40B4-BE49-F238E27FC236}">
                <a16:creationId xmlns:a16="http://schemas.microsoft.com/office/drawing/2014/main" id="{F7AC1BDE-00C8-B67B-B949-8722DBAE187E}"/>
              </a:ext>
            </a:extLst>
          </p:cNvPr>
          <p:cNvSpPr/>
          <p:nvPr/>
        </p:nvSpPr>
        <p:spPr>
          <a:xfrm rot="17614443">
            <a:off x="7512729" y="2894570"/>
            <a:ext cx="1173134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864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Manupulation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Language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3E66C7B-F68A-8265-9313-8FD45806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32" y="615811"/>
            <a:ext cx="3910067" cy="177383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6824BA4-9874-0E6E-D3E7-9DFEA20A5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17" y="4327476"/>
            <a:ext cx="7211935" cy="165607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6DA708B-9519-AFB7-FB90-E652B81A8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564" y="2530524"/>
            <a:ext cx="11077791" cy="165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19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Condizioni multiple con utilizzo di parentesi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condizioni di ricerca tra parentesi sono valutate per prime a cominciare dalle parentesi più interne nel caso ci fossero più parentesi nidificate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alcune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più predicati, potrebbe essere vantaggioso utilizzare le parentesi per una maggiore chiarezza e leggibilità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slide successiva verrà mostrato un breve esempio di utilizzo di parentesi in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WHERE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condition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2523972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Condizioni multiple con utilizzo di parentesi ( 2 di 2 )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15132E3-B7C5-AB3E-6E68-7F4E33E02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1" y="734241"/>
            <a:ext cx="6098626" cy="45737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ECB8A1-69BB-0298-D515-7DCD45BA8949}"/>
              </a:ext>
            </a:extLst>
          </p:cNvPr>
          <p:cNvSpPr txBox="1"/>
          <p:nvPr/>
        </p:nvSpPr>
        <p:spPr>
          <a:xfrm>
            <a:off x="335628" y="1150001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Vorrei la lista di tutti gli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analisti con un livello di istruzione uguale a 16 e 18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544BFA-8DDC-95E2-8B8A-BE51CF67C58C}"/>
              </a:ext>
            </a:extLst>
          </p:cNvPr>
          <p:cNvSpPr txBox="1"/>
          <p:nvPr/>
        </p:nvSpPr>
        <p:spPr>
          <a:xfrm>
            <a:off x="7962778" y="914076"/>
            <a:ext cx="75416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COD_DIP, RUOLO, LIVELLO_ISTRUZIONE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RUOLO = '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Analista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AND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LIVELLO_ISTRUZIONE =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OR 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LIVELLO_ISTRUZIONE =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21C4BD45-F2C5-356F-0878-AEB0A79302C5}"/>
              </a:ext>
            </a:extLst>
          </p:cNvPr>
          <p:cNvSpPr/>
          <p:nvPr/>
        </p:nvSpPr>
        <p:spPr>
          <a:xfrm rot="17614443">
            <a:off x="9678879" y="3553146"/>
            <a:ext cx="1173134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0BE5AC9-67ED-C273-8AD5-4A77A61AB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137" y="4511240"/>
            <a:ext cx="4968671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29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clausola IN ( 1 di 2 )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utilizzata quando si vuole verificare l'esistenza di una serie di valori contenuti nella colonna indicata nel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predicato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F0D6233-0DA7-902C-45D6-B4D8BA5F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633609"/>
            <a:ext cx="6098626" cy="45737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CEF7FDA-247B-27B2-06B9-747149C04920}"/>
              </a:ext>
            </a:extLst>
          </p:cNvPr>
          <p:cNvSpPr txBox="1"/>
          <p:nvPr/>
        </p:nvSpPr>
        <p:spPr>
          <a:xfrm>
            <a:off x="451392" y="2049369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Vorrei la lista dei dipendenti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 hanno un livello di istruzione uguale a 14, 19 e 20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2033E0-25B4-C564-8D2C-15DAF642F682}"/>
              </a:ext>
            </a:extLst>
          </p:cNvPr>
          <p:cNvSpPr txBox="1"/>
          <p:nvPr/>
        </p:nvSpPr>
        <p:spPr>
          <a:xfrm>
            <a:off x="7962778" y="1215155"/>
            <a:ext cx="75416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COGNOME, LIVELLO_ISTRUZIONE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LIVELLO_ISTRUZIONE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19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20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231095FC-009C-FA18-FB07-BD07E61A4E95}"/>
              </a:ext>
            </a:extLst>
          </p:cNvPr>
          <p:cNvSpPr/>
          <p:nvPr/>
        </p:nvSpPr>
        <p:spPr>
          <a:xfrm rot="17614443">
            <a:off x="10668979" y="2712105"/>
            <a:ext cx="1445478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3421AD1-B5D6-8CE2-6C4E-1D087F486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764" y="3762148"/>
            <a:ext cx="4160881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29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clausola IN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60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successive daranno lo stesso risultato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valori nella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possono essere numerici, alfanumerici, date ed orari ed eccetto i valori numerici, gli altri valori devono essere posti tra apici singoli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01986B-130A-C7A9-69AF-3D92F3E31976}"/>
              </a:ext>
            </a:extLst>
          </p:cNvPr>
          <p:cNvSpPr txBox="1"/>
          <p:nvPr/>
        </p:nvSpPr>
        <p:spPr>
          <a:xfrm>
            <a:off x="491461" y="1600953"/>
            <a:ext cx="75416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COGNOME, LIVELLO_ISTRUZIONE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 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LIVELLO_ISTRUZIONE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(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19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1BB96A9-0EFA-8242-C7E3-359BD2FCA19C}"/>
              </a:ext>
            </a:extLst>
          </p:cNvPr>
          <p:cNvSpPr txBox="1"/>
          <p:nvPr/>
        </p:nvSpPr>
        <p:spPr>
          <a:xfrm>
            <a:off x="7920037" y="1600953"/>
            <a:ext cx="75416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COGNOME, LIVELLO_ISTRUZIONE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 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LIVELLO_ISTRUZIONE =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OR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LIVELLO_ISTRUZIONE =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19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8335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clausola BETWEEN ( 1 di 2 )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497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BETWEEN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determina se un certo valore è compreso in un range specificato in ordine crescente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clausola può essere utilizzata sia per i valori numerici, sia per i valori alfanumerici sia per data ed ora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per la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esprimere la negazione con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BETWEEN</a:t>
            </a:r>
          </a:p>
        </p:txBody>
      </p:sp>
    </p:spTree>
    <p:extLst>
      <p:ext uri="{BB962C8B-B14F-4D97-AF65-F5344CB8AC3E}">
        <p14:creationId xmlns:p14="http://schemas.microsoft.com/office/powerpoint/2010/main" val="3425770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clausola BETWEEN ( 2 di 2 )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CF0230E-7C38-4906-9EA3-5E788C85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9" y="607704"/>
            <a:ext cx="6098626" cy="45737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67B4D1-06CB-1B6B-9632-C4E425441FE1}"/>
              </a:ext>
            </a:extLst>
          </p:cNvPr>
          <p:cNvSpPr txBox="1"/>
          <p:nvPr/>
        </p:nvSpPr>
        <p:spPr>
          <a:xfrm>
            <a:off x="284126" y="1023464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Vorrei i dipendenti che hanno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un livello di istruzione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compreso tra 12 e 15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B3F313-BD95-4E73-BA5E-677677CCA381}"/>
              </a:ext>
            </a:extLst>
          </p:cNvPr>
          <p:cNvSpPr txBox="1"/>
          <p:nvPr/>
        </p:nvSpPr>
        <p:spPr>
          <a:xfrm>
            <a:off x="7236758" y="888534"/>
            <a:ext cx="798346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COGNOME, NOME, LIVELLO_ISTRUZIONE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 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LIVELLO_ISTRUZIONE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BETWEEN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12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AND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15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0DDE5D4B-EF68-19F2-4AF6-C85B15C02246}"/>
              </a:ext>
            </a:extLst>
          </p:cNvPr>
          <p:cNvSpPr/>
          <p:nvPr/>
        </p:nvSpPr>
        <p:spPr>
          <a:xfrm rot="17614443">
            <a:off x="10091118" y="2517155"/>
            <a:ext cx="1231604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7F919B5-D685-2B3E-C5B4-B2C9A93C2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196" y="3651615"/>
            <a:ext cx="6248942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53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Comparazione dei valori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Null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0C4E156-B734-43E7-6F95-D87D94EA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9" y="607704"/>
            <a:ext cx="6098626" cy="45737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12C45B-02F3-E2C6-A0A9-36FB384A9EFD}"/>
              </a:ext>
            </a:extLst>
          </p:cNvPr>
          <p:cNvSpPr txBox="1"/>
          <p:nvPr/>
        </p:nvSpPr>
        <p:spPr>
          <a:xfrm>
            <a:off x="284126" y="1023464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Vorrei la lista dei codici ufficio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 dei relativi nomi ufficio che non hanno il responsabile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FC2015-8E63-AE8E-F374-B83C1D58E644}"/>
              </a:ext>
            </a:extLst>
          </p:cNvPr>
          <p:cNvSpPr txBox="1"/>
          <p:nvPr/>
        </p:nvSpPr>
        <p:spPr>
          <a:xfrm>
            <a:off x="8806048" y="799454"/>
            <a:ext cx="5006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COD_UFF, NOME_UFFICIO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SCH_DBETL.UFFICI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RESP_UFF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IS NULL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240CD3A8-1E57-EC7C-00EB-1344B63046CA}"/>
              </a:ext>
            </a:extLst>
          </p:cNvPr>
          <p:cNvSpPr/>
          <p:nvPr/>
        </p:nvSpPr>
        <p:spPr>
          <a:xfrm rot="17614443">
            <a:off x="10091118" y="2517155"/>
            <a:ext cx="1231604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B1BE4C0-B7B1-DD22-874F-01BADEECD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534" y="3816166"/>
            <a:ext cx="4623257" cy="21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043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Ricerca parziale di un valore con la LIKE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predicato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LIKE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consente la ricerca di caratteri che corrispondono ad un determinato modello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4513520-4102-B953-A935-DF1E8991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09" y="1399439"/>
            <a:ext cx="6098626" cy="457374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DD3C8D0-EA42-03AF-70CB-9F1C5758D331}"/>
              </a:ext>
            </a:extLst>
          </p:cNvPr>
          <p:cNvSpPr txBox="1"/>
          <p:nvPr/>
        </p:nvSpPr>
        <p:spPr>
          <a:xfrm>
            <a:off x="284126" y="1815199"/>
            <a:ext cx="55187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Vorrei la lista di quei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dipendenti che hanno il cognome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che inizia con la lettera G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CFF6AD-1E83-563F-F704-0B024C65600B}"/>
              </a:ext>
            </a:extLst>
          </p:cNvPr>
          <p:cNvSpPr txBox="1"/>
          <p:nvPr/>
        </p:nvSpPr>
        <p:spPr>
          <a:xfrm>
            <a:off x="9504027" y="1261201"/>
            <a:ext cx="5006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COGNOME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COGNOME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LIKE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'G%';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FFF1A2AB-7228-1BDC-FDF8-301E88FE6C9E}"/>
              </a:ext>
            </a:extLst>
          </p:cNvPr>
          <p:cNvSpPr/>
          <p:nvPr/>
        </p:nvSpPr>
        <p:spPr>
          <a:xfrm rot="17614443">
            <a:off x="10321938" y="2753373"/>
            <a:ext cx="1231604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08D78B-ABA4-5B7B-EC29-6E0402042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566" y="3767275"/>
            <a:ext cx="3428650" cy="215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21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Ricerca parziale di un valore con la LIKE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4667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predicato viene anche indicato come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linguaggio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esistono due caratteri speciali utilizzabili nel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predicato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LIKE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primo è il segno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Percentuale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%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per la ricerca di più caratteri successivi mentre il secondo è il segno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Underscore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_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per la ricerca di un solo carattere successivo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9CB0F63F-0D4D-E54D-0D87-9DAD812B6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563" y="1349459"/>
            <a:ext cx="10622749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5969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Ricerca parziale</a:t>
            </a:r>
          </a:p>
          <a:p>
            <a:pPr marL="5969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Mascheramento</a:t>
            </a:r>
          </a:p>
          <a:p>
            <a:pPr marL="5969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Wild-Card</a:t>
            </a:r>
          </a:p>
        </p:txBody>
      </p:sp>
    </p:spTree>
    <p:extLst>
      <p:ext uri="{BB962C8B-B14F-4D97-AF65-F5344CB8AC3E}">
        <p14:creationId xmlns:p14="http://schemas.microsoft.com/office/powerpoint/2010/main" val="795349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Ricerca parziale di un valore con la LIKE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Nell'immagine riportata nella slide, nella seconda ricerca, vengono prelevate tutte le righe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quanto la sequenza delle lettere nella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LIKE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rispetta quella dei valori nella colonna; se ci fosse stato un nome con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prima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questa riga non sarebbe stata prelevata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106A4F5-17B8-5872-C622-E8D915EE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03" y="2298292"/>
            <a:ext cx="5739782" cy="14572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0A30CC5A-22DD-C365-319F-DB6904E3C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62" y="4274442"/>
            <a:ext cx="6174503" cy="145644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677A04F4-929B-A6DD-25C6-09C12BBE5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1800" y="2266540"/>
            <a:ext cx="2123263" cy="169214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6633D96-FE17-5502-F372-5AD4610BB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090" y="4618702"/>
            <a:ext cx="2123263" cy="1015970"/>
          </a:xfrm>
          <a:prstGeom prst="rect">
            <a:avLst/>
          </a:prstGeom>
        </p:spPr>
      </p:pic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9B259577-EB92-4084-D74F-621D31285656}"/>
              </a:ext>
            </a:extLst>
          </p:cNvPr>
          <p:cNvSpPr/>
          <p:nvPr/>
        </p:nvSpPr>
        <p:spPr>
          <a:xfrm>
            <a:off x="7481513" y="2594690"/>
            <a:ext cx="2432371" cy="848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899D4214-E132-6F9F-027C-556971959232}"/>
              </a:ext>
            </a:extLst>
          </p:cNvPr>
          <p:cNvSpPr/>
          <p:nvPr/>
        </p:nvSpPr>
        <p:spPr>
          <a:xfrm>
            <a:off x="7481513" y="4696507"/>
            <a:ext cx="2432371" cy="8484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155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 istruzioni di Data </a:t>
            </a:r>
            <a:r>
              <a:rPr lang="it-IT" sz="32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Manipulation</a:t>
            </a:r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Language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tipo di istruzioni consentono di manipolare i dati all’interno delle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quattro istruzioni principali sono 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l’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INSERT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l’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UPDATE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la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 queste quattro istruzioni, spesso viene associato anche l’acronimo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CRUD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sta ad indicare le 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Keyword </a:t>
            </a:r>
            <a:r>
              <a:rPr lang="it-IT" sz="28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Create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Read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Update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</a:t>
            </a:r>
            <a:r>
              <a:rPr lang="it-IT" sz="28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800" b="1" dirty="0">
                <a:solidFill>
                  <a:srgbClr val="FF0000"/>
                </a:solidFill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Delete</a:t>
            </a:r>
            <a:endParaRPr lang="it-IT" sz="2800" dirty="0">
              <a:solidFill>
                <a:srgbClr val="FF0000"/>
              </a:solidFill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1511235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clausola LIKE con Underscore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simbolo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Underscore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_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)indica di cercare uno specifico carattere nella posizione corrispondente della colonna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Ogni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Underscore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modello, rappresenta un singolo carattere il cui valore non viene confrontato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741604B-06B6-0578-A6FB-A2EF321C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43" y="2754352"/>
            <a:ext cx="4321328" cy="345299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A69A5C-8452-3341-7C4A-6449AEF10B60}"/>
              </a:ext>
            </a:extLst>
          </p:cNvPr>
          <p:cNvSpPr txBox="1"/>
          <p:nvPr/>
        </p:nvSpPr>
        <p:spPr>
          <a:xfrm>
            <a:off x="562907" y="3149308"/>
            <a:ext cx="3986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Necessito dei dipendenti che nel cognome hanno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minuscola in seconda posizione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FC144E-6F0B-1107-9716-98FC74C9C081}"/>
              </a:ext>
            </a:extLst>
          </p:cNvPr>
          <p:cNvSpPr txBox="1"/>
          <p:nvPr/>
        </p:nvSpPr>
        <p:spPr>
          <a:xfrm>
            <a:off x="9861844" y="3372855"/>
            <a:ext cx="5006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COGNOME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COGNOME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LIKE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'_o%';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8124FA45-95AF-7F75-632A-8C37350D74E7}"/>
              </a:ext>
            </a:extLst>
          </p:cNvPr>
          <p:cNvSpPr/>
          <p:nvPr/>
        </p:nvSpPr>
        <p:spPr>
          <a:xfrm rot="20173807">
            <a:off x="8235639" y="4074119"/>
            <a:ext cx="1606055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529A06-5915-F190-DEDA-D0212E0E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704" y="3695918"/>
            <a:ext cx="2293819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35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clausola LIKE con Underscore ( 2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36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restituisce i nomi che iniziano con qualsiasi carattere arbitrario se il secondo carattere è la lettera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minuscola; se si fosse voluto cercare il cognome, il cui terzo carattere fosse stata la lettera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minuscola, il modello sarebbe dovuto iniziare con due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Underscore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__r%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741604B-06B6-0578-A6FB-A2EF321C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45" y="2014198"/>
            <a:ext cx="4321328" cy="345299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A69A5C-8452-3341-7C4A-6449AEF10B60}"/>
              </a:ext>
            </a:extLst>
          </p:cNvPr>
          <p:cNvSpPr txBox="1"/>
          <p:nvPr/>
        </p:nvSpPr>
        <p:spPr>
          <a:xfrm>
            <a:off x="403109" y="2409154"/>
            <a:ext cx="3986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Necessito dei dipendenti che nel cognome hanno la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minuscola in seconda posizione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FC144E-6F0B-1107-9716-98FC74C9C081}"/>
              </a:ext>
            </a:extLst>
          </p:cNvPr>
          <p:cNvSpPr txBox="1"/>
          <p:nvPr/>
        </p:nvSpPr>
        <p:spPr>
          <a:xfrm>
            <a:off x="9133655" y="2502977"/>
            <a:ext cx="5006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COGNOME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SCH_DBETL.DIPENDENTI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COGNOME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LIKE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'_o%';</a:t>
            </a:r>
          </a:p>
        </p:txBody>
      </p:sp>
      <p:sp>
        <p:nvSpPr>
          <p:cNvPr id="6" name="Freccia a sinistra 5">
            <a:extLst>
              <a:ext uri="{FF2B5EF4-FFF2-40B4-BE49-F238E27FC236}">
                <a16:creationId xmlns:a16="http://schemas.microsoft.com/office/drawing/2014/main" id="{8A2DC559-55C5-EE09-CFC8-A74B3A93B512}"/>
              </a:ext>
            </a:extLst>
          </p:cNvPr>
          <p:cNvSpPr/>
          <p:nvPr/>
        </p:nvSpPr>
        <p:spPr>
          <a:xfrm rot="20173807">
            <a:off x="9419505" y="3799395"/>
            <a:ext cx="1606055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3CD2FC7-B20C-4799-4C37-9CEDE6740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514" y="3332484"/>
            <a:ext cx="2293819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34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negazione con il NOT LIKE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741604B-06B6-0578-A6FB-A2EF321C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62" y="546410"/>
            <a:ext cx="6266176" cy="503647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9A69A5C-8452-3341-7C4A-6449AEF10B60}"/>
              </a:ext>
            </a:extLst>
          </p:cNvPr>
          <p:cNvSpPr txBox="1"/>
          <p:nvPr/>
        </p:nvSpPr>
        <p:spPr>
          <a:xfrm>
            <a:off x="961042" y="1275118"/>
            <a:ext cx="4667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Vorrei la lista degli uffici che non iniziano per la lettera 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FC144E-6F0B-1107-9716-98FC74C9C081}"/>
              </a:ext>
            </a:extLst>
          </p:cNvPr>
          <p:cNvSpPr txBox="1"/>
          <p:nvPr/>
        </p:nvSpPr>
        <p:spPr>
          <a:xfrm>
            <a:off x="9133655" y="879364"/>
            <a:ext cx="6266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COD_UFF, NOME_UFFICIO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FROM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SCH_DBETL.UFFICI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WHERE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NOME_UFFICIO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NOT LIKE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'D%';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5A7C8E5-FC67-24FA-3C92-5480E8A3D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638" y="3485283"/>
            <a:ext cx="3779848" cy="2430991"/>
          </a:xfrm>
          <a:prstGeom prst="rect">
            <a:avLst/>
          </a:prstGeom>
        </p:spPr>
      </p:pic>
      <p:sp>
        <p:nvSpPr>
          <p:cNvPr id="9" name="Freccia a sinistra 8">
            <a:extLst>
              <a:ext uri="{FF2B5EF4-FFF2-40B4-BE49-F238E27FC236}">
                <a16:creationId xmlns:a16="http://schemas.microsoft.com/office/drawing/2014/main" id="{4D5F3C6F-BCCC-AE97-00FF-688BA70D7B0A}"/>
              </a:ext>
            </a:extLst>
          </p:cNvPr>
          <p:cNvSpPr/>
          <p:nvPr/>
        </p:nvSpPr>
        <p:spPr>
          <a:xfrm rot="18251067">
            <a:off x="9668079" y="2400875"/>
            <a:ext cx="1606055" cy="60071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1484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alle Funzioni in Postgres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99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ambito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Informatico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programma scritto per accettare opzionalmente alcuni parametri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eseguire una o più istruzioni e restituire un singolo valore in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Output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mette a disposizione una serie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linguaggio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CBC4F48-B46F-4951-CCDA-B51C4124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2902612"/>
            <a:ext cx="58483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56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alle Funzioni in Postgres ( 2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caratterizzate da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7C7B4A5F-441B-6D57-0CB4-439604E58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9" y="1282553"/>
            <a:ext cx="14994026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L'elenco dei parametri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tratta di zero o più argomenti che possono essere passati a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l’elaborazione; questi argomenti o parametri possono essere di diversi tipi di dato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tipo di dato del valore restituito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dettaglio delle operazioni eseguite dalla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fornito dal codice che in genere utilizza i parametri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esegue dei calcoli ed operazioni e genera un valore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Output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476296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alle Funzioni in Postgres ( 3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costituiscono uno strumento molto valido del linguaggio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sono ampiamente utilizzate per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7C7B4A5F-441B-6D57-0CB4-439604E58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9" y="1706298"/>
            <a:ext cx="14994026" cy="263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Formattare date e numeri per visualizzarli o utilizzarli nel modo desiderato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Effettuare dei calcoli sui dati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Modificare singoli dati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Manipolare l’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Output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gruppi di righe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Convertire i tipi di dati delle colonne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756387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alle Funzioni in Postgres ( 4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linguaggio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in generale e in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particolare, possiamo distinguere due tipi distinti di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CD8F25C5-14B1-AD62-DD9E-F96FF7D78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809" y="1706298"/>
            <a:ext cx="14994026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agiscono su una sola riga ovvero che agiscono solo sulle singole righe e restituiscono un risultato per riga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agiscono su più righe ovvero possono manipolare gruppi di righe e restituiscono un risultato per ciascun gruppo di righe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1D240F9-CEA4-EF9B-898F-06C549BF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696" y="3776842"/>
            <a:ext cx="7085392" cy="23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84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Funzioni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Sql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che agiscono su più righe ( 1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operano su più di una riga alla volta sono 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aggregazione o di gruppo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Solitamente si utilizzano per calcolare la somma o la media dei valori di colonna numerici o per contare il numero totale dei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Record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 insieme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agiscono su più righe oggetto della certificazione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le seguenti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B418D5B0-D17B-BE9D-2199-C4270DC3057F}"/>
              </a:ext>
            </a:extLst>
          </p:cNvPr>
          <p:cNvSpPr/>
          <p:nvPr/>
        </p:nvSpPr>
        <p:spPr>
          <a:xfrm>
            <a:off x="1338146" y="3969834"/>
            <a:ext cx="2732049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</a:t>
            </a:r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C06CC690-99B6-E3D1-F8C6-DF68B4793448}"/>
              </a:ext>
            </a:extLst>
          </p:cNvPr>
          <p:cNvSpPr/>
          <p:nvPr/>
        </p:nvSpPr>
        <p:spPr>
          <a:xfrm>
            <a:off x="3720789" y="4984440"/>
            <a:ext cx="2732049" cy="9144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95BEA32E-C19C-62BE-16F0-D17E7F71DB83}"/>
              </a:ext>
            </a:extLst>
          </p:cNvPr>
          <p:cNvSpPr/>
          <p:nvPr/>
        </p:nvSpPr>
        <p:spPr>
          <a:xfrm>
            <a:off x="6341326" y="3969834"/>
            <a:ext cx="2732049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E22F1C4-BD55-B15C-FEF2-BE3EBBEFE047}"/>
              </a:ext>
            </a:extLst>
          </p:cNvPr>
          <p:cNvSpPr/>
          <p:nvPr/>
        </p:nvSpPr>
        <p:spPr>
          <a:xfrm>
            <a:off x="8723969" y="4984440"/>
            <a:ext cx="2732049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AVG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4EBEDF54-96C6-0993-7D91-0BA77131B02A}"/>
              </a:ext>
            </a:extLst>
          </p:cNvPr>
          <p:cNvSpPr/>
          <p:nvPr/>
        </p:nvSpPr>
        <p:spPr>
          <a:xfrm>
            <a:off x="11344506" y="3969570"/>
            <a:ext cx="2732049" cy="914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241610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Funzioni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Sql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che agiscono su più righe ( 2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835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Abbiamo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denominata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DIPE_AZIENDA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una colonna relativa allo stipendio dei dipendenti; negli esempi successivi mostreremo utilizzi delle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prendendo come riferimento i dati contenuti nella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sottostante</a:t>
            </a:r>
          </a:p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2CC031-0676-774A-50BC-15DD2D4E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741" y="2133212"/>
            <a:ext cx="9149051" cy="389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0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Funzioni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Sql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che agiscono su più righe ( 3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16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SUM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restituisce il somma totale dei valori della colonna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MAX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restituisce il valore maggiore di quelli presenti nella colonna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2B7F6B2-031D-A8AB-6358-167BB8D51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35" y="1560807"/>
            <a:ext cx="4717189" cy="134885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A220945-18DA-5B9A-A1A4-F931EAB61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935" y="4427385"/>
            <a:ext cx="4595258" cy="1341236"/>
          </a:xfrm>
          <a:prstGeom prst="rect">
            <a:avLst/>
          </a:prstGeom>
        </p:spPr>
      </p:pic>
      <p:sp>
        <p:nvSpPr>
          <p:cNvPr id="8" name="Freccia a sinistra 7">
            <a:extLst>
              <a:ext uri="{FF2B5EF4-FFF2-40B4-BE49-F238E27FC236}">
                <a16:creationId xmlns:a16="http://schemas.microsoft.com/office/drawing/2014/main" id="{46AB8519-7F41-A281-52BC-781BC2948257}"/>
              </a:ext>
            </a:extLst>
          </p:cNvPr>
          <p:cNvSpPr/>
          <p:nvPr/>
        </p:nvSpPr>
        <p:spPr>
          <a:xfrm rot="10800000">
            <a:off x="6106124" y="1560806"/>
            <a:ext cx="3169032" cy="1348857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>
            <a:extLst>
              <a:ext uri="{FF2B5EF4-FFF2-40B4-BE49-F238E27FC236}">
                <a16:creationId xmlns:a16="http://schemas.microsoft.com/office/drawing/2014/main" id="{F2A87D6E-758B-1AC0-444D-D3FE3AEA87CE}"/>
              </a:ext>
            </a:extLst>
          </p:cNvPr>
          <p:cNvSpPr/>
          <p:nvPr/>
        </p:nvSpPr>
        <p:spPr>
          <a:xfrm rot="10800000">
            <a:off x="6106124" y="4463534"/>
            <a:ext cx="3169032" cy="1348857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3EB1B8F-E6B1-FE5B-939D-B64CEF42C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7418" y="1423515"/>
            <a:ext cx="2003666" cy="161188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9928949-05AE-4526-AC33-5551168DB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1611" y="4179209"/>
            <a:ext cx="2009591" cy="175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6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Istruzione SELECT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306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comando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di selezionare uno o più colonne da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Oltre alla selezione delle colonne, sarà possibile eseguire particolari funzioni che verranno mostrate nel proseguimento del corso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sua forma più semplice, la sintassi è</a:t>
            </a:r>
            <a:endParaRPr lang="it-IT" sz="2400" dirty="0"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F13CD8C-F2D3-13A2-7D6F-E3CE3B032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905" y="3969570"/>
            <a:ext cx="11081037" cy="199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15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Funzioni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Sql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che agiscono su più righe ( 4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16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MIN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restituisce il valore minore di quelli presenti nella colonna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AVG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restituisce la media dei valori presenti nella colonna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4F64239-0642-BB8C-F0E6-8EB4765D1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42" y="1389963"/>
            <a:ext cx="4450466" cy="132599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62808BD-7845-C379-E43A-184734482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063" y="4278964"/>
            <a:ext cx="4442845" cy="1333616"/>
          </a:xfrm>
          <a:prstGeom prst="rect">
            <a:avLst/>
          </a:prstGeom>
        </p:spPr>
      </p:pic>
      <p:sp>
        <p:nvSpPr>
          <p:cNvPr id="8" name="Freccia a sinistra 7">
            <a:extLst>
              <a:ext uri="{FF2B5EF4-FFF2-40B4-BE49-F238E27FC236}">
                <a16:creationId xmlns:a16="http://schemas.microsoft.com/office/drawing/2014/main" id="{DA007809-0B48-D396-27DB-8802219F7118}"/>
              </a:ext>
            </a:extLst>
          </p:cNvPr>
          <p:cNvSpPr/>
          <p:nvPr/>
        </p:nvSpPr>
        <p:spPr>
          <a:xfrm rot="10800000">
            <a:off x="6239290" y="1551928"/>
            <a:ext cx="3169032" cy="1348857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Freccia a sinistra 8">
            <a:extLst>
              <a:ext uri="{FF2B5EF4-FFF2-40B4-BE49-F238E27FC236}">
                <a16:creationId xmlns:a16="http://schemas.microsoft.com/office/drawing/2014/main" id="{94D3E5E5-0BDD-2DD2-B731-4806FD1DD372}"/>
              </a:ext>
            </a:extLst>
          </p:cNvPr>
          <p:cNvSpPr/>
          <p:nvPr/>
        </p:nvSpPr>
        <p:spPr>
          <a:xfrm rot="10800000">
            <a:off x="6239290" y="4454656"/>
            <a:ext cx="3169032" cy="1348857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1CADC9F-9F9D-EADD-091B-FC86B49A7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943" y="1389963"/>
            <a:ext cx="2023896" cy="172272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D5F89A0-8025-3FCC-5E3A-27367E58BE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3004" y="4278964"/>
            <a:ext cx="2007774" cy="17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69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Funzioni </a:t>
            </a: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Sql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che agiscono su più righe ( 5 di 5 )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COUNT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restituisce il numero di righe totali nella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D402CA0-43B2-87F3-C3AB-AF4A194F9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95" y="1701939"/>
            <a:ext cx="4610500" cy="1341236"/>
          </a:xfrm>
          <a:prstGeom prst="rect">
            <a:avLst/>
          </a:prstGeom>
        </p:spPr>
      </p:pic>
      <p:sp>
        <p:nvSpPr>
          <p:cNvPr id="5" name="Freccia a sinistra 4">
            <a:extLst>
              <a:ext uri="{FF2B5EF4-FFF2-40B4-BE49-F238E27FC236}">
                <a16:creationId xmlns:a16="http://schemas.microsoft.com/office/drawing/2014/main" id="{D0C3F2A8-81DB-186E-B684-168C3A75FB58}"/>
              </a:ext>
            </a:extLst>
          </p:cNvPr>
          <p:cNvSpPr/>
          <p:nvPr/>
        </p:nvSpPr>
        <p:spPr>
          <a:xfrm rot="10800000">
            <a:off x="6008471" y="1569683"/>
            <a:ext cx="3748088" cy="1348857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3A79DA-486F-A09A-81E2-BE89C3525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581" y="1404766"/>
            <a:ext cx="1946432" cy="17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5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Funzione EXTRACT ( 1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Funzione EXTRACT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estrae un valore da una data o da un certo intervallo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sintassi è la seguente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3C191A8-69D2-43E4-3C30-C88022AA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657" y="2606550"/>
            <a:ext cx="10424759" cy="33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43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Funzione EXTRACT ( 2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esempio utilizzeremo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dei dipendenti di una certa azienda che ha i campi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ID_DIP</a:t>
            </a:r>
            <a:r>
              <a:rPr kumimoji="0" lang="it-IT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COGNOME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NOME</a:t>
            </a:r>
            <a:r>
              <a:rPr kumimoji="0" lang="it-IT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STIPENDIO</a:t>
            </a:r>
            <a:r>
              <a:rPr kumimoji="0" lang="it-IT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DATA_ASS </a:t>
            </a:r>
            <a:r>
              <a:rPr kumimoji="0" lang="it-IT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UFFICIO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il formato descritto nell'immagine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FAAEA0-E14C-B246-768D-DD1EF99DD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59" y="2032023"/>
            <a:ext cx="13278278" cy="35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45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 Funzione EXTRACT ( 3 di 3 )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316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Provando ad eseguire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Query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estrae dal campo data solo il mese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risultato sarebbe il seguente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11D396-31FC-B95B-B4C0-FF8A5E40CC3A}"/>
              </a:ext>
            </a:extLst>
          </p:cNvPr>
          <p:cNvSpPr txBox="1"/>
          <p:nvPr/>
        </p:nvSpPr>
        <p:spPr>
          <a:xfrm>
            <a:off x="4421139" y="1274520"/>
            <a:ext cx="74305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SELECT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COGNOME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,NOME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	   ,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EXTRACT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MONTH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DATA_ASS)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FROM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SCH_DBETL.DIPE_AZIENDA;</a:t>
            </a:r>
            <a:endParaRPr kumimoji="0" lang="it-IT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E02E36-671E-DBD7-49A9-0E7CC5F4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778" y="3662048"/>
            <a:ext cx="4602879" cy="2545301"/>
          </a:xfrm>
          <a:prstGeom prst="rect">
            <a:avLst/>
          </a:prstGeom>
        </p:spPr>
      </p:pic>
      <p:sp>
        <p:nvSpPr>
          <p:cNvPr id="7" name="Freccia a sinistra 6">
            <a:extLst>
              <a:ext uri="{FF2B5EF4-FFF2-40B4-BE49-F238E27FC236}">
                <a16:creationId xmlns:a16="http://schemas.microsoft.com/office/drawing/2014/main" id="{E1169C1A-15BF-E2D2-1FE2-DE8ECBF38D88}"/>
              </a:ext>
            </a:extLst>
          </p:cNvPr>
          <p:cNvSpPr/>
          <p:nvPr/>
        </p:nvSpPr>
        <p:spPr>
          <a:xfrm rot="16200000">
            <a:off x="7192900" y="2767793"/>
            <a:ext cx="992634" cy="808224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9344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Creazione e rinomina di una colonna a Runtime ( 1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156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linguaggio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possibile creare delle colonne fittizie da visualizzare nel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Result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Set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immagini di avere una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le sole colonne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NOME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COGNOME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SESSO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B92C859-8689-ED80-CB01-077380884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641" y="2616355"/>
            <a:ext cx="4909973" cy="289528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B0480108-C6D8-AA8E-13F6-72742B018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503" y="2616355"/>
            <a:ext cx="636703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46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Creazione e rinomina di una colonna a Runtime ( 2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colonna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SESSO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riporta un solo carattere che esprime il sesso in lingua inglese ed in forma abbreviata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vuole creare un risultato composto dal solo Cognome, Nome e Sesso espresso in italiano e in forma estesa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AF5922E-6491-35C4-15D1-1A4431D8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446" y="3185068"/>
            <a:ext cx="4909973" cy="289528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EBF9C31-2966-57F6-F859-7E7ED27D8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308" y="3185068"/>
            <a:ext cx="636703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36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Creazione e rinomina di una colonna a Runtime ( 3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57200" marR="0" lvl="0" indent="-3175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risultato è formalmente corretto ma l’intestazione della colonna fittizia non è esatta in quanto riporta uno dei valori inseriti nella nuova colonna; come risolvere questo problema ?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EEA85E7-8653-11B6-8A64-03DD42CB8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23" y="2200805"/>
            <a:ext cx="6283306" cy="355322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3D4DBE8-DFCC-B68C-10AC-9CCB65984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481" y="2300660"/>
            <a:ext cx="6433281" cy="282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31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Creazione e rinomina di una colonna a Runtime ( 4 di 4 )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434267" cy="5097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mette a disposizione la clausola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deve essere posta dopo il nome di una colonna ( sia fittizia che non ) per effettuare la </a:t>
            </a:r>
            <a:r>
              <a:rPr kumimoji="0" lang="it-IT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Rename</a:t>
            </a: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particolare, nel caso della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Union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la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deve essere posta nella prima delle 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Queries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obbligatoriamente per effettuare la rinomina della colonna</a:t>
            </a:r>
            <a:r>
              <a:rPr kumimoji="0" 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onvergence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5A86EE2-4224-18CE-07D0-20ED68B6A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384" y="1703503"/>
            <a:ext cx="6540913" cy="285734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99DC85D-DFAF-E579-6ECE-330E4A072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416" y="1791867"/>
            <a:ext cx="7301647" cy="276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80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C8ACB8D6-4C4E-D653-20CA-BEFEDA425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8400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51A18B8-A2D5-C48D-E466-97964FEAAB23}"/>
              </a:ext>
            </a:extLst>
          </p:cNvPr>
          <p:cNvSpPr txBox="1"/>
          <p:nvPr/>
        </p:nvSpPr>
        <p:spPr>
          <a:xfrm>
            <a:off x="4806176" y="4694663"/>
            <a:ext cx="89321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Esercizio #01</a:t>
            </a:r>
          </a:p>
        </p:txBody>
      </p:sp>
    </p:spTree>
    <p:extLst>
      <p:ext uri="{BB962C8B-B14F-4D97-AF65-F5344CB8AC3E}">
        <p14:creationId xmlns:p14="http://schemas.microsoft.com/office/powerpoint/2010/main" val="48856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Query e la sua struttura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0311851" cy="24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parti che compongono l’istruzione devono essere codificate nella giusta sequenza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Ogni 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avere 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FROM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 il delimitatore di una istruzione è il punto e virgola (;)</a:t>
            </a:r>
            <a:endParaRPr lang="it-IT" sz="28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CAF48A-C90B-B1DF-0FC0-690667885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384" y="574143"/>
            <a:ext cx="5382179" cy="403528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9CDC3B4-6E0E-66B1-4988-F18F4F6EE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131" y="3429000"/>
            <a:ext cx="7813132" cy="24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0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Recuperare tutte le righe di tutte le colonne ( 1 di 2 )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392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selezionare tutte le colonne di una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dopo la parola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potrà inserire il simbolo di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asterisco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*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oppure elencare in forma esplicita la lista del nome delle colonne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verrà espresso il carattere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asterisco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l'ordine delle colonne sarà quello espresso nella istruzione di creazione della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Tabella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8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verranno elencati i nomi delle colonne in forma esplicita, la visualizzazione sarà data dall'ordine in cui saranno scritte le colonne dopo l'istruzione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SELECT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BE4D48-2D66-05D1-59F1-8D12D497B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943" y="4738299"/>
            <a:ext cx="3177815" cy="10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57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Recuperare tutte le righe di tutte le colonne ( 2 di 2 )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78A07E4-5169-1BC5-B33B-3C9A59555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83518"/>
            <a:ext cx="4017396" cy="245995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24B3BD-C9D0-28D9-6C73-E6B04D546001}"/>
              </a:ext>
            </a:extLst>
          </p:cNvPr>
          <p:cNvSpPr txBox="1"/>
          <p:nvPr/>
        </p:nvSpPr>
        <p:spPr>
          <a:xfrm>
            <a:off x="899592" y="771550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Necessito di tutti i dati della Tabella UFFICI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F54BC5-69CA-C864-C9FB-46F98E76F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68" y="3027526"/>
            <a:ext cx="7456466" cy="31462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CBC638F-EE23-F2CE-3D4C-CAB182C9E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542" y="877770"/>
            <a:ext cx="4092295" cy="1089754"/>
          </a:xfrm>
          <a:prstGeom prst="rect">
            <a:avLst/>
          </a:prstGeom>
        </p:spPr>
      </p:pic>
      <p:sp>
        <p:nvSpPr>
          <p:cNvPr id="7" name="Freccia in giù 6">
            <a:extLst>
              <a:ext uri="{FF2B5EF4-FFF2-40B4-BE49-F238E27FC236}">
                <a16:creationId xmlns:a16="http://schemas.microsoft.com/office/drawing/2014/main" id="{0E22AE30-2C28-7D60-3F81-7CAF7536ECC1}"/>
              </a:ext>
            </a:extLst>
          </p:cNvPr>
          <p:cNvSpPr/>
          <p:nvPr/>
        </p:nvSpPr>
        <p:spPr>
          <a:xfrm rot="2646109">
            <a:off x="8843321" y="1954949"/>
            <a:ext cx="617999" cy="1236989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946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Recuperare tutte le righe di tutte le colonne ma con righe limitate</a:t>
            </a:r>
          </a:p>
        </p:txBody>
      </p:sp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33" y="650651"/>
            <a:ext cx="15584992" cy="9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clausola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FETCH FIRST 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consente di limitare il risultato delle righe visualizzando il numero espresso al posto della lettera </a:t>
            </a:r>
            <a:r>
              <a:rPr lang="it-IT" sz="2800" b="1" dirty="0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</a:t>
            </a:r>
            <a:r>
              <a:rPr lang="it-IT" sz="28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questa clausola è molto utile se utilizzata con la </a:t>
            </a:r>
            <a:r>
              <a:rPr lang="it-IT" sz="28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ORDER BY</a:t>
            </a:r>
            <a:endParaRPr lang="it-IT" sz="2400" b="1" dirty="0">
              <a:solidFill>
                <a:srgbClr val="FF0000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5605240-F1FD-8768-CAA8-2B64AF171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22" y="1917666"/>
            <a:ext cx="4017396" cy="2071648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E678F0-82F9-F2BC-589D-9705C4CC0D14}"/>
              </a:ext>
            </a:extLst>
          </p:cNvPr>
          <p:cNvSpPr txBox="1"/>
          <p:nvPr/>
        </p:nvSpPr>
        <p:spPr>
          <a:xfrm>
            <a:off x="1271542" y="222441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Quali dati occorrono 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F2D1BFA-B2B4-48DC-7283-1A6645D1A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323" y="4186367"/>
            <a:ext cx="10594577" cy="190371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F831FC8-3BFC-2980-079B-4D6B7CE01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9263" y="1816982"/>
            <a:ext cx="4016088" cy="1661304"/>
          </a:xfrm>
          <a:prstGeom prst="rect">
            <a:avLst/>
          </a:prstGeom>
        </p:spPr>
      </p:pic>
      <p:sp>
        <p:nvSpPr>
          <p:cNvPr id="8" name="Freccia in giù 7">
            <a:extLst>
              <a:ext uri="{FF2B5EF4-FFF2-40B4-BE49-F238E27FC236}">
                <a16:creationId xmlns:a16="http://schemas.microsoft.com/office/drawing/2014/main" id="{3BF480D2-7809-2E0F-B84E-B891791B9FFD}"/>
              </a:ext>
            </a:extLst>
          </p:cNvPr>
          <p:cNvSpPr/>
          <p:nvPr/>
        </p:nvSpPr>
        <p:spPr>
          <a:xfrm rot="3354388">
            <a:off x="9264181" y="2785962"/>
            <a:ext cx="617999" cy="1631083"/>
          </a:xfrm>
          <a:prstGeom prst="downArrow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80291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31873B93E3E04EBC9EAC17E3B57DC9" ma:contentTypeVersion="7" ma:contentTypeDescription="Creare un nuovo documento." ma:contentTypeScope="" ma:versionID="566ecd73ef1e70fa8c439a9592fd2415">
  <xsd:schema xmlns:xsd="http://www.w3.org/2001/XMLSchema" xmlns:xs="http://www.w3.org/2001/XMLSchema" xmlns:p="http://schemas.microsoft.com/office/2006/metadata/properties" xmlns:ns2="ffff4161-82e7-401b-b5bb-f4cda5aa206c" xmlns:ns3="ad59da05-c55a-4940-88ac-3c04830424c1" targetNamespace="http://schemas.microsoft.com/office/2006/metadata/properties" ma:root="true" ma:fieldsID="62eec7599119bfe9e6d777a10dd7ee26" ns2:_="" ns3:_="">
    <xsd:import namespace="ffff4161-82e7-401b-b5bb-f4cda5aa206c"/>
    <xsd:import namespace="ad59da05-c55a-4940-88ac-3c04830424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f4161-82e7-401b-b5bb-f4cda5aa20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9da05-c55a-4940-88ac-3c04830424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FE86BE-8933-4498-B836-20608C98CC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f4161-82e7-401b-b5bb-f4cda5aa206c"/>
    <ds:schemaRef ds:uri="ad59da05-c55a-4940-88ac-3c04830424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92EB75-A6A5-4793-825E-120449624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29F5B2-DE6E-49DC-A267-0CF55ED75A60}">
  <ds:schemaRefs>
    <ds:schemaRef ds:uri="http://schemas.microsoft.com/office/2006/metadata/properties"/>
    <ds:schemaRef ds:uri="http://schemas.microsoft.com/office/infopath/2007/PartnerControls"/>
    <ds:schemaRef ds:uri="37420461-4ef5-4c33-8665-6abfcf3d4c3b"/>
    <ds:schemaRef ds:uri="0aa8d5a0-c614-42de-80fd-0a80c91a21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4618</TotalTime>
  <Words>3394</Words>
  <Application>Microsoft Office PowerPoint</Application>
  <PresentationFormat>Personalizzato</PresentationFormat>
  <Paragraphs>404</Paragraphs>
  <Slides>59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59</vt:i4>
      </vt:variant>
    </vt:vector>
  </HeadingPairs>
  <TitlesOfParts>
    <vt:vector size="68" baseType="lpstr">
      <vt:lpstr>Arial</vt:lpstr>
      <vt:lpstr>Calibri</vt:lpstr>
      <vt:lpstr>Calibri Light</vt:lpstr>
      <vt:lpstr>Convergence</vt:lpstr>
      <vt:lpstr>Courier New</vt:lpstr>
      <vt:lpstr>Tahoma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</dc:creator>
  <cp:lastModifiedBy>Francesco Basso</cp:lastModifiedBy>
  <cp:revision>80</cp:revision>
  <dcterms:created xsi:type="dcterms:W3CDTF">2022-08-22T17:22:56Z</dcterms:created>
  <dcterms:modified xsi:type="dcterms:W3CDTF">2023-10-15T19:25:37Z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0x0101002B31873B93E3E04EBC9EAC17E3B57DC9</vt:lpwstr>
  </property>
</Properties>
</file>