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554" r:id="rId5"/>
    <p:sldId id="329" r:id="rId6"/>
    <p:sldId id="468" r:id="rId7"/>
    <p:sldId id="512" r:id="rId8"/>
    <p:sldId id="470" r:id="rId9"/>
    <p:sldId id="471" r:id="rId10"/>
    <p:sldId id="513" r:id="rId11"/>
    <p:sldId id="472" r:id="rId12"/>
    <p:sldId id="473" r:id="rId13"/>
    <p:sldId id="474" r:id="rId14"/>
    <p:sldId id="514" r:id="rId15"/>
    <p:sldId id="476" r:id="rId16"/>
    <p:sldId id="477" r:id="rId17"/>
    <p:sldId id="515" r:id="rId18"/>
    <p:sldId id="480" r:id="rId19"/>
    <p:sldId id="481" r:id="rId20"/>
    <p:sldId id="482" r:id="rId21"/>
    <p:sldId id="553" r:id="rId22"/>
    <p:sldId id="552" r:id="rId23"/>
    <p:sldId id="484" r:id="rId24"/>
    <p:sldId id="485" r:id="rId25"/>
    <p:sldId id="518" r:id="rId26"/>
    <p:sldId id="486" r:id="rId27"/>
    <p:sldId id="487" r:id="rId28"/>
    <p:sldId id="488" r:id="rId29"/>
    <p:sldId id="519" r:id="rId30"/>
    <p:sldId id="520" r:id="rId31"/>
    <p:sldId id="489" r:id="rId32"/>
    <p:sldId id="490" r:id="rId33"/>
    <p:sldId id="521" r:id="rId34"/>
    <p:sldId id="522" r:id="rId35"/>
    <p:sldId id="531" r:id="rId36"/>
    <p:sldId id="532" r:id="rId37"/>
    <p:sldId id="533" r:id="rId38"/>
    <p:sldId id="534" r:id="rId39"/>
    <p:sldId id="535" r:id="rId40"/>
    <p:sldId id="359" r:id="rId41"/>
    <p:sldId id="384" r:id="rId42"/>
    <p:sldId id="546" r:id="rId43"/>
    <p:sldId id="547" r:id="rId44"/>
    <p:sldId id="548" r:id="rId45"/>
    <p:sldId id="549" r:id="rId46"/>
    <p:sldId id="550" r:id="rId47"/>
    <p:sldId id="545" r:id="rId48"/>
    <p:sldId id="524" r:id="rId49"/>
    <p:sldId id="525" r:id="rId50"/>
    <p:sldId id="527" r:id="rId51"/>
    <p:sldId id="539" r:id="rId52"/>
    <p:sldId id="528" r:id="rId53"/>
    <p:sldId id="540" r:id="rId54"/>
    <p:sldId id="541" r:id="rId55"/>
    <p:sldId id="529" r:id="rId56"/>
    <p:sldId id="530" r:id="rId57"/>
    <p:sldId id="542" r:id="rId58"/>
    <p:sldId id="544" r:id="rId59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17/10/2023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EA4989-FC61-61F6-7D5F-55AF6750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" y="607553"/>
            <a:ext cx="15686858" cy="5375997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5BDCE691-D8E8-E090-795D-3A99EFD7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922" y="607553"/>
            <a:ext cx="7998135" cy="33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 DML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 Intermedio</a:t>
            </a:r>
            <a:endParaRPr kumimoji="0" lang="it-IT" sz="6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862254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Join ed il Prodotto Cartesiano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Prodotto Cartesiano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agisce sulle righe di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fornisce un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risultato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costituito da tutte le righe delle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congiunte con tutte le righe della seconda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implementare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Prodotto Cartesiano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basterà eseguire il comando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EA720-9CB3-BD4A-7704-2DA28B4B6331}"/>
              </a:ext>
            </a:extLst>
          </p:cNvPr>
          <p:cNvSpPr txBox="1"/>
          <p:nvPr/>
        </p:nvSpPr>
        <p:spPr>
          <a:xfrm>
            <a:off x="3235275" y="3145902"/>
            <a:ext cx="89626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4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SCH_DBETL.ANAGRAFE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en-US" sz="4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  <a:endParaRPr lang="it-IT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663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Join ed il Prodotto Cartesiano ( 2 di 3 )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48C2477-8C71-184A-8881-E5481126ED1B}"/>
              </a:ext>
            </a:extLst>
          </p:cNvPr>
          <p:cNvSpPr/>
          <p:nvPr/>
        </p:nvSpPr>
        <p:spPr>
          <a:xfrm>
            <a:off x="2621816" y="1502269"/>
            <a:ext cx="2376264" cy="194421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863BD2C-6CCD-7911-EEB8-76FA8BD5C77C}"/>
              </a:ext>
            </a:extLst>
          </p:cNvPr>
          <p:cNvSpPr/>
          <p:nvPr/>
        </p:nvSpPr>
        <p:spPr>
          <a:xfrm>
            <a:off x="10841995" y="1540837"/>
            <a:ext cx="2376264" cy="19442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5C107E-239F-D535-AA58-DC739C435958}"/>
              </a:ext>
            </a:extLst>
          </p:cNvPr>
          <p:cNvSpPr txBox="1"/>
          <p:nvPr/>
        </p:nvSpPr>
        <p:spPr>
          <a:xfrm>
            <a:off x="3286303" y="2090833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R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E04CB8-9036-101B-37A7-2CC481CB0632}"/>
              </a:ext>
            </a:extLst>
          </p:cNvPr>
          <p:cNvSpPr txBox="1"/>
          <p:nvPr/>
        </p:nvSpPr>
        <p:spPr>
          <a:xfrm>
            <a:off x="3491610" y="2703410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2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5BEB00F-A78B-C43B-D12D-E50880092C61}"/>
              </a:ext>
            </a:extLst>
          </p:cNvPr>
          <p:cNvSpPr txBox="1"/>
          <p:nvPr/>
        </p:nvSpPr>
        <p:spPr>
          <a:xfrm>
            <a:off x="4112635" y="2228568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F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CF6773F-F7F9-6708-7C83-37225408E327}"/>
              </a:ext>
            </a:extLst>
          </p:cNvPr>
          <p:cNvSpPr txBox="1"/>
          <p:nvPr/>
        </p:nvSpPr>
        <p:spPr>
          <a:xfrm>
            <a:off x="11658822" y="186621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F852F82-075F-C826-0E61-7827B1686EF1}"/>
              </a:ext>
            </a:extLst>
          </p:cNvPr>
          <p:cNvSpPr txBox="1"/>
          <p:nvPr/>
        </p:nvSpPr>
        <p:spPr>
          <a:xfrm>
            <a:off x="11442798" y="244227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3385BF3-0670-B86A-765E-6CBC703F700F}"/>
              </a:ext>
            </a:extLst>
          </p:cNvPr>
          <p:cNvSpPr txBox="1"/>
          <p:nvPr/>
        </p:nvSpPr>
        <p:spPr>
          <a:xfrm>
            <a:off x="12162878" y="284006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2688579-2C81-8841-78DE-7630FAE22E52}"/>
              </a:ext>
            </a:extLst>
          </p:cNvPr>
          <p:cNvSpPr txBox="1"/>
          <p:nvPr/>
        </p:nvSpPr>
        <p:spPr>
          <a:xfrm>
            <a:off x="12203751" y="226225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9820333-7D6A-7B17-0C27-49EA728A2A95}"/>
              </a:ext>
            </a:extLst>
          </p:cNvPr>
          <p:cNvSpPr txBox="1"/>
          <p:nvPr/>
        </p:nvSpPr>
        <p:spPr>
          <a:xfrm>
            <a:off x="2416509" y="792559"/>
            <a:ext cx="314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INSIEME ( Tabella ) 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72D4F58-826E-5F03-7B54-A788DA616E02}"/>
              </a:ext>
            </a:extLst>
          </p:cNvPr>
          <p:cNvSpPr txBox="1"/>
          <p:nvPr/>
        </p:nvSpPr>
        <p:spPr>
          <a:xfrm>
            <a:off x="10418787" y="792558"/>
            <a:ext cx="2809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INSIEME ( Tabella ) B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88E86E-279B-D81B-7E6B-4147BBDF7481}"/>
              </a:ext>
            </a:extLst>
          </p:cNvPr>
          <p:cNvSpPr txBox="1"/>
          <p:nvPr/>
        </p:nvSpPr>
        <p:spPr>
          <a:xfrm>
            <a:off x="896549" y="3694531"/>
            <a:ext cx="1417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x B = {(2,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(2,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(2,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(2, 4),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4),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), (</a:t>
            </a:r>
            <a:r>
              <a:rPr lang="pt-B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4)}</a:t>
            </a:r>
            <a:endParaRPr lang="it-IT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906243A6-2739-21EC-5005-E2FD7F984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2" y="4423071"/>
            <a:ext cx="15668355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prodotto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Cartesiano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fra i due insiemi è dato da tutti gli elementi di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combinati con ogni elemento di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6992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Join ed il Prodotto Cartesiano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il predicato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omesso, ogni riga qualificata della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combinata con tutte le righe della seconda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è chiamato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Prodotto Cartesiano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di solito è un risultato indesiderato dove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soddisfa un requisito ottimale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Business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L'operazione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consuma notevoli risorse di sistema che possono degradare le prestazioni</a:t>
            </a:r>
          </a:p>
        </p:txBody>
      </p:sp>
    </p:spTree>
    <p:extLst>
      <p:ext uri="{BB962C8B-B14F-4D97-AF65-F5344CB8AC3E}">
        <p14:creationId xmlns:p14="http://schemas.microsoft.com/office/powerpoint/2010/main" val="300600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 referenziare Colonne e Tabelle in una Join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Talvolta può accadere che mettendo in relazione due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queste abbiamo dei nomi di colonna in comune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una giusta interpretazione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 parte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utilizza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ovvero un codice identificato che possa referenziare le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modo corretto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successiva,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PROGETTI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stato assegnato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UFFICI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6E505A-5AA2-FF35-1387-1E3B0362A066}"/>
              </a:ext>
            </a:extLst>
          </p:cNvPr>
          <p:cNvSpPr txBox="1"/>
          <p:nvPr/>
        </p:nvSpPr>
        <p:spPr>
          <a:xfrm>
            <a:off x="3258104" y="4579003"/>
            <a:ext cx="10901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.COD_PROG,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.NOME_PROG,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.COD_UFF, </a:t>
            </a:r>
            <a:r>
              <a:rPr lang="en-US" sz="2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.NOME_UFFICIO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SCH_DBETL.PROGETTI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SCH_DBETL.UFFICI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.COD_UFF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.COD_UFF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.COD_PROG;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927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 referenziare Colonne e Tabelle in una Join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non utilizzassimo questo metodo,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restituirebbe l'errore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ORA-00918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38E0E312-1E33-18C0-78C3-9BB454AC93BB}"/>
              </a:ext>
            </a:extLst>
          </p:cNvPr>
          <p:cNvSpPr/>
          <p:nvPr/>
        </p:nvSpPr>
        <p:spPr>
          <a:xfrm>
            <a:off x="7332592" y="2848758"/>
            <a:ext cx="654124" cy="684585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56A23D-6550-F2AB-FAF9-CFE0A966BA76}"/>
              </a:ext>
            </a:extLst>
          </p:cNvPr>
          <p:cNvSpPr txBox="1"/>
          <p:nvPr/>
        </p:nvSpPr>
        <p:spPr>
          <a:xfrm>
            <a:off x="3053918" y="1358438"/>
            <a:ext cx="10901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COD_PROG, NOME_PROG, COD_UFF, NOME_UFFICIO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SCH_DBETL.PROGETTI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SCH_DBETL.UFFICI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COD_UFF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COD_UFF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COD_PROG;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43FEA58-E4B8-DC2A-1BFC-82BB54D52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652" y="3823192"/>
            <a:ext cx="6332769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 referenziare Colonne e Tabelle in una Join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regole per una corretta gestione del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2E1C65FE-A2E4-585C-7A64-657C79944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" y="1410355"/>
            <a:ext cx="1481560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lvl="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 indicato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FROM</a:t>
            </a:r>
          </a:p>
          <a:p>
            <a:pPr marL="596900" lvl="0" indent="-457200">
              <a:buFont typeface="Wingdings" panose="05000000000000000000" pitchFamily="2" charset="2"/>
              <a:buChar char="Ø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596900" indent="-4572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Correlation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Name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 indicato prima di ogni colonna sia nei campi di proiezioni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sia nelle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GROUP BY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4FC562-CF99-7AFD-2BC9-2136D3163D93}"/>
              </a:ext>
            </a:extLst>
          </p:cNvPr>
          <p:cNvSpPr txBox="1"/>
          <p:nvPr/>
        </p:nvSpPr>
        <p:spPr>
          <a:xfrm>
            <a:off x="1988599" y="3889847"/>
            <a:ext cx="124731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.COD_PROG, </a:t>
            </a:r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.NOME_PROG, </a:t>
            </a:r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.COD_UFF, </a:t>
            </a:r>
            <a:r>
              <a:rPr lang="en-US" sz="2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.NOME_UFFICIO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SCH_DBETL.PROGETTI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SCH_DBETL.UFFICI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.COD_UFF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.COD_UFF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.COD_PROG;</a:t>
            </a:r>
            <a:endParaRPr lang="it-IT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18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03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due modalità di scrittura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La prima, più utilizzata e più semplice nella scrittura, mette in relazione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utilizzando le colonne in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seconda, meno utilizzata e più complessa nella scrittura, mette in relazione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utilizzando la parola chiave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423A0E-AEC0-2242-ABBD-8579D714784F}"/>
              </a:ext>
            </a:extLst>
          </p:cNvPr>
          <p:cNvSpPr txBox="1"/>
          <p:nvPr/>
        </p:nvSpPr>
        <p:spPr>
          <a:xfrm>
            <a:off x="2405849" y="1785563"/>
            <a:ext cx="11467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ANAGRAFE.COGNOME, ANAGRAFE.NOME, STIPENDI.STIPENDIO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SCH_DBETL.ANAGRAFE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ANAGRAFE.CITTA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STIPENDI.CITTA;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1C38C1-3FDC-22F6-5A6C-1EBB78E3F936}"/>
              </a:ext>
            </a:extLst>
          </p:cNvPr>
          <p:cNvSpPr txBox="1"/>
          <p:nvPr/>
        </p:nvSpPr>
        <p:spPr>
          <a:xfrm>
            <a:off x="2503502" y="4463394"/>
            <a:ext cx="1103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ANAGRAFE.COGNOME, ANAGRAFE.NOME, STIPENDI.STIPENDIO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SCH_DBETL.ANAGRAFE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ANAGRAFE.CITTA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STIPENDI.CITTA;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79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utilizza il metodo di scrittura con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più semplice identificare i due tipi di predicati che possono essere codificati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ovvero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condizioni di riga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relazione tra 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FBCF597-56BE-5788-6D8E-69F721A9CCBC}"/>
              </a:ext>
            </a:extLst>
          </p:cNvPr>
          <p:cNvSpPr/>
          <p:nvPr/>
        </p:nvSpPr>
        <p:spPr>
          <a:xfrm>
            <a:off x="382698" y="2719992"/>
            <a:ext cx="2448272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JOIN PREDICATES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ADBA89C-61FB-8910-5427-13A5DCA20455}"/>
              </a:ext>
            </a:extLst>
          </p:cNvPr>
          <p:cNvSpPr/>
          <p:nvPr/>
        </p:nvSpPr>
        <p:spPr>
          <a:xfrm>
            <a:off x="382698" y="4843803"/>
            <a:ext cx="24482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 PREDICATES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AD6C3378-D4B3-9BCF-8845-68098AC7A242}"/>
              </a:ext>
            </a:extLst>
          </p:cNvPr>
          <p:cNvSpPr/>
          <p:nvPr/>
        </p:nvSpPr>
        <p:spPr>
          <a:xfrm>
            <a:off x="9097443" y="4099874"/>
            <a:ext cx="540169" cy="6261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A37DCC-DDA0-FD83-7BB9-1CF411220273}"/>
              </a:ext>
            </a:extLst>
          </p:cNvPr>
          <p:cNvSpPr txBox="1"/>
          <p:nvPr/>
        </p:nvSpPr>
        <p:spPr>
          <a:xfrm>
            <a:off x="4243526" y="2322000"/>
            <a:ext cx="114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D.COD_DIP, D.COGNOME, D.COD_UFF, U.NOME_UFFICIO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SCH_DBETL.DIPENDENTI 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SCH_DBETL.UFFICI U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D.COD_UFF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U.COD_UFF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D.COGNOME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Solimene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AC1A416-915B-DB98-1DC7-5D39B5F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90" y="4934252"/>
            <a:ext cx="6942422" cy="1158340"/>
          </a:xfrm>
          <a:prstGeom prst="rect">
            <a:avLst/>
          </a:prstGeom>
        </p:spPr>
      </p:pic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FB339311-1B89-ED24-4EEF-0B0083A3D4FD}"/>
              </a:ext>
            </a:extLst>
          </p:cNvPr>
          <p:cNvSpPr/>
          <p:nvPr/>
        </p:nvSpPr>
        <p:spPr>
          <a:xfrm rot="16545676">
            <a:off x="3608155" y="2084422"/>
            <a:ext cx="540169" cy="205067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A3046BB5-6F0D-498D-8513-015D5A27B57A}"/>
              </a:ext>
            </a:extLst>
          </p:cNvPr>
          <p:cNvSpPr/>
          <p:nvPr/>
        </p:nvSpPr>
        <p:spPr>
          <a:xfrm rot="14835090">
            <a:off x="3132640" y="3140780"/>
            <a:ext cx="540169" cy="2552362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806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fanno riferimento solo ad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essendo appunto «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Locali a quella 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e limitano il numero di righe restituite per quella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implicano più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determinano il modo in cui le righe vengono unite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FBCF597-56BE-5788-6D8E-69F721A9CCBC}"/>
              </a:ext>
            </a:extLst>
          </p:cNvPr>
          <p:cNvSpPr/>
          <p:nvPr/>
        </p:nvSpPr>
        <p:spPr>
          <a:xfrm>
            <a:off x="382698" y="2719992"/>
            <a:ext cx="2448272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JOIN PREDICATES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ADBA89C-61FB-8910-5427-13A5DCA20455}"/>
              </a:ext>
            </a:extLst>
          </p:cNvPr>
          <p:cNvSpPr/>
          <p:nvPr/>
        </p:nvSpPr>
        <p:spPr>
          <a:xfrm>
            <a:off x="382698" y="4843803"/>
            <a:ext cx="24482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 PREDICATES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AD6C3378-D4B3-9BCF-8845-68098AC7A242}"/>
              </a:ext>
            </a:extLst>
          </p:cNvPr>
          <p:cNvSpPr/>
          <p:nvPr/>
        </p:nvSpPr>
        <p:spPr>
          <a:xfrm>
            <a:off x="9097443" y="4099874"/>
            <a:ext cx="540169" cy="6261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A37DCC-DDA0-FD83-7BB9-1CF411220273}"/>
              </a:ext>
            </a:extLst>
          </p:cNvPr>
          <p:cNvSpPr txBox="1"/>
          <p:nvPr/>
        </p:nvSpPr>
        <p:spPr>
          <a:xfrm>
            <a:off x="4243526" y="2322000"/>
            <a:ext cx="114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D.COD_DIP, D.COGNOME, D.COD_UFF, U.NOME_UFFICIO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SCH_DBETL.DIPENDENTI 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SCH_DBETL.UFFICI U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D.COD_UFF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U.COD_UFF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D.COGNOME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Solimene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AC1A416-915B-DB98-1DC7-5D39B5F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90" y="4934252"/>
            <a:ext cx="6942422" cy="1158340"/>
          </a:xfrm>
          <a:prstGeom prst="rect">
            <a:avLst/>
          </a:prstGeom>
        </p:spPr>
      </p:pic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FB339311-1B89-ED24-4EEF-0B0083A3D4FD}"/>
              </a:ext>
            </a:extLst>
          </p:cNvPr>
          <p:cNvSpPr/>
          <p:nvPr/>
        </p:nvSpPr>
        <p:spPr>
          <a:xfrm rot="16545676">
            <a:off x="3608155" y="2084422"/>
            <a:ext cx="540169" cy="2050670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A3046BB5-6F0D-498D-8513-015D5A27B57A}"/>
              </a:ext>
            </a:extLst>
          </p:cNvPr>
          <p:cNvSpPr/>
          <p:nvPr/>
        </p:nvSpPr>
        <p:spPr>
          <a:xfrm rot="14835090">
            <a:off x="3132640" y="3140780"/>
            <a:ext cx="540169" cy="2552362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8762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Regole sintattiche di scrittura delle Join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Scrivendo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senza l’utilizzo della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potrebbe risultare più complesso distinguere i due predicati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Local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); in questo esempio potrebbe risultare facile in quanto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utilizzano nomi e strutture semplici, ma in casi reali nel mondo lavorativo, potrebbe risultare più complesso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1FBCF597-56BE-5788-6D8E-69F721A9CCBC}"/>
              </a:ext>
            </a:extLst>
          </p:cNvPr>
          <p:cNvSpPr/>
          <p:nvPr/>
        </p:nvSpPr>
        <p:spPr>
          <a:xfrm>
            <a:off x="382698" y="2719992"/>
            <a:ext cx="2448272" cy="648072"/>
          </a:xfrm>
          <a:prstGeom prst="rect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JOIN PREDICATES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ADBA89C-61FB-8910-5427-13A5DCA20455}"/>
              </a:ext>
            </a:extLst>
          </p:cNvPr>
          <p:cNvSpPr/>
          <p:nvPr/>
        </p:nvSpPr>
        <p:spPr>
          <a:xfrm>
            <a:off x="382698" y="4843803"/>
            <a:ext cx="2448272" cy="6480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LOCAL PREDICATES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AD6C3378-D4B3-9BCF-8845-68098AC7A242}"/>
              </a:ext>
            </a:extLst>
          </p:cNvPr>
          <p:cNvSpPr/>
          <p:nvPr/>
        </p:nvSpPr>
        <p:spPr>
          <a:xfrm>
            <a:off x="9047501" y="4150902"/>
            <a:ext cx="540169" cy="626164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FAC1A416-915B-DB98-1DC7-5D39B5F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90" y="4934252"/>
            <a:ext cx="6942422" cy="1158340"/>
          </a:xfrm>
          <a:prstGeom prst="rect">
            <a:avLst/>
          </a:prstGeom>
        </p:spPr>
      </p:pic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FB339311-1B89-ED24-4EEF-0B0083A3D4FD}"/>
              </a:ext>
            </a:extLst>
          </p:cNvPr>
          <p:cNvSpPr/>
          <p:nvPr/>
        </p:nvSpPr>
        <p:spPr>
          <a:xfrm rot="16545676">
            <a:off x="3783600" y="2191768"/>
            <a:ext cx="540169" cy="2436753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A3046BB5-6F0D-498D-8513-015D5A27B57A}"/>
              </a:ext>
            </a:extLst>
          </p:cNvPr>
          <p:cNvSpPr/>
          <p:nvPr/>
        </p:nvSpPr>
        <p:spPr>
          <a:xfrm rot="14835090">
            <a:off x="3933546" y="3072964"/>
            <a:ext cx="540169" cy="3194729"/>
          </a:xfrm>
          <a:prstGeom prst="down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D0291A-59D6-67CB-7686-FC93C1BFD194}"/>
              </a:ext>
            </a:extLst>
          </p:cNvPr>
          <p:cNvSpPr txBox="1"/>
          <p:nvPr/>
        </p:nvSpPr>
        <p:spPr>
          <a:xfrm>
            <a:off x="5061462" y="2211156"/>
            <a:ext cx="9215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DIPENDENTI.COD_DIP, DIPENDENTI.COGNOME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,DIPENDENTI.COD_UFF, UFFICI.NOME_UFFICIO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SCH_DBETL.DIPENDENTI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SCH_DBETL.UFFICI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DIPENDENTI.COD_UFF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UFFICI.COD_UFF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DIPENDENTI.COGNOME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Solimene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21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A4BBE3A-91A1-66D3-080E-6C685ED12591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Statement DML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56A8E81-7A0A-A49E-2538-BCA57952F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49268"/>
              </p:ext>
            </p:extLst>
          </p:nvPr>
        </p:nvGraphicFramePr>
        <p:xfrm>
          <a:off x="1567139" y="1555458"/>
          <a:ext cx="12195516" cy="36644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879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497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1800" b="1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393046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13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OUTER Join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l'espressione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definisce il risultato di una operazione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più tutte le righe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non trovano valori corrispondenti nelle colonne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dell'altra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il termine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esterno ) si intende quindi quel tipo di estrazione dati esterna alla normale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 sono tre forme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denominate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Left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Outer Join</a:t>
            </a:r>
            <a:endParaRPr lang="it-IT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244523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OUTER Join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LEFT OUTER JOIN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elenca le righe della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sinistra, anche se non ci sono righe corrispondenti sull'altra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400" b="1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3B4DD7-403F-1BBD-4602-32A96378918D}"/>
              </a:ext>
            </a:extLst>
          </p:cNvPr>
          <p:cNvSpPr txBox="1"/>
          <p:nvPr/>
        </p:nvSpPr>
        <p:spPr>
          <a:xfrm>
            <a:off x="3371691" y="1936014"/>
            <a:ext cx="112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ANAGRAFE                                                      STIPENDI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20CC069-EF03-4C10-C23A-845D401E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297" y="2863760"/>
            <a:ext cx="5793429" cy="27202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06C7BE-55F8-892F-D4A6-7BFACA972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730" y="2863760"/>
            <a:ext cx="5051034" cy="26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0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OUTER Join ( 2 di 2 )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AB34F09-141C-8302-2BEB-EAB7BC2B2F2B}"/>
              </a:ext>
            </a:extLst>
          </p:cNvPr>
          <p:cNvSpPr txBox="1"/>
          <p:nvPr/>
        </p:nvSpPr>
        <p:spPr>
          <a:xfrm>
            <a:off x="678821" y="3856929"/>
            <a:ext cx="2442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FF0000"/>
                </a:solidFill>
              </a:rPr>
              <a:t>RISULTATO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39BDCBC6-108D-5378-CD4E-4D1644007B7B}"/>
              </a:ext>
            </a:extLst>
          </p:cNvPr>
          <p:cNvSpPr/>
          <p:nvPr/>
        </p:nvSpPr>
        <p:spPr>
          <a:xfrm>
            <a:off x="3125507" y="3796379"/>
            <a:ext cx="1272871" cy="7716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C7EEDC7-5AFA-DA5A-1E32-8FC791D5AB12}"/>
              </a:ext>
            </a:extLst>
          </p:cNvPr>
          <p:cNvSpPr/>
          <p:nvPr/>
        </p:nvSpPr>
        <p:spPr>
          <a:xfrm>
            <a:off x="11143277" y="4026853"/>
            <a:ext cx="4555457" cy="1722557"/>
          </a:xfrm>
          <a:prstGeom prst="ellipse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Riga senza </a:t>
            </a:r>
          </a:p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corrispondenza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5A686BA-C78C-8B4D-F18A-5B67939829D7}"/>
              </a:ext>
            </a:extLst>
          </p:cNvPr>
          <p:cNvCxnSpPr>
            <a:cxnSpLocks/>
          </p:cNvCxnSpPr>
          <p:nvPr/>
        </p:nvCxnSpPr>
        <p:spPr>
          <a:xfrm flipH="1" flipV="1">
            <a:off x="9859691" y="4810073"/>
            <a:ext cx="1283586" cy="78059"/>
          </a:xfrm>
          <a:prstGeom prst="straightConnector1">
            <a:avLst/>
          </a:prstGeom>
          <a:ln w="1047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F95637A5-5AD2-0DD7-A87F-25DEF069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748" y="3318811"/>
            <a:ext cx="5220152" cy="169178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C820F9-3D5D-D712-0279-13D3DE80544A}"/>
              </a:ext>
            </a:extLst>
          </p:cNvPr>
          <p:cNvSpPr txBox="1"/>
          <p:nvPr/>
        </p:nvSpPr>
        <p:spPr>
          <a:xfrm>
            <a:off x="2503503" y="934046"/>
            <a:ext cx="114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ANAGRAFE.COGNOME, ANAGRAFE.NOME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,STIPENDI.STIPENDIO, STIPENDI.CITTA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SCH_DBETL.ANAGRAFE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OUTER JOIN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ANAGRAFE.CITTA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STIPENDI.CITTA;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35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RIGHT OUTER JOIN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elenca le righe della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destra, anche se non ci sono righe corrispondenti sull'altra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per questo esempio sono state aggiunte le righe relative agli stipendi di Palermo e Torino nella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STIPENDI</a:t>
            </a:r>
            <a:endParaRPr lang="it-IT" sz="2800" b="1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A5905A-9DD7-D573-4B5B-631B8BF73358}"/>
              </a:ext>
            </a:extLst>
          </p:cNvPr>
          <p:cNvSpPr txBox="1"/>
          <p:nvPr/>
        </p:nvSpPr>
        <p:spPr>
          <a:xfrm>
            <a:off x="3371691" y="1936014"/>
            <a:ext cx="1127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</a:rPr>
              <a:t>ANAGRAFE                                                      STIPENDI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1321DB-C47E-AF22-A7B2-8D7FEA58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97" y="2863760"/>
            <a:ext cx="4485862" cy="33009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C465B5F-EB7C-41D8-F05C-63A72A63B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297" y="2863760"/>
            <a:ext cx="5793429" cy="27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1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 ( 2 di 2 )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71DD6D-3BC6-A891-8DBA-0615CE8E85E8}"/>
              </a:ext>
            </a:extLst>
          </p:cNvPr>
          <p:cNvSpPr txBox="1"/>
          <p:nvPr/>
        </p:nvSpPr>
        <p:spPr>
          <a:xfrm>
            <a:off x="221622" y="3856929"/>
            <a:ext cx="24423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400" b="1" dirty="0">
                <a:solidFill>
                  <a:srgbClr val="FF0000"/>
                </a:solidFill>
              </a:rPr>
              <a:t>RISULTATO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44863B1-07B5-3636-3BD7-6A749A49ED2B}"/>
              </a:ext>
            </a:extLst>
          </p:cNvPr>
          <p:cNvSpPr/>
          <p:nvPr/>
        </p:nvSpPr>
        <p:spPr>
          <a:xfrm>
            <a:off x="2556918" y="3778897"/>
            <a:ext cx="1272871" cy="7716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EEA83C-CFCA-F3EA-3A1C-0FBA81A0E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008" y="3423148"/>
            <a:ext cx="6976886" cy="1856561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EFABAF78-8C24-4092-0CB7-2394A71222AB}"/>
              </a:ext>
            </a:extLst>
          </p:cNvPr>
          <p:cNvSpPr/>
          <p:nvPr/>
        </p:nvSpPr>
        <p:spPr>
          <a:xfrm>
            <a:off x="11719930" y="3242161"/>
            <a:ext cx="4021186" cy="1618718"/>
          </a:xfrm>
          <a:prstGeom prst="ellipse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Riga senza </a:t>
            </a:r>
          </a:p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corrispondenza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A35548B-2D2E-F04B-12A1-DE630A19F5AE}"/>
              </a:ext>
            </a:extLst>
          </p:cNvPr>
          <p:cNvCxnSpPr>
            <a:cxnSpLocks/>
          </p:cNvCxnSpPr>
          <p:nvPr/>
        </p:nvCxnSpPr>
        <p:spPr>
          <a:xfrm flipH="1">
            <a:off x="10682868" y="4589541"/>
            <a:ext cx="1550020" cy="417357"/>
          </a:xfrm>
          <a:prstGeom prst="straightConnector1">
            <a:avLst/>
          </a:prstGeom>
          <a:ln w="1047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35C48EC-5088-ECFA-DE88-DDE10EFA9D44}"/>
              </a:ext>
            </a:extLst>
          </p:cNvPr>
          <p:cNvSpPr txBox="1"/>
          <p:nvPr/>
        </p:nvSpPr>
        <p:spPr>
          <a:xfrm>
            <a:off x="2405849" y="998811"/>
            <a:ext cx="1145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ANAGRAFE.COGNOME, ANAGRAFE.NOME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,STIPENDI.STIPENDIO, STIPENDI.CITTA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SCH_DBETL.ANAGRAFE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OUTER JOIN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ANAGRAFE.CITTA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STIPENDI.CITTA;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48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( 1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79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includere nei risultati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le righe prive di corrispondenza, è possibile utilizzare un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ovvero una combinazione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LEFT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supponga di avere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per ogni riga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confronta questa riga con ogni riga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le righe di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soddisfano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Predicate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include le colonne di entrambe le righe nel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ResultSet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mentre se una riga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ha alcuna riga corrispondente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includerà 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valori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tutte 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613515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( 2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Allo stesso modo, se una riga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ha una riga corrispondente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includerà 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TAB_2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i valori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le colonne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Mostreremo con un breve esempio come utilizzare questa tipologia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come effettivamente questa funzioni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Innanzitutto, creiamo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PROGETTI_AZIENDALI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DIPENDENTI_AZIENDALI</a:t>
            </a:r>
          </a:p>
        </p:txBody>
      </p:sp>
    </p:spTree>
    <p:extLst>
      <p:ext uri="{BB962C8B-B14F-4D97-AF65-F5344CB8AC3E}">
        <p14:creationId xmlns:p14="http://schemas.microsoft.com/office/powerpoint/2010/main" val="1632813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( 3 di 7 )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55F7A1B-63F1-4A02-ACE5-84CD3DF61283}"/>
              </a:ext>
            </a:extLst>
          </p:cNvPr>
          <p:cNvSpPr txBox="1"/>
          <p:nvPr/>
        </p:nvSpPr>
        <p:spPr>
          <a:xfrm>
            <a:off x="4031953" y="941925"/>
            <a:ext cx="8867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SCH_DBETL.PROGETTI_AZIENDALI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ID_PROG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,NOME_PROG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6CE399-FC0E-E6A4-8374-FADBD44BC350}"/>
              </a:ext>
            </a:extLst>
          </p:cNvPr>
          <p:cNvSpPr txBox="1"/>
          <p:nvPr/>
        </p:nvSpPr>
        <p:spPr>
          <a:xfrm>
            <a:off x="1733782" y="3238419"/>
            <a:ext cx="14106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SCH_DBETL.DIPENDENTI_AZIENDALI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ID_DIP 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PRIMARY KEY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,NOMINATIVO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,ID_PROG   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(ID_PROG)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PROGETTI_AZIENDALI(ID_PROG)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69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( 4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Successivamente effettuiamo le seguenti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popolare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800" b="1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1FCF37B-1A77-76BD-D0C7-F1E6155E2F32}"/>
              </a:ext>
            </a:extLst>
          </p:cNvPr>
          <p:cNvSpPr txBox="1"/>
          <p:nvPr/>
        </p:nvSpPr>
        <p:spPr>
          <a:xfrm>
            <a:off x="1873406" y="1404766"/>
            <a:ext cx="131918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SCH_DBETL.PROGETTI_AZIENDALI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 'PROG_1');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SCH_DBETL.PROGETTI_AZIENDALI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(2, 'PROG_2');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SCH_DBETL.DIPENDENTI_AZIENDALI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 'RUSSO Giovanni', 1);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SCH_DBETL.DIPENDENTI_AZIENDALI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(2, 'BASILICO Andrea', 1);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SCH_DBETL.DIPENDENTI_AZIENDALI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(3, 'DE GIOVANNI Dario', Null);</a:t>
            </a:r>
            <a:endParaRPr lang="it-IT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62B44D-2BE7-6A9A-E5A3-06AAF2C16669}"/>
              </a:ext>
            </a:extLst>
          </p:cNvPr>
          <p:cNvSpPr txBox="1"/>
          <p:nvPr/>
        </p:nvSpPr>
        <p:spPr>
          <a:xfrm>
            <a:off x="1248939" y="3671477"/>
            <a:ext cx="49288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FF0000"/>
                </a:solidFill>
              </a:rPr>
              <a:t>PROGETTI_AZIENDALI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7F4FAA8-280D-B804-C197-582429CB64F1}"/>
              </a:ext>
            </a:extLst>
          </p:cNvPr>
          <p:cNvSpPr txBox="1"/>
          <p:nvPr/>
        </p:nvSpPr>
        <p:spPr>
          <a:xfrm>
            <a:off x="8050687" y="3651534"/>
            <a:ext cx="49288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400" b="1" dirty="0">
                <a:solidFill>
                  <a:srgbClr val="FF0000"/>
                </a:solidFill>
              </a:rPr>
              <a:t>DIPENDENTI_AZIENDALI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3C0BD1-82B5-9107-B9F0-21CF7EA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003" y="4529987"/>
            <a:ext cx="3802710" cy="15088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894077B-0F44-8F15-0B2C-BFACD28F0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0704" y="4267087"/>
            <a:ext cx="4976291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( 5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 proviamo ad eseguire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la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FULL OUTER JOIN 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CABD7C-B7E2-70CA-BB3A-4A43A9A7CE25}"/>
              </a:ext>
            </a:extLst>
          </p:cNvPr>
          <p:cNvSpPr txBox="1"/>
          <p:nvPr/>
        </p:nvSpPr>
        <p:spPr>
          <a:xfrm>
            <a:off x="650560" y="2544747"/>
            <a:ext cx="7561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NOMINATIVO, NOME_PROG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SCH_DBETL.DIPENDENTI_AZIENDALI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SCH_DBETL.PROGETTI_AZIENDALI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P.ID_PROG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D.ID_PROG;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3DDC6EA-AEF4-B1CF-4C4B-D7770D4DC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03" y="2428299"/>
            <a:ext cx="4640982" cy="2171888"/>
          </a:xfrm>
          <a:prstGeom prst="rect">
            <a:avLst/>
          </a:prstGeom>
        </p:spPr>
      </p:pic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3A71669D-2141-0EA7-8F81-D471193F6546}"/>
              </a:ext>
            </a:extLst>
          </p:cNvPr>
          <p:cNvSpPr/>
          <p:nvPr/>
        </p:nvSpPr>
        <p:spPr>
          <a:xfrm>
            <a:off x="8327822" y="3128435"/>
            <a:ext cx="1272871" cy="7716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214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 Join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termine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significa unione e nel caso del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sta ad indicare unione 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vari tipi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ma tutti derivano o possono essere ricondotti a vari operatori dell’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algebra insiemistica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L’importanza principale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risiede nella possibilità di correlare e visualizzare dati appartenenti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diverse o alla medesima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logicamente correlati tra di loro</a:t>
            </a:r>
          </a:p>
        </p:txBody>
      </p:sp>
    </p:spTree>
    <p:extLst>
      <p:ext uri="{BB962C8B-B14F-4D97-AF65-F5344CB8AC3E}">
        <p14:creationId xmlns:p14="http://schemas.microsoft.com/office/powerpoint/2010/main" val="971780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( 6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0880022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 GIOVANNI Dario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legato ad alcun progetto mentre i suoi due colleghi sono legati al progetto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PROG_1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al progetto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PROG_2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32F82C90-91DF-B8AB-59E4-7F84BAEE2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2" y="2688174"/>
            <a:ext cx="15456570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trovare il progetto che non ha alcun dipendente associato, utilizzare la seguente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009661-A2C1-238A-87AB-76C8E65B27A8}"/>
              </a:ext>
            </a:extLst>
          </p:cNvPr>
          <p:cNvSpPr txBox="1"/>
          <p:nvPr/>
        </p:nvSpPr>
        <p:spPr>
          <a:xfrm>
            <a:off x="544029" y="3590948"/>
            <a:ext cx="81294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NOME_PROG, NOMINATIVO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SCH_DBETL.DIPENDENTI_AZIENDALI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SCH_DBETL.PROGETTI_AZIENDALI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P.ID_PROG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D.ID_PROG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NOMINATIVO IS NULL;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1F7B7A-A010-F238-CD13-40C4A4B3B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194" y="558003"/>
            <a:ext cx="4640982" cy="217188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FFDB907-97AB-AA46-356D-8B98A0712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627" y="4118853"/>
            <a:ext cx="6089549" cy="1360959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6EB19B8C-BE82-5127-FB24-0FE177E554D2}"/>
              </a:ext>
            </a:extLst>
          </p:cNvPr>
          <p:cNvSpPr/>
          <p:nvPr/>
        </p:nvSpPr>
        <p:spPr>
          <a:xfrm>
            <a:off x="8265678" y="4359302"/>
            <a:ext cx="1272871" cy="7716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3156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 ( 7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0773490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Allo stesso modo, per trovare i nominativi che non partecipano ad alcun progetto, utilizzare la seguente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800" b="1" dirty="0">
              <a:solidFill>
                <a:srgbClr val="FF0000"/>
              </a:solidFill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F009661-A2C1-238A-87AB-76C8E65B27A8}"/>
              </a:ext>
            </a:extLst>
          </p:cNvPr>
          <p:cNvSpPr txBox="1"/>
          <p:nvPr/>
        </p:nvSpPr>
        <p:spPr>
          <a:xfrm>
            <a:off x="251744" y="3308341"/>
            <a:ext cx="7605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NOMINATIVO, NOME_PROG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SCH_DBETL.DIPENDENTI_AZIENDALI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FULL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SCH_DBETL.PROGETTI_AZIENDALI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P.ID_PROG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D.ID_PROG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NOME_PROG IS NULL;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F739442-2148-A5B4-A8DE-EE41D818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194" y="558003"/>
            <a:ext cx="4640982" cy="21718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8A07FDD-5B12-59FE-28A8-CA3C70932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791" y="3732087"/>
            <a:ext cx="6451110" cy="1460829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2988A66-D09D-7E79-7DE2-217ABABEBC0A}"/>
              </a:ext>
            </a:extLst>
          </p:cNvPr>
          <p:cNvSpPr/>
          <p:nvPr/>
        </p:nvSpPr>
        <p:spPr>
          <a:xfrm>
            <a:off x="7473210" y="4076695"/>
            <a:ext cx="1272871" cy="7716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500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L'operatore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viene utilizzato per restituire i risultati di 2 o più istruzioni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; anche in questo caso,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ORDER BY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deve essere l’ultima clausola</a:t>
            </a: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A differenza della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restituisce solo le righe selezionate da tutte 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 un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esiste in una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non nell'altra, verrà omesso dai risultati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98AFF3C-288A-2EBB-2E9B-BFD5A72BC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036" y="3901639"/>
            <a:ext cx="3650001" cy="22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93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Query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restituirà quindi 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nell'area ombreggiata blu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Questi sono 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esistenti 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 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 B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Ogni istruzione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SELECT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all'interno di una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deve avere lo stesso numero di campi e con tipi di dati simili come per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5C83374-2485-CC28-A233-F3A7D184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29" y="3489509"/>
            <a:ext cx="3967794" cy="24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 semplice esempio di utilizzo di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il seguente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Sono presenti 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CONTATTI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DIPENDENTI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nel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Database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996A08B-0180-192D-5396-E15E8FF9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18" y="3077808"/>
            <a:ext cx="6377184" cy="222901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7ECEF87-DB47-AF7B-97B4-2DDA24221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229" y="3093048"/>
            <a:ext cx="5995893" cy="2504864"/>
          </a:xfrm>
          <a:prstGeom prst="rect">
            <a:avLst/>
          </a:prstGeom>
        </p:spPr>
      </p:pic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FABE4BB-E6CB-3167-D059-BF6619CF8646}"/>
              </a:ext>
            </a:extLst>
          </p:cNvPr>
          <p:cNvCxnSpPr>
            <a:cxnSpLocks/>
          </p:cNvCxnSpPr>
          <p:nvPr/>
        </p:nvCxnSpPr>
        <p:spPr>
          <a:xfrm flipH="1">
            <a:off x="4348959" y="2219382"/>
            <a:ext cx="320502" cy="84362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69A7FE7F-8DC1-9AF1-9CEF-3FD004C5FFA7}"/>
              </a:ext>
            </a:extLst>
          </p:cNvPr>
          <p:cNvCxnSpPr>
            <a:cxnSpLocks/>
          </p:cNvCxnSpPr>
          <p:nvPr/>
        </p:nvCxnSpPr>
        <p:spPr>
          <a:xfrm>
            <a:off x="7107861" y="2219382"/>
            <a:ext cx="3195866" cy="843626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19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CONTATTI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presenti i seguenti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57200" indent="-3175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DIPENDENTI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invece presenti i seguenti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Records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E0C8C39-2642-0344-BDCE-3A38E19CF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8" y="1282105"/>
            <a:ext cx="15019107" cy="13384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1248B50-E505-DB3A-0AD2-9E0EFFDD3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27" y="3495910"/>
            <a:ext cx="15092597" cy="174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2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INTERSECT ( 5 di 5 )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C90196-4A9B-62C5-51DF-5AB8A0080127}"/>
              </a:ext>
            </a:extLst>
          </p:cNvPr>
          <p:cNvSpPr txBox="1"/>
          <p:nvPr/>
        </p:nvSpPr>
        <p:spPr>
          <a:xfrm>
            <a:off x="2491651" y="668786"/>
            <a:ext cx="4410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CONTATTI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SELECT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FROM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DIPENDENTI;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30CDF7-F1D4-2B6C-A60C-EA759901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3270" y="740993"/>
            <a:ext cx="2476500" cy="1266825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56FC608-9166-74C4-14CE-6913B5F483D1}"/>
              </a:ext>
            </a:extLst>
          </p:cNvPr>
          <p:cNvSpPr/>
          <p:nvPr/>
        </p:nvSpPr>
        <p:spPr>
          <a:xfrm>
            <a:off x="7027940" y="861450"/>
            <a:ext cx="2118731" cy="102591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3CA10927-DAFF-C4E8-6508-A22E777A0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2646722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Questa istruzione potrebbe sembrare uguale alla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INNER JOIN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ma vi sono due differenze sostanziali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può restituire valori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NULL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corrispondenti cosa non possibile con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INNER JOIN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INTERSECT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non restituisce valori duplicati mentre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INNER JOIN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può restituire valori duplicati se presenti nelle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</a:p>
        </p:txBody>
      </p:sp>
    </p:spTree>
    <p:extLst>
      <p:ext uri="{BB962C8B-B14F-4D97-AF65-F5344CB8AC3E}">
        <p14:creationId xmlns:p14="http://schemas.microsoft.com/office/powerpoint/2010/main" val="2429502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94EDA3-2142-D599-6670-5A954A465A6C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b="1" dirty="0">
                <a:solidFill>
                  <a:srgbClr val="0000FF"/>
                </a:solidFill>
              </a:rPr>
              <a:t>Esercizio #02</a:t>
            </a:r>
          </a:p>
        </p:txBody>
      </p:sp>
    </p:spTree>
    <p:extLst>
      <p:ext uri="{BB962C8B-B14F-4D97-AF65-F5344CB8AC3E}">
        <p14:creationId xmlns:p14="http://schemas.microsoft.com/office/powerpoint/2010/main" val="48856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Operatori matematici in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linguaggio </a:t>
            </a:r>
            <a:r>
              <a:rPr lang="it-IT" sz="2800" b="1" dirty="0" err="1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l'utilizzo degli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 Matematici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consentendo l'utilizzo dei seguenti caratteri per ogni operazione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L'utilizzo degli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 Matematici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abbastanza intuitivo e nella slide successiva, mostreremo come utilizzare queste particolari funzioni in una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en" sz="1200" b="1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C9AA574-C7F6-D386-D6FB-A5ACE033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806656"/>
            <a:ext cx="14971724" cy="2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+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l'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Addizione</a:t>
            </a:r>
          </a:p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la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Sottrazione</a:t>
            </a:r>
          </a:p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*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la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Moltiplicazione</a:t>
            </a:r>
          </a:p>
          <a:p>
            <a:pPr marL="596900" indent="-457200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segno «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per la </a:t>
            </a:r>
            <a:r>
              <a:rPr lang="it-IT" sz="2800" b="1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Divisione</a:t>
            </a:r>
          </a:p>
        </p:txBody>
      </p:sp>
    </p:spTree>
    <p:extLst>
      <p:ext uri="{BB962C8B-B14F-4D97-AF65-F5344CB8AC3E}">
        <p14:creationId xmlns:p14="http://schemas.microsoft.com/office/powerpoint/2010/main" val="19842185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Operatori matematici in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seguente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verranno visualizzati i Dipendenti con il loro relativo stipendio, il bonus ed il totale calcolato addizionando il bonus allo stipendio</a:t>
            </a:r>
            <a:endParaRPr lang="en" sz="1200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66B442E-AC2F-A992-E489-7EFF94815470}"/>
              </a:ext>
            </a:extLst>
          </p:cNvPr>
          <p:cNvSpPr txBox="1"/>
          <p:nvPr/>
        </p:nvSpPr>
        <p:spPr>
          <a:xfrm>
            <a:off x="721692" y="2459504"/>
            <a:ext cx="7198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,STIPENDIO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,BONUS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,(STIPENDIO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SCH_DBETL.DIPENDENTI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7DF7CB2-CE8D-B5D9-06E7-165CE9F8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901" y="2335435"/>
            <a:ext cx="6447079" cy="218713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7A47B03D-8C9C-A3F6-10E7-164F75542C84}"/>
              </a:ext>
            </a:extLst>
          </p:cNvPr>
          <p:cNvSpPr/>
          <p:nvPr/>
        </p:nvSpPr>
        <p:spPr>
          <a:xfrm>
            <a:off x="6768300" y="2681373"/>
            <a:ext cx="2118731" cy="1025913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216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al Join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linea generale, per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Insieme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intende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collezione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oggetti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concetto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Insieme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concetto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primitivo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deve esistere un criterio chiaro, preciso, non ambiguo, inequivocabile, per poter stabilire se un dato oggetto fa parte oppure no di un certo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Insieme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concetto, rapportato nel linguaggio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indica quindi la possibilità di mettere in relazione due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cercando un criterio chiaro, preciso, non ambiguo ed inequivocabile atto a restituire un risultato complesso di più colonne presenti nelle varie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598535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Operatori matematici in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Allo stesso modo, sarà possibile combinare gli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sotto forma di </a:t>
            </a:r>
            <a:r>
              <a:rPr lang="it-IT" sz="2800" b="1" u="sng" dirty="0">
                <a:solidFill>
                  <a:srgbClr val="FF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Espressioni Matematiche</a:t>
            </a:r>
            <a:endParaRPr lang="en" sz="1200" b="1" u="sng" dirty="0">
              <a:solidFill>
                <a:srgbClr val="FF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19789CE-0919-F0E5-AD53-197CEDE205D5}"/>
              </a:ext>
            </a:extLst>
          </p:cNvPr>
          <p:cNvSpPr txBox="1"/>
          <p:nvPr/>
        </p:nvSpPr>
        <p:spPr>
          <a:xfrm>
            <a:off x="1728439" y="1315557"/>
            <a:ext cx="12533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,STIPENDIO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,BONUS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,(STIPENDIO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TOTALE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,(STIPENDIO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BONUS)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1.1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AUMENTO_DEL_10_PER_CENTO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SCH_DBETL.DIPENDENTI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9F6A2E7-2FE0-A5F0-8E22-7A3A4D7A2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20" y="3929605"/>
            <a:ext cx="9068586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3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Accenni sul Casting dei dati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Casting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meccanismo di conversione di un valore da un tipo di dato ad un altro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Cast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quindi di confrontare i valori di diversi tipi di dati o di sostituire un valore di un tipo di dati con un valore di un altro tipo, ed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mette a disposizione una particolare funzione denominata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TO_CHAR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TO_CHAR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essere utilizzata per convertire ad esempio un valore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TIMESTAMP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valori di tipo numerico, in un tipo di dato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Carattere</a:t>
            </a:r>
          </a:p>
        </p:txBody>
      </p:sp>
    </p:spTree>
    <p:extLst>
      <p:ext uri="{BB962C8B-B14F-4D97-AF65-F5344CB8AC3E}">
        <p14:creationId xmlns:p14="http://schemas.microsoft.com/office/powerpoint/2010/main" val="428362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Accenni sul Casting dei dati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 esempio, si vuole rendere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Stringa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il valore numerico di una colonna, nel nostro esempio,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LIVELLO_ISTRUZIONE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definito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INTEGER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all’atto della creazione della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rendere il dato di questo tipo di colonna, da numerico a carattere, basterà scrivere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seguente</a:t>
            </a: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953ABE-B616-8308-6CB3-7D2D1D173FC6}"/>
              </a:ext>
            </a:extLst>
          </p:cNvPr>
          <p:cNvSpPr txBox="1"/>
          <p:nvPr/>
        </p:nvSpPr>
        <p:spPr>
          <a:xfrm>
            <a:off x="381740" y="3847214"/>
            <a:ext cx="1115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LIVELLO_ISTRUZIONE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(LIVELLO_ISTRUZIONE, '99')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SCH_DBETL.DIPENDENTI;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5DBA6B-F658-669E-F753-253F012B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678" y="3333499"/>
            <a:ext cx="2443671" cy="2036392"/>
          </a:xfrm>
          <a:prstGeom prst="rect">
            <a:avLst/>
          </a:prstGeom>
        </p:spPr>
      </p:pic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FCAFA4FA-233A-2E57-1BC3-24FEE68FC968}"/>
              </a:ext>
            </a:extLst>
          </p:cNvPr>
          <p:cNvSpPr/>
          <p:nvPr/>
        </p:nvSpPr>
        <p:spPr>
          <a:xfrm>
            <a:off x="10786368" y="4073564"/>
            <a:ext cx="1687241" cy="747627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368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Accenni sul Casting dei dati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3090562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comprendere meglio il risultato e la buona riuscita della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noti come il formato numerico sia allineato a destra mentre il formato carattere sia allineato a sinistra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8E4F4DC-97DA-4917-E0D6-4F323D4E2045}"/>
              </a:ext>
            </a:extLst>
          </p:cNvPr>
          <p:cNvSpPr txBox="1"/>
          <p:nvPr/>
        </p:nvSpPr>
        <p:spPr>
          <a:xfrm>
            <a:off x="3142694" y="4769643"/>
            <a:ext cx="1115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LIVELLO_ISTRUZIONE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TO_CHAR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(LIVELLO_ISTRUZIONE, '99')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CHAR_FORMAT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SCH_DBETL.DIPENDENTI;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F5801A24-0A98-239F-BEB4-E8FE6FDB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56" y="2658750"/>
            <a:ext cx="15435762" cy="179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quanto riguarda la sintassi della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Casting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tra le parentesi, dopo il nome della colonna, va inserito il formato, nel nostro caso, un valore stringa che contiene due caratteri numerici; se avessimo inserito quattro volte il carattere </a:t>
            </a:r>
            <a:r>
              <a:rPr lang="it-IT" sz="2800" b="1" dirty="0">
                <a:solidFill>
                  <a:srgbClr val="0000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9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avremmo avuto due spazi iniziali seguiti dai due valori numerici prelevati dalla colonna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LIVELLO_ISTRUZIONE</a:t>
            </a: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EEAFAF-3A70-B6B3-213A-BA31CE49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379" y="589253"/>
            <a:ext cx="2443671" cy="20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02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Concatenare valori in una Query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CONCAT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utilizzata per unire due o più stringhe ed è utilizzabile in tutti gli ambienti</a:t>
            </a: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it-IT" sz="2800" dirty="0">
              <a:solidFill>
                <a:srgbClr val="000000"/>
              </a:solidFill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concatenare una o più stringhe, ricordiamo che è possibile utilizzare anche i caratteri di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Pipe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||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endParaRPr lang="en" sz="1200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9C3487-E874-58C4-4F4B-715C1AD7DB37}"/>
              </a:ext>
            </a:extLst>
          </p:cNvPr>
          <p:cNvSpPr txBox="1"/>
          <p:nvPr/>
        </p:nvSpPr>
        <p:spPr>
          <a:xfrm>
            <a:off x="295275" y="1404766"/>
            <a:ext cx="1540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CONCAT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COGNOME,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ricopre il ruolo di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RUOLO)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RUOLO_DIPENDENTE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SCH_DBETL.IPENDENTI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COD_DIP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000300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2D4B9E-D3AD-6A4F-450E-85791E22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99" y="3514887"/>
            <a:ext cx="3863675" cy="26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94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Concatenare valori in una Query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L’utilizzo dei caratteri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Pipe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lang="it-IT" sz="2800" b="1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|| </a:t>
            </a:r>
            <a:r>
              <a:rPr lang="it-IT" sz="2800" dirty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è molto comune; basterà inserire questi caratteri tra due colonne da unire o tra una colonna ed una stringa</a:t>
            </a:r>
            <a:endParaRPr lang="en" sz="1200" dirty="0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8D5A2C-24C4-D635-0B05-A52FA20BB753}"/>
              </a:ext>
            </a:extLst>
          </p:cNvPr>
          <p:cNvSpPr txBox="1"/>
          <p:nvPr/>
        </p:nvSpPr>
        <p:spPr>
          <a:xfrm>
            <a:off x="810180" y="2828835"/>
            <a:ext cx="9230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COGNOME </a:t>
            </a:r>
            <a:r>
              <a:rPr lang="it-IT" sz="2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it-IT" sz="24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NOMINATIVO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SCH_DBETL.DIPENDENTI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COD_DIP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000300</a:t>
            </a:r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it-IT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2C151A7-D75C-4F8B-3B6E-7BFBA30E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631" y="2085438"/>
            <a:ext cx="1988992" cy="2530059"/>
          </a:xfrm>
          <a:prstGeom prst="rect">
            <a:avLst/>
          </a:prstGeom>
        </p:spPr>
      </p:pic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271889C-96D6-3E16-9A8F-AD3A419664D6}"/>
              </a:ext>
            </a:extLst>
          </p:cNvPr>
          <p:cNvSpPr/>
          <p:nvPr/>
        </p:nvSpPr>
        <p:spPr>
          <a:xfrm>
            <a:off x="9294921" y="2976653"/>
            <a:ext cx="2974502" cy="747627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769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Unione di Queries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67A3F5C-7EC4-1B9C-DB29-334B0D0B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974107"/>
            <a:ext cx="6119258" cy="224658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C250C4A-957B-0CE4-28B9-C60AB611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3796485"/>
            <a:ext cx="6119258" cy="2246580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A2421DF8-FC50-B9CE-C35E-B002DA683349}"/>
              </a:ext>
            </a:extLst>
          </p:cNvPr>
          <p:cNvSpPr/>
          <p:nvPr/>
        </p:nvSpPr>
        <p:spPr>
          <a:xfrm>
            <a:off x="10574555" y="1028966"/>
            <a:ext cx="4457287" cy="17233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dalla Query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EE61158-7532-B210-53AE-71E47641BC01}"/>
              </a:ext>
            </a:extLst>
          </p:cNvPr>
          <p:cNvSpPr/>
          <p:nvPr/>
        </p:nvSpPr>
        <p:spPr>
          <a:xfrm>
            <a:off x="10574555" y="4058090"/>
            <a:ext cx="4457287" cy="17233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dalla Query 2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F135D4C2-0B07-59B9-4D24-95A1C0DC6FD5}"/>
              </a:ext>
            </a:extLst>
          </p:cNvPr>
          <p:cNvSpPr/>
          <p:nvPr/>
        </p:nvSpPr>
        <p:spPr>
          <a:xfrm>
            <a:off x="7190914" y="1231242"/>
            <a:ext cx="3028448" cy="13188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Query #1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D4DAB7AF-AB52-298E-3B31-2E1CC7EC3123}"/>
              </a:ext>
            </a:extLst>
          </p:cNvPr>
          <p:cNvSpPr/>
          <p:nvPr/>
        </p:nvSpPr>
        <p:spPr>
          <a:xfrm>
            <a:off x="7190914" y="4126849"/>
            <a:ext cx="3028448" cy="1318815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Query #2</a:t>
            </a:r>
          </a:p>
        </p:txBody>
      </p:sp>
    </p:spTree>
    <p:extLst>
      <p:ext uri="{BB962C8B-B14F-4D97-AF65-F5344CB8AC3E}">
        <p14:creationId xmlns:p14="http://schemas.microsoft.com/office/powerpoint/2010/main" val="247491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42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volte può essere necessario che i dati restituiti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vengano visualizzati in un set di risultati insieme ai dati di un'altra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differenza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verifica quando viene richiesto il set di risultati da più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singolo output combinando così più risultati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L'aggiunta di una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 ALL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combina i dati di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singolo set di risultati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 di introdurre le regole, ricordiamo che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essere posta alla fine di tutte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519610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7405389" cy="329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esiste un limite al numero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 cui dati possono essere aggiunti purché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conforme alle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 RULES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regole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L'insieme delle istruzioni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una operazione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prendono il nome di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BF4F5E0-0F06-06C7-0380-273787C3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651" y="1069231"/>
            <a:ext cx="5906496" cy="216846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11AD5CD-7FF2-BCFE-C635-BA636325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7651" y="3774810"/>
            <a:ext cx="5906496" cy="216846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B2EEADCC-7B41-3704-FE81-777572427725}"/>
              </a:ext>
            </a:extLst>
          </p:cNvPr>
          <p:cNvSpPr/>
          <p:nvPr/>
        </p:nvSpPr>
        <p:spPr>
          <a:xfrm>
            <a:off x="14097871" y="802786"/>
            <a:ext cx="1631671" cy="9004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</a:t>
            </a:r>
          </a:p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dalla Query 1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3252D52-A8A7-74AE-C525-969F1A0C9E44}"/>
              </a:ext>
            </a:extLst>
          </p:cNvPr>
          <p:cNvSpPr/>
          <p:nvPr/>
        </p:nvSpPr>
        <p:spPr>
          <a:xfrm>
            <a:off x="14063854" y="3324582"/>
            <a:ext cx="1631671" cy="9004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Dati estratti </a:t>
            </a:r>
          </a:p>
          <a:p>
            <a:pPr algn="ctr"/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dalla Query 2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D93125F5-F147-FB1A-A2AD-CF11B6C1D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383" y="567458"/>
            <a:ext cx="1783750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#1</a:t>
            </a: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0B418D6B-0A1B-898B-A457-2F13ADDA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3383" y="3245325"/>
            <a:ext cx="1783750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#2</a:t>
            </a:r>
          </a:p>
        </p:txBody>
      </p:sp>
    </p:spTree>
    <p:extLst>
      <p:ext uri="{BB962C8B-B14F-4D97-AF65-F5344CB8AC3E}">
        <p14:creationId xmlns:p14="http://schemas.microsoft.com/office/powerpoint/2010/main" val="1392721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47866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il numero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colonne, ogni altra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restituire il numero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fare riferimento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diverse e i nomi di colonna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diversi dai nomi di colonna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successiva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numero di colonne in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essere uguale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508A4BD-45F6-BC02-9089-95280CD84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650650"/>
            <a:ext cx="5671141" cy="484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55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Tipologie di Join in Postgres</a:t>
            </a:r>
          </a:p>
        </p:txBody>
      </p:sp>
      <p:sp>
        <p:nvSpPr>
          <p:cNvPr id="2" name="Stella a 7 punte 1">
            <a:extLst>
              <a:ext uri="{FF2B5EF4-FFF2-40B4-BE49-F238E27FC236}">
                <a16:creationId xmlns:a16="http://schemas.microsoft.com/office/drawing/2014/main" id="{C4B22316-C072-43AA-574A-CB5B1EFD8136}"/>
              </a:ext>
            </a:extLst>
          </p:cNvPr>
          <p:cNvSpPr/>
          <p:nvPr/>
        </p:nvSpPr>
        <p:spPr>
          <a:xfrm>
            <a:off x="639915" y="555526"/>
            <a:ext cx="3946829" cy="3100070"/>
          </a:xfrm>
          <a:prstGeom prst="star7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INNER Join</a:t>
            </a:r>
          </a:p>
        </p:txBody>
      </p:sp>
      <p:sp>
        <p:nvSpPr>
          <p:cNvPr id="3" name="Stella a 7 punte 2">
            <a:extLst>
              <a:ext uri="{FF2B5EF4-FFF2-40B4-BE49-F238E27FC236}">
                <a16:creationId xmlns:a16="http://schemas.microsoft.com/office/drawing/2014/main" id="{E9751729-F8CD-55B9-1BBB-02B66F514216}"/>
              </a:ext>
            </a:extLst>
          </p:cNvPr>
          <p:cNvSpPr/>
          <p:nvPr/>
        </p:nvSpPr>
        <p:spPr>
          <a:xfrm>
            <a:off x="7567878" y="555526"/>
            <a:ext cx="3946829" cy="3100070"/>
          </a:xfrm>
          <a:prstGeom prst="star7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OUTER Join</a:t>
            </a:r>
          </a:p>
        </p:txBody>
      </p:sp>
      <p:sp>
        <p:nvSpPr>
          <p:cNvPr id="4" name="Stella a 7 punte 3">
            <a:extLst>
              <a:ext uri="{FF2B5EF4-FFF2-40B4-BE49-F238E27FC236}">
                <a16:creationId xmlns:a16="http://schemas.microsoft.com/office/drawing/2014/main" id="{939E6B70-260A-23DC-7A8F-DA32DD42F54C}"/>
              </a:ext>
            </a:extLst>
          </p:cNvPr>
          <p:cNvSpPr/>
          <p:nvPr/>
        </p:nvSpPr>
        <p:spPr>
          <a:xfrm>
            <a:off x="3931174" y="2826286"/>
            <a:ext cx="3946829" cy="3100070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LEFT OUTER Join</a:t>
            </a:r>
          </a:p>
        </p:txBody>
      </p:sp>
      <p:sp>
        <p:nvSpPr>
          <p:cNvPr id="5" name="Stella a 7 punte 4">
            <a:extLst>
              <a:ext uri="{FF2B5EF4-FFF2-40B4-BE49-F238E27FC236}">
                <a16:creationId xmlns:a16="http://schemas.microsoft.com/office/drawing/2014/main" id="{12776951-8204-8A82-6AE3-BFFF4B307C79}"/>
              </a:ext>
            </a:extLst>
          </p:cNvPr>
          <p:cNvSpPr/>
          <p:nvPr/>
        </p:nvSpPr>
        <p:spPr>
          <a:xfrm>
            <a:off x="10906589" y="2787774"/>
            <a:ext cx="3946829" cy="3100070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OUTER Join</a:t>
            </a:r>
          </a:p>
        </p:txBody>
      </p:sp>
    </p:spTree>
    <p:extLst>
      <p:ext uri="{BB962C8B-B14F-4D97-AF65-F5344CB8AC3E}">
        <p14:creationId xmlns:p14="http://schemas.microsoft.com/office/powerpoint/2010/main" val="1384836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47866" cy="3723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delle colonne corrispondenti in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devono essere compatibili ( o carattere o numerico per esempio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di dati non devono necessariamente corrispondere; se una colonna nella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i dati carattere, la corrispondente prima colonna in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restituire i dati carattere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0F5DD93-9512-A452-3CD8-6A121017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209" y="619045"/>
            <a:ext cx="5763698" cy="38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50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UNION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321026" cy="222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lunghezze delle colonne non devono corrispondere necessariamente; ad esempio, la prima colonna della prima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potrà avere un tipo </a:t>
            </a:r>
            <a:r>
              <a:rPr lang="it-IT" sz="28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DECIMAL(5,2)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mentre la prima colonna della seconda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potrà avere un tipo </a:t>
            </a:r>
            <a:r>
              <a:rPr lang="it-IT" sz="28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DECIMAL(14,3)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1795C32-28DC-B578-096A-F5621B0D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560" y="626249"/>
            <a:ext cx="6297981" cy="38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59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UNION vs UNION ALL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88CB3254-E32A-D29D-79CF-E0146FA88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47866" cy="479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non elimina i duplicati nel set di risultati, pertanto,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funziona in genere meglio della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raccomandazione generale è di utilizzare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 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se le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non possono restituire righe duplicate o se l'applicazione o l'utente finale vogliono i duplicati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Si noti che nell'esempio, </a:t>
            </a:r>
            <a:r>
              <a:rPr lang="it-IT" sz="2800" b="1" dirty="0">
                <a:solidFill>
                  <a:srgbClr val="3333FF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Nicholls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appare due volte nell'output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 ALL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, poiché è sia un analista che un dipendente con un livello di istruzione pari a 18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61FA58-5E4D-037F-7561-21230AF5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366" y="650651"/>
            <a:ext cx="5526175" cy="52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82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Differenza tra Join ed Union ( 1 di 2 )</a:t>
            </a:r>
          </a:p>
          <a:p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ed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sono le clausole in </a:t>
            </a:r>
            <a:r>
              <a:rPr lang="it-IT" sz="2800" b="1" dirty="0" err="1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Sql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utilizzate per combinare i dati di due o più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ma il modo in cui combinano i dati e il formato del risultato ottenuto differisce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le colonne di due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per formare le righe che compongono il risultato mentre 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il risultato di due o più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b="1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clausola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applicabile solo quando le due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Tabelle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coinvolte hanno almeno una colonna in comune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557227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Differenza tra Join ed Union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è applicabile quando le due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Queries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hanno lo stesso numero di colonne ed i domini ( tipo di dato ) delle colonne corrispondenti sono uguali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8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La differenza sostanziale sta nel modo in cui i dati vengono combinati;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JOIN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i dati in nuove righe mentre la </a:t>
            </a:r>
            <a:r>
              <a:rPr lang="it-IT" sz="2800" b="1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UNION</a:t>
            </a:r>
            <a:r>
              <a:rPr lang="it-IT" sz="2800" dirty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combina i dati in nuove colonne</a:t>
            </a:r>
          </a:p>
        </p:txBody>
      </p:sp>
    </p:spTree>
    <p:extLst>
      <p:ext uri="{BB962C8B-B14F-4D97-AF65-F5344CB8AC3E}">
        <p14:creationId xmlns:p14="http://schemas.microsoft.com/office/powerpoint/2010/main" val="321493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94EDA3-2142-D599-6670-5A954A465A6C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0" b="1" dirty="0">
                <a:solidFill>
                  <a:srgbClr val="0000FF"/>
                </a:solidFill>
              </a:rPr>
              <a:t>Esercizio #03</a:t>
            </a:r>
          </a:p>
        </p:txBody>
      </p:sp>
    </p:spTree>
    <p:extLst>
      <p:ext uri="{BB962C8B-B14F-4D97-AF65-F5344CB8AC3E}">
        <p14:creationId xmlns:p14="http://schemas.microsoft.com/office/powerpoint/2010/main" val="2742403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combina i valori di due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basandosi su una determinata regola di confronto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compara ogni riga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 ciascuna riga dell'altra Tabella cercando di soddisfare la regola di confronto definita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la regola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soddisfatta, i valori di tutte le colonne delle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vengono combinate in una sola riga del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INNER Join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la forma più utilizzata nelle applicazioni e rappresenta la modalità predefinita</a:t>
            </a:r>
          </a:p>
        </p:txBody>
      </p:sp>
    </p:spTree>
    <p:extLst>
      <p:ext uri="{BB962C8B-B14F-4D97-AF65-F5344CB8AC3E}">
        <p14:creationId xmlns:p14="http://schemas.microsoft.com/office/powerpoint/2010/main" val="3919454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60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di avere due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denominate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ANAGRAFE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L’obiettivo è quello di visualizzare lo stipendio assegnato ai cittadini abitanti in una determinata città; i dati presenti fanno riferimento alla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ANAGRAFE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a quella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8895CF-82DB-0CAB-1467-5698444A9094}"/>
              </a:ext>
            </a:extLst>
          </p:cNvPr>
          <p:cNvSpPr txBox="1"/>
          <p:nvPr/>
        </p:nvSpPr>
        <p:spPr>
          <a:xfrm>
            <a:off x="936786" y="1304076"/>
            <a:ext cx="4622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sch_dbetl.anagrafe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COGNOME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,NOME   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,CITTA  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	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875A8AE-08C8-7EEA-28D7-0629EC2C82C0}"/>
              </a:ext>
            </a:extLst>
          </p:cNvPr>
          <p:cNvSpPr txBox="1"/>
          <p:nvPr/>
        </p:nvSpPr>
        <p:spPr>
          <a:xfrm>
            <a:off x="9465832" y="1581074"/>
            <a:ext cx="4622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CITTA    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,STIPENDIO  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(8,2)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F9CA8AA-636E-480D-E53D-9ED8C542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59" y="4453515"/>
            <a:ext cx="3878916" cy="182133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614E9DCE-6EF9-629C-2800-36C3B445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965" y="4524803"/>
            <a:ext cx="3381856" cy="1750050"/>
          </a:xfrm>
          <a:prstGeom prst="rect">
            <a:avLst/>
          </a:prstGeom>
        </p:spPr>
      </p:pic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0C0F9FCF-4AD7-FB7F-695B-4EE267E57311}"/>
              </a:ext>
            </a:extLst>
          </p:cNvPr>
          <p:cNvSpPr/>
          <p:nvPr/>
        </p:nvSpPr>
        <p:spPr>
          <a:xfrm rot="3354388">
            <a:off x="6443653" y="3975569"/>
            <a:ext cx="617999" cy="1631083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23C491C2-BAAB-4274-C812-8B887B9CBB4C}"/>
              </a:ext>
            </a:extLst>
          </p:cNvPr>
          <p:cNvSpPr/>
          <p:nvPr/>
        </p:nvSpPr>
        <p:spPr>
          <a:xfrm rot="18876676">
            <a:off x="11658330" y="4016241"/>
            <a:ext cx="617999" cy="973619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72E38105-D070-2632-1AC9-5B5E74D03AED}"/>
              </a:ext>
            </a:extLst>
          </p:cNvPr>
          <p:cNvSpPr/>
          <p:nvPr/>
        </p:nvSpPr>
        <p:spPr>
          <a:xfrm rot="3954103">
            <a:off x="6008396" y="602137"/>
            <a:ext cx="617999" cy="2055207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67D3CCC6-06E6-BF2C-9604-66843F9CF177}"/>
              </a:ext>
            </a:extLst>
          </p:cNvPr>
          <p:cNvSpPr/>
          <p:nvPr/>
        </p:nvSpPr>
        <p:spPr>
          <a:xfrm rot="18876676">
            <a:off x="10291251" y="1065900"/>
            <a:ext cx="617999" cy="625571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807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slide successiva, verranno visualizzate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sintatticamente differenti, ma che restituiranno lo stesso risultato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Verranno unite le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ANAGRAFE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utilizzando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CITTA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è la colonna presente in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CITTA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corrisponde in entrambe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ovvero la regola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soddisfatta ),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combinerà le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COGNOME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NOME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STIPENDIO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una sola riga</a:t>
            </a:r>
            <a:endParaRPr lang="it-IT" sz="2800" dirty="0">
              <a:ea typeface="Convergence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179575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INNER Join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noti che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Signor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Donato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presente in quanto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STIPENDI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presente la città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Torino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quindi non viene soddisfatta la regola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619BB4-158F-934D-7201-4C6B41D32DA3}"/>
              </a:ext>
            </a:extLst>
          </p:cNvPr>
          <p:cNvSpPr txBox="1"/>
          <p:nvPr/>
        </p:nvSpPr>
        <p:spPr>
          <a:xfrm>
            <a:off x="7044016" y="4266693"/>
            <a:ext cx="175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Risultato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51D9AB-2F7B-CEDF-2697-882D36A724C1}"/>
              </a:ext>
            </a:extLst>
          </p:cNvPr>
          <p:cNvSpPr txBox="1"/>
          <p:nvPr/>
        </p:nvSpPr>
        <p:spPr>
          <a:xfrm>
            <a:off x="6981396" y="2680661"/>
            <a:ext cx="1752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oppure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236DF56-190D-985B-9DD9-15FA0069785B}"/>
              </a:ext>
            </a:extLst>
          </p:cNvPr>
          <p:cNvSpPr txBox="1"/>
          <p:nvPr/>
        </p:nvSpPr>
        <p:spPr>
          <a:xfrm>
            <a:off x="4206212" y="1744685"/>
            <a:ext cx="866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ANAGRAFE.COGNOME, ANAGRAFE.NOME, STIPENDI.STIPENDIO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SCH_DBETL.ANAGRAFE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ANAGRAFE.CITTA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STIPENDI.CITTA;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4707CA-6260-2D79-8641-2ECEF011523A}"/>
              </a:ext>
            </a:extLst>
          </p:cNvPr>
          <p:cNvSpPr txBox="1"/>
          <p:nvPr/>
        </p:nvSpPr>
        <p:spPr>
          <a:xfrm>
            <a:off x="4206212" y="3307183"/>
            <a:ext cx="866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ANAGRAFE.COGNOME, ANAGRAFE.NOME, STIPENDI.STIPENDIO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SCH_DBETL.ANAGRAFE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SCH_DBETL.STIPENDI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ANAGRAFE.CITTA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STIPENDI.CITTA;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A79BEB8-93A7-FA07-C2DC-ED33DDB8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958" y="4789913"/>
            <a:ext cx="4122777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4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6" ma:contentTypeDescription="Creare un nuovo documento." ma:contentTypeScope="" ma:versionID="04d7b18d5bfe8cc73faa829929c71da8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e5d50bf5b8da8c288a9468328803f92b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35B159-3148-448D-91C2-E5BE148F31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customXml/itemProps3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7180</TotalTime>
  <Words>4117</Words>
  <Application>Microsoft Office PowerPoint</Application>
  <PresentationFormat>Personalizzato</PresentationFormat>
  <Paragraphs>397</Paragraphs>
  <Slides>55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4" baseType="lpstr">
      <vt:lpstr>Arial</vt:lpstr>
      <vt:lpstr>Calibri</vt:lpstr>
      <vt:lpstr>Calibri Light</vt:lpstr>
      <vt:lpstr>Convergence</vt:lpstr>
      <vt:lpstr>Courier New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 Basso</cp:lastModifiedBy>
  <cp:revision>99</cp:revision>
  <dcterms:created xsi:type="dcterms:W3CDTF">2022-08-22T17:22:56Z</dcterms:created>
  <dcterms:modified xsi:type="dcterms:W3CDTF">2023-10-16T22:33:01Z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