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608" r:id="rId5"/>
    <p:sldId id="329" r:id="rId6"/>
    <p:sldId id="542" r:id="rId7"/>
    <p:sldId id="570" r:id="rId8"/>
    <p:sldId id="545" r:id="rId9"/>
    <p:sldId id="571" r:id="rId10"/>
    <p:sldId id="546" r:id="rId11"/>
    <p:sldId id="572" r:id="rId12"/>
    <p:sldId id="573" r:id="rId13"/>
    <p:sldId id="574" r:id="rId14"/>
    <p:sldId id="547" r:id="rId15"/>
    <p:sldId id="548" r:id="rId16"/>
    <p:sldId id="550" r:id="rId17"/>
    <p:sldId id="551" r:id="rId18"/>
    <p:sldId id="552" r:id="rId19"/>
    <p:sldId id="575" r:id="rId20"/>
    <p:sldId id="578" r:id="rId21"/>
    <p:sldId id="576" r:id="rId22"/>
    <p:sldId id="577" r:id="rId23"/>
    <p:sldId id="555" r:id="rId24"/>
    <p:sldId id="579" r:id="rId25"/>
    <p:sldId id="556" r:id="rId26"/>
    <p:sldId id="557" r:id="rId27"/>
    <p:sldId id="580" r:id="rId28"/>
    <p:sldId id="558" r:id="rId29"/>
    <p:sldId id="581" r:id="rId30"/>
    <p:sldId id="559" r:id="rId31"/>
    <p:sldId id="582" r:id="rId32"/>
    <p:sldId id="544" r:id="rId33"/>
    <p:sldId id="585" r:id="rId34"/>
    <p:sldId id="593" r:id="rId35"/>
    <p:sldId id="594" r:id="rId36"/>
    <p:sldId id="588" r:id="rId37"/>
    <p:sldId id="590" r:id="rId38"/>
    <p:sldId id="595" r:id="rId39"/>
    <p:sldId id="591" r:id="rId40"/>
    <p:sldId id="592" r:id="rId41"/>
    <p:sldId id="589" r:id="rId42"/>
    <p:sldId id="596" r:id="rId43"/>
    <p:sldId id="597" r:id="rId44"/>
    <p:sldId id="598" r:id="rId45"/>
    <p:sldId id="599" r:id="rId46"/>
    <p:sldId id="600" r:id="rId47"/>
    <p:sldId id="601" r:id="rId48"/>
    <p:sldId id="602" r:id="rId49"/>
    <p:sldId id="605" r:id="rId50"/>
    <p:sldId id="603" r:id="rId51"/>
    <p:sldId id="607" r:id="rId52"/>
    <p:sldId id="606" r:id="rId53"/>
    <p:sldId id="523" r:id="rId54"/>
    <p:sldId id="609" r:id="rId55"/>
    <p:sldId id="610" r:id="rId56"/>
    <p:sldId id="611" r:id="rId57"/>
    <p:sldId id="549" r:id="rId58"/>
    <p:sldId id="612" r:id="rId59"/>
    <p:sldId id="613" r:id="rId60"/>
    <p:sldId id="614" r:id="rId61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8000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EA4989-FC61-61F6-7D5F-55AF6750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" y="607553"/>
            <a:ext cx="15686858" cy="5375997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BDCE691-D8E8-E090-795D-3A99EFD7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922" y="607553"/>
            <a:ext cx="7998135" cy="3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 DML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 Avanzato</a:t>
            </a:r>
          </a:p>
        </p:txBody>
      </p:sp>
    </p:spTree>
    <p:extLst>
      <p:ext uri="{BB962C8B-B14F-4D97-AF65-F5344CB8AC3E}">
        <p14:creationId xmlns:p14="http://schemas.microsoft.com/office/powerpoint/2010/main" val="139452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( 8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utilizzabile anche senza utilizzare funzioni di colonna specifiche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 questo caso, quando i nomi delle colonne sono specificati nella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ogni nome di colonna deve essere referenziato nella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CAD45E2-B83E-297F-CA9F-594B68F6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7" y="2980581"/>
            <a:ext cx="5142911" cy="138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RUOLO, STIPENDIO</a:t>
            </a:r>
            <a:endParaRPr lang="it-IT" sz="2400" b="1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 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RUOLO;</a:t>
            </a: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04316DD9-3239-2942-81BB-02DBD8510A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76653" y="2579390"/>
            <a:ext cx="816290" cy="20629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487" tIns="60744" rIns="121487" bIns="60744" anchor="ctr"/>
          <a:lstStyle/>
          <a:p>
            <a:pPr algn="ctr" defTabSz="322701">
              <a:spcBef>
                <a:spcPct val="50000"/>
              </a:spcBef>
              <a:buClr>
                <a:schemeClr val="accent2"/>
              </a:buClr>
            </a:pPr>
            <a:endParaRPr lang="it-IT" dirty="0">
              <a:ln>
                <a:solidFill>
                  <a:srgbClr val="FFC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67AE853-0CE6-038D-5051-1D0F3D95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3" y="4571488"/>
            <a:ext cx="5291888" cy="138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RUOLO, STIPENDIO</a:t>
            </a:r>
            <a:endParaRPr lang="it-IT" sz="2400" b="1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 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RUOLO, STIPENDIO;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0A42D669-04A6-44F3-BDB6-7AA94000474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10668" y="2393939"/>
            <a:ext cx="816290" cy="55310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487" tIns="60744" rIns="121487" bIns="60744" anchor="ctr"/>
          <a:lstStyle/>
          <a:p>
            <a:pPr algn="ctr" defTabSz="322701">
              <a:spcBef>
                <a:spcPct val="50000"/>
              </a:spcBef>
              <a:buClr>
                <a:schemeClr val="accent2"/>
              </a:buClr>
            </a:pPr>
            <a:endParaRPr lang="it-IT" dirty="0">
              <a:ln>
                <a:solidFill>
                  <a:srgbClr val="FFC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5AC944-10D1-28E7-F1CE-E731F32F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021" y="2677347"/>
            <a:ext cx="6325148" cy="18670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15D9D17-D903-130C-B380-AFD0658F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122" y="4053984"/>
            <a:ext cx="323878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HAVING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non può essere utilizzata per restringere i gruppi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Nell’esempio in figura,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restituisce un errore poiché viene utilizzata 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per restringere l’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Output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di quei dipartimenti con stipendio medio maggiore di € 8000</a:t>
            </a: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6FCC6B46-4283-80DD-FAA6-C8D2122FCBE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39787" y="3438295"/>
            <a:ext cx="816290" cy="153887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487" tIns="60744" rIns="121487" bIns="60744" anchor="ctr"/>
          <a:lstStyle/>
          <a:p>
            <a:pPr algn="ctr" defTabSz="322701">
              <a:spcBef>
                <a:spcPct val="50000"/>
              </a:spcBef>
              <a:buClr>
                <a:schemeClr val="accent2"/>
              </a:buClr>
            </a:pPr>
            <a:endParaRPr lang="it-IT" dirty="0">
              <a:ln>
                <a:solidFill>
                  <a:srgbClr val="FFC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7EDDDB21-F0B2-968F-5E9F-07DD43DC0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02" y="3351550"/>
            <a:ext cx="6102968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COD_UFF,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AVG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</a:t>
            </a:r>
            <a:endParaRPr lang="it-IT" sz="2400" b="1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 AVG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 &gt; 8000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 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C24F542-037C-79D6-F535-A5EF0934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370" y="3231704"/>
            <a:ext cx="5685013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5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HAVING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Per ottenere il risultato corretto, utilizziamo 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HAVING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1A34667C-5753-C384-9401-0C7EFB15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417" y="1861520"/>
            <a:ext cx="7838108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COD_UFF,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MAX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STIP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 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HAVING MAX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 &gt;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10000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749564-6CE1-CE60-8A34-DE2AA0DA18B6}"/>
              </a:ext>
            </a:extLst>
          </p:cNvPr>
          <p:cNvSpPr txBox="1"/>
          <p:nvPr/>
        </p:nvSpPr>
        <p:spPr>
          <a:xfrm>
            <a:off x="1531096" y="1153634"/>
            <a:ext cx="12350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3333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Sintassi                                                Esempio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73F2C51-16F4-6AFB-C4E8-1EABF923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59" y="1843764"/>
            <a:ext cx="6656095" cy="32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colonne, funzioni di gruppo</a:t>
            </a:r>
            <a:endParaRPr lang="it-IT" sz="2400" b="1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tabella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condizioni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 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colonne o espressioni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HAVING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condizioni di gruppo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ORDER BY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colonne;</a:t>
            </a:r>
          </a:p>
          <a:p>
            <a:endParaRPr lang="it-IT" sz="24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35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HAVING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8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HAVING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viene utilizzata per controllare le condizioni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dopo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l'aggregazione mentre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viene utilizzata per verificare le condizioni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prima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che l'aggregazione abbia luogo</a:t>
            </a:r>
          </a:p>
          <a:p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Quando le due clausole sono combinate 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va in esecuzione,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Postgres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prima analizza 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secondo i criteri della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in un secondo momento, dai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risultanti dopo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crea i raggruppamenti definiti nella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applicando i criteri specificati 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HAVING</a:t>
            </a: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9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che agiscono su una sola riga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una sola riga vengono utilizzate solitamente per manipolare 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Accettano uno o più argomenti/parametri e restituiscono un valore per ogni riga restituita tramite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argomenti che è possibile utilizzare come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i seguenti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C8A3E27-E0A1-EDA3-E0B2-B911C9D4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05" y="3772985"/>
            <a:ext cx="5513398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 di colonna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Espressione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Costante definita dall'utente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Valore della variabile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195756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che agiscono su una sola riga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una sola riga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F5C373D-0C43-6FD9-1496-EC4B9CFF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02" y="1375473"/>
            <a:ext cx="15092295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Agiscono su ciascuna riga restituita tramite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Restituiscono un risultato per riga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Possono essere nidificate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Possono accettare uno o più argomenti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Possono essere utilizzate nelle clausole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Possono restituire un valore di dati di un tipo diverso da quello a cui è stato fatto riferimento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01EC1F-B542-8EF7-E598-FB983CE7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39" y="610721"/>
            <a:ext cx="4399903" cy="34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6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che agiscono su una sola riga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1029535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corso verrà fatta una breve panoramica di alcune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una sola riga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A47B6BCE-FD88-1585-1C37-D9F5E681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54" y="1743468"/>
            <a:ext cx="9906978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b="1" u="sng" dirty="0">
                <a:solidFill>
                  <a:srgbClr val="3333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 di Stringa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accettano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caratteri e possono restituire sia valori di tipo carattere che valori numerici </a:t>
            </a:r>
          </a:p>
          <a:p>
            <a:pPr marL="139700" lvl="0"/>
            <a:endParaRPr lang="it-IT" sz="2800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Wingdings" panose="05000000000000000000" pitchFamily="2" charset="2"/>
              <a:buChar char="Ø"/>
            </a:pPr>
            <a:r>
              <a:rPr lang="it-IT" sz="2800" b="1" u="sng" dirty="0">
                <a:solidFill>
                  <a:srgbClr val="3333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 numeriche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accettano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numerici e restituiscono valori numerici</a:t>
            </a:r>
            <a:endParaRPr lang="it-IT" sz="2800" dirty="0">
              <a:solidFill>
                <a:schemeClr val="tx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4C8D92-D8D2-12AF-A3FC-9F0C856C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39" y="610721"/>
            <a:ext cx="4399903" cy="34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6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che agiscono su una sola riga ( 4 di 4 )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A47B6BCE-FD88-1585-1C37-D9F5E681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784464"/>
            <a:ext cx="9906978" cy="275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b="1" u="sng" dirty="0">
                <a:solidFill>
                  <a:srgbClr val="3333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 di Data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agiscono su valori del tipo di dati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tutte le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data restituiscono un valore del tipo di dati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eccezione della funzione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MONTHS_BETWEEN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restituisce un valore numerico</a:t>
            </a:r>
          </a:p>
          <a:p>
            <a:pPr marL="482600" indent="-342900">
              <a:buFont typeface="Wingdings" panose="05000000000000000000" pitchFamily="2" charset="2"/>
              <a:buChar char="Ø"/>
            </a:pPr>
            <a:r>
              <a:rPr lang="it-IT" sz="2800" b="1" u="sng" dirty="0">
                <a:solidFill>
                  <a:srgbClr val="3333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 di Conversione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convertono un valore da un tipo di dati a un altro</a:t>
            </a:r>
            <a:endParaRPr lang="it-IT" sz="2800" dirty="0">
              <a:solidFill>
                <a:schemeClr val="tx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4C8D92-D8D2-12AF-A3FC-9F0C856C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639" y="610721"/>
            <a:ext cx="4399903" cy="3405594"/>
          </a:xfrm>
          <a:prstGeom prst="rect">
            <a:avLst/>
          </a:prstGeom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22934361-D076-D165-F832-416A002E3F16}"/>
              </a:ext>
            </a:extLst>
          </p:cNvPr>
          <p:cNvSpPr/>
          <p:nvPr/>
        </p:nvSpPr>
        <p:spPr>
          <a:xfrm>
            <a:off x="7325116" y="5016424"/>
            <a:ext cx="1119026" cy="1057112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E67A940-1BF6-8A8E-CA0C-A3AAD4303B39}"/>
              </a:ext>
            </a:extLst>
          </p:cNvPr>
          <p:cNvSpPr/>
          <p:nvPr/>
        </p:nvSpPr>
        <p:spPr>
          <a:xfrm>
            <a:off x="2531324" y="4157425"/>
            <a:ext cx="10448693" cy="85899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le Funzioni trattate durante il corso</a:t>
            </a:r>
          </a:p>
        </p:txBody>
      </p:sp>
    </p:spTree>
    <p:extLst>
      <p:ext uri="{BB962C8B-B14F-4D97-AF65-F5344CB8AC3E}">
        <p14:creationId xmlns:p14="http://schemas.microsoft.com/office/powerpoint/2010/main" val="4043693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Funzioni Sql di Postgres</a:t>
            </a:r>
          </a:p>
        </p:txBody>
      </p:sp>
      <p:sp>
        <p:nvSpPr>
          <p:cNvPr id="2" name="Sole 1">
            <a:extLst>
              <a:ext uri="{FF2B5EF4-FFF2-40B4-BE49-F238E27FC236}">
                <a16:creationId xmlns:a16="http://schemas.microsoft.com/office/drawing/2014/main" id="{1407E7BC-D725-2B75-B1FA-C21E639D6BA2}"/>
              </a:ext>
            </a:extLst>
          </p:cNvPr>
          <p:cNvSpPr/>
          <p:nvPr/>
        </p:nvSpPr>
        <p:spPr>
          <a:xfrm>
            <a:off x="121856" y="645681"/>
            <a:ext cx="3849525" cy="2631564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</a:p>
        </p:txBody>
      </p:sp>
      <p:sp>
        <p:nvSpPr>
          <p:cNvPr id="11" name="Sole 10">
            <a:extLst>
              <a:ext uri="{FF2B5EF4-FFF2-40B4-BE49-F238E27FC236}">
                <a16:creationId xmlns:a16="http://schemas.microsoft.com/office/drawing/2014/main" id="{854BDA6E-FF6D-C3B7-C69D-0A01F4F0E22E}"/>
              </a:ext>
            </a:extLst>
          </p:cNvPr>
          <p:cNvSpPr/>
          <p:nvPr/>
        </p:nvSpPr>
        <p:spPr>
          <a:xfrm>
            <a:off x="5952144" y="645681"/>
            <a:ext cx="3849525" cy="2631564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</a:p>
        </p:txBody>
      </p:sp>
      <p:sp>
        <p:nvSpPr>
          <p:cNvPr id="13" name="Sole 12">
            <a:extLst>
              <a:ext uri="{FF2B5EF4-FFF2-40B4-BE49-F238E27FC236}">
                <a16:creationId xmlns:a16="http://schemas.microsoft.com/office/drawing/2014/main" id="{5C8B67A6-F2A6-CC7A-0751-29BCF7681AFE}"/>
              </a:ext>
            </a:extLst>
          </p:cNvPr>
          <p:cNvSpPr/>
          <p:nvPr/>
        </p:nvSpPr>
        <p:spPr>
          <a:xfrm>
            <a:off x="11926678" y="645681"/>
            <a:ext cx="3849525" cy="2631564"/>
          </a:xfrm>
          <a:prstGeom prst="sun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COALESCE</a:t>
            </a:r>
          </a:p>
        </p:txBody>
      </p:sp>
      <p:sp>
        <p:nvSpPr>
          <p:cNvPr id="14" name="Sole 13">
            <a:extLst>
              <a:ext uri="{FF2B5EF4-FFF2-40B4-BE49-F238E27FC236}">
                <a16:creationId xmlns:a16="http://schemas.microsoft.com/office/drawing/2014/main" id="{C07D90AC-F301-9B71-F60A-1B71C8222583}"/>
              </a:ext>
            </a:extLst>
          </p:cNvPr>
          <p:cNvSpPr/>
          <p:nvPr/>
        </p:nvSpPr>
        <p:spPr>
          <a:xfrm>
            <a:off x="121856" y="3429000"/>
            <a:ext cx="3849525" cy="2631564"/>
          </a:xfrm>
          <a:prstGeom prst="sun">
            <a:avLst/>
          </a:prstGeom>
          <a:solidFill>
            <a:srgbClr val="8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</a:p>
        </p:txBody>
      </p:sp>
      <p:sp>
        <p:nvSpPr>
          <p:cNvPr id="15" name="Sole 14">
            <a:extLst>
              <a:ext uri="{FF2B5EF4-FFF2-40B4-BE49-F238E27FC236}">
                <a16:creationId xmlns:a16="http://schemas.microsoft.com/office/drawing/2014/main" id="{5610C20C-A95D-068F-3BEC-D0DDF1D342E4}"/>
              </a:ext>
            </a:extLst>
          </p:cNvPr>
          <p:cNvSpPr/>
          <p:nvPr/>
        </p:nvSpPr>
        <p:spPr>
          <a:xfrm>
            <a:off x="4043371" y="3429000"/>
            <a:ext cx="3849525" cy="2631564"/>
          </a:xfrm>
          <a:prstGeom prst="sun">
            <a:avLst/>
          </a:prstGeom>
          <a:solidFill>
            <a:srgbClr val="FF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SUBSTR</a:t>
            </a:r>
          </a:p>
        </p:txBody>
      </p:sp>
      <p:sp>
        <p:nvSpPr>
          <p:cNvPr id="16" name="Sole 15">
            <a:extLst>
              <a:ext uri="{FF2B5EF4-FFF2-40B4-BE49-F238E27FC236}">
                <a16:creationId xmlns:a16="http://schemas.microsoft.com/office/drawing/2014/main" id="{BF6C2BEC-6ED6-02D3-363A-72F056D18500}"/>
              </a:ext>
            </a:extLst>
          </p:cNvPr>
          <p:cNvSpPr/>
          <p:nvPr/>
        </p:nvSpPr>
        <p:spPr>
          <a:xfrm>
            <a:off x="7994012" y="3429000"/>
            <a:ext cx="3849525" cy="263156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</a:t>
            </a:r>
          </a:p>
        </p:txBody>
      </p:sp>
      <p:sp>
        <p:nvSpPr>
          <p:cNvPr id="17" name="Sole 16">
            <a:extLst>
              <a:ext uri="{FF2B5EF4-FFF2-40B4-BE49-F238E27FC236}">
                <a16:creationId xmlns:a16="http://schemas.microsoft.com/office/drawing/2014/main" id="{D9A676B8-F073-262C-FA20-8D8F79919836}"/>
              </a:ext>
            </a:extLst>
          </p:cNvPr>
          <p:cNvSpPr/>
          <p:nvPr/>
        </p:nvSpPr>
        <p:spPr>
          <a:xfrm>
            <a:off x="11926678" y="3429000"/>
            <a:ext cx="3849525" cy="2631564"/>
          </a:xfrm>
          <a:prstGeom prst="su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807088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ROUND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ROUND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arrotondare un valore numerico agendo sulla parte decimale; si immagini di avere la seguente situazione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TB_ORDINI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di voler arrotondare il valore del campo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IMPORTO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 una cifra decimale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Basterà scrivere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modo seguente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3E5A937D-AA17-5E5B-C759-F5046A4A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4228860"/>
            <a:ext cx="15584992" cy="40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SELECT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CLIENTE, IMPORTO,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ROUND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(IMPORTO,1)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ARROTONDATO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SCH_DBETL.TB_ORDINI;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318F56-F642-F74D-DC0D-4D6B93FC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89" y="2103661"/>
            <a:ext cx="11801038" cy="15255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2ECB72-5365-8A46-291E-F0C905FF7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974" y="4690151"/>
            <a:ext cx="7096454" cy="1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8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A4BBE3A-91A1-66D3-080E-6C685ED12591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DML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7FBA01A-ED0B-5829-B017-138D7B0D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4317"/>
              </p:ext>
            </p:extLst>
          </p:nvPr>
        </p:nvGraphicFramePr>
        <p:xfrm>
          <a:off x="1567139" y="1555458"/>
          <a:ext cx="12195516" cy="36644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879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497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18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393046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CASE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CASE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la funzionalità di una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IF-THEN-ELSE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C2C4A00-04F0-6433-FF53-DA5CB618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50" y="1362232"/>
            <a:ext cx="14079010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TABLE_NAME,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TABLE_SCHEMA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'The Owner is DBETL'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pg_catalog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'The Owner is POSTGRES'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'The Owner is another value'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INFORMATION_SCHEMA.TABLES;</a:t>
            </a:r>
          </a:p>
        </p:txBody>
      </p:sp>
    </p:spTree>
    <p:extLst>
      <p:ext uri="{BB962C8B-B14F-4D97-AF65-F5344CB8AC3E}">
        <p14:creationId xmlns:p14="http://schemas.microsoft.com/office/powerpoint/2010/main" val="548167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CASE ( 2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992255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la parola chiave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sarà possibile definire l'espressione, una variabile o un campo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valutare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EA9252D-D622-A821-2F02-6298B6F0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" y="2770459"/>
            <a:ext cx="15606731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la parola chiave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definiscono le condizioni seguite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THEN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indica l'azione da intraprendere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la parola chiave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ELSE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definisce quella condizione e l'azione da eseguire nel caso in cui tutte le condizioni precedenti non fossero vere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D49B7F11-48C0-0C5B-43CD-83E92141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8263" y="626659"/>
            <a:ext cx="5557422" cy="197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TABLE_NAME,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CASE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TABLE_SCHEMA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'The Owner is DBETL'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pg_catalog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'The Owner is POSTGRES'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'The Owner is another value'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INFORMATION_SCHEMA.TABLES;</a:t>
            </a:r>
          </a:p>
        </p:txBody>
      </p:sp>
    </p:spTree>
    <p:extLst>
      <p:ext uri="{BB962C8B-B14F-4D97-AF65-F5344CB8AC3E}">
        <p14:creationId xmlns:p14="http://schemas.microsoft.com/office/powerpoint/2010/main" val="1871728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COALESCE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COALESCE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trasformare il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zero come mostra l'immagine seguente</a:t>
            </a: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0E9C4B5-8CBD-DFB4-F3F5-877661B2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9169" y="1231527"/>
            <a:ext cx="4489792" cy="186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ID_DIP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,COGNOME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,NOME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COALESCE</a:t>
            </a:r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(STIPENDIO,0)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SCH_DBETL.DIPE_AZIENDA;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66E195-DB92-DDE9-837E-90D60D8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3" y="1473246"/>
            <a:ext cx="5811904" cy="2040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22C731-E355-7713-E7D8-AD3D1E28B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640" y="4166849"/>
            <a:ext cx="5825977" cy="204050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A34AED0C-B59D-1CA4-9B3F-E52B255242A0}"/>
              </a:ext>
            </a:extLst>
          </p:cNvPr>
          <p:cNvSpPr/>
          <p:nvPr/>
        </p:nvSpPr>
        <p:spPr>
          <a:xfrm>
            <a:off x="6082038" y="1791226"/>
            <a:ext cx="3763298" cy="74684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711C333-9F3A-69F2-37FC-88A58E6284C5}"/>
              </a:ext>
            </a:extLst>
          </p:cNvPr>
          <p:cNvSpPr/>
          <p:nvPr/>
        </p:nvSpPr>
        <p:spPr>
          <a:xfrm rot="5400000">
            <a:off x="10787906" y="3246103"/>
            <a:ext cx="811443" cy="74684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14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REPLACE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23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sintassi della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Funzione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REPLACE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la seguente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REPLACE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il nome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ed è seguito da una parentesi tonda aperta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P1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la colonna soggetta ad elaborazione</a:t>
            </a: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B9E46F-71D7-5908-38CF-B2D14E77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3" y="1248937"/>
            <a:ext cx="15275928" cy="170887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F1600A-1661-8260-E939-B876F34F3776}"/>
              </a:ext>
            </a:extLst>
          </p:cNvPr>
          <p:cNvSpPr txBox="1"/>
          <p:nvPr/>
        </p:nvSpPr>
        <p:spPr>
          <a:xfrm>
            <a:off x="981305" y="2136825"/>
            <a:ext cx="170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54E685-879B-9145-AA28-29B9AF8A2837}"/>
              </a:ext>
            </a:extLst>
          </p:cNvPr>
          <p:cNvSpPr txBox="1"/>
          <p:nvPr/>
        </p:nvSpPr>
        <p:spPr>
          <a:xfrm>
            <a:off x="3039127" y="2081070"/>
            <a:ext cx="67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00FF"/>
                </a:solidFill>
              </a:rPr>
              <a:t>(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DDBCD3-99CD-31E0-8B89-2558DE668356}"/>
              </a:ext>
            </a:extLst>
          </p:cNvPr>
          <p:cNvSpPr txBox="1"/>
          <p:nvPr/>
        </p:nvSpPr>
        <p:spPr>
          <a:xfrm>
            <a:off x="14444544" y="2064118"/>
            <a:ext cx="72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0301-3105-59FB-CEDC-9EED62C31CF6}"/>
              </a:ext>
            </a:extLst>
          </p:cNvPr>
          <p:cNvSpPr txBox="1"/>
          <p:nvPr/>
        </p:nvSpPr>
        <p:spPr>
          <a:xfrm>
            <a:off x="3990699" y="2069919"/>
            <a:ext cx="1033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B050"/>
                </a:solidFill>
              </a:rPr>
              <a:t>P1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B442D1-DFA5-948C-C2DE-B673F3774EDA}"/>
              </a:ext>
            </a:extLst>
          </p:cNvPr>
          <p:cNvSpPr txBox="1"/>
          <p:nvPr/>
        </p:nvSpPr>
        <p:spPr>
          <a:xfrm>
            <a:off x="9449640" y="1197028"/>
            <a:ext cx="672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502A74-942A-31D4-81F4-810B283E69B6}"/>
              </a:ext>
            </a:extLst>
          </p:cNvPr>
          <p:cNvSpPr txBox="1"/>
          <p:nvPr/>
        </p:nvSpPr>
        <p:spPr>
          <a:xfrm>
            <a:off x="5302824" y="1829049"/>
            <a:ext cx="672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750091-61FD-3FB4-2B88-D6E6621EA19A}"/>
              </a:ext>
            </a:extLst>
          </p:cNvPr>
          <p:cNvSpPr txBox="1"/>
          <p:nvPr/>
        </p:nvSpPr>
        <p:spPr>
          <a:xfrm>
            <a:off x="11401709" y="1420952"/>
            <a:ext cx="1033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B050"/>
                </a:solidFill>
              </a:rPr>
              <a:t>P3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8DF4BD-AB02-ECCC-1F3D-02A684FA4612}"/>
              </a:ext>
            </a:extLst>
          </p:cNvPr>
          <p:cNvSpPr txBox="1"/>
          <p:nvPr/>
        </p:nvSpPr>
        <p:spPr>
          <a:xfrm>
            <a:off x="6794321" y="2092221"/>
            <a:ext cx="1033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B050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999799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REPLACE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2434845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P2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il valore da ricercare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P3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il valore che sostituirà il valore espresso nel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P2</a:t>
            </a: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B9E46F-71D7-5908-38CF-B2D14E77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3" y="646771"/>
            <a:ext cx="15275928" cy="170887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F1600A-1661-8260-E939-B876F34F3776}"/>
              </a:ext>
            </a:extLst>
          </p:cNvPr>
          <p:cNvSpPr txBox="1"/>
          <p:nvPr/>
        </p:nvSpPr>
        <p:spPr>
          <a:xfrm>
            <a:off x="981305" y="1534659"/>
            <a:ext cx="170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54E685-879B-9145-AA28-29B9AF8A2837}"/>
              </a:ext>
            </a:extLst>
          </p:cNvPr>
          <p:cNvSpPr txBox="1"/>
          <p:nvPr/>
        </p:nvSpPr>
        <p:spPr>
          <a:xfrm>
            <a:off x="3039127" y="1478904"/>
            <a:ext cx="67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00FF"/>
                </a:solidFill>
              </a:rPr>
              <a:t>(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DDBCD3-99CD-31E0-8B89-2558DE668356}"/>
              </a:ext>
            </a:extLst>
          </p:cNvPr>
          <p:cNvSpPr txBox="1"/>
          <p:nvPr/>
        </p:nvSpPr>
        <p:spPr>
          <a:xfrm>
            <a:off x="14444544" y="1461952"/>
            <a:ext cx="72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0301-3105-59FB-CEDC-9EED62C31CF6}"/>
              </a:ext>
            </a:extLst>
          </p:cNvPr>
          <p:cNvSpPr txBox="1"/>
          <p:nvPr/>
        </p:nvSpPr>
        <p:spPr>
          <a:xfrm>
            <a:off x="3990699" y="1467753"/>
            <a:ext cx="1033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B050"/>
                </a:solidFill>
              </a:rPr>
              <a:t>P1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B442D1-DFA5-948C-C2DE-B673F3774EDA}"/>
              </a:ext>
            </a:extLst>
          </p:cNvPr>
          <p:cNvSpPr txBox="1"/>
          <p:nvPr/>
        </p:nvSpPr>
        <p:spPr>
          <a:xfrm>
            <a:off x="9449640" y="594862"/>
            <a:ext cx="672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502A74-942A-31D4-81F4-810B283E69B6}"/>
              </a:ext>
            </a:extLst>
          </p:cNvPr>
          <p:cNvSpPr txBox="1"/>
          <p:nvPr/>
        </p:nvSpPr>
        <p:spPr>
          <a:xfrm>
            <a:off x="5302824" y="1226883"/>
            <a:ext cx="672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750091-61FD-3FB4-2B88-D6E6621EA19A}"/>
              </a:ext>
            </a:extLst>
          </p:cNvPr>
          <p:cNvSpPr txBox="1"/>
          <p:nvPr/>
        </p:nvSpPr>
        <p:spPr>
          <a:xfrm>
            <a:off x="11401709" y="818786"/>
            <a:ext cx="1033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B050"/>
                </a:solidFill>
              </a:rPr>
              <a:t>P3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8DF4BD-AB02-ECCC-1F3D-02A684FA4612}"/>
              </a:ext>
            </a:extLst>
          </p:cNvPr>
          <p:cNvSpPr txBox="1"/>
          <p:nvPr/>
        </p:nvSpPr>
        <p:spPr>
          <a:xfrm>
            <a:off x="6794321" y="1490055"/>
            <a:ext cx="1033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00B050"/>
                </a:solidFill>
              </a:rPr>
              <a:t>P2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3C0055E3-CE59-E9C1-D4A8-688BD9FA7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274" y="4780531"/>
            <a:ext cx="8017726" cy="8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REPLACE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(NOME, 'n', '*')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CONVERSIONE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FROM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SCH_DBETL.DIPENDENTI;</a:t>
            </a:r>
            <a:endParaRPr lang="it-IT" sz="22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174D83CD-9583-28CA-464C-E6CB602F7851}"/>
              </a:ext>
            </a:extLst>
          </p:cNvPr>
          <p:cNvSpPr/>
          <p:nvPr/>
        </p:nvSpPr>
        <p:spPr>
          <a:xfrm>
            <a:off x="9233209" y="4577640"/>
            <a:ext cx="1405055" cy="780521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 dirty="0">
              <a:solidFill>
                <a:srgbClr val="FFFF00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3488383-C53D-F09F-F70E-DCD04ADF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366" y="3928291"/>
            <a:ext cx="148602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7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SUBSTR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Funzione SUBSTR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restituisce una parte di una stringa a partire da una certa posizione e per un certo numero di caratteri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Utilizzare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Funzione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molto semplice come mostra l'esempio seguente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37A27636-744D-304B-C7BF-1E424647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41" y="3744810"/>
            <a:ext cx="8508380" cy="8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SUBSTR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highlight>
                  <a:srgbClr val="00008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5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PRIME_CINQUE_LETTERE 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FROM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SCH_DBETL.DIPENDENTI;</a:t>
            </a:r>
            <a:endParaRPr lang="it-IT" sz="22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39EA72-2768-15BD-9EC0-AE7969B5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488" y="2980088"/>
            <a:ext cx="1943268" cy="2126164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A0379477-DE43-A14D-1F2C-669A5AC79195}"/>
              </a:ext>
            </a:extLst>
          </p:cNvPr>
          <p:cNvSpPr/>
          <p:nvPr/>
        </p:nvSpPr>
        <p:spPr>
          <a:xfrm>
            <a:off x="9623539" y="3583342"/>
            <a:ext cx="1405055" cy="780521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0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SUBSTR ( 2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37A27636-744D-304B-C7BF-1E424647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04" y="710344"/>
            <a:ext cx="14214012" cy="40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SUBSTR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highlight>
                  <a:srgbClr val="00008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5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PRIME_CINQUE_LETTERE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SCH_DBETL.DIPENDENTI;</a:t>
            </a:r>
            <a:endParaRPr lang="it-IT" sz="22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105971-7C26-292E-8FEC-2227BA0CD131}"/>
              </a:ext>
            </a:extLst>
          </p:cNvPr>
          <p:cNvSpPr txBox="1"/>
          <p:nvPr/>
        </p:nvSpPr>
        <p:spPr>
          <a:xfrm>
            <a:off x="892099" y="1973765"/>
            <a:ext cx="308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Dati in Tabella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356C4D-6B0B-B068-0603-376CE5177B21}"/>
              </a:ext>
            </a:extLst>
          </p:cNvPr>
          <p:cNvSpPr txBox="1"/>
          <p:nvPr/>
        </p:nvSpPr>
        <p:spPr>
          <a:xfrm>
            <a:off x="11526633" y="1973765"/>
            <a:ext cx="308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6667143-6D05-4555-4689-6D9E13F03E75}"/>
              </a:ext>
            </a:extLst>
          </p:cNvPr>
          <p:cNvSpPr/>
          <p:nvPr/>
        </p:nvSpPr>
        <p:spPr>
          <a:xfrm>
            <a:off x="4614742" y="1973765"/>
            <a:ext cx="2732049" cy="1661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Nome della Colonna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A2ACAFC-45C6-10EE-C3C1-529B677173D8}"/>
              </a:ext>
            </a:extLst>
          </p:cNvPr>
          <p:cNvSpPr/>
          <p:nvPr/>
        </p:nvSpPr>
        <p:spPr>
          <a:xfrm>
            <a:off x="8209965" y="1973765"/>
            <a:ext cx="2732049" cy="16615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Posizione dalla quale partire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237F218-D7D1-6477-970D-188BC76164F9}"/>
              </a:ext>
            </a:extLst>
          </p:cNvPr>
          <p:cNvSpPr/>
          <p:nvPr/>
        </p:nvSpPr>
        <p:spPr>
          <a:xfrm>
            <a:off x="6283706" y="4077628"/>
            <a:ext cx="2732049" cy="16615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Numero di caratteri da prelevare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6A1102-2495-DD8F-EB62-FF6F3FB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633" y="2609657"/>
            <a:ext cx="3088888" cy="337960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CE67A2F-C5C3-5EAA-DC4C-3BC7E1D0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59" y="2695240"/>
            <a:ext cx="3293664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1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MOD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MOD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resto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esempio, vengono estratti i dati della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la divisione per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sempre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utilizzo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MOD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avere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Riguardo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questa è composta da due soli parametri, il primo contiene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Dividendo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mentre il secondo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Divisore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funzione non restituisce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Quoziente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il risultato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ma solo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Resto</a:t>
            </a: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3A6023BF-C6C0-EFE7-CA60-8BC056E6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776" y="1244145"/>
            <a:ext cx="8508380" cy="8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STIPENDIO, STIPENDIO / 4,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(STIPENDIO,4)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FROM 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SCH_DBETL.DIPENDENTI;</a:t>
            </a:r>
          </a:p>
        </p:txBody>
      </p:sp>
    </p:spTree>
    <p:extLst>
      <p:ext uri="{BB962C8B-B14F-4D97-AF65-F5344CB8AC3E}">
        <p14:creationId xmlns:p14="http://schemas.microsoft.com/office/powerpoint/2010/main" val="803173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MOD ( 2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3393858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si può notare, nella terza colonna,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MOD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restituisce il resto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ma non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Quoziente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invece è riportato nella seconda, frutto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contenuto della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diviso il numero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rgbClr val="FF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simile da usare in alternativa denominata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REMAINDER</a:t>
            </a:r>
            <a:endParaRPr lang="it-IT" sz="2800" b="1" dirty="0">
              <a:solidFill>
                <a:srgbClr val="FF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4CE30D2-0D49-5FA9-4A18-B588E8AC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846" y="620204"/>
            <a:ext cx="8508380" cy="85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STIPENDIO, STIPENDIO / 4,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MOD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(STIPENDIO,4)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FROM 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SCH_DBETL.DIPENDENTI;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7AE75F-6DFD-9B94-C085-0A9641A1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74" y="1505018"/>
            <a:ext cx="4428922" cy="18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8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4EDA3-2142-D599-6670-5A954A465A6C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#04</a:t>
            </a:r>
          </a:p>
        </p:txBody>
      </p:sp>
    </p:spTree>
    <p:extLst>
      <p:ext uri="{BB962C8B-B14F-4D97-AF65-F5344CB8AC3E}">
        <p14:creationId xmlns:p14="http://schemas.microsoft.com/office/powerpoint/2010/main" val="274240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( 1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 linguaggio </a:t>
            </a:r>
            <a:r>
              <a:rPr lang="it-IT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Sql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è utilizzata nelle operazioni di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al fine di raggruppare i valori identici presenti in una o più colonne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Sintatticamente, va inserita dopo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FROM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dopo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se presente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2AA0C9A3-FD51-4232-BC24-D99A3020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192" y="3278621"/>
            <a:ext cx="6854216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«</a:t>
            </a:r>
            <a:r>
              <a:rPr lang="it-IT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elenco_campi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»</a:t>
            </a:r>
          </a:p>
          <a:p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«tabella»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«condizione»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«</a:t>
            </a:r>
            <a:r>
              <a:rPr lang="it-IT" sz="28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elenco_campi</a:t>
            </a:r>
            <a:r>
              <a:rPr lang="it-IT" sz="2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1493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utilizzata per inserire una o più righe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nella sua forma completa è la seguente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1940BE48-B9D8-1557-6B14-C354D89E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62" y="2431254"/>
            <a:ext cx="12612030" cy="366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SCH_DBETL.TB_ANAG_CLI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(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ID_CLI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,RAG_SOC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,INDIR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,PIVA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,CAP_SOC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'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BARILLA SPA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'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VIA DELLE MAGNOLIE 5, PARMA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'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87263726123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1000000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it-IT" sz="20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67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Un'altra modalità di inserimento dei dati è quella senza specificare le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Basterà indicare, dopo il nome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clausola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Values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seguita dai valori da inserire racchiusi tra parentesi come mostrato di seguito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4E8C5C5-5C2D-9D60-CC96-E4DA605E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255" y="3314812"/>
            <a:ext cx="9617928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SCH_DBETL.TB_P_IVA_CLIENTI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BARILLA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47381728348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2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inseriscono righe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necessario fornire un valore per ogni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precedente terminerà in errore in quanto,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TB_FORNITORI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due colonne entrambe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possibile infine omettere una o più colonne se una o più di una di queste consente valori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questo sta ad indicare che,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VALUES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mettere parzialmente i valori da inserire ed i restanti valori verranno inseriti con il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endParaRPr lang="it-IT" sz="28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4E8C5C5-5C2D-9D60-CC96-E4DA605E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658" y="1395068"/>
            <a:ext cx="9182867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SCH_DBETL.TB_FORNITORI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6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con utilizzo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Nelle precedenti slide abbiamo mostrato come creare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questa slide verrà mostrato come utilizzare questo oggetto con l’istruzione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6DC7F0B6-A8FC-C498-A6F6-EDDB5E87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74" y="2471724"/>
            <a:ext cx="6498455" cy="261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CREATE SEQUENCE </a:t>
            </a: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SCH_DBETL.SQ_ANAG_NUM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START WITH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INCREMENT BY </a:t>
            </a:r>
            <a:r>
              <a:rPr lang="it-IT" sz="22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MINVALUE </a:t>
            </a:r>
            <a:r>
              <a:rPr lang="it-IT" sz="22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NO MAXVALUE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CACHE </a:t>
            </a:r>
            <a:r>
              <a:rPr lang="it-IT" sz="22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it-IT" sz="22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C7BC5D6-5289-47BD-5ABD-29D89F12E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435" y="2471724"/>
            <a:ext cx="6907827" cy="305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INTO SCH_DBETL.TB_ANAG_CLI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(COD_DIP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,NOMINATIVO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(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nextval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('</a:t>
            </a: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SCH_DBETL.SQ_ANAG_NUM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,'Rossi Dario');</a:t>
            </a:r>
            <a:endParaRPr lang="it-IT" sz="22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5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UPDATE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utilizzata per modificare i valori esistenti in una o più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è caratterizzata dalla opzione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utilizzata per impostare il valore nuovo ad una colonna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L’esempio seguente aggiorna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tutte le righe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il valore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AE090C3-8AC7-B42E-6D21-32399EE8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576" y="4189152"/>
            <a:ext cx="7225790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SCH_DBETL.TB_VALORI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SET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VAL_2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UPDATE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aggiunta, come per l’istruzione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utilizzare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filtrare le righe da aggiornare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successiva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viene mostrato come aggiornare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COD_PROD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TB_CLI_MOVI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le sole righe che soddisfano la condizione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IMPORTO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minore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2000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AE090C3-8AC7-B42E-6D21-32399EE8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142" y="3713332"/>
            <a:ext cx="7225790" cy="17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SCH_DBETL.TB_CLI_MOVI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SET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COD_PROD = 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WHERE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IMPORTO &lt;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907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DELETE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0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L'istruzione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Sql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 DELETE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viene utilizzata per eliminare uno o più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Record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necessario elencare i campi nell'istruzione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poiché si stanno eliminando tutti i dati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visto in precedenza con l’istruzione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anche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utilizzare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filtrare le righe da eliminare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8053B6E0-C19A-6738-93CB-ED6517C7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317" y="2806404"/>
            <a:ext cx="10292376" cy="5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DELETE FROM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SCH_DBETL.TB_VALORI;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04AFF7F-330D-1C61-FBAC-B5B475F4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317" y="4798345"/>
            <a:ext cx="10292376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DELETE FROM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SCH_DBETL.TB_VALORI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VAL_1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BETWEEN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30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203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DELETE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8713871" cy="415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Un'altra possibilità di utilizzo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la seguente, dove si vogliono cancellare le righe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TB_CLI_MOVI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hanno in comune il valore nella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TB_ANAG_CLI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ulteriore condizione aggiunta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che le righe da cancellare sono solo quelle che hanno il codice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&gt; 10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TB_ANAG_CLI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D239C6E0-F2D4-09C4-52ED-1FBF8D4D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182" y="650651"/>
            <a:ext cx="6798886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DELETE FROM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SCH_DBETL.TB_CLI_MOVI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 EXISTS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(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SCH_DBETL.TB_ANAG_CLI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A.ID_CLI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B.ID_CLI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AND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B.ID_CLI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6966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Meglio utilizzare la TRUNCATE o la DELETE ?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quando si tratta di cancellare tutti i dati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l'utilizzo di una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la scelta più inefficiente per vari motivi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BF53DF7-9979-4BC6-AAEF-60D2F6BB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761728"/>
            <a:ext cx="15289716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 i file di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Redo Log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Attiva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Riadatta gli Indici durante la cancellazione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Potrebbe durare molto tempo se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di grandi dimensioni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caso in cui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viene interrogata attivamente, altri potrebbero ricevere l'errore se l'operazione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impiega troppo tempo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ORA-01555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03304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Meglio utilizzare la TRUNCATE o la DELETE ?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Truncate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la soluzione migliore anche se è importante tenere in considerazione una serie di fattori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consiglia comunque di prestare attenzione nella scelta dell'istruzione e soprattutto di consultare il manuale ufficiale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utilizzare al meglio 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TRUNCATE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BF53DF7-9979-4BC6-AAEF-60D2F6BB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349135"/>
            <a:ext cx="15289716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utilizza i file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risparmiando cosi i tempi di scrittura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attiva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riadatta 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durante la cancellazione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Durerà molto meno tempo se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di grandi dimensioni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39967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( 2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sua forma di utilizzo più semplice, 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produce un risultato analogo alla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 DISTINCT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2AA0C9A3-FD51-4232-BC24-D99A3020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51" y="3840110"/>
            <a:ext cx="4510652" cy="129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DISTINCT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(COGNOME)</a:t>
            </a:r>
          </a:p>
          <a:p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RUBRICA_TELEFONICA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ORDER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COGNOME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ASC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B2749E-E1CC-0B96-263C-D57FA025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07" y="1934986"/>
            <a:ext cx="6355943" cy="155344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44D843-48F6-9A96-8791-85FF7D20768B}"/>
              </a:ext>
            </a:extLst>
          </p:cNvPr>
          <p:cNvSpPr txBox="1"/>
          <p:nvPr/>
        </p:nvSpPr>
        <p:spPr>
          <a:xfrm>
            <a:off x="5061732" y="1350211"/>
            <a:ext cx="55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333FF"/>
                </a:solidFill>
              </a:rPr>
              <a:t>Tabella RUBRICA_TELEFONICA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9684E0-4DBD-AD19-1490-C6BD671B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625" y="4577176"/>
            <a:ext cx="2967972" cy="1553449"/>
          </a:xfrm>
          <a:prstGeom prst="rect">
            <a:avLst/>
          </a:prstGeom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F0DBB93A-71DD-5777-BF1B-761F9534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8156" y="3780822"/>
            <a:ext cx="4510652" cy="173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COGNOME</a:t>
            </a:r>
          </a:p>
          <a:p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RUBRICA_TELEFONICA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ORDER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COGNOME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ASC</a:t>
            </a:r>
            <a:r>
              <a:rPr lang="it-IT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FC6525-1329-8B68-5426-2BF0E9358110}"/>
              </a:ext>
            </a:extLst>
          </p:cNvPr>
          <p:cNvSpPr txBox="1"/>
          <p:nvPr/>
        </p:nvSpPr>
        <p:spPr>
          <a:xfrm>
            <a:off x="556581" y="3196047"/>
            <a:ext cx="1477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B050"/>
                </a:solidFill>
              </a:rPr>
              <a:t>  Query con DISTINCT                                                                            Query con GROUP BY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7FA0EA7-BBC5-C697-0999-37B978F73FAB}"/>
              </a:ext>
            </a:extLst>
          </p:cNvPr>
          <p:cNvSpPr txBox="1"/>
          <p:nvPr/>
        </p:nvSpPr>
        <p:spPr>
          <a:xfrm>
            <a:off x="5091483" y="3901201"/>
            <a:ext cx="55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333FF"/>
                </a:solidFill>
              </a:rPr>
              <a:t>RISULTATO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FCB7D92-7AB9-ED5B-76D5-DD1D0BD9746B}"/>
              </a:ext>
            </a:extLst>
          </p:cNvPr>
          <p:cNvCxnSpPr>
            <a:cxnSpLocks/>
          </p:cNvCxnSpPr>
          <p:nvPr/>
        </p:nvCxnSpPr>
        <p:spPr>
          <a:xfrm flipH="1">
            <a:off x="2999678" y="2564780"/>
            <a:ext cx="1559229" cy="510888"/>
          </a:xfrm>
          <a:prstGeom prst="straightConnector1">
            <a:avLst/>
          </a:prstGeom>
          <a:ln w="952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58E6526-4F68-FD03-62E7-A07F601DBA56}"/>
              </a:ext>
            </a:extLst>
          </p:cNvPr>
          <p:cNvCxnSpPr>
            <a:cxnSpLocks/>
          </p:cNvCxnSpPr>
          <p:nvPr/>
        </p:nvCxnSpPr>
        <p:spPr>
          <a:xfrm flipH="1">
            <a:off x="9712712" y="4612779"/>
            <a:ext cx="1246548" cy="895010"/>
          </a:xfrm>
          <a:prstGeom prst="straightConnector1">
            <a:avLst/>
          </a:prstGeom>
          <a:ln w="952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ACA83D6-A168-2472-F1D3-65AE4F5092CA}"/>
              </a:ext>
            </a:extLst>
          </p:cNvPr>
          <p:cNvCxnSpPr>
            <a:cxnSpLocks/>
          </p:cNvCxnSpPr>
          <p:nvPr/>
        </p:nvCxnSpPr>
        <p:spPr>
          <a:xfrm>
            <a:off x="4909536" y="4513454"/>
            <a:ext cx="1518894" cy="952523"/>
          </a:xfrm>
          <a:prstGeom prst="straightConnector1">
            <a:avLst/>
          </a:prstGeom>
          <a:ln w="952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F311B0A-6BFC-DBE1-660B-35B2359B42A8}"/>
              </a:ext>
            </a:extLst>
          </p:cNvPr>
          <p:cNvCxnSpPr>
            <a:cxnSpLocks/>
          </p:cNvCxnSpPr>
          <p:nvPr/>
        </p:nvCxnSpPr>
        <p:spPr>
          <a:xfrm>
            <a:off x="10959260" y="2564780"/>
            <a:ext cx="1753130" cy="676379"/>
          </a:xfrm>
          <a:prstGeom prst="straightConnector1">
            <a:avLst/>
          </a:prstGeom>
          <a:ln w="952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13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( 1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MERGE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conosciuta anche come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viene utilizzata per selezionare le righe da una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l'aggiornamento o l'inserimento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questa istruzione è possibile specificare le condizioni per determinare se aggiornare o inserire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istruzione è un modo conveniente per combinare più operazioni consentendo di evitare più istruzioni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82374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( 2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MERGE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però viene spesso ignorata, principalmente per due motivi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Pur essendo meno conosciuta e meno utilizzata, 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MERGE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molto potente in quanto con un solo passaggio attraverso i dati può effettuare tutte e tre le operazioni, con un notevole miglioramento delle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Performance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BEEF56E-E84D-AB3A-E94D-6BC16434A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13" y="1371437"/>
            <a:ext cx="15289716" cy="103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25450" indent="-28575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fa nulla che non possa essere fatto con i comandi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</a:p>
          <a:p>
            <a:pPr marL="425450" indent="-28575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una sintassi decisamente più complessa dei singoli comandi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736742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( 3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ora con un esempio come utilizzare questa istruzione, ipotizzando di dover aggiornare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dei dipendenti denominata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DBETL.TB_DIPENDENTI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prendendo i dati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DBETL.TB_DATI_AGGIORNATI_DIPENDENTI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di seguito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D8E2B9B-3401-B432-3FB6-5B287C09B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04" y="2166179"/>
            <a:ext cx="5073606" cy="414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CREATE TABLE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SCH_DBETL.TB_DIPENDENTI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ID_DIP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INT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,NOMINATIVO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VARCHAR(25)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,RUOLO     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CHAR(15)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TELEFONO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CHAR(15)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,DT_ASSUNZIONE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DATE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,STIPENDIO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DECIMAL(8,2)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,COMMISSIONI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DECIMAL(8,2)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,COD_UFF   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750AB40-96CE-E921-9A53-E50C419B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461" y="2166180"/>
            <a:ext cx="7759029" cy="414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CREATE TABLE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SCH_DBETL.TB_DATI_AGGIORNATI_DIPENDENTI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ID_DIP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INT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,NOMINATIVO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VARCHAR(25)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,RUOLO     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CHAR(15)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TELEFONO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CHAR(15)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,DT_ASSUNZIONE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DATE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,STIPENDIO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DECIMAL(8,2)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,COMMISSIONI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DECIMAL(8,2)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,COD_UFF   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3726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( 4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9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34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Dati Tabella </a:t>
            </a:r>
            <a:r>
              <a:rPr lang="it-IT" sz="34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SCH_DBETL.TB_DIPENDENTI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1A7B5F0-93AA-5A66-AACE-30D045B4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70" y="3300923"/>
            <a:ext cx="15434267" cy="59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algn="ctr"/>
            <a:r>
              <a:rPr lang="it-IT" sz="34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Dati Tabella </a:t>
            </a:r>
            <a:r>
              <a:rPr lang="it-IT" sz="34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SCH_DBETL.TB_DATI_AGGIORNATI_DIPENDENTI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128017-6AFB-1FB8-CE82-945EA729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32" y="1325401"/>
            <a:ext cx="12215919" cy="18060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FC5B74-BA3E-E55C-1AA2-7824BBEC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32" y="4027840"/>
            <a:ext cx="1217019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( 5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notte, tramite un processo automatico, devono essere aggiornati i dati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principale dei dipendenti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TB_DIPENDENTI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i dati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TB_DATI_AGGIORNATI_DIPENDENTI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viene aggiornata durante la giornata con eventuali modifiche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5031C66-0664-D028-11B5-6B4D454D9B53}"/>
              </a:ext>
            </a:extLst>
          </p:cNvPr>
          <p:cNvSpPr/>
          <p:nvPr/>
        </p:nvSpPr>
        <p:spPr>
          <a:xfrm>
            <a:off x="651918" y="5609821"/>
            <a:ext cx="1257814" cy="6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Nuova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1EF859-EB56-DD78-A860-47F5510E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32" y="2053372"/>
            <a:ext cx="12215919" cy="18060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E49940-4616-C433-5020-A14ADA48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593" y="4035461"/>
            <a:ext cx="1217019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9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( 6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TB_DATI_AGGIORNATI_DIPENDENTI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presente una nuova riga con i dati di un nuovo dipendente appena assunto ed una riga ed una colonna evidenziata in giallo, con dei dati diversi per il dipendente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Rossi Dario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5031C66-0664-D028-11B5-6B4D454D9B53}"/>
              </a:ext>
            </a:extLst>
          </p:cNvPr>
          <p:cNvSpPr/>
          <p:nvPr/>
        </p:nvSpPr>
        <p:spPr>
          <a:xfrm>
            <a:off x="651918" y="5592066"/>
            <a:ext cx="1257814" cy="6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Nuova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5292948-5B39-8034-4B49-0D2E4CDC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32" y="2053372"/>
            <a:ext cx="12215919" cy="180609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51E137-1514-D199-493B-3C3CFB2C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593" y="4035461"/>
            <a:ext cx="1217019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5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( 7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L’obiettivo è quello di modificare i dati con i valori diversi e di inserire le righe nuove utilizzando il comando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MERGE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allineare 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5031C66-0664-D028-11B5-6B4D454D9B53}"/>
              </a:ext>
            </a:extLst>
          </p:cNvPr>
          <p:cNvSpPr/>
          <p:nvPr/>
        </p:nvSpPr>
        <p:spPr>
          <a:xfrm>
            <a:off x="1202487" y="4655905"/>
            <a:ext cx="1257814" cy="6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Nuova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A69C35DF-95DE-E805-9841-011BF7FC2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5271255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seguito l’istruzione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MERGE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eseguire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6E774F-6986-EF85-C2B2-139B9592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24" y="1638957"/>
            <a:ext cx="11149321" cy="164840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09F0C9-10D5-3A4D-3DC6-FBEF84BA6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24" y="3295114"/>
            <a:ext cx="11107589" cy="19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( 8 di 9 )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DBA033B-A9E0-25B3-BE30-37AA06D3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32" y="606013"/>
            <a:ext cx="15082010" cy="561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1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MERGE INTO </a:t>
            </a: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SCH_DBETL.TB_DIPENDENTI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it-IT" sz="1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USING</a:t>
            </a: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SCH_DBETL.TB_DATI_AGGIORNATI_DIPENDENTI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ON (SCH_DBETL.TB_DIPENDENTI.ID_DIP = SCH_DBETL.TB_DATI_AGGIORNATI_DIPENDENTI.ID_DIP)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it-IT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WHEN MATCHED THEN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</a:t>
            </a:r>
            <a:r>
              <a:rPr lang="it-IT" sz="1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UPDATE SET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NOMINATIVO    = SCH_DBETL.TB_DATI_AGGIORNATI_DIPENDENTI.NOMINATIVO,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RUOLO         = SCH_DBETL.TB_DATI_AGGIORNATI_DIPENDENTI.RUOLO,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TELEFONO      = SCH_DBETL.TB_DATI_AGGIORNATI_DIPENDENTI.TELEFONO,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DT_ASSUNZIONE = SCH_DBETL.TB_DATI_AGGIORNATI_DIPENDENTI.DT_ASSUNZIONE,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STIPENDIO     = SCH_DBETL.TB_DATI_AGGIORNATI_DIPENDENTI.STIPENDIO,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COMMISSIONI   = SCH_DBETL.TB_DATI_AGGIORNATI_DIPENDENTI.COMMISSIONI,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COD_UFF       = SCH_DBETL.TB_DATI_AGGIORNATI_DIPENDENTI.COD_UFF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it-IT" sz="1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WHEN NOT MATCHED THEN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</a:t>
            </a:r>
            <a:r>
              <a:rPr lang="it-IT" sz="1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</a:t>
            </a: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(ID_DIP,NOMINATIVO,RUOLO,TELEFONO,DT_ASSUNZIONE,STIPENDIO,COMMISSIONI,COD_UFF)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</a:t>
            </a:r>
            <a:r>
              <a:rPr lang="it-IT" sz="1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</a:t>
            </a: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(SCH_DBETL.TB_DATI_AGGIORNATI_DIPENDENTI.ID_DIP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      ,SCH_DBETL.TB_DATI_AGGIORNATI_DIPENDENTI.NOMINATIVO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 ,SCH_DBETL.TB_DATI_AGGIORNATI_DIPENDENTI.RUOLO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      ,SCH_DBETL.TB_DATI_AGGIORNATI_DIPENDENTI.TELEFONO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 ,SCH_DBETL.TB_DATI_AGGIORNATI_DIPENDENTI.DT_ASSUNZIONE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      ,SCH_DBETL.TB_DATI_AGGIORNATI_DIPENDENTI.STIPENDIO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 ,SCH_DBETL.TB_DATI_AGGIORNATI_DIPENDENTI.COMMISSIONI</a:t>
            </a:r>
          </a:p>
          <a:p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      ,SCH_DBETL.TB_DATI_AGGIORNATI_DIPENDENTI.COD_UFF);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B6A759B-F95B-CB8E-B5DB-C8924E216B91}"/>
              </a:ext>
            </a:extLst>
          </p:cNvPr>
          <p:cNvSpPr/>
          <p:nvPr/>
        </p:nvSpPr>
        <p:spPr>
          <a:xfrm rot="10800000">
            <a:off x="8496300" y="1037061"/>
            <a:ext cx="1640158" cy="6874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BBC711D5-C93E-C5AE-0549-57A20E48B22F}"/>
              </a:ext>
            </a:extLst>
          </p:cNvPr>
          <p:cNvSpPr/>
          <p:nvPr/>
        </p:nvSpPr>
        <p:spPr>
          <a:xfrm rot="10800000">
            <a:off x="8869468" y="2761120"/>
            <a:ext cx="1864617" cy="687495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14541FD-C207-5329-8128-BE8655AAC928}"/>
              </a:ext>
            </a:extLst>
          </p:cNvPr>
          <p:cNvSpPr/>
          <p:nvPr/>
        </p:nvSpPr>
        <p:spPr>
          <a:xfrm rot="10800000">
            <a:off x="11285033" y="5058270"/>
            <a:ext cx="735982" cy="68749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3502E4C6-0CD1-0C99-79F9-A998104B335D}"/>
              </a:ext>
            </a:extLst>
          </p:cNvPr>
          <p:cNvSpPr/>
          <p:nvPr/>
        </p:nvSpPr>
        <p:spPr>
          <a:xfrm>
            <a:off x="9846527" y="814037"/>
            <a:ext cx="5525615" cy="112627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Relazione tra le due Tabelle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C921B3-E98C-5BD2-C980-6CEDD1DD6E91}"/>
              </a:ext>
            </a:extLst>
          </p:cNvPr>
          <p:cNvSpPr/>
          <p:nvPr/>
        </p:nvSpPr>
        <p:spPr>
          <a:xfrm>
            <a:off x="10650998" y="2029522"/>
            <a:ext cx="4973862" cy="2207941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Nel caso in cui i dati dovessero essere differenti per la riga «</a:t>
            </a:r>
            <a:r>
              <a:rPr lang="it-IT" sz="2400" b="1" dirty="0" err="1">
                <a:solidFill>
                  <a:schemeClr val="bg1"/>
                </a:solidFill>
              </a:rPr>
              <a:t>matchata</a:t>
            </a:r>
            <a:r>
              <a:rPr lang="it-IT" sz="2400" b="1" dirty="0">
                <a:solidFill>
                  <a:schemeClr val="bg1"/>
                </a:solidFill>
              </a:rPr>
              <a:t>» verrà eseguita l’Update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76D1568-89E4-A740-E7D8-A6B5FD4AD242}"/>
              </a:ext>
            </a:extLst>
          </p:cNvPr>
          <p:cNvSpPr/>
          <p:nvPr/>
        </p:nvSpPr>
        <p:spPr>
          <a:xfrm>
            <a:off x="11890915" y="4534699"/>
            <a:ext cx="3804610" cy="15984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Se non «</a:t>
            </a:r>
            <a:r>
              <a:rPr lang="it-IT" sz="2400" b="1" dirty="0" err="1">
                <a:solidFill>
                  <a:schemeClr val="tx1"/>
                </a:solidFill>
              </a:rPr>
              <a:t>matchano</a:t>
            </a:r>
            <a:r>
              <a:rPr lang="it-IT" sz="2400" b="1" dirty="0">
                <a:solidFill>
                  <a:schemeClr val="tx1"/>
                </a:solidFill>
              </a:rPr>
              <a:t>» i dati viene eseguita la INSERT</a:t>
            </a:r>
          </a:p>
        </p:txBody>
      </p:sp>
    </p:spTree>
    <p:extLst>
      <p:ext uri="{BB962C8B-B14F-4D97-AF65-F5344CB8AC3E}">
        <p14:creationId xmlns:p14="http://schemas.microsoft.com/office/powerpoint/2010/main" val="1471348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MERGE ( 9 di 9 )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seguito il risultato dopo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MERGE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ricordando che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Rossi Dario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era stato modificato lo stipendio con il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1900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che era stato assunto un nuovo dipendente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Miretti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Carlo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01D982-D0E2-E118-CE97-5EEC1259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54" y="2374794"/>
            <a:ext cx="13743185" cy="2419147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7F398E5-A211-CEF8-D274-9C62DCD1ED1A}"/>
              </a:ext>
            </a:extLst>
          </p:cNvPr>
          <p:cNvSpPr/>
          <p:nvPr/>
        </p:nvSpPr>
        <p:spPr>
          <a:xfrm>
            <a:off x="301847" y="4212978"/>
            <a:ext cx="1257814" cy="6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Nuova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4CA3A67-1F85-C7E0-3FCD-AF17C97DCD45}"/>
              </a:ext>
            </a:extLst>
          </p:cNvPr>
          <p:cNvSpPr/>
          <p:nvPr/>
        </p:nvSpPr>
        <p:spPr>
          <a:xfrm>
            <a:off x="9357066" y="2967891"/>
            <a:ext cx="1331650" cy="687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Aggiornata</a:t>
            </a:r>
          </a:p>
        </p:txBody>
      </p:sp>
    </p:spTree>
    <p:extLst>
      <p:ext uri="{BB962C8B-B14F-4D97-AF65-F5344CB8AC3E}">
        <p14:creationId xmlns:p14="http://schemas.microsoft.com/office/powerpoint/2010/main" val="901640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4EDA3-2142-D599-6670-5A954A465A6C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#05</a:t>
            </a:r>
          </a:p>
        </p:txBody>
      </p:sp>
    </p:spTree>
    <p:extLst>
      <p:ext uri="{BB962C8B-B14F-4D97-AF65-F5344CB8AC3E}">
        <p14:creationId xmlns:p14="http://schemas.microsoft.com/office/powerpoint/2010/main" val="3687899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( 3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L'ambito di applicazione più frequente per la </a:t>
            </a:r>
            <a:r>
              <a:rPr lang="it-IT" sz="24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</a:t>
            </a:r>
            <a:r>
              <a:rPr lang="it-IT" sz="2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BY</a:t>
            </a:r>
            <a:r>
              <a:rPr lang="it-IT" sz="24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quello della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matematica e dei calcoli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consente di effettuare rapidi calcoli su campi numerici raggruppati al fine di estrarne il valore medio (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AVG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), massimo (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MAX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), minimo (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), somma (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SUM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) ed altre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una funzione di colonna che restituisce un singolo valore per ogni gruppo</a:t>
            </a:r>
          </a:p>
        </p:txBody>
      </p:sp>
    </p:spTree>
    <p:extLst>
      <p:ext uri="{BB962C8B-B14F-4D97-AF65-F5344CB8AC3E}">
        <p14:creationId xmlns:p14="http://schemas.microsoft.com/office/powerpoint/2010/main" val="1659803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Subqueries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1118745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supponga che si voglia produrre un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Report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elenchi tutti i dipendenti il cui stipendio è superiore allo stipendio medio di tutti i dipendenti dell'azienda; senza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dovrebbe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6DB96A5-8EBD-B5E4-16EE-AE1C80FA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50" y="2081104"/>
            <a:ext cx="10163458" cy="28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Valutare lo stipendio medio di tutti i dipendenti ( prima istruzione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Scrivere una seconda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utilizzando il risultato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27303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Eseguire la seconda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trovare i dipendenti il cui stipendio è superiore al salario medio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27303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68377A-6E21-D0F8-4A4C-A867DA769127}"/>
              </a:ext>
            </a:extLst>
          </p:cNvPr>
          <p:cNvSpPr txBox="1"/>
          <p:nvPr/>
        </p:nvSpPr>
        <p:spPr>
          <a:xfrm>
            <a:off x="10575192" y="870628"/>
            <a:ext cx="528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AVG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(STIPENDIO)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1492C0-BFB9-BCF0-AA2D-46EAA6782F2D}"/>
              </a:ext>
            </a:extLst>
          </p:cNvPr>
          <p:cNvSpPr txBox="1"/>
          <p:nvPr/>
        </p:nvSpPr>
        <p:spPr>
          <a:xfrm>
            <a:off x="11016293" y="3426158"/>
            <a:ext cx="44047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STIPENDIO &gt; 27303;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944EABA2-5CD4-65C6-4847-404B076B91D3}"/>
              </a:ext>
            </a:extLst>
          </p:cNvPr>
          <p:cNvSpPr/>
          <p:nvPr/>
        </p:nvSpPr>
        <p:spPr>
          <a:xfrm>
            <a:off x="12812751" y="1918010"/>
            <a:ext cx="735981" cy="702527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832103A-F740-2844-C3BE-1F11476CF6F1}"/>
              </a:ext>
            </a:extLst>
          </p:cNvPr>
          <p:cNvSpPr/>
          <p:nvPr/>
        </p:nvSpPr>
        <p:spPr>
          <a:xfrm>
            <a:off x="12322098" y="2743417"/>
            <a:ext cx="1661531" cy="5434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27303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D27720B-194B-C2E3-FA10-3343A9B01E35}"/>
              </a:ext>
            </a:extLst>
          </p:cNvPr>
          <p:cNvSpPr/>
          <p:nvPr/>
        </p:nvSpPr>
        <p:spPr>
          <a:xfrm>
            <a:off x="14239783" y="4031087"/>
            <a:ext cx="1379758" cy="5434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27303</a:t>
            </a:r>
          </a:p>
        </p:txBody>
      </p:sp>
    </p:spTree>
    <p:extLst>
      <p:ext uri="{BB962C8B-B14F-4D97-AF65-F5344CB8AC3E}">
        <p14:creationId xmlns:p14="http://schemas.microsoft.com/office/powerpoint/2010/main" val="888339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Subqueries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501817" cy="28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problema, descritto nella slide precedente, può essere risolto mediante una sola esecuzione di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contenente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possibile codificare la prima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condizione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della seconda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B2CBA059-9229-2E7B-E5A8-F5F43EE1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49" y="3709178"/>
            <a:ext cx="15276476" cy="189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prima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denominata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esterna o principale mentre la seconda viene definita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5969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eseguita per prima e il risultato viene utilizzato per valutare la condizione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DEF04F-B5C0-9CFA-CBA2-DA57E2331109}"/>
              </a:ext>
            </a:extLst>
          </p:cNvPr>
          <p:cNvSpPr txBox="1"/>
          <p:nvPr/>
        </p:nvSpPr>
        <p:spPr>
          <a:xfrm>
            <a:off x="9612351" y="628349"/>
            <a:ext cx="61385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STIPENDIO 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AVG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(STIPENDIO)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2253258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Subqueries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della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verrà poi passato alla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esterna come risultato intermedio e non sarà visibile all'utente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può contenere un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8ECFE1-DDB1-3B82-E4D6-B22B699BB35B}"/>
              </a:ext>
            </a:extLst>
          </p:cNvPr>
          <p:cNvSpPr txBox="1"/>
          <p:nvPr/>
        </p:nvSpPr>
        <p:spPr>
          <a:xfrm>
            <a:off x="4647892" y="3095276"/>
            <a:ext cx="83046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STIPENDIO 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AVG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(STIPENDIO)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10131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Subqueries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delle clausole di controllo di esistenza nelle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Subqueries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mediante la quale è possibile verificare se il risultato di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almeno una riga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DIPENDENTI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vi sono due persone che ricoprono il ruolo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Analista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seguente mostra i dati presenti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C4BB36-2F01-B2D8-75AC-3B6146D2D11E}"/>
              </a:ext>
            </a:extLst>
          </p:cNvPr>
          <p:cNvSpPr txBox="1"/>
          <p:nvPr/>
        </p:nvSpPr>
        <p:spPr>
          <a:xfrm>
            <a:off x="5042516" y="2894893"/>
            <a:ext cx="6677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RUOLO = 'Analista';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B586978B-CADF-2D44-94C3-3F715ED17FAF}"/>
              </a:ext>
            </a:extLst>
          </p:cNvPr>
          <p:cNvSpPr/>
          <p:nvPr/>
        </p:nvSpPr>
        <p:spPr>
          <a:xfrm>
            <a:off x="7646587" y="4189153"/>
            <a:ext cx="546900" cy="527813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12BFAE-963B-83D1-71C4-E04B9082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46" y="4766507"/>
            <a:ext cx="12574090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Subqueries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2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Facendo uso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verranno estratte le righe dalla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UFFICI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solo se esiste almeno un dipendente che ricopre il ruolo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Analista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DIPENDENTI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Facendo uso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predicato è vero se 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restituisce alcuna riga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EB664E-8D9E-51D0-AE84-2DC5834B2B1F}"/>
              </a:ext>
            </a:extLst>
          </p:cNvPr>
          <p:cNvSpPr txBox="1"/>
          <p:nvPr/>
        </p:nvSpPr>
        <p:spPr>
          <a:xfrm>
            <a:off x="4481598" y="1782395"/>
            <a:ext cx="82223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NOME_UFFICIO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SCH_DBETL.UFFICI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EXISTS</a:t>
            </a:r>
            <a:endParaRPr kumimoji="0" lang="it-IT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WHERE</a:t>
            </a: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RUOLO = 'Analista';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2441287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Esempio di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Subquery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8304C01-F43C-00BD-506C-B180D662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769433"/>
            <a:ext cx="5373795" cy="28993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0B0073-919F-D125-FD1D-7ED7332397BA}"/>
              </a:ext>
            </a:extLst>
          </p:cNvPr>
          <p:cNvSpPr txBox="1"/>
          <p:nvPr/>
        </p:nvSpPr>
        <p:spPr>
          <a:xfrm>
            <a:off x="921628" y="1050327"/>
            <a:ext cx="367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Chi ha guadagnato il Bonus minore 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B75F3E-EF57-C767-F45A-948796624C7D}"/>
              </a:ext>
            </a:extLst>
          </p:cNvPr>
          <p:cNvSpPr txBox="1"/>
          <p:nvPr/>
        </p:nvSpPr>
        <p:spPr>
          <a:xfrm>
            <a:off x="10734266" y="594911"/>
            <a:ext cx="3760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Dati in Tabella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8653A1-A4E5-1F0B-422A-CDE635B6FCBF}"/>
              </a:ext>
            </a:extLst>
          </p:cNvPr>
          <p:cNvSpPr txBox="1"/>
          <p:nvPr/>
        </p:nvSpPr>
        <p:spPr>
          <a:xfrm>
            <a:off x="10690691" y="4006098"/>
            <a:ext cx="44026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COGNOME, BONUS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BONUS 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(BONUS)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485370-05CA-7BD7-F55C-85D67EE1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594" y="4305332"/>
            <a:ext cx="5418290" cy="1783235"/>
          </a:xfrm>
          <a:prstGeom prst="rect">
            <a:avLst/>
          </a:prstGeom>
        </p:spPr>
      </p:pic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0498D190-BDB6-48A0-AAF9-FFC31C5BFB4D}"/>
              </a:ext>
            </a:extLst>
          </p:cNvPr>
          <p:cNvSpPr/>
          <p:nvPr/>
        </p:nvSpPr>
        <p:spPr>
          <a:xfrm rot="4365389">
            <a:off x="8898198" y="3366848"/>
            <a:ext cx="546900" cy="282225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35CD199-9DE7-384C-9004-2FF2E7D11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683" y="1125057"/>
            <a:ext cx="4061166" cy="27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2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Esempio di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 la clausola IN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13322FA-A4F5-DEA1-BE83-D2F4CED6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8" y="652345"/>
            <a:ext cx="5373795" cy="409807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5B3BFC-4B8B-FE15-D1FF-EFAE02689C5A}"/>
              </a:ext>
            </a:extLst>
          </p:cNvPr>
          <p:cNvSpPr txBox="1"/>
          <p:nvPr/>
        </p:nvSpPr>
        <p:spPr>
          <a:xfrm>
            <a:off x="720907" y="1089356"/>
            <a:ext cx="3951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il cognome, il nome ed il codice Dipendente di coloro che sono Manager di un ufficio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5C98C7-07B7-DDD1-0B5D-30737D054BDD}"/>
              </a:ext>
            </a:extLst>
          </p:cNvPr>
          <p:cNvSpPr txBox="1"/>
          <p:nvPr/>
        </p:nvSpPr>
        <p:spPr>
          <a:xfrm>
            <a:off x="5537698" y="2844225"/>
            <a:ext cx="2927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Risultato finale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2E96BC-5DA2-EAE9-3FF5-D53BFA6D6E35}"/>
              </a:ext>
            </a:extLst>
          </p:cNvPr>
          <p:cNvSpPr txBox="1"/>
          <p:nvPr/>
        </p:nvSpPr>
        <p:spPr>
          <a:xfrm>
            <a:off x="13660800" y="1566728"/>
            <a:ext cx="1964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Risultato parziale della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Subquery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B1A3D2B-E177-A476-35B7-634C9DA49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027" y="3445164"/>
            <a:ext cx="5959356" cy="286536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83290C-5F87-A1BB-7A25-B8375197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2423" y="2582391"/>
            <a:ext cx="1204064" cy="3357679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20C33CB0-81E9-A378-810C-44CE88FBF012}"/>
              </a:ext>
            </a:extLst>
          </p:cNvPr>
          <p:cNvSpPr/>
          <p:nvPr/>
        </p:nvSpPr>
        <p:spPr>
          <a:xfrm rot="18547865">
            <a:off x="12769299" y="1792573"/>
            <a:ext cx="546900" cy="227471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1DCC4EBA-9BA9-ABA3-42EC-B21B1626DC9F}"/>
              </a:ext>
            </a:extLst>
          </p:cNvPr>
          <p:cNvSpPr/>
          <p:nvPr/>
        </p:nvSpPr>
        <p:spPr>
          <a:xfrm rot="3165548">
            <a:off x="8992187" y="1158263"/>
            <a:ext cx="546900" cy="2261663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1D21999-35A1-2C29-DA3E-AF0729FC6482}"/>
              </a:ext>
            </a:extLst>
          </p:cNvPr>
          <p:cNvSpPr txBox="1"/>
          <p:nvPr/>
        </p:nvSpPr>
        <p:spPr>
          <a:xfrm>
            <a:off x="9549775" y="626438"/>
            <a:ext cx="440264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NOME, COGNOME, COD_DIP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RESP_UFF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SCH_DBETL.UFFICI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392033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restrizioni delle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Subquery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essere sul lato destro della condizione di ricerca quando utilizzato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HAVING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Deve essere racchiusa tra parentesi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restituire valori singoli o multipli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numero di valori che 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restituire deve essere compatibile con l'operatore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esterna</a:t>
            </a:r>
          </a:p>
        </p:txBody>
      </p:sp>
    </p:spTree>
    <p:extLst>
      <p:ext uri="{BB962C8B-B14F-4D97-AF65-F5344CB8AC3E}">
        <p14:creationId xmlns:p14="http://schemas.microsoft.com/office/powerpoint/2010/main" val="4194413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( 4 di 8 )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CB2DB95-A24B-1FAB-E1DF-323EB1F2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0" y="670959"/>
            <a:ext cx="6902458" cy="34603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7F19B5-5FB4-B589-5CC2-70E72D7937B7}"/>
              </a:ext>
            </a:extLst>
          </p:cNvPr>
          <p:cNvSpPr txBox="1"/>
          <p:nvPr/>
        </p:nvSpPr>
        <p:spPr>
          <a:xfrm>
            <a:off x="990698" y="1012230"/>
            <a:ext cx="50867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9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Elencare gli stipendi dei dipendenti degli uffici A00, B01 e C01</a:t>
            </a:r>
            <a:r>
              <a:rPr lang="it-IT" sz="19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ctr"/>
            <a:r>
              <a:rPr lang="it-IT" sz="19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ogni ufficio riportare i totali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FFD33DB-2F63-F79F-FFEC-FE5CF5BA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36" y="4131299"/>
            <a:ext cx="6117078" cy="148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COD_UFF,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SUM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 AS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TOT_STIP</a:t>
            </a:r>
          </a:p>
          <a:p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('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A00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','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B01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','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C01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</a:t>
            </a:r>
          </a:p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COD_UFF;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36A98ED6-C1D6-89FD-DFBB-40B30F6A3CD4}"/>
              </a:ext>
            </a:extLst>
          </p:cNvPr>
          <p:cNvSpPr/>
          <p:nvPr/>
        </p:nvSpPr>
        <p:spPr>
          <a:xfrm>
            <a:off x="6534614" y="4690998"/>
            <a:ext cx="910601" cy="74684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F080F661-AD6E-D2AD-6AAF-C27D3A19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5509" y="678404"/>
            <a:ext cx="6117078" cy="148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COD_UFF,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STIPENDIO </a:t>
            </a:r>
          </a:p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FROM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WHERE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('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A00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','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B01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','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C01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</a:t>
            </a:r>
          </a:p>
          <a:p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ORDER BY </a:t>
            </a:r>
            <a:r>
              <a:rPr lang="it-IT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COGNOME;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066E86D-AF56-3DF3-2C5B-3A191A2C02D4}"/>
              </a:ext>
            </a:extLst>
          </p:cNvPr>
          <p:cNvSpPr/>
          <p:nvPr/>
        </p:nvSpPr>
        <p:spPr>
          <a:xfrm rot="5400000">
            <a:off x="13366906" y="2177460"/>
            <a:ext cx="1486659" cy="74684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0ADB464-8A68-8002-18E8-B20FD8C66D9F}"/>
              </a:ext>
            </a:extLst>
          </p:cNvPr>
          <p:cNvCxnSpPr>
            <a:cxnSpLocks/>
          </p:cNvCxnSpPr>
          <p:nvPr/>
        </p:nvCxnSpPr>
        <p:spPr>
          <a:xfrm>
            <a:off x="5876693" y="1387351"/>
            <a:ext cx="6921244" cy="259187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E282BD0-78DE-520F-594A-524BF56065EE}"/>
              </a:ext>
            </a:extLst>
          </p:cNvPr>
          <p:cNvCxnSpPr>
            <a:cxnSpLocks/>
          </p:cNvCxnSpPr>
          <p:nvPr/>
        </p:nvCxnSpPr>
        <p:spPr>
          <a:xfrm>
            <a:off x="4928839" y="1950393"/>
            <a:ext cx="2848038" cy="2588528"/>
          </a:xfrm>
          <a:prstGeom prst="straightConnector1">
            <a:avLst/>
          </a:prstGeom>
          <a:ln w="666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0A599CD0-308D-35D2-D528-84633C9F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17" y="4238934"/>
            <a:ext cx="2491956" cy="181371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3186A5B-6D4F-7AC3-2D98-33CC99535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937" y="3347481"/>
            <a:ext cx="2624601" cy="26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2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( 5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 gruppo è costituito da tutte le righe ( righe candidate che soddisfano la clausola della condizione di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WHERE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) aventi lo stesso valore per tutte le colonne 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 BY</a:t>
            </a: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B34F5DFA-5ABD-8D8A-B2A0-CF6F2764E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87" y="3571080"/>
            <a:ext cx="8213508" cy="232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COD_UFF,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SUM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 AS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TOT_STIP</a:t>
            </a: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('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A00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','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B01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','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C01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GROUP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COD_UFF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ORDER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COGNOME;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FDAFE56-FB01-1BC9-46E7-7E67F3FC8EB2}"/>
              </a:ext>
            </a:extLst>
          </p:cNvPr>
          <p:cNvCxnSpPr>
            <a:cxnSpLocks/>
          </p:cNvCxnSpPr>
          <p:nvPr/>
        </p:nvCxnSpPr>
        <p:spPr>
          <a:xfrm>
            <a:off x="1423438" y="1528210"/>
            <a:ext cx="5818644" cy="2661115"/>
          </a:xfrm>
          <a:prstGeom prst="straightConnector1">
            <a:avLst/>
          </a:prstGeom>
          <a:ln w="889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5DCFB9BE-A07E-DDEF-2493-2F656CCB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95" y="1633680"/>
            <a:ext cx="2491956" cy="181371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5CB2BEF-B94F-DA3C-5740-6581CB030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17" y="3039024"/>
            <a:ext cx="3004315" cy="30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( 6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nome di colonna ridefinito dalla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 differenza di altri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generano errore, può essere utilizzato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GROUP BY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D725EA22-66B4-96F1-9B56-37BAD865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283" y="1761247"/>
            <a:ext cx="8213508" cy="138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RUOLO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COMPETENZA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SUM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</a:t>
            </a:r>
            <a:endParaRPr lang="it-IT" sz="2400" b="1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GROUP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BY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COMPETENZA;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86440F-6344-DDF4-2628-34BC2AAA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9" y="3848543"/>
            <a:ext cx="7248215" cy="23374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E7FBF1-9CEB-1D91-4D1D-8DFC4F1E5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335" y="3281910"/>
            <a:ext cx="3143199" cy="285080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2061097-92C4-79DA-F008-B0BAD1CCA24F}"/>
              </a:ext>
            </a:extLst>
          </p:cNvPr>
          <p:cNvSpPr/>
          <p:nvPr/>
        </p:nvSpPr>
        <p:spPr>
          <a:xfrm rot="7843119">
            <a:off x="3730029" y="3072612"/>
            <a:ext cx="783025" cy="74684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ED1E84C-9516-03C5-BED9-41F9E709D1E1}"/>
              </a:ext>
            </a:extLst>
          </p:cNvPr>
          <p:cNvSpPr/>
          <p:nvPr/>
        </p:nvSpPr>
        <p:spPr>
          <a:xfrm rot="2733918">
            <a:off x="9474301" y="2590084"/>
            <a:ext cx="1500510" cy="74684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834317-547D-F3D5-EC0D-23A73DEA2C18}"/>
              </a:ext>
            </a:extLst>
          </p:cNvPr>
          <p:cNvSpPr txBox="1"/>
          <p:nvPr/>
        </p:nvSpPr>
        <p:spPr>
          <a:xfrm>
            <a:off x="1691196" y="3079329"/>
            <a:ext cx="222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Oracle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84F502-D765-30D0-8704-CFAFFE66A12F}"/>
              </a:ext>
            </a:extLst>
          </p:cNvPr>
          <p:cNvSpPr txBox="1"/>
          <p:nvPr/>
        </p:nvSpPr>
        <p:spPr>
          <a:xfrm>
            <a:off x="11145215" y="2613310"/>
            <a:ext cx="222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2703500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GROUP BY ( 7 di 8 )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GROUP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garantisce un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ordinato; in quel caso specificare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nella lista dei campi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compaiono soltanto funzioni di colonna, </a:t>
            </a:r>
            <a:r>
              <a:rPr lang="it-IT" sz="2800" b="1" u="sng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necessario utilizzare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GROUP BY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CAD45E2-B83E-297F-CA9F-594B68F6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31" y="2833316"/>
            <a:ext cx="8213508" cy="9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MIN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(STIPENDIO),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MAX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(COMMISSIONI)</a:t>
            </a:r>
            <a:endParaRPr lang="it-IT" sz="2400" b="1" dirty="0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SCH_DBETL.DIPENDENTI;</a:t>
            </a: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04316DD9-3239-2942-81BB-02DBD851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272" y="3878903"/>
            <a:ext cx="816290" cy="7635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21487" tIns="60744" rIns="121487" bIns="60744" anchor="ctr"/>
          <a:lstStyle/>
          <a:p>
            <a:pPr algn="ctr" defTabSz="322701">
              <a:spcBef>
                <a:spcPct val="50000"/>
              </a:spcBef>
              <a:buClr>
                <a:schemeClr val="accent2"/>
              </a:buClr>
            </a:pPr>
            <a:endParaRPr lang="it-IT" dirty="0">
              <a:ln>
                <a:solidFill>
                  <a:srgbClr val="FFC0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BB4495-E411-4720-C074-4F2599F7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42" y="4775889"/>
            <a:ext cx="3387190" cy="14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02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6" ma:contentTypeDescription="Creare un nuovo documento." ma:contentTypeScope="" ma:versionID="04d7b18d5bfe8cc73faa829929c71da8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e5d50bf5b8da8c288a9468328803f92b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customXml/itemProps2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0AAD4B-E11F-48F1-9BAC-FD9B8A86A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10000</TotalTime>
  <Words>4330</Words>
  <Application>Microsoft Office PowerPoint</Application>
  <PresentationFormat>Personalizzato</PresentationFormat>
  <Paragraphs>517</Paragraphs>
  <Slides>57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 Basso</cp:lastModifiedBy>
  <cp:revision>110</cp:revision>
  <dcterms:created xsi:type="dcterms:W3CDTF">2022-08-22T17:22:56Z</dcterms:created>
  <dcterms:modified xsi:type="dcterms:W3CDTF">2023-10-17T19:07:35Z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