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Lst>
  <p:sldIdLst>
    <p:sldId id="784" r:id="rId5"/>
    <p:sldId id="552" r:id="rId6"/>
    <p:sldId id="609" r:id="rId7"/>
    <p:sldId id="553" r:id="rId8"/>
    <p:sldId id="610" r:id="rId9"/>
    <p:sldId id="611" r:id="rId10"/>
    <p:sldId id="554" r:id="rId11"/>
    <p:sldId id="555" r:id="rId12"/>
    <p:sldId id="556" r:id="rId13"/>
    <p:sldId id="557" r:id="rId14"/>
    <p:sldId id="612" r:id="rId15"/>
    <p:sldId id="560" r:id="rId16"/>
    <p:sldId id="785" r:id="rId17"/>
    <p:sldId id="562" r:id="rId18"/>
    <p:sldId id="614" r:id="rId19"/>
    <p:sldId id="563" r:id="rId20"/>
    <p:sldId id="617" r:id="rId21"/>
    <p:sldId id="615" r:id="rId22"/>
    <p:sldId id="616" r:id="rId23"/>
    <p:sldId id="618" r:id="rId24"/>
    <p:sldId id="564" r:id="rId25"/>
    <p:sldId id="619" r:id="rId26"/>
    <p:sldId id="620" r:id="rId27"/>
    <p:sldId id="565" r:id="rId28"/>
    <p:sldId id="566" r:id="rId29"/>
    <p:sldId id="621" r:id="rId30"/>
    <p:sldId id="567" r:id="rId31"/>
    <p:sldId id="568" r:id="rId32"/>
    <p:sldId id="570" r:id="rId33"/>
    <p:sldId id="571" r:id="rId34"/>
    <p:sldId id="574" r:id="rId35"/>
    <p:sldId id="578" r:id="rId36"/>
    <p:sldId id="626" r:id="rId37"/>
    <p:sldId id="579" r:id="rId38"/>
    <p:sldId id="786" r:id="rId39"/>
    <p:sldId id="581" r:id="rId40"/>
    <p:sldId id="582" r:id="rId41"/>
    <p:sldId id="787" r:id="rId42"/>
    <p:sldId id="584" r:id="rId43"/>
    <p:sldId id="630" r:id="rId44"/>
    <p:sldId id="631" r:id="rId45"/>
    <p:sldId id="585" r:id="rId46"/>
    <p:sldId id="632" r:id="rId47"/>
    <p:sldId id="586" r:id="rId48"/>
    <p:sldId id="633" r:id="rId49"/>
    <p:sldId id="788" r:id="rId50"/>
    <p:sldId id="587" r:id="rId51"/>
    <p:sldId id="653" r:id="rId52"/>
    <p:sldId id="641" r:id="rId53"/>
    <p:sldId id="654" r:id="rId54"/>
    <p:sldId id="642" r:id="rId55"/>
    <p:sldId id="643" r:id="rId56"/>
    <p:sldId id="655" r:id="rId57"/>
    <p:sldId id="789" r:id="rId58"/>
    <p:sldId id="588" r:id="rId59"/>
    <p:sldId id="656" r:id="rId60"/>
    <p:sldId id="657" r:id="rId61"/>
    <p:sldId id="669" r:id="rId62"/>
    <p:sldId id="658" r:id="rId63"/>
    <p:sldId id="670" r:id="rId64"/>
    <p:sldId id="659" r:id="rId65"/>
    <p:sldId id="671" r:id="rId66"/>
    <p:sldId id="660" r:id="rId67"/>
    <p:sldId id="661" r:id="rId68"/>
    <p:sldId id="662" r:id="rId69"/>
    <p:sldId id="673" r:id="rId70"/>
    <p:sldId id="674" r:id="rId71"/>
    <p:sldId id="663" r:id="rId72"/>
    <p:sldId id="664" r:id="rId73"/>
    <p:sldId id="790" r:id="rId74"/>
    <p:sldId id="791" r:id="rId75"/>
    <p:sldId id="792" r:id="rId76"/>
    <p:sldId id="675" r:id="rId77"/>
    <p:sldId id="667" r:id="rId78"/>
    <p:sldId id="793" r:id="rId79"/>
    <p:sldId id="794" r:id="rId80"/>
    <p:sldId id="795" r:id="rId81"/>
    <p:sldId id="677" r:id="rId82"/>
    <p:sldId id="796" r:id="rId83"/>
    <p:sldId id="797" r:id="rId84"/>
    <p:sldId id="693" r:id="rId85"/>
    <p:sldId id="544" r:id="rId86"/>
    <p:sldId id="798" r:id="rId87"/>
    <p:sldId id="589" r:id="rId88"/>
    <p:sldId id="714" r:id="rId89"/>
    <p:sldId id="698" r:id="rId90"/>
    <p:sldId id="716" r:id="rId91"/>
    <p:sldId id="700" r:id="rId92"/>
    <p:sldId id="717" r:id="rId93"/>
    <p:sldId id="701" r:id="rId94"/>
    <p:sldId id="702" r:id="rId95"/>
    <p:sldId id="718" r:id="rId96"/>
    <p:sldId id="719" r:id="rId97"/>
    <p:sldId id="720" r:id="rId98"/>
    <p:sldId id="705" r:id="rId99"/>
    <p:sldId id="703" r:id="rId100"/>
    <p:sldId id="721" r:id="rId101"/>
    <p:sldId id="704" r:id="rId102"/>
    <p:sldId id="725" r:id="rId103"/>
    <p:sldId id="735" r:id="rId104"/>
    <p:sldId id="736" r:id="rId105"/>
    <p:sldId id="737" r:id="rId106"/>
    <p:sldId id="738" r:id="rId107"/>
    <p:sldId id="739" r:id="rId108"/>
    <p:sldId id="749" r:id="rId109"/>
    <p:sldId id="799" r:id="rId110"/>
    <p:sldId id="590" r:id="rId111"/>
    <p:sldId id="754" r:id="rId112"/>
    <p:sldId id="752" r:id="rId113"/>
    <p:sldId id="756" r:id="rId114"/>
    <p:sldId id="751" r:id="rId115"/>
    <p:sldId id="757" r:id="rId116"/>
    <p:sldId id="638" r:id="rId117"/>
    <p:sldId id="591" r:id="rId118"/>
    <p:sldId id="774" r:id="rId119"/>
    <p:sldId id="766" r:id="rId120"/>
    <p:sldId id="767" r:id="rId121"/>
    <p:sldId id="768" r:id="rId122"/>
    <p:sldId id="769" r:id="rId123"/>
    <p:sldId id="770" r:id="rId124"/>
    <p:sldId id="775" r:id="rId125"/>
    <p:sldId id="773" r:id="rId126"/>
    <p:sldId id="776" r:id="rId127"/>
    <p:sldId id="777" r:id="rId128"/>
    <p:sldId id="783" r:id="rId129"/>
    <p:sldId id="639" r:id="rId130"/>
    <p:sldId id="592" r:id="rId131"/>
    <p:sldId id="593" r:id="rId132"/>
    <p:sldId id="594" r:id="rId133"/>
    <p:sldId id="778" r:id="rId134"/>
    <p:sldId id="779" r:id="rId135"/>
    <p:sldId id="780" r:id="rId136"/>
    <p:sldId id="595" r:id="rId137"/>
    <p:sldId id="781" r:id="rId138"/>
    <p:sldId id="596" r:id="rId139"/>
    <p:sldId id="782" r:id="rId140"/>
  </p:sldIdLst>
  <p:sldSz cx="15840075"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FFFF"/>
    <a:srgbClr val="808000"/>
    <a:srgbClr val="FF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82" d="100"/>
          <a:sy n="82" d="100"/>
        </p:scale>
        <p:origin x="1085" y="58"/>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28" Type="http://schemas.openxmlformats.org/officeDocument/2006/relationships/slide" Target="slides/slide124.xml"/><Relationship Id="rId144"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113" Type="http://schemas.openxmlformats.org/officeDocument/2006/relationships/slide" Target="slides/slide109.xml"/><Relationship Id="rId118" Type="http://schemas.openxmlformats.org/officeDocument/2006/relationships/slide" Target="slides/slide114.xml"/><Relationship Id="rId134" Type="http://schemas.openxmlformats.org/officeDocument/2006/relationships/slide" Target="slides/slide130.xml"/><Relationship Id="rId139" Type="http://schemas.openxmlformats.org/officeDocument/2006/relationships/slide" Target="slides/slide13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33" Type="http://schemas.openxmlformats.org/officeDocument/2006/relationships/slide" Target="slides/slide29.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08" Type="http://schemas.openxmlformats.org/officeDocument/2006/relationships/slide" Target="slides/slide104.xml"/><Relationship Id="rId124" Type="http://schemas.openxmlformats.org/officeDocument/2006/relationships/slide" Target="slides/slide120.xml"/><Relationship Id="rId129" Type="http://schemas.openxmlformats.org/officeDocument/2006/relationships/slide" Target="slides/slide125.xml"/><Relationship Id="rId54" Type="http://schemas.openxmlformats.org/officeDocument/2006/relationships/slide" Target="slides/slide50.xml"/><Relationship Id="rId70" Type="http://schemas.openxmlformats.org/officeDocument/2006/relationships/slide" Target="slides/slide66.xml"/><Relationship Id="rId75" Type="http://schemas.openxmlformats.org/officeDocument/2006/relationships/slide" Target="slides/slide71.xml"/><Relationship Id="rId91" Type="http://schemas.openxmlformats.org/officeDocument/2006/relationships/slide" Target="slides/slide87.xml"/><Relationship Id="rId96" Type="http://schemas.openxmlformats.org/officeDocument/2006/relationships/slide" Target="slides/slide92.xml"/><Relationship Id="rId140" Type="http://schemas.openxmlformats.org/officeDocument/2006/relationships/slide" Target="slides/slide136.xml"/><Relationship Id="rId1" Type="http://schemas.openxmlformats.org/officeDocument/2006/relationships/customXml" Target="../customXml/item1.xml"/><Relationship Id="rId6" Type="http://schemas.openxmlformats.org/officeDocument/2006/relationships/slide" Target="slides/slide2.xml"/><Relationship Id="rId23" Type="http://schemas.openxmlformats.org/officeDocument/2006/relationships/slide" Target="slides/slide19.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119" Type="http://schemas.openxmlformats.org/officeDocument/2006/relationships/slide" Target="slides/slide115.xml"/><Relationship Id="rId44" Type="http://schemas.openxmlformats.org/officeDocument/2006/relationships/slide" Target="slides/slide40.xml"/><Relationship Id="rId60" Type="http://schemas.openxmlformats.org/officeDocument/2006/relationships/slide" Target="slides/slide56.xml"/><Relationship Id="rId65" Type="http://schemas.openxmlformats.org/officeDocument/2006/relationships/slide" Target="slides/slide61.xml"/><Relationship Id="rId81" Type="http://schemas.openxmlformats.org/officeDocument/2006/relationships/slide" Target="slides/slide77.xml"/><Relationship Id="rId86" Type="http://schemas.openxmlformats.org/officeDocument/2006/relationships/slide" Target="slides/slide82.xml"/><Relationship Id="rId130" Type="http://schemas.openxmlformats.org/officeDocument/2006/relationships/slide" Target="slides/slide126.xml"/><Relationship Id="rId135" Type="http://schemas.openxmlformats.org/officeDocument/2006/relationships/slide" Target="slides/slide131.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109" Type="http://schemas.openxmlformats.org/officeDocument/2006/relationships/slide" Target="slides/slide10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04" Type="http://schemas.openxmlformats.org/officeDocument/2006/relationships/slide" Target="slides/slide100.xml"/><Relationship Id="rId120" Type="http://schemas.openxmlformats.org/officeDocument/2006/relationships/slide" Target="slides/slide116.xml"/><Relationship Id="rId125" Type="http://schemas.openxmlformats.org/officeDocument/2006/relationships/slide" Target="slides/slide121.xml"/><Relationship Id="rId141" Type="http://schemas.openxmlformats.org/officeDocument/2006/relationships/presProps" Target="presProps.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15" Type="http://schemas.openxmlformats.org/officeDocument/2006/relationships/slide" Target="slides/slide111.xml"/><Relationship Id="rId131" Type="http://schemas.openxmlformats.org/officeDocument/2006/relationships/slide" Target="slides/slide127.xml"/><Relationship Id="rId136" Type="http://schemas.openxmlformats.org/officeDocument/2006/relationships/slide" Target="slides/slide132.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105" Type="http://schemas.openxmlformats.org/officeDocument/2006/relationships/slide" Target="slides/slide101.xml"/><Relationship Id="rId126" Type="http://schemas.openxmlformats.org/officeDocument/2006/relationships/slide" Target="slides/slide122.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viewProps" Target="viewProps.xml"/><Relationship Id="rId3" Type="http://schemas.openxmlformats.org/officeDocument/2006/relationships/customXml" Target="../customXml/item3.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6" Type="http://schemas.openxmlformats.org/officeDocument/2006/relationships/slide" Target="slides/slide1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le 1"/>
          <p:cNvSpPr>
            <a:spLocks noGrp="1"/>
          </p:cNvSpPr>
          <p:nvPr>
            <p:ph type="ctrTitle"/>
          </p:nvPr>
        </p:nvSpPr>
        <p:spPr>
          <a:xfrm>
            <a:off x="1980010" y="1122363"/>
            <a:ext cx="11880056" cy="2387600"/>
          </a:xfrm>
        </p:spPr>
        <p:txBody>
          <a:bodyPr anchor="b"/>
          <a:lstStyle>
            <a:lvl1pPr algn="ctr">
              <a:defRPr sz="600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980010" y="3602038"/>
            <a:ext cx="11880056"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1A2E4AC4-C0F6-4F6E-B779-70A77BE01B0E}" type="datetimeFigureOut">
              <a:rPr lang="it-IT" smtClean="0"/>
              <a:t>22/10/2023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53224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A2E4AC4-C0F6-4F6E-B779-70A77BE01B0E}" type="datetimeFigureOut">
              <a:rPr lang="it-IT" smtClean="0"/>
              <a:t>22/10/2023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70693411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1335554" y="365125"/>
            <a:ext cx="3415516" cy="5811838"/>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089005" y="365125"/>
            <a:ext cx="10048548"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A2E4AC4-C0F6-4F6E-B779-70A77BE01B0E}" type="datetimeFigureOut">
              <a:rPr lang="it-IT" smtClean="0"/>
              <a:t>22/10/2023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1965523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1A2E4AC4-C0F6-4F6E-B779-70A77BE01B0E}" type="datetimeFigureOut">
              <a:rPr lang="it-IT" smtClean="0"/>
              <a:t>22/10/2023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29964412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le 1"/>
          <p:cNvSpPr>
            <a:spLocks noGrp="1"/>
          </p:cNvSpPr>
          <p:nvPr>
            <p:ph type="title"/>
          </p:nvPr>
        </p:nvSpPr>
        <p:spPr>
          <a:xfrm>
            <a:off x="1080755" y="1709739"/>
            <a:ext cx="13662065" cy="2852737"/>
          </a:xfrm>
        </p:spPr>
        <p:txBody>
          <a:bodyPr anchor="b"/>
          <a:lstStyle>
            <a:lvl1pPr>
              <a:defRPr sz="6000"/>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80755" y="4589464"/>
            <a:ext cx="13662065"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1A2E4AC4-C0F6-4F6E-B779-70A77BE01B0E}" type="datetimeFigureOut">
              <a:rPr lang="it-IT" smtClean="0"/>
              <a:t>22/10/2023</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28042071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89005" y="1825625"/>
            <a:ext cx="673203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8019038" y="1825625"/>
            <a:ext cx="6732032"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1A2E4AC4-C0F6-4F6E-B779-70A77BE01B0E}" type="datetimeFigureOut">
              <a:rPr lang="it-IT" smtClean="0"/>
              <a:t>22/10/2023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16754505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091068" y="365126"/>
            <a:ext cx="13662065" cy="1325563"/>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1069" y="1681163"/>
            <a:ext cx="6701094"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1069" y="2505075"/>
            <a:ext cx="6701094"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8019038" y="1681163"/>
            <a:ext cx="6734095"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8019038" y="2505075"/>
            <a:ext cx="6734095"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1A2E4AC4-C0F6-4F6E-B779-70A77BE01B0E}" type="datetimeFigureOut">
              <a:rPr lang="it-IT" smtClean="0"/>
              <a:t>22/10/2023</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5823550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1A2E4AC4-C0F6-4F6E-B779-70A77BE01B0E}" type="datetimeFigureOut">
              <a:rPr lang="it-IT" smtClean="0"/>
              <a:t>22/10/2023</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454185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A2E4AC4-C0F6-4F6E-B779-70A77BE01B0E}" type="datetimeFigureOut">
              <a:rPr lang="it-IT" smtClean="0"/>
              <a:t>22/10/2023</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115427849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91069" y="457200"/>
            <a:ext cx="5108836" cy="1600200"/>
          </a:xfrm>
        </p:spPr>
        <p:txBody>
          <a:bodyPr anchor="b"/>
          <a:lstStyle>
            <a:lvl1pPr>
              <a:defRPr sz="3200"/>
            </a:lvl1pPr>
          </a:lstStyle>
          <a:p>
            <a:r>
              <a:rPr lang="it-IT"/>
              <a:t>Fare clic per modificare lo stile del titolo dello schema</a:t>
            </a:r>
            <a:endParaRPr lang="en-US" dirty="0"/>
          </a:p>
        </p:txBody>
      </p:sp>
      <p:sp>
        <p:nvSpPr>
          <p:cNvPr id="3" name="Content Placeholder 2"/>
          <p:cNvSpPr>
            <a:spLocks noGrp="1"/>
          </p:cNvSpPr>
          <p:nvPr>
            <p:ph idx="1"/>
          </p:nvPr>
        </p:nvSpPr>
        <p:spPr>
          <a:xfrm>
            <a:off x="6734095" y="987426"/>
            <a:ext cx="8019038"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1091069" y="2057400"/>
            <a:ext cx="51088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A2E4AC4-C0F6-4F6E-B779-70A77BE01B0E}" type="datetimeFigureOut">
              <a:rPr lang="it-IT" smtClean="0"/>
              <a:t>22/10/2023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3705667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le 1"/>
          <p:cNvSpPr>
            <a:spLocks noGrp="1"/>
          </p:cNvSpPr>
          <p:nvPr>
            <p:ph type="title"/>
          </p:nvPr>
        </p:nvSpPr>
        <p:spPr>
          <a:xfrm>
            <a:off x="1091069" y="457200"/>
            <a:ext cx="5108836" cy="1600200"/>
          </a:xfrm>
        </p:spPr>
        <p:txBody>
          <a:bodyPr anchor="b"/>
          <a:lstStyle>
            <a:lvl1pPr>
              <a:defRPr sz="3200"/>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6734095" y="987426"/>
            <a:ext cx="8019038"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1069" y="2057400"/>
            <a:ext cx="5108836"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1A2E4AC4-C0F6-4F6E-B779-70A77BE01B0E}" type="datetimeFigureOut">
              <a:rPr lang="it-IT" smtClean="0"/>
              <a:t>22/10/2023</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CF223089-06CF-4009-B533-61B8F93B2B31}" type="slidenum">
              <a:rPr lang="it-IT" smtClean="0"/>
              <a:t>‹N›</a:t>
            </a:fld>
            <a:endParaRPr lang="it-IT"/>
          </a:p>
        </p:txBody>
      </p:sp>
    </p:spTree>
    <p:extLst>
      <p:ext uri="{BB962C8B-B14F-4D97-AF65-F5344CB8AC3E}">
        <p14:creationId xmlns:p14="http://schemas.microsoft.com/office/powerpoint/2010/main" val="391331065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89005" y="365126"/>
            <a:ext cx="13662065" cy="1325563"/>
          </a:xfrm>
          <a:prstGeom prst="rect">
            <a:avLst/>
          </a:prstGeom>
        </p:spPr>
        <p:txBody>
          <a:bodyPr vert="horz" lIns="91440" tIns="45720" rIns="91440" bIns="45720" rtlCol="0" anchor="ctr">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89005" y="1825625"/>
            <a:ext cx="13662065"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89005" y="6356351"/>
            <a:ext cx="3564017"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A2E4AC4-C0F6-4F6E-B779-70A77BE01B0E}" type="datetimeFigureOut">
              <a:rPr lang="it-IT" smtClean="0"/>
              <a:t>22/10/2023</a:t>
            </a:fld>
            <a:endParaRPr lang="it-IT"/>
          </a:p>
        </p:txBody>
      </p:sp>
      <p:sp>
        <p:nvSpPr>
          <p:cNvPr id="5" name="Footer Placeholder 4"/>
          <p:cNvSpPr>
            <a:spLocks noGrp="1"/>
          </p:cNvSpPr>
          <p:nvPr>
            <p:ph type="ftr" sz="quarter" idx="3"/>
          </p:nvPr>
        </p:nvSpPr>
        <p:spPr>
          <a:xfrm>
            <a:off x="5247025" y="6356351"/>
            <a:ext cx="534602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it-IT"/>
          </a:p>
        </p:txBody>
      </p:sp>
      <p:sp>
        <p:nvSpPr>
          <p:cNvPr id="6" name="Slide Number Placeholder 5"/>
          <p:cNvSpPr>
            <a:spLocks noGrp="1"/>
          </p:cNvSpPr>
          <p:nvPr>
            <p:ph type="sldNum" sz="quarter" idx="4"/>
          </p:nvPr>
        </p:nvSpPr>
        <p:spPr>
          <a:xfrm>
            <a:off x="11187053" y="6356351"/>
            <a:ext cx="356401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F223089-06CF-4009-B533-61B8F93B2B31}" type="slidenum">
              <a:rPr lang="it-IT" smtClean="0"/>
              <a:t>‹N›</a:t>
            </a:fld>
            <a:endParaRPr lang="it-IT"/>
          </a:p>
        </p:txBody>
      </p:sp>
    </p:spTree>
    <p:extLst>
      <p:ext uri="{BB962C8B-B14F-4D97-AF65-F5344CB8AC3E}">
        <p14:creationId xmlns:p14="http://schemas.microsoft.com/office/powerpoint/2010/main" val="359392343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7.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8.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19.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6.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7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27.png"/></Relationships>
</file>

<file path=ppt/slides/_rels/slide8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187204" y="2134512"/>
            <a:ext cx="7998135" cy="1086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PLPG</a:t>
            </a:r>
            <a:r>
              <a:rPr lang="it-IT" sz="6600" b="1" dirty="0">
                <a:solidFill>
                  <a:srgbClr val="0000FF"/>
                </a:solidFill>
                <a:ea typeface="Tahoma" panose="020B0604030504040204" pitchFamily="34" charset="0"/>
                <a:cs typeface="Calibri" panose="020F0502020204030204" pitchFamily="34" charset="0"/>
                <a:sym typeface="Convergence"/>
              </a:rPr>
              <a:t>/</a:t>
            </a: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Sql</a:t>
            </a:r>
          </a:p>
        </p:txBody>
      </p:sp>
    </p:spTree>
    <p:extLst>
      <p:ext uri="{BB962C8B-B14F-4D97-AF65-F5344CB8AC3E}">
        <p14:creationId xmlns:p14="http://schemas.microsoft.com/office/powerpoint/2010/main" val="18827713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Gli Anonymous </a:t>
            </a:r>
            <a:r>
              <a:rPr lang="it-IT" sz="3200" b="1" dirty="0" err="1">
                <a:solidFill>
                  <a:schemeClr val="bg1"/>
                </a:solidFill>
                <a:latin typeface="Calibri" panose="020F0502020204030204" pitchFamily="34" charset="0"/>
                <a:cs typeface="Calibri" panose="020F0502020204030204" pitchFamily="34" charset="0"/>
              </a:rPr>
              <a:t>Blocks</a:t>
            </a:r>
            <a:r>
              <a:rPr lang="it-IT" sz="3200" b="1" dirty="0">
                <a:solidFill>
                  <a:schemeClr val="bg1"/>
                </a:solidFill>
                <a:latin typeface="Calibri" panose="020F0502020204030204" pitchFamily="34" charset="0"/>
                <a:cs typeface="Calibri" panose="020F0502020204030204" pitchFamily="34" charset="0"/>
              </a:rPr>
              <a:t> ( 1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200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Sono chiamati così perché caratterizzati dal non avere un nome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Sono compilati ad ogni esecuzione ( </a:t>
            </a:r>
            <a:r>
              <a:rPr lang="it-IT" sz="2800" b="1" dirty="0">
                <a:ea typeface="Tahoma" panose="020B0604030504040204" pitchFamily="34" charset="0"/>
                <a:cs typeface="Calibri" panose="020F0502020204030204" pitchFamily="34" charset="0"/>
                <a:sym typeface="Convergence"/>
              </a:rPr>
              <a:t>Runtime</a:t>
            </a:r>
            <a:r>
              <a:rPr lang="it-IT" sz="2800" dirty="0">
                <a:ea typeface="Tahoma" panose="020B0604030504040204" pitchFamily="34" charset="0"/>
                <a:cs typeface="Calibri" panose="020F0502020204030204" pitchFamily="34" charset="0"/>
                <a:sym typeface="Convergence"/>
              </a:rPr>
              <a:t>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Non sono salvati nel </a:t>
            </a:r>
            <a:r>
              <a:rPr lang="it-IT" sz="2800" b="1" dirty="0">
                <a:ea typeface="Tahoma" panose="020B0604030504040204" pitchFamily="34" charset="0"/>
                <a:cs typeface="Calibri" panose="020F0502020204030204" pitchFamily="34" charset="0"/>
                <a:sym typeface="Convergence"/>
              </a:rPr>
              <a:t>Database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si vuol eseguire una seconda volta lo stesso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questo va riscritto</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Non è possibile richiamare il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scritto precedentemente perché i </a:t>
            </a:r>
            <a:r>
              <a:rPr lang="it-IT" sz="2800" b="1" dirty="0">
                <a:ea typeface="Tahoma" panose="020B0604030504040204" pitchFamily="34" charset="0"/>
                <a:cs typeface="Calibri" panose="020F0502020204030204" pitchFamily="34" charset="0"/>
                <a:sym typeface="Convergence"/>
              </a:rPr>
              <a:t>Blocchi</a:t>
            </a:r>
            <a:r>
              <a:rPr lang="it-IT" sz="2800" dirty="0">
                <a:ea typeface="Tahoma" panose="020B0604030504040204" pitchFamily="34" charset="0"/>
                <a:cs typeface="Calibri" panose="020F0502020204030204" pitchFamily="34" charset="0"/>
                <a:sym typeface="Convergence"/>
              </a:rPr>
              <a:t> non hanno alcun nome e non esistono dopo la loro esecuzione</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297921541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Implicito ( 2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prima cosa che si nota a differenza di quelli </a:t>
            </a:r>
            <a:r>
              <a:rPr lang="it-IT" sz="2800" b="1" dirty="0">
                <a:ea typeface="Tahoma" panose="020B0604030504040204" pitchFamily="34" charset="0"/>
                <a:cs typeface="Calibri" panose="020F0502020204030204" pitchFamily="34" charset="0"/>
                <a:sym typeface="Convergence"/>
              </a:rPr>
              <a:t>Espliciti </a:t>
            </a:r>
            <a:r>
              <a:rPr lang="it-IT" sz="2800" dirty="0">
                <a:ea typeface="Tahoma" panose="020B0604030504040204" pitchFamily="34" charset="0"/>
                <a:cs typeface="Calibri" panose="020F0502020204030204" pitchFamily="34" charset="0"/>
                <a:sym typeface="Convergence"/>
              </a:rPr>
              <a:t>è la mancanza della </a:t>
            </a:r>
            <a:r>
              <a:rPr lang="it-IT" sz="2800" b="1" dirty="0">
                <a:ea typeface="Tahoma" panose="020B0604030504040204" pitchFamily="34" charset="0"/>
                <a:cs typeface="Calibri" panose="020F0502020204030204" pitchFamily="34" charset="0"/>
                <a:sym typeface="Convergence"/>
              </a:rPr>
              <a:t>Declare </a:t>
            </a:r>
            <a:r>
              <a:rPr lang="it-IT" sz="2800" dirty="0">
                <a:ea typeface="Tahoma" panose="020B0604030504040204" pitchFamily="34" charset="0"/>
                <a:cs typeface="Calibri" panose="020F0502020204030204" pitchFamily="34" charset="0"/>
                <a:sym typeface="Convergence"/>
              </a:rPr>
              <a:t>e di conseguenza della clausola </a:t>
            </a:r>
            <a:r>
              <a:rPr lang="it-IT" sz="2800" b="1" dirty="0">
                <a:ea typeface="Tahoma" panose="020B0604030504040204" pitchFamily="34" charset="0"/>
                <a:cs typeface="Calibri" panose="020F0502020204030204" pitchFamily="34" charset="0"/>
                <a:sym typeface="Convergence"/>
              </a:rPr>
              <a:t>INTO </a:t>
            </a:r>
            <a:r>
              <a:rPr lang="it-IT" sz="2800" dirty="0">
                <a:ea typeface="Tahoma" panose="020B0604030504040204" pitchFamily="34" charset="0"/>
                <a:cs typeface="Calibri" panose="020F0502020204030204" pitchFamily="34" charset="0"/>
                <a:sym typeface="Convergence"/>
              </a:rPr>
              <a:t>oltre al fatto di dover dichiarare una </a:t>
            </a:r>
            <a:r>
              <a:rPr lang="it-IT" sz="2800" b="1" dirty="0">
                <a:ea typeface="Tahoma" panose="020B0604030504040204" pitchFamily="34" charset="0"/>
                <a:cs typeface="Calibri" panose="020F0502020204030204" pitchFamily="34" charset="0"/>
                <a:sym typeface="Convergence"/>
              </a:rPr>
              <a:t>Variabile </a:t>
            </a:r>
            <a:r>
              <a:rPr lang="it-IT" sz="2800" dirty="0">
                <a:ea typeface="Tahoma" panose="020B0604030504040204" pitchFamily="34" charset="0"/>
                <a:cs typeface="Calibri" panose="020F0502020204030204" pitchFamily="34" charset="0"/>
                <a:sym typeface="Convergence"/>
              </a:rPr>
              <a:t>con un </a:t>
            </a:r>
            <a:r>
              <a:rPr lang="it-IT" sz="2800" b="1" dirty="0" err="1">
                <a:ea typeface="Tahoma" panose="020B0604030504040204" pitchFamily="34" charset="0"/>
                <a:cs typeface="Calibri" panose="020F0502020204030204" pitchFamily="34" charset="0"/>
                <a:sym typeface="Convergence"/>
              </a:rPr>
              <a:t>Datatype</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di tipo </a:t>
            </a:r>
            <a:r>
              <a:rPr lang="it-IT" sz="2800" b="1" dirty="0">
                <a:ea typeface="Tahoma" panose="020B0604030504040204" pitchFamily="34" charset="0"/>
                <a:cs typeface="Calibri" panose="020F0502020204030204" pitchFamily="34" charset="0"/>
                <a:sym typeface="Convergence"/>
              </a:rPr>
              <a:t>RECORD</a:t>
            </a:r>
            <a:endParaRPr lang="it-IT" sz="2800" dirty="0">
              <a:ea typeface="Tahoma" panose="020B0604030504040204" pitchFamily="34" charset="0"/>
              <a:cs typeface="Calibri" panose="020F0502020204030204" pitchFamily="34" charset="0"/>
              <a:sym typeface="Convergence"/>
            </a:endParaRPr>
          </a:p>
        </p:txBody>
      </p:sp>
      <p:sp>
        <p:nvSpPr>
          <p:cNvPr id="2" name="CasellaDiTesto 1">
            <a:extLst>
              <a:ext uri="{FF2B5EF4-FFF2-40B4-BE49-F238E27FC236}">
                <a16:creationId xmlns:a16="http://schemas.microsoft.com/office/drawing/2014/main" id="{6FB90037-8CBF-8B6F-E898-5474B6404281}"/>
              </a:ext>
            </a:extLst>
          </p:cNvPr>
          <p:cNvSpPr txBox="1"/>
          <p:nvPr/>
        </p:nvSpPr>
        <p:spPr>
          <a:xfrm>
            <a:off x="595346" y="1582169"/>
            <a:ext cx="14831122" cy="4832092"/>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RECORD_TABELLA    </a:t>
            </a:r>
            <a:r>
              <a:rPr lang="en-US" sz="2200" b="1" dirty="0">
                <a:solidFill>
                  <a:srgbClr val="0000FF"/>
                </a:solidFill>
                <a:latin typeface="Courier New" panose="02070309020205020404" pitchFamily="49" charset="0"/>
                <a:cs typeface="Courier New" panose="02070309020205020404" pitchFamily="49" charset="0"/>
              </a:rPr>
              <a:t>RECORD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FOR</a:t>
            </a:r>
            <a:r>
              <a:rPr lang="en-US" sz="2200" b="1" dirty="0">
                <a:latin typeface="Courier New" panose="02070309020205020404" pitchFamily="49" charset="0"/>
                <a:cs typeface="Courier New" panose="02070309020205020404" pitchFamily="49" charset="0"/>
              </a:rPr>
              <a:t> RECORD_TABELLA </a:t>
            </a:r>
            <a:r>
              <a:rPr lang="en-US" sz="2200" b="1" dirty="0">
                <a:solidFill>
                  <a:srgbClr val="0000FF"/>
                </a:solidFill>
                <a:latin typeface="Courier New" panose="02070309020205020404" pitchFamily="49" charset="0"/>
                <a:cs typeface="Courier New" panose="02070309020205020404" pitchFamily="49" charset="0"/>
              </a:rPr>
              <a:t>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COGNOME, 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SCH_DBETL.ANAGRAFE_DIPENDENTI</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LOOP</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IF</a:t>
            </a:r>
            <a:r>
              <a:rPr lang="en-US" sz="2200" b="1" dirty="0">
                <a:latin typeface="Courier New" panose="02070309020205020404" pitchFamily="49" charset="0"/>
                <a:cs typeface="Courier New" panose="02070309020205020404" pitchFamily="49" charset="0"/>
              </a:rPr>
              <a:t> RECORD_TABELLA.COGNOME </a:t>
            </a:r>
            <a:r>
              <a:rPr lang="en-US" sz="2200" b="1" dirty="0">
                <a:solidFill>
                  <a:srgbClr val="0000FF"/>
                </a:solidFill>
                <a:latin typeface="Courier New" panose="02070309020205020404" pitchFamily="49" charset="0"/>
                <a:cs typeface="Courier New" panose="02070309020205020404" pitchFamily="49" charset="0"/>
              </a:rPr>
              <a:t>IS NOT NULL THEN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 INFO </a:t>
            </a:r>
            <a:r>
              <a:rPr lang="en-US" sz="2200" b="1" dirty="0">
                <a:latin typeface="Courier New" panose="02070309020205020404" pitchFamily="49" charset="0"/>
                <a:cs typeface="Courier New" panose="02070309020205020404" pitchFamily="49" charset="0"/>
              </a:rPr>
              <a:t>'Record </a:t>
            </a:r>
            <a:r>
              <a:rPr lang="en-US" sz="2200" b="1" dirty="0" err="1">
                <a:latin typeface="Courier New" panose="02070309020205020404" pitchFamily="49" charset="0"/>
                <a:cs typeface="Courier New" panose="02070309020205020404" pitchFamily="49" charset="0"/>
              </a:rPr>
              <a:t>letto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RECORD_TABELLA.COGNOME;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IF</a:t>
            </a:r>
            <a:r>
              <a:rPr lang="en-US" sz="2200" b="1" dirty="0">
                <a:latin typeface="Courier New" panose="02070309020205020404" pitchFamily="49" charset="0"/>
                <a:cs typeface="Courier New" panose="02070309020205020404" pitchFamily="49" charset="0"/>
              </a:rPr>
              <a:t>;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LOOP</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1521564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Implicito ( 3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ciclo </a:t>
            </a:r>
            <a:r>
              <a:rPr lang="it-IT" sz="2800" b="1" dirty="0">
                <a:ea typeface="Tahoma" panose="020B0604030504040204" pitchFamily="34" charset="0"/>
                <a:cs typeface="Calibri" panose="020F0502020204030204" pitchFamily="34" charset="0"/>
                <a:sym typeface="Convergence"/>
              </a:rPr>
              <a:t>FOR</a:t>
            </a:r>
            <a:r>
              <a:rPr lang="it-IT" sz="2800" dirty="0">
                <a:ea typeface="Tahoma" panose="020B0604030504040204" pitchFamily="34" charset="0"/>
                <a:cs typeface="Calibri" panose="020F0502020204030204" pitchFamily="34" charset="0"/>
                <a:sym typeface="Convergence"/>
              </a:rPr>
              <a:t>, utilizza una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di tipo </a:t>
            </a:r>
            <a:r>
              <a:rPr lang="it-IT" sz="2800" b="1" dirty="0">
                <a:ea typeface="Tahoma" panose="020B0604030504040204" pitchFamily="34" charset="0"/>
                <a:cs typeface="Calibri" panose="020F0502020204030204" pitchFamily="34" charset="0"/>
                <a:sym typeface="Convergence"/>
              </a:rPr>
              <a:t>Indice </a:t>
            </a:r>
            <a:r>
              <a:rPr lang="it-IT" sz="2800" dirty="0">
                <a:ea typeface="Tahoma" panose="020B0604030504040204" pitchFamily="34" charset="0"/>
                <a:cs typeface="Calibri" panose="020F0502020204030204" pitchFamily="34" charset="0"/>
                <a:sym typeface="Convergence"/>
              </a:rPr>
              <a:t>che in realtà funge da area del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e legge i dati finché questi non sono terminati in base alla </a:t>
            </a:r>
            <a:r>
              <a:rPr lang="it-IT" sz="2800" b="1" dirty="0">
                <a:ea typeface="Tahoma" panose="020B0604030504040204" pitchFamily="34" charset="0"/>
                <a:cs typeface="Calibri" panose="020F0502020204030204" pitchFamily="34" charset="0"/>
                <a:sym typeface="Convergence"/>
              </a:rPr>
              <a:t>WHERE CONDITION </a:t>
            </a:r>
            <a:r>
              <a:rPr lang="it-IT" sz="2800" dirty="0">
                <a:ea typeface="Tahoma" panose="020B0604030504040204" pitchFamily="34" charset="0"/>
                <a:cs typeface="Calibri" panose="020F0502020204030204" pitchFamily="34" charset="0"/>
                <a:sym typeface="Convergence"/>
              </a:rPr>
              <a:t>applicata alla </a:t>
            </a:r>
            <a:r>
              <a:rPr lang="it-IT" sz="2800" b="1" dirty="0">
                <a:ea typeface="Tahoma" panose="020B0604030504040204" pitchFamily="34" charset="0"/>
                <a:cs typeface="Calibri" panose="020F0502020204030204" pitchFamily="34" charset="0"/>
                <a:sym typeface="Convergence"/>
              </a:rPr>
              <a:t>Query</a:t>
            </a:r>
            <a:r>
              <a:rPr lang="it-IT" sz="2800" dirty="0">
                <a:ea typeface="Tahoma" panose="020B0604030504040204" pitchFamily="34" charset="0"/>
                <a:cs typeface="Calibri" panose="020F0502020204030204" pitchFamily="34" charset="0"/>
                <a:sym typeface="Convergence"/>
              </a:rPr>
              <a:t> se presente </a:t>
            </a:r>
          </a:p>
        </p:txBody>
      </p:sp>
      <p:sp>
        <p:nvSpPr>
          <p:cNvPr id="3" name="CasellaDiTesto 2">
            <a:extLst>
              <a:ext uri="{FF2B5EF4-FFF2-40B4-BE49-F238E27FC236}">
                <a16:creationId xmlns:a16="http://schemas.microsoft.com/office/drawing/2014/main" id="{236EBC48-12AE-5077-2869-01FE6D846C10}"/>
              </a:ext>
            </a:extLst>
          </p:cNvPr>
          <p:cNvSpPr txBox="1"/>
          <p:nvPr/>
        </p:nvSpPr>
        <p:spPr>
          <a:xfrm>
            <a:off x="595346" y="1582169"/>
            <a:ext cx="14831122" cy="4832092"/>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RECORD_TABELLA    </a:t>
            </a:r>
            <a:r>
              <a:rPr lang="en-US" sz="2200" b="1" dirty="0">
                <a:solidFill>
                  <a:srgbClr val="0000FF"/>
                </a:solidFill>
                <a:latin typeface="Courier New" panose="02070309020205020404" pitchFamily="49" charset="0"/>
                <a:cs typeface="Courier New" panose="02070309020205020404" pitchFamily="49" charset="0"/>
              </a:rPr>
              <a:t>RECORD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FOR</a:t>
            </a:r>
            <a:r>
              <a:rPr lang="en-US" sz="2200" b="1" dirty="0">
                <a:latin typeface="Courier New" panose="02070309020205020404" pitchFamily="49" charset="0"/>
                <a:cs typeface="Courier New" panose="02070309020205020404" pitchFamily="49" charset="0"/>
              </a:rPr>
              <a:t> RECORD_TABELLA </a:t>
            </a:r>
            <a:r>
              <a:rPr lang="en-US" sz="2200" b="1" dirty="0">
                <a:solidFill>
                  <a:srgbClr val="0000FF"/>
                </a:solidFill>
                <a:latin typeface="Courier New" panose="02070309020205020404" pitchFamily="49" charset="0"/>
                <a:cs typeface="Courier New" panose="02070309020205020404" pitchFamily="49" charset="0"/>
              </a:rPr>
              <a:t>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COGNOME, 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SCH_DBETL.ANAGRAFE_DIPENDENTI</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LOOP</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IF</a:t>
            </a:r>
            <a:r>
              <a:rPr lang="en-US" sz="2200" b="1" dirty="0">
                <a:latin typeface="Courier New" panose="02070309020205020404" pitchFamily="49" charset="0"/>
                <a:cs typeface="Courier New" panose="02070309020205020404" pitchFamily="49" charset="0"/>
              </a:rPr>
              <a:t> RECORD_TABELLA.COGNOME </a:t>
            </a:r>
            <a:r>
              <a:rPr lang="en-US" sz="2200" b="1" dirty="0">
                <a:solidFill>
                  <a:srgbClr val="0000FF"/>
                </a:solidFill>
                <a:latin typeface="Courier New" panose="02070309020205020404" pitchFamily="49" charset="0"/>
                <a:cs typeface="Courier New" panose="02070309020205020404" pitchFamily="49" charset="0"/>
              </a:rPr>
              <a:t>IS NOT NULL THEN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 INFO </a:t>
            </a:r>
            <a:r>
              <a:rPr lang="en-US" sz="2200" b="1" dirty="0">
                <a:latin typeface="Courier New" panose="02070309020205020404" pitchFamily="49" charset="0"/>
                <a:cs typeface="Courier New" panose="02070309020205020404" pitchFamily="49" charset="0"/>
              </a:rPr>
              <a:t>'Record </a:t>
            </a:r>
            <a:r>
              <a:rPr lang="en-US" sz="2200" b="1" dirty="0" err="1">
                <a:latin typeface="Courier New" panose="02070309020205020404" pitchFamily="49" charset="0"/>
                <a:cs typeface="Courier New" panose="02070309020205020404" pitchFamily="49" charset="0"/>
              </a:rPr>
              <a:t>letto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RECORD_TABELLA.COGNOME;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IF</a:t>
            </a:r>
            <a:r>
              <a:rPr lang="en-US" sz="2200" b="1" dirty="0">
                <a:latin typeface="Courier New" panose="02070309020205020404" pitchFamily="49" charset="0"/>
                <a:cs typeface="Courier New" panose="02070309020205020404" pitchFamily="49" charset="0"/>
              </a:rPr>
              <a:t>;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LOOP</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367373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Implicito ( 4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584992"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colonne della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dopo essere state definite, potranno essere referenziate mettendo davanti al nome della colonna il nome utilizzato come area del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 nell'esempio </a:t>
            </a:r>
            <a:r>
              <a:rPr lang="it-IT" sz="2800" b="1" dirty="0">
                <a:ea typeface="Tahoma" panose="020B0604030504040204" pitchFamily="34" charset="0"/>
                <a:cs typeface="Calibri" panose="020F0502020204030204" pitchFamily="34" charset="0"/>
                <a:sym typeface="Convergence"/>
              </a:rPr>
              <a:t>RECORD_TABELLA </a:t>
            </a:r>
            <a:r>
              <a:rPr lang="it-IT" sz="2800" dirty="0">
                <a:ea typeface="Tahoma" panose="020B0604030504040204" pitchFamily="34" charset="0"/>
                <a:cs typeface="Calibri" panose="020F0502020204030204" pitchFamily="34" charset="0"/>
                <a:sym typeface="Convergence"/>
              </a:rPr>
              <a:t>in </a:t>
            </a:r>
            <a:r>
              <a:rPr lang="it-IT" sz="2800" b="1" dirty="0">
                <a:solidFill>
                  <a:srgbClr val="FF0000"/>
                </a:solidFill>
                <a:ea typeface="Tahoma" panose="020B0604030504040204" pitchFamily="34" charset="0"/>
                <a:cs typeface="Calibri" panose="020F0502020204030204" pitchFamily="34" charset="0"/>
                <a:sym typeface="Convergence"/>
              </a:rPr>
              <a:t>rosso</a:t>
            </a:r>
            <a:r>
              <a:rPr lang="it-IT" sz="2800" dirty="0">
                <a:ea typeface="Tahoma" panose="020B0604030504040204" pitchFamily="34" charset="0"/>
                <a:cs typeface="Calibri" panose="020F0502020204030204" pitchFamily="34" charset="0"/>
                <a:sym typeface="Convergence"/>
              </a:rPr>
              <a:t> )</a:t>
            </a:r>
          </a:p>
        </p:txBody>
      </p:sp>
      <p:sp>
        <p:nvSpPr>
          <p:cNvPr id="3" name="CasellaDiTesto 2">
            <a:extLst>
              <a:ext uri="{FF2B5EF4-FFF2-40B4-BE49-F238E27FC236}">
                <a16:creationId xmlns:a16="http://schemas.microsoft.com/office/drawing/2014/main" id="{2DBD1F1E-1722-4124-5D09-8C8422B227D7}"/>
              </a:ext>
            </a:extLst>
          </p:cNvPr>
          <p:cNvSpPr txBox="1"/>
          <p:nvPr/>
        </p:nvSpPr>
        <p:spPr>
          <a:xfrm>
            <a:off x="595346" y="1582169"/>
            <a:ext cx="14831122" cy="4832092"/>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RECORD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FOR</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COGNOME, 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SCH_DBETL.ANAGRAFE_DIPENDENTI</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LOOP</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IF</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.COGNOME </a:t>
            </a:r>
            <a:r>
              <a:rPr lang="en-US" sz="2200" b="1" dirty="0">
                <a:solidFill>
                  <a:srgbClr val="0000FF"/>
                </a:solidFill>
                <a:latin typeface="Courier New" panose="02070309020205020404" pitchFamily="49" charset="0"/>
                <a:cs typeface="Courier New" panose="02070309020205020404" pitchFamily="49" charset="0"/>
              </a:rPr>
              <a:t>IS NOT NULL THEN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 INFO </a:t>
            </a:r>
            <a:r>
              <a:rPr lang="en-US" sz="2200" b="1" dirty="0">
                <a:latin typeface="Courier New" panose="02070309020205020404" pitchFamily="49" charset="0"/>
                <a:cs typeface="Courier New" panose="02070309020205020404" pitchFamily="49" charset="0"/>
              </a:rPr>
              <a:t>'Record </a:t>
            </a:r>
            <a:r>
              <a:rPr lang="en-US" sz="2200" b="1" dirty="0" err="1">
                <a:latin typeface="Courier New" panose="02070309020205020404" pitchFamily="49" charset="0"/>
                <a:cs typeface="Courier New" panose="02070309020205020404" pitchFamily="49" charset="0"/>
              </a:rPr>
              <a:t>letto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.COGNOME;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IF</a:t>
            </a:r>
            <a:r>
              <a:rPr lang="en-US" sz="2200" b="1" dirty="0">
                <a:latin typeface="Courier New" panose="02070309020205020404" pitchFamily="49" charset="0"/>
                <a:cs typeface="Courier New" panose="02070309020205020404" pitchFamily="49" charset="0"/>
              </a:rPr>
              <a:t>;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LOOP</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07480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Implicito ( 5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Dopo la parola chiave </a:t>
            </a:r>
            <a:r>
              <a:rPr lang="it-IT" sz="2800" b="1" dirty="0">
                <a:ea typeface="Tahoma" panose="020B0604030504040204" pitchFamily="34" charset="0"/>
                <a:cs typeface="Calibri" panose="020F0502020204030204" pitchFamily="34" charset="0"/>
                <a:sym typeface="Convergence"/>
              </a:rPr>
              <a:t>LOOP </a:t>
            </a:r>
            <a:r>
              <a:rPr lang="it-IT" sz="2800" dirty="0">
                <a:ea typeface="Tahoma" panose="020B0604030504040204" pitchFamily="34" charset="0"/>
                <a:cs typeface="Calibri" panose="020F0502020204030204" pitchFamily="34" charset="0"/>
                <a:sym typeface="Convergence"/>
              </a:rPr>
              <a:t>evidenziata in </a:t>
            </a:r>
            <a:r>
              <a:rPr lang="it-IT" sz="2800" b="1" dirty="0">
                <a:solidFill>
                  <a:srgbClr val="00B050"/>
                </a:solidFill>
                <a:ea typeface="Tahoma" panose="020B0604030504040204" pitchFamily="34" charset="0"/>
                <a:cs typeface="Calibri" panose="020F0502020204030204" pitchFamily="34" charset="0"/>
                <a:sym typeface="Convergence"/>
              </a:rPr>
              <a:t>verde</a:t>
            </a:r>
            <a:r>
              <a:rPr lang="it-IT" sz="2800" dirty="0">
                <a:ea typeface="Tahoma" panose="020B0604030504040204" pitchFamily="34" charset="0"/>
                <a:cs typeface="Calibri" panose="020F0502020204030204" pitchFamily="34" charset="0"/>
                <a:sym typeface="Convergence"/>
              </a:rPr>
              <a:t>, sarà possibile inserire la logica applicativa, le condizioni, i controlli ed in generale il flusso elaborativo</a:t>
            </a:r>
          </a:p>
        </p:txBody>
      </p:sp>
      <p:sp>
        <p:nvSpPr>
          <p:cNvPr id="3" name="CasellaDiTesto 2">
            <a:extLst>
              <a:ext uri="{FF2B5EF4-FFF2-40B4-BE49-F238E27FC236}">
                <a16:creationId xmlns:a16="http://schemas.microsoft.com/office/drawing/2014/main" id="{E07D9322-8511-5670-0000-ABFBAA8F058A}"/>
              </a:ext>
            </a:extLst>
          </p:cNvPr>
          <p:cNvSpPr txBox="1"/>
          <p:nvPr/>
        </p:nvSpPr>
        <p:spPr>
          <a:xfrm>
            <a:off x="595346" y="1582169"/>
            <a:ext cx="14831122" cy="4832092"/>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RECORD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FOR</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COGNOME, 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SCH_DBETL.ANAGRAFE_DIPENDENTI</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highlight>
                  <a:srgbClr val="00FF00"/>
                </a:highlight>
                <a:latin typeface="Courier New" panose="02070309020205020404" pitchFamily="49" charset="0"/>
                <a:cs typeface="Courier New" panose="02070309020205020404" pitchFamily="49" charset="0"/>
              </a:rPr>
              <a:t>LOOP</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IF</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.COGNOME </a:t>
            </a:r>
            <a:r>
              <a:rPr lang="en-US" sz="2200" b="1" dirty="0">
                <a:solidFill>
                  <a:srgbClr val="0000FF"/>
                </a:solidFill>
                <a:latin typeface="Courier New" panose="02070309020205020404" pitchFamily="49" charset="0"/>
                <a:cs typeface="Courier New" panose="02070309020205020404" pitchFamily="49" charset="0"/>
              </a:rPr>
              <a:t>IS NOT NULL THEN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 INFO </a:t>
            </a:r>
            <a:r>
              <a:rPr lang="en-US" sz="2200" b="1" dirty="0">
                <a:latin typeface="Courier New" panose="02070309020205020404" pitchFamily="49" charset="0"/>
                <a:cs typeface="Courier New" panose="02070309020205020404" pitchFamily="49" charset="0"/>
              </a:rPr>
              <a:t>'Record </a:t>
            </a:r>
            <a:r>
              <a:rPr lang="en-US" sz="2200" b="1" dirty="0" err="1">
                <a:latin typeface="Courier New" panose="02070309020205020404" pitchFamily="49" charset="0"/>
                <a:cs typeface="Courier New" panose="02070309020205020404" pitchFamily="49" charset="0"/>
              </a:rPr>
              <a:t>letto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RECORD_TABELLA</a:t>
            </a:r>
            <a:r>
              <a:rPr lang="en-US" sz="2200" b="1" dirty="0">
                <a:latin typeface="Courier New" panose="02070309020205020404" pitchFamily="49" charset="0"/>
                <a:cs typeface="Courier New" panose="02070309020205020404" pitchFamily="49" charset="0"/>
              </a:rPr>
              <a:t>.COGNOME;</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IF</a:t>
            </a:r>
            <a:r>
              <a:rPr lang="en-US" sz="2200" b="1" dirty="0">
                <a:latin typeface="Courier New" panose="02070309020205020404" pitchFamily="49" charset="0"/>
                <a:cs typeface="Courier New" panose="02070309020205020404" pitchFamily="49" charset="0"/>
              </a:rPr>
              <a:t>;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END LOOP</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9425421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C8ACB8D6-4C4E-D653-20CA-BEFEDA425EDB}"/>
              </a:ext>
            </a:extLst>
          </p:cNvPr>
          <p:cNvPicPr>
            <a:picLocks noChangeAspect="1"/>
          </p:cNvPicPr>
          <p:nvPr/>
        </p:nvPicPr>
        <p:blipFill>
          <a:blip r:embed="rId3"/>
          <a:stretch>
            <a:fillRect/>
          </a:stretch>
        </p:blipFill>
        <p:spPr>
          <a:xfrm>
            <a:off x="0" y="0"/>
            <a:ext cx="15840075" cy="6858000"/>
          </a:xfrm>
          <a:prstGeom prst="rect">
            <a:avLst/>
          </a:prstGeom>
        </p:spPr>
      </p:pic>
      <p:sp>
        <p:nvSpPr>
          <p:cNvPr id="2" name="CasellaDiTesto 1">
            <a:extLst>
              <a:ext uri="{FF2B5EF4-FFF2-40B4-BE49-F238E27FC236}">
                <a16:creationId xmlns:a16="http://schemas.microsoft.com/office/drawing/2014/main" id="{1194EDA3-2142-D599-6670-5A954A465A6C}"/>
              </a:ext>
            </a:extLst>
          </p:cNvPr>
          <p:cNvSpPr txBox="1"/>
          <p:nvPr/>
        </p:nvSpPr>
        <p:spPr>
          <a:xfrm>
            <a:off x="4806176" y="4694663"/>
            <a:ext cx="8932127" cy="1631216"/>
          </a:xfrm>
          <a:prstGeom prst="rect">
            <a:avLst/>
          </a:prstGeom>
          <a:noFill/>
        </p:spPr>
        <p:txBody>
          <a:bodyPr wrap="square" rtlCol="0">
            <a:spAutoFit/>
          </a:bodyPr>
          <a:lstStyle/>
          <a:p>
            <a:pPr algn="ctr"/>
            <a:r>
              <a:rPr lang="it-IT" sz="10000" b="1" dirty="0">
                <a:solidFill>
                  <a:srgbClr val="0000FF"/>
                </a:solidFill>
              </a:rPr>
              <a:t>Esercizio #08</a:t>
            </a:r>
          </a:p>
        </p:txBody>
      </p:sp>
    </p:spTree>
    <p:extLst>
      <p:ext uri="{BB962C8B-B14F-4D97-AF65-F5344CB8AC3E}">
        <p14:creationId xmlns:p14="http://schemas.microsoft.com/office/powerpoint/2010/main" val="137033498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C8ACB8D6-4C4E-D653-20CA-BEFEDA425EDB}"/>
              </a:ext>
            </a:extLst>
          </p:cNvPr>
          <p:cNvPicPr>
            <a:picLocks noChangeAspect="1"/>
          </p:cNvPicPr>
          <p:nvPr/>
        </p:nvPicPr>
        <p:blipFill>
          <a:blip r:embed="rId3"/>
          <a:stretch>
            <a:fillRect/>
          </a:stretch>
        </p:blipFill>
        <p:spPr>
          <a:xfrm>
            <a:off x="0" y="0"/>
            <a:ext cx="15840075" cy="6858000"/>
          </a:xfrm>
          <a:prstGeom prst="rect">
            <a:avLst/>
          </a:prstGeom>
        </p:spPr>
      </p:pic>
      <p:sp>
        <p:nvSpPr>
          <p:cNvPr id="2" name="CasellaDiTesto 1">
            <a:extLst>
              <a:ext uri="{FF2B5EF4-FFF2-40B4-BE49-F238E27FC236}">
                <a16:creationId xmlns:a16="http://schemas.microsoft.com/office/drawing/2014/main" id="{1194EDA3-2142-D599-6670-5A954A465A6C}"/>
              </a:ext>
            </a:extLst>
          </p:cNvPr>
          <p:cNvSpPr txBox="1"/>
          <p:nvPr/>
        </p:nvSpPr>
        <p:spPr>
          <a:xfrm>
            <a:off x="4806176" y="4694663"/>
            <a:ext cx="8932127" cy="1631216"/>
          </a:xfrm>
          <a:prstGeom prst="rect">
            <a:avLst/>
          </a:prstGeom>
          <a:noFill/>
        </p:spPr>
        <p:txBody>
          <a:bodyPr wrap="square" rtlCol="0">
            <a:spAutoFit/>
          </a:bodyPr>
          <a:lstStyle/>
          <a:p>
            <a:pPr algn="ctr"/>
            <a:r>
              <a:rPr lang="it-IT" sz="10000" b="1" dirty="0">
                <a:solidFill>
                  <a:srgbClr val="0000FF"/>
                </a:solidFill>
              </a:rPr>
              <a:t>Esercizio #09</a:t>
            </a:r>
          </a:p>
        </p:txBody>
      </p:sp>
    </p:spTree>
    <p:extLst>
      <p:ext uri="{BB962C8B-B14F-4D97-AF65-F5344CB8AC3E}">
        <p14:creationId xmlns:p14="http://schemas.microsoft.com/office/powerpoint/2010/main" val="18089153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231592" y="1442055"/>
            <a:ext cx="7998135" cy="2204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Gestione</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6600" b="1" dirty="0">
                <a:solidFill>
                  <a:srgbClr val="0000FF"/>
                </a:solidFill>
                <a:ea typeface="Tahoma" panose="020B0604030504040204" pitchFamily="34" charset="0"/>
                <a:cs typeface="Calibri" panose="020F0502020204030204" pitchFamily="34" charset="0"/>
                <a:sym typeface="Convergence"/>
              </a:rPr>
              <a:t>degli Errori</a:t>
            </a:r>
            <a:endPar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31719766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Gestione delle </a:t>
            </a:r>
            <a:r>
              <a:rPr lang="it-IT" sz="3200" b="1" dirty="0" err="1">
                <a:solidFill>
                  <a:schemeClr val="bg1"/>
                </a:solidFill>
                <a:latin typeface="Calibri" panose="020F0502020204030204" pitchFamily="34" charset="0"/>
                <a:cs typeface="Calibri" panose="020F0502020204030204" pitchFamily="34" charset="0"/>
              </a:rPr>
              <a:t>Exception</a:t>
            </a:r>
            <a:r>
              <a:rPr lang="it-IT" sz="3200" b="1" dirty="0">
                <a:solidFill>
                  <a:schemeClr val="bg1"/>
                </a:solidFill>
                <a:latin typeface="Calibri" panose="020F0502020204030204" pitchFamily="34" charset="0"/>
                <a:cs typeface="Calibri" panose="020F0502020204030204" pitchFamily="34" charset="0"/>
              </a:rPr>
              <a:t> in Postgres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133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Una </a:t>
            </a:r>
            <a:r>
              <a:rPr lang="it-IT" sz="2800" b="1" dirty="0">
                <a:ea typeface="Tahoma" panose="020B0604030504040204" pitchFamily="34" charset="0"/>
                <a:cs typeface="Calibri" panose="020F0502020204030204" pitchFamily="34" charset="0"/>
                <a:sym typeface="Convergence"/>
              </a:rPr>
              <a:t>Eccezione</a:t>
            </a:r>
            <a:r>
              <a:rPr lang="it-IT" sz="2800" dirty="0">
                <a:ea typeface="Tahoma" panose="020B0604030504040204" pitchFamily="34" charset="0"/>
                <a:cs typeface="Calibri" panose="020F0502020204030204" pitchFamily="34" charset="0"/>
                <a:sym typeface="Convergence"/>
              </a:rPr>
              <a:t> è un errore </a:t>
            </a:r>
            <a:r>
              <a:rPr lang="it-IT" sz="2800" b="1" dirty="0">
                <a:ea typeface="Tahoma" panose="020B0604030504040204" pitchFamily="34" charset="0"/>
                <a:cs typeface="Calibri" panose="020F0502020204030204" pitchFamily="34" charset="0"/>
                <a:sym typeface="Convergence"/>
              </a:rPr>
              <a:t>PGPL/Sql </a:t>
            </a:r>
            <a:r>
              <a:rPr lang="it-IT" sz="2800" dirty="0">
                <a:ea typeface="Tahoma" panose="020B0604030504040204" pitchFamily="34" charset="0"/>
                <a:cs typeface="Calibri" panose="020F0502020204030204" pitchFamily="34" charset="0"/>
                <a:sym typeface="Convergence"/>
              </a:rPr>
              <a:t>che viene generato durante l'esecuzione del programma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questo modo sarà possibile sollevare una </a:t>
            </a:r>
            <a:r>
              <a:rPr lang="it-IT" sz="2800" b="1" dirty="0">
                <a:ea typeface="Tahoma" panose="020B0604030504040204" pitchFamily="34" charset="0"/>
                <a:cs typeface="Calibri" panose="020F0502020204030204" pitchFamily="34" charset="0"/>
                <a:sym typeface="Convergence"/>
              </a:rPr>
              <a:t>Eccezione</a:t>
            </a:r>
            <a:r>
              <a:rPr lang="it-IT" sz="2800" dirty="0">
                <a:ea typeface="Tahoma" panose="020B0604030504040204" pitchFamily="34" charset="0"/>
                <a:cs typeface="Calibri" panose="020F0502020204030204" pitchFamily="34" charset="0"/>
                <a:sym typeface="Convergence"/>
              </a:rPr>
              <a:t> implicitamente dal </a:t>
            </a:r>
            <a:r>
              <a:rPr lang="it-IT" sz="2800" b="1" dirty="0">
                <a:ea typeface="Tahoma" panose="020B0604030504040204" pitchFamily="34" charset="0"/>
                <a:cs typeface="Calibri" panose="020F0502020204030204" pitchFamily="34" charset="0"/>
                <a:sym typeface="Convergence"/>
              </a:rPr>
              <a:t>Server Postgres</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Nella slide successiva viene mostrata la sintassi da utilizzare per gestire le </a:t>
            </a:r>
            <a:r>
              <a:rPr lang="it-IT" sz="2800" b="1" dirty="0">
                <a:ea typeface="Tahoma" panose="020B0604030504040204" pitchFamily="34" charset="0"/>
                <a:cs typeface="Calibri" panose="020F0502020204030204" pitchFamily="34" charset="0"/>
                <a:sym typeface="Convergence"/>
              </a:rPr>
              <a:t>Eccezioni</a:t>
            </a:r>
          </a:p>
          <a:p>
            <a:pPr marL="48260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latin typeface="+mn-lt"/>
                <a:ea typeface="Convergence"/>
                <a:cs typeface="Convergence"/>
                <a:sym typeface="Convergence"/>
              </a:rPr>
              <a:t>Quando si verifica un errore tra il </a:t>
            </a:r>
            <a:r>
              <a:rPr lang="it-IT" sz="2800" b="1" dirty="0">
                <a:latin typeface="+mn-lt"/>
                <a:ea typeface="Convergence"/>
                <a:cs typeface="Convergence"/>
                <a:sym typeface="Convergence"/>
              </a:rPr>
              <a:t>BEGIN</a:t>
            </a:r>
            <a:r>
              <a:rPr lang="it-IT" sz="2800" dirty="0">
                <a:latin typeface="+mn-lt"/>
                <a:ea typeface="Convergence"/>
                <a:cs typeface="Convergence"/>
                <a:sym typeface="Convergence"/>
              </a:rPr>
              <a:t> e l'</a:t>
            </a:r>
            <a:r>
              <a:rPr lang="it-IT" sz="2800" b="1" dirty="0">
                <a:latin typeface="+mn-lt"/>
                <a:ea typeface="Convergence"/>
                <a:cs typeface="Convergence"/>
                <a:sym typeface="Convergence"/>
              </a:rPr>
              <a:t>EXCEPTION</a:t>
            </a:r>
            <a:r>
              <a:rPr lang="it-IT" sz="2800" dirty="0">
                <a:latin typeface="+mn-lt"/>
                <a:ea typeface="Convergence"/>
                <a:cs typeface="Convergence"/>
                <a:sym typeface="Convergence"/>
              </a:rPr>
              <a:t>, </a:t>
            </a:r>
            <a:r>
              <a:rPr lang="it-IT" sz="2800" b="1" dirty="0">
                <a:latin typeface="+mn-lt"/>
                <a:ea typeface="Convergence"/>
                <a:cs typeface="Convergence"/>
                <a:sym typeface="Convergence"/>
              </a:rPr>
              <a:t>PGPL/SQL </a:t>
            </a:r>
            <a:r>
              <a:rPr lang="it-IT" sz="2800" dirty="0">
                <a:latin typeface="+mn-lt"/>
                <a:ea typeface="Convergence"/>
                <a:cs typeface="Convergence"/>
                <a:sym typeface="Convergence"/>
              </a:rPr>
              <a:t>interrompe l'esecuzione e passa il controllo all'elenco delle eccezioni</a:t>
            </a:r>
          </a:p>
        </p:txBody>
      </p:sp>
    </p:spTree>
    <p:extLst>
      <p:ext uri="{BB962C8B-B14F-4D97-AF65-F5344CB8AC3E}">
        <p14:creationId xmlns:p14="http://schemas.microsoft.com/office/powerpoint/2010/main" val="647469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Gestione delle </a:t>
            </a:r>
            <a:r>
              <a:rPr lang="it-IT" sz="3200" b="1" dirty="0" err="1">
                <a:solidFill>
                  <a:schemeClr val="bg1"/>
                </a:solidFill>
                <a:latin typeface="Calibri" panose="020F0502020204030204" pitchFamily="34" charset="0"/>
                <a:cs typeface="Calibri" panose="020F0502020204030204" pitchFamily="34" charset="0"/>
              </a:rPr>
              <a:t>Exception</a:t>
            </a:r>
            <a:r>
              <a:rPr lang="it-IT" sz="3200" b="1" dirty="0">
                <a:solidFill>
                  <a:schemeClr val="bg1"/>
                </a:solidFill>
                <a:latin typeface="Calibri" panose="020F0502020204030204" pitchFamily="34" charset="0"/>
                <a:cs typeface="Calibri" panose="020F0502020204030204" pitchFamily="34" charset="0"/>
              </a:rPr>
              <a:t> in Postgres ( 2 di 2 )</a:t>
            </a:r>
          </a:p>
        </p:txBody>
      </p:sp>
      <p:sp>
        <p:nvSpPr>
          <p:cNvPr id="3" name="CasellaDiTesto 2">
            <a:extLst>
              <a:ext uri="{FF2B5EF4-FFF2-40B4-BE49-F238E27FC236}">
                <a16:creationId xmlns:a16="http://schemas.microsoft.com/office/drawing/2014/main" id="{D1CBBE91-9D37-150E-3673-2977CAD0938D}"/>
              </a:ext>
            </a:extLst>
          </p:cNvPr>
          <p:cNvSpPr txBox="1"/>
          <p:nvPr/>
        </p:nvSpPr>
        <p:spPr>
          <a:xfrm>
            <a:off x="12766089" y="622334"/>
            <a:ext cx="2965145" cy="2492990"/>
          </a:xfrm>
          <a:prstGeom prst="rect">
            <a:avLst/>
          </a:prstGeom>
          <a:noFill/>
        </p:spPr>
        <p:txBody>
          <a:bodyPr wrap="square" rtlCol="0">
            <a:spAutoFit/>
          </a:bodyPr>
          <a:lstStyle/>
          <a:p>
            <a:r>
              <a:rPr lang="en-US" sz="1200" b="1" dirty="0">
                <a:solidFill>
                  <a:srgbClr val="0000FF"/>
                </a:solidFill>
                <a:latin typeface="Courier New" panose="02070309020205020404" pitchFamily="49" charset="0"/>
                <a:cs typeface="Courier New" panose="02070309020205020404" pitchFamily="49" charset="0"/>
              </a:rPr>
              <a:t>DO $$</a:t>
            </a:r>
          </a:p>
          <a:p>
            <a:r>
              <a:rPr lang="en-US" sz="1200" b="1" dirty="0">
                <a:solidFill>
                  <a:srgbClr val="0000FF"/>
                </a:solidFill>
                <a:latin typeface="Courier New" panose="02070309020205020404" pitchFamily="49" charset="0"/>
                <a:cs typeface="Courier New" panose="02070309020205020404" pitchFamily="49" charset="0"/>
              </a:rPr>
              <a:t>DECLARE</a:t>
            </a:r>
          </a:p>
          <a:p>
            <a:r>
              <a:rPr lang="en-US" sz="1200" b="1" dirty="0">
                <a:solidFill>
                  <a:srgbClr val="0000FF"/>
                </a:solidFill>
                <a:latin typeface="Courier New" panose="02070309020205020404" pitchFamily="49" charset="0"/>
                <a:cs typeface="Courier New" panose="02070309020205020404" pitchFamily="49" charset="0"/>
              </a:rPr>
              <a:t>BEGIN</a:t>
            </a:r>
          </a:p>
          <a:p>
            <a:r>
              <a:rPr lang="en-US" sz="1200" b="1" dirty="0">
                <a:latin typeface="Courier New" panose="02070309020205020404" pitchFamily="49" charset="0"/>
                <a:cs typeface="Courier New" panose="02070309020205020404" pitchFamily="49" charset="0"/>
              </a:rPr>
              <a:t>  </a:t>
            </a:r>
            <a:r>
              <a:rPr lang="en-US" sz="1200" b="1" dirty="0" err="1">
                <a:latin typeface="Courier New" panose="02070309020205020404" pitchFamily="49" charset="0"/>
                <a:cs typeface="Courier New" panose="02070309020205020404" pitchFamily="49" charset="0"/>
              </a:rPr>
              <a:t>istruzioni</a:t>
            </a:r>
            <a:r>
              <a:rPr lang="en-US" sz="1200" b="1" dirty="0">
                <a:latin typeface="Courier New" panose="02070309020205020404" pitchFamily="49" charset="0"/>
                <a:cs typeface="Courier New" panose="02070309020205020404" pitchFamily="49" charset="0"/>
              </a:rPr>
              <a:t>;</a:t>
            </a:r>
          </a:p>
          <a:p>
            <a:r>
              <a:rPr lang="en-US" sz="1200" b="1" dirty="0">
                <a:solidFill>
                  <a:srgbClr val="0000FF"/>
                </a:solidFill>
                <a:latin typeface="Courier New" panose="02070309020205020404" pitchFamily="49" charset="0"/>
                <a:cs typeface="Courier New" panose="02070309020205020404" pitchFamily="49" charset="0"/>
              </a:rPr>
              <a:t>EXCEPTION</a:t>
            </a:r>
          </a:p>
          <a:p>
            <a:r>
              <a:rPr lang="en-US" sz="1200" b="1" dirty="0">
                <a:solidFill>
                  <a:srgbClr val="0000FF"/>
                </a:solidFill>
                <a:latin typeface="Courier New" panose="02070309020205020404" pitchFamily="49" charset="0"/>
                <a:cs typeface="Courier New" panose="02070309020205020404" pitchFamily="49" charset="0"/>
              </a:rPr>
              <a:t>  WHEN </a:t>
            </a:r>
            <a:r>
              <a:rPr lang="en-US" sz="1200" b="1" dirty="0" err="1">
                <a:latin typeface="Courier New" panose="02070309020205020404" pitchFamily="49" charset="0"/>
                <a:cs typeface="Courier New" panose="02070309020205020404" pitchFamily="49" charset="0"/>
              </a:rPr>
              <a:t>condizione</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p>
          <a:p>
            <a:r>
              <a:rPr lang="en-US" sz="1200" b="1" dirty="0">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Handel_exception</a:t>
            </a:r>
            <a:r>
              <a:rPr lang="en-US" sz="1200" b="1" dirty="0">
                <a:latin typeface="Courier New" panose="02070309020205020404" pitchFamily="49" charset="0"/>
                <a:cs typeface="Courier New" panose="02070309020205020404" pitchFamily="49" charset="0"/>
              </a:rPr>
              <a:t>;</a:t>
            </a:r>
          </a:p>
          <a:p>
            <a:r>
              <a:rPr lang="en-US" sz="1200" b="1" dirty="0">
                <a:solidFill>
                  <a:srgbClr val="0000FF"/>
                </a:solidFill>
                <a:latin typeface="Courier New" panose="02070309020205020404" pitchFamily="49" charset="0"/>
                <a:cs typeface="Courier New" panose="02070309020205020404" pitchFamily="49" charset="0"/>
              </a:rPr>
              <a:t>  WHEN </a:t>
            </a:r>
            <a:r>
              <a:rPr lang="en-US" sz="1200" b="1" dirty="0" err="1">
                <a:latin typeface="Courier New" panose="02070309020205020404" pitchFamily="49" charset="0"/>
                <a:cs typeface="Courier New" panose="02070309020205020404" pitchFamily="49" charset="0"/>
              </a:rPr>
              <a:t>condizione</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p>
          <a:p>
            <a:r>
              <a:rPr lang="en-US" sz="1200" b="1" dirty="0">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Handel_exception</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    </a:t>
            </a:r>
          </a:p>
          <a:p>
            <a:r>
              <a:rPr lang="en-US" sz="1200" b="1" dirty="0">
                <a:solidFill>
                  <a:srgbClr val="0000FF"/>
                </a:solidFill>
                <a:latin typeface="Courier New" panose="02070309020205020404" pitchFamily="49" charset="0"/>
                <a:cs typeface="Courier New" panose="02070309020205020404" pitchFamily="49" charset="0"/>
              </a:rPr>
              <a:t>  WHEN OTHER</a:t>
            </a:r>
            <a:r>
              <a:rPr lang="en-US" sz="1200" b="1" dirty="0">
                <a:latin typeface="Courier New" panose="02070309020205020404" pitchFamily="49" charset="0"/>
                <a:cs typeface="Courier New" panose="02070309020205020404" pitchFamily="49" charset="0"/>
              </a:rPr>
              <a:t> </a:t>
            </a:r>
            <a:r>
              <a:rPr lang="en-US" sz="1200" b="1" dirty="0">
                <a:solidFill>
                  <a:srgbClr val="0000FF"/>
                </a:solidFill>
                <a:latin typeface="Courier New" panose="02070309020205020404" pitchFamily="49" charset="0"/>
                <a:cs typeface="Courier New" panose="02070309020205020404" pitchFamily="49" charset="0"/>
              </a:rPr>
              <a:t>THEN</a:t>
            </a:r>
          </a:p>
          <a:p>
            <a:r>
              <a:rPr lang="en-US" sz="1200" b="1" dirty="0">
                <a:latin typeface="Courier New" panose="02070309020205020404" pitchFamily="49" charset="0"/>
                <a:cs typeface="Courier New" panose="02070309020205020404" pitchFamily="49" charset="0"/>
              </a:rPr>
              <a:t>       </a:t>
            </a:r>
            <a:r>
              <a:rPr lang="en-US" sz="1200" b="1" dirty="0" err="1">
                <a:solidFill>
                  <a:srgbClr val="0000FF"/>
                </a:solidFill>
                <a:latin typeface="Courier New" panose="02070309020205020404" pitchFamily="49" charset="0"/>
                <a:cs typeface="Courier New" panose="02070309020205020404" pitchFamily="49" charset="0"/>
              </a:rPr>
              <a:t>Handel_exception</a:t>
            </a:r>
            <a:r>
              <a:rPr lang="en-US" sz="1200" b="1" dirty="0">
                <a:latin typeface="Courier New" panose="02070309020205020404" pitchFamily="49" charset="0"/>
                <a:cs typeface="Courier New" panose="02070309020205020404" pitchFamily="49" charset="0"/>
              </a:rPr>
              <a:t>;</a:t>
            </a:r>
          </a:p>
          <a:p>
            <a:r>
              <a:rPr lang="en-US" sz="1200" b="1" dirty="0">
                <a:solidFill>
                  <a:srgbClr val="0000FF"/>
                </a:solidFill>
                <a:latin typeface="Courier New" panose="02070309020205020404" pitchFamily="49" charset="0"/>
                <a:cs typeface="Courier New" panose="02070309020205020404" pitchFamily="49" charset="0"/>
              </a:rPr>
              <a:t>END</a:t>
            </a:r>
            <a:r>
              <a:rPr lang="en-US" sz="1200" b="1" dirty="0">
                <a:latin typeface="Courier New" panose="02070309020205020404" pitchFamily="49" charset="0"/>
                <a:cs typeface="Courier New" panose="02070309020205020404" pitchFamily="49" charset="0"/>
              </a:rPr>
              <a:t>;</a:t>
            </a:r>
          </a:p>
          <a:p>
            <a:r>
              <a:rPr lang="en-US" sz="1200" b="1" dirty="0">
                <a:solidFill>
                  <a:srgbClr val="0000FF"/>
                </a:solidFill>
                <a:latin typeface="Courier New" panose="02070309020205020404" pitchFamily="49" charset="0"/>
                <a:cs typeface="Courier New" panose="02070309020205020404" pitchFamily="49" charset="0"/>
              </a:rPr>
              <a:t>$$</a:t>
            </a:r>
          </a:p>
        </p:txBody>
      </p:sp>
      <p:sp>
        <p:nvSpPr>
          <p:cNvPr id="4" name="Text Box 1">
            <a:extLst>
              <a:ext uri="{FF2B5EF4-FFF2-40B4-BE49-F238E27FC236}">
                <a16:creationId xmlns:a16="http://schemas.microsoft.com/office/drawing/2014/main" id="{0C455241-BD85-38F2-D975-ED4381102765}"/>
              </a:ext>
            </a:extLst>
          </p:cNvPr>
          <p:cNvSpPr txBox="1">
            <a:spLocks noChangeArrowheads="1"/>
          </p:cNvSpPr>
          <p:nvPr/>
        </p:nvSpPr>
        <p:spPr bwMode="auto">
          <a:xfrm>
            <a:off x="110534" y="650651"/>
            <a:ext cx="12948518" cy="3723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PGPL/SQL </a:t>
            </a:r>
            <a:r>
              <a:rPr lang="it-IT" sz="2800" dirty="0">
                <a:ea typeface="Tahoma" panose="020B0604030504040204" pitchFamily="34" charset="0"/>
                <a:cs typeface="Calibri" panose="020F0502020204030204" pitchFamily="34" charset="0"/>
                <a:sym typeface="Convergence"/>
              </a:rPr>
              <a:t>cerca la prima condizione che corrisponde all'errore che si verifica e se esiste una corrispondenza, verranno eseguite le istruzioni </a:t>
            </a:r>
            <a:r>
              <a:rPr lang="it-IT" sz="2800" b="1" dirty="0" err="1">
                <a:ea typeface="Tahoma" panose="020B0604030504040204" pitchFamily="34" charset="0"/>
                <a:cs typeface="Calibri" panose="020F0502020204030204" pitchFamily="34" charset="0"/>
                <a:sym typeface="Convergence"/>
              </a:rPr>
              <a:t>handle_exception</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corrispondenti altrimenti passa il controllo all'istruzione dopo la parola chiave </a:t>
            </a:r>
            <a:r>
              <a:rPr lang="it-IT" sz="2800" b="1" dirty="0">
                <a:ea typeface="Tahoma" panose="020B0604030504040204" pitchFamily="34" charset="0"/>
                <a:cs typeface="Calibri" panose="020F0502020204030204" pitchFamily="34" charset="0"/>
                <a:sym typeface="Convergence"/>
              </a:rPr>
              <a:t>END</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 nomi delle condizioni possono essere </a:t>
            </a:r>
            <a:r>
              <a:rPr lang="it-IT" sz="2800" b="1" dirty="0">
                <a:ea typeface="Tahoma" panose="020B0604030504040204" pitchFamily="34" charset="0"/>
                <a:cs typeface="Calibri" panose="020F0502020204030204" pitchFamily="34" charset="0"/>
                <a:sym typeface="Convergence"/>
              </a:rPr>
              <a:t>NO_DATA_FOUND </a:t>
            </a:r>
            <a:r>
              <a:rPr lang="it-IT" sz="2800" dirty="0">
                <a:ea typeface="Tahoma" panose="020B0604030504040204" pitchFamily="34" charset="0"/>
                <a:cs typeface="Calibri" panose="020F0502020204030204" pitchFamily="34" charset="0"/>
                <a:sym typeface="Convergence"/>
              </a:rPr>
              <a:t>nel caso in cui un </a:t>
            </a:r>
            <a:r>
              <a:rPr lang="it-IT" sz="2800" b="1" dirty="0">
                <a:ea typeface="Tahoma" panose="020B0604030504040204" pitchFamily="34" charset="0"/>
                <a:cs typeface="Calibri" panose="020F0502020204030204" pitchFamily="34" charset="0"/>
                <a:sym typeface="Convergence"/>
              </a:rPr>
              <a:t>Statement</a:t>
            </a:r>
            <a:r>
              <a:rPr lang="it-IT" sz="2800" dirty="0">
                <a:ea typeface="Tahoma" panose="020B0604030504040204" pitchFamily="34" charset="0"/>
                <a:cs typeface="Calibri" panose="020F0502020204030204" pitchFamily="34" charset="0"/>
                <a:sym typeface="Convergence"/>
              </a:rPr>
              <a:t> di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non restituisca righe oppure </a:t>
            </a:r>
            <a:r>
              <a:rPr lang="it-IT" sz="2800" b="1" dirty="0">
                <a:ea typeface="Tahoma" panose="020B0604030504040204" pitchFamily="34" charset="0"/>
                <a:cs typeface="Calibri" panose="020F0502020204030204" pitchFamily="34" charset="0"/>
                <a:sym typeface="Convergence"/>
              </a:rPr>
              <a:t>TOO_MANY_ROWS </a:t>
            </a:r>
            <a:r>
              <a:rPr lang="it-IT" sz="2800" dirty="0">
                <a:ea typeface="Tahoma" panose="020B0604030504040204" pitchFamily="34" charset="0"/>
                <a:cs typeface="Calibri" panose="020F0502020204030204" pitchFamily="34" charset="0"/>
                <a:sym typeface="Convergence"/>
              </a:rPr>
              <a:t>se lo </a:t>
            </a:r>
            <a:r>
              <a:rPr lang="it-IT" sz="2800" b="1" dirty="0">
                <a:ea typeface="Tahoma" panose="020B0604030504040204" pitchFamily="34" charset="0"/>
                <a:cs typeface="Calibri" panose="020F0502020204030204" pitchFamily="34" charset="0"/>
                <a:sym typeface="Convergence"/>
              </a:rPr>
              <a:t>Statement</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restituisce più di una riga; per un elenco completo dei nomi delle condizioni, accedere al sito ufficiale e quindi alla documentazione di </a:t>
            </a:r>
            <a:r>
              <a:rPr lang="it-IT" sz="2800" b="1" dirty="0" err="1">
                <a:ea typeface="Tahoma" panose="020B0604030504040204" pitchFamily="34" charset="0"/>
                <a:cs typeface="Calibri" panose="020F0502020204030204" pitchFamily="34" charset="0"/>
                <a:sym typeface="Convergence"/>
              </a:rPr>
              <a:t>PostgreSQL</a:t>
            </a:r>
            <a:endParaRPr lang="it-IT" sz="2800" b="1" dirty="0">
              <a:ea typeface="Tahoma" panose="020B0604030504040204" pitchFamily="34" charset="0"/>
              <a:cs typeface="Calibri" panose="020F0502020204030204" pitchFamily="34" charset="0"/>
              <a:sym typeface="Convergence"/>
            </a:endParaRPr>
          </a:p>
        </p:txBody>
      </p:sp>
      <p:sp>
        <p:nvSpPr>
          <p:cNvPr id="5" name="Text Box 1">
            <a:extLst>
              <a:ext uri="{FF2B5EF4-FFF2-40B4-BE49-F238E27FC236}">
                <a16:creationId xmlns:a16="http://schemas.microsoft.com/office/drawing/2014/main" id="{7FC2F855-54F9-BB23-2120-4E0E877512EC}"/>
              </a:ext>
            </a:extLst>
          </p:cNvPr>
          <p:cNvSpPr txBox="1">
            <a:spLocks noChangeArrowheads="1"/>
          </p:cNvSpPr>
          <p:nvPr/>
        </p:nvSpPr>
        <p:spPr bwMode="auto">
          <a:xfrm>
            <a:off x="110533" y="4636725"/>
            <a:ext cx="15584991"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PGPL/Sql </a:t>
            </a:r>
            <a:r>
              <a:rPr lang="it-IT" sz="2800" dirty="0">
                <a:ea typeface="Tahoma" panose="020B0604030504040204" pitchFamily="34" charset="0"/>
                <a:cs typeface="Calibri" panose="020F0502020204030204" pitchFamily="34" charset="0"/>
                <a:sym typeface="Convergence"/>
              </a:rPr>
              <a:t>consente inoltre di specificare la condizione di errore tramite il codice </a:t>
            </a:r>
            <a:r>
              <a:rPr lang="it-IT" sz="2800" b="1" dirty="0">
                <a:ea typeface="Tahoma" panose="020B0604030504040204" pitchFamily="34" charset="0"/>
                <a:cs typeface="Calibri" panose="020F0502020204030204" pitchFamily="34" charset="0"/>
                <a:sym typeface="Convergence"/>
              </a:rPr>
              <a:t>SQLSTATE</a:t>
            </a:r>
            <a:r>
              <a:rPr lang="it-IT" sz="2800" dirty="0">
                <a:ea typeface="Tahoma" panose="020B0604030504040204" pitchFamily="34" charset="0"/>
                <a:cs typeface="Calibri" panose="020F0502020204030204" pitchFamily="34" charset="0"/>
                <a:sym typeface="Convergence"/>
              </a:rPr>
              <a:t>; ad esempio, </a:t>
            </a:r>
            <a:r>
              <a:rPr lang="it-IT" sz="2800" b="1" dirty="0">
                <a:ea typeface="Tahoma" panose="020B0604030504040204" pitchFamily="34" charset="0"/>
                <a:cs typeface="Calibri" panose="020F0502020204030204" pitchFamily="34" charset="0"/>
                <a:sym typeface="Convergence"/>
              </a:rPr>
              <a:t>P0002</a:t>
            </a:r>
            <a:r>
              <a:rPr lang="it-IT" sz="2800" dirty="0">
                <a:ea typeface="Tahoma" panose="020B0604030504040204" pitchFamily="34" charset="0"/>
                <a:cs typeface="Calibri" panose="020F0502020204030204" pitchFamily="34" charset="0"/>
                <a:sym typeface="Convergence"/>
              </a:rPr>
              <a:t> per </a:t>
            </a:r>
            <a:r>
              <a:rPr lang="it-IT" sz="2800" b="1" dirty="0">
                <a:ea typeface="Tahoma" panose="020B0604030504040204" pitchFamily="34" charset="0"/>
                <a:cs typeface="Calibri" panose="020F0502020204030204" pitchFamily="34" charset="0"/>
                <a:sym typeface="Convergence"/>
              </a:rPr>
              <a:t>NO_DATA_FOUND </a:t>
            </a:r>
            <a:r>
              <a:rPr lang="it-IT" sz="2800" dirty="0">
                <a:ea typeface="Tahoma" panose="020B0604030504040204" pitchFamily="34" charset="0"/>
                <a:cs typeface="Calibri" panose="020F0502020204030204" pitchFamily="34" charset="0"/>
                <a:sym typeface="Convergence"/>
              </a:rPr>
              <a:t>e </a:t>
            </a:r>
            <a:r>
              <a:rPr lang="it-IT" sz="2800" b="1" dirty="0">
                <a:ea typeface="Tahoma" panose="020B0604030504040204" pitchFamily="34" charset="0"/>
                <a:cs typeface="Calibri" panose="020F0502020204030204" pitchFamily="34" charset="0"/>
                <a:sym typeface="Convergence"/>
              </a:rPr>
              <a:t>P0003</a:t>
            </a:r>
            <a:r>
              <a:rPr lang="it-IT" sz="2800" dirty="0">
                <a:ea typeface="Tahoma" panose="020B0604030504040204" pitchFamily="34" charset="0"/>
                <a:cs typeface="Calibri" panose="020F0502020204030204" pitchFamily="34" charset="0"/>
                <a:sym typeface="Convergence"/>
              </a:rPr>
              <a:t> per </a:t>
            </a:r>
            <a:r>
              <a:rPr lang="it-IT" sz="2800" b="1" dirty="0">
                <a:ea typeface="Tahoma" panose="020B0604030504040204" pitchFamily="34" charset="0"/>
                <a:cs typeface="Calibri" panose="020F0502020204030204" pitchFamily="34" charset="0"/>
                <a:sym typeface="Convergence"/>
              </a:rPr>
              <a:t>TOO_MANY_ROWS</a:t>
            </a:r>
          </a:p>
        </p:txBody>
      </p:sp>
    </p:spTree>
    <p:extLst>
      <p:ext uri="{BB962C8B-B14F-4D97-AF65-F5344CB8AC3E}">
        <p14:creationId xmlns:p14="http://schemas.microsoft.com/office/powerpoint/2010/main" val="35232120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0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a:t>
            </a:r>
            <a:r>
              <a:rPr lang="it-IT" sz="3200" b="1" dirty="0" err="1">
                <a:solidFill>
                  <a:schemeClr val="bg1"/>
                </a:solidFill>
                <a:latin typeface="Calibri" panose="020F0502020204030204" pitchFamily="34" charset="0"/>
                <a:cs typeface="Calibri" panose="020F0502020204030204" pitchFamily="34" charset="0"/>
              </a:rPr>
              <a:t>Exception</a:t>
            </a:r>
            <a:r>
              <a:rPr lang="it-IT" sz="3200" b="1" dirty="0">
                <a:solidFill>
                  <a:schemeClr val="bg1"/>
                </a:solidFill>
                <a:latin typeface="Calibri" panose="020F0502020204030204" pitchFamily="34" charset="0"/>
                <a:cs typeface="Calibri" panose="020F0502020204030204" pitchFamily="34" charset="0"/>
              </a:rPr>
              <a:t> ( 1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4" y="650651"/>
            <a:ext cx="9459594" cy="286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queste slide, mostreremo l'utilizzo dell'</a:t>
            </a:r>
            <a:r>
              <a:rPr lang="it-IT" sz="2800" b="1" dirty="0" err="1">
                <a:ea typeface="Tahoma" panose="020B0604030504040204" pitchFamily="34" charset="0"/>
                <a:cs typeface="Calibri" panose="020F0502020204030204" pitchFamily="34" charset="0"/>
                <a:sym typeface="Convergence"/>
              </a:rPr>
              <a:t>Exception</a:t>
            </a:r>
            <a:r>
              <a:rPr lang="it-IT" sz="2800" dirty="0">
                <a:ea typeface="Tahoma" panose="020B0604030504040204" pitchFamily="34" charset="0"/>
                <a:cs typeface="Calibri" panose="020F0502020204030204" pitchFamily="34" charset="0"/>
                <a:sym typeface="Convergence"/>
              </a:rPr>
              <a:t> per gestire una delle tante anomalie che possono verificarsi durante l'esecuzione di un programma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Ricordiamo che una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serve per estrarre una ed una sola riga in maniera puntuale</a:t>
            </a:r>
          </a:p>
        </p:txBody>
      </p:sp>
      <p:sp>
        <p:nvSpPr>
          <p:cNvPr id="3" name="Text Box 1">
            <a:extLst>
              <a:ext uri="{FF2B5EF4-FFF2-40B4-BE49-F238E27FC236}">
                <a16:creationId xmlns:a16="http://schemas.microsoft.com/office/drawing/2014/main" id="{C71F63BE-6B7F-53E2-6E78-49E66941F64E}"/>
              </a:ext>
            </a:extLst>
          </p:cNvPr>
          <p:cNvSpPr txBox="1">
            <a:spLocks noChangeArrowheads="1"/>
          </p:cNvSpPr>
          <p:nvPr/>
        </p:nvSpPr>
        <p:spPr bwMode="auto">
          <a:xfrm>
            <a:off x="110534" y="3982028"/>
            <a:ext cx="7657428" cy="222532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Nell'esempio specifico, una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estrarrà più di una riga e mostreremo come gestire questa situazione con l'</a:t>
            </a:r>
            <a:r>
              <a:rPr lang="it-IT" sz="2800" b="1" dirty="0" err="1">
                <a:ea typeface="Tahoma" panose="020B0604030504040204" pitchFamily="34" charset="0"/>
                <a:cs typeface="Calibri" panose="020F0502020204030204" pitchFamily="34" charset="0"/>
                <a:sym typeface="Convergence"/>
              </a:rPr>
              <a:t>Exception</a:t>
            </a:r>
            <a:r>
              <a:rPr lang="it-IT" sz="2800" b="1" dirty="0">
                <a:ea typeface="Tahoma" panose="020B0604030504040204" pitchFamily="34" charset="0"/>
                <a:cs typeface="Calibri" panose="020F0502020204030204" pitchFamily="34" charset="0"/>
                <a:sym typeface="Convergence"/>
              </a:rPr>
              <a:t> TOO_MANY_ROWS</a:t>
            </a:r>
            <a:r>
              <a:rPr lang="it-IT" sz="2800" dirty="0">
                <a:ea typeface="Tahoma" panose="020B0604030504040204" pitchFamily="34" charset="0"/>
                <a:cs typeface="Calibri" panose="020F0502020204030204" pitchFamily="34" charset="0"/>
                <a:sym typeface="Convergence"/>
              </a:rPr>
              <a:t>; nel codice accanto vengono dichiarate due </a:t>
            </a:r>
            <a:r>
              <a:rPr lang="it-IT" sz="2800" b="1" dirty="0">
                <a:ea typeface="Tahoma" panose="020B0604030504040204" pitchFamily="34" charset="0"/>
                <a:cs typeface="Calibri" panose="020F0502020204030204" pitchFamily="34" charset="0"/>
                <a:sym typeface="Convergence"/>
              </a:rPr>
              <a:t>Variabili </a:t>
            </a:r>
            <a:r>
              <a:rPr lang="it-IT" sz="2800" dirty="0">
                <a:ea typeface="Tahoma" panose="020B0604030504040204" pitchFamily="34" charset="0"/>
                <a:cs typeface="Calibri" panose="020F0502020204030204" pitchFamily="34" charset="0"/>
                <a:sym typeface="Convergence"/>
              </a:rPr>
              <a:t>ed un </a:t>
            </a:r>
            <a:r>
              <a:rPr lang="it-IT" sz="2800" b="1" dirty="0">
                <a:ea typeface="Tahoma" panose="020B0604030504040204" pitchFamily="34" charset="0"/>
                <a:cs typeface="Calibri" panose="020F0502020204030204" pitchFamily="34" charset="0"/>
                <a:sym typeface="Convergence"/>
              </a:rPr>
              <a:t>Cursore</a:t>
            </a:r>
            <a:endParaRPr lang="it-IT" sz="2400" b="1" dirty="0">
              <a:latin typeface="Convergence"/>
              <a:ea typeface="Convergence"/>
              <a:cs typeface="Convergence"/>
              <a:sym typeface="Convergence"/>
            </a:endParaRPr>
          </a:p>
        </p:txBody>
      </p:sp>
      <p:sp>
        <p:nvSpPr>
          <p:cNvPr id="4" name="CasellaDiTesto 3">
            <a:extLst>
              <a:ext uri="{FF2B5EF4-FFF2-40B4-BE49-F238E27FC236}">
                <a16:creationId xmlns:a16="http://schemas.microsoft.com/office/drawing/2014/main" id="{53656FBC-0509-F348-6D7E-3DFF4480A2EF}"/>
              </a:ext>
            </a:extLst>
          </p:cNvPr>
          <p:cNvSpPr txBox="1"/>
          <p:nvPr/>
        </p:nvSpPr>
        <p:spPr>
          <a:xfrm>
            <a:off x="9640322" y="535900"/>
            <a:ext cx="5915628" cy="2893100"/>
          </a:xfrm>
          <a:prstGeom prst="rect">
            <a:avLst/>
          </a:prstGeom>
          <a:noFill/>
        </p:spPr>
        <p:txBody>
          <a:bodyPr wrap="square" rtlCol="0">
            <a:spAutoFit/>
          </a:bodyPr>
          <a:lstStyle/>
          <a:p>
            <a:r>
              <a:rPr lang="en-US" sz="1400" b="1" dirty="0">
                <a:solidFill>
                  <a:srgbClr val="0000FF"/>
                </a:solidFill>
                <a:latin typeface="Courier New" panose="02070309020205020404" pitchFamily="49" charset="0"/>
                <a:cs typeface="Courier New" panose="02070309020205020404" pitchFamily="49" charset="0"/>
              </a:rPr>
              <a:t>DO $$</a:t>
            </a:r>
          </a:p>
          <a:p>
            <a:r>
              <a:rPr lang="en-US" sz="1400" b="1" dirty="0">
                <a:solidFill>
                  <a:srgbClr val="0000FF"/>
                </a:solidFill>
                <a:latin typeface="Courier New" panose="02070309020205020404" pitchFamily="49" charset="0"/>
                <a:cs typeface="Courier New" panose="02070309020205020404" pitchFamily="49" charset="0"/>
              </a:rPr>
              <a:t>DECLARE</a:t>
            </a:r>
          </a:p>
          <a:p>
            <a:r>
              <a:rPr lang="en-US" sz="1400" b="1" dirty="0">
                <a:latin typeface="Courier New" panose="02070309020205020404" pitchFamily="49" charset="0"/>
                <a:cs typeface="Courier New" panose="02070309020205020404" pitchFamily="49" charset="0"/>
              </a:rPr>
              <a:t>   VAR_ID_ANAG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VAR_COGNOME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(30);</a:t>
            </a:r>
          </a:p>
          <a:p>
            <a:r>
              <a:rPr lang="en-US" sz="1400" b="1" dirty="0">
                <a:latin typeface="Courier New" panose="02070309020205020404" pitchFamily="49" charset="0"/>
                <a:cs typeface="Courier New" panose="02070309020205020404" pitchFamily="49" charset="0"/>
              </a:rPr>
              <a:t>   VAR_NOME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(30);</a:t>
            </a:r>
          </a:p>
          <a:p>
            <a:r>
              <a:rPr lang="en-US" sz="1400" b="1" dirty="0">
                <a:solidFill>
                  <a:srgbClr val="0000FF"/>
                </a:solidFill>
                <a:latin typeface="Courier New" panose="02070309020205020404" pitchFamily="49" charset="0"/>
                <a:cs typeface="Courier New" panose="02070309020205020404" pitchFamily="49" charset="0"/>
              </a:rPr>
              <a:t>BEGIN</a:t>
            </a:r>
          </a:p>
          <a:p>
            <a:r>
              <a:rPr lang="en-US" sz="1400" b="1" dirty="0">
                <a:solidFill>
                  <a:srgbClr val="0000FF"/>
                </a:solidFill>
                <a:latin typeface="Courier New" panose="02070309020205020404" pitchFamily="49" charset="0"/>
                <a:cs typeface="Courier New" panose="02070309020205020404" pitchFamily="49" charset="0"/>
              </a:rPr>
              <a:t>   SELECT</a:t>
            </a:r>
            <a:r>
              <a:rPr lang="en-US" sz="1400" b="1" dirty="0">
                <a:latin typeface="Courier New" panose="02070309020205020404" pitchFamily="49" charset="0"/>
                <a:cs typeface="Courier New" panose="02070309020205020404" pitchFamily="49" charset="0"/>
              </a:rPr>
              <a:t> ID_ANAG, COGNOME, NOME</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SCH_DBETL.ANAGRAFE_DIPENDENTI  </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ORDER</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BY</a:t>
            </a:r>
            <a:r>
              <a:rPr lang="en-US" sz="1400" b="1" dirty="0">
                <a:latin typeface="Courier New" panose="02070309020205020404" pitchFamily="49" charset="0"/>
                <a:cs typeface="Courier New" panose="02070309020205020404" pitchFamily="49" charset="0"/>
              </a:rPr>
              <a:t> ID_ANAG;</a:t>
            </a:r>
          </a:p>
          <a:p>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LOOP</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CLOSE</a:t>
            </a:r>
            <a:r>
              <a:rPr lang="en-US" sz="1400" b="1" dirty="0">
                <a:latin typeface="Courier New" panose="02070309020205020404" pitchFamily="49" charset="0"/>
                <a:cs typeface="Courier New" panose="02070309020205020404" pitchFamily="49" charset="0"/>
              </a:rPr>
              <a:t> CUR_TAB; </a:t>
            </a:r>
          </a:p>
          <a:p>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a:t>
            </a:r>
          </a:p>
          <a:p>
            <a:r>
              <a:rPr lang="en-US" sz="1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942970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Gli Anonymous </a:t>
            </a:r>
            <a:r>
              <a:rPr lang="it-IT" sz="3200" b="1" dirty="0" err="1">
                <a:solidFill>
                  <a:schemeClr val="bg1"/>
                </a:solidFill>
                <a:latin typeface="Calibri" panose="020F0502020204030204" pitchFamily="34" charset="0"/>
                <a:cs typeface="Calibri" panose="020F0502020204030204" pitchFamily="34" charset="0"/>
              </a:rPr>
              <a:t>Blocks</a:t>
            </a:r>
            <a:r>
              <a:rPr lang="it-IT" sz="3200" b="1" dirty="0">
                <a:solidFill>
                  <a:schemeClr val="bg1"/>
                </a:solidFill>
                <a:latin typeface="Calibri" panose="020F0502020204030204" pitchFamily="34" charset="0"/>
                <a:cs typeface="Calibri" panose="020F0502020204030204" pitchFamily="34" charset="0"/>
              </a:rPr>
              <a:t> ( 2 di 4 )</a:t>
            </a:r>
          </a:p>
        </p:txBody>
      </p:sp>
      <p:sp>
        <p:nvSpPr>
          <p:cNvPr id="31" name="TextBox 8">
            <a:extLst>
              <a:ext uri="{FF2B5EF4-FFF2-40B4-BE49-F238E27FC236}">
                <a16:creationId xmlns:a16="http://schemas.microsoft.com/office/drawing/2014/main" id="{C92BC31E-4E6C-E0C0-918E-599394765876}"/>
              </a:ext>
            </a:extLst>
          </p:cNvPr>
          <p:cNvSpPr txBox="1"/>
          <p:nvPr/>
        </p:nvSpPr>
        <p:spPr>
          <a:xfrm>
            <a:off x="186431" y="602169"/>
            <a:ext cx="2317072" cy="553998"/>
          </a:xfrm>
          <a:prstGeom prst="rect">
            <a:avLst/>
          </a:prstGeom>
          <a:noFill/>
        </p:spPr>
        <p:txBody>
          <a:bodyPr wrap="square" rtlCol="0">
            <a:spAutoFit/>
          </a:bodyPr>
          <a:lstStyle/>
          <a:p>
            <a:pPr algn="ctr"/>
            <a:r>
              <a:rPr lang="it-IT" sz="3000" b="1" dirty="0">
                <a:solidFill>
                  <a:srgbClr val="0000FF"/>
                </a:solidFill>
                <a:latin typeface="Calibri" panose="020F0502020204030204" pitchFamily="34" charset="0"/>
                <a:ea typeface="Tahoma" panose="020B0604030504040204" pitchFamily="34" charset="0"/>
                <a:cs typeface="Calibri" panose="020F0502020204030204" pitchFamily="34" charset="0"/>
              </a:rPr>
              <a:t>Esecuzione</a:t>
            </a:r>
          </a:p>
        </p:txBody>
      </p:sp>
      <p:sp>
        <p:nvSpPr>
          <p:cNvPr id="38" name="TextBox 11">
            <a:extLst>
              <a:ext uri="{FF2B5EF4-FFF2-40B4-BE49-F238E27FC236}">
                <a16:creationId xmlns:a16="http://schemas.microsoft.com/office/drawing/2014/main" id="{8326027E-E99F-5500-F2FA-DD9E19FDB143}"/>
              </a:ext>
            </a:extLst>
          </p:cNvPr>
          <p:cNvSpPr txBox="1"/>
          <p:nvPr/>
        </p:nvSpPr>
        <p:spPr>
          <a:xfrm>
            <a:off x="10651545" y="5248169"/>
            <a:ext cx="4007003" cy="769441"/>
          </a:xfrm>
          <a:prstGeom prst="rect">
            <a:avLst/>
          </a:prstGeom>
          <a:noFill/>
        </p:spPr>
        <p:txBody>
          <a:bodyPr wrap="square" rtlCol="0">
            <a:spAutoFit/>
          </a:bodyPr>
          <a:lstStyle/>
          <a:p>
            <a:pPr algn="ctr"/>
            <a:r>
              <a:rPr lang="it-IT" sz="4400" b="1" dirty="0">
                <a:solidFill>
                  <a:srgbClr val="00B050"/>
                </a:solidFill>
                <a:latin typeface="Calibri" panose="020F0502020204030204" pitchFamily="34" charset="0"/>
                <a:cs typeface="Calibri" panose="020F0502020204030204" pitchFamily="34" charset="0"/>
              </a:rPr>
              <a:t>Risultato</a:t>
            </a:r>
          </a:p>
        </p:txBody>
      </p:sp>
      <p:pic>
        <p:nvPicPr>
          <p:cNvPr id="3" name="Immagine 2">
            <a:extLst>
              <a:ext uri="{FF2B5EF4-FFF2-40B4-BE49-F238E27FC236}">
                <a16:creationId xmlns:a16="http://schemas.microsoft.com/office/drawing/2014/main" id="{2AB0D04C-AEAA-AB2D-D19B-8B2BF9C1B312}"/>
              </a:ext>
            </a:extLst>
          </p:cNvPr>
          <p:cNvPicPr>
            <a:picLocks noChangeAspect="1"/>
          </p:cNvPicPr>
          <p:nvPr/>
        </p:nvPicPr>
        <p:blipFill>
          <a:blip r:embed="rId3"/>
          <a:stretch>
            <a:fillRect/>
          </a:stretch>
        </p:blipFill>
        <p:spPr>
          <a:xfrm>
            <a:off x="3085005" y="782462"/>
            <a:ext cx="7266358" cy="4465707"/>
          </a:xfrm>
          <a:prstGeom prst="rect">
            <a:avLst/>
          </a:prstGeom>
        </p:spPr>
      </p:pic>
      <p:cxnSp>
        <p:nvCxnSpPr>
          <p:cNvPr id="6" name="Straight Arrow Connector 10">
            <a:extLst>
              <a:ext uri="{FF2B5EF4-FFF2-40B4-BE49-F238E27FC236}">
                <a16:creationId xmlns:a16="http://schemas.microsoft.com/office/drawing/2014/main" id="{03FC8F00-A4DF-2806-3DD3-3ED748EB42E0}"/>
              </a:ext>
            </a:extLst>
          </p:cNvPr>
          <p:cNvCxnSpPr>
            <a:cxnSpLocks/>
          </p:cNvCxnSpPr>
          <p:nvPr/>
        </p:nvCxnSpPr>
        <p:spPr>
          <a:xfrm flipH="1" flipV="1">
            <a:off x="5903650" y="4888176"/>
            <a:ext cx="5548544" cy="673122"/>
          </a:xfrm>
          <a:prstGeom prst="straightConnector1">
            <a:avLst/>
          </a:prstGeom>
          <a:ln w="666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Freccia a destra 7">
            <a:extLst>
              <a:ext uri="{FF2B5EF4-FFF2-40B4-BE49-F238E27FC236}">
                <a16:creationId xmlns:a16="http://schemas.microsoft.com/office/drawing/2014/main" id="{E89EAF87-BFA0-6B09-F2CA-C37C37A2AEB9}"/>
              </a:ext>
            </a:extLst>
          </p:cNvPr>
          <p:cNvSpPr/>
          <p:nvPr/>
        </p:nvSpPr>
        <p:spPr>
          <a:xfrm rot="1898473">
            <a:off x="2191373" y="1151091"/>
            <a:ext cx="1447060" cy="674703"/>
          </a:xfrm>
          <a:prstGeom prst="rightArrow">
            <a:avLst/>
          </a:prstGeom>
          <a:scene3d>
            <a:camera prst="orthographicFront"/>
            <a:lightRig rig="threePt" dir="t"/>
          </a:scene3d>
          <a:sp3d>
            <a:bevelT w="114300" prst="artDeco"/>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F9D772D4-AFA9-AFA1-56D3-B13BFE2AF47E}"/>
              </a:ext>
            </a:extLst>
          </p:cNvPr>
          <p:cNvSpPr/>
          <p:nvPr/>
        </p:nvSpPr>
        <p:spPr>
          <a:xfrm rot="10800000">
            <a:off x="5188529" y="1429269"/>
            <a:ext cx="5463015" cy="469531"/>
          </a:xfrm>
          <a:prstGeom prst="rightArrow">
            <a:avLst/>
          </a:prstGeom>
          <a:scene3d>
            <a:camera prst="orthographicFront"/>
            <a:lightRig rig="threePt" dir="t"/>
          </a:scene3d>
          <a:sp3d>
            <a:bevelT w="114300" prst="artDeco"/>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p:sp>
        <p:nvSpPr>
          <p:cNvPr id="11" name="Rettangolo con angoli arrotondati 10">
            <a:extLst>
              <a:ext uri="{FF2B5EF4-FFF2-40B4-BE49-F238E27FC236}">
                <a16:creationId xmlns:a16="http://schemas.microsoft.com/office/drawing/2014/main" id="{28B26067-A83F-28A5-9989-7823C2D41636}"/>
              </a:ext>
            </a:extLst>
          </p:cNvPr>
          <p:cNvSpPr/>
          <p:nvPr/>
        </p:nvSpPr>
        <p:spPr>
          <a:xfrm>
            <a:off x="10651545" y="1043981"/>
            <a:ext cx="4007003" cy="1210947"/>
          </a:xfrm>
          <a:prstGeom prst="roundRect">
            <a:avLst/>
          </a:prstGeom>
          <a:scene3d>
            <a:camera prst="orthographicFront"/>
            <a:lightRig rig="threePt" dir="t"/>
          </a:scene3d>
          <a:sp3d>
            <a:bevelT w="114300" prst="artDeco"/>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it-IT" dirty="0"/>
              <a:t>Si noti l'utilizzo della parola </a:t>
            </a:r>
            <a:r>
              <a:rPr lang="it-IT" b="1" dirty="0"/>
              <a:t>Declare</a:t>
            </a:r>
            <a:r>
              <a:rPr lang="it-IT" dirty="0"/>
              <a:t> in quanto posta all'interno di un </a:t>
            </a:r>
            <a:r>
              <a:rPr lang="it-IT" b="1" dirty="0"/>
              <a:t>Blocco</a:t>
            </a:r>
            <a:r>
              <a:rPr lang="it-IT" dirty="0"/>
              <a:t> </a:t>
            </a:r>
            <a:r>
              <a:rPr lang="it-IT" b="1" dirty="0"/>
              <a:t>Anonimo</a:t>
            </a:r>
          </a:p>
        </p:txBody>
      </p:sp>
    </p:spTree>
    <p:extLst>
      <p:ext uri="{BB962C8B-B14F-4D97-AF65-F5344CB8AC3E}">
        <p14:creationId xmlns:p14="http://schemas.microsoft.com/office/powerpoint/2010/main" val="931937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a:t>
            </a:r>
            <a:r>
              <a:rPr lang="it-IT" sz="3200" b="1" dirty="0" err="1">
                <a:solidFill>
                  <a:schemeClr val="bg1"/>
                </a:solidFill>
                <a:latin typeface="Calibri" panose="020F0502020204030204" pitchFamily="34" charset="0"/>
                <a:cs typeface="Calibri" panose="020F0502020204030204" pitchFamily="34" charset="0"/>
              </a:rPr>
              <a:t>Exception</a:t>
            </a:r>
            <a:r>
              <a:rPr lang="it-IT" sz="3200" b="1" dirty="0">
                <a:solidFill>
                  <a:schemeClr val="bg1"/>
                </a:solidFill>
                <a:latin typeface="Calibri" panose="020F0502020204030204" pitchFamily="34" charset="0"/>
                <a:cs typeface="Calibri" panose="020F0502020204030204" pitchFamily="34" charset="0"/>
              </a:rPr>
              <a:t> ( 2 di 4 )</a:t>
            </a:r>
          </a:p>
        </p:txBody>
      </p:sp>
      <p:sp>
        <p:nvSpPr>
          <p:cNvPr id="2" name="CasellaDiTesto 1">
            <a:extLst>
              <a:ext uri="{FF2B5EF4-FFF2-40B4-BE49-F238E27FC236}">
                <a16:creationId xmlns:a16="http://schemas.microsoft.com/office/drawing/2014/main" id="{4A22002F-37B8-8CE8-8067-189C4E5798A6}"/>
              </a:ext>
            </a:extLst>
          </p:cNvPr>
          <p:cNvSpPr txBox="1"/>
          <p:nvPr/>
        </p:nvSpPr>
        <p:spPr>
          <a:xfrm>
            <a:off x="579369" y="1728978"/>
            <a:ext cx="14530529" cy="3139321"/>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solidFill>
                  <a:srgbClr val="0000FF"/>
                </a:solidFill>
                <a:latin typeface="Courier New" panose="02070309020205020404" pitchFamily="49" charset="0"/>
                <a:cs typeface="Courier New" panose="02070309020205020404" pitchFamily="49" charset="0"/>
              </a:rPr>
              <a:t>   SELECT </a:t>
            </a:r>
            <a:r>
              <a:rPr lang="en-US" sz="2200" b="1" dirty="0">
                <a:latin typeface="Courier New" panose="02070309020205020404" pitchFamily="49" charset="0"/>
                <a:cs typeface="Courier New" panose="02070309020205020404" pitchFamily="49" charset="0"/>
              </a:rPr>
              <a:t>ANAG_COGNOME, ANAG_NOME </a:t>
            </a:r>
            <a:r>
              <a:rPr lang="en-US" sz="2200" b="1" dirty="0">
                <a:solidFill>
                  <a:srgbClr val="0000FF"/>
                </a:solidFill>
                <a:latin typeface="Courier New" panose="02070309020205020404" pitchFamily="49" charset="0"/>
                <a:cs typeface="Courier New" panose="02070309020205020404" pitchFamily="49" charset="0"/>
              </a:rPr>
              <a:t>INTO </a:t>
            </a:r>
            <a:r>
              <a:rPr lang="en-US" sz="2200" b="1" dirty="0">
                <a:latin typeface="Courier New" panose="02070309020205020404" pitchFamily="49" charset="0"/>
                <a:cs typeface="Courier New" panose="02070309020205020404" pitchFamily="49" charset="0"/>
              </a:rPr>
              <a:t>WS_COG, WS_NOM </a:t>
            </a:r>
            <a:r>
              <a:rPr lang="en-US" sz="2200" b="1" dirty="0">
                <a:solidFill>
                  <a:srgbClr val="0000FF"/>
                </a:solidFill>
                <a:latin typeface="Courier New" panose="02070309020205020404" pitchFamily="49" charset="0"/>
                <a:cs typeface="Courier New" panose="02070309020205020404" pitchFamily="49" charset="0"/>
              </a:rPr>
              <a:t>FROM </a:t>
            </a:r>
            <a:r>
              <a:rPr lang="en-US" sz="2200" b="1" dirty="0">
                <a:latin typeface="Courier New" panose="02070309020205020404" pitchFamily="49" charset="0"/>
                <a:cs typeface="Courier New" panose="02070309020205020404" pitchFamily="49" charset="0"/>
              </a:rPr>
              <a:t>DBETL.ANAGRAFE_DIPENDENTI;</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DBMS_OUTPUT.PUT_LINE</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Nominativo</a:t>
            </a:r>
            <a:r>
              <a:rPr lang="en-US" sz="2200" b="1" dirty="0">
                <a:latin typeface="Courier New" panose="02070309020205020404" pitchFamily="49" charset="0"/>
                <a:cs typeface="Courier New" panose="02070309020205020404" pitchFamily="49" charset="0"/>
              </a:rPr>
              <a:t> :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WS_COG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WS_NOM);</a:t>
            </a:r>
          </a:p>
          <a:p>
            <a:r>
              <a:rPr lang="en-US" sz="2200" b="1" dirty="0">
                <a:solidFill>
                  <a:srgbClr val="0000FF"/>
                </a:solidFill>
                <a:latin typeface="Courier New" panose="02070309020205020404" pitchFamily="49" charset="0"/>
                <a:cs typeface="Courier New" panose="02070309020205020404" pitchFamily="49" charset="0"/>
              </a:rPr>
              <a:t>   EXCEPTION </a:t>
            </a:r>
          </a:p>
          <a:p>
            <a:r>
              <a:rPr lang="en-US" sz="2200" b="1" dirty="0">
                <a:solidFill>
                  <a:srgbClr val="0000FF"/>
                </a:solidFill>
                <a:latin typeface="Courier New" panose="02070309020205020404" pitchFamily="49" charset="0"/>
                <a:cs typeface="Courier New" panose="02070309020205020404" pitchFamily="49" charset="0"/>
              </a:rPr>
              <a:t>        WHEN </a:t>
            </a:r>
            <a:r>
              <a:rPr lang="en-US" sz="2200" b="1" dirty="0">
                <a:solidFill>
                  <a:srgbClr val="FF0000"/>
                </a:solidFill>
                <a:latin typeface="Courier New" panose="02070309020205020404" pitchFamily="49" charset="0"/>
                <a:cs typeface="Courier New" panose="02070309020205020404" pitchFamily="49" charset="0"/>
              </a:rPr>
              <a:t>TOO_MANY_ROWS</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THEN</a:t>
            </a:r>
          </a:p>
          <a:p>
            <a:r>
              <a:rPr lang="en-US" sz="2200" b="1" dirty="0">
                <a:latin typeface="Courier New" panose="02070309020205020404" pitchFamily="49" charset="0"/>
                <a:cs typeface="Courier New" panose="02070309020205020404" pitchFamily="49" charset="0"/>
              </a:rPr>
              <a:t>             DBMS_OUTPUT.PUT_LINE('</a:t>
            </a:r>
            <a:r>
              <a:rPr lang="en-US" sz="2200" b="1" dirty="0" err="1">
                <a:latin typeface="Courier New" panose="02070309020205020404" pitchFamily="49" charset="0"/>
                <a:cs typeface="Courier New" panose="02070309020205020404" pitchFamily="49" charset="0"/>
              </a:rPr>
              <a:t>Estratte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più</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righe</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 GOTO </a:t>
            </a:r>
            <a:r>
              <a:rPr lang="en-US" sz="2200" b="1" dirty="0">
                <a:latin typeface="Courier New" panose="02070309020205020404" pitchFamily="49" charset="0"/>
                <a:cs typeface="Courier New" panose="02070309020205020404" pitchFamily="49" charset="0"/>
              </a:rPr>
              <a:t>GESTIONE_MULTI_RIGHE;</a:t>
            </a:r>
          </a:p>
          <a:p>
            <a:r>
              <a:rPr lang="en-US" sz="2200" b="1" dirty="0">
                <a:solidFill>
                  <a:srgbClr val="0000FF"/>
                </a:solidFill>
                <a:latin typeface="Courier New" panose="02070309020205020404" pitchFamily="49" charset="0"/>
                <a:cs typeface="Courier New" panose="02070309020205020404" pitchFamily="49" charset="0"/>
              </a:rPr>
              <a:t>        WHEN </a:t>
            </a:r>
            <a:r>
              <a:rPr lang="en-US" sz="2200" b="1" dirty="0">
                <a:solidFill>
                  <a:srgbClr val="FF0000"/>
                </a:solidFill>
                <a:latin typeface="Courier New" panose="02070309020205020404" pitchFamily="49" charset="0"/>
                <a:cs typeface="Courier New" panose="02070309020205020404" pitchFamily="49" charset="0"/>
              </a:rPr>
              <a:t>OTHERS</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THEN</a:t>
            </a:r>
          </a:p>
          <a:p>
            <a:r>
              <a:rPr lang="en-US" sz="2200" b="1" dirty="0">
                <a:latin typeface="Courier New" panose="02070309020205020404" pitchFamily="49" charset="0"/>
                <a:cs typeface="Courier New" panose="02070309020205020404" pitchFamily="49" charset="0"/>
              </a:rPr>
              <a:t>             DBMS_OUTPUT.PUT_LINE('</a:t>
            </a:r>
            <a:r>
              <a:rPr lang="en-US" sz="2200" b="1" dirty="0" err="1">
                <a:latin typeface="Courier New" panose="02070309020205020404" pitchFamily="49" charset="0"/>
                <a:cs typeface="Courier New" panose="02070309020205020404" pitchFamily="49" charset="0"/>
              </a:rPr>
              <a:t>Errore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generico</a:t>
            </a:r>
            <a:r>
              <a:rPr lang="en-US" sz="2200" b="1" dirty="0">
                <a:latin typeface="Courier New" panose="02070309020205020404" pitchFamily="49" charset="0"/>
                <a:cs typeface="Courier New" panose="02070309020205020404" pitchFamily="49" charset="0"/>
              </a:rPr>
              <a:t>');</a:t>
            </a:r>
          </a:p>
        </p:txBody>
      </p:sp>
      <p:sp>
        <p:nvSpPr>
          <p:cNvPr id="3" name="Text Box 1">
            <a:extLst>
              <a:ext uri="{FF2B5EF4-FFF2-40B4-BE49-F238E27FC236}">
                <a16:creationId xmlns:a16="http://schemas.microsoft.com/office/drawing/2014/main" id="{4D7CDDDA-CC82-B76F-E700-66689590BD52}"/>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corpo del programma viene effettuata una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che dovrebbe restituire una sola riga e viene effettuato il test con la </a:t>
            </a:r>
            <a:r>
              <a:rPr lang="it-IT" sz="2800" b="1" dirty="0">
                <a:ea typeface="Tahoma" panose="020B0604030504040204" pitchFamily="34" charset="0"/>
                <a:cs typeface="Calibri" panose="020F0502020204030204" pitchFamily="34" charset="0"/>
                <a:sym typeface="Convergence"/>
              </a:rPr>
              <a:t>EXCEPTION</a:t>
            </a:r>
            <a:r>
              <a:rPr lang="it-IT" sz="2800" dirty="0">
                <a:ea typeface="Tahoma" panose="020B0604030504040204" pitchFamily="34" charset="0"/>
                <a:cs typeface="Calibri" panose="020F0502020204030204" pitchFamily="34" charset="0"/>
                <a:sym typeface="Convergence"/>
              </a:rPr>
              <a:t> nel caso in cui dovessero essere estratte più righe</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33119187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a:t>
            </a:r>
            <a:r>
              <a:rPr lang="it-IT" sz="3200" b="1" dirty="0" err="1">
                <a:solidFill>
                  <a:schemeClr val="bg1"/>
                </a:solidFill>
                <a:latin typeface="Calibri" panose="020F0502020204030204" pitchFamily="34" charset="0"/>
                <a:cs typeface="Calibri" panose="020F0502020204030204" pitchFamily="34" charset="0"/>
              </a:rPr>
              <a:t>Exception</a:t>
            </a:r>
            <a:r>
              <a:rPr lang="it-IT" sz="3200" b="1" dirty="0">
                <a:solidFill>
                  <a:schemeClr val="bg1"/>
                </a:solidFill>
                <a:latin typeface="Calibri" panose="020F0502020204030204" pitchFamily="34" charset="0"/>
                <a:cs typeface="Calibri" panose="020F0502020204030204" pitchFamily="34" charset="0"/>
              </a:rPr>
              <a:t> ( 3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8927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t>
            </a:r>
            <a:r>
              <a:rPr lang="it-IT" sz="2800" b="1" dirty="0">
                <a:ea typeface="Tahoma" panose="020B0604030504040204" pitchFamily="34" charset="0"/>
                <a:cs typeface="Calibri" panose="020F0502020204030204" pitchFamily="34" charset="0"/>
                <a:sym typeface="Convergence"/>
              </a:rPr>
              <a:t>Eccezione TOO_MANY_ROWS </a:t>
            </a:r>
            <a:r>
              <a:rPr lang="it-IT" sz="2800" dirty="0">
                <a:ea typeface="Tahoma" panose="020B0604030504040204" pitchFamily="34" charset="0"/>
                <a:cs typeface="Calibri" panose="020F0502020204030204" pitchFamily="34" charset="0"/>
                <a:sym typeface="Convergence"/>
              </a:rPr>
              <a:t>viene attivata in quanto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dopo la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valorizza una variabile di controllo denominata </a:t>
            </a:r>
            <a:r>
              <a:rPr lang="it-IT" sz="2800" b="1" dirty="0">
                <a:ea typeface="Tahoma" panose="020B0604030504040204" pitchFamily="34" charset="0"/>
                <a:cs typeface="Calibri" panose="020F0502020204030204" pitchFamily="34" charset="0"/>
                <a:sym typeface="Convergence"/>
              </a:rPr>
              <a:t>SQLCODE</a:t>
            </a:r>
            <a:r>
              <a:rPr lang="it-IT" sz="2800" dirty="0">
                <a:ea typeface="Tahoma" panose="020B0604030504040204" pitchFamily="34" charset="0"/>
                <a:cs typeface="Calibri" panose="020F0502020204030204" pitchFamily="34" charset="0"/>
                <a:sym typeface="Convergence"/>
              </a:rPr>
              <a:t> con il valore negativo </a:t>
            </a:r>
            <a:r>
              <a:rPr lang="it-IT" sz="2800" b="1" dirty="0">
                <a:solidFill>
                  <a:srgbClr val="FF0000"/>
                </a:solidFill>
                <a:ea typeface="Tahoma" panose="020B0604030504040204" pitchFamily="34" charset="0"/>
                <a:cs typeface="Calibri" panose="020F0502020204030204" pitchFamily="34" charset="0"/>
                <a:sym typeface="Convergence"/>
              </a:rPr>
              <a:t>-1422 </a:t>
            </a:r>
            <a:r>
              <a:rPr lang="it-IT" sz="2800" dirty="0">
                <a:ea typeface="Tahoma" panose="020B0604030504040204" pitchFamily="34" charset="0"/>
                <a:cs typeface="Calibri" panose="020F0502020204030204" pitchFamily="34" charset="0"/>
                <a:sym typeface="Convergence"/>
              </a:rPr>
              <a:t>che sta ad indicare appunto che una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ha estratto più di una riga</a:t>
            </a: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Successivamente, dopo la visualizzazione dell'errore, il flusso del programma, verrà inviato ad un gruppo di istruzioni racchiuse internamente ad una </a:t>
            </a:r>
            <a:r>
              <a:rPr lang="it-IT" sz="2800" b="1" dirty="0">
                <a:ea typeface="Tahoma" panose="020B0604030504040204" pitchFamily="34" charset="0"/>
                <a:cs typeface="Calibri" panose="020F0502020204030204" pitchFamily="34" charset="0"/>
                <a:sym typeface="Convergence"/>
              </a:rPr>
              <a:t>Label</a:t>
            </a:r>
            <a:r>
              <a:rPr lang="it-IT" sz="2800" dirty="0">
                <a:ea typeface="Tahoma" panose="020B0604030504040204" pitchFamily="34" charset="0"/>
                <a:cs typeface="Calibri" panose="020F0502020204030204" pitchFamily="34" charset="0"/>
                <a:sym typeface="Convergence"/>
              </a:rPr>
              <a:t> denominata </a:t>
            </a:r>
            <a:r>
              <a:rPr lang="it-IT" sz="2800" b="1" dirty="0">
                <a:ea typeface="Tahoma" panose="020B0604030504040204" pitchFamily="34" charset="0"/>
                <a:cs typeface="Calibri" panose="020F0502020204030204" pitchFamily="34" charset="0"/>
                <a:sym typeface="Convergence"/>
              </a:rPr>
              <a:t>GESTIONE_MULTI_RIGHE</a:t>
            </a:r>
            <a:r>
              <a:rPr lang="it-IT" sz="2800" dirty="0">
                <a:ea typeface="Tahoma" panose="020B0604030504040204" pitchFamily="34" charset="0"/>
                <a:cs typeface="Calibri" panose="020F0502020204030204" pitchFamily="34" charset="0"/>
                <a:sym typeface="Convergence"/>
              </a:rPr>
              <a:t>; una </a:t>
            </a:r>
            <a:r>
              <a:rPr lang="it-IT" sz="2800" b="1" dirty="0">
                <a:ea typeface="Tahoma" panose="020B0604030504040204" pitchFamily="34" charset="0"/>
                <a:cs typeface="Calibri" panose="020F0502020204030204" pitchFamily="34" charset="0"/>
                <a:sym typeface="Convergence"/>
              </a:rPr>
              <a:t>Label</a:t>
            </a:r>
            <a:r>
              <a:rPr lang="it-IT" sz="2800" dirty="0">
                <a:ea typeface="Tahoma" panose="020B0604030504040204" pitchFamily="34" charset="0"/>
                <a:cs typeface="Calibri" panose="020F0502020204030204" pitchFamily="34" charset="0"/>
                <a:sym typeface="Convergence"/>
              </a:rPr>
              <a:t>, per definizione, è un gruppo di istruzioni identificate da un nome ( </a:t>
            </a:r>
            <a:r>
              <a:rPr lang="it-IT" sz="2800" b="1" dirty="0">
                <a:ea typeface="Tahoma" panose="020B0604030504040204" pitchFamily="34" charset="0"/>
                <a:cs typeface="Calibri" panose="020F0502020204030204" pitchFamily="34" charset="0"/>
                <a:sym typeface="Convergence"/>
              </a:rPr>
              <a:t>GESTIONE_MULTI_RIGHE )</a:t>
            </a:r>
          </a:p>
        </p:txBody>
      </p:sp>
      <p:sp>
        <p:nvSpPr>
          <p:cNvPr id="2" name="CasellaDiTesto 1">
            <a:extLst>
              <a:ext uri="{FF2B5EF4-FFF2-40B4-BE49-F238E27FC236}">
                <a16:creationId xmlns:a16="http://schemas.microsoft.com/office/drawing/2014/main" id="{93197D51-7348-5C3F-2F6F-ED4911133108}"/>
              </a:ext>
            </a:extLst>
          </p:cNvPr>
          <p:cNvSpPr txBox="1"/>
          <p:nvPr/>
        </p:nvSpPr>
        <p:spPr>
          <a:xfrm>
            <a:off x="568219" y="2331140"/>
            <a:ext cx="14530529" cy="1446550"/>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EXCEPTION </a:t>
            </a:r>
          </a:p>
          <a:p>
            <a:r>
              <a:rPr lang="en-US" sz="2200" b="1" dirty="0">
                <a:solidFill>
                  <a:srgbClr val="0000FF"/>
                </a:solidFill>
                <a:latin typeface="Courier New" panose="02070309020205020404" pitchFamily="49" charset="0"/>
                <a:cs typeface="Courier New" panose="02070309020205020404" pitchFamily="49" charset="0"/>
              </a:rPr>
              <a:t>     WHEN </a:t>
            </a:r>
            <a:r>
              <a:rPr lang="en-US" sz="2200" b="1" dirty="0">
                <a:solidFill>
                  <a:srgbClr val="FF0000"/>
                </a:solidFill>
                <a:latin typeface="Courier New" panose="02070309020205020404" pitchFamily="49" charset="0"/>
                <a:cs typeface="Courier New" panose="02070309020205020404" pitchFamily="49" charset="0"/>
              </a:rPr>
              <a:t>TOO_MANY_ROWS</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THEN</a:t>
            </a:r>
          </a:p>
          <a:p>
            <a:r>
              <a:rPr lang="en-US" sz="2200" b="1" dirty="0">
                <a:latin typeface="Courier New" panose="02070309020205020404" pitchFamily="49" charset="0"/>
                <a:cs typeface="Courier New" panose="02070309020205020404" pitchFamily="49" charset="0"/>
              </a:rPr>
              <a:t>          DBMS_OUTPUT.PUT_LINE('</a:t>
            </a:r>
            <a:r>
              <a:rPr lang="en-US" sz="2200" b="1" dirty="0" err="1">
                <a:latin typeface="Courier New" panose="02070309020205020404" pitchFamily="49" charset="0"/>
                <a:cs typeface="Courier New" panose="02070309020205020404" pitchFamily="49" charset="0"/>
              </a:rPr>
              <a:t>Estratte</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più</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righe</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 GOTO </a:t>
            </a:r>
            <a:r>
              <a:rPr lang="en-US" sz="2200" b="1" dirty="0">
                <a:latin typeface="Courier New" panose="02070309020205020404" pitchFamily="49" charset="0"/>
                <a:cs typeface="Courier New" panose="02070309020205020404" pitchFamily="49" charset="0"/>
              </a:rPr>
              <a:t>GESTIONE_MULTI_RIGHE;</a:t>
            </a:r>
          </a:p>
        </p:txBody>
      </p:sp>
    </p:spTree>
    <p:extLst>
      <p:ext uri="{BB962C8B-B14F-4D97-AF65-F5344CB8AC3E}">
        <p14:creationId xmlns:p14="http://schemas.microsoft.com/office/powerpoint/2010/main" val="33109038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a:t>
            </a:r>
            <a:r>
              <a:rPr lang="it-IT" sz="3200" b="1" dirty="0" err="1">
                <a:solidFill>
                  <a:schemeClr val="bg1"/>
                </a:solidFill>
                <a:latin typeface="Calibri" panose="020F0502020204030204" pitchFamily="34" charset="0"/>
                <a:cs typeface="Calibri" panose="020F0502020204030204" pitchFamily="34" charset="0"/>
              </a:rPr>
              <a:t>Exception</a:t>
            </a:r>
            <a:r>
              <a:rPr lang="it-IT" sz="3200" b="1" dirty="0">
                <a:solidFill>
                  <a:schemeClr val="bg1"/>
                </a:solidFill>
                <a:latin typeface="Calibri" panose="020F0502020204030204" pitchFamily="34" charset="0"/>
                <a:cs typeface="Calibri" panose="020F0502020204030204" pitchFamily="34" charset="0"/>
              </a:rPr>
              <a:t> ( 4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066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L’utilizzo delle </a:t>
            </a:r>
            <a:r>
              <a:rPr lang="it-IT" sz="2800" b="1" dirty="0">
                <a:ea typeface="Tahoma" panose="020B0604030504040204" pitchFamily="34" charset="0"/>
                <a:cs typeface="Calibri" panose="020F0502020204030204" pitchFamily="34" charset="0"/>
                <a:sym typeface="Convergence"/>
              </a:rPr>
              <a:t>Label </a:t>
            </a:r>
            <a:r>
              <a:rPr lang="it-IT" sz="2800" dirty="0">
                <a:ea typeface="Tahoma" panose="020B0604030504040204" pitchFamily="34" charset="0"/>
                <a:cs typeface="Calibri" panose="020F0502020204030204" pitchFamily="34" charset="0"/>
                <a:sym typeface="Convergence"/>
              </a:rPr>
              <a:t>è molto utile in quanto consente di organizzare il programma in modo strutturato dando la possibilità di </a:t>
            </a:r>
            <a:r>
              <a:rPr lang="it-IT" sz="2800" b="1" dirty="0">
                <a:ea typeface="Tahoma" panose="020B0604030504040204" pitchFamily="34" charset="0"/>
                <a:cs typeface="Calibri" panose="020F0502020204030204" pitchFamily="34" charset="0"/>
                <a:sym typeface="Convergence"/>
              </a:rPr>
              <a:t>riutilizzare </a:t>
            </a:r>
            <a:r>
              <a:rPr lang="it-IT" sz="2800" dirty="0">
                <a:ea typeface="Tahoma" panose="020B0604030504040204" pitchFamily="34" charset="0"/>
                <a:cs typeface="Calibri" panose="020F0502020204030204" pitchFamily="34" charset="0"/>
                <a:sym typeface="Convergence"/>
              </a:rPr>
              <a:t>una o più istruzioni racchiuse nella </a:t>
            </a:r>
            <a:r>
              <a:rPr lang="it-IT" sz="2800" b="1" dirty="0">
                <a:ea typeface="Tahoma" panose="020B0604030504040204" pitchFamily="34" charset="0"/>
                <a:cs typeface="Calibri" panose="020F0502020204030204" pitchFamily="34" charset="0"/>
                <a:sym typeface="Convergence"/>
              </a:rPr>
              <a:t>Label</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codice seguente mostra il contenuto delle istruzioni racchiuse nella </a:t>
            </a:r>
            <a:r>
              <a:rPr lang="it-IT" sz="2800" b="1" dirty="0">
                <a:ea typeface="Tahoma" panose="020B0604030504040204" pitchFamily="34" charset="0"/>
                <a:cs typeface="Calibri" panose="020F0502020204030204" pitchFamily="34" charset="0"/>
                <a:sym typeface="Convergence"/>
              </a:rPr>
              <a:t>Label GESTIONE_MULTI_RIGHE</a:t>
            </a:r>
            <a:r>
              <a:rPr lang="it-IT" sz="2800" dirty="0">
                <a:ea typeface="Tahoma" panose="020B0604030504040204" pitchFamily="34" charset="0"/>
                <a:cs typeface="Calibri" panose="020F0502020204030204" pitchFamily="34" charset="0"/>
                <a:sym typeface="Convergence"/>
              </a:rPr>
              <a:t> </a:t>
            </a:r>
          </a:p>
        </p:txBody>
      </p:sp>
      <p:sp>
        <p:nvSpPr>
          <p:cNvPr id="2" name="CasellaDiTesto 1">
            <a:extLst>
              <a:ext uri="{FF2B5EF4-FFF2-40B4-BE49-F238E27FC236}">
                <a16:creationId xmlns:a16="http://schemas.microsoft.com/office/drawing/2014/main" id="{93197D51-7348-5C3F-2F6F-ED4911133108}"/>
              </a:ext>
            </a:extLst>
          </p:cNvPr>
          <p:cNvSpPr txBox="1"/>
          <p:nvPr/>
        </p:nvSpPr>
        <p:spPr>
          <a:xfrm>
            <a:off x="557068" y="1795883"/>
            <a:ext cx="6724679" cy="1077218"/>
          </a:xfrm>
          <a:prstGeom prst="rect">
            <a:avLst/>
          </a:prstGeom>
          <a:noFill/>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EXCEPTION </a:t>
            </a:r>
          </a:p>
          <a:p>
            <a:r>
              <a:rPr lang="en-US" sz="1600" b="1" dirty="0">
                <a:solidFill>
                  <a:srgbClr val="0000FF"/>
                </a:solidFill>
                <a:latin typeface="Courier New" panose="02070309020205020404" pitchFamily="49" charset="0"/>
                <a:cs typeface="Courier New" panose="02070309020205020404" pitchFamily="49" charset="0"/>
              </a:rPr>
              <a:t>     WHEN </a:t>
            </a:r>
            <a:r>
              <a:rPr lang="en-US" sz="1600" b="1" dirty="0">
                <a:solidFill>
                  <a:srgbClr val="FF0000"/>
                </a:solidFill>
                <a:latin typeface="Courier New" panose="02070309020205020404" pitchFamily="49" charset="0"/>
                <a:cs typeface="Courier New" panose="02070309020205020404" pitchFamily="49" charset="0"/>
              </a:rPr>
              <a:t>TOO_MANY_ROWS</a:t>
            </a:r>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THEN</a:t>
            </a:r>
          </a:p>
          <a:p>
            <a:r>
              <a:rPr lang="en-US" sz="1600" b="1" dirty="0">
                <a:latin typeface="Courier New" panose="02070309020205020404" pitchFamily="49" charset="0"/>
                <a:cs typeface="Courier New" panose="02070309020205020404" pitchFamily="49" charset="0"/>
              </a:rPr>
              <a:t>          DBMS_OUTPUT.PUT_LINE('</a:t>
            </a:r>
            <a:r>
              <a:rPr lang="en-US" sz="1600" b="1" dirty="0" err="1">
                <a:latin typeface="Courier New" panose="02070309020205020404" pitchFamily="49" charset="0"/>
                <a:cs typeface="Courier New" panose="02070309020205020404" pitchFamily="49" charset="0"/>
              </a:rPr>
              <a:t>Estratte</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più</a:t>
            </a:r>
            <a:r>
              <a:rPr lang="en-US" sz="1600" b="1" dirty="0">
                <a:latin typeface="Courier New" panose="02070309020205020404" pitchFamily="49" charset="0"/>
                <a:cs typeface="Courier New" panose="02070309020205020404" pitchFamily="49" charset="0"/>
              </a:rPr>
              <a:t> </a:t>
            </a:r>
            <a:r>
              <a:rPr lang="en-US" sz="1600" b="1" dirty="0" err="1">
                <a:latin typeface="Courier New" panose="02070309020205020404" pitchFamily="49" charset="0"/>
                <a:cs typeface="Courier New" panose="02070309020205020404" pitchFamily="49" charset="0"/>
              </a:rPr>
              <a:t>righe</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 GOTO </a:t>
            </a:r>
            <a:r>
              <a:rPr lang="en-US" sz="1600" b="1" dirty="0">
                <a:latin typeface="Courier New" panose="02070309020205020404" pitchFamily="49" charset="0"/>
                <a:cs typeface="Courier New" panose="02070309020205020404" pitchFamily="49" charset="0"/>
              </a:rPr>
              <a:t>GESTIONE_MULTI_RIGHE;</a:t>
            </a:r>
          </a:p>
        </p:txBody>
      </p:sp>
      <p:sp>
        <p:nvSpPr>
          <p:cNvPr id="3" name="CasellaDiTesto 2">
            <a:extLst>
              <a:ext uri="{FF2B5EF4-FFF2-40B4-BE49-F238E27FC236}">
                <a16:creationId xmlns:a16="http://schemas.microsoft.com/office/drawing/2014/main" id="{3EBE952C-5EC3-03FF-D503-0F9077D2929F}"/>
              </a:ext>
            </a:extLst>
          </p:cNvPr>
          <p:cNvSpPr txBox="1"/>
          <p:nvPr/>
        </p:nvSpPr>
        <p:spPr>
          <a:xfrm>
            <a:off x="643621" y="3771147"/>
            <a:ext cx="14530529" cy="2308324"/>
          </a:xfrm>
          <a:prstGeom prst="rect">
            <a:avLst/>
          </a:prstGeom>
          <a:noFill/>
        </p:spPr>
        <p:txBody>
          <a:bodyPr wrap="square" rtlCol="0">
            <a:spAutoFit/>
          </a:bodyPr>
          <a:lstStyle/>
          <a:p>
            <a:r>
              <a:rPr lang="en-US" sz="1600" b="1" dirty="0">
                <a:solidFill>
                  <a:srgbClr val="FF0000"/>
                </a:solidFill>
                <a:latin typeface="Courier New" panose="02070309020205020404" pitchFamily="49" charset="0"/>
                <a:cs typeface="Courier New" panose="02070309020205020404" pitchFamily="49" charset="0"/>
              </a:rPr>
              <a:t>&lt;&lt;GESTIONE_MULTI_RIGHE&gt;&gt;</a:t>
            </a:r>
          </a:p>
          <a:p>
            <a:r>
              <a:rPr lang="en-US" sz="1600" b="1" dirty="0">
                <a:solidFill>
                  <a:srgbClr val="0000FF"/>
                </a:solidFill>
                <a:latin typeface="Courier New" panose="02070309020205020404" pitchFamily="49" charset="0"/>
                <a:cs typeface="Courier New" panose="02070309020205020404" pitchFamily="49" charset="0"/>
              </a:rPr>
              <a:t>   OPEN </a:t>
            </a:r>
            <a:r>
              <a:rPr lang="en-US" sz="1600" b="1" dirty="0">
                <a:latin typeface="Courier New" panose="02070309020205020404" pitchFamily="49" charset="0"/>
                <a:cs typeface="Courier New" panose="02070309020205020404" pitchFamily="49" charset="0"/>
              </a:rPr>
              <a:t>CUR_ANAG;</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a:solidFill>
                  <a:srgbClr val="0000FF"/>
                </a:solidFill>
                <a:latin typeface="Courier New" panose="02070309020205020404" pitchFamily="49" charset="0"/>
                <a:cs typeface="Courier New" panose="02070309020205020404" pitchFamily="49" charset="0"/>
              </a:rPr>
              <a:t>   FETCH </a:t>
            </a:r>
            <a:r>
              <a:rPr lang="en-US" sz="1600" b="1" dirty="0">
                <a:latin typeface="Courier New" panose="02070309020205020404" pitchFamily="49" charset="0"/>
                <a:cs typeface="Courier New" panose="02070309020205020404" pitchFamily="49" charset="0"/>
              </a:rPr>
              <a:t>CUR_ANAG </a:t>
            </a:r>
            <a:r>
              <a:rPr lang="en-US" sz="1600" b="1" dirty="0">
                <a:solidFill>
                  <a:srgbClr val="0000FF"/>
                </a:solidFill>
                <a:latin typeface="Courier New" panose="02070309020205020404" pitchFamily="49" charset="0"/>
                <a:cs typeface="Courier New" panose="02070309020205020404" pitchFamily="49" charset="0"/>
              </a:rPr>
              <a:t>INTO </a:t>
            </a:r>
            <a:r>
              <a:rPr lang="en-US" sz="1600" b="1" dirty="0">
                <a:latin typeface="Courier New" panose="02070309020205020404" pitchFamily="49" charset="0"/>
                <a:cs typeface="Courier New" panose="02070309020205020404" pitchFamily="49" charset="0"/>
              </a:rPr>
              <a:t>WS_COG, WS_NOM;</a:t>
            </a:r>
          </a:p>
          <a:p>
            <a:r>
              <a:rPr lang="en-US" sz="1600" b="1" dirty="0">
                <a:solidFill>
                  <a:srgbClr val="0000FF"/>
                </a:solidFill>
                <a:latin typeface="Courier New" panose="02070309020205020404" pitchFamily="49" charset="0"/>
                <a:cs typeface="Courier New" panose="02070309020205020404" pitchFamily="49" charset="0"/>
              </a:rPr>
              <a:t>   WHILE </a:t>
            </a:r>
            <a:r>
              <a:rPr lang="en-US" sz="1600" b="1" dirty="0">
                <a:latin typeface="Courier New" panose="02070309020205020404" pitchFamily="49" charset="0"/>
                <a:cs typeface="Courier New" panose="02070309020205020404" pitchFamily="49" charset="0"/>
              </a:rPr>
              <a:t>CUR_ANAG%FOUND </a:t>
            </a:r>
            <a:r>
              <a:rPr lang="en-US" sz="1600" b="1" dirty="0">
                <a:solidFill>
                  <a:srgbClr val="0000FF"/>
                </a:solidFill>
                <a:latin typeface="Courier New" panose="02070309020205020404" pitchFamily="49" charset="0"/>
                <a:cs typeface="Courier New" panose="02070309020205020404" pitchFamily="49" charset="0"/>
              </a:rPr>
              <a:t>LOOP </a:t>
            </a:r>
          </a:p>
          <a:p>
            <a:r>
              <a:rPr lang="en-US" sz="1600" b="1" dirty="0">
                <a:latin typeface="Courier New" panose="02070309020205020404" pitchFamily="49" charset="0"/>
                <a:cs typeface="Courier New" panose="02070309020205020404" pitchFamily="49" charset="0"/>
              </a:rPr>
              <a:t>        DBMS_OUTPUT.PUT_LINE(‘</a:t>
            </a:r>
            <a:r>
              <a:rPr lang="en-US" sz="1600" b="1" dirty="0" err="1">
                <a:latin typeface="Courier New" panose="02070309020205020404" pitchFamily="49" charset="0"/>
                <a:cs typeface="Courier New" panose="02070309020205020404" pitchFamily="49" charset="0"/>
              </a:rPr>
              <a:t>Nominativo</a:t>
            </a:r>
            <a:r>
              <a:rPr lang="en-US" sz="1600" b="1" dirty="0">
                <a:latin typeface="Courier New" panose="02070309020205020404" pitchFamily="49" charset="0"/>
                <a:cs typeface="Courier New" panose="02070309020205020404" pitchFamily="49" charset="0"/>
              </a:rPr>
              <a:t> : ‘ || WS_COG || ‘ ‘ || WS_NOM);</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FETCH </a:t>
            </a:r>
            <a:r>
              <a:rPr lang="en-US" sz="1600" b="1" dirty="0">
                <a:latin typeface="Courier New" panose="02070309020205020404" pitchFamily="49" charset="0"/>
                <a:cs typeface="Courier New" panose="02070309020205020404" pitchFamily="49" charset="0"/>
              </a:rPr>
              <a:t>CUR_ANAG </a:t>
            </a:r>
            <a:r>
              <a:rPr lang="en-US" sz="1600" b="1" dirty="0">
                <a:solidFill>
                  <a:srgbClr val="0000FF"/>
                </a:solidFill>
                <a:latin typeface="Courier New" panose="02070309020205020404" pitchFamily="49" charset="0"/>
                <a:cs typeface="Courier New" panose="02070309020205020404" pitchFamily="49" charset="0"/>
              </a:rPr>
              <a:t>INTO </a:t>
            </a:r>
            <a:r>
              <a:rPr lang="en-US" sz="1600" b="1" dirty="0">
                <a:latin typeface="Courier New" panose="02070309020205020404" pitchFamily="49" charset="0"/>
                <a:cs typeface="Courier New" panose="02070309020205020404" pitchFamily="49" charset="0"/>
              </a:rPr>
              <a:t>WS_COG, WS_NOM;</a:t>
            </a:r>
          </a:p>
          <a:p>
            <a:r>
              <a:rPr lang="en-US" sz="1600" b="1" dirty="0">
                <a:solidFill>
                  <a:srgbClr val="0000FF"/>
                </a:solidFill>
                <a:latin typeface="Courier New" panose="02070309020205020404" pitchFamily="49" charset="0"/>
                <a:cs typeface="Courier New" panose="02070309020205020404" pitchFamily="49" charset="0"/>
              </a:rPr>
              <a:t>   END LOOP</a:t>
            </a:r>
            <a:r>
              <a:rPr lang="en-US" sz="1600" b="1" dirty="0">
                <a:latin typeface="Courier New" panose="02070309020205020404" pitchFamily="49" charset="0"/>
                <a:cs typeface="Courier New" panose="02070309020205020404" pitchFamily="49" charset="0"/>
              </a:rPr>
              <a:t>;</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a:solidFill>
                  <a:srgbClr val="0000FF"/>
                </a:solidFill>
                <a:latin typeface="Courier New" panose="02070309020205020404" pitchFamily="49" charset="0"/>
                <a:cs typeface="Courier New" panose="02070309020205020404" pitchFamily="49" charset="0"/>
              </a:rPr>
              <a:t>   CLOSE </a:t>
            </a:r>
            <a:r>
              <a:rPr lang="en-US" sz="1600" b="1" dirty="0">
                <a:latin typeface="Courier New" panose="02070309020205020404" pitchFamily="49" charset="0"/>
                <a:cs typeface="Courier New" panose="02070309020205020404" pitchFamily="49" charset="0"/>
              </a:rPr>
              <a:t>CUR_ANAG;</a:t>
            </a:r>
          </a:p>
          <a:p>
            <a:r>
              <a:rPr lang="en-US"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1723677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B7785F8-95B8-C839-8BED-17F0B953AC20}"/>
              </a:ext>
            </a:extLst>
          </p:cNvPr>
          <p:cNvPicPr>
            <a:picLocks noChangeAspect="1"/>
          </p:cNvPicPr>
          <p:nvPr/>
        </p:nvPicPr>
        <p:blipFill>
          <a:blip r:embed="rId3"/>
          <a:stretch>
            <a:fillRect/>
          </a:stretch>
        </p:blipFill>
        <p:spPr>
          <a:xfrm>
            <a:off x="-1" y="0"/>
            <a:ext cx="15840075" cy="6858000"/>
          </a:xfrm>
          <a:prstGeom prst="rect">
            <a:avLst/>
          </a:prstGeom>
        </p:spPr>
      </p:pic>
      <p:sp>
        <p:nvSpPr>
          <p:cNvPr id="4" name="Text Box 1">
            <a:extLst>
              <a:ext uri="{FF2B5EF4-FFF2-40B4-BE49-F238E27FC236}">
                <a16:creationId xmlns:a16="http://schemas.microsoft.com/office/drawing/2014/main" id="{9B7C125C-A50E-5493-AF79-25D61E1406CF}"/>
              </a:ext>
            </a:extLst>
          </p:cNvPr>
          <p:cNvSpPr txBox="1">
            <a:spLocks noChangeArrowheads="1"/>
          </p:cNvSpPr>
          <p:nvPr/>
        </p:nvSpPr>
        <p:spPr bwMode="auto">
          <a:xfrm>
            <a:off x="882575" y="4508111"/>
            <a:ext cx="14074922" cy="1086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0" i="0" u="none" strike="noStrike" kern="1200" cap="none" spc="0" normalizeH="0" baseline="0" noProof="0" dirty="0">
                <a:ln>
                  <a:noFill/>
                </a:ln>
                <a:solidFill>
                  <a:schemeClr val="bg1"/>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Le </a:t>
            </a:r>
            <a:r>
              <a:rPr kumimoji="0" lang="it-IT" sz="6600" b="0" i="0" u="none" strike="noStrike" kern="1200" cap="none" spc="0" normalizeH="0" baseline="0" noProof="0" dirty="0" err="1">
                <a:ln>
                  <a:noFill/>
                </a:ln>
                <a:solidFill>
                  <a:schemeClr val="bg1"/>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Stored</a:t>
            </a:r>
            <a:r>
              <a:rPr kumimoji="0" lang="it-IT" sz="6600" b="0" i="0" u="none" strike="noStrike" kern="1200" cap="none" spc="0" normalizeH="0" baseline="0" noProof="0" dirty="0">
                <a:ln>
                  <a:noFill/>
                </a:ln>
                <a:solidFill>
                  <a:schemeClr val="bg1"/>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 </a:t>
            </a:r>
            <a:r>
              <a:rPr kumimoji="0" lang="it-IT" sz="6600" b="0" i="0" u="none" strike="noStrike" kern="1200" cap="none" spc="0" normalizeH="0" baseline="0" noProof="0" dirty="0" err="1">
                <a:ln>
                  <a:noFill/>
                </a:ln>
                <a:solidFill>
                  <a:schemeClr val="bg1"/>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Function</a:t>
            </a:r>
            <a:endParaRPr kumimoji="0" lang="it-IT" sz="6600" b="0" i="0" u="none" strike="noStrike" kern="1200" cap="none" spc="0" normalizeH="0" baseline="0" noProof="0" dirty="0">
              <a:ln>
                <a:noFill/>
              </a:ln>
              <a:solidFill>
                <a:schemeClr val="bg1"/>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37015164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a:t>
            </a:r>
            <a:r>
              <a:rPr lang="it-IT" sz="3200" b="1" dirty="0" err="1">
                <a:solidFill>
                  <a:schemeClr val="bg1"/>
                </a:solidFill>
                <a:latin typeface="Calibri" panose="020F0502020204030204" pitchFamily="34" charset="0"/>
                <a:cs typeface="Calibri" panose="020F0502020204030204" pitchFamily="34" charset="0"/>
              </a:rPr>
              <a:t>Function</a:t>
            </a:r>
            <a:r>
              <a:rPr lang="it-IT" sz="3200" b="1" dirty="0">
                <a:solidFill>
                  <a:schemeClr val="bg1"/>
                </a:solidFill>
                <a:latin typeface="Calibri" panose="020F0502020204030204" pitchFamily="34" charset="0"/>
                <a:cs typeface="Calibri" panose="020F0502020204030204" pitchFamily="34" charset="0"/>
              </a:rPr>
              <a:t>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4" y="650651"/>
            <a:ext cx="10371612"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solidFill>
                  <a:srgbClr val="0000FF"/>
                </a:solidFill>
                <a:ea typeface="Tahoma" panose="020B0604030504040204" pitchFamily="34" charset="0"/>
                <a:cs typeface="Calibri" panose="020F0502020204030204" pitchFamily="34" charset="0"/>
                <a:sym typeface="Convergence"/>
              </a:rPr>
              <a:t>CREATE</a:t>
            </a:r>
            <a:r>
              <a:rPr lang="it-IT" sz="2800" dirty="0">
                <a:ea typeface="Tahoma" panose="020B0604030504040204" pitchFamily="34" charset="0"/>
                <a:cs typeface="Calibri" panose="020F0502020204030204" pitchFamily="34" charset="0"/>
                <a:sym typeface="Convergence"/>
              </a:rPr>
              <a:t>, è il comando per creare la </a:t>
            </a:r>
            <a:r>
              <a:rPr lang="it-IT" sz="2800" b="1" dirty="0">
                <a:ea typeface="Tahoma" panose="020B0604030504040204" pitchFamily="34" charset="0"/>
                <a:cs typeface="Calibri" panose="020F0502020204030204" pitchFamily="34" charset="0"/>
                <a:sym typeface="Convergence"/>
              </a:rPr>
              <a:t>Funzione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solidFill>
                  <a:srgbClr val="0000FF"/>
                </a:solidFill>
                <a:ea typeface="Tahoma" panose="020B0604030504040204" pitchFamily="34" charset="0"/>
                <a:cs typeface="Calibri" panose="020F0502020204030204" pitchFamily="34" charset="0"/>
                <a:sym typeface="Convergence"/>
              </a:rPr>
              <a:t>OR REPLACE</a:t>
            </a:r>
            <a:r>
              <a:rPr lang="it-IT" sz="2800" dirty="0">
                <a:ea typeface="Tahoma" panose="020B0604030504040204" pitchFamily="34" charset="0"/>
                <a:cs typeface="Calibri" panose="020F0502020204030204" pitchFamily="34" charset="0"/>
                <a:sym typeface="Convergence"/>
              </a:rPr>
              <a:t>, consente di ricreare la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se già esistente; utilizzare questa clausola per modificare la definizione di una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esistente senza rilasciare, ricreare e riappropriare i privilegi degli oggetti precedentemente concessi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b="1" dirty="0">
                <a:solidFill>
                  <a:srgbClr val="0000FF"/>
                </a:solidFill>
                <a:ea typeface="Tahoma" panose="020B0604030504040204" pitchFamily="34" charset="0"/>
                <a:cs typeface="Calibri" panose="020F0502020204030204" pitchFamily="34" charset="0"/>
                <a:sym typeface="Convergence"/>
              </a:rPr>
              <a:t>FUNCTION</a:t>
            </a:r>
            <a:r>
              <a:rPr lang="it-IT" sz="2800" dirty="0">
                <a:ea typeface="Tahoma" panose="020B0604030504040204" pitchFamily="34" charset="0"/>
                <a:cs typeface="Calibri" panose="020F0502020204030204" pitchFamily="34" charset="0"/>
                <a:sym typeface="Convergence"/>
              </a:rPr>
              <a:t>, definisce il tipo di oggetto da creare</a:t>
            </a:r>
          </a:p>
        </p:txBody>
      </p:sp>
      <p:pic>
        <p:nvPicPr>
          <p:cNvPr id="2" name="Immagine 1">
            <a:extLst>
              <a:ext uri="{FF2B5EF4-FFF2-40B4-BE49-F238E27FC236}">
                <a16:creationId xmlns:a16="http://schemas.microsoft.com/office/drawing/2014/main" id="{162AEC6C-8F1A-2573-2382-2B1425B208B0}"/>
              </a:ext>
            </a:extLst>
          </p:cNvPr>
          <p:cNvPicPr>
            <a:picLocks noChangeAspect="1"/>
          </p:cNvPicPr>
          <p:nvPr/>
        </p:nvPicPr>
        <p:blipFill>
          <a:blip r:embed="rId3"/>
          <a:stretch>
            <a:fillRect/>
          </a:stretch>
        </p:blipFill>
        <p:spPr>
          <a:xfrm>
            <a:off x="10603748" y="606047"/>
            <a:ext cx="5147532" cy="4612724"/>
          </a:xfrm>
          <a:prstGeom prst="rect">
            <a:avLst/>
          </a:prstGeom>
        </p:spPr>
      </p:pic>
    </p:spTree>
    <p:extLst>
      <p:ext uri="{BB962C8B-B14F-4D97-AF65-F5344CB8AC3E}">
        <p14:creationId xmlns:p14="http://schemas.microsoft.com/office/powerpoint/2010/main" val="45427816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a:t>
            </a:r>
            <a:r>
              <a:rPr lang="it-IT" sz="3200" b="1" dirty="0" err="1">
                <a:solidFill>
                  <a:schemeClr val="bg1"/>
                </a:solidFill>
                <a:latin typeface="Calibri" panose="020F0502020204030204" pitchFamily="34" charset="0"/>
                <a:cs typeface="Calibri" panose="020F0502020204030204" pitchFamily="34" charset="0"/>
              </a:rPr>
              <a:t>Function</a:t>
            </a:r>
            <a:r>
              <a:rPr lang="it-IT" sz="3200" b="1" dirty="0">
                <a:solidFill>
                  <a:schemeClr val="bg1"/>
                </a:solidFill>
                <a:latin typeface="Calibri" panose="020F0502020204030204" pitchFamily="34" charset="0"/>
                <a:cs typeface="Calibri" panose="020F0502020204030204" pitchFamily="34" charset="0"/>
              </a:rPr>
              <a:t>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4" y="650651"/>
            <a:ext cx="10371612"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err="1">
                <a:solidFill>
                  <a:srgbClr val="0000FF"/>
                </a:solidFill>
                <a:ea typeface="Tahoma" panose="020B0604030504040204" pitchFamily="34" charset="0"/>
                <a:cs typeface="Calibri" panose="020F0502020204030204" pitchFamily="34" charset="0"/>
                <a:sym typeface="Convergence"/>
              </a:rPr>
              <a:t>Function_name</a:t>
            </a:r>
            <a:r>
              <a:rPr lang="it-IT" sz="2800" dirty="0">
                <a:ea typeface="Tahoma" panose="020B0604030504040204" pitchFamily="34" charset="0"/>
                <a:cs typeface="Calibri" panose="020F0502020204030204" pitchFamily="34" charset="0"/>
                <a:sym typeface="Convergence"/>
              </a:rPr>
              <a:t>, è il nome dell’oggetto da creare e da salvare nel </a:t>
            </a:r>
            <a:r>
              <a:rPr lang="it-IT" sz="2800" b="1" dirty="0">
                <a:ea typeface="Tahoma" panose="020B0604030504040204" pitchFamily="34" charset="0"/>
                <a:cs typeface="Calibri" panose="020F0502020204030204" pitchFamily="34" charset="0"/>
                <a:sym typeface="Convergence"/>
              </a:rPr>
              <a:t>Database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solidFill>
                  <a:srgbClr val="0000FF"/>
                </a:solidFill>
                <a:ea typeface="Tahoma" panose="020B0604030504040204" pitchFamily="34" charset="0"/>
                <a:cs typeface="Calibri" panose="020F0502020204030204" pitchFamily="34" charset="0"/>
                <a:sym typeface="Convergence"/>
              </a:rPr>
              <a:t>RETURN </a:t>
            </a:r>
            <a:r>
              <a:rPr lang="it-IT" sz="2800" b="1" dirty="0" err="1">
                <a:solidFill>
                  <a:srgbClr val="0000FF"/>
                </a:solidFill>
                <a:ea typeface="Tahoma" panose="020B0604030504040204" pitchFamily="34" charset="0"/>
                <a:cs typeface="Calibri" panose="020F0502020204030204" pitchFamily="34" charset="0"/>
                <a:sym typeface="Convergence"/>
              </a:rPr>
              <a:t>return_datatype</a:t>
            </a:r>
            <a:r>
              <a:rPr lang="it-IT" sz="2800" dirty="0">
                <a:ea typeface="Tahoma" panose="020B0604030504040204" pitchFamily="34" charset="0"/>
                <a:cs typeface="Calibri" panose="020F0502020204030204" pitchFamily="34" charset="0"/>
                <a:sym typeface="Convergence"/>
              </a:rPr>
              <a:t>, consente di specificare il tipo di dati del valore restituito della </a:t>
            </a:r>
            <a:r>
              <a:rPr lang="it-IT" sz="2800" b="1" dirty="0">
                <a:ea typeface="Tahoma" panose="020B0604030504040204" pitchFamily="34" charset="0"/>
                <a:cs typeface="Calibri" panose="020F0502020204030204" pitchFamily="34" charset="0"/>
                <a:sym typeface="Convergence"/>
              </a:rPr>
              <a:t>Funzione</a:t>
            </a:r>
            <a:endParaRPr lang="it-IT" sz="2400" b="1" dirty="0">
              <a:latin typeface="Convergence"/>
              <a:ea typeface="Convergence"/>
              <a:cs typeface="Convergence"/>
              <a:sym typeface="Convergence"/>
            </a:endParaRPr>
          </a:p>
        </p:txBody>
      </p:sp>
      <p:pic>
        <p:nvPicPr>
          <p:cNvPr id="2" name="Immagine 1">
            <a:extLst>
              <a:ext uri="{FF2B5EF4-FFF2-40B4-BE49-F238E27FC236}">
                <a16:creationId xmlns:a16="http://schemas.microsoft.com/office/drawing/2014/main" id="{162AEC6C-8F1A-2573-2382-2B1425B208B0}"/>
              </a:ext>
            </a:extLst>
          </p:cNvPr>
          <p:cNvPicPr>
            <a:picLocks noChangeAspect="1"/>
          </p:cNvPicPr>
          <p:nvPr/>
        </p:nvPicPr>
        <p:blipFill>
          <a:blip r:embed="rId3"/>
          <a:stretch>
            <a:fillRect/>
          </a:stretch>
        </p:blipFill>
        <p:spPr>
          <a:xfrm>
            <a:off x="10603748" y="606047"/>
            <a:ext cx="5147532" cy="4612724"/>
          </a:xfrm>
          <a:prstGeom prst="rect">
            <a:avLst/>
          </a:prstGeom>
        </p:spPr>
      </p:pic>
    </p:spTree>
    <p:extLst>
      <p:ext uri="{BB962C8B-B14F-4D97-AF65-F5344CB8AC3E}">
        <p14:creationId xmlns:p14="http://schemas.microsoft.com/office/powerpoint/2010/main" val="31302955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 Parametri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Quando si crea una </a:t>
            </a:r>
            <a:r>
              <a:rPr lang="it-IT" sz="2800" b="1" dirty="0">
                <a:ea typeface="Tahoma" panose="020B0604030504040204" pitchFamily="34" charset="0"/>
                <a:cs typeface="Calibri" panose="020F0502020204030204" pitchFamily="34" charset="0"/>
                <a:sym typeface="Convergence"/>
              </a:rPr>
              <a:t>Procedura</a:t>
            </a:r>
            <a:r>
              <a:rPr lang="it-IT" sz="2800" dirty="0">
                <a:ea typeface="Tahoma" panose="020B0604030504040204" pitchFamily="34" charset="0"/>
                <a:cs typeface="Calibri" panose="020F0502020204030204" pitchFamily="34" charset="0"/>
                <a:sym typeface="Convergence"/>
              </a:rPr>
              <a:t> o una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è possibile definire dei parametri da passare a questi due oggetti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Esistono tre tipi di parametri che possono essere dichiarati</a:t>
            </a:r>
            <a:endParaRPr lang="it-IT" sz="2400" dirty="0">
              <a:latin typeface="Convergence"/>
              <a:ea typeface="Convergence"/>
              <a:cs typeface="Convergence"/>
              <a:sym typeface="Convergence"/>
            </a:endParaRPr>
          </a:p>
        </p:txBody>
      </p:sp>
      <p:sp>
        <p:nvSpPr>
          <p:cNvPr id="2" name="Ovale 1">
            <a:extLst>
              <a:ext uri="{FF2B5EF4-FFF2-40B4-BE49-F238E27FC236}">
                <a16:creationId xmlns:a16="http://schemas.microsoft.com/office/drawing/2014/main" id="{83CB151C-E684-1ED6-A82C-CCE396C8A1E1}"/>
              </a:ext>
            </a:extLst>
          </p:cNvPr>
          <p:cNvSpPr/>
          <p:nvPr/>
        </p:nvSpPr>
        <p:spPr>
          <a:xfrm>
            <a:off x="2305387" y="3438930"/>
            <a:ext cx="3556058" cy="2365754"/>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000" b="1" dirty="0">
                <a:latin typeface="Calibri" panose="020F0502020204030204" pitchFamily="34" charset="0"/>
                <a:cs typeface="Calibri" panose="020F0502020204030204" pitchFamily="34" charset="0"/>
              </a:rPr>
              <a:t>IN</a:t>
            </a:r>
          </a:p>
        </p:txBody>
      </p:sp>
      <p:sp>
        <p:nvSpPr>
          <p:cNvPr id="3" name="Ovale 2">
            <a:extLst>
              <a:ext uri="{FF2B5EF4-FFF2-40B4-BE49-F238E27FC236}">
                <a16:creationId xmlns:a16="http://schemas.microsoft.com/office/drawing/2014/main" id="{3F37E219-89D5-331B-F4DF-DC748DE42026}"/>
              </a:ext>
            </a:extLst>
          </p:cNvPr>
          <p:cNvSpPr/>
          <p:nvPr/>
        </p:nvSpPr>
        <p:spPr>
          <a:xfrm>
            <a:off x="10249156" y="3510938"/>
            <a:ext cx="3556058" cy="2365754"/>
          </a:xfrm>
          <a:prstGeom prst="ellipse">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000" b="1" dirty="0">
                <a:solidFill>
                  <a:schemeClr val="accent1"/>
                </a:solidFill>
                <a:latin typeface="Calibri" panose="020F0502020204030204" pitchFamily="34" charset="0"/>
                <a:cs typeface="Calibri" panose="020F0502020204030204" pitchFamily="34" charset="0"/>
              </a:rPr>
              <a:t>IN OUT</a:t>
            </a:r>
          </a:p>
        </p:txBody>
      </p:sp>
      <p:sp>
        <p:nvSpPr>
          <p:cNvPr id="4" name="Ovale 3">
            <a:extLst>
              <a:ext uri="{FF2B5EF4-FFF2-40B4-BE49-F238E27FC236}">
                <a16:creationId xmlns:a16="http://schemas.microsoft.com/office/drawing/2014/main" id="{1168BA94-8150-A7B9-0336-90233CB2FFEA}"/>
              </a:ext>
            </a:extLst>
          </p:cNvPr>
          <p:cNvSpPr/>
          <p:nvPr/>
        </p:nvSpPr>
        <p:spPr>
          <a:xfrm>
            <a:off x="6296888" y="2784084"/>
            <a:ext cx="3556058" cy="2365754"/>
          </a:xfrm>
          <a:prstGeom prst="ellipse">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000" b="1" dirty="0">
                <a:latin typeface="Calibri" panose="020F0502020204030204" pitchFamily="34" charset="0"/>
                <a:cs typeface="Calibri" panose="020F0502020204030204" pitchFamily="34" charset="0"/>
              </a:rPr>
              <a:t>OUT</a:t>
            </a:r>
          </a:p>
        </p:txBody>
      </p:sp>
    </p:spTree>
    <p:extLst>
      <p:ext uri="{BB962C8B-B14F-4D97-AF65-F5344CB8AC3E}">
        <p14:creationId xmlns:p14="http://schemas.microsoft.com/office/powerpoint/2010/main" val="33672835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 Parametri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635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modalità </a:t>
            </a:r>
            <a:r>
              <a:rPr lang="it-IT" sz="2800" b="1" dirty="0">
                <a:solidFill>
                  <a:srgbClr val="FF0000"/>
                </a:solidFill>
                <a:ea typeface="Tahoma" panose="020B0604030504040204" pitchFamily="34" charset="0"/>
                <a:cs typeface="Calibri" panose="020F0502020204030204" pitchFamily="34" charset="0"/>
                <a:sym typeface="Convergence"/>
              </a:rPr>
              <a:t>IN</a:t>
            </a:r>
            <a:r>
              <a:rPr lang="it-IT" sz="2800" dirty="0">
                <a:ea typeface="Tahoma" panose="020B0604030504040204" pitchFamily="34" charset="0"/>
                <a:cs typeface="Calibri" panose="020F0502020204030204" pitchFamily="34" charset="0"/>
                <a:sym typeface="Convergence"/>
              </a:rPr>
              <a:t> è il </a:t>
            </a:r>
            <a:r>
              <a:rPr lang="it-IT" sz="2800" b="1" dirty="0">
                <a:ea typeface="Tahoma" panose="020B0604030504040204" pitchFamily="34" charset="0"/>
                <a:cs typeface="Calibri" panose="020F0502020204030204" pitchFamily="34" charset="0"/>
                <a:sym typeface="Convergence"/>
              </a:rPr>
              <a:t>Default</a:t>
            </a:r>
            <a:r>
              <a:rPr lang="it-IT" sz="2800" dirty="0">
                <a:ea typeface="Tahoma" panose="020B0604030504040204" pitchFamily="34" charset="0"/>
                <a:cs typeface="Calibri" panose="020F0502020204030204" pitchFamily="34" charset="0"/>
                <a:sym typeface="Convergence"/>
              </a:rPr>
              <a:t> per il passaggio dei parametri in entrata alla </a:t>
            </a:r>
            <a:r>
              <a:rPr lang="it-IT" sz="2800" b="1" dirty="0">
                <a:ea typeface="Tahoma" panose="020B0604030504040204" pitchFamily="34" charset="0"/>
                <a:cs typeface="Calibri" panose="020F0502020204030204" pitchFamily="34" charset="0"/>
                <a:sym typeface="Convergence"/>
              </a:rPr>
              <a:t>Funzione</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non è specificata alcuna modalità, il valore passato è considerato essere un parametro di </a:t>
            </a:r>
            <a:r>
              <a:rPr lang="it-IT" sz="2800" b="1" dirty="0">
                <a:ea typeface="Tahoma" panose="020B0604030504040204" pitchFamily="34" charset="0"/>
                <a:cs typeface="Calibri" panose="020F0502020204030204" pitchFamily="34" charset="0"/>
                <a:sym typeface="Convergence"/>
              </a:rPr>
              <a:t>Input</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modalità </a:t>
            </a:r>
            <a:r>
              <a:rPr lang="it-IT" sz="2800" b="1" dirty="0">
                <a:solidFill>
                  <a:srgbClr val="FF0000"/>
                </a:solidFill>
                <a:ea typeface="Tahoma" panose="020B0604030504040204" pitchFamily="34" charset="0"/>
                <a:cs typeface="Calibri" panose="020F0502020204030204" pitchFamily="34" charset="0"/>
                <a:sym typeface="Convergence"/>
              </a:rPr>
              <a:t>OUT</a:t>
            </a:r>
            <a:r>
              <a:rPr lang="it-IT" sz="2800" dirty="0">
                <a:ea typeface="Tahoma" panose="020B0604030504040204" pitchFamily="34" charset="0"/>
                <a:cs typeface="Calibri" panose="020F0502020204030204" pitchFamily="34" charset="0"/>
                <a:sym typeface="Convergence"/>
              </a:rPr>
              <a:t> ed </a:t>
            </a:r>
            <a:r>
              <a:rPr lang="it-IT" sz="2800" b="1" dirty="0">
                <a:solidFill>
                  <a:srgbClr val="FF0000"/>
                </a:solidFill>
                <a:ea typeface="Tahoma" panose="020B0604030504040204" pitchFamily="34" charset="0"/>
                <a:cs typeface="Calibri" panose="020F0502020204030204" pitchFamily="34" charset="0"/>
                <a:sym typeface="Convergence"/>
              </a:rPr>
              <a:t>IN OUT </a:t>
            </a:r>
            <a:r>
              <a:rPr lang="it-IT" sz="2800" dirty="0">
                <a:ea typeface="Tahoma" panose="020B0604030504040204" pitchFamily="34" charset="0"/>
                <a:cs typeface="Calibri" panose="020F0502020204030204" pitchFamily="34" charset="0"/>
                <a:sym typeface="Convergence"/>
              </a:rPr>
              <a:t>devono essere esplicitamente specificate nella dichiarazione</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965F76BF-EC4E-69D4-7FEB-5D1882A87120}"/>
              </a:ext>
            </a:extLst>
          </p:cNvPr>
          <p:cNvSpPr txBox="1"/>
          <p:nvPr/>
        </p:nvSpPr>
        <p:spPr>
          <a:xfrm>
            <a:off x="7270408" y="3571660"/>
            <a:ext cx="2630972" cy="769441"/>
          </a:xfrm>
          <a:prstGeom prst="rect">
            <a:avLst/>
          </a:prstGeom>
          <a:noFill/>
        </p:spPr>
        <p:txBody>
          <a:bodyPr wrap="square" rtlCol="0">
            <a:spAutoFit/>
          </a:bodyPr>
          <a:lstStyle/>
          <a:p>
            <a:pPr algn="ctr"/>
            <a:r>
              <a:rPr lang="it-IT" sz="4400" b="1" dirty="0">
                <a:solidFill>
                  <a:srgbClr val="FF0000"/>
                </a:solidFill>
                <a:effectLst>
                  <a:outerShdw blurRad="38100" dist="38100" dir="2700000" algn="tl">
                    <a:srgbClr val="000000">
                      <a:alpha val="43137"/>
                    </a:srgbClr>
                  </a:outerShdw>
                </a:effectLst>
              </a:rPr>
              <a:t>Modalità</a:t>
            </a:r>
          </a:p>
        </p:txBody>
      </p:sp>
      <p:sp>
        <p:nvSpPr>
          <p:cNvPr id="3" name="CasellaDiTesto 2">
            <a:extLst>
              <a:ext uri="{FF2B5EF4-FFF2-40B4-BE49-F238E27FC236}">
                <a16:creationId xmlns:a16="http://schemas.microsoft.com/office/drawing/2014/main" id="{26F0A99C-1FF6-0940-18DF-4494EF5E3ECA}"/>
              </a:ext>
            </a:extLst>
          </p:cNvPr>
          <p:cNvSpPr txBox="1"/>
          <p:nvPr/>
        </p:nvSpPr>
        <p:spPr>
          <a:xfrm>
            <a:off x="11165496" y="3609021"/>
            <a:ext cx="4530029" cy="769441"/>
          </a:xfrm>
          <a:prstGeom prst="rect">
            <a:avLst/>
          </a:prstGeom>
          <a:noFill/>
        </p:spPr>
        <p:txBody>
          <a:bodyPr wrap="square" rtlCol="0">
            <a:spAutoFit/>
          </a:bodyPr>
          <a:lstStyle/>
          <a:p>
            <a:pPr algn="ctr"/>
            <a:r>
              <a:rPr lang="it-IT" sz="4400" b="1" dirty="0">
                <a:solidFill>
                  <a:srgbClr val="00B050"/>
                </a:solidFill>
                <a:effectLst>
                  <a:outerShdw blurRad="38100" dist="38100" dir="2700000" algn="tl">
                    <a:srgbClr val="000000">
                      <a:alpha val="43137"/>
                    </a:srgbClr>
                  </a:outerShdw>
                </a:effectLst>
              </a:rPr>
              <a:t>Tipo del dato</a:t>
            </a:r>
          </a:p>
        </p:txBody>
      </p:sp>
      <p:sp>
        <p:nvSpPr>
          <p:cNvPr id="4" name="CasellaDiTesto 3">
            <a:extLst>
              <a:ext uri="{FF2B5EF4-FFF2-40B4-BE49-F238E27FC236}">
                <a16:creationId xmlns:a16="http://schemas.microsoft.com/office/drawing/2014/main" id="{9B556688-F122-132B-876B-C7693CE38FE0}"/>
              </a:ext>
            </a:extLst>
          </p:cNvPr>
          <p:cNvSpPr txBox="1"/>
          <p:nvPr/>
        </p:nvSpPr>
        <p:spPr>
          <a:xfrm>
            <a:off x="2088978" y="3708395"/>
            <a:ext cx="4997478" cy="769441"/>
          </a:xfrm>
          <a:prstGeom prst="rect">
            <a:avLst/>
          </a:prstGeom>
          <a:noFill/>
        </p:spPr>
        <p:txBody>
          <a:bodyPr wrap="square" rtlCol="0">
            <a:spAutoFit/>
          </a:bodyPr>
          <a:lstStyle/>
          <a:p>
            <a:pPr algn="ctr"/>
            <a:r>
              <a:rPr lang="it-IT" sz="4400" b="1" dirty="0">
                <a:solidFill>
                  <a:srgbClr val="3333FF"/>
                </a:solidFill>
                <a:effectLst>
                  <a:outerShdw blurRad="38100" dist="38100" dir="2700000" algn="tl">
                    <a:srgbClr val="000000">
                      <a:alpha val="43137"/>
                    </a:srgbClr>
                  </a:outerShdw>
                </a:effectLst>
              </a:rPr>
              <a:t>Nome parametro</a:t>
            </a:r>
          </a:p>
        </p:txBody>
      </p:sp>
      <p:cxnSp>
        <p:nvCxnSpPr>
          <p:cNvPr id="5" name="Connettore 2 4">
            <a:extLst>
              <a:ext uri="{FF2B5EF4-FFF2-40B4-BE49-F238E27FC236}">
                <a16:creationId xmlns:a16="http://schemas.microsoft.com/office/drawing/2014/main" id="{2EED0485-727C-71A8-8364-35007406A44B}"/>
              </a:ext>
            </a:extLst>
          </p:cNvPr>
          <p:cNvCxnSpPr>
            <a:cxnSpLocks/>
          </p:cNvCxnSpPr>
          <p:nvPr/>
        </p:nvCxnSpPr>
        <p:spPr>
          <a:xfrm>
            <a:off x="9685227" y="4093116"/>
            <a:ext cx="3004861" cy="1008161"/>
          </a:xfrm>
          <a:prstGeom prst="straightConnector1">
            <a:avLst/>
          </a:prstGeom>
          <a:ln w="44450">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7" name="Immagine 6">
            <a:extLst>
              <a:ext uri="{FF2B5EF4-FFF2-40B4-BE49-F238E27FC236}">
                <a16:creationId xmlns:a16="http://schemas.microsoft.com/office/drawing/2014/main" id="{37DEA089-3552-4ED1-2EAE-17233DA77B10}"/>
              </a:ext>
            </a:extLst>
          </p:cNvPr>
          <p:cNvPicPr>
            <a:picLocks noChangeAspect="1"/>
          </p:cNvPicPr>
          <p:nvPr/>
        </p:nvPicPr>
        <p:blipFill>
          <a:blip r:embed="rId3"/>
          <a:stretch>
            <a:fillRect/>
          </a:stretch>
        </p:blipFill>
        <p:spPr>
          <a:xfrm>
            <a:off x="1002868" y="5029841"/>
            <a:ext cx="14012345" cy="1200520"/>
          </a:xfrm>
          <a:prstGeom prst="rect">
            <a:avLst/>
          </a:prstGeom>
        </p:spPr>
      </p:pic>
      <p:cxnSp>
        <p:nvCxnSpPr>
          <p:cNvPr id="8" name="Connettore 2 7">
            <a:extLst>
              <a:ext uri="{FF2B5EF4-FFF2-40B4-BE49-F238E27FC236}">
                <a16:creationId xmlns:a16="http://schemas.microsoft.com/office/drawing/2014/main" id="{3E9E302B-97D6-986C-D499-9D35131811D1}"/>
              </a:ext>
            </a:extLst>
          </p:cNvPr>
          <p:cNvCxnSpPr>
            <a:cxnSpLocks/>
          </p:cNvCxnSpPr>
          <p:nvPr/>
        </p:nvCxnSpPr>
        <p:spPr>
          <a:xfrm>
            <a:off x="6608417" y="4252951"/>
            <a:ext cx="3476915" cy="1024875"/>
          </a:xfrm>
          <a:prstGeom prst="straightConnector1">
            <a:avLst/>
          </a:prstGeom>
          <a:ln w="60325">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ttore 2 13">
            <a:extLst>
              <a:ext uri="{FF2B5EF4-FFF2-40B4-BE49-F238E27FC236}">
                <a16:creationId xmlns:a16="http://schemas.microsoft.com/office/drawing/2014/main" id="{68D49CAF-599C-C156-8123-4F5474A29F61}"/>
              </a:ext>
            </a:extLst>
          </p:cNvPr>
          <p:cNvCxnSpPr>
            <a:cxnSpLocks/>
          </p:cNvCxnSpPr>
          <p:nvPr/>
        </p:nvCxnSpPr>
        <p:spPr>
          <a:xfrm>
            <a:off x="13740350" y="4246261"/>
            <a:ext cx="10747" cy="855016"/>
          </a:xfrm>
          <a:prstGeom prst="straightConnector1">
            <a:avLst/>
          </a:prstGeom>
          <a:ln w="444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15156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Passaggio di parametri tra due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( 1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questo esempio verrà mostrato il passaggio di parametri tra due </a:t>
            </a:r>
            <a:r>
              <a:rPr lang="it-IT" sz="2800" b="1" dirty="0" err="1">
                <a:ea typeface="Tahoma" panose="020B0604030504040204" pitchFamily="34" charset="0"/>
                <a:cs typeface="Calibri" panose="020F0502020204030204" pitchFamily="34" charset="0"/>
                <a:sym typeface="Convergence"/>
              </a:rPr>
              <a:t>Stored</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denominate </a:t>
            </a:r>
            <a:r>
              <a:rPr lang="it-IT" sz="2800" b="1" dirty="0">
                <a:ea typeface="Tahoma" panose="020B0604030504040204" pitchFamily="34" charset="0"/>
                <a:cs typeface="Calibri" panose="020F0502020204030204" pitchFamily="34" charset="0"/>
                <a:sym typeface="Convergence"/>
              </a:rPr>
              <a:t>ST_PROC_RUNST_01 </a:t>
            </a:r>
            <a:r>
              <a:rPr lang="it-IT" sz="2800" dirty="0">
                <a:ea typeface="Tahoma" panose="020B0604030504040204" pitchFamily="34" charset="0"/>
                <a:cs typeface="Calibri" panose="020F0502020204030204" pitchFamily="34" charset="0"/>
                <a:sym typeface="Convergence"/>
              </a:rPr>
              <a:t>e </a:t>
            </a:r>
            <a:r>
              <a:rPr lang="it-IT" sz="2800" b="1" dirty="0">
                <a:ea typeface="Tahoma" panose="020B0604030504040204" pitchFamily="34" charset="0"/>
                <a:cs typeface="Calibri" panose="020F0502020204030204" pitchFamily="34" charset="0"/>
                <a:sym typeface="Convergence"/>
              </a:rPr>
              <a:t>ST_PROC_RUNST_02</a:t>
            </a:r>
            <a:r>
              <a:rPr lang="it-IT" sz="2800" dirty="0">
                <a:ea typeface="Tahoma" panose="020B0604030504040204" pitchFamily="34" charset="0"/>
                <a:cs typeface="Calibri" panose="020F0502020204030204" pitchFamily="34" charset="0"/>
                <a:sym typeface="Convergence"/>
              </a:rPr>
              <a:t>; la prima passa tre parametri alla seconda</a:t>
            </a:r>
            <a:endParaRPr lang="it-IT" sz="2400" dirty="0">
              <a:latin typeface="Convergence"/>
              <a:ea typeface="Convergence"/>
              <a:cs typeface="Convergence"/>
              <a:sym typeface="Convergence"/>
            </a:endParaRPr>
          </a:p>
        </p:txBody>
      </p:sp>
      <p:pic>
        <p:nvPicPr>
          <p:cNvPr id="2" name="Immagine 1">
            <a:extLst>
              <a:ext uri="{FF2B5EF4-FFF2-40B4-BE49-F238E27FC236}">
                <a16:creationId xmlns:a16="http://schemas.microsoft.com/office/drawing/2014/main" id="{CE6F267C-3F70-82E2-6FFD-5397DF38D62D}"/>
              </a:ext>
            </a:extLst>
          </p:cNvPr>
          <p:cNvPicPr>
            <a:picLocks noChangeAspect="1"/>
          </p:cNvPicPr>
          <p:nvPr/>
        </p:nvPicPr>
        <p:blipFill>
          <a:blip r:embed="rId3"/>
          <a:stretch>
            <a:fillRect/>
          </a:stretch>
        </p:blipFill>
        <p:spPr>
          <a:xfrm>
            <a:off x="2653885" y="1834167"/>
            <a:ext cx="8362004" cy="4154037"/>
          </a:xfrm>
          <a:prstGeom prst="rect">
            <a:avLst/>
          </a:prstGeom>
        </p:spPr>
      </p:pic>
      <p:sp>
        <p:nvSpPr>
          <p:cNvPr id="3" name="Rettangolo 2">
            <a:extLst>
              <a:ext uri="{FF2B5EF4-FFF2-40B4-BE49-F238E27FC236}">
                <a16:creationId xmlns:a16="http://schemas.microsoft.com/office/drawing/2014/main" id="{1F5281A4-87A9-EEEF-D9CF-8FCF956E8C30}"/>
              </a:ext>
            </a:extLst>
          </p:cNvPr>
          <p:cNvSpPr/>
          <p:nvPr/>
        </p:nvSpPr>
        <p:spPr>
          <a:xfrm>
            <a:off x="8327461" y="2470608"/>
            <a:ext cx="2455767" cy="468896"/>
          </a:xfrm>
          <a:prstGeom prst="rect">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t>Parametro #1</a:t>
            </a:r>
          </a:p>
        </p:txBody>
      </p:sp>
      <p:sp>
        <p:nvSpPr>
          <p:cNvPr id="4" name="Rettangolo 3">
            <a:extLst>
              <a:ext uri="{FF2B5EF4-FFF2-40B4-BE49-F238E27FC236}">
                <a16:creationId xmlns:a16="http://schemas.microsoft.com/office/drawing/2014/main" id="{6262D696-24ED-38B5-FF70-B2DD8C03321E}"/>
              </a:ext>
            </a:extLst>
          </p:cNvPr>
          <p:cNvSpPr/>
          <p:nvPr/>
        </p:nvSpPr>
        <p:spPr>
          <a:xfrm>
            <a:off x="11019027" y="2616952"/>
            <a:ext cx="2485100" cy="46889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t>Parametro #2</a:t>
            </a:r>
          </a:p>
        </p:txBody>
      </p:sp>
      <p:sp>
        <p:nvSpPr>
          <p:cNvPr id="5" name="Rettangolo 4">
            <a:extLst>
              <a:ext uri="{FF2B5EF4-FFF2-40B4-BE49-F238E27FC236}">
                <a16:creationId xmlns:a16="http://schemas.microsoft.com/office/drawing/2014/main" id="{7192C33C-5273-F63B-DCDA-9B9592A4667B}"/>
              </a:ext>
            </a:extLst>
          </p:cNvPr>
          <p:cNvSpPr/>
          <p:nvPr/>
        </p:nvSpPr>
        <p:spPr>
          <a:xfrm>
            <a:off x="11561215" y="3542089"/>
            <a:ext cx="2567380" cy="468896"/>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solidFill>
                  <a:srgbClr val="0000FF"/>
                </a:solidFill>
              </a:rPr>
              <a:t>Parametro #3</a:t>
            </a:r>
          </a:p>
        </p:txBody>
      </p:sp>
      <p:cxnSp>
        <p:nvCxnSpPr>
          <p:cNvPr id="6" name="Connettore 2 5">
            <a:extLst>
              <a:ext uri="{FF2B5EF4-FFF2-40B4-BE49-F238E27FC236}">
                <a16:creationId xmlns:a16="http://schemas.microsoft.com/office/drawing/2014/main" id="{2AB66D37-6E55-D883-8DA0-DF2E6E8F8190}"/>
              </a:ext>
            </a:extLst>
          </p:cNvPr>
          <p:cNvCxnSpPr>
            <a:cxnSpLocks/>
          </p:cNvCxnSpPr>
          <p:nvPr/>
        </p:nvCxnSpPr>
        <p:spPr>
          <a:xfrm flipH="1">
            <a:off x="6278137" y="2860704"/>
            <a:ext cx="2046186" cy="1520615"/>
          </a:xfrm>
          <a:prstGeom prst="straightConnector1">
            <a:avLst/>
          </a:prstGeom>
          <a:ln w="38100">
            <a:solidFill>
              <a:srgbClr val="3333FF"/>
            </a:solidFill>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3A804D68-FE83-5157-1BCA-5A3D5637A17E}"/>
              </a:ext>
            </a:extLst>
          </p:cNvPr>
          <p:cNvCxnSpPr>
            <a:cxnSpLocks/>
          </p:cNvCxnSpPr>
          <p:nvPr/>
        </p:nvCxnSpPr>
        <p:spPr>
          <a:xfrm flipH="1">
            <a:off x="7560527" y="3085848"/>
            <a:ext cx="3455362" cy="1295471"/>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 name="Connettore 2 7">
            <a:extLst>
              <a:ext uri="{FF2B5EF4-FFF2-40B4-BE49-F238E27FC236}">
                <a16:creationId xmlns:a16="http://schemas.microsoft.com/office/drawing/2014/main" id="{258BC63B-DD59-97EF-FAD1-DD7BE0313EFD}"/>
              </a:ext>
            </a:extLst>
          </p:cNvPr>
          <p:cNvCxnSpPr>
            <a:cxnSpLocks/>
          </p:cNvCxnSpPr>
          <p:nvPr/>
        </p:nvCxnSpPr>
        <p:spPr>
          <a:xfrm flipH="1">
            <a:off x="9515029" y="3973145"/>
            <a:ext cx="2046186" cy="575670"/>
          </a:xfrm>
          <a:prstGeom prst="straightConnector1">
            <a:avLst/>
          </a:prstGeom>
          <a:ln w="38100">
            <a:solidFill>
              <a:srgbClr val="FFFF00"/>
            </a:solidFill>
            <a:tailEnd type="triangle"/>
          </a:ln>
        </p:spPr>
        <p:style>
          <a:lnRef idx="1">
            <a:schemeClr val="accent1"/>
          </a:lnRef>
          <a:fillRef idx="0">
            <a:schemeClr val="accent1"/>
          </a:fillRef>
          <a:effectRef idx="0">
            <a:schemeClr val="accent1"/>
          </a:effectRef>
          <a:fontRef idx="minor">
            <a:schemeClr val="tx1"/>
          </a:fontRef>
        </p:style>
      </p:cxnSp>
      <p:sp>
        <p:nvSpPr>
          <p:cNvPr id="9" name="Rettangolo 8">
            <a:extLst>
              <a:ext uri="{FF2B5EF4-FFF2-40B4-BE49-F238E27FC236}">
                <a16:creationId xmlns:a16="http://schemas.microsoft.com/office/drawing/2014/main" id="{2CA7F727-FC1F-5467-C183-EE503D92EF44}"/>
              </a:ext>
            </a:extLst>
          </p:cNvPr>
          <p:cNvSpPr/>
          <p:nvPr/>
        </p:nvSpPr>
        <p:spPr>
          <a:xfrm>
            <a:off x="376497" y="2860704"/>
            <a:ext cx="1954107" cy="1688111"/>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400" b="1" dirty="0"/>
              <a:t>Stored Procedure richiamata</a:t>
            </a:r>
          </a:p>
        </p:txBody>
      </p:sp>
      <p:cxnSp>
        <p:nvCxnSpPr>
          <p:cNvPr id="11" name="Connettore 2 10">
            <a:extLst>
              <a:ext uri="{FF2B5EF4-FFF2-40B4-BE49-F238E27FC236}">
                <a16:creationId xmlns:a16="http://schemas.microsoft.com/office/drawing/2014/main" id="{78557083-B64C-5EA7-9A48-7E5055D5F9B1}"/>
              </a:ext>
            </a:extLst>
          </p:cNvPr>
          <p:cNvCxnSpPr>
            <a:cxnSpLocks/>
          </p:cNvCxnSpPr>
          <p:nvPr/>
        </p:nvCxnSpPr>
        <p:spPr>
          <a:xfrm>
            <a:off x="1967939" y="4381319"/>
            <a:ext cx="1048612" cy="16749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0500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Passaggio di parametri tra due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( 2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79012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della prima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dovranno essere tutte dichiarate altrimenti il programma terminerà in errore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L'obiettivo della prima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è quella di passare i primi due parametri di </a:t>
            </a:r>
            <a:r>
              <a:rPr lang="it-IT" sz="2800" b="1" dirty="0">
                <a:ea typeface="Tahoma" panose="020B0604030504040204" pitchFamily="34" charset="0"/>
                <a:cs typeface="Calibri" panose="020F0502020204030204" pitchFamily="34" charset="0"/>
                <a:sym typeface="Convergence"/>
              </a:rPr>
              <a:t>Input</a:t>
            </a:r>
            <a:r>
              <a:rPr lang="it-IT" sz="2800" dirty="0">
                <a:ea typeface="Tahoma" panose="020B0604030504040204" pitchFamily="34" charset="0"/>
                <a:cs typeface="Calibri" panose="020F0502020204030204" pitchFamily="34" charset="0"/>
                <a:sym typeface="Convergence"/>
              </a:rPr>
              <a:t> che consentano di eseguire alla seconda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di eseguire una lettura tramite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della </a:t>
            </a:r>
            <a:r>
              <a:rPr lang="it-IT" sz="2800" b="1" dirty="0">
                <a:ea typeface="Tahoma" panose="020B0604030504040204" pitchFamily="34" charset="0"/>
                <a:cs typeface="Calibri" panose="020F0502020204030204" pitchFamily="34" charset="0"/>
                <a:sym typeface="Convergence"/>
              </a:rPr>
              <a:t>Tabella ALL_TAB_STATISTICS </a:t>
            </a:r>
            <a:r>
              <a:rPr lang="it-IT" sz="2800" dirty="0">
                <a:ea typeface="Tahoma" panose="020B0604030504040204" pitchFamily="34" charset="0"/>
                <a:cs typeface="Calibri" panose="020F0502020204030204" pitchFamily="34" charset="0"/>
                <a:sym typeface="Convergence"/>
              </a:rPr>
              <a:t>e per ogni </a:t>
            </a:r>
            <a:r>
              <a:rPr lang="it-IT" sz="2800" b="1" dirty="0">
                <a:ea typeface="Tahoma" panose="020B0604030504040204" pitchFamily="34" charset="0"/>
                <a:cs typeface="Calibri" panose="020F0502020204030204" pitchFamily="34" charset="0"/>
                <a:sym typeface="Convergence"/>
              </a:rPr>
              <a:t>Record</a:t>
            </a:r>
            <a:r>
              <a:rPr lang="it-IT" sz="2800" dirty="0">
                <a:ea typeface="Tahoma" panose="020B0604030504040204" pitchFamily="34" charset="0"/>
                <a:cs typeface="Calibri" panose="020F0502020204030204" pitchFamily="34" charset="0"/>
                <a:sym typeface="Convergence"/>
              </a:rPr>
              <a:t> letto dovrà essere eseguita una </a:t>
            </a:r>
            <a:r>
              <a:rPr lang="it-IT" sz="2800" b="1" dirty="0">
                <a:ea typeface="Tahoma" panose="020B0604030504040204" pitchFamily="34" charset="0"/>
                <a:cs typeface="Calibri" panose="020F0502020204030204" pitchFamily="34" charset="0"/>
                <a:sym typeface="Convergence"/>
              </a:rPr>
              <a:t>INSERT</a:t>
            </a:r>
            <a:r>
              <a:rPr lang="it-IT" sz="2800" dirty="0">
                <a:ea typeface="Tahoma" panose="020B0604030504040204" pitchFamily="34" charset="0"/>
                <a:cs typeface="Calibri" panose="020F0502020204030204" pitchFamily="34" charset="0"/>
                <a:sym typeface="Convergence"/>
              </a:rPr>
              <a:t> nella </a:t>
            </a:r>
            <a:r>
              <a:rPr lang="it-IT" sz="2800" b="1" dirty="0">
                <a:ea typeface="Tahoma" panose="020B0604030504040204" pitchFamily="34" charset="0"/>
                <a:cs typeface="Calibri" panose="020F0502020204030204" pitchFamily="34" charset="0"/>
                <a:sym typeface="Convergence"/>
              </a:rPr>
              <a:t>Tabella</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TB_RUNSTATS_HISTORY </a:t>
            </a:r>
            <a:r>
              <a:rPr lang="it-IT" sz="2800" dirty="0">
                <a:ea typeface="Tahoma" panose="020B0604030504040204" pitchFamily="34" charset="0"/>
                <a:cs typeface="Calibri" panose="020F0502020204030204" pitchFamily="34" charset="0"/>
                <a:sym typeface="Convergence"/>
              </a:rPr>
              <a:t>che contiene tre campi quali </a:t>
            </a:r>
            <a:r>
              <a:rPr lang="it-IT" sz="2800" b="1" dirty="0">
                <a:ea typeface="Tahoma" panose="020B0604030504040204" pitchFamily="34" charset="0"/>
                <a:cs typeface="Calibri" panose="020F0502020204030204" pitchFamily="34" charset="0"/>
                <a:sym typeface="Convergence"/>
              </a:rPr>
              <a:t>OWNER_TB</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NOME_TABELLA </a:t>
            </a:r>
            <a:r>
              <a:rPr lang="it-IT" sz="2800" dirty="0">
                <a:ea typeface="Tahoma" panose="020B0604030504040204" pitchFamily="34" charset="0"/>
                <a:cs typeface="Calibri" panose="020F0502020204030204" pitchFamily="34" charset="0"/>
                <a:sym typeface="Convergence"/>
              </a:rPr>
              <a:t>e </a:t>
            </a:r>
            <a:r>
              <a:rPr lang="it-IT" sz="2800" b="1" dirty="0">
                <a:ea typeface="Tahoma" panose="020B0604030504040204" pitchFamily="34" charset="0"/>
                <a:cs typeface="Calibri" panose="020F0502020204030204" pitchFamily="34" charset="0"/>
                <a:sym typeface="Convergence"/>
              </a:rPr>
              <a:t>DATA_INSERIMENTO</a:t>
            </a:r>
            <a:endParaRPr lang="it-IT" sz="2400" b="1" dirty="0">
              <a:latin typeface="Convergence"/>
              <a:ea typeface="Convergence"/>
              <a:cs typeface="Convergence"/>
              <a:sym typeface="Convergence"/>
            </a:endParaRPr>
          </a:p>
        </p:txBody>
      </p:sp>
      <p:pic>
        <p:nvPicPr>
          <p:cNvPr id="2" name="Immagine 1">
            <a:extLst>
              <a:ext uri="{FF2B5EF4-FFF2-40B4-BE49-F238E27FC236}">
                <a16:creationId xmlns:a16="http://schemas.microsoft.com/office/drawing/2014/main" id="{7B95BCDF-DA96-9628-6454-76C0B949E253}"/>
              </a:ext>
            </a:extLst>
          </p:cNvPr>
          <p:cNvPicPr>
            <a:picLocks noChangeAspect="1"/>
          </p:cNvPicPr>
          <p:nvPr/>
        </p:nvPicPr>
        <p:blipFill>
          <a:blip r:embed="rId3"/>
          <a:stretch>
            <a:fillRect/>
          </a:stretch>
        </p:blipFill>
        <p:spPr>
          <a:xfrm>
            <a:off x="3997133" y="1549286"/>
            <a:ext cx="6990043" cy="1573056"/>
          </a:xfrm>
          <a:prstGeom prst="rect">
            <a:avLst/>
          </a:prstGeom>
        </p:spPr>
      </p:pic>
    </p:spTree>
    <p:extLst>
      <p:ext uri="{BB962C8B-B14F-4D97-AF65-F5344CB8AC3E}">
        <p14:creationId xmlns:p14="http://schemas.microsoft.com/office/powerpoint/2010/main" val="317055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Gli Anonymous </a:t>
            </a:r>
            <a:r>
              <a:rPr lang="it-IT" sz="3200" b="1" dirty="0" err="1">
                <a:solidFill>
                  <a:schemeClr val="bg1"/>
                </a:solidFill>
                <a:latin typeface="Calibri" panose="020F0502020204030204" pitchFamily="34" charset="0"/>
                <a:cs typeface="Calibri" panose="020F0502020204030204" pitchFamily="34" charset="0"/>
              </a:rPr>
              <a:t>Blocks</a:t>
            </a:r>
            <a:r>
              <a:rPr lang="it-IT" sz="3200" b="1" dirty="0">
                <a:solidFill>
                  <a:schemeClr val="bg1"/>
                </a:solidFill>
                <a:latin typeface="Calibri" panose="020F0502020204030204" pitchFamily="34" charset="0"/>
                <a:cs typeface="Calibri" panose="020F0502020204030204" pitchFamily="34" charset="0"/>
              </a:rPr>
              <a:t> ( 3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Mostriamo ora un piccolo esempio di un </a:t>
            </a:r>
            <a:r>
              <a:rPr lang="it-IT" sz="2800" b="1" dirty="0">
                <a:ea typeface="Tahoma" panose="020B0604030504040204" pitchFamily="34" charset="0"/>
                <a:cs typeface="Calibri" panose="020F0502020204030204" pitchFamily="34" charset="0"/>
                <a:sym typeface="Convergence"/>
              </a:rPr>
              <a:t>Blocco Anonimo </a:t>
            </a:r>
            <a:r>
              <a:rPr lang="it-IT" sz="2800" dirty="0">
                <a:ea typeface="Tahoma" panose="020B0604030504040204" pitchFamily="34" charset="0"/>
                <a:cs typeface="Calibri" panose="020F0502020204030204" pitchFamily="34" charset="0"/>
                <a:sym typeface="Convergence"/>
              </a:rPr>
              <a:t>e creiamo una </a:t>
            </a:r>
            <a:r>
              <a:rPr lang="it-IT" sz="2800" b="1" dirty="0">
                <a:ea typeface="Tahoma" panose="020B0604030504040204" pitchFamily="34" charset="0"/>
                <a:cs typeface="Calibri" panose="020F0502020204030204" pitchFamily="34" charset="0"/>
                <a:sym typeface="Convergence"/>
              </a:rPr>
              <a:t>Tabella</a:t>
            </a:r>
            <a:r>
              <a:rPr lang="it-IT" sz="2800" dirty="0">
                <a:ea typeface="Tahoma" panose="020B0604030504040204" pitchFamily="34" charset="0"/>
                <a:cs typeface="Calibri" panose="020F0502020204030204" pitchFamily="34" charset="0"/>
                <a:sym typeface="Convergence"/>
              </a:rPr>
              <a:t> denominata </a:t>
            </a:r>
            <a:r>
              <a:rPr lang="it-IT" sz="2800" b="1" dirty="0">
                <a:ea typeface="Tahoma" panose="020B0604030504040204" pitchFamily="34" charset="0"/>
                <a:cs typeface="Calibri" panose="020F0502020204030204" pitchFamily="34" charset="0"/>
                <a:sym typeface="Convergence"/>
              </a:rPr>
              <a:t>TAB_A</a:t>
            </a:r>
            <a:r>
              <a:rPr lang="it-IT" sz="2800" dirty="0">
                <a:ea typeface="Tahoma" panose="020B0604030504040204" pitchFamily="34" charset="0"/>
                <a:cs typeface="Calibri" panose="020F0502020204030204" pitchFamily="34" charset="0"/>
                <a:sym typeface="Convergence"/>
              </a:rPr>
              <a:t> contenente un solo campo numerico denominato </a:t>
            </a:r>
            <a:r>
              <a:rPr lang="it-IT" sz="2800" b="1" dirty="0">
                <a:ea typeface="Tahoma" panose="020B0604030504040204" pitchFamily="34" charset="0"/>
                <a:cs typeface="Calibri" panose="020F0502020204030204" pitchFamily="34" charset="0"/>
                <a:sym typeface="Convergence"/>
              </a:rPr>
              <a:t>NUM_A</a:t>
            </a:r>
            <a:endParaRPr lang="it-IT" sz="2800" dirty="0">
              <a:ea typeface="Tahoma" panose="020B0604030504040204" pitchFamily="34" charset="0"/>
              <a:cs typeface="Calibri" panose="020F0502020204030204" pitchFamily="34" charset="0"/>
              <a:sym typeface="Convergence"/>
            </a:endParaRPr>
          </a:p>
        </p:txBody>
      </p:sp>
      <p:pic>
        <p:nvPicPr>
          <p:cNvPr id="5" name="Immagine 4">
            <a:extLst>
              <a:ext uri="{FF2B5EF4-FFF2-40B4-BE49-F238E27FC236}">
                <a16:creationId xmlns:a16="http://schemas.microsoft.com/office/drawing/2014/main" id="{73981744-41D8-A344-DBE7-F9F509657972}"/>
              </a:ext>
            </a:extLst>
          </p:cNvPr>
          <p:cNvPicPr>
            <a:picLocks noChangeAspect="1"/>
          </p:cNvPicPr>
          <p:nvPr/>
        </p:nvPicPr>
        <p:blipFill>
          <a:blip r:embed="rId3"/>
          <a:stretch>
            <a:fillRect/>
          </a:stretch>
        </p:blipFill>
        <p:spPr>
          <a:xfrm>
            <a:off x="2911876" y="1603739"/>
            <a:ext cx="9792070" cy="4585854"/>
          </a:xfrm>
          <a:prstGeom prst="rect">
            <a:avLst/>
          </a:prstGeom>
        </p:spPr>
      </p:pic>
      <p:sp>
        <p:nvSpPr>
          <p:cNvPr id="6" name="CasellaDiTesto 5">
            <a:extLst>
              <a:ext uri="{FF2B5EF4-FFF2-40B4-BE49-F238E27FC236}">
                <a16:creationId xmlns:a16="http://schemas.microsoft.com/office/drawing/2014/main" id="{87C758DF-391E-340E-DA81-0379A322E537}"/>
              </a:ext>
            </a:extLst>
          </p:cNvPr>
          <p:cNvSpPr txBox="1"/>
          <p:nvPr/>
        </p:nvSpPr>
        <p:spPr>
          <a:xfrm>
            <a:off x="4057095" y="2281562"/>
            <a:ext cx="7128574" cy="1200329"/>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CREATE TABLE </a:t>
            </a:r>
            <a:r>
              <a:rPr lang="en-US" b="1" dirty="0">
                <a:latin typeface="Courier New" panose="02070309020205020404" pitchFamily="49" charset="0"/>
                <a:cs typeface="Courier New" panose="02070309020205020404" pitchFamily="49" charset="0"/>
              </a:rPr>
              <a:t>SCH_DBETL.TAB_A</a:t>
            </a:r>
          </a:p>
          <a:p>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NUM_A     </a:t>
            </a:r>
            <a:r>
              <a:rPr lang="en-US" b="1" dirty="0">
                <a:solidFill>
                  <a:srgbClr val="0000FF"/>
                </a:solidFill>
                <a:latin typeface="Courier New" panose="02070309020205020404" pitchFamily="49" charset="0"/>
                <a:cs typeface="Courier New" panose="02070309020205020404" pitchFamily="49" charset="0"/>
              </a:rPr>
              <a:t>DECIMAL</a:t>
            </a:r>
          </a:p>
          <a:p>
            <a:r>
              <a:rPr lang="en-US"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7810332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Passaggio di parametri tra due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( 3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584992" cy="286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Al termine dell'esecuzione della seconda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a:t>
            </a:r>
            <a:r>
              <a:rPr lang="it-IT" sz="2800" dirty="0">
                <a:ea typeface="Tahoma" panose="020B0604030504040204" pitchFamily="34" charset="0"/>
                <a:cs typeface="Calibri" panose="020F0502020204030204" pitchFamily="34" charset="0"/>
                <a:sym typeface="Convergence"/>
              </a:rPr>
              <a:t>, la prima riceverà come </a:t>
            </a:r>
            <a:r>
              <a:rPr lang="it-IT" sz="2800" b="1" dirty="0">
                <a:ea typeface="Tahoma" panose="020B0604030504040204" pitchFamily="34" charset="0"/>
                <a:cs typeface="Calibri" panose="020F0502020204030204" pitchFamily="34" charset="0"/>
                <a:sym typeface="Convergence"/>
              </a:rPr>
              <a:t>Output</a:t>
            </a:r>
            <a:r>
              <a:rPr lang="it-IT" sz="2800" dirty="0">
                <a:ea typeface="Tahoma" panose="020B0604030504040204" pitchFamily="34" charset="0"/>
                <a:cs typeface="Calibri" panose="020F0502020204030204" pitchFamily="34" charset="0"/>
                <a:sym typeface="Convergence"/>
              </a:rPr>
              <a:t> in una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numerica, il numero totale di </a:t>
            </a:r>
            <a:r>
              <a:rPr lang="it-IT" sz="2800" b="1" dirty="0">
                <a:ea typeface="Tahoma" panose="020B0604030504040204" pitchFamily="34" charset="0"/>
                <a:cs typeface="Calibri" panose="020F0502020204030204" pitchFamily="34" charset="0"/>
                <a:sym typeface="Convergence"/>
              </a:rPr>
              <a:t>INSERT</a:t>
            </a:r>
            <a:r>
              <a:rPr lang="it-IT" sz="2800" dirty="0">
                <a:ea typeface="Tahoma" panose="020B0604030504040204" pitchFamily="34" charset="0"/>
                <a:cs typeface="Calibri" panose="020F0502020204030204" pitchFamily="34" charset="0"/>
                <a:sym typeface="Convergence"/>
              </a:rPr>
              <a:t> effettuate dalla seconda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nella </a:t>
            </a:r>
            <a:r>
              <a:rPr lang="it-IT" sz="2800" b="1" dirty="0">
                <a:ea typeface="Tahoma" panose="020B0604030504040204" pitchFamily="34" charset="0"/>
                <a:cs typeface="Calibri" panose="020F0502020204030204" pitchFamily="34" charset="0"/>
                <a:sym typeface="Convergence"/>
              </a:rPr>
              <a:t>Tabella TB_RUNSTATS_HISTORY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Nella seconda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si noti la dichiarazione dei </a:t>
            </a:r>
            <a:r>
              <a:rPr lang="it-IT" sz="2800" b="1" dirty="0">
                <a:ea typeface="Tahoma" panose="020B0604030504040204" pitchFamily="34" charset="0"/>
                <a:cs typeface="Calibri" panose="020F0502020204030204" pitchFamily="34" charset="0"/>
                <a:sym typeface="Convergence"/>
              </a:rPr>
              <a:t>Parametri</a:t>
            </a:r>
            <a:r>
              <a:rPr lang="it-IT" sz="2800" dirty="0">
                <a:ea typeface="Tahoma" panose="020B0604030504040204" pitchFamily="34" charset="0"/>
                <a:cs typeface="Calibri" panose="020F0502020204030204" pitchFamily="34" charset="0"/>
                <a:sym typeface="Convergence"/>
              </a:rPr>
              <a:t> con relative tipologie ( </a:t>
            </a:r>
            <a:r>
              <a:rPr lang="it-IT" sz="2800" b="1" dirty="0">
                <a:ea typeface="Tahoma" panose="020B0604030504040204" pitchFamily="34" charset="0"/>
                <a:cs typeface="Calibri" panose="020F0502020204030204" pitchFamily="34" charset="0"/>
                <a:sym typeface="Convergence"/>
              </a:rPr>
              <a:t>IN</a:t>
            </a:r>
            <a:r>
              <a:rPr lang="it-IT" sz="2800" dirty="0">
                <a:ea typeface="Tahoma" panose="020B0604030504040204" pitchFamily="34" charset="0"/>
                <a:cs typeface="Calibri" panose="020F0502020204030204" pitchFamily="34" charset="0"/>
                <a:sym typeface="Convergence"/>
              </a:rPr>
              <a:t> e </a:t>
            </a:r>
            <a:r>
              <a:rPr lang="it-IT" sz="2800" b="1" dirty="0">
                <a:ea typeface="Tahoma" panose="020B0604030504040204" pitchFamily="34" charset="0"/>
                <a:cs typeface="Calibri" panose="020F0502020204030204" pitchFamily="34" charset="0"/>
                <a:sym typeface="Convergence"/>
              </a:rPr>
              <a:t>OUT</a:t>
            </a:r>
            <a:r>
              <a:rPr lang="it-IT" sz="2800" dirty="0">
                <a:ea typeface="Tahoma" panose="020B0604030504040204" pitchFamily="34" charset="0"/>
                <a:cs typeface="Calibri" panose="020F0502020204030204" pitchFamily="34" charset="0"/>
                <a:sym typeface="Convergence"/>
              </a:rPr>
              <a:t> ) e il tipo di dato che in tutte e tre le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è un </a:t>
            </a:r>
            <a:r>
              <a:rPr lang="it-IT" sz="2800" b="1" dirty="0">
                <a:ea typeface="Tahoma" panose="020B0604030504040204" pitchFamily="34" charset="0"/>
                <a:cs typeface="Calibri" panose="020F0502020204030204" pitchFamily="34" charset="0"/>
                <a:sym typeface="Convergence"/>
              </a:rPr>
              <a:t>NUMBER</a:t>
            </a:r>
            <a:endParaRPr lang="it-IT" sz="2400" b="1" dirty="0">
              <a:latin typeface="Convergence"/>
              <a:ea typeface="Convergence"/>
              <a:cs typeface="Convergence"/>
              <a:sym typeface="Convergence"/>
            </a:endParaRPr>
          </a:p>
        </p:txBody>
      </p:sp>
      <p:sp>
        <p:nvSpPr>
          <p:cNvPr id="3" name="CasellaDiTesto 2">
            <a:extLst>
              <a:ext uri="{FF2B5EF4-FFF2-40B4-BE49-F238E27FC236}">
                <a16:creationId xmlns:a16="http://schemas.microsoft.com/office/drawing/2014/main" id="{4ABB71E7-B9CA-2105-E256-7376B1C327C4}"/>
              </a:ext>
            </a:extLst>
          </p:cNvPr>
          <p:cNvSpPr txBox="1"/>
          <p:nvPr/>
        </p:nvSpPr>
        <p:spPr>
          <a:xfrm>
            <a:off x="1182057" y="3878170"/>
            <a:ext cx="13069202" cy="1384995"/>
          </a:xfrm>
          <a:prstGeom prst="rect">
            <a:avLst/>
          </a:prstGeom>
          <a:noFill/>
        </p:spPr>
        <p:txBody>
          <a:bodyPr wrap="square" rtlCol="0">
            <a:spAutoFit/>
          </a:bodyPr>
          <a:lstStyle/>
          <a:p>
            <a:r>
              <a:rPr lang="it-IT" sz="2800" b="1" dirty="0">
                <a:solidFill>
                  <a:srgbClr val="0000FF"/>
                </a:solidFill>
                <a:latin typeface="Courier New" panose="02070309020205020404" pitchFamily="49" charset="0"/>
                <a:cs typeface="Courier New" panose="02070309020205020404" pitchFamily="49" charset="0"/>
              </a:rPr>
              <a:t>CREATE OR REPLACE PROCEDURE </a:t>
            </a:r>
            <a:r>
              <a:rPr lang="it-IT" sz="2800" b="1" dirty="0">
                <a:latin typeface="Courier New" panose="02070309020205020404" pitchFamily="49" charset="0"/>
                <a:cs typeface="Courier New" panose="02070309020205020404" pitchFamily="49" charset="0"/>
              </a:rPr>
              <a:t>ST_PROC_RUNST_02</a:t>
            </a:r>
          </a:p>
          <a:p>
            <a:r>
              <a:rPr lang="it-IT" sz="2800" b="1" dirty="0">
                <a:latin typeface="Courier New" panose="02070309020205020404" pitchFamily="49" charset="0"/>
                <a:cs typeface="Courier New" panose="02070309020205020404" pitchFamily="49" charset="0"/>
              </a:rPr>
              <a:t>(N_RIGHE </a:t>
            </a:r>
            <a:r>
              <a:rPr lang="it-IT" sz="2800" b="1" dirty="0">
                <a:solidFill>
                  <a:srgbClr val="0000FF"/>
                </a:solidFill>
                <a:latin typeface="Courier New" panose="02070309020205020404" pitchFamily="49" charset="0"/>
                <a:cs typeface="Courier New" panose="02070309020205020404" pitchFamily="49" charset="0"/>
              </a:rPr>
              <a:t>IN NUMBER</a:t>
            </a:r>
            <a:r>
              <a:rPr lang="it-IT" sz="2800" b="1" dirty="0">
                <a:latin typeface="Courier New" panose="02070309020205020404" pitchFamily="49" charset="0"/>
                <a:cs typeface="Courier New" panose="02070309020205020404" pitchFamily="49" charset="0"/>
              </a:rPr>
              <a:t>,N_BLOCCHI </a:t>
            </a:r>
            <a:r>
              <a:rPr lang="it-IT" sz="2800" b="1" dirty="0">
                <a:solidFill>
                  <a:srgbClr val="0000FF"/>
                </a:solidFill>
                <a:latin typeface="Courier New" panose="02070309020205020404" pitchFamily="49" charset="0"/>
                <a:cs typeface="Courier New" panose="02070309020205020404" pitchFamily="49" charset="0"/>
              </a:rPr>
              <a:t>IN NUMBER</a:t>
            </a:r>
            <a:r>
              <a:rPr lang="it-IT" sz="2800" b="1" dirty="0">
                <a:latin typeface="Courier New" panose="02070309020205020404" pitchFamily="49" charset="0"/>
                <a:cs typeface="Courier New" panose="02070309020205020404" pitchFamily="49" charset="0"/>
              </a:rPr>
              <a:t>,N_INSERT </a:t>
            </a:r>
            <a:r>
              <a:rPr lang="it-IT" sz="2800" b="1" dirty="0">
                <a:solidFill>
                  <a:srgbClr val="0000FF"/>
                </a:solidFill>
                <a:latin typeface="Courier New" panose="02070309020205020404" pitchFamily="49" charset="0"/>
                <a:cs typeface="Courier New" panose="02070309020205020404" pitchFamily="49" charset="0"/>
              </a:rPr>
              <a:t>OUT NUMBER</a:t>
            </a:r>
            <a:r>
              <a:rPr lang="it-IT" sz="2800" b="1" dirty="0">
                <a:latin typeface="Courier New" panose="02070309020205020404" pitchFamily="49" charset="0"/>
                <a:cs typeface="Courier New" panose="02070309020205020404" pitchFamily="49" charset="0"/>
              </a:rPr>
              <a:t>)</a:t>
            </a:r>
            <a:endParaRPr lang="it-IT" sz="2800" b="1" dirty="0">
              <a:solidFill>
                <a:srgbClr val="0000FF"/>
              </a:solidFill>
              <a:latin typeface="Courier New" panose="02070309020205020404" pitchFamily="49" charset="0"/>
              <a:cs typeface="Courier New" panose="02070309020205020404" pitchFamily="49" charset="0"/>
            </a:endParaRPr>
          </a:p>
          <a:p>
            <a:r>
              <a:rPr lang="it-IT" sz="2800" b="1" dirty="0">
                <a:solidFill>
                  <a:srgbClr val="0000FF"/>
                </a:solidFill>
                <a:latin typeface="Courier New" panose="02070309020205020404" pitchFamily="49" charset="0"/>
                <a:cs typeface="Courier New" panose="02070309020205020404" pitchFamily="49" charset="0"/>
              </a:rPr>
              <a:t>AS</a:t>
            </a:r>
            <a:endParaRPr lang="it-IT" sz="28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42758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Passaggio di parametri tra due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( 4 di 4 )</a:t>
            </a:r>
          </a:p>
        </p:txBody>
      </p:sp>
      <p:pic>
        <p:nvPicPr>
          <p:cNvPr id="3" name="Immagine 2">
            <a:extLst>
              <a:ext uri="{FF2B5EF4-FFF2-40B4-BE49-F238E27FC236}">
                <a16:creationId xmlns:a16="http://schemas.microsoft.com/office/drawing/2014/main" id="{FD63846F-3537-6CE0-F828-374445631B63}"/>
              </a:ext>
            </a:extLst>
          </p:cNvPr>
          <p:cNvPicPr>
            <a:picLocks noChangeAspect="1"/>
          </p:cNvPicPr>
          <p:nvPr/>
        </p:nvPicPr>
        <p:blipFill>
          <a:blip r:embed="rId3"/>
          <a:stretch>
            <a:fillRect/>
          </a:stretch>
        </p:blipFill>
        <p:spPr>
          <a:xfrm>
            <a:off x="2930065" y="592212"/>
            <a:ext cx="10583257" cy="5663622"/>
          </a:xfrm>
          <a:prstGeom prst="rect">
            <a:avLst/>
          </a:prstGeom>
        </p:spPr>
      </p:pic>
    </p:spTree>
    <p:extLst>
      <p:ext uri="{BB962C8B-B14F-4D97-AF65-F5344CB8AC3E}">
        <p14:creationId xmlns:p14="http://schemas.microsoft.com/office/powerpoint/2010/main" val="34131969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una Funzione ( 1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702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Creare la seguente </a:t>
            </a:r>
            <a:r>
              <a:rPr lang="it-IT" sz="2800" b="1" dirty="0">
                <a:ea typeface="Tahoma" panose="020B0604030504040204" pitchFamily="34" charset="0"/>
                <a:cs typeface="Calibri" panose="020F0502020204030204" pitchFamily="34" charset="0"/>
                <a:sym typeface="Convergence"/>
              </a:rPr>
              <a:t>Tabelle</a:t>
            </a:r>
            <a:r>
              <a:rPr lang="it-IT" sz="2800" dirty="0">
                <a:ea typeface="Tahoma" panose="020B0604030504040204" pitchFamily="34" charset="0"/>
                <a:cs typeface="Calibri" panose="020F0502020204030204" pitchFamily="34" charset="0"/>
                <a:sym typeface="Convergence"/>
              </a:rPr>
              <a:t> ed eseguire gli </a:t>
            </a:r>
            <a:r>
              <a:rPr lang="it-IT" sz="2800" b="1" dirty="0">
                <a:ea typeface="Tahoma" panose="020B0604030504040204" pitchFamily="34" charset="0"/>
                <a:cs typeface="Calibri" panose="020F0502020204030204" pitchFamily="34" charset="0"/>
                <a:sym typeface="Convergence"/>
              </a:rPr>
              <a:t>Script</a:t>
            </a:r>
            <a:r>
              <a:rPr lang="it-IT" sz="2800" dirty="0">
                <a:ea typeface="Tahoma" panose="020B0604030504040204" pitchFamily="34" charset="0"/>
                <a:cs typeface="Calibri" panose="020F0502020204030204" pitchFamily="34" charset="0"/>
                <a:sym typeface="Convergence"/>
              </a:rPr>
              <a:t> </a:t>
            </a:r>
            <a:r>
              <a:rPr lang="it-IT" sz="2800" b="1" dirty="0" err="1">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di seguito riportati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Creare la seguente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presente nella slide successiva</a:t>
            </a:r>
            <a:endParaRPr lang="it-IT" sz="2400" dirty="0">
              <a:latin typeface="Convergence"/>
              <a:ea typeface="Convergence"/>
              <a:cs typeface="Convergence"/>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p:txBody>
      </p:sp>
      <p:sp>
        <p:nvSpPr>
          <p:cNvPr id="4" name="CasellaDiTesto 3">
            <a:extLst>
              <a:ext uri="{FF2B5EF4-FFF2-40B4-BE49-F238E27FC236}">
                <a16:creationId xmlns:a16="http://schemas.microsoft.com/office/drawing/2014/main" id="{F30EECDC-A5B4-C118-A305-63C7A7EBB84A}"/>
              </a:ext>
            </a:extLst>
          </p:cNvPr>
          <p:cNvSpPr txBox="1"/>
          <p:nvPr/>
        </p:nvSpPr>
        <p:spPr>
          <a:xfrm>
            <a:off x="4637937" y="1182231"/>
            <a:ext cx="5966873" cy="2246769"/>
          </a:xfrm>
          <a:prstGeom prst="rect">
            <a:avLst/>
          </a:prstGeom>
          <a:noFill/>
        </p:spPr>
        <p:txBody>
          <a:bodyPr wrap="square" rtlCol="0">
            <a:spAutoFit/>
          </a:bodyPr>
          <a:lstStyle/>
          <a:p>
            <a:r>
              <a:rPr lang="it-IT" sz="2800" b="1" dirty="0">
                <a:solidFill>
                  <a:srgbClr val="0000FF"/>
                </a:solidFill>
                <a:latin typeface="Courier New" panose="02070309020205020404" pitchFamily="49" charset="0"/>
                <a:cs typeface="Courier New" panose="02070309020205020404" pitchFamily="49" charset="0"/>
              </a:rPr>
              <a:t>CREATE TABLE </a:t>
            </a:r>
            <a:r>
              <a:rPr lang="it-IT" sz="2800" b="1" dirty="0">
                <a:latin typeface="Courier New" panose="02070309020205020404" pitchFamily="49" charset="0"/>
                <a:cs typeface="Courier New" panose="02070309020205020404" pitchFamily="49" charset="0"/>
              </a:rPr>
              <a:t>LISTA_CORSI</a:t>
            </a:r>
          </a:p>
          <a:p>
            <a:r>
              <a:rPr lang="it-IT" sz="2800" b="1" dirty="0">
                <a:latin typeface="Courier New" panose="02070309020205020404" pitchFamily="49" charset="0"/>
                <a:cs typeface="Courier New" panose="02070309020205020404" pitchFamily="49" charset="0"/>
              </a:rPr>
              <a:t>(</a:t>
            </a:r>
          </a:p>
          <a:p>
            <a:r>
              <a:rPr lang="it-IT" sz="2800" b="1" dirty="0">
                <a:latin typeface="Courier New" panose="02070309020205020404" pitchFamily="49" charset="0"/>
                <a:cs typeface="Courier New" panose="02070309020205020404" pitchFamily="49" charset="0"/>
              </a:rPr>
              <a:t> ID_CORSO       </a:t>
            </a:r>
            <a:r>
              <a:rPr lang="it-IT" sz="2800" b="1" dirty="0">
                <a:solidFill>
                  <a:srgbClr val="0000FF"/>
                </a:solidFill>
                <a:latin typeface="Courier New" panose="02070309020205020404" pitchFamily="49" charset="0"/>
                <a:cs typeface="Courier New" panose="02070309020205020404" pitchFamily="49" charset="0"/>
              </a:rPr>
              <a:t>INTEGER</a:t>
            </a:r>
          </a:p>
          <a:p>
            <a:r>
              <a:rPr lang="it-IT" sz="2800" b="1" dirty="0">
                <a:latin typeface="Courier New" panose="02070309020205020404" pitchFamily="49" charset="0"/>
                <a:cs typeface="Courier New" panose="02070309020205020404" pitchFamily="49" charset="0"/>
              </a:rPr>
              <a:t>,NOME_CORSO     </a:t>
            </a:r>
            <a:r>
              <a:rPr lang="it-IT" sz="2800" b="1" dirty="0">
                <a:solidFill>
                  <a:srgbClr val="0000FF"/>
                </a:solidFill>
                <a:latin typeface="Courier New" panose="02070309020205020404" pitchFamily="49" charset="0"/>
                <a:cs typeface="Courier New" panose="02070309020205020404" pitchFamily="49" charset="0"/>
              </a:rPr>
              <a:t>VARCHAR</a:t>
            </a:r>
            <a:r>
              <a:rPr lang="it-IT" sz="2800" b="1" dirty="0">
                <a:latin typeface="Courier New" panose="02070309020205020404" pitchFamily="49" charset="0"/>
                <a:cs typeface="Courier New" panose="02070309020205020404" pitchFamily="49" charset="0"/>
              </a:rPr>
              <a:t>(50)</a:t>
            </a:r>
          </a:p>
          <a:p>
            <a:r>
              <a:rPr lang="it-IT" sz="2800" b="1" dirty="0">
                <a:latin typeface="Courier New" panose="02070309020205020404" pitchFamily="49" charset="0"/>
                <a:cs typeface="Courier New" panose="02070309020205020404" pitchFamily="49" charset="0"/>
              </a:rPr>
              <a:t>); </a:t>
            </a:r>
          </a:p>
        </p:txBody>
      </p:sp>
      <p:sp>
        <p:nvSpPr>
          <p:cNvPr id="5" name="CasellaDiTesto 4">
            <a:extLst>
              <a:ext uri="{FF2B5EF4-FFF2-40B4-BE49-F238E27FC236}">
                <a16:creationId xmlns:a16="http://schemas.microsoft.com/office/drawing/2014/main" id="{293AD3A8-1E2C-3B2D-F672-1F0832896469}"/>
              </a:ext>
            </a:extLst>
          </p:cNvPr>
          <p:cNvSpPr txBox="1"/>
          <p:nvPr/>
        </p:nvSpPr>
        <p:spPr>
          <a:xfrm>
            <a:off x="1360449" y="4127299"/>
            <a:ext cx="13883268" cy="1815882"/>
          </a:xfrm>
          <a:prstGeom prst="rect">
            <a:avLst/>
          </a:prstGeom>
          <a:noFill/>
        </p:spPr>
        <p:txBody>
          <a:bodyPr wrap="square" rtlCol="0">
            <a:spAutoFit/>
          </a:bodyPr>
          <a:lstStyle/>
          <a:p>
            <a:r>
              <a:rPr lang="it-IT" sz="2800" b="1" dirty="0">
                <a:solidFill>
                  <a:srgbClr val="0000FF"/>
                </a:solidFill>
                <a:latin typeface="Courier New" panose="02070309020205020404" pitchFamily="49" charset="0"/>
                <a:cs typeface="Courier New" panose="02070309020205020404" pitchFamily="49" charset="0"/>
              </a:rPr>
              <a:t>INSERT INTO </a:t>
            </a:r>
            <a:r>
              <a:rPr lang="it-IT" sz="2800" b="1" dirty="0">
                <a:latin typeface="Courier New" panose="02070309020205020404" pitchFamily="49" charset="0"/>
                <a:cs typeface="Courier New" panose="02070309020205020404" pitchFamily="49" charset="0"/>
              </a:rPr>
              <a:t>LISTA_CORSI </a:t>
            </a:r>
            <a:r>
              <a:rPr lang="it-IT" sz="2800" b="1" dirty="0">
                <a:solidFill>
                  <a:srgbClr val="0000FF"/>
                </a:solidFill>
                <a:latin typeface="Courier New" panose="02070309020205020404" pitchFamily="49" charset="0"/>
                <a:cs typeface="Courier New" panose="02070309020205020404" pitchFamily="49" charset="0"/>
              </a:rPr>
              <a:t>VALUES</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1</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Linguaggio Cobol</a:t>
            </a:r>
            <a:r>
              <a:rPr lang="it-IT" sz="2800" b="1" dirty="0">
                <a:latin typeface="Courier New" panose="02070309020205020404" pitchFamily="49" charset="0"/>
                <a:cs typeface="Courier New" panose="02070309020205020404" pitchFamily="49" charset="0"/>
              </a:rPr>
              <a:t>');</a:t>
            </a:r>
          </a:p>
          <a:p>
            <a:r>
              <a:rPr lang="it-IT" sz="2800" b="1" dirty="0">
                <a:solidFill>
                  <a:srgbClr val="0000FF"/>
                </a:solidFill>
                <a:latin typeface="Courier New" panose="02070309020205020404" pitchFamily="49" charset="0"/>
                <a:cs typeface="Courier New" panose="02070309020205020404" pitchFamily="49" charset="0"/>
              </a:rPr>
              <a:t>INSERT INTO </a:t>
            </a:r>
            <a:r>
              <a:rPr lang="it-IT" sz="2800" b="1" dirty="0">
                <a:latin typeface="Courier New" panose="02070309020205020404" pitchFamily="49" charset="0"/>
                <a:cs typeface="Courier New" panose="02070309020205020404" pitchFamily="49" charset="0"/>
              </a:rPr>
              <a:t>LISTA_CORSI </a:t>
            </a:r>
            <a:r>
              <a:rPr lang="it-IT" sz="2800" b="1" dirty="0">
                <a:solidFill>
                  <a:srgbClr val="0000FF"/>
                </a:solidFill>
                <a:latin typeface="Courier New" panose="02070309020205020404" pitchFamily="49" charset="0"/>
                <a:cs typeface="Courier New" panose="02070309020205020404" pitchFamily="49" charset="0"/>
              </a:rPr>
              <a:t>VALUES</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2</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Sistema Operativo Unix</a:t>
            </a:r>
            <a:r>
              <a:rPr lang="it-IT" sz="2800" b="1" dirty="0">
                <a:latin typeface="Courier New" panose="02070309020205020404" pitchFamily="49" charset="0"/>
                <a:cs typeface="Courier New" panose="02070309020205020404" pitchFamily="49" charset="0"/>
              </a:rPr>
              <a:t>');</a:t>
            </a:r>
          </a:p>
          <a:p>
            <a:r>
              <a:rPr lang="it-IT" sz="2800" b="1" dirty="0">
                <a:solidFill>
                  <a:srgbClr val="0000FF"/>
                </a:solidFill>
                <a:latin typeface="Courier New" panose="02070309020205020404" pitchFamily="49" charset="0"/>
                <a:cs typeface="Courier New" panose="02070309020205020404" pitchFamily="49" charset="0"/>
              </a:rPr>
              <a:t>INSERT INTO </a:t>
            </a:r>
            <a:r>
              <a:rPr lang="it-IT" sz="2800" b="1" dirty="0">
                <a:latin typeface="Courier New" panose="02070309020205020404" pitchFamily="49" charset="0"/>
                <a:cs typeface="Courier New" panose="02070309020205020404" pitchFamily="49" charset="0"/>
              </a:rPr>
              <a:t>LISTA_CORSI </a:t>
            </a:r>
            <a:r>
              <a:rPr lang="it-IT" sz="2800" b="1" dirty="0">
                <a:solidFill>
                  <a:srgbClr val="0000FF"/>
                </a:solidFill>
                <a:latin typeface="Courier New" panose="02070309020205020404" pitchFamily="49" charset="0"/>
                <a:cs typeface="Courier New" panose="02070309020205020404" pitchFamily="49" charset="0"/>
              </a:rPr>
              <a:t>VALUES</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3</a:t>
            </a:r>
            <a:r>
              <a:rPr lang="it-IT" sz="2800" b="1" dirty="0">
                <a:latin typeface="Courier New" panose="02070309020205020404" pitchFamily="49" charset="0"/>
                <a:cs typeface="Courier New" panose="02070309020205020404" pitchFamily="49" charset="0"/>
              </a:rPr>
              <a:t>, '</a:t>
            </a:r>
            <a:r>
              <a:rPr lang="it-IT" sz="2800" b="1" dirty="0" err="1">
                <a:solidFill>
                  <a:srgbClr val="00B050"/>
                </a:solidFill>
                <a:latin typeface="Courier New" panose="02070309020205020404" pitchFamily="49" charset="0"/>
                <a:cs typeface="Courier New" panose="02070309020205020404" pitchFamily="49" charset="0"/>
              </a:rPr>
              <a:t>Sql</a:t>
            </a:r>
            <a:r>
              <a:rPr lang="it-IT" sz="2800" b="1" dirty="0">
                <a:solidFill>
                  <a:srgbClr val="00B050"/>
                </a:solidFill>
                <a:latin typeface="Courier New" panose="02070309020205020404" pitchFamily="49" charset="0"/>
                <a:cs typeface="Courier New" panose="02070309020205020404" pitchFamily="49" charset="0"/>
              </a:rPr>
              <a:t> avanzato</a:t>
            </a:r>
            <a:r>
              <a:rPr lang="it-IT" sz="2800" b="1" dirty="0">
                <a:latin typeface="Courier New" panose="02070309020205020404" pitchFamily="49" charset="0"/>
                <a:cs typeface="Courier New" panose="02070309020205020404" pitchFamily="49" charset="0"/>
              </a:rPr>
              <a:t>');</a:t>
            </a:r>
          </a:p>
          <a:p>
            <a:r>
              <a:rPr lang="it-IT" sz="2800" b="1" dirty="0">
                <a:solidFill>
                  <a:srgbClr val="0000FF"/>
                </a:solidFill>
                <a:latin typeface="Courier New" panose="02070309020205020404" pitchFamily="49" charset="0"/>
                <a:cs typeface="Courier New" panose="02070309020205020404" pitchFamily="49" charset="0"/>
              </a:rPr>
              <a:t>INSERT INTO </a:t>
            </a:r>
            <a:r>
              <a:rPr lang="it-IT" sz="2800" b="1" dirty="0">
                <a:latin typeface="Courier New" panose="02070309020205020404" pitchFamily="49" charset="0"/>
                <a:cs typeface="Courier New" panose="02070309020205020404" pitchFamily="49" charset="0"/>
              </a:rPr>
              <a:t>LISTA_CORSI </a:t>
            </a:r>
            <a:r>
              <a:rPr lang="it-IT" sz="2800" b="1" dirty="0">
                <a:solidFill>
                  <a:srgbClr val="0000FF"/>
                </a:solidFill>
                <a:latin typeface="Courier New" panose="02070309020205020404" pitchFamily="49" charset="0"/>
                <a:cs typeface="Courier New" panose="02070309020205020404" pitchFamily="49" charset="0"/>
              </a:rPr>
              <a:t>VALUES</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4</a:t>
            </a:r>
            <a:r>
              <a:rPr lang="it-IT" sz="2800" b="1" dirty="0">
                <a:latin typeface="Courier New" panose="02070309020205020404" pitchFamily="49" charset="0"/>
                <a:cs typeface="Courier New" panose="02070309020205020404" pitchFamily="49" charset="0"/>
              </a:rPr>
              <a:t>, '</a:t>
            </a:r>
            <a:r>
              <a:rPr lang="it-IT" sz="2800" b="1" dirty="0">
                <a:solidFill>
                  <a:srgbClr val="00B050"/>
                </a:solidFill>
                <a:latin typeface="Courier New" panose="02070309020205020404" pitchFamily="49" charset="0"/>
                <a:cs typeface="Courier New" panose="02070309020205020404" pitchFamily="49" charset="0"/>
              </a:rPr>
              <a:t>Sistema Docker</a:t>
            </a:r>
            <a:r>
              <a:rPr lang="it-IT"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351913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una Funzione ( 2 di 3 )</a:t>
            </a:r>
          </a:p>
        </p:txBody>
      </p:sp>
      <p:sp>
        <p:nvSpPr>
          <p:cNvPr id="5" name="CasellaDiTesto 4">
            <a:extLst>
              <a:ext uri="{FF2B5EF4-FFF2-40B4-BE49-F238E27FC236}">
                <a16:creationId xmlns:a16="http://schemas.microsoft.com/office/drawing/2014/main" id="{3C83E547-2360-0BF8-CC23-C4AA63B3499F}"/>
              </a:ext>
            </a:extLst>
          </p:cNvPr>
          <p:cNvSpPr txBox="1"/>
          <p:nvPr/>
        </p:nvSpPr>
        <p:spPr>
          <a:xfrm>
            <a:off x="157569" y="624685"/>
            <a:ext cx="15537956" cy="5355312"/>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CREATE OR REPLACE FUNCTION </a:t>
            </a:r>
            <a:r>
              <a:rPr lang="en-US" b="1" dirty="0">
                <a:latin typeface="Courier New" panose="02070309020205020404" pitchFamily="49" charset="0"/>
                <a:cs typeface="Courier New" panose="02070309020205020404" pitchFamily="49" charset="0"/>
              </a:rPr>
              <a:t>RICERCA_CORSO</a:t>
            </a:r>
            <a:r>
              <a:rPr lang="en-US" b="1" dirty="0">
                <a:solidFill>
                  <a:srgbClr val="0000FF"/>
                </a:solidFill>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(WS_TITOLO        </a:t>
            </a:r>
            <a:r>
              <a:rPr lang="en-US" b="1" dirty="0">
                <a:solidFill>
                  <a:srgbClr val="0000FF"/>
                </a:solidFill>
                <a:latin typeface="Courier New" panose="02070309020205020404" pitchFamily="49" charset="0"/>
                <a:cs typeface="Courier New" panose="02070309020205020404" pitchFamily="49" charset="0"/>
              </a:rPr>
              <a:t>IN VARCHAR2</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 NUMBER</a:t>
            </a:r>
            <a:endParaRPr lang="en-US" b="1" dirty="0">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IS</a:t>
            </a:r>
          </a:p>
          <a:p>
            <a:r>
              <a:rPr lang="en-US" b="1" dirty="0">
                <a:solidFill>
                  <a:srgbClr val="0000FF"/>
                </a:solidFill>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 WS_OUT_ID_CORSO   </a:t>
            </a:r>
            <a:r>
              <a:rPr lang="en-US" b="1" dirty="0">
                <a:solidFill>
                  <a:srgbClr val="0000FF"/>
                </a:solidFill>
                <a:latin typeface="Courier New" panose="02070309020205020404" pitchFamily="49" charset="0"/>
                <a:cs typeface="Courier New" panose="02070309020205020404" pitchFamily="49" charset="0"/>
              </a:rPr>
              <a:t>NUMBER</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   CURSOR </a:t>
            </a:r>
            <a:r>
              <a:rPr lang="en-US" b="1" dirty="0">
                <a:latin typeface="Courier New" panose="02070309020205020404" pitchFamily="49" charset="0"/>
                <a:cs typeface="Courier New" panose="02070309020205020404" pitchFamily="49" charset="0"/>
              </a:rPr>
              <a:t>CUR_LISTA_CORSI</a:t>
            </a:r>
            <a:r>
              <a:rPr lang="en-US" b="1" dirty="0">
                <a:solidFill>
                  <a:srgbClr val="0000FF"/>
                </a:solidFill>
                <a:latin typeface="Courier New" panose="02070309020205020404" pitchFamily="49" charset="0"/>
                <a:cs typeface="Courier New" panose="02070309020205020404" pitchFamily="49" charset="0"/>
              </a:rPr>
              <a:t> IS</a:t>
            </a:r>
          </a:p>
          <a:p>
            <a:r>
              <a:rPr lang="en-US" b="1" dirty="0">
                <a:solidFill>
                  <a:srgbClr val="0000FF"/>
                </a:solidFill>
                <a:latin typeface="Courier New" panose="02070309020205020404" pitchFamily="49" charset="0"/>
                <a:cs typeface="Courier New" panose="02070309020205020404" pitchFamily="49" charset="0"/>
              </a:rPr>
              <a:t>   SELECT </a:t>
            </a:r>
            <a:r>
              <a:rPr lang="en-US" b="1" dirty="0">
                <a:latin typeface="Courier New" panose="02070309020205020404" pitchFamily="49" charset="0"/>
                <a:cs typeface="Courier New" panose="02070309020205020404" pitchFamily="49" charset="0"/>
              </a:rPr>
              <a:t>ID_CORSO </a:t>
            </a:r>
            <a:r>
              <a:rPr lang="en-US" b="1" dirty="0">
                <a:solidFill>
                  <a:srgbClr val="0000FF"/>
                </a:solidFill>
                <a:latin typeface="Courier New" panose="02070309020205020404" pitchFamily="49" charset="0"/>
                <a:cs typeface="Courier New" panose="02070309020205020404" pitchFamily="49" charset="0"/>
              </a:rPr>
              <a:t>FROM </a:t>
            </a:r>
            <a:r>
              <a:rPr lang="en-US" b="1" dirty="0">
                <a:latin typeface="Courier New" panose="02070309020205020404" pitchFamily="49" charset="0"/>
                <a:cs typeface="Courier New" panose="02070309020205020404" pitchFamily="49" charset="0"/>
              </a:rPr>
              <a:t>LISTA_CORSI </a:t>
            </a:r>
            <a:r>
              <a:rPr lang="en-US" b="1" dirty="0">
                <a:solidFill>
                  <a:srgbClr val="0000FF"/>
                </a:solidFill>
                <a:latin typeface="Courier New" panose="02070309020205020404" pitchFamily="49" charset="0"/>
                <a:cs typeface="Courier New" panose="02070309020205020404" pitchFamily="49" charset="0"/>
              </a:rPr>
              <a:t>WHERE </a:t>
            </a:r>
            <a:r>
              <a:rPr lang="en-US" b="1" dirty="0">
                <a:latin typeface="Courier New" panose="02070309020205020404" pitchFamily="49" charset="0"/>
                <a:cs typeface="Courier New" panose="02070309020205020404" pitchFamily="49" charset="0"/>
              </a:rPr>
              <a:t>NOME_CORSO = WS_TITOLO;</a:t>
            </a:r>
          </a:p>
          <a:p>
            <a:r>
              <a:rPr lang="en-US" b="1" dirty="0">
                <a:solidFill>
                  <a:srgbClr val="0000FF"/>
                </a:solidFill>
                <a:latin typeface="Courier New" panose="02070309020205020404" pitchFamily="49" charset="0"/>
                <a:cs typeface="Courier New" panose="02070309020205020404" pitchFamily="49" charset="0"/>
              </a:rPr>
              <a:t>BEGIN</a:t>
            </a:r>
            <a:endParaRPr lang="en-US" b="1" dirty="0">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OPEN </a:t>
            </a:r>
            <a:r>
              <a:rPr lang="en-US" b="1" dirty="0">
                <a:latin typeface="Courier New" panose="02070309020205020404" pitchFamily="49" charset="0"/>
                <a:cs typeface="Courier New" panose="02070309020205020404" pitchFamily="49" charset="0"/>
              </a:rPr>
              <a:t>CUR_LISTA_CORSI;</a:t>
            </a:r>
            <a:endParaRPr lang="en-US" b="1" dirty="0">
              <a:solidFill>
                <a:srgbClr val="0000FF"/>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FETCH </a:t>
            </a:r>
            <a:r>
              <a:rPr lang="en-US" b="1" dirty="0">
                <a:latin typeface="Courier New" panose="02070309020205020404" pitchFamily="49" charset="0"/>
                <a:cs typeface="Courier New" panose="02070309020205020404" pitchFamily="49" charset="0"/>
              </a:rPr>
              <a:t>CUR_LISTA_CORSI </a:t>
            </a:r>
            <a:r>
              <a:rPr lang="en-US" b="1" dirty="0">
                <a:solidFill>
                  <a:srgbClr val="0000FF"/>
                </a:solidFill>
                <a:latin typeface="Courier New" panose="02070309020205020404" pitchFamily="49" charset="0"/>
                <a:cs typeface="Courier New" panose="02070309020205020404" pitchFamily="49" charset="0"/>
              </a:rPr>
              <a:t>INTO </a:t>
            </a:r>
            <a:r>
              <a:rPr lang="en-US" b="1" dirty="0">
                <a:latin typeface="Courier New" panose="02070309020205020404" pitchFamily="49" charset="0"/>
                <a:cs typeface="Courier New" panose="02070309020205020404" pitchFamily="49" charset="0"/>
              </a:rPr>
              <a:t>WS_OUT_ID_CORSO;</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 </a:t>
            </a:r>
            <a:r>
              <a:rPr lang="en-US" b="1" dirty="0">
                <a:latin typeface="Courier New" panose="02070309020205020404" pitchFamily="49" charset="0"/>
                <a:cs typeface="Courier New" panose="02070309020205020404" pitchFamily="49" charset="0"/>
              </a:rPr>
              <a:t>CUR_LISTA_CORSI</a:t>
            </a:r>
            <a:r>
              <a:rPr lang="en-US" b="1" dirty="0">
                <a:solidFill>
                  <a:srgbClr val="0000FF"/>
                </a:solidFill>
                <a:latin typeface="Courier New" panose="02070309020205020404" pitchFamily="49" charset="0"/>
                <a:cs typeface="Courier New" panose="02070309020205020404" pitchFamily="49" charset="0"/>
              </a:rPr>
              <a:t>%NOTFOUND</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THEN</a:t>
            </a:r>
          </a:p>
          <a:p>
            <a:r>
              <a:rPr lang="en-US" b="1" dirty="0">
                <a:latin typeface="Courier New" panose="02070309020205020404" pitchFamily="49" charset="0"/>
                <a:cs typeface="Courier New" panose="02070309020205020404" pitchFamily="49" charset="0"/>
              </a:rPr>
              <a:t>      WS_OUT_ID_CORSO := 0;</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END IF</a:t>
            </a:r>
            <a:r>
              <a:rPr lang="en-US" b="1" dirty="0">
                <a:latin typeface="Courier New" panose="02070309020205020404" pitchFamily="49" charset="0"/>
                <a:cs typeface="Courier New" panose="02070309020205020404" pitchFamily="49" charset="0"/>
              </a:rPr>
              <a:t>;</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CLOSE </a:t>
            </a:r>
            <a:r>
              <a:rPr lang="en-US" b="1" dirty="0">
                <a:latin typeface="Courier New" panose="02070309020205020404" pitchFamily="49" charset="0"/>
                <a:cs typeface="Courier New" panose="02070309020205020404" pitchFamily="49" charset="0"/>
              </a:rPr>
              <a:t>CUR_LISTA_CORSI;</a:t>
            </a:r>
            <a:endParaRPr lang="en-US" b="1" dirty="0">
              <a:solidFill>
                <a:srgbClr val="0000FF"/>
              </a:solidFill>
              <a:latin typeface="Courier New" panose="02070309020205020404" pitchFamily="49" charset="0"/>
              <a:cs typeface="Courier New" panose="02070309020205020404" pitchFamily="49" charset="0"/>
            </a:endParaRP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RETURN </a:t>
            </a:r>
            <a:r>
              <a:rPr lang="en-US" b="1" dirty="0">
                <a:latin typeface="Courier New" panose="02070309020205020404" pitchFamily="49" charset="0"/>
                <a:cs typeface="Courier New" panose="02070309020205020404" pitchFamily="49" charset="0"/>
              </a:rPr>
              <a:t>WS_OUT_ID_CORSO;</a:t>
            </a:r>
            <a:endParaRPr lang="en-US" b="1" dirty="0">
              <a:solidFill>
                <a:srgbClr val="0000FF"/>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EXCEPTION</a:t>
            </a:r>
          </a:p>
          <a:p>
            <a:r>
              <a:rPr lang="en-US" b="1" dirty="0">
                <a:solidFill>
                  <a:srgbClr val="0000FF"/>
                </a:solidFill>
                <a:latin typeface="Courier New" panose="02070309020205020404" pitchFamily="49" charset="0"/>
                <a:cs typeface="Courier New" panose="02070309020205020404" pitchFamily="49" charset="0"/>
              </a:rPr>
              <a:t>   WHEN OTHERS THEN</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RAISE_APPLICATION_ERROR</a:t>
            </a:r>
            <a:r>
              <a:rPr lang="en-US" b="1" dirty="0">
                <a:latin typeface="Courier New" panose="02070309020205020404" pitchFamily="49" charset="0"/>
                <a:cs typeface="Courier New" panose="02070309020205020404" pitchFamily="49" charset="0"/>
              </a:rPr>
              <a:t>(</a:t>
            </a:r>
            <a:r>
              <a:rPr lang="en-US" b="1" dirty="0">
                <a:solidFill>
                  <a:srgbClr val="00B050"/>
                </a:solidFill>
                <a:latin typeface="Courier New" panose="02070309020205020404" pitchFamily="49" charset="0"/>
                <a:cs typeface="Courier New" panose="02070309020205020404" pitchFamily="49" charset="0"/>
              </a:rPr>
              <a:t>-20001</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Errore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Sql</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Sqlcode</a:t>
            </a:r>
            <a:r>
              <a:rPr lang="en-US" b="1" dirty="0">
                <a:latin typeface="Courier New" panose="02070309020205020404" pitchFamily="49" charset="0"/>
                <a:cs typeface="Courier New" panose="02070309020205020404" pitchFamily="49" charset="0"/>
              </a:rPr>
              <a:t> : ' || SQLCODE || ' – Error – ' || SQLERRM);</a:t>
            </a:r>
            <a:endParaRPr lang="en-US" b="1" dirty="0">
              <a:solidFill>
                <a:srgbClr val="0000FF"/>
              </a:solidFill>
              <a:latin typeface="Courier New" panose="02070309020205020404" pitchFamily="49" charset="0"/>
              <a:cs typeface="Courier New" panose="02070309020205020404" pitchFamily="49" charset="0"/>
            </a:endParaRP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a:t>
            </a:r>
            <a:endParaRPr lang="it-IT"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462340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Esempio di una Funzione ( 3 di 3 )</a:t>
            </a:r>
          </a:p>
        </p:txBody>
      </p:sp>
      <p:sp>
        <p:nvSpPr>
          <p:cNvPr id="2" name="Text Box 1">
            <a:extLst>
              <a:ext uri="{FF2B5EF4-FFF2-40B4-BE49-F238E27FC236}">
                <a16:creationId xmlns:a16="http://schemas.microsoft.com/office/drawing/2014/main" id="{86263C85-E42B-71BC-8958-AF591743136A}"/>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Scrivere il seguente codice che richiama la </a:t>
            </a:r>
            <a:r>
              <a:rPr lang="it-IT" sz="2800" b="1" dirty="0">
                <a:ea typeface="Tahoma" panose="020B0604030504040204" pitchFamily="34" charset="0"/>
                <a:cs typeface="Calibri" panose="020F0502020204030204" pitchFamily="34" charset="0"/>
                <a:sym typeface="Convergence"/>
              </a:rPr>
              <a:t>Funzione RICERCA_CORSO</a:t>
            </a:r>
            <a:endParaRPr lang="it-IT" sz="2400" b="1" dirty="0">
              <a:latin typeface="Convergence"/>
              <a:ea typeface="Convergence"/>
              <a:cs typeface="Convergence"/>
              <a:sym typeface="Convergence"/>
            </a:endParaRPr>
          </a:p>
        </p:txBody>
      </p:sp>
      <p:sp>
        <p:nvSpPr>
          <p:cNvPr id="5" name="CasellaDiTesto 4">
            <a:extLst>
              <a:ext uri="{FF2B5EF4-FFF2-40B4-BE49-F238E27FC236}">
                <a16:creationId xmlns:a16="http://schemas.microsoft.com/office/drawing/2014/main" id="{13FA5BC6-AC5C-22F3-9019-D0D63C8C2B73}"/>
              </a:ext>
            </a:extLst>
          </p:cNvPr>
          <p:cNvSpPr txBox="1"/>
          <p:nvPr/>
        </p:nvSpPr>
        <p:spPr>
          <a:xfrm>
            <a:off x="2309751" y="1304908"/>
            <a:ext cx="12164536" cy="2462213"/>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solidFill>
                  <a:srgbClr val="0000FF"/>
                </a:solidFill>
                <a:latin typeface="Courier New" panose="02070309020205020404" pitchFamily="49" charset="0"/>
                <a:cs typeface="Courier New" panose="02070309020205020404" pitchFamily="49" charset="0"/>
              </a:rPr>
              <a:t>   </a:t>
            </a:r>
            <a:r>
              <a:rPr lang="en-US" sz="2200" b="1" dirty="0">
                <a:latin typeface="Courier New" panose="02070309020205020404" pitchFamily="49" charset="0"/>
                <a:cs typeface="Courier New" panose="02070309020205020404" pitchFamily="49" charset="0"/>
              </a:rPr>
              <a:t>CODICE_CORSO          </a:t>
            </a:r>
            <a:r>
              <a:rPr lang="en-US" sz="2200" b="1" dirty="0">
                <a:solidFill>
                  <a:srgbClr val="0000FF"/>
                </a:solidFill>
                <a:latin typeface="Courier New" panose="02070309020205020404" pitchFamily="49" charset="0"/>
                <a:cs typeface="Courier New" panose="02070309020205020404" pitchFamily="49" charset="0"/>
              </a:rPr>
              <a:t>NUMBER</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a:t>
            </a:r>
            <a:r>
              <a:rPr lang="en-US" sz="2200" b="1" dirty="0">
                <a:solidFill>
                  <a:srgbClr val="00B050"/>
                </a:solidFill>
                <a:latin typeface="Courier New" panose="02070309020205020404" pitchFamily="49" charset="0"/>
                <a:cs typeface="Courier New" panose="02070309020205020404" pitchFamily="49" charset="0"/>
              </a:rPr>
              <a:t>-- CALL </a:t>
            </a:r>
            <a:r>
              <a:rPr lang="en-US" sz="2200" b="1" dirty="0" err="1">
                <a:solidFill>
                  <a:srgbClr val="00B050"/>
                </a:solidFill>
                <a:latin typeface="Courier New" panose="02070309020205020404" pitchFamily="49" charset="0"/>
                <a:cs typeface="Courier New" panose="02070309020205020404" pitchFamily="49" charset="0"/>
              </a:rPr>
              <a:t>alla</a:t>
            </a:r>
            <a:r>
              <a:rPr lang="en-US" sz="2200" b="1" dirty="0">
                <a:solidFill>
                  <a:srgbClr val="00B050"/>
                </a:solidFill>
                <a:latin typeface="Courier New" panose="02070309020205020404" pitchFamily="49" charset="0"/>
                <a:cs typeface="Courier New" panose="02070309020205020404" pitchFamily="49" charset="0"/>
              </a:rPr>
              <a:t> </a:t>
            </a:r>
            <a:r>
              <a:rPr lang="en-US" sz="2200" b="1" dirty="0" err="1">
                <a:solidFill>
                  <a:srgbClr val="00B050"/>
                </a:solidFill>
                <a:latin typeface="Courier New" panose="02070309020205020404" pitchFamily="49" charset="0"/>
                <a:cs typeface="Courier New" panose="02070309020205020404" pitchFamily="49" charset="0"/>
              </a:rPr>
              <a:t>funzione</a:t>
            </a:r>
            <a:r>
              <a:rPr lang="en-US" sz="2200" b="1" dirty="0">
                <a:solidFill>
                  <a:srgbClr val="00B050"/>
                </a:solidFill>
                <a:latin typeface="Courier New" panose="02070309020205020404" pitchFamily="49" charset="0"/>
                <a:cs typeface="Courier New" panose="02070309020205020404" pitchFamily="49" charset="0"/>
              </a:rPr>
              <a:t> RICERCA_CORSO</a:t>
            </a:r>
          </a:p>
          <a:p>
            <a:r>
              <a:rPr lang="en-US" sz="2200" b="1" dirty="0">
                <a:latin typeface="Courier New" panose="02070309020205020404" pitchFamily="49" charset="0"/>
                <a:cs typeface="Courier New" panose="02070309020205020404" pitchFamily="49" charset="0"/>
              </a:rPr>
              <a:t>   CODICE_CORSO := RICERCA_CORSO ('</a:t>
            </a:r>
            <a:r>
              <a:rPr lang="en-US" sz="2200" b="1" dirty="0" err="1">
                <a:latin typeface="Courier New" panose="02070309020205020404" pitchFamily="49" charset="0"/>
                <a:cs typeface="Courier New" panose="02070309020205020404" pitchFamily="49" charset="0"/>
              </a:rPr>
              <a:t>Linguaggio</a:t>
            </a:r>
            <a:r>
              <a:rPr lang="en-US" sz="2200" b="1" dirty="0">
                <a:latin typeface="Courier New" panose="02070309020205020404" pitchFamily="49" charset="0"/>
                <a:cs typeface="Courier New" panose="02070309020205020404" pitchFamily="49" charset="0"/>
              </a:rPr>
              <a:t> Cobol');</a:t>
            </a:r>
          </a:p>
          <a:p>
            <a:r>
              <a:rPr lang="en-US" sz="2200" b="1" dirty="0">
                <a:solidFill>
                  <a:srgbClr val="0000FF"/>
                </a:solidFill>
                <a:latin typeface="Courier New" panose="02070309020205020404" pitchFamily="49" charset="0"/>
                <a:cs typeface="Courier New" panose="02070309020205020404" pitchFamily="49" charset="0"/>
              </a:rPr>
              <a:t>   DBMS_OUTPUT.PUT_LINE</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Codice</a:t>
            </a:r>
            <a:r>
              <a:rPr lang="en-US" sz="2200" b="1" dirty="0">
                <a:latin typeface="Courier New" panose="02070309020205020404" pitchFamily="49" charset="0"/>
                <a:cs typeface="Courier New" panose="02070309020205020404" pitchFamily="49" charset="0"/>
              </a:rPr>
              <a:t> Corso :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CODICE_CORSO);</a:t>
            </a:r>
            <a:endParaRPr lang="it-IT" sz="2200" b="1" dirty="0">
              <a:latin typeface="Courier New" panose="02070309020205020404" pitchFamily="49" charset="0"/>
              <a:cs typeface="Courier New" panose="02070309020205020404" pitchFamily="49" charset="0"/>
            </a:endParaRP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a:t>
            </a:r>
            <a:endParaRPr lang="it-IT" sz="2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9339167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C8ACB8D6-4C4E-D653-20CA-BEFEDA425EDB}"/>
              </a:ext>
            </a:extLst>
          </p:cNvPr>
          <p:cNvPicPr>
            <a:picLocks noChangeAspect="1"/>
          </p:cNvPicPr>
          <p:nvPr/>
        </p:nvPicPr>
        <p:blipFill>
          <a:blip r:embed="rId3"/>
          <a:stretch>
            <a:fillRect/>
          </a:stretch>
        </p:blipFill>
        <p:spPr>
          <a:xfrm>
            <a:off x="0" y="0"/>
            <a:ext cx="15840075" cy="6858000"/>
          </a:xfrm>
          <a:prstGeom prst="rect">
            <a:avLst/>
          </a:prstGeom>
        </p:spPr>
      </p:pic>
      <p:sp>
        <p:nvSpPr>
          <p:cNvPr id="2" name="CasellaDiTesto 1">
            <a:extLst>
              <a:ext uri="{FF2B5EF4-FFF2-40B4-BE49-F238E27FC236}">
                <a16:creationId xmlns:a16="http://schemas.microsoft.com/office/drawing/2014/main" id="{1194EDA3-2142-D599-6670-5A954A465A6C}"/>
              </a:ext>
            </a:extLst>
          </p:cNvPr>
          <p:cNvSpPr txBox="1"/>
          <p:nvPr/>
        </p:nvSpPr>
        <p:spPr>
          <a:xfrm>
            <a:off x="4806176" y="4694663"/>
            <a:ext cx="8932127" cy="1631216"/>
          </a:xfrm>
          <a:prstGeom prst="rect">
            <a:avLst/>
          </a:prstGeom>
          <a:noFill/>
        </p:spPr>
        <p:txBody>
          <a:bodyPr wrap="square" rtlCol="0">
            <a:spAutoFit/>
          </a:bodyPr>
          <a:lstStyle/>
          <a:p>
            <a:pPr algn="ctr"/>
            <a:r>
              <a:rPr lang="it-IT" sz="10000" b="1" dirty="0">
                <a:solidFill>
                  <a:srgbClr val="0000FF"/>
                </a:solidFill>
              </a:rPr>
              <a:t>Esercizio #10</a:t>
            </a:r>
          </a:p>
        </p:txBody>
      </p:sp>
    </p:spTree>
    <p:extLst>
      <p:ext uri="{BB962C8B-B14F-4D97-AF65-F5344CB8AC3E}">
        <p14:creationId xmlns:p14="http://schemas.microsoft.com/office/powerpoint/2010/main" val="10222426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CB7785F8-95B8-C839-8BED-17F0B953AC20}"/>
              </a:ext>
            </a:extLst>
          </p:cNvPr>
          <p:cNvPicPr>
            <a:picLocks noChangeAspect="1"/>
          </p:cNvPicPr>
          <p:nvPr/>
        </p:nvPicPr>
        <p:blipFill>
          <a:blip r:embed="rId3"/>
          <a:stretch>
            <a:fillRect/>
          </a:stretch>
        </p:blipFill>
        <p:spPr>
          <a:xfrm>
            <a:off x="-1" y="0"/>
            <a:ext cx="15840075" cy="6858000"/>
          </a:xfrm>
          <a:prstGeom prst="rect">
            <a:avLst/>
          </a:prstGeom>
        </p:spPr>
      </p:pic>
      <p:sp>
        <p:nvSpPr>
          <p:cNvPr id="4" name="Text Box 1">
            <a:extLst>
              <a:ext uri="{FF2B5EF4-FFF2-40B4-BE49-F238E27FC236}">
                <a16:creationId xmlns:a16="http://schemas.microsoft.com/office/drawing/2014/main" id="{9B7C125C-A50E-5493-AF79-25D61E1406CF}"/>
              </a:ext>
            </a:extLst>
          </p:cNvPr>
          <p:cNvSpPr txBox="1">
            <a:spLocks noChangeArrowheads="1"/>
          </p:cNvSpPr>
          <p:nvPr/>
        </p:nvSpPr>
        <p:spPr bwMode="auto">
          <a:xfrm>
            <a:off x="882575" y="4508111"/>
            <a:ext cx="14074922" cy="10865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0" i="0" u="none" strike="noStrike" kern="1200" cap="none" spc="0" normalizeH="0" baseline="0" noProof="0" dirty="0">
                <a:ln>
                  <a:noFill/>
                </a:ln>
                <a:solidFill>
                  <a:schemeClr val="bg1"/>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Package</a:t>
            </a:r>
          </a:p>
        </p:txBody>
      </p:sp>
    </p:spTree>
    <p:extLst>
      <p:ext uri="{BB962C8B-B14F-4D97-AF65-F5344CB8AC3E}">
        <p14:creationId xmlns:p14="http://schemas.microsoft.com/office/powerpoint/2010/main" val="225071273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Introduzione ai Package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584992"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è possibile creare delle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o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a:t>
            </a:r>
            <a:r>
              <a:rPr lang="it-IT" sz="2800" b="1" dirty="0" err="1">
                <a:ea typeface="Tahoma" panose="020B0604030504040204" pitchFamily="34" charset="0"/>
                <a:cs typeface="Calibri" panose="020F0502020204030204" pitchFamily="34" charset="0"/>
                <a:sym typeface="Convergence"/>
              </a:rPr>
              <a:t>Function</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racchiudendole in un particolare oggetto del </a:t>
            </a:r>
            <a:r>
              <a:rPr lang="it-IT" sz="2800" b="1" dirty="0">
                <a:ea typeface="Tahoma" panose="020B0604030504040204" pitchFamily="34" charset="0"/>
                <a:cs typeface="Calibri" panose="020F0502020204030204" pitchFamily="34" charset="0"/>
                <a:sym typeface="Convergence"/>
              </a:rPr>
              <a:t>Database </a:t>
            </a:r>
            <a:r>
              <a:rPr lang="it-IT" sz="2800" dirty="0">
                <a:ea typeface="Tahoma" panose="020B0604030504040204" pitchFamily="34" charset="0"/>
                <a:cs typeface="Calibri" panose="020F0502020204030204" pitchFamily="34" charset="0"/>
                <a:sym typeface="Convergence"/>
              </a:rPr>
              <a:t>denominato </a:t>
            </a:r>
            <a:r>
              <a:rPr lang="it-IT" sz="2800" b="1" dirty="0">
                <a:ea typeface="Tahoma" panose="020B0604030504040204" pitchFamily="34" charset="0"/>
                <a:cs typeface="Calibri" panose="020F0502020204030204" pitchFamily="34" charset="0"/>
                <a:sym typeface="Convergence"/>
              </a:rPr>
              <a:t>Package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Package Postgres</a:t>
            </a:r>
            <a:r>
              <a:rPr lang="it-IT" sz="2800" dirty="0">
                <a:ea typeface="Tahoma" panose="020B0604030504040204" pitchFamily="34" charset="0"/>
                <a:cs typeface="Calibri" panose="020F0502020204030204" pitchFamily="34" charset="0"/>
                <a:sym typeface="Convergence"/>
              </a:rPr>
              <a:t>, come vedremo, è composto da due parti, una parte </a:t>
            </a:r>
            <a:r>
              <a:rPr lang="it-IT" sz="2800" b="1" dirty="0" err="1">
                <a:ea typeface="Tahoma" panose="020B0604030504040204" pitchFamily="34" charset="0"/>
                <a:cs typeface="Calibri" panose="020F0502020204030204" pitchFamily="34" charset="0"/>
                <a:sym typeface="Convergence"/>
              </a:rPr>
              <a:t>Header</a:t>
            </a:r>
            <a:r>
              <a:rPr lang="it-IT" sz="2800" dirty="0">
                <a:ea typeface="Tahoma" panose="020B0604030504040204" pitchFamily="34" charset="0"/>
                <a:cs typeface="Calibri" panose="020F0502020204030204" pitchFamily="34" charset="0"/>
                <a:sym typeface="Convergence"/>
              </a:rPr>
              <a:t> ( denominata </a:t>
            </a:r>
            <a:r>
              <a:rPr lang="it-IT" sz="2800" b="1" dirty="0" err="1">
                <a:ea typeface="Tahoma" panose="020B0604030504040204" pitchFamily="34" charset="0"/>
                <a:cs typeface="Calibri" panose="020F0502020204030204" pitchFamily="34" charset="0"/>
                <a:sym typeface="Convergence"/>
              </a:rPr>
              <a:t>Specification</a:t>
            </a:r>
            <a:r>
              <a:rPr lang="it-IT" sz="2800" dirty="0">
                <a:ea typeface="Tahoma" panose="020B0604030504040204" pitchFamily="34" charset="0"/>
                <a:cs typeface="Calibri" panose="020F0502020204030204" pitchFamily="34" charset="0"/>
                <a:sym typeface="Convergence"/>
              </a:rPr>
              <a:t> ) ed il corpo ( denominato </a:t>
            </a:r>
            <a:r>
              <a:rPr lang="it-IT" sz="2800" b="1" dirty="0">
                <a:ea typeface="Tahoma" panose="020B0604030504040204" pitchFamily="34" charset="0"/>
                <a:cs typeface="Calibri" panose="020F0502020204030204" pitchFamily="34" charset="0"/>
                <a:sym typeface="Convergence"/>
              </a:rPr>
              <a:t>Body</a:t>
            </a:r>
            <a:r>
              <a:rPr lang="it-IT" sz="2800" dirty="0">
                <a:ea typeface="Tahoma" panose="020B0604030504040204" pitchFamily="34" charset="0"/>
                <a:cs typeface="Calibri" panose="020F0502020204030204" pitchFamily="34" charset="0"/>
                <a:sym typeface="Convergence"/>
              </a:rPr>
              <a:t>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 </a:t>
            </a:r>
            <a:r>
              <a:rPr lang="it-IT" sz="2800" b="1" dirty="0">
                <a:ea typeface="Tahoma" panose="020B0604030504040204" pitchFamily="34" charset="0"/>
                <a:cs typeface="Calibri" panose="020F0502020204030204" pitchFamily="34" charset="0"/>
                <a:sym typeface="Convergence"/>
              </a:rPr>
              <a:t>Packages</a:t>
            </a:r>
            <a:r>
              <a:rPr lang="it-IT" sz="2800" dirty="0">
                <a:ea typeface="Tahoma" panose="020B0604030504040204" pitchFamily="34" charset="0"/>
                <a:cs typeface="Calibri" panose="020F0502020204030204" pitchFamily="34" charset="0"/>
                <a:sym typeface="Convergence"/>
              </a:rPr>
              <a:t> sono quindi dei gruppi di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Funzioni</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ed istruzioni </a:t>
            </a:r>
            <a:r>
              <a:rPr lang="it-IT" sz="2800" b="1" dirty="0" err="1">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riuniti in una sola entità del </a:t>
            </a:r>
            <a:r>
              <a:rPr lang="it-IT" sz="2800" b="1" dirty="0">
                <a:ea typeface="Tahoma" panose="020B0604030504040204" pitchFamily="34" charset="0"/>
                <a:cs typeface="Calibri" panose="020F0502020204030204" pitchFamily="34" charset="0"/>
                <a:sym typeface="Convergence"/>
              </a:rPr>
              <a:t>Database</a:t>
            </a:r>
            <a:endParaRPr lang="it-IT" sz="2800" dirty="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3652457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Introduzione ai Package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359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Per eseguire ad esempio una </a:t>
            </a:r>
            <a:r>
              <a:rPr lang="it-IT" sz="2800" b="1" dirty="0">
                <a:ea typeface="Tahoma" panose="020B0604030504040204" pitchFamily="34" charset="0"/>
                <a:cs typeface="Calibri" panose="020F0502020204030204" pitchFamily="34" charset="0"/>
                <a:sym typeface="Convergence"/>
              </a:rPr>
              <a:t>Procedura</a:t>
            </a:r>
            <a:r>
              <a:rPr lang="it-IT" sz="2800" dirty="0">
                <a:ea typeface="Tahoma" panose="020B0604030504040204" pitchFamily="34" charset="0"/>
                <a:cs typeface="Calibri" panose="020F0502020204030204" pitchFamily="34" charset="0"/>
                <a:sym typeface="Convergence"/>
              </a:rPr>
              <a:t> presente all'interno di un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sarà  necessario riportare prima il nome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e successivamente il nome della </a:t>
            </a:r>
            <a:r>
              <a:rPr lang="it-IT" sz="2800" b="1" dirty="0">
                <a:ea typeface="Tahoma" panose="020B0604030504040204" pitchFamily="34" charset="0"/>
                <a:cs typeface="Calibri" panose="020F0502020204030204" pitchFamily="34" charset="0"/>
                <a:sym typeface="Convergence"/>
              </a:rPr>
              <a:t>Procedura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Uno dei vantaggi di questo particolare oggetto del </a:t>
            </a:r>
            <a:r>
              <a:rPr lang="it-IT" sz="2800" b="1" dirty="0">
                <a:ea typeface="Tahoma" panose="020B0604030504040204" pitchFamily="34" charset="0"/>
                <a:cs typeface="Calibri" panose="020F0502020204030204" pitchFamily="34" charset="0"/>
                <a:sym typeface="Convergence"/>
              </a:rPr>
              <a:t>Database </a:t>
            </a:r>
            <a:r>
              <a:rPr lang="it-IT" sz="2800" dirty="0">
                <a:ea typeface="Tahoma" panose="020B0604030504040204" pitchFamily="34" charset="0"/>
                <a:cs typeface="Calibri" panose="020F0502020204030204" pitchFamily="34" charset="0"/>
                <a:sym typeface="Convergence"/>
              </a:rPr>
              <a:t>è che consente a più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Funzioni</a:t>
            </a:r>
            <a:r>
              <a:rPr lang="it-IT" sz="2800" dirty="0">
                <a:ea typeface="Tahoma" panose="020B0604030504040204" pitchFamily="34" charset="0"/>
                <a:cs typeface="Calibri" panose="020F0502020204030204" pitchFamily="34" charset="0"/>
                <a:sym typeface="Convergence"/>
              </a:rPr>
              <a:t>, di utilizzare le stesse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e gli stessi </a:t>
            </a:r>
            <a:r>
              <a:rPr lang="it-IT" sz="2800" b="1" dirty="0">
                <a:ea typeface="Tahoma" panose="020B0604030504040204" pitchFamily="34" charset="0"/>
                <a:cs typeface="Calibri" panose="020F0502020204030204" pitchFamily="34" charset="0"/>
                <a:sym typeface="Convergence"/>
              </a:rPr>
              <a:t>Cursori</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all'interno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possono essere di tipo </a:t>
            </a:r>
            <a:r>
              <a:rPr lang="it-IT" sz="2800" b="1" dirty="0">
                <a:ea typeface="Tahoma" panose="020B0604030504040204" pitchFamily="34" charset="0"/>
                <a:cs typeface="Calibri" panose="020F0502020204030204" pitchFamily="34" charset="0"/>
                <a:sym typeface="Convergence"/>
              </a:rPr>
              <a:t>Public</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Private</a:t>
            </a:r>
            <a:r>
              <a:rPr lang="it-IT" sz="2800" dirty="0">
                <a:ea typeface="Tahoma" panose="020B0604030504040204" pitchFamily="34" charset="0"/>
                <a:cs typeface="Calibri" panose="020F0502020204030204" pitchFamily="34" charset="0"/>
                <a:sym typeface="Convergence"/>
              </a:rPr>
              <a:t>; alle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Private</a:t>
            </a:r>
            <a:r>
              <a:rPr lang="it-IT" sz="2800" dirty="0">
                <a:ea typeface="Tahoma" panose="020B0604030504040204" pitchFamily="34" charset="0"/>
                <a:cs typeface="Calibri" panose="020F0502020204030204" pitchFamily="34" charset="0"/>
                <a:sym typeface="Convergence"/>
              </a:rPr>
              <a:t> sarà possibile accedervi solo mediante comandi all'interno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 come fossero chiamate ad altre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31058930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SPECIFICATION e BODY di un Package ( 1 di 6 )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parte </a:t>
            </a:r>
            <a:r>
              <a:rPr lang="it-IT" sz="2800" b="1" dirty="0" err="1">
                <a:ea typeface="Tahoma" panose="020B0604030504040204" pitchFamily="34" charset="0"/>
                <a:cs typeface="Calibri" panose="020F0502020204030204" pitchFamily="34" charset="0"/>
                <a:sym typeface="Convergence"/>
              </a:rPr>
              <a:t>Specification</a:t>
            </a:r>
            <a:r>
              <a:rPr lang="it-IT" sz="2800" dirty="0">
                <a:ea typeface="Tahoma" panose="020B0604030504040204" pitchFamily="34" charset="0"/>
                <a:cs typeface="Calibri" panose="020F0502020204030204" pitchFamily="34" charset="0"/>
                <a:sym typeface="Convergence"/>
              </a:rPr>
              <a:t> è l'interfaccia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nella quale si dichiarano solo i </a:t>
            </a:r>
            <a:r>
              <a:rPr lang="it-IT" sz="2800" b="1" dirty="0">
                <a:ea typeface="Tahoma" panose="020B0604030504040204" pitchFamily="34" charset="0"/>
                <a:cs typeface="Calibri" panose="020F0502020204030204" pitchFamily="34" charset="0"/>
                <a:sym typeface="Convergence"/>
              </a:rPr>
              <a:t>Tipi</a:t>
            </a:r>
            <a:r>
              <a:rPr lang="it-IT" sz="2800" dirty="0">
                <a:ea typeface="Tahoma" panose="020B0604030504040204" pitchFamily="34" charset="0"/>
                <a:cs typeface="Calibri" panose="020F0502020204030204" pitchFamily="34" charset="0"/>
                <a:sym typeface="Convergence"/>
              </a:rPr>
              <a:t>, le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le </a:t>
            </a:r>
            <a:r>
              <a:rPr lang="it-IT" sz="2800" b="1" dirty="0">
                <a:ea typeface="Tahoma" panose="020B0604030504040204" pitchFamily="34" charset="0"/>
                <a:cs typeface="Calibri" panose="020F0502020204030204" pitchFamily="34" charset="0"/>
                <a:sym typeface="Convergence"/>
              </a:rPr>
              <a:t>Costanti</a:t>
            </a:r>
            <a:r>
              <a:rPr lang="it-IT" sz="2800" dirty="0">
                <a:ea typeface="Tahoma" panose="020B0604030504040204" pitchFamily="34" charset="0"/>
                <a:cs typeface="Calibri" panose="020F0502020204030204" pitchFamily="34" charset="0"/>
                <a:sym typeface="Convergence"/>
              </a:rPr>
              <a:t>, le </a:t>
            </a:r>
            <a:r>
              <a:rPr lang="it-IT" sz="2800" b="1" dirty="0">
                <a:ea typeface="Tahoma" panose="020B0604030504040204" pitchFamily="34" charset="0"/>
                <a:cs typeface="Calibri" panose="020F0502020204030204" pitchFamily="34" charset="0"/>
                <a:sym typeface="Convergence"/>
              </a:rPr>
              <a:t>Eccezioni</a:t>
            </a:r>
            <a:r>
              <a:rPr lang="it-IT" sz="2800" dirty="0">
                <a:ea typeface="Tahoma" panose="020B0604030504040204" pitchFamily="34" charset="0"/>
                <a:cs typeface="Calibri" panose="020F0502020204030204" pitchFamily="34" charset="0"/>
                <a:sym typeface="Convergence"/>
              </a:rPr>
              <a:t>, i </a:t>
            </a:r>
            <a:r>
              <a:rPr lang="it-IT" sz="2800" b="1" dirty="0">
                <a:ea typeface="Tahoma" panose="020B0604030504040204" pitchFamily="34" charset="0"/>
                <a:cs typeface="Calibri" panose="020F0502020204030204" pitchFamily="34" charset="0"/>
                <a:sym typeface="Convergence"/>
              </a:rPr>
              <a:t>Cursori</a:t>
            </a:r>
            <a:r>
              <a:rPr lang="it-IT" sz="2800" dirty="0">
                <a:ea typeface="Tahoma" panose="020B0604030504040204" pitchFamily="34" charset="0"/>
                <a:cs typeface="Calibri" panose="020F0502020204030204" pitchFamily="34" charset="0"/>
                <a:sym typeface="Convergence"/>
              </a:rPr>
              <a:t> ed i </a:t>
            </a:r>
            <a:r>
              <a:rPr lang="it-IT" sz="2800" b="1" dirty="0" err="1">
                <a:ea typeface="Tahoma" panose="020B0604030504040204" pitchFamily="34" charset="0"/>
                <a:cs typeface="Calibri" panose="020F0502020204030204" pitchFamily="34" charset="0"/>
                <a:sym typeface="Convergence"/>
              </a:rPr>
              <a:t>SubProgram</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a cui è possibile fare riferimento all'esterno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ma non contiene il codice per i </a:t>
            </a:r>
            <a:r>
              <a:rPr lang="it-IT" sz="2800" b="1" dirty="0" err="1">
                <a:ea typeface="Tahoma" panose="020B0604030504040204" pitchFamily="34" charset="0"/>
                <a:cs typeface="Calibri" panose="020F0502020204030204" pitchFamily="34" charset="0"/>
                <a:sym typeface="Convergence"/>
              </a:rPr>
              <a:t>SubProgram</a:t>
            </a: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Tutti gli </a:t>
            </a:r>
            <a:r>
              <a:rPr lang="it-IT" sz="2800" b="1" dirty="0">
                <a:ea typeface="Tahoma" panose="020B0604030504040204" pitchFamily="34" charset="0"/>
                <a:cs typeface="Calibri" panose="020F0502020204030204" pitchFamily="34" charset="0"/>
                <a:sym typeface="Convergence"/>
              </a:rPr>
              <a:t>oggetti</a:t>
            </a:r>
            <a:r>
              <a:rPr lang="it-IT" sz="2800" dirty="0">
                <a:ea typeface="Tahoma" panose="020B0604030504040204" pitchFamily="34" charset="0"/>
                <a:cs typeface="Calibri" panose="020F0502020204030204" pitchFamily="34" charset="0"/>
                <a:sym typeface="Convergence"/>
              </a:rPr>
              <a:t> inseriti nelle specifiche sono chiamati </a:t>
            </a:r>
            <a:r>
              <a:rPr lang="it-IT" sz="2800" b="1" dirty="0">
                <a:ea typeface="Tahoma" panose="020B0604030504040204" pitchFamily="34" charset="0"/>
                <a:cs typeface="Calibri" panose="020F0502020204030204" pitchFamily="34" charset="0"/>
                <a:sym typeface="Convergence"/>
              </a:rPr>
              <a:t>Oggetti Pubblici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Qualsiasi </a:t>
            </a:r>
            <a:r>
              <a:rPr lang="it-IT" sz="2800" b="1" dirty="0" err="1">
                <a:ea typeface="Tahoma" panose="020B0604030504040204" pitchFamily="34" charset="0"/>
                <a:cs typeface="Calibri" panose="020F0502020204030204" pitchFamily="34" charset="0"/>
                <a:sym typeface="Convergence"/>
              </a:rPr>
              <a:t>SubProgram</a:t>
            </a:r>
            <a:r>
              <a:rPr lang="it-IT" sz="2800" dirty="0">
                <a:ea typeface="Tahoma" panose="020B0604030504040204" pitchFamily="34" charset="0"/>
                <a:cs typeface="Calibri" panose="020F0502020204030204" pitchFamily="34" charset="0"/>
                <a:sym typeface="Convergence"/>
              </a:rPr>
              <a:t> non specificato nel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ma codificato nel corpo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è chiamato </a:t>
            </a:r>
            <a:r>
              <a:rPr lang="it-IT" sz="2800" b="1" dirty="0">
                <a:ea typeface="Tahoma" panose="020B0604030504040204" pitchFamily="34" charset="0"/>
                <a:cs typeface="Calibri" panose="020F0502020204030204" pitchFamily="34" charset="0"/>
                <a:sym typeface="Convergence"/>
              </a:rPr>
              <a:t>Oggetto Privato</a:t>
            </a:r>
            <a:endParaRPr lang="it-IT" sz="2800" dirty="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34776821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Gli Anonymous </a:t>
            </a:r>
            <a:r>
              <a:rPr lang="it-IT" sz="3200" b="1" dirty="0" err="1">
                <a:solidFill>
                  <a:schemeClr val="bg1"/>
                </a:solidFill>
                <a:latin typeface="Calibri" panose="020F0502020204030204" pitchFamily="34" charset="0"/>
                <a:cs typeface="Calibri" panose="020F0502020204030204" pitchFamily="34" charset="0"/>
              </a:rPr>
              <a:t>Blocks</a:t>
            </a:r>
            <a:r>
              <a:rPr lang="it-IT" sz="3200" b="1" dirty="0">
                <a:solidFill>
                  <a:schemeClr val="bg1"/>
                </a:solidFill>
                <a:latin typeface="Calibri" panose="020F0502020204030204" pitchFamily="34" charset="0"/>
                <a:cs typeface="Calibri" panose="020F0502020204030204" pitchFamily="34" charset="0"/>
              </a:rPr>
              <a:t> ( 4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Scrivere ed eseguire il seguente </a:t>
            </a:r>
            <a:r>
              <a:rPr lang="it-IT" sz="2800" b="1" dirty="0">
                <a:ea typeface="Tahoma" panose="020B0604030504040204" pitchFamily="34" charset="0"/>
                <a:cs typeface="Calibri" panose="020F0502020204030204" pitchFamily="34" charset="0"/>
                <a:sym typeface="Convergence"/>
              </a:rPr>
              <a:t>Blocco PLPG/Sql</a:t>
            </a:r>
            <a:r>
              <a:rPr lang="it-IT" sz="2800" dirty="0">
                <a:ea typeface="Tahoma" panose="020B0604030504040204" pitchFamily="34" charset="0"/>
                <a:cs typeface="Calibri" panose="020F0502020204030204" pitchFamily="34" charset="0"/>
                <a:sym typeface="Convergence"/>
              </a:rPr>
              <a:t>; il risultato sarà una riga nuova nella </a:t>
            </a:r>
            <a:r>
              <a:rPr lang="it-IT" sz="2800" b="1" dirty="0">
                <a:ea typeface="Tahoma" panose="020B0604030504040204" pitchFamily="34" charset="0"/>
                <a:cs typeface="Calibri" panose="020F0502020204030204" pitchFamily="34" charset="0"/>
                <a:sym typeface="Convergence"/>
              </a:rPr>
              <a:t>Tabella TAB_A </a:t>
            </a:r>
            <a:r>
              <a:rPr lang="it-IT" sz="2800" dirty="0">
                <a:ea typeface="Tahoma" panose="020B0604030504040204" pitchFamily="34" charset="0"/>
                <a:cs typeface="Calibri" panose="020F0502020204030204" pitchFamily="34" charset="0"/>
                <a:sym typeface="Convergence"/>
              </a:rPr>
              <a:t>con il valore 1</a:t>
            </a:r>
            <a:endParaRPr lang="it-IT" sz="2800" b="1" dirty="0">
              <a:latin typeface="Convergence"/>
              <a:ea typeface="Convergence"/>
              <a:cs typeface="Convergence"/>
              <a:sym typeface="Convergence"/>
            </a:endParaRPr>
          </a:p>
        </p:txBody>
      </p:sp>
      <p:pic>
        <p:nvPicPr>
          <p:cNvPr id="5" name="Immagine 4">
            <a:extLst>
              <a:ext uri="{FF2B5EF4-FFF2-40B4-BE49-F238E27FC236}">
                <a16:creationId xmlns:a16="http://schemas.microsoft.com/office/drawing/2014/main" id="{73981744-41D8-A344-DBE7-F9F509657972}"/>
              </a:ext>
            </a:extLst>
          </p:cNvPr>
          <p:cNvPicPr>
            <a:picLocks noChangeAspect="1"/>
          </p:cNvPicPr>
          <p:nvPr/>
        </p:nvPicPr>
        <p:blipFill>
          <a:blip r:embed="rId3"/>
          <a:stretch>
            <a:fillRect/>
          </a:stretch>
        </p:blipFill>
        <p:spPr>
          <a:xfrm>
            <a:off x="3258105" y="1404766"/>
            <a:ext cx="9792070" cy="4585854"/>
          </a:xfrm>
          <a:prstGeom prst="rect">
            <a:avLst/>
          </a:prstGeom>
        </p:spPr>
      </p:pic>
      <p:sp>
        <p:nvSpPr>
          <p:cNvPr id="6" name="CasellaDiTesto 5">
            <a:extLst>
              <a:ext uri="{FF2B5EF4-FFF2-40B4-BE49-F238E27FC236}">
                <a16:creationId xmlns:a16="http://schemas.microsoft.com/office/drawing/2014/main" id="{87C758DF-391E-340E-DA81-0379A322E537}"/>
              </a:ext>
            </a:extLst>
          </p:cNvPr>
          <p:cNvSpPr txBox="1"/>
          <p:nvPr/>
        </p:nvSpPr>
        <p:spPr>
          <a:xfrm>
            <a:off x="4355750" y="2121764"/>
            <a:ext cx="7128574"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VAR_A    </a:t>
            </a:r>
            <a:r>
              <a:rPr lang="en-US" b="1" dirty="0">
                <a:solidFill>
                  <a:srgbClr val="0000FF"/>
                </a:solidFill>
                <a:latin typeface="Courier New" panose="02070309020205020404" pitchFamily="49" charset="0"/>
                <a:cs typeface="Courier New" panose="02070309020205020404" pitchFamily="49" charset="0"/>
              </a:rPr>
              <a:t>DECIMAL</a:t>
            </a:r>
            <a:r>
              <a:rPr lang="en-US" b="1" dirty="0">
                <a:latin typeface="Courier New" panose="02070309020205020404" pitchFamily="49" charset="0"/>
                <a:cs typeface="Courier New" panose="02070309020205020404" pitchFamily="49" charset="0"/>
              </a:rPr>
              <a:t> :=0;</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DELETE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FROM</a:t>
            </a:r>
            <a:r>
              <a:rPr lang="en-US" b="1" dirty="0">
                <a:latin typeface="Courier New" panose="02070309020205020404" pitchFamily="49" charset="0"/>
                <a:cs typeface="Courier New" panose="02070309020205020404" pitchFamily="49" charset="0"/>
              </a:rPr>
              <a:t> SCH_DBETL.TAB_A;</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INSERT</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INTO</a:t>
            </a:r>
            <a:r>
              <a:rPr lang="en-US" b="1" dirty="0">
                <a:latin typeface="Courier New" panose="02070309020205020404" pitchFamily="49" charset="0"/>
                <a:cs typeface="Courier New" panose="02070309020205020404" pitchFamily="49" charset="0"/>
              </a:rPr>
              <a:t> SCH_DBETL.TAB_A </a:t>
            </a:r>
            <a:r>
              <a:rPr lang="en-US" b="1" dirty="0">
                <a:solidFill>
                  <a:srgbClr val="0000FF"/>
                </a:solidFill>
                <a:latin typeface="Courier New" panose="02070309020205020404" pitchFamily="49" charset="0"/>
                <a:cs typeface="Courier New" panose="02070309020205020404" pitchFamily="49" charset="0"/>
              </a:rPr>
              <a:t>VALUES</a:t>
            </a:r>
            <a:r>
              <a:rPr lang="en-US" b="1" dirty="0">
                <a:latin typeface="Courier New" panose="02070309020205020404" pitchFamily="49" charset="0"/>
                <a:cs typeface="Courier New" panose="02070309020205020404" pitchFamily="49" charset="0"/>
              </a:rPr>
              <a:t>(1);</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422584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SPECIFICATION e BODY di un Package ( 2 di 6 )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Body</a:t>
            </a:r>
            <a:r>
              <a:rPr lang="it-IT" sz="2800" dirty="0">
                <a:ea typeface="Tahoma" panose="020B0604030504040204" pitchFamily="34" charset="0"/>
                <a:cs typeface="Calibri" panose="020F0502020204030204" pitchFamily="34" charset="0"/>
                <a:sym typeface="Convergence"/>
              </a:rPr>
              <a:t>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ha i codici per i vari </a:t>
            </a:r>
            <a:r>
              <a:rPr lang="it-IT" sz="2800" b="1" dirty="0">
                <a:ea typeface="Tahoma" panose="020B0604030504040204" pitchFamily="34" charset="0"/>
                <a:cs typeface="Calibri" panose="020F0502020204030204" pitchFamily="34" charset="0"/>
                <a:sym typeface="Convergence"/>
              </a:rPr>
              <a:t>Metodi</a:t>
            </a:r>
            <a:r>
              <a:rPr lang="it-IT" sz="2800" dirty="0">
                <a:ea typeface="Tahoma" panose="020B0604030504040204" pitchFamily="34" charset="0"/>
                <a:cs typeface="Calibri" panose="020F0502020204030204" pitchFamily="34" charset="0"/>
                <a:sym typeface="Convergence"/>
              </a:rPr>
              <a:t> dichiarati nella parte </a:t>
            </a:r>
            <a:r>
              <a:rPr lang="it-IT" sz="2800" b="1" dirty="0" err="1">
                <a:ea typeface="Tahoma" panose="020B0604030504040204" pitchFamily="34" charset="0"/>
                <a:cs typeface="Calibri" panose="020F0502020204030204" pitchFamily="34" charset="0"/>
                <a:sym typeface="Convergence"/>
              </a:rPr>
              <a:t>Specification</a:t>
            </a:r>
            <a:r>
              <a:rPr lang="it-IT" sz="2800" dirty="0">
                <a:ea typeface="Tahoma" panose="020B0604030504040204" pitchFamily="34" charset="0"/>
                <a:cs typeface="Calibri" panose="020F0502020204030204" pitchFamily="34" charset="0"/>
                <a:sym typeface="Convergence"/>
              </a:rPr>
              <a:t> del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e altre dichiarazioni private, che sono nascoste dal codice al di fuori del </a:t>
            </a:r>
            <a:r>
              <a:rPr lang="it-IT" sz="2800" b="1" dirty="0">
                <a:ea typeface="Tahoma" panose="020B0604030504040204" pitchFamily="34" charset="0"/>
                <a:cs typeface="Calibri" panose="020F0502020204030204" pitchFamily="34" charset="0"/>
                <a:sym typeface="Convergence"/>
              </a:rPr>
              <a:t>Package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L'istruzione </a:t>
            </a:r>
            <a:r>
              <a:rPr lang="it-IT" sz="2800" b="1" dirty="0">
                <a:ea typeface="Tahoma" panose="020B0604030504040204" pitchFamily="34" charset="0"/>
                <a:cs typeface="Calibri" panose="020F0502020204030204" pitchFamily="34" charset="0"/>
                <a:sym typeface="Convergence"/>
              </a:rPr>
              <a:t>CREATE PACKAGE BODY </a:t>
            </a:r>
            <a:r>
              <a:rPr lang="it-IT" sz="2800" dirty="0">
                <a:ea typeface="Tahoma" panose="020B0604030504040204" pitchFamily="34" charset="0"/>
                <a:cs typeface="Calibri" panose="020F0502020204030204" pitchFamily="34" charset="0"/>
                <a:sym typeface="Convergence"/>
              </a:rPr>
              <a:t>viene utilizzata per creare il corpo del </a:t>
            </a:r>
            <a:r>
              <a:rPr lang="it-IT" sz="2800" b="1" dirty="0">
                <a:ea typeface="Tahoma" panose="020B0604030504040204" pitchFamily="34" charset="0"/>
                <a:cs typeface="Calibri" panose="020F0502020204030204" pitchFamily="34" charset="0"/>
                <a:sym typeface="Convergence"/>
              </a:rPr>
              <a:t>Package</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Nelle slide successive mostreremo come creare un </a:t>
            </a:r>
            <a:r>
              <a:rPr lang="it-IT" sz="2800" b="1" dirty="0">
                <a:ea typeface="Tahoma" panose="020B0604030504040204" pitchFamily="34" charset="0"/>
                <a:cs typeface="Calibri" panose="020F0502020204030204" pitchFamily="34" charset="0"/>
                <a:sym typeface="Convergence"/>
              </a:rPr>
              <a:t>Package </a:t>
            </a:r>
            <a:r>
              <a:rPr lang="it-IT" sz="2800" dirty="0">
                <a:ea typeface="Tahoma" panose="020B0604030504040204" pitchFamily="34" charset="0"/>
                <a:cs typeface="Calibri" panose="020F0502020204030204" pitchFamily="34" charset="0"/>
                <a:sym typeface="Convergence"/>
              </a:rPr>
              <a:t>e come gestire una </a:t>
            </a:r>
            <a:r>
              <a:rPr lang="it-IT" sz="2800" b="1" dirty="0">
                <a:ea typeface="Tahoma" panose="020B0604030504040204" pitchFamily="34" charset="0"/>
                <a:cs typeface="Calibri" panose="020F0502020204030204" pitchFamily="34" charset="0"/>
                <a:sym typeface="Convergence"/>
              </a:rPr>
              <a:t>Funzione </a:t>
            </a:r>
            <a:r>
              <a:rPr lang="it-IT" sz="2800" dirty="0">
                <a:ea typeface="Tahoma" panose="020B0604030504040204" pitchFamily="34" charset="0"/>
                <a:cs typeface="Calibri" panose="020F0502020204030204" pitchFamily="34" charset="0"/>
                <a:sym typeface="Convergence"/>
              </a:rPr>
              <a:t>ed una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 </a:t>
            </a:r>
            <a:r>
              <a:rPr lang="it-IT" sz="2800" dirty="0">
                <a:ea typeface="Tahoma" panose="020B0604030504040204" pitchFamily="34" charset="0"/>
                <a:cs typeface="Calibri" panose="020F0502020204030204" pitchFamily="34" charset="0"/>
                <a:sym typeface="Convergence"/>
              </a:rPr>
              <a:t>definite al suo interno</a:t>
            </a:r>
            <a:endParaRPr lang="it-IT" sz="2800" b="1" dirty="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33827058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SPECIFICATION e BODY di un Package ( 3 di 6 )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292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prima azione da svolgere è quella della creazione del </a:t>
            </a:r>
            <a:r>
              <a:rPr lang="it-IT" sz="2800" b="1" dirty="0">
                <a:ea typeface="Tahoma" panose="020B0604030504040204" pitchFamily="34" charset="0"/>
                <a:cs typeface="Calibri" panose="020F0502020204030204" pitchFamily="34" charset="0"/>
                <a:sym typeface="Convergence"/>
              </a:rPr>
              <a:t>Package </a:t>
            </a:r>
            <a:r>
              <a:rPr lang="it-IT" sz="2800" dirty="0">
                <a:ea typeface="Tahoma" panose="020B0604030504040204" pitchFamily="34" charset="0"/>
                <a:cs typeface="Calibri" panose="020F0502020204030204" pitchFamily="34" charset="0"/>
                <a:sym typeface="Convergence"/>
              </a:rPr>
              <a:t>che nel nostro caso è chiamato </a:t>
            </a:r>
            <a:r>
              <a:rPr lang="it-IT" sz="2800" b="1" dirty="0">
                <a:ea typeface="Tahoma" panose="020B0604030504040204" pitchFamily="34" charset="0"/>
                <a:cs typeface="Calibri" panose="020F0502020204030204" pitchFamily="34" charset="0"/>
                <a:sym typeface="Convergence"/>
              </a:rPr>
              <a:t>ETL_PGK</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Al suo interno definisce prima una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denominata </a:t>
            </a:r>
            <a:r>
              <a:rPr lang="it-IT" sz="2800" b="1" dirty="0">
                <a:ea typeface="Tahoma" panose="020B0604030504040204" pitchFamily="34" charset="0"/>
                <a:cs typeface="Calibri" panose="020F0502020204030204" pitchFamily="34" charset="0"/>
                <a:sym typeface="Convergence"/>
              </a:rPr>
              <a:t>RADICE_QUADRATA</a:t>
            </a:r>
            <a:r>
              <a:rPr lang="it-IT" sz="2800" dirty="0">
                <a:ea typeface="Tahoma" panose="020B0604030504040204" pitchFamily="34" charset="0"/>
                <a:cs typeface="Calibri" panose="020F0502020204030204" pitchFamily="34" charset="0"/>
                <a:sym typeface="Convergence"/>
              </a:rPr>
              <a:t> che semplicemente effettua il calcolo matematico restituendo un valore numerico e successivamente definisce una </a:t>
            </a:r>
            <a:r>
              <a:rPr lang="it-IT" sz="2800" b="1" dirty="0">
                <a:ea typeface="Tahoma" panose="020B0604030504040204" pitchFamily="34" charset="0"/>
                <a:cs typeface="Calibri" panose="020F0502020204030204" pitchFamily="34" charset="0"/>
                <a:sym typeface="Convergence"/>
              </a:rPr>
              <a:t>Procedura </a:t>
            </a:r>
            <a:r>
              <a:rPr lang="it-IT" sz="2800" dirty="0">
                <a:ea typeface="Tahoma" panose="020B0604030504040204" pitchFamily="34" charset="0"/>
                <a:cs typeface="Calibri" panose="020F0502020204030204" pitchFamily="34" charset="0"/>
                <a:sym typeface="Convergence"/>
              </a:rPr>
              <a:t>denominata </a:t>
            </a:r>
            <a:r>
              <a:rPr lang="it-IT" sz="2800" b="1" dirty="0">
                <a:ea typeface="Tahoma" panose="020B0604030504040204" pitchFamily="34" charset="0"/>
                <a:cs typeface="Calibri" panose="020F0502020204030204" pitchFamily="34" charset="0"/>
                <a:sym typeface="Convergence"/>
              </a:rPr>
              <a:t>CERCA_DIPENDENTE </a:t>
            </a:r>
            <a:r>
              <a:rPr lang="it-IT" sz="2800" dirty="0">
                <a:ea typeface="Tahoma" panose="020B0604030504040204" pitchFamily="34" charset="0"/>
                <a:cs typeface="Calibri" panose="020F0502020204030204" pitchFamily="34" charset="0"/>
                <a:sym typeface="Convergence"/>
              </a:rPr>
              <a:t>che prende in </a:t>
            </a:r>
            <a:r>
              <a:rPr lang="it-IT" sz="2800" b="1" dirty="0">
                <a:ea typeface="Tahoma" panose="020B0604030504040204" pitchFamily="34" charset="0"/>
                <a:cs typeface="Calibri" panose="020F0502020204030204" pitchFamily="34" charset="0"/>
                <a:sym typeface="Convergence"/>
              </a:rPr>
              <a:t>Input </a:t>
            </a:r>
            <a:r>
              <a:rPr lang="it-IT" sz="2800" dirty="0">
                <a:ea typeface="Tahoma" panose="020B0604030504040204" pitchFamily="34" charset="0"/>
                <a:cs typeface="Calibri" panose="020F0502020204030204" pitchFamily="34" charset="0"/>
                <a:sym typeface="Convergence"/>
              </a:rPr>
              <a:t>il codice identificato dei dipendenti ed effettua una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mettendo in </a:t>
            </a:r>
            <a:r>
              <a:rPr lang="it-IT" sz="2800" b="1" dirty="0">
                <a:ea typeface="Tahoma" panose="020B0604030504040204" pitchFamily="34" charset="0"/>
                <a:cs typeface="Calibri" panose="020F0502020204030204" pitchFamily="34" charset="0"/>
                <a:sym typeface="Convergence"/>
              </a:rPr>
              <a:t>WHERE CONDITION </a:t>
            </a:r>
            <a:r>
              <a:rPr lang="it-IT" sz="2800" dirty="0">
                <a:ea typeface="Tahoma" panose="020B0604030504040204" pitchFamily="34" charset="0"/>
                <a:cs typeface="Calibri" panose="020F0502020204030204" pitchFamily="34" charset="0"/>
                <a:sym typeface="Convergence"/>
              </a:rPr>
              <a:t>il parametro di </a:t>
            </a:r>
            <a:r>
              <a:rPr lang="it-IT" sz="2800" b="1" dirty="0">
                <a:ea typeface="Tahoma" panose="020B0604030504040204" pitchFamily="34" charset="0"/>
                <a:cs typeface="Calibri" panose="020F0502020204030204" pitchFamily="34" charset="0"/>
                <a:sym typeface="Convergence"/>
              </a:rPr>
              <a:t>Input</a:t>
            </a:r>
            <a:r>
              <a:rPr lang="it-IT" sz="2800" dirty="0">
                <a:ea typeface="Tahoma" panose="020B0604030504040204" pitchFamily="34" charset="0"/>
                <a:cs typeface="Calibri" panose="020F0502020204030204" pitchFamily="34" charset="0"/>
                <a:sym typeface="Convergence"/>
              </a:rPr>
              <a:t> passato alla </a:t>
            </a:r>
            <a:r>
              <a:rPr lang="it-IT" sz="2800" b="1" dirty="0">
                <a:ea typeface="Tahoma" panose="020B0604030504040204" pitchFamily="34" charset="0"/>
                <a:cs typeface="Calibri" panose="020F0502020204030204" pitchFamily="34" charset="0"/>
                <a:sym typeface="Convergence"/>
              </a:rPr>
              <a:t>Procedura</a:t>
            </a:r>
            <a:endParaRPr lang="it-IT" sz="2800" dirty="0">
              <a:ea typeface="Tahoma" panose="020B0604030504040204" pitchFamily="34" charset="0"/>
              <a:cs typeface="Calibri" panose="020F0502020204030204" pitchFamily="34" charset="0"/>
              <a:sym typeface="Convergence"/>
            </a:endParaRPr>
          </a:p>
        </p:txBody>
      </p:sp>
      <p:sp>
        <p:nvSpPr>
          <p:cNvPr id="2" name="CasellaDiTesto 1">
            <a:extLst>
              <a:ext uri="{FF2B5EF4-FFF2-40B4-BE49-F238E27FC236}">
                <a16:creationId xmlns:a16="http://schemas.microsoft.com/office/drawing/2014/main" id="{59759CCD-456B-3066-4A9A-141876ABF0A5}"/>
              </a:ext>
            </a:extLst>
          </p:cNvPr>
          <p:cNvSpPr txBox="1"/>
          <p:nvPr/>
        </p:nvSpPr>
        <p:spPr>
          <a:xfrm>
            <a:off x="3357966" y="4195273"/>
            <a:ext cx="9711263" cy="1785104"/>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CREATE OR REPLACE PACKAGE </a:t>
            </a:r>
            <a:r>
              <a:rPr lang="en-US" sz="2200" b="1" dirty="0">
                <a:latin typeface="Courier New" panose="02070309020205020404" pitchFamily="49" charset="0"/>
                <a:cs typeface="Courier New" panose="02070309020205020404" pitchFamily="49" charset="0"/>
              </a:rPr>
              <a:t>ETL_PKG</a:t>
            </a:r>
          </a:p>
          <a:p>
            <a:r>
              <a:rPr lang="en-US" sz="2200" b="1" dirty="0">
                <a:solidFill>
                  <a:srgbClr val="0000FF"/>
                </a:solidFill>
                <a:latin typeface="Courier New" panose="02070309020205020404" pitchFamily="49" charset="0"/>
                <a:cs typeface="Courier New" panose="02070309020205020404" pitchFamily="49" charset="0"/>
              </a:rPr>
              <a:t>AS</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FUNCTION</a:t>
            </a:r>
            <a:r>
              <a:rPr lang="en-US" sz="2200" b="1" dirty="0">
                <a:latin typeface="Courier New" panose="02070309020205020404" pitchFamily="49" charset="0"/>
                <a:cs typeface="Courier New" panose="02070309020205020404" pitchFamily="49" charset="0"/>
              </a:rPr>
              <a:t> RADICE_QUADRATA (VAL_NUM </a:t>
            </a:r>
            <a:r>
              <a:rPr lang="en-US" sz="2200" b="1" dirty="0">
                <a:solidFill>
                  <a:srgbClr val="0000FF"/>
                </a:solidFill>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 RETURN </a:t>
            </a:r>
            <a:r>
              <a:rPr lang="en-US" sz="2200" b="1" dirty="0">
                <a:solidFill>
                  <a:srgbClr val="0000FF"/>
                </a:solidFill>
                <a:latin typeface="Courier New" panose="02070309020205020404" pitchFamily="49" charset="0"/>
                <a:cs typeface="Courier New" panose="02070309020205020404" pitchFamily="49" charset="0"/>
              </a:rPr>
              <a:t>INT</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PROCEDURE</a:t>
            </a:r>
            <a:r>
              <a:rPr lang="en-US" sz="2200" b="1" dirty="0">
                <a:latin typeface="Courier New" panose="02070309020205020404" pitchFamily="49" charset="0"/>
                <a:cs typeface="Courier New" panose="02070309020205020404" pitchFamily="49" charset="0"/>
              </a:rPr>
              <a:t> CERCA_DIPENDENTE (PARAM_COD_DIP </a:t>
            </a:r>
            <a:r>
              <a:rPr lang="en-US" sz="2200" b="1" dirty="0">
                <a:solidFill>
                  <a:srgbClr val="0000FF"/>
                </a:solidFill>
                <a:latin typeface="Courier New" panose="02070309020205020404" pitchFamily="49" charset="0"/>
                <a:cs typeface="Courier New" panose="02070309020205020404" pitchFamily="49" charset="0"/>
              </a:rPr>
              <a:t>VARCHAR2</a:t>
            </a:r>
            <a:r>
              <a:rPr lang="en-US" sz="2200" b="1" dirty="0">
                <a:latin typeface="Courier New" panose="02070309020205020404" pitchFamily="49" charset="0"/>
                <a:cs typeface="Courier New" panose="02070309020205020404" pitchFamily="49" charset="0"/>
              </a:rPr>
              <a:t>);</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a:t>
            </a:r>
            <a:endParaRPr lang="it-IT" sz="2200" b="1" dirty="0">
              <a:latin typeface="Courier New" panose="02070309020205020404" pitchFamily="49" charset="0"/>
              <a:cs typeface="Courier New" panose="02070309020205020404" pitchFamily="49" charset="0"/>
            </a:endParaRPr>
          </a:p>
        </p:txBody>
      </p:sp>
      <p:sp>
        <p:nvSpPr>
          <p:cNvPr id="3" name="Rettangolo con angoli arrotondati 2">
            <a:extLst>
              <a:ext uri="{FF2B5EF4-FFF2-40B4-BE49-F238E27FC236}">
                <a16:creationId xmlns:a16="http://schemas.microsoft.com/office/drawing/2014/main" id="{2C9456D3-60E7-8B5E-0041-35C1611BEFFF}"/>
              </a:ext>
            </a:extLst>
          </p:cNvPr>
          <p:cNvSpPr/>
          <p:nvPr/>
        </p:nvSpPr>
        <p:spPr>
          <a:xfrm>
            <a:off x="568296" y="4195273"/>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err="1">
                <a:solidFill>
                  <a:schemeClr val="tx1"/>
                </a:solidFill>
              </a:rPr>
              <a:t>Specification</a:t>
            </a:r>
            <a:endParaRPr lang="it-IT" sz="2200" b="1" dirty="0">
              <a:solidFill>
                <a:schemeClr val="tx1"/>
              </a:solidFill>
            </a:endParaRPr>
          </a:p>
        </p:txBody>
      </p:sp>
      <p:cxnSp>
        <p:nvCxnSpPr>
          <p:cNvPr id="4" name="Connettore 2 3">
            <a:extLst>
              <a:ext uri="{FF2B5EF4-FFF2-40B4-BE49-F238E27FC236}">
                <a16:creationId xmlns:a16="http://schemas.microsoft.com/office/drawing/2014/main" id="{40E21FAA-235E-B405-A682-DD674D2A25CB}"/>
              </a:ext>
            </a:extLst>
          </p:cNvPr>
          <p:cNvCxnSpPr>
            <a:cxnSpLocks/>
          </p:cNvCxnSpPr>
          <p:nvPr/>
        </p:nvCxnSpPr>
        <p:spPr>
          <a:xfrm>
            <a:off x="2375210" y="4969779"/>
            <a:ext cx="1226634" cy="252342"/>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47296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SPECIFICATION e BODY di un Package ( 4 di 6 )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Dopo aver definito e creato il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bisogna creare il </a:t>
            </a:r>
            <a:r>
              <a:rPr lang="it-IT" sz="2800" b="1" dirty="0">
                <a:ea typeface="Tahoma" panose="020B0604030504040204" pitchFamily="34" charset="0"/>
                <a:cs typeface="Calibri" panose="020F0502020204030204" pitchFamily="34" charset="0"/>
                <a:sym typeface="Convergence"/>
              </a:rPr>
              <a:t>Body </a:t>
            </a:r>
            <a:r>
              <a:rPr lang="it-IT" sz="2800" dirty="0">
                <a:ea typeface="Tahoma" panose="020B0604030504040204" pitchFamily="34" charset="0"/>
                <a:cs typeface="Calibri" panose="020F0502020204030204" pitchFamily="34" charset="0"/>
                <a:sym typeface="Convergence"/>
              </a:rPr>
              <a:t>del </a:t>
            </a:r>
            <a:r>
              <a:rPr lang="it-IT" sz="2800" b="1" dirty="0">
                <a:ea typeface="Tahoma" panose="020B0604030504040204" pitchFamily="34" charset="0"/>
                <a:cs typeface="Calibri" panose="020F0502020204030204" pitchFamily="34" charset="0"/>
                <a:sym typeface="Convergence"/>
              </a:rPr>
              <a:t>Package </a:t>
            </a:r>
            <a:r>
              <a:rPr lang="it-IT" sz="2800" dirty="0">
                <a:ea typeface="Tahoma" panose="020B0604030504040204" pitchFamily="34" charset="0"/>
                <a:cs typeface="Calibri" panose="020F0502020204030204" pitchFamily="34" charset="0"/>
                <a:sym typeface="Convergence"/>
              </a:rPr>
              <a:t>sempre con il comando </a:t>
            </a:r>
            <a:r>
              <a:rPr lang="it-IT" sz="2800" b="1" dirty="0">
                <a:ea typeface="Tahoma" panose="020B0604030504040204" pitchFamily="34" charset="0"/>
                <a:cs typeface="Calibri" panose="020F0502020204030204" pitchFamily="34" charset="0"/>
                <a:sym typeface="Convergence"/>
              </a:rPr>
              <a:t>CREATE</a:t>
            </a:r>
          </a:p>
        </p:txBody>
      </p:sp>
      <p:sp>
        <p:nvSpPr>
          <p:cNvPr id="2" name="CasellaDiTesto 1">
            <a:extLst>
              <a:ext uri="{FF2B5EF4-FFF2-40B4-BE49-F238E27FC236}">
                <a16:creationId xmlns:a16="http://schemas.microsoft.com/office/drawing/2014/main" id="{59759CCD-456B-3066-4A9A-141876ABF0A5}"/>
              </a:ext>
            </a:extLst>
          </p:cNvPr>
          <p:cNvSpPr txBox="1"/>
          <p:nvPr/>
        </p:nvSpPr>
        <p:spPr>
          <a:xfrm>
            <a:off x="2258356" y="1503720"/>
            <a:ext cx="12512181" cy="4524315"/>
          </a:xfrm>
          <a:prstGeom prst="rect">
            <a:avLst/>
          </a:prstGeom>
          <a:noFill/>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CREATE OR REPLACE PACKAGE </a:t>
            </a:r>
            <a:r>
              <a:rPr lang="en-US" sz="1600" b="1" dirty="0">
                <a:latin typeface="Courier New" panose="02070309020205020404" pitchFamily="49" charset="0"/>
                <a:cs typeface="Courier New" panose="02070309020205020404" pitchFamily="49" charset="0"/>
              </a:rPr>
              <a:t>BODY ETL_PKG</a:t>
            </a:r>
          </a:p>
          <a:p>
            <a:r>
              <a:rPr lang="en-US" sz="1600" b="1" dirty="0">
                <a:solidFill>
                  <a:srgbClr val="0000FF"/>
                </a:solidFill>
                <a:latin typeface="Courier New" panose="02070309020205020404" pitchFamily="49" charset="0"/>
                <a:cs typeface="Courier New" panose="02070309020205020404" pitchFamily="49" charset="0"/>
              </a:rPr>
              <a:t>AS</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FUNCTION</a:t>
            </a:r>
            <a:r>
              <a:rPr lang="en-US" sz="1600" b="1" dirty="0">
                <a:latin typeface="Courier New" panose="02070309020205020404" pitchFamily="49" charset="0"/>
                <a:cs typeface="Courier New" panose="02070309020205020404" pitchFamily="49" charset="0"/>
              </a:rPr>
              <a:t> RADICE_QUADRATA(VAL_NUM </a:t>
            </a:r>
            <a:r>
              <a:rPr lang="en-US" sz="1600" b="1" dirty="0">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RETURN </a:t>
            </a:r>
            <a:r>
              <a:rPr lang="en-US" sz="1600" b="1" dirty="0">
                <a:solidFill>
                  <a:srgbClr val="0000FF"/>
                </a:solidFill>
                <a:latin typeface="Courier New" panose="02070309020205020404" pitchFamily="49" charset="0"/>
                <a:cs typeface="Courier New" panose="02070309020205020404" pitchFamily="49" charset="0"/>
              </a:rPr>
              <a:t>INT</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IS</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BEGIN</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RETURN</a:t>
            </a:r>
            <a:r>
              <a:rPr lang="en-US" sz="1600" b="1" dirty="0">
                <a:latin typeface="Courier New" panose="02070309020205020404" pitchFamily="49" charset="0"/>
                <a:cs typeface="Courier New" panose="02070309020205020404" pitchFamily="49" charset="0"/>
              </a:rPr>
              <a:t> VAL_NUM * VAL_NUM;</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a:t>
            </a:r>
          </a:p>
          <a:p>
            <a:endParaRPr lang="en-US" sz="1600" b="1" dirty="0">
              <a:latin typeface="Courier New" panose="02070309020205020404" pitchFamily="49" charset="0"/>
              <a:cs typeface="Courier New" panose="02070309020205020404" pitchFamily="49" charset="0"/>
            </a:endParaRPr>
          </a:p>
          <a:p>
            <a:r>
              <a:rPr lang="en-US" sz="1600" b="1" dirty="0">
                <a:solidFill>
                  <a:srgbClr val="0000FF"/>
                </a:solidFill>
                <a:latin typeface="Courier New" panose="02070309020205020404" pitchFamily="49" charset="0"/>
                <a:cs typeface="Courier New" panose="02070309020205020404" pitchFamily="49" charset="0"/>
              </a:rPr>
              <a:t>  PROCEDURE</a:t>
            </a:r>
            <a:r>
              <a:rPr lang="en-US" sz="1600" b="1" dirty="0">
                <a:latin typeface="Courier New" panose="02070309020205020404" pitchFamily="49" charset="0"/>
                <a:cs typeface="Courier New" panose="02070309020205020404" pitchFamily="49" charset="0"/>
              </a:rPr>
              <a:t> CERCA_DIPENDENTE (PARAM_COD_DIP </a:t>
            </a:r>
            <a:r>
              <a:rPr lang="en-US" sz="1600" b="1" dirty="0">
                <a:solidFill>
                  <a:srgbClr val="0000FF"/>
                </a:solidFill>
                <a:latin typeface="Courier New" panose="02070309020205020404" pitchFamily="49" charset="0"/>
                <a:cs typeface="Courier New" panose="02070309020205020404" pitchFamily="49" charset="0"/>
              </a:rPr>
              <a:t>VARCHAR2</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AS</a:t>
            </a:r>
          </a:p>
          <a:p>
            <a:r>
              <a:rPr lang="en-US" sz="1600" b="1" dirty="0">
                <a:latin typeface="Courier New" panose="02070309020205020404" pitchFamily="49" charset="0"/>
                <a:cs typeface="Courier New" panose="02070309020205020404" pitchFamily="49" charset="0"/>
              </a:rPr>
              <a:t>    WS_COG          </a:t>
            </a:r>
            <a:r>
              <a:rPr lang="en-US" sz="1600" b="1" dirty="0">
                <a:solidFill>
                  <a:srgbClr val="0000FF"/>
                </a:solidFill>
                <a:latin typeface="Courier New" panose="02070309020205020404" pitchFamily="49" charset="0"/>
                <a:cs typeface="Courier New" panose="02070309020205020404" pitchFamily="49" charset="0"/>
              </a:rPr>
              <a:t>VARCHAR</a:t>
            </a:r>
            <a:r>
              <a:rPr lang="en-US" sz="1600" b="1" dirty="0">
                <a:latin typeface="Courier New" panose="02070309020205020404" pitchFamily="49" charset="0"/>
                <a:cs typeface="Courier New" panose="02070309020205020404" pitchFamily="49" charset="0"/>
              </a:rPr>
              <a:t>(50);</a:t>
            </a:r>
          </a:p>
          <a:p>
            <a:r>
              <a:rPr lang="en-US" sz="1600" b="1" dirty="0">
                <a:latin typeface="Courier New" panose="02070309020205020404" pitchFamily="49" charset="0"/>
                <a:cs typeface="Courier New" panose="02070309020205020404" pitchFamily="49" charset="0"/>
              </a:rPr>
              <a:t>    WS_NOM          </a:t>
            </a:r>
            <a:r>
              <a:rPr lang="en-US" sz="1600" b="1" dirty="0">
                <a:solidFill>
                  <a:srgbClr val="0000FF"/>
                </a:solidFill>
                <a:latin typeface="Courier New" panose="02070309020205020404" pitchFamily="49" charset="0"/>
                <a:cs typeface="Courier New" panose="02070309020205020404" pitchFamily="49" charset="0"/>
              </a:rPr>
              <a:t>VARCHAR</a:t>
            </a:r>
            <a:r>
              <a:rPr lang="en-US" sz="1600" b="1" dirty="0">
                <a:latin typeface="Courier New" panose="02070309020205020404" pitchFamily="49" charset="0"/>
                <a:cs typeface="Courier New" panose="02070309020205020404" pitchFamily="49" charset="0"/>
              </a:rPr>
              <a:t>(50);</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BEGIN</a:t>
            </a:r>
            <a:r>
              <a:rPr lang="en-US" sz="1600" b="1" dirty="0">
                <a:latin typeface="Courier New" panose="02070309020205020404" pitchFamily="49" charset="0"/>
                <a:cs typeface="Courier New" panose="02070309020205020404" pitchFamily="49" charset="0"/>
              </a:rPr>
              <a:t>  </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SELECT</a:t>
            </a:r>
            <a:r>
              <a:rPr lang="en-US" sz="1600" b="1" dirty="0">
                <a:latin typeface="Courier New" panose="02070309020205020404" pitchFamily="49" charset="0"/>
                <a:cs typeface="Courier New" panose="02070309020205020404" pitchFamily="49" charset="0"/>
              </a:rPr>
              <a:t> COGNOME, NOME </a:t>
            </a:r>
            <a:r>
              <a:rPr lang="en-US" sz="1600" b="1" dirty="0">
                <a:solidFill>
                  <a:srgbClr val="0000FF"/>
                </a:solidFill>
                <a:latin typeface="Courier New" panose="02070309020205020404" pitchFamily="49" charset="0"/>
                <a:cs typeface="Courier New" panose="02070309020205020404" pitchFamily="49" charset="0"/>
              </a:rPr>
              <a:t>INTO</a:t>
            </a:r>
            <a:r>
              <a:rPr lang="en-US" sz="1600" b="1" dirty="0">
                <a:latin typeface="Courier New" panose="02070309020205020404" pitchFamily="49" charset="0"/>
                <a:cs typeface="Courier New" panose="02070309020205020404" pitchFamily="49" charset="0"/>
              </a:rPr>
              <a:t> WS_COG, WS_NOM </a:t>
            </a:r>
            <a:r>
              <a:rPr lang="en-US" sz="1600" b="1" dirty="0">
                <a:solidFill>
                  <a:srgbClr val="0000FF"/>
                </a:solidFill>
                <a:latin typeface="Courier New" panose="02070309020205020404" pitchFamily="49" charset="0"/>
                <a:cs typeface="Courier New" panose="02070309020205020404" pitchFamily="49" charset="0"/>
              </a:rPr>
              <a:t>FROM</a:t>
            </a:r>
            <a:r>
              <a:rPr lang="en-US" sz="1600" b="1" dirty="0">
                <a:latin typeface="Courier New" panose="02070309020205020404" pitchFamily="49" charset="0"/>
                <a:cs typeface="Courier New" panose="02070309020205020404" pitchFamily="49" charset="0"/>
              </a:rPr>
              <a:t> DBETL.DIPENDENTI </a:t>
            </a:r>
            <a:r>
              <a:rPr lang="en-US" sz="1600" b="1" dirty="0">
                <a:solidFill>
                  <a:srgbClr val="0000FF"/>
                </a:solidFill>
                <a:latin typeface="Courier New" panose="02070309020205020404" pitchFamily="49" charset="0"/>
                <a:cs typeface="Courier New" panose="02070309020205020404" pitchFamily="49" charset="0"/>
              </a:rPr>
              <a:t>WHERE</a:t>
            </a:r>
            <a:r>
              <a:rPr lang="en-US" sz="1600" b="1" dirty="0">
                <a:latin typeface="Courier New" panose="02070309020205020404" pitchFamily="49" charset="0"/>
                <a:cs typeface="Courier New" panose="02070309020205020404" pitchFamily="49" charset="0"/>
              </a:rPr>
              <a:t> COD_DIP = PARAM_COD_DIP;</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DBMS_OUTPUT.PUT_LINE</a:t>
            </a:r>
            <a:r>
              <a:rPr lang="en-US" sz="1600" b="1" dirty="0">
                <a:latin typeface="Courier New" panose="02070309020205020404" pitchFamily="49" charset="0"/>
                <a:cs typeface="Courier New" panose="02070309020205020404" pitchFamily="49" charset="0"/>
              </a:rPr>
              <a:t>('Nominativo : ' || WS_COG || ' ' || WS_NOM);</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  </a:t>
            </a:r>
          </a:p>
          <a:p>
            <a:r>
              <a:rPr lang="en-US"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a:t>
            </a:r>
            <a:endParaRPr lang="it-IT" sz="1600" b="1" dirty="0">
              <a:latin typeface="Courier New" panose="02070309020205020404" pitchFamily="49" charset="0"/>
              <a:cs typeface="Courier New" panose="02070309020205020404" pitchFamily="49" charset="0"/>
            </a:endParaRPr>
          </a:p>
        </p:txBody>
      </p:sp>
      <p:sp>
        <p:nvSpPr>
          <p:cNvPr id="3" name="Rettangolo con angoli arrotondati 2">
            <a:extLst>
              <a:ext uri="{FF2B5EF4-FFF2-40B4-BE49-F238E27FC236}">
                <a16:creationId xmlns:a16="http://schemas.microsoft.com/office/drawing/2014/main" id="{27DA0CE1-6DB9-9D24-15B1-8518A93CCCB1}"/>
              </a:ext>
            </a:extLst>
          </p:cNvPr>
          <p:cNvSpPr/>
          <p:nvPr/>
        </p:nvSpPr>
        <p:spPr>
          <a:xfrm>
            <a:off x="12009447" y="1719994"/>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Body</a:t>
            </a:r>
          </a:p>
        </p:txBody>
      </p:sp>
      <p:cxnSp>
        <p:nvCxnSpPr>
          <p:cNvPr id="4" name="Connettore 2 3">
            <a:extLst>
              <a:ext uri="{FF2B5EF4-FFF2-40B4-BE49-F238E27FC236}">
                <a16:creationId xmlns:a16="http://schemas.microsoft.com/office/drawing/2014/main" id="{73DE6D88-0EDE-1F7A-0404-5299E15CEF58}"/>
              </a:ext>
            </a:extLst>
          </p:cNvPr>
          <p:cNvCxnSpPr>
            <a:cxnSpLocks/>
          </p:cNvCxnSpPr>
          <p:nvPr/>
        </p:nvCxnSpPr>
        <p:spPr>
          <a:xfrm flipH="1">
            <a:off x="9422780" y="2329052"/>
            <a:ext cx="2586667" cy="648324"/>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44169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SPECIFICATION e BODY di un Package ( 5 di 6 )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si utilizza </a:t>
            </a:r>
            <a:r>
              <a:rPr lang="it-IT" sz="2800" b="1" dirty="0" err="1">
                <a:ea typeface="Tahoma" panose="020B0604030504040204" pitchFamily="34" charset="0"/>
                <a:cs typeface="Calibri" panose="020F0502020204030204" pitchFamily="34" charset="0"/>
                <a:sym typeface="Convergence"/>
              </a:rPr>
              <a:t>Sql</a:t>
            </a:r>
            <a:r>
              <a:rPr lang="it-IT" sz="2800" b="1" dirty="0">
                <a:ea typeface="Tahoma" panose="020B0604030504040204" pitchFamily="34" charset="0"/>
                <a:cs typeface="Calibri" panose="020F0502020204030204" pitchFamily="34" charset="0"/>
                <a:sym typeface="Convergence"/>
              </a:rPr>
              <a:t> Developer</a:t>
            </a:r>
            <a:r>
              <a:rPr lang="it-IT" sz="2800" dirty="0">
                <a:ea typeface="Tahoma" panose="020B0604030504040204" pitchFamily="34" charset="0"/>
                <a:cs typeface="Calibri" panose="020F0502020204030204" pitchFamily="34" charset="0"/>
                <a:sym typeface="Convergence"/>
              </a:rPr>
              <a:t>, una volta creato e compilato il </a:t>
            </a:r>
            <a:r>
              <a:rPr lang="it-IT" sz="2800" b="1" dirty="0">
                <a:ea typeface="Tahoma" panose="020B0604030504040204" pitchFamily="34" charset="0"/>
                <a:cs typeface="Calibri" panose="020F0502020204030204" pitchFamily="34" charset="0"/>
                <a:sym typeface="Convergence"/>
              </a:rPr>
              <a:t>Package </a:t>
            </a:r>
            <a:r>
              <a:rPr lang="it-IT" sz="2800" dirty="0">
                <a:ea typeface="Tahoma" panose="020B0604030504040204" pitchFamily="34" charset="0"/>
                <a:cs typeface="Calibri" panose="020F0502020204030204" pitchFamily="34" charset="0"/>
                <a:sym typeface="Convergence"/>
              </a:rPr>
              <a:t>con tutte le sue parti, questo sarà visualizzabile tramite interfaccia grafica come mostra la figura seguente</a:t>
            </a:r>
          </a:p>
        </p:txBody>
      </p:sp>
      <p:pic>
        <p:nvPicPr>
          <p:cNvPr id="3" name="Immagine 2">
            <a:extLst>
              <a:ext uri="{FF2B5EF4-FFF2-40B4-BE49-F238E27FC236}">
                <a16:creationId xmlns:a16="http://schemas.microsoft.com/office/drawing/2014/main" id="{ECB8B93D-542C-41E9-BF9B-DA968B02AF86}"/>
              </a:ext>
            </a:extLst>
          </p:cNvPr>
          <p:cNvPicPr>
            <a:picLocks noChangeAspect="1"/>
          </p:cNvPicPr>
          <p:nvPr/>
        </p:nvPicPr>
        <p:blipFill>
          <a:blip r:embed="rId3"/>
          <a:stretch>
            <a:fillRect/>
          </a:stretch>
        </p:blipFill>
        <p:spPr>
          <a:xfrm>
            <a:off x="5137807" y="2030915"/>
            <a:ext cx="5289478" cy="3232459"/>
          </a:xfrm>
          <a:prstGeom prst="rect">
            <a:avLst/>
          </a:prstGeom>
        </p:spPr>
      </p:pic>
    </p:spTree>
    <p:extLst>
      <p:ext uri="{BB962C8B-B14F-4D97-AF65-F5344CB8AC3E}">
        <p14:creationId xmlns:p14="http://schemas.microsoft.com/office/powerpoint/2010/main" val="175964423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SPECIFICATION e BODY di un Package ( 6 di 6 )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alternativa è possibile utilizzare le </a:t>
            </a:r>
            <a:r>
              <a:rPr lang="it-IT" sz="2800" b="1" dirty="0">
                <a:ea typeface="Tahoma" panose="020B0604030504040204" pitchFamily="34" charset="0"/>
                <a:cs typeface="Calibri" panose="020F0502020204030204" pitchFamily="34" charset="0"/>
                <a:sym typeface="Convergence"/>
              </a:rPr>
              <a:t>Tabelle</a:t>
            </a:r>
            <a:r>
              <a:rPr lang="it-IT" sz="2800" dirty="0">
                <a:ea typeface="Tahoma" panose="020B0604030504040204" pitchFamily="34" charset="0"/>
                <a:cs typeface="Calibri" panose="020F0502020204030204" pitchFamily="34" charset="0"/>
                <a:sym typeface="Convergence"/>
              </a:rPr>
              <a:t> di </a:t>
            </a:r>
            <a:r>
              <a:rPr lang="it-IT" sz="2800" b="1" dirty="0">
                <a:ea typeface="Tahoma" panose="020B0604030504040204" pitchFamily="34" charset="0"/>
                <a:cs typeface="Calibri" panose="020F0502020204030204" pitchFamily="34" charset="0"/>
                <a:sym typeface="Convergence"/>
              </a:rPr>
              <a:t>Catalogo</a:t>
            </a:r>
            <a:r>
              <a:rPr lang="it-IT" sz="2800" dirty="0">
                <a:ea typeface="Tahoma" panose="020B0604030504040204" pitchFamily="34" charset="0"/>
                <a:cs typeface="Calibri" panose="020F0502020204030204" pitchFamily="34" charset="0"/>
                <a:sym typeface="Convergence"/>
              </a:rPr>
              <a:t> di </a:t>
            </a:r>
            <a:r>
              <a:rPr lang="it-IT" sz="2800" b="1" dirty="0">
                <a:ea typeface="Tahoma" panose="020B0604030504040204" pitchFamily="34" charset="0"/>
                <a:cs typeface="Calibri" panose="020F0502020204030204" pitchFamily="34" charset="0"/>
                <a:sym typeface="Convergence"/>
              </a:rPr>
              <a:t>Postgres</a:t>
            </a:r>
          </a:p>
        </p:txBody>
      </p:sp>
      <p:sp>
        <p:nvSpPr>
          <p:cNvPr id="2" name="CasellaDiTesto 1">
            <a:extLst>
              <a:ext uri="{FF2B5EF4-FFF2-40B4-BE49-F238E27FC236}">
                <a16:creationId xmlns:a16="http://schemas.microsoft.com/office/drawing/2014/main" id="{0F8B9E33-9642-CEE1-C910-9F12E47DB51E}"/>
              </a:ext>
            </a:extLst>
          </p:cNvPr>
          <p:cNvSpPr txBox="1"/>
          <p:nvPr/>
        </p:nvSpPr>
        <p:spPr>
          <a:xfrm>
            <a:off x="1126273" y="1240199"/>
            <a:ext cx="14117443" cy="3477875"/>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OBJECT_NAME, PROCEDURE_NAME, SUBPROGRAM_ID, 'PACKAGE SPECIFICATION’</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ALL_PROCEDURES</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OBJECT_NAME = '</a:t>
            </a:r>
            <a:r>
              <a:rPr lang="en-US" sz="2200" b="1" dirty="0">
                <a:solidFill>
                  <a:srgbClr val="00B050"/>
                </a:solidFill>
                <a:latin typeface="Courier New" panose="02070309020205020404" pitchFamily="49" charset="0"/>
                <a:cs typeface="Courier New" panose="02070309020205020404" pitchFamily="49" charset="0"/>
              </a:rPr>
              <a:t>ETL_PKG</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AND</a:t>
            </a:r>
            <a:r>
              <a:rPr lang="en-US" sz="2200" b="1" dirty="0">
                <a:latin typeface="Courier New" panose="02070309020205020404" pitchFamily="49" charset="0"/>
                <a:cs typeface="Courier New" panose="02070309020205020404" pitchFamily="49" charset="0"/>
              </a:rPr>
              <a:t> SUBPROGRAM_ID = </a:t>
            </a:r>
            <a:r>
              <a:rPr lang="en-US" sz="2200" b="1" dirty="0">
                <a:solidFill>
                  <a:srgbClr val="00B050"/>
                </a:solidFill>
                <a:latin typeface="Courier New" panose="02070309020205020404" pitchFamily="49" charset="0"/>
                <a:cs typeface="Courier New" panose="02070309020205020404" pitchFamily="49" charset="0"/>
              </a:rPr>
              <a:t>0</a:t>
            </a:r>
          </a:p>
          <a:p>
            <a:r>
              <a:rPr lang="en-US" sz="2200" b="1" dirty="0">
                <a:solidFill>
                  <a:srgbClr val="0000FF"/>
                </a:solidFill>
                <a:latin typeface="Courier New" panose="02070309020205020404" pitchFamily="49" charset="0"/>
                <a:cs typeface="Courier New" panose="02070309020205020404" pitchFamily="49" charset="0"/>
              </a:rPr>
              <a:t>UNION ALL  </a:t>
            </a:r>
          </a:p>
          <a:p>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OBJECT_NAME, PROCEDURE_NAME, SUBPROGRAM_ID, 'BODY (PROCEDURE e FUNCTION)’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a:t>
            </a:r>
            <a:r>
              <a:rPr lang="en-US" sz="2200" b="1" dirty="0">
                <a:solidFill>
                  <a:srgbClr val="FF0000"/>
                </a:solidFill>
                <a:latin typeface="Courier New" panose="02070309020205020404" pitchFamily="49" charset="0"/>
                <a:cs typeface="Courier New" panose="02070309020205020404" pitchFamily="49" charset="0"/>
              </a:rPr>
              <a:t>ALL_PROCEDURES</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WHERE</a:t>
            </a:r>
            <a:r>
              <a:rPr lang="en-US" sz="2200" b="1" dirty="0">
                <a:latin typeface="Courier New" panose="02070309020205020404" pitchFamily="49" charset="0"/>
                <a:cs typeface="Courier New" panose="02070309020205020404" pitchFamily="49" charset="0"/>
              </a:rPr>
              <a:t> OBJECT_NAME = '</a:t>
            </a:r>
            <a:r>
              <a:rPr lang="en-US" sz="2200" b="1" dirty="0">
                <a:solidFill>
                  <a:srgbClr val="00B050"/>
                </a:solidFill>
                <a:latin typeface="Courier New" panose="02070309020205020404" pitchFamily="49" charset="0"/>
                <a:cs typeface="Courier New" panose="02070309020205020404" pitchFamily="49" charset="0"/>
              </a:rPr>
              <a:t>ETL_PKG</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AND</a:t>
            </a:r>
            <a:r>
              <a:rPr lang="en-US" sz="2200" b="1" dirty="0">
                <a:latin typeface="Courier New" panose="02070309020205020404" pitchFamily="49" charset="0"/>
                <a:cs typeface="Courier New" panose="02070309020205020404" pitchFamily="49" charset="0"/>
              </a:rPr>
              <a:t> SUBPROGRAM_ID &gt; </a:t>
            </a:r>
            <a:r>
              <a:rPr lang="en-US" sz="2200" b="1" dirty="0">
                <a:solidFill>
                  <a:srgbClr val="00B050"/>
                </a:solidFill>
                <a:latin typeface="Courier New" panose="02070309020205020404" pitchFamily="49" charset="0"/>
                <a:cs typeface="Courier New" panose="02070309020205020404" pitchFamily="49" charset="0"/>
              </a:rPr>
              <a:t>0</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ORDER</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BY</a:t>
            </a:r>
            <a:r>
              <a:rPr lang="en-US" sz="2200" b="1" dirty="0">
                <a:latin typeface="Courier New" panose="02070309020205020404" pitchFamily="49" charset="0"/>
                <a:cs typeface="Courier New" panose="02070309020205020404" pitchFamily="49" charset="0"/>
              </a:rPr>
              <a:t> SUBPROGRAM_ID;</a:t>
            </a:r>
            <a:endParaRPr lang="it-IT" sz="2200" b="1" dirty="0">
              <a:latin typeface="Courier New" panose="02070309020205020404" pitchFamily="49" charset="0"/>
              <a:cs typeface="Courier New" panose="02070309020205020404" pitchFamily="49" charset="0"/>
            </a:endParaRPr>
          </a:p>
        </p:txBody>
      </p:sp>
      <p:pic>
        <p:nvPicPr>
          <p:cNvPr id="5" name="Immagine 4">
            <a:extLst>
              <a:ext uri="{FF2B5EF4-FFF2-40B4-BE49-F238E27FC236}">
                <a16:creationId xmlns:a16="http://schemas.microsoft.com/office/drawing/2014/main" id="{3FF06529-04AA-0DFA-2E17-C3919A57AE36}"/>
              </a:ext>
            </a:extLst>
          </p:cNvPr>
          <p:cNvPicPr>
            <a:picLocks noChangeAspect="1"/>
          </p:cNvPicPr>
          <p:nvPr/>
        </p:nvPicPr>
        <p:blipFill>
          <a:blip r:embed="rId3"/>
          <a:stretch>
            <a:fillRect/>
          </a:stretch>
        </p:blipFill>
        <p:spPr>
          <a:xfrm>
            <a:off x="1666410" y="4805881"/>
            <a:ext cx="12810715" cy="1293868"/>
          </a:xfrm>
          <a:prstGeom prst="rect">
            <a:avLst/>
          </a:prstGeom>
        </p:spPr>
      </p:pic>
    </p:spTree>
    <p:extLst>
      <p:ext uri="{BB962C8B-B14F-4D97-AF65-F5344CB8AC3E}">
        <p14:creationId xmlns:p14="http://schemas.microsoft.com/office/powerpoint/2010/main" val="233940235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Esecuzione dei Package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Come detto in precedenza, per eseguire una </a:t>
            </a:r>
            <a:r>
              <a:rPr lang="it-IT" sz="2800" b="1" dirty="0">
                <a:ea typeface="Tahoma" panose="020B0604030504040204" pitchFamily="34" charset="0"/>
                <a:cs typeface="Calibri" panose="020F0502020204030204" pitchFamily="34" charset="0"/>
                <a:sym typeface="Convergence"/>
              </a:rPr>
              <a:t>Funzione </a:t>
            </a:r>
            <a:r>
              <a:rPr lang="it-IT" sz="2800" dirty="0">
                <a:ea typeface="Tahoma" panose="020B0604030504040204" pitchFamily="34" charset="0"/>
                <a:cs typeface="Calibri" panose="020F0502020204030204" pitchFamily="34" charset="0"/>
                <a:sym typeface="Convergence"/>
              </a:rPr>
              <a:t>o una </a:t>
            </a:r>
            <a:r>
              <a:rPr lang="it-IT" sz="2800" b="1" dirty="0">
                <a:ea typeface="Tahoma" panose="020B0604030504040204" pitchFamily="34" charset="0"/>
                <a:cs typeface="Calibri" panose="020F0502020204030204" pitchFamily="34" charset="0"/>
                <a:sym typeface="Convergence"/>
              </a:rPr>
              <a:t>Procedura </a:t>
            </a:r>
            <a:r>
              <a:rPr lang="it-IT" sz="2800" dirty="0">
                <a:ea typeface="Tahoma" panose="020B0604030504040204" pitchFamily="34" charset="0"/>
                <a:cs typeface="Calibri" panose="020F0502020204030204" pitchFamily="34" charset="0"/>
                <a:sym typeface="Convergence"/>
              </a:rPr>
              <a:t>interne ad un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è necessario porre davanti al nome di questi due oggetti, sempre il nome del </a:t>
            </a:r>
            <a:r>
              <a:rPr lang="it-IT" sz="2800" b="1" dirty="0">
                <a:ea typeface="Tahoma" panose="020B0604030504040204" pitchFamily="34" charset="0"/>
                <a:cs typeface="Calibri" panose="020F0502020204030204" pitchFamily="34" charset="0"/>
                <a:sym typeface="Convergence"/>
              </a:rPr>
              <a:t>Package</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questo primo esempio mostriamo come eseguire la </a:t>
            </a:r>
            <a:r>
              <a:rPr lang="it-IT" sz="2800" b="1" dirty="0">
                <a:ea typeface="Tahoma" panose="020B0604030504040204" pitchFamily="34" charset="0"/>
                <a:cs typeface="Calibri" panose="020F0502020204030204" pitchFamily="34" charset="0"/>
                <a:sym typeface="Convergence"/>
              </a:rPr>
              <a:t>Procedura CERCA_DIPENDENTE</a:t>
            </a:r>
          </a:p>
        </p:txBody>
      </p:sp>
      <p:sp>
        <p:nvSpPr>
          <p:cNvPr id="2" name="CasellaDiTesto 1">
            <a:extLst>
              <a:ext uri="{FF2B5EF4-FFF2-40B4-BE49-F238E27FC236}">
                <a16:creationId xmlns:a16="http://schemas.microsoft.com/office/drawing/2014/main" id="{0DC895F9-5FBA-26B6-CD54-210011BD2A83}"/>
              </a:ext>
            </a:extLst>
          </p:cNvPr>
          <p:cNvSpPr txBox="1"/>
          <p:nvPr/>
        </p:nvSpPr>
        <p:spPr>
          <a:xfrm>
            <a:off x="1120886" y="3044279"/>
            <a:ext cx="8402259" cy="769441"/>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SET SERVEROUTPUT ON</a:t>
            </a:r>
          </a:p>
          <a:p>
            <a:r>
              <a:rPr lang="en-US" sz="2200" b="1" dirty="0">
                <a:solidFill>
                  <a:srgbClr val="0000FF"/>
                </a:solidFill>
                <a:latin typeface="Courier New" panose="02070309020205020404" pitchFamily="49" charset="0"/>
                <a:cs typeface="Courier New" panose="02070309020205020404" pitchFamily="49" charset="0"/>
              </a:rPr>
              <a:t>EXECUTE </a:t>
            </a:r>
            <a:r>
              <a:rPr lang="en-US" sz="2200" b="1" dirty="0">
                <a:solidFill>
                  <a:srgbClr val="FF0000"/>
                </a:solidFill>
                <a:latin typeface="Courier New" panose="02070309020205020404" pitchFamily="49" charset="0"/>
                <a:cs typeface="Courier New" panose="02070309020205020404" pitchFamily="49" charset="0"/>
              </a:rPr>
              <a:t>ETL_PKG</a:t>
            </a:r>
            <a:r>
              <a:rPr lang="en-US" sz="2200" b="1" dirty="0">
                <a:latin typeface="Courier New" panose="02070309020205020404" pitchFamily="49" charset="0"/>
                <a:cs typeface="Courier New" panose="02070309020205020404" pitchFamily="49" charset="0"/>
              </a:rPr>
              <a:t>.</a:t>
            </a:r>
            <a:r>
              <a:rPr lang="en-US" sz="2200" b="1" dirty="0">
                <a:solidFill>
                  <a:srgbClr val="00B050"/>
                </a:solidFill>
                <a:latin typeface="Courier New" panose="02070309020205020404" pitchFamily="49" charset="0"/>
                <a:cs typeface="Courier New" panose="02070309020205020404" pitchFamily="49" charset="0"/>
              </a:rPr>
              <a:t>CERCA_DIPENDENTE</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solidFill>
                  <a:srgbClr val="0000FF"/>
                </a:solidFill>
                <a:highlight>
                  <a:srgbClr val="FFFF00"/>
                </a:highlight>
                <a:latin typeface="Courier New" panose="02070309020205020404" pitchFamily="49" charset="0"/>
                <a:cs typeface="Courier New" panose="02070309020205020404" pitchFamily="49" charset="0"/>
              </a:rPr>
              <a:t>000010</a:t>
            </a:r>
            <a:r>
              <a:rPr lang="en-US" sz="2200" b="1" dirty="0">
                <a:solidFill>
                  <a:srgbClr val="0000FF"/>
                </a:solidFill>
                <a:latin typeface="Courier New" panose="02070309020205020404" pitchFamily="49" charset="0"/>
                <a:cs typeface="Courier New" panose="02070309020205020404" pitchFamily="49" charset="0"/>
              </a:rPr>
              <a:t>');</a:t>
            </a:r>
            <a:endParaRPr lang="it-IT" sz="2200" b="1" dirty="0">
              <a:latin typeface="Courier New" panose="02070309020205020404" pitchFamily="49" charset="0"/>
              <a:cs typeface="Courier New" panose="02070309020205020404" pitchFamily="49" charset="0"/>
            </a:endParaRPr>
          </a:p>
        </p:txBody>
      </p:sp>
      <p:sp>
        <p:nvSpPr>
          <p:cNvPr id="3" name="Rettangolo con angoli arrotondati 2">
            <a:extLst>
              <a:ext uri="{FF2B5EF4-FFF2-40B4-BE49-F238E27FC236}">
                <a16:creationId xmlns:a16="http://schemas.microsoft.com/office/drawing/2014/main" id="{30A9E686-5A5A-165A-7F40-15ABF8910B90}"/>
              </a:ext>
            </a:extLst>
          </p:cNvPr>
          <p:cNvSpPr/>
          <p:nvPr/>
        </p:nvSpPr>
        <p:spPr>
          <a:xfrm>
            <a:off x="181306" y="4979524"/>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Package</a:t>
            </a:r>
          </a:p>
        </p:txBody>
      </p:sp>
      <p:cxnSp>
        <p:nvCxnSpPr>
          <p:cNvPr id="4" name="Connettore 2 3">
            <a:extLst>
              <a:ext uri="{FF2B5EF4-FFF2-40B4-BE49-F238E27FC236}">
                <a16:creationId xmlns:a16="http://schemas.microsoft.com/office/drawing/2014/main" id="{5535877B-0A45-D769-AA76-2F3F4725378D}"/>
              </a:ext>
            </a:extLst>
          </p:cNvPr>
          <p:cNvCxnSpPr>
            <a:cxnSpLocks/>
          </p:cNvCxnSpPr>
          <p:nvPr/>
        </p:nvCxnSpPr>
        <p:spPr>
          <a:xfrm flipV="1">
            <a:off x="1806503" y="3813720"/>
            <a:ext cx="1271239" cy="1165804"/>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5" name="Rettangolo con angoli arrotondati 4">
            <a:extLst>
              <a:ext uri="{FF2B5EF4-FFF2-40B4-BE49-F238E27FC236}">
                <a16:creationId xmlns:a16="http://schemas.microsoft.com/office/drawing/2014/main" id="{CAC8C9C4-7ECC-BF5E-D021-14855FC837A7}"/>
              </a:ext>
            </a:extLst>
          </p:cNvPr>
          <p:cNvSpPr/>
          <p:nvPr/>
        </p:nvSpPr>
        <p:spPr>
          <a:xfrm>
            <a:off x="3177267" y="5024130"/>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Procedura</a:t>
            </a:r>
          </a:p>
        </p:txBody>
      </p:sp>
      <p:sp>
        <p:nvSpPr>
          <p:cNvPr id="6" name="Rettangolo con angoli arrotondati 5">
            <a:extLst>
              <a:ext uri="{FF2B5EF4-FFF2-40B4-BE49-F238E27FC236}">
                <a16:creationId xmlns:a16="http://schemas.microsoft.com/office/drawing/2014/main" id="{4F8F03DC-51AB-A2A1-1A9E-172EE050A435}"/>
              </a:ext>
            </a:extLst>
          </p:cNvPr>
          <p:cNvSpPr/>
          <p:nvPr/>
        </p:nvSpPr>
        <p:spPr>
          <a:xfrm>
            <a:off x="6230244" y="5042615"/>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Parametro</a:t>
            </a:r>
          </a:p>
        </p:txBody>
      </p:sp>
      <p:cxnSp>
        <p:nvCxnSpPr>
          <p:cNvPr id="9" name="Connettore 2 8">
            <a:extLst>
              <a:ext uri="{FF2B5EF4-FFF2-40B4-BE49-F238E27FC236}">
                <a16:creationId xmlns:a16="http://schemas.microsoft.com/office/drawing/2014/main" id="{D15F6C82-7137-3693-CDED-A132B6DC3B95}"/>
              </a:ext>
            </a:extLst>
          </p:cNvPr>
          <p:cNvCxnSpPr>
            <a:cxnSpLocks/>
          </p:cNvCxnSpPr>
          <p:nvPr/>
        </p:nvCxnSpPr>
        <p:spPr>
          <a:xfrm flipV="1">
            <a:off x="4702939" y="3761006"/>
            <a:ext cx="354119" cy="1379706"/>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D27D2973-F777-B1BA-A7F9-1A8E632CB3A9}"/>
              </a:ext>
            </a:extLst>
          </p:cNvPr>
          <p:cNvCxnSpPr>
            <a:cxnSpLocks/>
          </p:cNvCxnSpPr>
          <p:nvPr/>
        </p:nvCxnSpPr>
        <p:spPr>
          <a:xfrm flipV="1">
            <a:off x="7428759" y="3858326"/>
            <a:ext cx="0" cy="1282386"/>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pic>
        <p:nvPicPr>
          <p:cNvPr id="16" name="Immagine 15">
            <a:extLst>
              <a:ext uri="{FF2B5EF4-FFF2-40B4-BE49-F238E27FC236}">
                <a16:creationId xmlns:a16="http://schemas.microsoft.com/office/drawing/2014/main" id="{9AD0F8D1-0848-DADF-CDDF-1E4FDD21D818}"/>
              </a:ext>
            </a:extLst>
          </p:cNvPr>
          <p:cNvPicPr>
            <a:picLocks noChangeAspect="1"/>
          </p:cNvPicPr>
          <p:nvPr/>
        </p:nvPicPr>
        <p:blipFill>
          <a:blip r:embed="rId3"/>
          <a:stretch>
            <a:fillRect/>
          </a:stretch>
        </p:blipFill>
        <p:spPr>
          <a:xfrm>
            <a:off x="9834629" y="3717434"/>
            <a:ext cx="5905500" cy="1466850"/>
          </a:xfrm>
          <a:prstGeom prst="rect">
            <a:avLst/>
          </a:prstGeom>
        </p:spPr>
      </p:pic>
      <p:sp>
        <p:nvSpPr>
          <p:cNvPr id="17" name="Freccia a destra 16">
            <a:extLst>
              <a:ext uri="{FF2B5EF4-FFF2-40B4-BE49-F238E27FC236}">
                <a16:creationId xmlns:a16="http://schemas.microsoft.com/office/drawing/2014/main" id="{9D6AB51D-626A-957E-328B-FD7507C77C02}"/>
              </a:ext>
            </a:extLst>
          </p:cNvPr>
          <p:cNvSpPr/>
          <p:nvPr/>
        </p:nvSpPr>
        <p:spPr>
          <a:xfrm>
            <a:off x="7809784" y="3858327"/>
            <a:ext cx="1990676" cy="1121198"/>
          </a:xfrm>
          <a:prstGeom prst="rightArrow">
            <a:avLst/>
          </a:prstGeom>
          <a:scene3d>
            <a:camera prst="orthographicFront"/>
            <a:lightRig rig="threePt" dir="t"/>
          </a:scene3d>
          <a:sp3d>
            <a:bevelT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800" dirty="0">
                <a:solidFill>
                  <a:schemeClr val="tx1"/>
                </a:solidFill>
              </a:rPr>
              <a:t>Risultato</a:t>
            </a:r>
          </a:p>
        </p:txBody>
      </p:sp>
    </p:spTree>
    <p:extLst>
      <p:ext uri="{BB962C8B-B14F-4D97-AF65-F5344CB8AC3E}">
        <p14:creationId xmlns:p14="http://schemas.microsoft.com/office/powerpoint/2010/main" val="26578446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Esecuzione dei Package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questo secondo esempio mostriamo come eseguire la </a:t>
            </a:r>
            <a:r>
              <a:rPr lang="it-IT" sz="2800" b="1" dirty="0">
                <a:ea typeface="Tahoma" panose="020B0604030504040204" pitchFamily="34" charset="0"/>
                <a:cs typeface="Calibri" panose="020F0502020204030204" pitchFamily="34" charset="0"/>
                <a:sym typeface="Convergence"/>
              </a:rPr>
              <a:t>Funzione RADICE_QUADRAGA</a:t>
            </a:r>
          </a:p>
        </p:txBody>
      </p:sp>
      <p:sp>
        <p:nvSpPr>
          <p:cNvPr id="2" name="CasellaDiTesto 1">
            <a:extLst>
              <a:ext uri="{FF2B5EF4-FFF2-40B4-BE49-F238E27FC236}">
                <a16:creationId xmlns:a16="http://schemas.microsoft.com/office/drawing/2014/main" id="{0DC895F9-5FBA-26B6-CD54-210011BD2A83}"/>
              </a:ext>
            </a:extLst>
          </p:cNvPr>
          <p:cNvSpPr txBox="1"/>
          <p:nvPr/>
        </p:nvSpPr>
        <p:spPr>
          <a:xfrm>
            <a:off x="679945" y="1440990"/>
            <a:ext cx="14480184" cy="523220"/>
          </a:xfrm>
          <a:prstGeom prst="rect">
            <a:avLst/>
          </a:prstGeom>
          <a:noFill/>
        </p:spPr>
        <p:txBody>
          <a:bodyPr wrap="square" rtlCol="0">
            <a:spAutoFit/>
          </a:bodyPr>
          <a:lstStyle/>
          <a:p>
            <a:pPr algn="ctr"/>
            <a:r>
              <a:rPr lang="pt-BR" sz="2800" b="1" dirty="0">
                <a:solidFill>
                  <a:srgbClr val="0000FF"/>
                </a:solidFill>
                <a:latin typeface="Courier New" panose="02070309020205020404" pitchFamily="49" charset="0"/>
                <a:cs typeface="Courier New" panose="02070309020205020404" pitchFamily="49" charset="0"/>
              </a:rPr>
              <a:t>SELECT </a:t>
            </a:r>
            <a:r>
              <a:rPr lang="en-US" sz="2800" b="1" dirty="0">
                <a:solidFill>
                  <a:srgbClr val="FF0000"/>
                </a:solidFill>
                <a:latin typeface="Courier New" panose="02070309020205020404" pitchFamily="49" charset="0"/>
                <a:cs typeface="Courier New" panose="02070309020205020404" pitchFamily="49" charset="0"/>
              </a:rPr>
              <a:t>ETL_PKG</a:t>
            </a:r>
            <a:r>
              <a:rPr lang="pt-BR" sz="2800" b="1" dirty="0">
                <a:solidFill>
                  <a:srgbClr val="0000FF"/>
                </a:solidFill>
                <a:latin typeface="Courier New" panose="02070309020205020404" pitchFamily="49" charset="0"/>
                <a:cs typeface="Courier New" panose="02070309020205020404" pitchFamily="49" charset="0"/>
              </a:rPr>
              <a:t>.</a:t>
            </a:r>
            <a:r>
              <a:rPr lang="en-US" sz="2800" b="1" dirty="0">
                <a:solidFill>
                  <a:srgbClr val="00B050"/>
                </a:solidFill>
                <a:latin typeface="Courier New" panose="02070309020205020404" pitchFamily="49" charset="0"/>
                <a:cs typeface="Courier New" panose="02070309020205020404" pitchFamily="49" charset="0"/>
              </a:rPr>
              <a:t>RADICE_QUADRATA</a:t>
            </a:r>
            <a:r>
              <a:rPr lang="pt-BR" sz="2800" b="1" dirty="0">
                <a:solidFill>
                  <a:srgbClr val="0000FF"/>
                </a:solidFill>
                <a:latin typeface="Courier New" panose="02070309020205020404" pitchFamily="49" charset="0"/>
                <a:cs typeface="Courier New" panose="02070309020205020404" pitchFamily="49" charset="0"/>
              </a:rPr>
              <a:t>(</a:t>
            </a:r>
            <a:r>
              <a:rPr lang="pt-BR" sz="2800" b="1" dirty="0">
                <a:solidFill>
                  <a:srgbClr val="0000FF"/>
                </a:solidFill>
                <a:highlight>
                  <a:srgbClr val="FFFF00"/>
                </a:highlight>
                <a:latin typeface="Courier New" panose="02070309020205020404" pitchFamily="49" charset="0"/>
                <a:cs typeface="Courier New" panose="02070309020205020404" pitchFamily="49" charset="0"/>
              </a:rPr>
              <a:t>12</a:t>
            </a:r>
            <a:r>
              <a:rPr lang="pt-BR" sz="2800" b="1" dirty="0">
                <a:solidFill>
                  <a:srgbClr val="0000FF"/>
                </a:solidFill>
                <a:latin typeface="Courier New" panose="02070309020205020404" pitchFamily="49" charset="0"/>
                <a:cs typeface="Courier New" panose="02070309020205020404" pitchFamily="49" charset="0"/>
              </a:rPr>
              <a:t>) AS </a:t>
            </a:r>
            <a:r>
              <a:rPr lang="pt-BR" sz="2800" b="1" dirty="0">
                <a:latin typeface="Courier New" panose="02070309020205020404" pitchFamily="49" charset="0"/>
                <a:cs typeface="Courier New" panose="02070309020205020404" pitchFamily="49" charset="0"/>
              </a:rPr>
              <a:t>RADICE_QUADRATA </a:t>
            </a:r>
            <a:r>
              <a:rPr lang="pt-BR" sz="2800" b="1" dirty="0">
                <a:solidFill>
                  <a:srgbClr val="0000FF"/>
                </a:solidFill>
                <a:latin typeface="Courier New" panose="02070309020205020404" pitchFamily="49" charset="0"/>
                <a:cs typeface="Courier New" panose="02070309020205020404" pitchFamily="49" charset="0"/>
              </a:rPr>
              <a:t>FROM DUAL</a:t>
            </a:r>
            <a:r>
              <a:rPr lang="pt-BR" sz="2800" b="1" dirty="0">
                <a:latin typeface="Courier New" panose="02070309020205020404" pitchFamily="49" charset="0"/>
                <a:cs typeface="Courier New" panose="02070309020205020404" pitchFamily="49" charset="0"/>
              </a:rPr>
              <a:t>;</a:t>
            </a:r>
          </a:p>
        </p:txBody>
      </p:sp>
      <p:sp>
        <p:nvSpPr>
          <p:cNvPr id="3" name="Rettangolo con angoli arrotondati 2">
            <a:extLst>
              <a:ext uri="{FF2B5EF4-FFF2-40B4-BE49-F238E27FC236}">
                <a16:creationId xmlns:a16="http://schemas.microsoft.com/office/drawing/2014/main" id="{30A9E686-5A5A-165A-7F40-15ABF8910B90}"/>
              </a:ext>
            </a:extLst>
          </p:cNvPr>
          <p:cNvSpPr/>
          <p:nvPr/>
        </p:nvSpPr>
        <p:spPr>
          <a:xfrm>
            <a:off x="3091769" y="4979524"/>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Package</a:t>
            </a:r>
          </a:p>
        </p:txBody>
      </p:sp>
      <p:cxnSp>
        <p:nvCxnSpPr>
          <p:cNvPr id="4" name="Connettore 2 3">
            <a:extLst>
              <a:ext uri="{FF2B5EF4-FFF2-40B4-BE49-F238E27FC236}">
                <a16:creationId xmlns:a16="http://schemas.microsoft.com/office/drawing/2014/main" id="{5535877B-0A45-D769-AA76-2F3F4725378D}"/>
              </a:ext>
            </a:extLst>
          </p:cNvPr>
          <p:cNvCxnSpPr>
            <a:cxnSpLocks/>
            <a:stCxn id="3" idx="0"/>
          </p:cNvCxnSpPr>
          <p:nvPr/>
        </p:nvCxnSpPr>
        <p:spPr>
          <a:xfrm flipH="1" flipV="1">
            <a:off x="3590693" y="2085278"/>
            <a:ext cx="496414" cy="2894246"/>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5" name="Rettangolo con angoli arrotondati 4">
            <a:extLst>
              <a:ext uri="{FF2B5EF4-FFF2-40B4-BE49-F238E27FC236}">
                <a16:creationId xmlns:a16="http://schemas.microsoft.com/office/drawing/2014/main" id="{CAC8C9C4-7ECC-BF5E-D021-14855FC837A7}"/>
              </a:ext>
            </a:extLst>
          </p:cNvPr>
          <p:cNvSpPr/>
          <p:nvPr/>
        </p:nvSpPr>
        <p:spPr>
          <a:xfrm>
            <a:off x="6087730" y="5024130"/>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Funzione</a:t>
            </a:r>
          </a:p>
        </p:txBody>
      </p:sp>
      <p:sp>
        <p:nvSpPr>
          <p:cNvPr id="6" name="Rettangolo con angoli arrotondati 5">
            <a:extLst>
              <a:ext uri="{FF2B5EF4-FFF2-40B4-BE49-F238E27FC236}">
                <a16:creationId xmlns:a16="http://schemas.microsoft.com/office/drawing/2014/main" id="{4F8F03DC-51AB-A2A1-1A9E-172EE050A435}"/>
              </a:ext>
            </a:extLst>
          </p:cNvPr>
          <p:cNvSpPr/>
          <p:nvPr/>
        </p:nvSpPr>
        <p:spPr>
          <a:xfrm>
            <a:off x="9140707" y="5042615"/>
            <a:ext cx="1990676" cy="774506"/>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Parametro</a:t>
            </a:r>
          </a:p>
        </p:txBody>
      </p:sp>
      <p:cxnSp>
        <p:nvCxnSpPr>
          <p:cNvPr id="9" name="Connettore 2 8">
            <a:extLst>
              <a:ext uri="{FF2B5EF4-FFF2-40B4-BE49-F238E27FC236}">
                <a16:creationId xmlns:a16="http://schemas.microsoft.com/office/drawing/2014/main" id="{D15F6C82-7137-3693-CDED-A132B6DC3B95}"/>
              </a:ext>
            </a:extLst>
          </p:cNvPr>
          <p:cNvCxnSpPr>
            <a:cxnSpLocks/>
          </p:cNvCxnSpPr>
          <p:nvPr/>
        </p:nvCxnSpPr>
        <p:spPr>
          <a:xfrm flipH="1" flipV="1">
            <a:off x="6280960" y="2001773"/>
            <a:ext cx="802108" cy="3138939"/>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13" name="Connettore 2 12">
            <a:extLst>
              <a:ext uri="{FF2B5EF4-FFF2-40B4-BE49-F238E27FC236}">
                <a16:creationId xmlns:a16="http://schemas.microsoft.com/office/drawing/2014/main" id="{D27D2973-F777-B1BA-A7F9-1A8E632CB3A9}"/>
              </a:ext>
            </a:extLst>
          </p:cNvPr>
          <p:cNvCxnSpPr>
            <a:cxnSpLocks/>
          </p:cNvCxnSpPr>
          <p:nvPr/>
        </p:nvCxnSpPr>
        <p:spPr>
          <a:xfrm flipH="1" flipV="1">
            <a:off x="8078406" y="2085278"/>
            <a:ext cx="2260816" cy="3055434"/>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6" name="Freccia a destra 15">
            <a:extLst>
              <a:ext uri="{FF2B5EF4-FFF2-40B4-BE49-F238E27FC236}">
                <a16:creationId xmlns:a16="http://schemas.microsoft.com/office/drawing/2014/main" id="{4F1E0003-2F3D-1991-D3F6-3FFA921D781D}"/>
              </a:ext>
            </a:extLst>
          </p:cNvPr>
          <p:cNvSpPr/>
          <p:nvPr/>
        </p:nvSpPr>
        <p:spPr>
          <a:xfrm>
            <a:off x="9839306" y="2868401"/>
            <a:ext cx="1990676" cy="1121198"/>
          </a:xfrm>
          <a:prstGeom prst="rightArrow">
            <a:avLst/>
          </a:prstGeom>
          <a:scene3d>
            <a:camera prst="orthographicFront"/>
            <a:lightRig rig="threePt" dir="t"/>
          </a:scene3d>
          <a:sp3d>
            <a:bevelT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800" dirty="0">
                <a:solidFill>
                  <a:schemeClr val="tx1"/>
                </a:solidFill>
              </a:rPr>
              <a:t>Risultato</a:t>
            </a:r>
          </a:p>
        </p:txBody>
      </p:sp>
      <p:pic>
        <p:nvPicPr>
          <p:cNvPr id="18" name="Immagine 17">
            <a:extLst>
              <a:ext uri="{FF2B5EF4-FFF2-40B4-BE49-F238E27FC236}">
                <a16:creationId xmlns:a16="http://schemas.microsoft.com/office/drawing/2014/main" id="{990916D2-A6B3-9473-C85E-9FC6C399C30D}"/>
              </a:ext>
            </a:extLst>
          </p:cNvPr>
          <p:cNvPicPr>
            <a:picLocks noChangeAspect="1"/>
          </p:cNvPicPr>
          <p:nvPr/>
        </p:nvPicPr>
        <p:blipFill>
          <a:blip r:embed="rId3"/>
          <a:stretch>
            <a:fillRect/>
          </a:stretch>
        </p:blipFill>
        <p:spPr>
          <a:xfrm>
            <a:off x="12249382" y="2888967"/>
            <a:ext cx="3029620" cy="1121198"/>
          </a:xfrm>
          <a:prstGeom prst="rect">
            <a:avLst/>
          </a:prstGeom>
        </p:spPr>
      </p:pic>
    </p:spTree>
    <p:extLst>
      <p:ext uri="{BB962C8B-B14F-4D97-AF65-F5344CB8AC3E}">
        <p14:creationId xmlns:p14="http://schemas.microsoft.com/office/powerpoint/2010/main" val="43543507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( 1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Procedura</a:t>
            </a:r>
            <a:r>
              <a:rPr lang="it-IT" sz="2800" dirty="0">
                <a:ea typeface="Tahoma" panose="020B0604030504040204" pitchFamily="34" charset="0"/>
                <a:cs typeface="Calibri" panose="020F0502020204030204" pitchFamily="34" charset="0"/>
                <a:sym typeface="Convergence"/>
              </a:rPr>
              <a:t> detta anche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a:t>
            </a:r>
            <a:r>
              <a:rPr lang="it-IT" sz="2800" dirty="0">
                <a:ea typeface="Tahoma" panose="020B0604030504040204" pitchFamily="34" charset="0"/>
                <a:cs typeface="Calibri" panose="020F0502020204030204" pitchFamily="34" charset="0"/>
                <a:sym typeface="Convergence"/>
              </a:rPr>
              <a:t>, è simile ad un </a:t>
            </a:r>
            <a:r>
              <a:rPr lang="it-IT" sz="2800" b="1" dirty="0">
                <a:ea typeface="Tahoma" panose="020B0604030504040204" pitchFamily="34" charset="0"/>
                <a:cs typeface="Calibri" panose="020F0502020204030204" pitchFamily="34" charset="0"/>
                <a:sym typeface="Convergence"/>
              </a:rPr>
              <a:t>Blocco Anonimo </a:t>
            </a:r>
            <a:r>
              <a:rPr lang="it-IT" sz="2800" dirty="0">
                <a:ea typeface="Tahoma" panose="020B0604030504040204" pitchFamily="34" charset="0"/>
                <a:cs typeface="Calibri" panose="020F0502020204030204" pitchFamily="34" charset="0"/>
                <a:sym typeface="Convergence"/>
              </a:rPr>
              <a:t>con la differenza che una volta compilata, è memorizzata in modo permanente all’interno del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ed è contraddistinta dal nome che gli è stato assegnato in fase di creazione dopo l'istruzione </a:t>
            </a:r>
            <a:r>
              <a:rPr lang="it-IT" sz="2800" b="1" dirty="0">
                <a:ea typeface="Tahoma" panose="020B0604030504040204" pitchFamily="34" charset="0"/>
                <a:cs typeface="Calibri" panose="020F0502020204030204" pitchFamily="34" charset="0"/>
                <a:sym typeface="Convergence"/>
              </a:rPr>
              <a:t>CREATE PROCEDURE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Per creare una </a:t>
            </a:r>
            <a:r>
              <a:rPr lang="it-IT" sz="2800" b="1" dirty="0">
                <a:ea typeface="Tahoma" panose="020B0604030504040204" pitchFamily="34" charset="0"/>
                <a:cs typeface="Calibri" panose="020F0502020204030204" pitchFamily="34" charset="0"/>
                <a:sym typeface="Convergence"/>
              </a:rPr>
              <a:t>Procedura</a:t>
            </a:r>
            <a:r>
              <a:rPr lang="it-IT" sz="2800" dirty="0">
                <a:ea typeface="Tahoma" panose="020B0604030504040204" pitchFamily="34" charset="0"/>
                <a:cs typeface="Calibri" panose="020F0502020204030204" pitchFamily="34" charset="0"/>
                <a:sym typeface="Convergence"/>
              </a:rPr>
              <a:t> è quindi necessario eseguire il seguente comando</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334BF7F7-9363-2E84-D7DD-0FB4DC0C3FF2}"/>
              </a:ext>
            </a:extLst>
          </p:cNvPr>
          <p:cNvSpPr txBox="1"/>
          <p:nvPr/>
        </p:nvSpPr>
        <p:spPr>
          <a:xfrm>
            <a:off x="2188310" y="3942744"/>
            <a:ext cx="11463454" cy="584775"/>
          </a:xfrm>
          <a:prstGeom prst="rect">
            <a:avLst/>
          </a:prstGeom>
          <a:noFill/>
        </p:spPr>
        <p:txBody>
          <a:bodyPr wrap="square" rtlCol="0">
            <a:spAutoFit/>
          </a:bodyPr>
          <a:lstStyle/>
          <a:p>
            <a:r>
              <a:rPr lang="en-US" sz="3200" b="1" dirty="0">
                <a:solidFill>
                  <a:srgbClr val="0000FF"/>
                </a:solidFill>
                <a:latin typeface="Courier New" panose="02070309020205020404" pitchFamily="49" charset="0"/>
                <a:cs typeface="Courier New" panose="02070309020205020404" pitchFamily="49" charset="0"/>
              </a:rPr>
              <a:t>CREATE OR REPLACE PROCEDURE</a:t>
            </a:r>
            <a:r>
              <a:rPr lang="en-US" sz="3200" b="1" dirty="0">
                <a:latin typeface="Courier New" panose="02070309020205020404" pitchFamily="49" charset="0"/>
                <a:cs typeface="Courier New" panose="02070309020205020404" pitchFamily="49" charset="0"/>
              </a:rPr>
              <a:t> </a:t>
            </a:r>
            <a:r>
              <a:rPr lang="en-US" sz="3200" b="1" dirty="0" err="1">
                <a:latin typeface="Courier New" panose="02070309020205020404" pitchFamily="49" charset="0"/>
                <a:cs typeface="Courier New" panose="02070309020205020404" pitchFamily="49" charset="0"/>
              </a:rPr>
              <a:t>nome_procedura</a:t>
            </a:r>
            <a:r>
              <a:rPr lang="en-US" sz="3200" b="1" dirty="0">
                <a:latin typeface="Courier New" panose="02070309020205020404" pitchFamily="49" charset="0"/>
                <a:cs typeface="Courier New" panose="02070309020205020404" pitchFamily="49" charset="0"/>
              </a:rPr>
              <a:t> </a:t>
            </a:r>
            <a:r>
              <a:rPr lang="en-US" sz="3200" b="1" dirty="0">
                <a:solidFill>
                  <a:srgbClr val="0000FF"/>
                </a:solidFill>
                <a:latin typeface="Courier New" panose="02070309020205020404" pitchFamily="49" charset="0"/>
                <a:cs typeface="Courier New" panose="02070309020205020404" pitchFamily="49" charset="0"/>
              </a:rPr>
              <a:t>()</a:t>
            </a:r>
            <a:endParaRPr lang="it-IT"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3211985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( 2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struttura completa della </a:t>
            </a:r>
            <a:r>
              <a:rPr lang="it-IT" sz="2800" b="1" dirty="0">
                <a:ea typeface="Tahoma" panose="020B0604030504040204" pitchFamily="34" charset="0"/>
                <a:cs typeface="Calibri" panose="020F0502020204030204" pitchFamily="34" charset="0"/>
                <a:sym typeface="Convergence"/>
              </a:rPr>
              <a:t>CREATE</a:t>
            </a:r>
            <a:r>
              <a:rPr lang="it-IT" sz="2800" dirty="0">
                <a:ea typeface="Tahoma" panose="020B0604030504040204" pitchFamily="34" charset="0"/>
                <a:cs typeface="Calibri" panose="020F0502020204030204" pitchFamily="34" charset="0"/>
                <a:sym typeface="Convergence"/>
              </a:rPr>
              <a:t> è la seguente</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334BF7F7-9363-2E84-D7DD-0FB4DC0C3FF2}"/>
              </a:ext>
            </a:extLst>
          </p:cNvPr>
          <p:cNvSpPr txBox="1"/>
          <p:nvPr/>
        </p:nvSpPr>
        <p:spPr>
          <a:xfrm>
            <a:off x="359513" y="1422249"/>
            <a:ext cx="15336012" cy="4154984"/>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CREATE </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OR REPLACE</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 PROCEDURE</a:t>
            </a:r>
            <a:r>
              <a:rPr lang="en-US" sz="2400" b="1" dirty="0">
                <a:latin typeface="Courier New" panose="02070309020205020404" pitchFamily="49" charset="0"/>
                <a:cs typeface="Courier New" panose="02070309020205020404" pitchFamily="49" charset="0"/>
              </a:rPr>
              <a:t> &lt;</a:t>
            </a:r>
            <a:r>
              <a:rPr lang="en-US" sz="2400" b="1" dirty="0" err="1">
                <a:latin typeface="Courier New" panose="02070309020205020404" pitchFamily="49" charset="0"/>
                <a:cs typeface="Courier New" panose="02070309020205020404" pitchFamily="49" charset="0"/>
              </a:rPr>
              <a:t>nome_procedura</a:t>
            </a:r>
            <a:r>
              <a:rPr lang="en-US" sz="2400" b="1" dirty="0">
                <a:latin typeface="Courier New" panose="02070309020205020404" pitchFamily="49" charset="0"/>
                <a:cs typeface="Courier New" panose="02070309020205020404" pitchFamily="49" charset="0"/>
              </a:rPr>
              <a:t>&gt; [(&lt;</a:t>
            </a:r>
            <a:r>
              <a:rPr lang="en-US" sz="2400" b="1" dirty="0" err="1">
                <a:solidFill>
                  <a:srgbClr val="00B050"/>
                </a:solidFill>
                <a:latin typeface="Courier New" panose="02070309020205020404" pitchFamily="49" charset="0"/>
                <a:cs typeface="Courier New" panose="02070309020205020404" pitchFamily="49" charset="0"/>
              </a:rPr>
              <a:t>lista_parametri</a:t>
            </a:r>
            <a:r>
              <a:rPr lang="en-US" sz="2400" b="1" dirty="0">
                <a:latin typeface="Courier New" panose="02070309020205020404" pitchFamily="49" charset="0"/>
                <a:cs typeface="Courier New" panose="02070309020205020404" pitchFamily="49" charset="0"/>
              </a:rPr>
              <a:t>&gt;)] </a:t>
            </a:r>
          </a:p>
          <a:p>
            <a:r>
              <a:rPr lang="en-US" sz="2400" b="1" dirty="0">
                <a:solidFill>
                  <a:srgbClr val="0000FF"/>
                </a:solidFill>
                <a:latin typeface="Courier New" panose="02070309020205020404" pitchFamily="49" charset="0"/>
                <a:cs typeface="Courier New" panose="02070309020205020404" pitchFamily="49" charset="0"/>
              </a:rPr>
              <a:t>language </a:t>
            </a:r>
            <a:r>
              <a:rPr lang="en-US" sz="2400" b="1" dirty="0" err="1">
                <a:solidFill>
                  <a:srgbClr val="0000FF"/>
                </a:solidFill>
                <a:latin typeface="Courier New" panose="02070309020205020404" pitchFamily="49" charset="0"/>
                <a:cs typeface="Courier New" panose="02070309020205020404" pitchFamily="49" charset="0"/>
              </a:rPr>
              <a:t>plpgsql</a:t>
            </a:r>
            <a:endParaRPr lang="en-US" sz="2400" b="1" dirty="0">
              <a:solidFill>
                <a:srgbClr val="0000FF"/>
              </a:solidFill>
              <a:latin typeface="Courier New" panose="02070309020205020404" pitchFamily="49" charset="0"/>
              <a:cs typeface="Courier New" panose="02070309020205020404" pitchFamily="49" charset="0"/>
            </a:endParaRPr>
          </a:p>
          <a:p>
            <a:r>
              <a:rPr lang="en-US" sz="2400" b="1" dirty="0">
                <a:solidFill>
                  <a:srgbClr val="0000FF"/>
                </a:solidFill>
                <a:latin typeface="Courier New" panose="02070309020205020404" pitchFamily="49" charset="0"/>
                <a:cs typeface="Courier New" panose="02070309020205020404" pitchFamily="49" charset="0"/>
              </a:rPr>
              <a:t>AS </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DECLARE</a:t>
            </a:r>
            <a:endParaRPr lang="en-US" sz="2400" b="1" dirty="0">
              <a:latin typeface="Courier New" panose="02070309020205020404" pitchFamily="49" charset="0"/>
              <a:cs typeface="Courier New" panose="02070309020205020404" pitchFamily="49" charset="0"/>
            </a:endParaRPr>
          </a:p>
          <a:p>
            <a:r>
              <a:rPr lang="en-US" sz="2400" b="1" dirty="0">
                <a:latin typeface="Courier New" panose="02070309020205020404" pitchFamily="49" charset="0"/>
                <a:cs typeface="Courier New" panose="02070309020205020404" pitchFamily="49" charset="0"/>
              </a:rPr>
              <a:t>&lt;</a:t>
            </a:r>
            <a:r>
              <a:rPr lang="en-US" sz="2400" b="1" dirty="0" err="1">
                <a:solidFill>
                  <a:srgbClr val="00B050"/>
                </a:solidFill>
                <a:latin typeface="Courier New" panose="02070309020205020404" pitchFamily="49" charset="0"/>
                <a:cs typeface="Courier New" panose="02070309020205020404" pitchFamily="49" charset="0"/>
              </a:rPr>
              <a:t>dichiarazione</a:t>
            </a:r>
            <a:r>
              <a:rPr lang="en-US" sz="2400" b="1" dirty="0">
                <a:latin typeface="Courier New" panose="02070309020205020404" pitchFamily="49" charset="0"/>
                <a:cs typeface="Courier New" panose="02070309020205020404" pitchFamily="49" charset="0"/>
              </a:rPr>
              <a:t>&gt;</a:t>
            </a:r>
          </a:p>
          <a:p>
            <a:r>
              <a:rPr lang="en-US" sz="2400" b="1" dirty="0">
                <a:solidFill>
                  <a:srgbClr val="0000FF"/>
                </a:solidFill>
                <a:latin typeface="Courier New" panose="02070309020205020404" pitchFamily="49" charset="0"/>
                <a:cs typeface="Courier New" panose="02070309020205020404" pitchFamily="49" charset="0"/>
              </a:rPr>
              <a:t>BEGIN</a:t>
            </a:r>
          </a:p>
          <a:p>
            <a:r>
              <a:rPr lang="en-US" sz="2400" b="1" dirty="0">
                <a:latin typeface="Courier New" panose="02070309020205020404" pitchFamily="49" charset="0"/>
                <a:cs typeface="Courier New" panose="02070309020205020404" pitchFamily="49" charset="0"/>
              </a:rPr>
              <a:t>   &lt;</a:t>
            </a:r>
            <a:r>
              <a:rPr lang="en-US" sz="2400" b="1" dirty="0" err="1">
                <a:solidFill>
                  <a:srgbClr val="00B050"/>
                </a:solidFill>
                <a:latin typeface="Courier New" panose="02070309020205020404" pitchFamily="49" charset="0"/>
                <a:cs typeface="Courier New" panose="02070309020205020404" pitchFamily="49" charset="0"/>
              </a:rPr>
              <a:t>sequenza</a:t>
            </a:r>
            <a:r>
              <a:rPr lang="en-US" sz="2400" b="1" dirty="0">
                <a:solidFill>
                  <a:srgbClr val="00B050"/>
                </a:solidFill>
                <a:latin typeface="Courier New" panose="02070309020205020404" pitchFamily="49" charset="0"/>
                <a:cs typeface="Courier New" panose="02070309020205020404" pitchFamily="49" charset="0"/>
              </a:rPr>
              <a:t> di </a:t>
            </a:r>
            <a:r>
              <a:rPr lang="en-US" sz="2400" b="1" dirty="0" err="1">
                <a:solidFill>
                  <a:srgbClr val="00B050"/>
                </a:solidFill>
                <a:latin typeface="Courier New" panose="02070309020205020404" pitchFamily="49" charset="0"/>
                <a:cs typeface="Courier New" panose="02070309020205020404" pitchFamily="49" charset="0"/>
              </a:rPr>
              <a:t>istruzioni</a:t>
            </a:r>
            <a:r>
              <a:rPr lang="en-US" sz="2400" b="1" dirty="0">
                <a:latin typeface="Courier New" panose="02070309020205020404" pitchFamily="49" charset="0"/>
                <a:cs typeface="Courier New" panose="02070309020205020404" pitchFamily="49" charset="0"/>
              </a:rPr>
              <a:t>&gt;</a:t>
            </a:r>
          </a:p>
          <a:p>
            <a:r>
              <a:rPr lang="en-US" sz="2400" b="1" dirty="0">
                <a:solidFill>
                  <a:srgbClr val="0000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Exception</a:t>
            </a:r>
            <a:r>
              <a:rPr lang="en-US" sz="2400" b="1" dirty="0">
                <a:latin typeface="Courier New" panose="02070309020205020404" pitchFamily="49" charset="0"/>
                <a:cs typeface="Courier New" panose="02070309020205020404" pitchFamily="49" charset="0"/>
              </a:rPr>
              <a:t>]</a:t>
            </a:r>
          </a:p>
          <a:p>
            <a:r>
              <a:rPr lang="en-US" sz="2400" b="1" dirty="0">
                <a:solidFill>
                  <a:srgbClr val="0000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&lt;</a:t>
            </a:r>
            <a:r>
              <a:rPr lang="en-US" sz="2400" b="1" dirty="0">
                <a:solidFill>
                  <a:srgbClr val="00B050"/>
                </a:solidFill>
                <a:latin typeface="Courier New" panose="02070309020205020404" pitchFamily="49" charset="0"/>
                <a:cs typeface="Courier New" panose="02070309020205020404" pitchFamily="49" charset="0"/>
              </a:rPr>
              <a:t>Routine di </a:t>
            </a:r>
            <a:r>
              <a:rPr lang="en-US" sz="2400" b="1" dirty="0" err="1">
                <a:solidFill>
                  <a:srgbClr val="00B050"/>
                </a:solidFill>
                <a:latin typeface="Courier New" panose="02070309020205020404" pitchFamily="49" charset="0"/>
                <a:cs typeface="Courier New" panose="02070309020205020404" pitchFamily="49" charset="0"/>
              </a:rPr>
              <a:t>gestione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delle</a:t>
            </a:r>
            <a:r>
              <a:rPr lang="en-US" sz="2400" b="1" dirty="0">
                <a:solidFill>
                  <a:srgbClr val="00B050"/>
                </a:solidFill>
                <a:latin typeface="Courier New" panose="02070309020205020404" pitchFamily="49" charset="0"/>
                <a:cs typeface="Courier New" panose="02070309020205020404" pitchFamily="49" charset="0"/>
              </a:rPr>
              <a:t> Exception</a:t>
            </a:r>
            <a:r>
              <a:rPr lang="en-US" sz="2400" b="1" dirty="0">
                <a:latin typeface="Courier New" panose="02070309020205020404" pitchFamily="49" charset="0"/>
                <a:cs typeface="Courier New" panose="02070309020205020404" pitchFamily="49" charset="0"/>
              </a:rPr>
              <a:t>&gt;</a:t>
            </a:r>
            <a:endParaRPr lang="en-US" sz="2400" b="1" dirty="0">
              <a:solidFill>
                <a:srgbClr val="0000FF"/>
              </a:solidFill>
              <a:latin typeface="Courier New" panose="02070309020205020404" pitchFamily="49" charset="0"/>
              <a:cs typeface="Courier New" panose="02070309020205020404" pitchFamily="49" charset="0"/>
            </a:endParaRPr>
          </a:p>
          <a:p>
            <a:r>
              <a:rPr lang="it-IT" sz="2400" b="1" dirty="0">
                <a:solidFill>
                  <a:srgbClr val="0000FF"/>
                </a:solidFill>
                <a:latin typeface="Courier New" panose="02070309020205020404" pitchFamily="49" charset="0"/>
                <a:cs typeface="Courier New" panose="02070309020205020404" pitchFamily="49" charset="0"/>
              </a:rPr>
              <a:t>END</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a:t>
            </a:r>
            <a:endParaRPr lang="it-IT" sz="24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22753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( 3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solidFill>
                  <a:srgbClr val="FF0000"/>
                </a:solidFill>
                <a:ea typeface="Tahoma" panose="020B0604030504040204" pitchFamily="34" charset="0"/>
                <a:cs typeface="Calibri" panose="020F0502020204030204" pitchFamily="34" charset="0"/>
                <a:sym typeface="Convergence"/>
              </a:rPr>
              <a:t>CREATE</a:t>
            </a:r>
            <a:r>
              <a:rPr lang="it-IT" sz="2800" dirty="0">
                <a:ea typeface="Tahoma" panose="020B0604030504040204" pitchFamily="34" charset="0"/>
                <a:cs typeface="Calibri" panose="020F0502020204030204" pitchFamily="34" charset="0"/>
                <a:sym typeface="Convergence"/>
              </a:rPr>
              <a:t>, obbligatoria, indica che si sta creando una </a:t>
            </a:r>
            <a:r>
              <a:rPr lang="it-IT" sz="2800" b="1" dirty="0">
                <a:ea typeface="Tahoma" panose="020B0604030504040204" pitchFamily="34" charset="0"/>
                <a:cs typeface="Calibri" panose="020F0502020204030204" pitchFamily="34" charset="0"/>
                <a:sym typeface="Convergence"/>
              </a:rPr>
              <a:t>Procedura</a:t>
            </a:r>
          </a:p>
          <a:p>
            <a:pPr marL="482600" lvl="0" indent="-342900">
              <a:buFont typeface="Courier New" panose="02070309020205020404" pitchFamily="49" charset="0"/>
              <a:buChar char="o"/>
            </a:pPr>
            <a:endParaRPr lang="it-IT" sz="2800" b="1" dirty="0">
              <a:solidFill>
                <a:srgbClr val="FF0000"/>
              </a:solidFill>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solidFill>
                  <a:srgbClr val="FF0000"/>
                </a:solidFill>
                <a:ea typeface="Tahoma" panose="020B0604030504040204" pitchFamily="34" charset="0"/>
                <a:cs typeface="Calibri" panose="020F0502020204030204" pitchFamily="34" charset="0"/>
                <a:sym typeface="Convergence"/>
              </a:rPr>
              <a:t>Or REPLACE</a:t>
            </a:r>
            <a:r>
              <a:rPr lang="it-IT" sz="2800" dirty="0">
                <a:ea typeface="Tahoma" panose="020B0604030504040204" pitchFamily="34" charset="0"/>
                <a:cs typeface="Calibri" panose="020F0502020204030204" pitchFamily="34" charset="0"/>
                <a:sym typeface="Convergence"/>
              </a:rPr>
              <a:t>, facoltativa, viene utilizzata per indicare ad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che nel caso di ricompilazione dopo delle modifiche, deve andare a replicare il contenuto precedentemente salvato all’interno del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facendo diventare il nuovo codice come una nuova versione</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676705EF-139F-90F8-A71B-2AECB6313803}"/>
              </a:ext>
            </a:extLst>
          </p:cNvPr>
          <p:cNvSpPr txBox="1"/>
          <p:nvPr/>
        </p:nvSpPr>
        <p:spPr>
          <a:xfrm>
            <a:off x="563702" y="3161839"/>
            <a:ext cx="13827004" cy="2800767"/>
          </a:xfrm>
          <a:prstGeom prst="rect">
            <a:avLst/>
          </a:prstGeom>
          <a:noFill/>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CREATE </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OR REPLACE</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 PROCEDURE</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nome_procedura</a:t>
            </a:r>
            <a:r>
              <a:rPr lang="en-US" sz="1600" b="1" dirty="0">
                <a:latin typeface="Courier New" panose="02070309020205020404" pitchFamily="49" charset="0"/>
                <a:cs typeface="Courier New" panose="02070309020205020404" pitchFamily="49" charset="0"/>
              </a:rPr>
              <a:t>&gt; [(&lt;</a:t>
            </a:r>
            <a:r>
              <a:rPr lang="en-US" sz="1600" b="1" dirty="0" err="1">
                <a:solidFill>
                  <a:srgbClr val="00B050"/>
                </a:solidFill>
                <a:latin typeface="Courier New" panose="02070309020205020404" pitchFamily="49" charset="0"/>
                <a:cs typeface="Courier New" panose="02070309020205020404" pitchFamily="49" charset="0"/>
              </a:rPr>
              <a:t>lista_parametri</a:t>
            </a:r>
            <a:r>
              <a:rPr lang="en-US" sz="1600" b="1" dirty="0">
                <a:latin typeface="Courier New" panose="02070309020205020404" pitchFamily="49" charset="0"/>
                <a:cs typeface="Courier New" panose="02070309020205020404" pitchFamily="49" charset="0"/>
              </a:rPr>
              <a:t>&gt;)] </a:t>
            </a:r>
          </a:p>
          <a:p>
            <a:r>
              <a:rPr lang="en-US" sz="1600" b="1" dirty="0">
                <a:solidFill>
                  <a:srgbClr val="0000FF"/>
                </a:solidFill>
                <a:latin typeface="Courier New" panose="02070309020205020404" pitchFamily="49" charset="0"/>
                <a:cs typeface="Courier New" panose="02070309020205020404" pitchFamily="49" charset="0"/>
              </a:rPr>
              <a:t>language </a:t>
            </a:r>
            <a:r>
              <a:rPr lang="en-US" sz="1600" b="1" dirty="0" err="1">
                <a:solidFill>
                  <a:srgbClr val="0000FF"/>
                </a:solidFill>
                <a:latin typeface="Courier New" panose="02070309020205020404" pitchFamily="49" charset="0"/>
                <a:cs typeface="Courier New" panose="02070309020205020404" pitchFamily="49" charset="0"/>
              </a:rPr>
              <a:t>plpgsql</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a:solidFill>
                  <a:srgbClr val="0000FF"/>
                </a:solidFill>
                <a:latin typeface="Courier New" panose="02070309020205020404" pitchFamily="49" charset="0"/>
                <a:cs typeface="Courier New" panose="02070309020205020404" pitchFamily="49" charset="0"/>
              </a:rPr>
              <a:t>AS </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DECLARE</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a:t>
            </a:r>
            <a:r>
              <a:rPr lang="en-US" sz="1600" b="1" dirty="0" err="1">
                <a:solidFill>
                  <a:srgbClr val="00B050"/>
                </a:solidFill>
                <a:latin typeface="Courier New" panose="02070309020205020404" pitchFamily="49" charset="0"/>
                <a:cs typeface="Courier New" panose="02070309020205020404" pitchFamily="49" charset="0"/>
              </a:rPr>
              <a:t>dichiarazione</a:t>
            </a:r>
            <a:r>
              <a:rPr lang="en-US" sz="1600" b="1" dirty="0">
                <a:latin typeface="Courier New" panose="02070309020205020404" pitchFamily="49" charset="0"/>
                <a:cs typeface="Courier New" panose="02070309020205020404" pitchFamily="49" charset="0"/>
              </a:rPr>
              <a:t>&gt;</a:t>
            </a:r>
          </a:p>
          <a:p>
            <a:r>
              <a:rPr lang="en-US" sz="1600" b="1" dirty="0">
                <a:solidFill>
                  <a:srgbClr val="0000FF"/>
                </a:solidFill>
                <a:latin typeface="Courier New" panose="02070309020205020404" pitchFamily="49" charset="0"/>
                <a:cs typeface="Courier New" panose="02070309020205020404" pitchFamily="49" charset="0"/>
              </a:rPr>
              <a:t>BEGIN</a:t>
            </a:r>
          </a:p>
          <a:p>
            <a:r>
              <a:rPr lang="en-US" sz="1600" b="1" dirty="0">
                <a:latin typeface="Courier New" panose="02070309020205020404" pitchFamily="49" charset="0"/>
                <a:cs typeface="Courier New" panose="02070309020205020404" pitchFamily="49" charset="0"/>
              </a:rPr>
              <a:t>   &lt;</a:t>
            </a:r>
            <a:r>
              <a:rPr lang="en-US" sz="1600" b="1" dirty="0" err="1">
                <a:solidFill>
                  <a:srgbClr val="00B050"/>
                </a:solidFill>
                <a:latin typeface="Courier New" panose="02070309020205020404" pitchFamily="49" charset="0"/>
                <a:cs typeface="Courier New" panose="02070309020205020404" pitchFamily="49" charset="0"/>
              </a:rPr>
              <a:t>sequenza</a:t>
            </a:r>
            <a:r>
              <a:rPr lang="en-US" sz="1600" b="1" dirty="0">
                <a:solidFill>
                  <a:srgbClr val="00B050"/>
                </a:solidFill>
                <a:latin typeface="Courier New" panose="02070309020205020404" pitchFamily="49" charset="0"/>
                <a:cs typeface="Courier New" panose="02070309020205020404" pitchFamily="49" charset="0"/>
              </a:rPr>
              <a:t> di </a:t>
            </a:r>
            <a:r>
              <a:rPr lang="en-US" sz="1600" b="1" dirty="0" err="1">
                <a:solidFill>
                  <a:srgbClr val="00B050"/>
                </a:solidFill>
                <a:latin typeface="Courier New" panose="02070309020205020404" pitchFamily="49" charset="0"/>
                <a:cs typeface="Courier New" panose="02070309020205020404" pitchFamily="49" charset="0"/>
              </a:rPr>
              <a:t>istruzioni</a:t>
            </a:r>
            <a:r>
              <a:rPr lang="en-US" sz="1600" b="1" dirty="0">
                <a:latin typeface="Courier New" panose="02070309020205020404" pitchFamily="49" charset="0"/>
                <a:cs typeface="Courier New" panose="02070309020205020404" pitchFamily="49" charset="0"/>
              </a:rPr>
              <a:t>&gt;</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Exception</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a:t>
            </a:r>
            <a:r>
              <a:rPr lang="en-US" sz="1600" b="1" dirty="0">
                <a:solidFill>
                  <a:srgbClr val="00B050"/>
                </a:solidFill>
                <a:latin typeface="Courier New" panose="02070309020205020404" pitchFamily="49" charset="0"/>
                <a:cs typeface="Courier New" panose="02070309020205020404" pitchFamily="49" charset="0"/>
              </a:rPr>
              <a:t>Routine di </a:t>
            </a:r>
            <a:r>
              <a:rPr lang="en-US" sz="1600" b="1" dirty="0" err="1">
                <a:solidFill>
                  <a:srgbClr val="00B050"/>
                </a:solidFill>
                <a:latin typeface="Courier New" panose="02070309020205020404" pitchFamily="49" charset="0"/>
                <a:cs typeface="Courier New" panose="02070309020205020404" pitchFamily="49" charset="0"/>
              </a:rPr>
              <a:t>gestione</a:t>
            </a:r>
            <a:r>
              <a:rPr lang="en-US" sz="1600" b="1" dirty="0">
                <a:solidFill>
                  <a:srgbClr val="00B050"/>
                </a:solidFill>
                <a:latin typeface="Courier New" panose="02070309020205020404" pitchFamily="49" charset="0"/>
                <a:cs typeface="Courier New" panose="02070309020205020404" pitchFamily="49" charset="0"/>
              </a:rPr>
              <a:t> delle Exception</a:t>
            </a:r>
            <a:r>
              <a:rPr lang="en-US" sz="1600" b="1" dirty="0">
                <a:latin typeface="Courier New" panose="02070309020205020404" pitchFamily="49" charset="0"/>
                <a:cs typeface="Courier New" panose="02070309020205020404" pitchFamily="49" charset="0"/>
              </a:rPr>
              <a:t>&gt;</a:t>
            </a:r>
            <a:endParaRPr lang="en-US" sz="1600" b="1" dirty="0">
              <a:solidFill>
                <a:srgbClr val="0000FF"/>
              </a:solidFill>
              <a:latin typeface="Courier New" panose="02070309020205020404" pitchFamily="49" charset="0"/>
              <a:cs typeface="Courier New" panose="02070309020205020404" pitchFamily="49" charset="0"/>
            </a:endParaRPr>
          </a:p>
          <a:p>
            <a:r>
              <a:rPr lang="it-IT"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endParaRPr lang="it-IT"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74855960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( 4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solidFill>
                  <a:srgbClr val="FF0000"/>
                </a:solidFill>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obbligatoria, indica che si sta tratta di una </a:t>
            </a:r>
            <a:r>
              <a:rPr lang="it-IT" sz="2800" b="1" dirty="0">
                <a:ea typeface="Tahoma" panose="020B0604030504040204" pitchFamily="34" charset="0"/>
                <a:cs typeface="Calibri" panose="020F0502020204030204" pitchFamily="34" charset="0"/>
                <a:sym typeface="Convergence"/>
              </a:rPr>
              <a:t>Procedura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solidFill>
                  <a:srgbClr val="FF0000"/>
                </a:solidFill>
                <a:ea typeface="Tahoma" panose="020B0604030504040204" pitchFamily="34" charset="0"/>
                <a:cs typeface="Calibri" panose="020F0502020204030204" pitchFamily="34" charset="0"/>
                <a:sym typeface="Convergence"/>
              </a:rPr>
              <a:t>&lt;</a:t>
            </a:r>
            <a:r>
              <a:rPr lang="it-IT" sz="2800" b="1" dirty="0" err="1">
                <a:solidFill>
                  <a:srgbClr val="FF0000"/>
                </a:solidFill>
                <a:ea typeface="Tahoma" panose="020B0604030504040204" pitchFamily="34" charset="0"/>
                <a:cs typeface="Calibri" panose="020F0502020204030204" pitchFamily="34" charset="0"/>
                <a:sym typeface="Convergence"/>
              </a:rPr>
              <a:t>nome_procedura</a:t>
            </a:r>
            <a:r>
              <a:rPr lang="it-IT" sz="2800" b="1" dirty="0">
                <a:solidFill>
                  <a:srgbClr val="FF0000"/>
                </a:solidFill>
                <a:ea typeface="Tahoma" panose="020B0604030504040204" pitchFamily="34" charset="0"/>
                <a:cs typeface="Calibri" panose="020F0502020204030204" pitchFamily="34" charset="0"/>
                <a:sym typeface="Convergence"/>
              </a:rPr>
              <a:t>&gt;</a:t>
            </a:r>
            <a:r>
              <a:rPr lang="it-IT" sz="2800" dirty="0">
                <a:ea typeface="Tahoma" panose="020B0604030504040204" pitchFamily="34" charset="0"/>
                <a:cs typeface="Calibri" panose="020F0502020204030204" pitchFamily="34" charset="0"/>
                <a:sym typeface="Convergence"/>
              </a:rPr>
              <a:t>, obbligatoria, indica il nome della </a:t>
            </a:r>
            <a:r>
              <a:rPr lang="it-IT" sz="2800" b="1" dirty="0">
                <a:ea typeface="Tahoma" panose="020B0604030504040204" pitchFamily="34" charset="0"/>
                <a:cs typeface="Calibri" panose="020F0502020204030204" pitchFamily="34" charset="0"/>
                <a:sym typeface="Convergence"/>
              </a:rPr>
              <a:t>Procedura</a:t>
            </a:r>
            <a:r>
              <a:rPr lang="it-IT" sz="2800" dirty="0">
                <a:ea typeface="Tahoma" panose="020B0604030504040204" pitchFamily="34" charset="0"/>
                <a:cs typeface="Calibri" panose="020F0502020204030204" pitchFamily="34" charset="0"/>
                <a:sym typeface="Convergence"/>
              </a:rPr>
              <a:t> con la quale verrà identificata e salvata all’interno del </a:t>
            </a:r>
            <a:r>
              <a:rPr lang="it-IT" sz="2800" b="1" dirty="0">
                <a:ea typeface="Tahoma" panose="020B0604030504040204" pitchFamily="34" charset="0"/>
                <a:cs typeface="Calibri" panose="020F0502020204030204" pitchFamily="34" charset="0"/>
                <a:sym typeface="Convergence"/>
              </a:rPr>
              <a:t>Database</a:t>
            </a:r>
            <a:endParaRPr lang="it-IT" sz="2400" b="1" dirty="0">
              <a:latin typeface="Convergence"/>
              <a:ea typeface="Convergence"/>
              <a:cs typeface="Convergence"/>
              <a:sym typeface="Convergence"/>
            </a:endParaRPr>
          </a:p>
        </p:txBody>
      </p:sp>
      <p:sp>
        <p:nvSpPr>
          <p:cNvPr id="3" name="CasellaDiTesto 2">
            <a:extLst>
              <a:ext uri="{FF2B5EF4-FFF2-40B4-BE49-F238E27FC236}">
                <a16:creationId xmlns:a16="http://schemas.microsoft.com/office/drawing/2014/main" id="{819F25FC-0C0D-6514-5E68-F7E3670F86B5}"/>
              </a:ext>
            </a:extLst>
          </p:cNvPr>
          <p:cNvSpPr txBox="1"/>
          <p:nvPr/>
        </p:nvSpPr>
        <p:spPr>
          <a:xfrm>
            <a:off x="563702" y="2771220"/>
            <a:ext cx="13827004" cy="2800767"/>
          </a:xfrm>
          <a:prstGeom prst="rect">
            <a:avLst/>
          </a:prstGeom>
          <a:noFill/>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CREATE </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OR REPLACE</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 PROCEDURE</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nome_procedura</a:t>
            </a:r>
            <a:r>
              <a:rPr lang="en-US" sz="1600" b="1" dirty="0">
                <a:latin typeface="Courier New" panose="02070309020205020404" pitchFamily="49" charset="0"/>
                <a:cs typeface="Courier New" panose="02070309020205020404" pitchFamily="49" charset="0"/>
              </a:rPr>
              <a:t>&gt; [(&lt;</a:t>
            </a:r>
            <a:r>
              <a:rPr lang="en-US" sz="1600" b="1" dirty="0" err="1">
                <a:solidFill>
                  <a:srgbClr val="00B050"/>
                </a:solidFill>
                <a:latin typeface="Courier New" panose="02070309020205020404" pitchFamily="49" charset="0"/>
                <a:cs typeface="Courier New" panose="02070309020205020404" pitchFamily="49" charset="0"/>
              </a:rPr>
              <a:t>lista_parametri</a:t>
            </a:r>
            <a:r>
              <a:rPr lang="en-US" sz="1600" b="1" dirty="0">
                <a:latin typeface="Courier New" panose="02070309020205020404" pitchFamily="49" charset="0"/>
                <a:cs typeface="Courier New" panose="02070309020205020404" pitchFamily="49" charset="0"/>
              </a:rPr>
              <a:t>&gt;)] </a:t>
            </a:r>
          </a:p>
          <a:p>
            <a:r>
              <a:rPr lang="en-US" sz="1600" b="1" dirty="0">
                <a:solidFill>
                  <a:srgbClr val="0000FF"/>
                </a:solidFill>
                <a:latin typeface="Courier New" panose="02070309020205020404" pitchFamily="49" charset="0"/>
                <a:cs typeface="Courier New" panose="02070309020205020404" pitchFamily="49" charset="0"/>
              </a:rPr>
              <a:t>language </a:t>
            </a:r>
            <a:r>
              <a:rPr lang="en-US" sz="1600" b="1" dirty="0" err="1">
                <a:solidFill>
                  <a:srgbClr val="0000FF"/>
                </a:solidFill>
                <a:latin typeface="Courier New" panose="02070309020205020404" pitchFamily="49" charset="0"/>
                <a:cs typeface="Courier New" panose="02070309020205020404" pitchFamily="49" charset="0"/>
              </a:rPr>
              <a:t>plpgsql</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a:solidFill>
                  <a:srgbClr val="0000FF"/>
                </a:solidFill>
                <a:latin typeface="Courier New" panose="02070309020205020404" pitchFamily="49" charset="0"/>
                <a:cs typeface="Courier New" panose="02070309020205020404" pitchFamily="49" charset="0"/>
              </a:rPr>
              <a:t>AS </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DECLARE</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a:t>
            </a:r>
            <a:r>
              <a:rPr lang="en-US" sz="1600" b="1" dirty="0" err="1">
                <a:solidFill>
                  <a:srgbClr val="00B050"/>
                </a:solidFill>
                <a:latin typeface="Courier New" panose="02070309020205020404" pitchFamily="49" charset="0"/>
                <a:cs typeface="Courier New" panose="02070309020205020404" pitchFamily="49" charset="0"/>
              </a:rPr>
              <a:t>dichiarazione</a:t>
            </a:r>
            <a:r>
              <a:rPr lang="en-US" sz="1600" b="1" dirty="0">
                <a:latin typeface="Courier New" panose="02070309020205020404" pitchFamily="49" charset="0"/>
                <a:cs typeface="Courier New" panose="02070309020205020404" pitchFamily="49" charset="0"/>
              </a:rPr>
              <a:t>&gt;</a:t>
            </a:r>
          </a:p>
          <a:p>
            <a:r>
              <a:rPr lang="en-US" sz="1600" b="1" dirty="0">
                <a:solidFill>
                  <a:srgbClr val="0000FF"/>
                </a:solidFill>
                <a:latin typeface="Courier New" panose="02070309020205020404" pitchFamily="49" charset="0"/>
                <a:cs typeface="Courier New" panose="02070309020205020404" pitchFamily="49" charset="0"/>
              </a:rPr>
              <a:t>BEGIN</a:t>
            </a:r>
          </a:p>
          <a:p>
            <a:r>
              <a:rPr lang="en-US" sz="1600" b="1" dirty="0">
                <a:latin typeface="Courier New" panose="02070309020205020404" pitchFamily="49" charset="0"/>
                <a:cs typeface="Courier New" panose="02070309020205020404" pitchFamily="49" charset="0"/>
              </a:rPr>
              <a:t>   &lt;</a:t>
            </a:r>
            <a:r>
              <a:rPr lang="en-US" sz="1600" b="1" dirty="0" err="1">
                <a:solidFill>
                  <a:srgbClr val="00B050"/>
                </a:solidFill>
                <a:latin typeface="Courier New" panose="02070309020205020404" pitchFamily="49" charset="0"/>
                <a:cs typeface="Courier New" panose="02070309020205020404" pitchFamily="49" charset="0"/>
              </a:rPr>
              <a:t>sequenza</a:t>
            </a:r>
            <a:r>
              <a:rPr lang="en-US" sz="1600" b="1" dirty="0">
                <a:solidFill>
                  <a:srgbClr val="00B050"/>
                </a:solidFill>
                <a:latin typeface="Courier New" panose="02070309020205020404" pitchFamily="49" charset="0"/>
                <a:cs typeface="Courier New" panose="02070309020205020404" pitchFamily="49" charset="0"/>
              </a:rPr>
              <a:t> di </a:t>
            </a:r>
            <a:r>
              <a:rPr lang="en-US" sz="1600" b="1" dirty="0" err="1">
                <a:solidFill>
                  <a:srgbClr val="00B050"/>
                </a:solidFill>
                <a:latin typeface="Courier New" panose="02070309020205020404" pitchFamily="49" charset="0"/>
                <a:cs typeface="Courier New" panose="02070309020205020404" pitchFamily="49" charset="0"/>
              </a:rPr>
              <a:t>istruzioni</a:t>
            </a:r>
            <a:r>
              <a:rPr lang="en-US" sz="1600" b="1" dirty="0">
                <a:latin typeface="Courier New" panose="02070309020205020404" pitchFamily="49" charset="0"/>
                <a:cs typeface="Courier New" panose="02070309020205020404" pitchFamily="49" charset="0"/>
              </a:rPr>
              <a:t>&gt;</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Exception</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a:t>
            </a:r>
            <a:r>
              <a:rPr lang="en-US" sz="1600" b="1" dirty="0">
                <a:solidFill>
                  <a:srgbClr val="00B050"/>
                </a:solidFill>
                <a:latin typeface="Courier New" panose="02070309020205020404" pitchFamily="49" charset="0"/>
                <a:cs typeface="Courier New" panose="02070309020205020404" pitchFamily="49" charset="0"/>
              </a:rPr>
              <a:t>Routine di </a:t>
            </a:r>
            <a:r>
              <a:rPr lang="en-US" sz="1600" b="1" dirty="0" err="1">
                <a:solidFill>
                  <a:srgbClr val="00B050"/>
                </a:solidFill>
                <a:latin typeface="Courier New" panose="02070309020205020404" pitchFamily="49" charset="0"/>
                <a:cs typeface="Courier New" panose="02070309020205020404" pitchFamily="49" charset="0"/>
              </a:rPr>
              <a:t>gestione</a:t>
            </a:r>
            <a:r>
              <a:rPr lang="en-US" sz="1600" b="1" dirty="0">
                <a:solidFill>
                  <a:srgbClr val="00B050"/>
                </a:solidFill>
                <a:latin typeface="Courier New" panose="02070309020205020404" pitchFamily="49" charset="0"/>
                <a:cs typeface="Courier New" panose="02070309020205020404" pitchFamily="49" charset="0"/>
              </a:rPr>
              <a:t> delle Exception</a:t>
            </a:r>
            <a:r>
              <a:rPr lang="en-US" sz="1600" b="1" dirty="0">
                <a:latin typeface="Courier New" panose="02070309020205020404" pitchFamily="49" charset="0"/>
                <a:cs typeface="Courier New" panose="02070309020205020404" pitchFamily="49" charset="0"/>
              </a:rPr>
              <a:t>&gt;</a:t>
            </a:r>
            <a:endParaRPr lang="en-US" sz="1600" b="1" dirty="0">
              <a:solidFill>
                <a:srgbClr val="0000FF"/>
              </a:solidFill>
              <a:latin typeface="Courier New" panose="02070309020205020404" pitchFamily="49" charset="0"/>
              <a:cs typeface="Courier New" panose="02070309020205020404" pitchFamily="49" charset="0"/>
            </a:endParaRPr>
          </a:p>
          <a:p>
            <a:r>
              <a:rPr lang="it-IT"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endParaRPr lang="it-IT"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65356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Le </a:t>
            </a:r>
            <a:r>
              <a:rPr lang="it-IT" sz="3200" b="1" dirty="0" err="1">
                <a:solidFill>
                  <a:schemeClr val="bg1"/>
                </a:solidFill>
                <a:latin typeface="Calibri" panose="020F0502020204030204" pitchFamily="34" charset="0"/>
                <a:cs typeface="Calibri" panose="020F0502020204030204" pitchFamily="34" charset="0"/>
              </a:rPr>
              <a:t>Stored</a:t>
            </a:r>
            <a:r>
              <a:rPr lang="it-IT" sz="3200" b="1" dirty="0">
                <a:solidFill>
                  <a:schemeClr val="bg1"/>
                </a:solidFill>
                <a:latin typeface="Calibri" panose="020F0502020204030204" pitchFamily="34" charset="0"/>
                <a:cs typeface="Calibri" panose="020F0502020204030204" pitchFamily="34" charset="0"/>
              </a:rPr>
              <a:t> Procedure ( 5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solidFill>
                  <a:srgbClr val="FF0000"/>
                </a:solidFill>
                <a:ea typeface="Tahoma" panose="020B0604030504040204" pitchFamily="34" charset="0"/>
                <a:cs typeface="Calibri" panose="020F0502020204030204" pitchFamily="34" charset="0"/>
                <a:sym typeface="Convergence"/>
              </a:rPr>
              <a:t>[(&lt;lista di parametri&gt;)]</a:t>
            </a:r>
            <a:r>
              <a:rPr lang="it-IT" sz="2800" dirty="0">
                <a:ea typeface="Tahoma" panose="020B0604030504040204" pitchFamily="34" charset="0"/>
                <a:cs typeface="Calibri" panose="020F0502020204030204" pitchFamily="34" charset="0"/>
                <a:sym typeface="Convergence"/>
              </a:rPr>
              <a:t>, opzionale, consente di inserire una serie di parametri che possono essere passati alla </a:t>
            </a:r>
            <a:r>
              <a:rPr lang="it-IT" sz="2800" b="1" dirty="0">
                <a:ea typeface="Tahoma" panose="020B0604030504040204" pitchFamily="34" charset="0"/>
                <a:cs typeface="Calibri" panose="020F0502020204030204" pitchFamily="34" charset="0"/>
                <a:sym typeface="Convergence"/>
              </a:rPr>
              <a:t>Procedura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solidFill>
                  <a:srgbClr val="FF0000"/>
                </a:solidFill>
                <a:ea typeface="Tahoma" panose="020B0604030504040204" pitchFamily="34" charset="0"/>
                <a:cs typeface="Calibri" panose="020F0502020204030204" pitchFamily="34" charset="0"/>
                <a:sym typeface="Convergence"/>
              </a:rPr>
              <a:t>AS</a:t>
            </a:r>
            <a:r>
              <a:rPr lang="it-IT" sz="2800" dirty="0">
                <a:ea typeface="Tahoma" panose="020B0604030504040204" pitchFamily="34" charset="0"/>
                <a:cs typeface="Calibri" panose="020F0502020204030204" pitchFamily="34" charset="0"/>
                <a:sym typeface="Convergence"/>
              </a:rPr>
              <a:t>, obbligatoria seguita da due caratteri di dollaro e dalla parola </a:t>
            </a:r>
            <a:r>
              <a:rPr lang="it-IT" sz="2800" b="1" dirty="0">
                <a:ea typeface="Tahoma" panose="020B0604030504040204" pitchFamily="34" charset="0"/>
                <a:cs typeface="Calibri" panose="020F0502020204030204" pitchFamily="34" charset="0"/>
                <a:sym typeface="Convergence"/>
              </a:rPr>
              <a:t>DECLARE</a:t>
            </a:r>
          </a:p>
        </p:txBody>
      </p:sp>
      <p:sp>
        <p:nvSpPr>
          <p:cNvPr id="3" name="CasellaDiTesto 2">
            <a:extLst>
              <a:ext uri="{FF2B5EF4-FFF2-40B4-BE49-F238E27FC236}">
                <a16:creationId xmlns:a16="http://schemas.microsoft.com/office/drawing/2014/main" id="{2A68C532-25A3-F247-57F0-34D402DB419B}"/>
              </a:ext>
            </a:extLst>
          </p:cNvPr>
          <p:cNvSpPr txBox="1"/>
          <p:nvPr/>
        </p:nvSpPr>
        <p:spPr>
          <a:xfrm>
            <a:off x="563702" y="2797854"/>
            <a:ext cx="13827004" cy="2800767"/>
          </a:xfrm>
          <a:prstGeom prst="rect">
            <a:avLst/>
          </a:prstGeom>
          <a:noFill/>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CREATE </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OR REPLACE</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 PROCEDURE</a:t>
            </a:r>
            <a:r>
              <a:rPr lang="en-US" sz="1600" b="1" dirty="0">
                <a:latin typeface="Courier New" panose="02070309020205020404" pitchFamily="49" charset="0"/>
                <a:cs typeface="Courier New" panose="02070309020205020404" pitchFamily="49" charset="0"/>
              </a:rPr>
              <a:t> &lt;</a:t>
            </a:r>
            <a:r>
              <a:rPr lang="en-US" sz="1600" b="1" dirty="0" err="1">
                <a:latin typeface="Courier New" panose="02070309020205020404" pitchFamily="49" charset="0"/>
                <a:cs typeface="Courier New" panose="02070309020205020404" pitchFamily="49" charset="0"/>
              </a:rPr>
              <a:t>nome_procedura</a:t>
            </a:r>
            <a:r>
              <a:rPr lang="en-US" sz="1600" b="1" dirty="0">
                <a:latin typeface="Courier New" panose="02070309020205020404" pitchFamily="49" charset="0"/>
                <a:cs typeface="Courier New" panose="02070309020205020404" pitchFamily="49" charset="0"/>
              </a:rPr>
              <a:t>&gt; [(&lt;</a:t>
            </a:r>
            <a:r>
              <a:rPr lang="en-US" sz="1600" b="1" dirty="0" err="1">
                <a:solidFill>
                  <a:srgbClr val="00B050"/>
                </a:solidFill>
                <a:latin typeface="Courier New" panose="02070309020205020404" pitchFamily="49" charset="0"/>
                <a:cs typeface="Courier New" panose="02070309020205020404" pitchFamily="49" charset="0"/>
              </a:rPr>
              <a:t>lista_parametri</a:t>
            </a:r>
            <a:r>
              <a:rPr lang="en-US" sz="1600" b="1" dirty="0">
                <a:latin typeface="Courier New" panose="02070309020205020404" pitchFamily="49" charset="0"/>
                <a:cs typeface="Courier New" panose="02070309020205020404" pitchFamily="49" charset="0"/>
              </a:rPr>
              <a:t>&gt;)] </a:t>
            </a:r>
          </a:p>
          <a:p>
            <a:r>
              <a:rPr lang="en-US" sz="1600" b="1" dirty="0">
                <a:solidFill>
                  <a:srgbClr val="0000FF"/>
                </a:solidFill>
                <a:latin typeface="Courier New" panose="02070309020205020404" pitchFamily="49" charset="0"/>
                <a:cs typeface="Courier New" panose="02070309020205020404" pitchFamily="49" charset="0"/>
              </a:rPr>
              <a:t>language </a:t>
            </a:r>
            <a:r>
              <a:rPr lang="en-US" sz="1600" b="1" dirty="0" err="1">
                <a:solidFill>
                  <a:srgbClr val="0000FF"/>
                </a:solidFill>
                <a:latin typeface="Courier New" panose="02070309020205020404" pitchFamily="49" charset="0"/>
                <a:cs typeface="Courier New" panose="02070309020205020404" pitchFamily="49" charset="0"/>
              </a:rPr>
              <a:t>plpgsql</a:t>
            </a:r>
            <a:endParaRPr lang="en-US" sz="1600" b="1" dirty="0">
              <a:solidFill>
                <a:srgbClr val="0000FF"/>
              </a:solidFill>
              <a:latin typeface="Courier New" panose="02070309020205020404" pitchFamily="49" charset="0"/>
              <a:cs typeface="Courier New" panose="02070309020205020404" pitchFamily="49" charset="0"/>
            </a:endParaRPr>
          </a:p>
          <a:p>
            <a:r>
              <a:rPr lang="en-US" sz="1600" b="1" dirty="0">
                <a:solidFill>
                  <a:srgbClr val="0000FF"/>
                </a:solidFill>
                <a:latin typeface="Courier New" panose="02070309020205020404" pitchFamily="49" charset="0"/>
                <a:cs typeface="Courier New" panose="02070309020205020404" pitchFamily="49" charset="0"/>
              </a:rPr>
              <a:t>AS </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DECLARE</a:t>
            </a:r>
            <a:endParaRPr lang="en-US" sz="1600" b="1" dirty="0">
              <a:latin typeface="Courier New" panose="02070309020205020404" pitchFamily="49" charset="0"/>
              <a:cs typeface="Courier New" panose="02070309020205020404" pitchFamily="49" charset="0"/>
            </a:endParaRPr>
          </a:p>
          <a:p>
            <a:r>
              <a:rPr lang="en-US" sz="1600" b="1" dirty="0">
                <a:latin typeface="Courier New" panose="02070309020205020404" pitchFamily="49" charset="0"/>
                <a:cs typeface="Courier New" panose="02070309020205020404" pitchFamily="49" charset="0"/>
              </a:rPr>
              <a:t>&lt;</a:t>
            </a:r>
            <a:r>
              <a:rPr lang="en-US" sz="1600" b="1" dirty="0" err="1">
                <a:solidFill>
                  <a:srgbClr val="00B050"/>
                </a:solidFill>
                <a:latin typeface="Courier New" panose="02070309020205020404" pitchFamily="49" charset="0"/>
                <a:cs typeface="Courier New" panose="02070309020205020404" pitchFamily="49" charset="0"/>
              </a:rPr>
              <a:t>dichiarazione</a:t>
            </a:r>
            <a:r>
              <a:rPr lang="en-US" sz="1600" b="1" dirty="0">
                <a:latin typeface="Courier New" panose="02070309020205020404" pitchFamily="49" charset="0"/>
                <a:cs typeface="Courier New" panose="02070309020205020404" pitchFamily="49" charset="0"/>
              </a:rPr>
              <a:t>&gt;</a:t>
            </a:r>
          </a:p>
          <a:p>
            <a:r>
              <a:rPr lang="en-US" sz="1600" b="1" dirty="0">
                <a:solidFill>
                  <a:srgbClr val="0000FF"/>
                </a:solidFill>
                <a:latin typeface="Courier New" panose="02070309020205020404" pitchFamily="49" charset="0"/>
                <a:cs typeface="Courier New" panose="02070309020205020404" pitchFamily="49" charset="0"/>
              </a:rPr>
              <a:t>BEGIN</a:t>
            </a:r>
          </a:p>
          <a:p>
            <a:r>
              <a:rPr lang="en-US" sz="1600" b="1" dirty="0">
                <a:latin typeface="Courier New" panose="02070309020205020404" pitchFamily="49" charset="0"/>
                <a:cs typeface="Courier New" panose="02070309020205020404" pitchFamily="49" charset="0"/>
              </a:rPr>
              <a:t>   &lt;</a:t>
            </a:r>
            <a:r>
              <a:rPr lang="en-US" sz="1600" b="1" dirty="0" err="1">
                <a:solidFill>
                  <a:srgbClr val="00B050"/>
                </a:solidFill>
                <a:latin typeface="Courier New" panose="02070309020205020404" pitchFamily="49" charset="0"/>
                <a:cs typeface="Courier New" panose="02070309020205020404" pitchFamily="49" charset="0"/>
              </a:rPr>
              <a:t>sequenza</a:t>
            </a:r>
            <a:r>
              <a:rPr lang="en-US" sz="1600" b="1" dirty="0">
                <a:solidFill>
                  <a:srgbClr val="00B050"/>
                </a:solidFill>
                <a:latin typeface="Courier New" panose="02070309020205020404" pitchFamily="49" charset="0"/>
                <a:cs typeface="Courier New" panose="02070309020205020404" pitchFamily="49" charset="0"/>
              </a:rPr>
              <a:t> di </a:t>
            </a:r>
            <a:r>
              <a:rPr lang="en-US" sz="1600" b="1" dirty="0" err="1">
                <a:solidFill>
                  <a:srgbClr val="00B050"/>
                </a:solidFill>
                <a:latin typeface="Courier New" panose="02070309020205020404" pitchFamily="49" charset="0"/>
                <a:cs typeface="Courier New" panose="02070309020205020404" pitchFamily="49" charset="0"/>
              </a:rPr>
              <a:t>istruzioni</a:t>
            </a:r>
            <a:r>
              <a:rPr lang="en-US" sz="1600" b="1" dirty="0">
                <a:latin typeface="Courier New" panose="02070309020205020404" pitchFamily="49" charset="0"/>
                <a:cs typeface="Courier New" panose="02070309020205020404" pitchFamily="49" charset="0"/>
              </a:rPr>
              <a:t>&gt;</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a:t>
            </a:r>
            <a:r>
              <a:rPr lang="en-US" sz="1600" b="1" dirty="0">
                <a:solidFill>
                  <a:srgbClr val="0000FF"/>
                </a:solidFill>
                <a:latin typeface="Courier New" panose="02070309020205020404" pitchFamily="49" charset="0"/>
                <a:cs typeface="Courier New" panose="02070309020205020404" pitchFamily="49" charset="0"/>
              </a:rPr>
              <a:t>Exception</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   </a:t>
            </a:r>
            <a:r>
              <a:rPr lang="en-US" sz="1600" b="1" dirty="0">
                <a:latin typeface="Courier New" panose="02070309020205020404" pitchFamily="49" charset="0"/>
                <a:cs typeface="Courier New" panose="02070309020205020404" pitchFamily="49" charset="0"/>
              </a:rPr>
              <a:t>&lt;</a:t>
            </a:r>
            <a:r>
              <a:rPr lang="en-US" sz="1600" b="1" dirty="0">
                <a:solidFill>
                  <a:srgbClr val="00B050"/>
                </a:solidFill>
                <a:latin typeface="Courier New" panose="02070309020205020404" pitchFamily="49" charset="0"/>
                <a:cs typeface="Courier New" panose="02070309020205020404" pitchFamily="49" charset="0"/>
              </a:rPr>
              <a:t>Routine di </a:t>
            </a:r>
            <a:r>
              <a:rPr lang="en-US" sz="1600" b="1" dirty="0" err="1">
                <a:solidFill>
                  <a:srgbClr val="00B050"/>
                </a:solidFill>
                <a:latin typeface="Courier New" panose="02070309020205020404" pitchFamily="49" charset="0"/>
                <a:cs typeface="Courier New" panose="02070309020205020404" pitchFamily="49" charset="0"/>
              </a:rPr>
              <a:t>gestione</a:t>
            </a:r>
            <a:r>
              <a:rPr lang="en-US" sz="1600" b="1" dirty="0">
                <a:solidFill>
                  <a:srgbClr val="00B050"/>
                </a:solidFill>
                <a:latin typeface="Courier New" panose="02070309020205020404" pitchFamily="49" charset="0"/>
                <a:cs typeface="Courier New" panose="02070309020205020404" pitchFamily="49" charset="0"/>
              </a:rPr>
              <a:t> delle Exception</a:t>
            </a:r>
            <a:r>
              <a:rPr lang="en-US" sz="1600" b="1" dirty="0">
                <a:latin typeface="Courier New" panose="02070309020205020404" pitchFamily="49" charset="0"/>
                <a:cs typeface="Courier New" panose="02070309020205020404" pitchFamily="49" charset="0"/>
              </a:rPr>
              <a:t>&gt;</a:t>
            </a:r>
            <a:endParaRPr lang="en-US" sz="1600" b="1" dirty="0">
              <a:solidFill>
                <a:srgbClr val="0000FF"/>
              </a:solidFill>
              <a:latin typeface="Courier New" panose="02070309020205020404" pitchFamily="49" charset="0"/>
              <a:cs typeface="Courier New" panose="02070309020205020404" pitchFamily="49" charset="0"/>
            </a:endParaRPr>
          </a:p>
          <a:p>
            <a:r>
              <a:rPr lang="it-IT"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a:t>
            </a:r>
          </a:p>
          <a:p>
            <a:r>
              <a:rPr lang="en-US" sz="1600" b="1" dirty="0">
                <a:latin typeface="Courier New" panose="02070309020205020404" pitchFamily="49" charset="0"/>
                <a:cs typeface="Courier New" panose="02070309020205020404" pitchFamily="49" charset="0"/>
              </a:rPr>
              <a:t>$$</a:t>
            </a:r>
            <a:endParaRPr lang="it-IT" sz="16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98404221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Dichiarazione di Variabili e Costanti ( 1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359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a:t>
            </a:r>
            <a:r>
              <a:rPr lang="it-IT" sz="2800" b="1" dirty="0">
                <a:ea typeface="Tahoma" panose="020B0604030504040204" pitchFamily="34" charset="0"/>
                <a:cs typeface="Calibri" panose="020F0502020204030204" pitchFamily="34" charset="0"/>
                <a:sym typeface="Convergence"/>
              </a:rPr>
              <a:t>Variabili </a:t>
            </a:r>
            <a:r>
              <a:rPr lang="it-IT" sz="2800" dirty="0">
                <a:ea typeface="Tahoma" panose="020B0604030504040204" pitchFamily="34" charset="0"/>
                <a:cs typeface="Calibri" panose="020F0502020204030204" pitchFamily="34" charset="0"/>
                <a:sym typeface="Convergence"/>
              </a:rPr>
              <a:t>e le </a:t>
            </a:r>
            <a:r>
              <a:rPr lang="it-IT" sz="2800" b="1" dirty="0">
                <a:ea typeface="Tahoma" panose="020B0604030504040204" pitchFamily="34" charset="0"/>
                <a:cs typeface="Calibri" panose="020F0502020204030204" pitchFamily="34" charset="0"/>
                <a:sym typeface="Convergence"/>
              </a:rPr>
              <a:t>Costanti</a:t>
            </a:r>
            <a:r>
              <a:rPr lang="it-IT" sz="2800" dirty="0">
                <a:ea typeface="Tahoma" panose="020B0604030504040204" pitchFamily="34" charset="0"/>
                <a:cs typeface="Calibri" panose="020F0502020204030204" pitchFamily="34" charset="0"/>
                <a:sym typeface="Convergence"/>
              </a:rPr>
              <a:t>, sono aree di memoria definite dall’utente ed allocate durante l’esecuzione di un codice </a:t>
            </a:r>
            <a:r>
              <a:rPr lang="it-IT" sz="2800" b="1" dirty="0">
                <a:ea typeface="Tahoma" panose="020B0604030504040204" pitchFamily="34" charset="0"/>
                <a:cs typeface="Calibri" panose="020F0502020204030204" pitchFamily="34" charset="0"/>
                <a:sym typeface="Convergence"/>
              </a:rPr>
              <a:t>PLPG/Sql</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differenza tra queste due aree di memoria sta nel fatto che le prime possono cambiare il loro contenuto durante l’elaborazione mentre le seconde, assunto un valore iniziale, non modificheranno mai il loro contenuto</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linguaggio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il blocco di </a:t>
            </a:r>
            <a:r>
              <a:rPr lang="it-IT" sz="2800" b="1" dirty="0">
                <a:ea typeface="Tahoma" panose="020B0604030504040204" pitchFamily="34" charset="0"/>
                <a:cs typeface="Calibri" panose="020F0502020204030204" pitchFamily="34" charset="0"/>
                <a:sym typeface="Convergence"/>
              </a:rPr>
              <a:t>DECLARE</a:t>
            </a:r>
            <a:r>
              <a:rPr lang="it-IT" sz="2800" dirty="0">
                <a:ea typeface="Tahoma" panose="020B0604030504040204" pitchFamily="34" charset="0"/>
                <a:cs typeface="Calibri" panose="020F0502020204030204" pitchFamily="34" charset="0"/>
                <a:sym typeface="Convergence"/>
              </a:rPr>
              <a:t>, consente di dichiarare tutte le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e le </a:t>
            </a:r>
            <a:r>
              <a:rPr lang="it-IT" sz="2800" b="1" dirty="0">
                <a:ea typeface="Tahoma" panose="020B0604030504040204" pitchFamily="34" charset="0"/>
                <a:cs typeface="Calibri" panose="020F0502020204030204" pitchFamily="34" charset="0"/>
                <a:sym typeface="Convergence"/>
              </a:rPr>
              <a:t>Costanti</a:t>
            </a:r>
            <a:r>
              <a:rPr lang="it-IT" sz="2800" dirty="0">
                <a:ea typeface="Tahoma" panose="020B0604030504040204" pitchFamily="34" charset="0"/>
                <a:cs typeface="Calibri" panose="020F0502020204030204" pitchFamily="34" charset="0"/>
                <a:sym typeface="Convergence"/>
              </a:rPr>
              <a:t>, prima di poterle utilizzare all’interno del </a:t>
            </a:r>
            <a:r>
              <a:rPr lang="it-IT" sz="2800" b="1" dirty="0">
                <a:ea typeface="Tahoma" panose="020B0604030504040204" pitchFamily="34" charset="0"/>
                <a:cs typeface="Calibri" panose="020F0502020204030204" pitchFamily="34" charset="0"/>
                <a:sym typeface="Convergence"/>
              </a:rPr>
              <a:t>Blocco BEGIN</a:t>
            </a:r>
          </a:p>
        </p:txBody>
      </p:sp>
    </p:spTree>
    <p:extLst>
      <p:ext uri="{BB962C8B-B14F-4D97-AF65-F5344CB8AC3E}">
        <p14:creationId xmlns:p14="http://schemas.microsoft.com/office/powerpoint/2010/main" val="417080234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Introduzione al linguaggio PLPG/Sql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426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Lo sviluppo di applicazioni di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richiede tipicamente costrutti di linguaggio simili a quelli che possono essere ritrovati nella programmazione di linguaggi </a:t>
            </a:r>
            <a:r>
              <a:rPr lang="it-IT" sz="2800" b="1" dirty="0">
                <a:ea typeface="Tahoma" panose="020B0604030504040204" pitchFamily="34" charset="0"/>
                <a:cs typeface="Calibri" panose="020F0502020204030204" pitchFamily="34" charset="0"/>
                <a:sym typeface="Convergence"/>
              </a:rPr>
              <a:t>C</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C++</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Pascal</a:t>
            </a:r>
            <a:r>
              <a:rPr lang="it-IT" sz="2800" dirty="0">
                <a:ea typeface="Tahoma" panose="020B0604030504040204" pitchFamily="34" charset="0"/>
                <a:cs typeface="Calibri" panose="020F0502020204030204" pitchFamily="34" charset="0"/>
                <a:sym typeface="Convergence"/>
              </a:rPr>
              <a:t>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è il linguaggio che estende il linguaggio </a:t>
            </a:r>
            <a:r>
              <a:rPr lang="it-IT" sz="2800" b="1" dirty="0">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con i costrutti tipici dei linguaggi di programmazione procedurali consentendo la modularità, la dichiarazione di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i </a:t>
            </a:r>
            <a:r>
              <a:rPr lang="it-IT" sz="2800" b="1" dirty="0">
                <a:ea typeface="Tahoma" panose="020B0604030504040204" pitchFamily="34" charset="0"/>
                <a:cs typeface="Calibri" panose="020F0502020204030204" pitchFamily="34" charset="0"/>
                <a:sym typeface="Convergence"/>
              </a:rPr>
              <a:t>Loop</a:t>
            </a:r>
            <a:r>
              <a:rPr lang="it-IT" sz="2800" dirty="0">
                <a:ea typeface="Tahoma" panose="020B0604030504040204" pitchFamily="34" charset="0"/>
                <a:cs typeface="Calibri" panose="020F0502020204030204" pitchFamily="34" charset="0"/>
                <a:sym typeface="Convergence"/>
              </a:rPr>
              <a:t> e altri costrutti logici, oltre ad una avanzata gestione degli errori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Questi costrutti sono necessari per l’implementazione di complesse strutture di dati e </a:t>
            </a:r>
            <a:r>
              <a:rPr lang="it-IT" sz="2800" b="1" dirty="0">
                <a:ea typeface="Tahoma" panose="020B0604030504040204" pitchFamily="34" charset="0"/>
                <a:cs typeface="Calibri" panose="020F0502020204030204" pitchFamily="34" charset="0"/>
                <a:sym typeface="Convergence"/>
              </a:rPr>
              <a:t>Algoritmi</a:t>
            </a:r>
          </a:p>
          <a:p>
            <a:pPr marL="48260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Una delle maggiori restrizioni del linguaggio </a:t>
            </a:r>
            <a:r>
              <a:rPr lang="it-IT" sz="2800" b="1" dirty="0" err="1">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è quella di non poter compiere diversi compiti usando solo gli elementi forniti con questo linguaggio</a:t>
            </a:r>
          </a:p>
        </p:txBody>
      </p:sp>
    </p:spTree>
    <p:extLst>
      <p:ext uri="{BB962C8B-B14F-4D97-AF65-F5344CB8AC3E}">
        <p14:creationId xmlns:p14="http://schemas.microsoft.com/office/powerpoint/2010/main" val="419441335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Dichiarazione di Variabili e Costanti ( 2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a:t>
            </a:r>
            <a:r>
              <a:rPr lang="it-IT" sz="2800" b="1" dirty="0">
                <a:ea typeface="Tahoma" panose="020B0604030504040204" pitchFamily="34" charset="0"/>
                <a:cs typeface="Calibri" panose="020F0502020204030204" pitchFamily="34" charset="0"/>
                <a:sym typeface="Convergence"/>
              </a:rPr>
              <a:t>Variabili</a:t>
            </a:r>
            <a:endParaRPr lang="it-IT" sz="2400" b="1"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B75E75A7-474A-8D3C-6779-6FC60F77FB87}"/>
              </a:ext>
            </a:extLst>
          </p:cNvPr>
          <p:cNvSpPr txBox="1">
            <a:spLocks noChangeArrowheads="1"/>
          </p:cNvSpPr>
          <p:nvPr/>
        </p:nvSpPr>
        <p:spPr bwMode="auto">
          <a:xfrm>
            <a:off x="450413" y="1354597"/>
            <a:ext cx="15094388" cy="339487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Devono iniziare con un carattere e possono contenere sia maiuscole che minuscole</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Possono avere lunghezza massima pari a </a:t>
            </a:r>
            <a:r>
              <a:rPr lang="it-IT" sz="2800" b="1" dirty="0">
                <a:ea typeface="Tahoma" panose="020B0604030504040204" pitchFamily="34" charset="0"/>
                <a:cs typeface="Calibri" panose="020F0502020204030204" pitchFamily="34" charset="0"/>
                <a:sym typeface="Convergence"/>
              </a:rPr>
              <a:t>30</a:t>
            </a:r>
            <a:r>
              <a:rPr lang="it-IT" sz="2800" dirty="0">
                <a:ea typeface="Tahoma" panose="020B0604030504040204" pitchFamily="34" charset="0"/>
                <a:cs typeface="Calibri" panose="020F0502020204030204" pitchFamily="34" charset="0"/>
                <a:sym typeface="Convergence"/>
              </a:rPr>
              <a:t> caratteri e dovrebbero essere sempre </a:t>
            </a:r>
            <a:r>
              <a:rPr lang="it-IT" sz="2800" b="1" dirty="0">
                <a:ea typeface="Tahoma" panose="020B0604030504040204" pitchFamily="34" charset="0"/>
                <a:cs typeface="Calibri" panose="020F0502020204030204" pitchFamily="34" charset="0"/>
                <a:sym typeface="Convergence"/>
              </a:rPr>
              <a:t>inizializzate </a:t>
            </a:r>
            <a:r>
              <a:rPr lang="it-IT" sz="2800" dirty="0">
                <a:ea typeface="Tahoma" panose="020B0604030504040204" pitchFamily="34" charset="0"/>
                <a:cs typeface="Calibri" panose="020F0502020204030204" pitchFamily="34" charset="0"/>
                <a:sym typeface="Convergence"/>
              </a:rPr>
              <a:t>con un valore iniziale; ad esempio, le aree di memoria di tipo numerico, dovrebbero sempre avere un valore iniziale di 0 mentre le altre tipologie sempre il valore di spazio</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Non devono contenere spazi nella definizione del nome e non possono coincidere con parole riservate dal linguaggio</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Devono terminare sempre con un punto e virgola</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410968265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Dichiarazione di Variabili e Costanti ( 3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61802"/>
            <a:ext cx="15434267" cy="2533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sintassi seguente mostra come dichiarare una </a:t>
            </a:r>
            <a:r>
              <a:rPr lang="it-IT" sz="2800" b="1" dirty="0">
                <a:solidFill>
                  <a:srgbClr val="FF0000"/>
                </a:solidFill>
                <a:ea typeface="Tahoma" panose="020B0604030504040204" pitchFamily="34" charset="0"/>
                <a:cs typeface="Calibri" panose="020F0502020204030204" pitchFamily="34" charset="0"/>
                <a:sym typeface="Convergence"/>
              </a:rPr>
              <a:t>Variabile</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o una </a:t>
            </a:r>
            <a:r>
              <a:rPr lang="it-IT" sz="2800" b="1" dirty="0">
                <a:solidFill>
                  <a:srgbClr val="FF0000"/>
                </a:solidFill>
                <a:ea typeface="Tahoma" panose="020B0604030504040204" pitchFamily="34" charset="0"/>
                <a:cs typeface="Calibri" panose="020F0502020204030204" pitchFamily="34" charset="0"/>
                <a:sym typeface="Convergence"/>
              </a:rPr>
              <a:t>Costante</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codice seguente mostra alcune definizioni; si noti la parola </a:t>
            </a:r>
            <a:r>
              <a:rPr lang="it-IT" sz="2800" b="1" dirty="0">
                <a:solidFill>
                  <a:srgbClr val="FF0000"/>
                </a:solidFill>
                <a:ea typeface="Tahoma" panose="020B0604030504040204" pitchFamily="34" charset="0"/>
                <a:cs typeface="Calibri" panose="020F0502020204030204" pitchFamily="34" charset="0"/>
                <a:sym typeface="Convergence"/>
              </a:rPr>
              <a:t>CONSTANT</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per differenziare le due tipologie di aree di memoria</a:t>
            </a:r>
          </a:p>
        </p:txBody>
      </p:sp>
      <p:sp>
        <p:nvSpPr>
          <p:cNvPr id="2" name="CasellaDiTesto 1">
            <a:extLst>
              <a:ext uri="{FF2B5EF4-FFF2-40B4-BE49-F238E27FC236}">
                <a16:creationId xmlns:a16="http://schemas.microsoft.com/office/drawing/2014/main" id="{8AF90BBB-FE6B-1518-DC22-D014639A6A14}"/>
              </a:ext>
            </a:extLst>
          </p:cNvPr>
          <p:cNvSpPr txBox="1"/>
          <p:nvPr/>
        </p:nvSpPr>
        <p:spPr>
          <a:xfrm>
            <a:off x="359512" y="1466859"/>
            <a:ext cx="15370029" cy="461665"/>
          </a:xfrm>
          <a:prstGeom prst="rect">
            <a:avLst/>
          </a:prstGeom>
          <a:noFill/>
        </p:spPr>
        <p:txBody>
          <a:bodyPr wrap="square" rtlCol="0">
            <a:spAutoFit/>
          </a:bodyPr>
          <a:lstStyle/>
          <a:p>
            <a:r>
              <a:rPr lang="en-US" sz="2400" b="1" dirty="0">
                <a:solidFill>
                  <a:srgbClr val="FF0000"/>
                </a:solidFill>
                <a:latin typeface="Courier New" panose="02070309020205020404" pitchFamily="49" charset="0"/>
                <a:cs typeface="Courier New" panose="02070309020205020404" pitchFamily="49" charset="0"/>
              </a:rPr>
              <a:t>identifier</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CONSTANT</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datatype</a:t>
            </a:r>
            <a:r>
              <a:rPr lang="en-US" sz="2400" b="1" dirty="0">
                <a:solidFill>
                  <a:srgbClr val="0000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NOT NULL</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 </a:t>
            </a:r>
            <a:r>
              <a:rPr lang="en-US" sz="2400" b="1" dirty="0">
                <a:solidFill>
                  <a:srgbClr val="0000FF"/>
                </a:solidFill>
                <a:latin typeface="Courier New" panose="02070309020205020404" pitchFamily="49" charset="0"/>
                <a:cs typeface="Courier New" panose="02070309020205020404" pitchFamily="49" charset="0"/>
              </a:rPr>
              <a:t>DEFAULT expr</a:t>
            </a:r>
            <a:r>
              <a:rPr lang="en-US" sz="2400" b="1" dirty="0">
                <a:latin typeface="Courier New" panose="02070309020205020404" pitchFamily="49" charset="0"/>
                <a:cs typeface="Courier New" panose="02070309020205020404" pitchFamily="49" charset="0"/>
              </a:rPr>
              <a:t>];</a:t>
            </a:r>
          </a:p>
        </p:txBody>
      </p:sp>
      <p:sp>
        <p:nvSpPr>
          <p:cNvPr id="3" name="CasellaDiTesto 2">
            <a:extLst>
              <a:ext uri="{FF2B5EF4-FFF2-40B4-BE49-F238E27FC236}">
                <a16:creationId xmlns:a16="http://schemas.microsoft.com/office/drawing/2014/main" id="{4E70D0B7-2496-C05F-5AF7-481D17C2E0D3}"/>
              </a:ext>
            </a:extLst>
          </p:cNvPr>
          <p:cNvSpPr txBox="1"/>
          <p:nvPr/>
        </p:nvSpPr>
        <p:spPr>
          <a:xfrm>
            <a:off x="2838847" y="3663101"/>
            <a:ext cx="10037139" cy="1938992"/>
          </a:xfrm>
          <a:prstGeom prst="rect">
            <a:avLst/>
          </a:prstGeom>
          <a:noFill/>
        </p:spPr>
        <p:txBody>
          <a:bodyPr wrap="square" rtlCol="0">
            <a:spAutoFit/>
          </a:bodyPr>
          <a:lstStyle/>
          <a:p>
            <a:r>
              <a:rPr lang="en-US" sz="2400" b="1" dirty="0">
                <a:highlight>
                  <a:srgbClr val="FFFF00"/>
                </a:highlight>
                <a:latin typeface="Courier New" panose="02070309020205020404" pitchFamily="49" charset="0"/>
                <a:cs typeface="Courier New" panose="02070309020205020404" pitchFamily="49" charset="0"/>
              </a:rPr>
              <a:t>DECLARE</a:t>
            </a:r>
          </a:p>
          <a:p>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data_assunzione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DATE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codice_dipendente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DECIMAL</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2</a:t>
            </a: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NOT NULL</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10</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citta</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VARCHAR</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10</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Firenze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commissioni</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CONSTANT INTEGER</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1400</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9362369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Dichiarazione di Variabili e Costanti ( 4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1319722"/>
            <a:ext cx="15434267" cy="156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lvl="0" indent="-457200">
              <a:buFont typeface="Wingdings" panose="05000000000000000000" pitchFamily="2" charset="2"/>
              <a:buChar char="Ø"/>
            </a:pPr>
            <a:r>
              <a:rPr lang="it-IT" sz="2800" b="1" dirty="0" err="1">
                <a:solidFill>
                  <a:srgbClr val="FF0000"/>
                </a:solidFill>
                <a:latin typeface="+mn-lt"/>
                <a:ea typeface="Tahoma" panose="020B0604030504040204" pitchFamily="34" charset="0"/>
                <a:cs typeface="Calibri" panose="020F0502020204030204" pitchFamily="34" charset="0"/>
                <a:sym typeface="Convergence"/>
              </a:rPr>
              <a:t>identifier</a:t>
            </a:r>
            <a:r>
              <a:rPr lang="it-IT" sz="2800" dirty="0">
                <a:latin typeface="+mn-lt"/>
                <a:ea typeface="Tahoma" panose="020B0604030504040204" pitchFamily="34" charset="0"/>
                <a:cs typeface="Calibri" panose="020F0502020204030204" pitchFamily="34" charset="0"/>
                <a:sym typeface="Convergence"/>
              </a:rPr>
              <a:t> è il nome della </a:t>
            </a:r>
            <a:r>
              <a:rPr lang="it-IT" sz="2800" b="1" dirty="0">
                <a:latin typeface="+mn-lt"/>
                <a:ea typeface="Tahoma" panose="020B0604030504040204" pitchFamily="34" charset="0"/>
                <a:cs typeface="Calibri" panose="020F0502020204030204" pitchFamily="34" charset="0"/>
                <a:sym typeface="Convergence"/>
              </a:rPr>
              <a:t>Variabile</a:t>
            </a:r>
            <a:endParaRPr lang="it-IT" sz="2800" dirty="0">
              <a:latin typeface="+mn-lt"/>
              <a:ea typeface="Tahoma" panose="020B0604030504040204" pitchFamily="34" charset="0"/>
              <a:cs typeface="Calibri" panose="020F0502020204030204" pitchFamily="34" charset="0"/>
              <a:sym typeface="Convergence"/>
            </a:endParaRPr>
          </a:p>
          <a:p>
            <a:pPr marL="596900" lvl="0" indent="-457200">
              <a:buFont typeface="Wingdings" panose="05000000000000000000" pitchFamily="2" charset="2"/>
              <a:buChar char="Ø"/>
            </a:pPr>
            <a:r>
              <a:rPr lang="it-IT" sz="2800" b="1" dirty="0">
                <a:solidFill>
                  <a:srgbClr val="FF0000"/>
                </a:solidFill>
                <a:latin typeface="+mn-lt"/>
                <a:ea typeface="Tahoma" panose="020B0604030504040204" pitchFamily="34" charset="0"/>
                <a:cs typeface="Calibri" panose="020F0502020204030204" pitchFamily="34" charset="0"/>
                <a:sym typeface="Convergence"/>
              </a:rPr>
              <a:t>CONSTANT</a:t>
            </a:r>
            <a:r>
              <a:rPr lang="it-IT" sz="2800" dirty="0">
                <a:latin typeface="+mn-lt"/>
                <a:ea typeface="Tahoma" panose="020B0604030504040204" pitchFamily="34" charset="0"/>
                <a:cs typeface="Calibri" panose="020F0502020204030204" pitchFamily="34" charset="0"/>
                <a:sym typeface="Convergence"/>
              </a:rPr>
              <a:t> è una parola chiave che vincola la </a:t>
            </a:r>
            <a:r>
              <a:rPr lang="it-IT" sz="2800" b="1" dirty="0">
                <a:latin typeface="+mn-lt"/>
                <a:ea typeface="Tahoma" panose="020B0604030504040204" pitchFamily="34" charset="0"/>
                <a:cs typeface="Calibri" panose="020F0502020204030204" pitchFamily="34" charset="0"/>
                <a:sym typeface="Convergence"/>
              </a:rPr>
              <a:t>Variabile</a:t>
            </a:r>
            <a:r>
              <a:rPr lang="it-IT" sz="2800" dirty="0">
                <a:latin typeface="+mn-lt"/>
                <a:ea typeface="Tahoma" panose="020B0604030504040204" pitchFamily="34" charset="0"/>
                <a:cs typeface="Calibri" panose="020F0502020204030204" pitchFamily="34" charset="0"/>
                <a:sym typeface="Convergence"/>
              </a:rPr>
              <a:t> a non cambiare il contenuto </a:t>
            </a:r>
          </a:p>
          <a:p>
            <a:pPr marL="596900" lvl="0" indent="-457200">
              <a:buFont typeface="Wingdings" panose="05000000000000000000" pitchFamily="2" charset="2"/>
              <a:buChar char="Ø"/>
            </a:pPr>
            <a:r>
              <a:rPr lang="it-IT" sz="2800" b="1" dirty="0" err="1">
                <a:solidFill>
                  <a:srgbClr val="FF0000"/>
                </a:solidFill>
                <a:latin typeface="+mn-lt"/>
                <a:ea typeface="Tahoma" panose="020B0604030504040204" pitchFamily="34" charset="0"/>
                <a:cs typeface="Calibri" panose="020F0502020204030204" pitchFamily="34" charset="0"/>
                <a:sym typeface="Convergence"/>
              </a:rPr>
              <a:t>datatype</a:t>
            </a:r>
            <a:r>
              <a:rPr lang="it-IT" sz="2800" dirty="0">
                <a:latin typeface="+mn-lt"/>
                <a:ea typeface="Tahoma" panose="020B0604030504040204" pitchFamily="34" charset="0"/>
                <a:cs typeface="Calibri" panose="020F0502020204030204" pitchFamily="34" charset="0"/>
                <a:sym typeface="Convergence"/>
              </a:rPr>
              <a:t> referenzia il tipo di dato</a:t>
            </a:r>
          </a:p>
        </p:txBody>
      </p:sp>
      <p:sp>
        <p:nvSpPr>
          <p:cNvPr id="3" name="CasellaDiTesto 2">
            <a:extLst>
              <a:ext uri="{FF2B5EF4-FFF2-40B4-BE49-F238E27FC236}">
                <a16:creationId xmlns:a16="http://schemas.microsoft.com/office/drawing/2014/main" id="{4E70D0B7-2496-C05F-5AF7-481D17C2E0D3}"/>
              </a:ext>
            </a:extLst>
          </p:cNvPr>
          <p:cNvSpPr txBox="1"/>
          <p:nvPr/>
        </p:nvSpPr>
        <p:spPr>
          <a:xfrm>
            <a:off x="3162232" y="3681983"/>
            <a:ext cx="10037139" cy="1938992"/>
          </a:xfrm>
          <a:prstGeom prst="rect">
            <a:avLst/>
          </a:prstGeom>
          <a:noFill/>
        </p:spPr>
        <p:txBody>
          <a:bodyPr wrap="square" rtlCol="0">
            <a:spAutoFit/>
          </a:bodyPr>
          <a:lstStyle/>
          <a:p>
            <a:r>
              <a:rPr lang="en-US" sz="2400" b="1" dirty="0">
                <a:highlight>
                  <a:srgbClr val="FFFF00"/>
                </a:highlight>
                <a:latin typeface="Courier New" panose="02070309020205020404" pitchFamily="49" charset="0"/>
                <a:cs typeface="Courier New" panose="02070309020205020404" pitchFamily="49" charset="0"/>
              </a:rPr>
              <a:t>DECLARE</a:t>
            </a:r>
          </a:p>
          <a:p>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data_assunzione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DATE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codice_dipendente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DECIMAL</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2</a:t>
            </a: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NOT NULL</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10</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citta</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VARCHAR</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10</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Firenze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commissioni</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CONSTANT NUMBER</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1400</a:t>
            </a:r>
            <a:r>
              <a:rPr lang="en-US" sz="2400" b="1"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148C54D-A6DC-D381-356E-17F509E10FAD}"/>
              </a:ext>
            </a:extLst>
          </p:cNvPr>
          <p:cNvSpPr txBox="1"/>
          <p:nvPr/>
        </p:nvSpPr>
        <p:spPr>
          <a:xfrm>
            <a:off x="359512" y="675124"/>
            <a:ext cx="15370029" cy="461665"/>
          </a:xfrm>
          <a:prstGeom prst="rect">
            <a:avLst/>
          </a:prstGeom>
          <a:noFill/>
        </p:spPr>
        <p:txBody>
          <a:bodyPr wrap="square" rtlCol="0">
            <a:spAutoFit/>
          </a:bodyPr>
          <a:lstStyle/>
          <a:p>
            <a:pPr algn="ctr"/>
            <a:r>
              <a:rPr lang="en-US" sz="2400" b="1" dirty="0">
                <a:solidFill>
                  <a:srgbClr val="FF0000"/>
                </a:solidFill>
                <a:latin typeface="Courier New" panose="02070309020205020404" pitchFamily="49" charset="0"/>
                <a:cs typeface="Courier New" panose="02070309020205020404" pitchFamily="49" charset="0"/>
              </a:rPr>
              <a:t>identifier</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CONSTANT</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datatype</a:t>
            </a:r>
            <a:r>
              <a:rPr lang="en-US" sz="2400" b="1" dirty="0">
                <a:solidFill>
                  <a:srgbClr val="0000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NOT NULL</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 </a:t>
            </a:r>
            <a:r>
              <a:rPr lang="en-US" sz="2400" b="1" dirty="0">
                <a:solidFill>
                  <a:srgbClr val="0000FF"/>
                </a:solidFill>
                <a:latin typeface="Courier New" panose="02070309020205020404" pitchFamily="49" charset="0"/>
                <a:cs typeface="Courier New" panose="02070309020205020404" pitchFamily="49" charset="0"/>
              </a:rPr>
              <a:t>DEFAULT expr</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3070190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Dichiarazione di Variabili e Costanti ( 5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1319722"/>
            <a:ext cx="15434267" cy="14661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lvl="0" indent="-457200">
              <a:buFont typeface="Wingdings" panose="05000000000000000000" pitchFamily="2" charset="2"/>
              <a:buChar char="Ø"/>
            </a:pPr>
            <a:r>
              <a:rPr lang="it-IT" sz="2800" b="1" dirty="0">
                <a:solidFill>
                  <a:srgbClr val="FF0000"/>
                </a:solidFill>
                <a:latin typeface="+mn-lt"/>
                <a:ea typeface="Tahoma" panose="020B0604030504040204" pitchFamily="34" charset="0"/>
                <a:cs typeface="Calibri" panose="020F0502020204030204" pitchFamily="34" charset="0"/>
                <a:sym typeface="Convergence"/>
              </a:rPr>
              <a:t>NOT NULL </a:t>
            </a:r>
            <a:r>
              <a:rPr lang="it-IT" sz="2800" dirty="0">
                <a:latin typeface="+mn-lt"/>
                <a:ea typeface="Tahoma" panose="020B0604030504040204" pitchFamily="34" charset="0"/>
                <a:cs typeface="Calibri" panose="020F0502020204030204" pitchFamily="34" charset="0"/>
                <a:sym typeface="Convergence"/>
              </a:rPr>
              <a:t>vincola la </a:t>
            </a:r>
            <a:r>
              <a:rPr lang="it-IT" sz="2800" b="1" dirty="0">
                <a:latin typeface="+mn-lt"/>
                <a:ea typeface="Tahoma" panose="020B0604030504040204" pitchFamily="34" charset="0"/>
                <a:cs typeface="Calibri" panose="020F0502020204030204" pitchFamily="34" charset="0"/>
                <a:sym typeface="Convergence"/>
              </a:rPr>
              <a:t>Variabile</a:t>
            </a:r>
            <a:r>
              <a:rPr lang="it-IT" sz="2800" dirty="0">
                <a:latin typeface="+mn-lt"/>
                <a:ea typeface="Tahoma" panose="020B0604030504040204" pitchFamily="34" charset="0"/>
                <a:cs typeface="Calibri" panose="020F0502020204030204" pitchFamily="34" charset="0"/>
                <a:sym typeface="Convergence"/>
              </a:rPr>
              <a:t> a non contenere valori nulli</a:t>
            </a:r>
          </a:p>
          <a:p>
            <a:pPr marL="596900" indent="-457200">
              <a:buFont typeface="Wingdings" panose="05000000000000000000" pitchFamily="2" charset="2"/>
              <a:buChar char="Ø"/>
            </a:pPr>
            <a:r>
              <a:rPr lang="it-IT" sz="2800" b="1" dirty="0" err="1">
                <a:solidFill>
                  <a:srgbClr val="FF0000"/>
                </a:solidFill>
                <a:latin typeface="+mn-lt"/>
                <a:ea typeface="Tahoma" panose="020B0604030504040204" pitchFamily="34" charset="0"/>
                <a:cs typeface="Calibri" panose="020F0502020204030204" pitchFamily="34" charset="0"/>
                <a:sym typeface="Convergence"/>
              </a:rPr>
              <a:t>expr</a:t>
            </a:r>
            <a:r>
              <a:rPr lang="it-IT" sz="2800" b="1" dirty="0">
                <a:solidFill>
                  <a:srgbClr val="FF0000"/>
                </a:solidFill>
                <a:latin typeface="+mn-lt"/>
                <a:ea typeface="Tahoma" panose="020B0604030504040204" pitchFamily="34" charset="0"/>
                <a:cs typeface="Calibri" panose="020F0502020204030204" pitchFamily="34" charset="0"/>
                <a:sym typeface="Convergence"/>
              </a:rPr>
              <a:t> </a:t>
            </a:r>
            <a:r>
              <a:rPr lang="it-IT" sz="2800" dirty="0">
                <a:latin typeface="+mn-lt"/>
                <a:ea typeface="Tahoma" panose="020B0604030504040204" pitchFamily="34" charset="0"/>
                <a:cs typeface="Calibri" panose="020F0502020204030204" pitchFamily="34" charset="0"/>
                <a:sym typeface="Convergence"/>
              </a:rPr>
              <a:t>è una qualunque espressione </a:t>
            </a:r>
            <a:r>
              <a:rPr lang="it-IT" sz="2800" b="1" dirty="0">
                <a:latin typeface="+mn-lt"/>
                <a:ea typeface="Tahoma" panose="020B0604030504040204" pitchFamily="34" charset="0"/>
                <a:cs typeface="Calibri" panose="020F0502020204030204" pitchFamily="34" charset="0"/>
                <a:sym typeface="Convergence"/>
              </a:rPr>
              <a:t>PLPG/Sql</a:t>
            </a:r>
            <a:r>
              <a:rPr lang="it-IT" sz="2800" dirty="0">
                <a:latin typeface="+mn-lt"/>
                <a:ea typeface="Tahoma" panose="020B0604030504040204" pitchFamily="34" charset="0"/>
                <a:cs typeface="Calibri" panose="020F0502020204030204" pitchFamily="34" charset="0"/>
                <a:sym typeface="Convergence"/>
              </a:rPr>
              <a:t> e può essere un valore letterale, un’altra </a:t>
            </a:r>
            <a:r>
              <a:rPr lang="it-IT" sz="2800" b="1" dirty="0">
                <a:latin typeface="+mn-lt"/>
                <a:ea typeface="Tahoma" panose="020B0604030504040204" pitchFamily="34" charset="0"/>
                <a:cs typeface="Calibri" panose="020F0502020204030204" pitchFamily="34" charset="0"/>
                <a:sym typeface="Convergence"/>
              </a:rPr>
              <a:t>Variabile</a:t>
            </a:r>
            <a:r>
              <a:rPr lang="it-IT" sz="2800" dirty="0">
                <a:latin typeface="+mn-lt"/>
                <a:ea typeface="Tahoma" panose="020B0604030504040204" pitchFamily="34" charset="0"/>
                <a:cs typeface="Calibri" panose="020F0502020204030204" pitchFamily="34" charset="0"/>
                <a:sym typeface="Convergence"/>
              </a:rPr>
              <a:t> una espressione</a:t>
            </a:r>
            <a:endParaRPr lang="it-IT" sz="2800" dirty="0">
              <a:latin typeface="+mn-lt"/>
              <a:ea typeface="Convergence"/>
              <a:cs typeface="Convergence"/>
              <a:sym typeface="Convergence"/>
            </a:endParaRPr>
          </a:p>
        </p:txBody>
      </p:sp>
      <p:sp>
        <p:nvSpPr>
          <p:cNvPr id="3" name="CasellaDiTesto 2">
            <a:extLst>
              <a:ext uri="{FF2B5EF4-FFF2-40B4-BE49-F238E27FC236}">
                <a16:creationId xmlns:a16="http://schemas.microsoft.com/office/drawing/2014/main" id="{4E70D0B7-2496-C05F-5AF7-481D17C2E0D3}"/>
              </a:ext>
            </a:extLst>
          </p:cNvPr>
          <p:cNvSpPr txBox="1"/>
          <p:nvPr/>
        </p:nvSpPr>
        <p:spPr>
          <a:xfrm>
            <a:off x="3162232" y="3157877"/>
            <a:ext cx="10037139" cy="1938992"/>
          </a:xfrm>
          <a:prstGeom prst="rect">
            <a:avLst/>
          </a:prstGeom>
          <a:noFill/>
        </p:spPr>
        <p:txBody>
          <a:bodyPr wrap="square" rtlCol="0">
            <a:spAutoFit/>
          </a:bodyPr>
          <a:lstStyle/>
          <a:p>
            <a:r>
              <a:rPr lang="en-US" sz="2400" b="1" dirty="0">
                <a:highlight>
                  <a:srgbClr val="FFFF00"/>
                </a:highlight>
                <a:latin typeface="Courier New" panose="02070309020205020404" pitchFamily="49" charset="0"/>
                <a:cs typeface="Courier New" panose="02070309020205020404" pitchFamily="49" charset="0"/>
              </a:rPr>
              <a:t>DECLARE</a:t>
            </a:r>
          </a:p>
          <a:p>
            <a:r>
              <a:rPr lang="en-US" sz="2400" b="1" dirty="0">
                <a:solidFill>
                  <a:srgbClr val="FF0000"/>
                </a:solidFill>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data_assunzione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DATE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codice_dipendente</a:t>
            </a:r>
            <a:r>
              <a:rPr lang="en-US" sz="2400" b="1" dirty="0">
                <a:solidFill>
                  <a:srgbClr val="00B050"/>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DECIMAL</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2</a:t>
            </a:r>
            <a:r>
              <a:rPr lang="en-US" sz="2400" b="1" dirty="0">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NOT NULL</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10</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citta</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VARCHAR</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10</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Firenze</a:t>
            </a:r>
            <a:r>
              <a:rPr lang="en-US" sz="2400" b="1" dirty="0">
                <a:latin typeface="Courier New" panose="02070309020205020404" pitchFamily="49" charset="0"/>
                <a:cs typeface="Courier New" panose="02070309020205020404" pitchFamily="49" charset="0"/>
              </a:rPr>
              <a:t>’;</a:t>
            </a:r>
          </a:p>
          <a:p>
            <a:r>
              <a:rPr lang="en-US" sz="2400" b="1" dirty="0">
                <a:latin typeface="Courier New" panose="02070309020205020404" pitchFamily="49" charset="0"/>
                <a:cs typeface="Courier New" panose="02070309020205020404" pitchFamily="49" charset="0"/>
              </a:rPr>
              <a:t>   </a:t>
            </a:r>
            <a:r>
              <a:rPr lang="en-US" sz="2400" b="1" dirty="0" err="1">
                <a:solidFill>
                  <a:srgbClr val="00B050"/>
                </a:solidFill>
                <a:latin typeface="Courier New" panose="02070309020205020404" pitchFamily="49" charset="0"/>
                <a:cs typeface="Courier New" panose="02070309020205020404" pitchFamily="49" charset="0"/>
              </a:rPr>
              <a:t>commissioni</a:t>
            </a:r>
            <a:r>
              <a:rPr lang="en-US" sz="2400" b="1" dirty="0">
                <a:solidFill>
                  <a:schemeClr val="accent6">
                    <a:lumMod val="75000"/>
                  </a:schemeClr>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CONSTANT NUMBER</a:t>
            </a:r>
            <a:r>
              <a:rPr lang="en-US" sz="2400" b="1" dirty="0">
                <a:latin typeface="Courier New" panose="02070309020205020404" pitchFamily="49" charset="0"/>
                <a:cs typeface="Courier New" panose="02070309020205020404" pitchFamily="49" charset="0"/>
              </a:rPr>
              <a:t> </a:t>
            </a:r>
            <a:r>
              <a:rPr lang="en-US" sz="2400" b="1" dirty="0">
                <a:solidFill>
                  <a:srgbClr val="7030A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1400</a:t>
            </a:r>
            <a:r>
              <a:rPr lang="en-US" sz="2400" b="1" dirty="0">
                <a:latin typeface="Courier New" panose="02070309020205020404" pitchFamily="49" charset="0"/>
                <a:cs typeface="Courier New" panose="02070309020205020404" pitchFamily="49" charset="0"/>
              </a:rPr>
              <a:t>;</a:t>
            </a:r>
          </a:p>
        </p:txBody>
      </p:sp>
      <p:sp>
        <p:nvSpPr>
          <p:cNvPr id="4" name="CasellaDiTesto 3">
            <a:extLst>
              <a:ext uri="{FF2B5EF4-FFF2-40B4-BE49-F238E27FC236}">
                <a16:creationId xmlns:a16="http://schemas.microsoft.com/office/drawing/2014/main" id="{A148C54D-A6DC-D381-356E-17F509E10FAD}"/>
              </a:ext>
            </a:extLst>
          </p:cNvPr>
          <p:cNvSpPr txBox="1"/>
          <p:nvPr/>
        </p:nvSpPr>
        <p:spPr>
          <a:xfrm>
            <a:off x="359512" y="675124"/>
            <a:ext cx="15370029" cy="461665"/>
          </a:xfrm>
          <a:prstGeom prst="rect">
            <a:avLst/>
          </a:prstGeom>
          <a:noFill/>
        </p:spPr>
        <p:txBody>
          <a:bodyPr wrap="square" rtlCol="0">
            <a:spAutoFit/>
          </a:bodyPr>
          <a:lstStyle/>
          <a:p>
            <a:pPr algn="ctr"/>
            <a:r>
              <a:rPr lang="en-US" sz="2400" b="1" dirty="0">
                <a:solidFill>
                  <a:srgbClr val="FF0000"/>
                </a:solidFill>
                <a:latin typeface="Courier New" panose="02070309020205020404" pitchFamily="49" charset="0"/>
                <a:cs typeface="Courier New" panose="02070309020205020404" pitchFamily="49" charset="0"/>
              </a:rPr>
              <a:t>identifier</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CONSTANT</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 </a:t>
            </a:r>
            <a:r>
              <a:rPr lang="en-US" sz="2400" b="1" dirty="0">
                <a:solidFill>
                  <a:srgbClr val="FF0000"/>
                </a:solidFill>
                <a:latin typeface="Courier New" panose="02070309020205020404" pitchFamily="49" charset="0"/>
                <a:cs typeface="Courier New" panose="02070309020205020404" pitchFamily="49" charset="0"/>
              </a:rPr>
              <a:t>datatype</a:t>
            </a:r>
            <a:r>
              <a:rPr lang="en-US" sz="2400" b="1" dirty="0">
                <a:solidFill>
                  <a:srgbClr val="0000FF"/>
                </a:solidFill>
                <a:latin typeface="Courier New" panose="02070309020205020404" pitchFamily="49" charset="0"/>
                <a:cs typeface="Courier New" panose="02070309020205020404" pitchFamily="49" charset="0"/>
              </a:rPr>
              <a:t> </a:t>
            </a:r>
            <a:r>
              <a:rPr lang="en-US" sz="2400" b="1" dirty="0">
                <a:latin typeface="Courier New" panose="02070309020205020404" pitchFamily="49" charset="0"/>
                <a:cs typeface="Courier New" panose="02070309020205020404" pitchFamily="49" charset="0"/>
              </a:rPr>
              <a:t>[</a:t>
            </a:r>
            <a:r>
              <a:rPr lang="en-US" sz="2400" b="1" dirty="0">
                <a:solidFill>
                  <a:srgbClr val="0000FF"/>
                </a:solidFill>
                <a:latin typeface="Courier New" panose="02070309020205020404" pitchFamily="49" charset="0"/>
                <a:cs typeface="Courier New" panose="02070309020205020404" pitchFamily="49" charset="0"/>
              </a:rPr>
              <a:t>NOT NULL</a:t>
            </a:r>
            <a:r>
              <a:rPr lang="en-US" sz="2400" b="1" dirty="0">
                <a:latin typeface="Courier New" panose="02070309020205020404" pitchFamily="49" charset="0"/>
                <a:cs typeface="Courier New" panose="02070309020205020404" pitchFamily="49" charset="0"/>
              </a:rPr>
              <a:t>] [</a:t>
            </a:r>
            <a:r>
              <a:rPr lang="en-US" sz="2400" b="1" dirty="0">
                <a:solidFill>
                  <a:srgbClr val="00B050"/>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 </a:t>
            </a:r>
            <a:r>
              <a:rPr lang="en-US" sz="2400" b="1" dirty="0">
                <a:solidFill>
                  <a:srgbClr val="0000FF"/>
                </a:solidFill>
                <a:latin typeface="Courier New" panose="02070309020205020404" pitchFamily="49" charset="0"/>
                <a:cs typeface="Courier New" panose="02070309020205020404" pitchFamily="49" charset="0"/>
              </a:rPr>
              <a:t>DEFAULT expr</a:t>
            </a:r>
            <a:r>
              <a:rPr lang="en-US" sz="2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2395767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Tipologia di dati in PLPG/Sql</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066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è possibile utilizzare molte tipologie di dati</a:t>
            </a: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questo corso mostreremo i principali e maggiormente utilizzati mentre per quelli meno utilizzati si consiglia di consultare i manuali ufficiali di </a:t>
            </a:r>
            <a:r>
              <a:rPr lang="it-IT" sz="2800" b="1" dirty="0">
                <a:ea typeface="Tahoma" panose="020B0604030504040204" pitchFamily="34" charset="0"/>
                <a:cs typeface="Calibri" panose="020F0502020204030204" pitchFamily="34" charset="0"/>
                <a:sym typeface="Convergence"/>
              </a:rPr>
              <a:t>Postgres</a:t>
            </a:r>
          </a:p>
          <a:p>
            <a:pPr marL="48260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Tra i </a:t>
            </a:r>
            <a:r>
              <a:rPr lang="it-IT" sz="2800" b="1" dirty="0" err="1">
                <a:ea typeface="Tahoma" panose="020B0604030504040204" pitchFamily="34" charset="0"/>
                <a:cs typeface="Calibri" panose="020F0502020204030204" pitchFamily="34" charset="0"/>
                <a:sym typeface="Convergence"/>
              </a:rPr>
              <a:t>Datatype</a:t>
            </a:r>
            <a:r>
              <a:rPr lang="it-IT" sz="2800" dirty="0">
                <a:ea typeface="Tahoma" panose="020B0604030504040204" pitchFamily="34" charset="0"/>
                <a:cs typeface="Calibri" panose="020F0502020204030204" pitchFamily="34" charset="0"/>
                <a:sym typeface="Convergence"/>
              </a:rPr>
              <a:t> vedremo il </a:t>
            </a:r>
            <a:r>
              <a:rPr lang="it-IT" sz="2800" b="1" dirty="0">
                <a:ea typeface="Tahoma" panose="020B0604030504040204" pitchFamily="34" charset="0"/>
                <a:cs typeface="Calibri" panose="020F0502020204030204" pitchFamily="34" charset="0"/>
                <a:sym typeface="Convergence"/>
              </a:rPr>
              <a:t>DECIMAL</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INTEGER</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DATE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BOOLEAN</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CHAR</a:t>
            </a:r>
            <a:r>
              <a:rPr lang="it-IT" sz="2800" dirty="0">
                <a:ea typeface="Tahoma" panose="020B0604030504040204" pitchFamily="34" charset="0"/>
                <a:cs typeface="Calibri" panose="020F0502020204030204" pitchFamily="34" charset="0"/>
                <a:sym typeface="Convergence"/>
              </a:rPr>
              <a:t> e </a:t>
            </a:r>
            <a:r>
              <a:rPr lang="it-IT" sz="2800" b="1" dirty="0">
                <a:ea typeface="Tahoma" panose="020B0604030504040204" pitchFamily="34" charset="0"/>
                <a:cs typeface="Calibri" panose="020F0502020204030204" pitchFamily="34" charset="0"/>
                <a:sym typeface="Convergence"/>
              </a:rPr>
              <a:t>VARCHAR</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38678499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BOOLEAN </a:t>
            </a:r>
            <a:r>
              <a:rPr lang="it-IT" sz="3200" b="1" dirty="0" err="1">
                <a:solidFill>
                  <a:schemeClr val="bg1"/>
                </a:solidFill>
                <a:latin typeface="Calibri" panose="020F0502020204030204" pitchFamily="34" charset="0"/>
                <a:cs typeface="Calibri" panose="020F0502020204030204" pitchFamily="34" charset="0"/>
              </a:rPr>
              <a:t>Datatype</a:t>
            </a:r>
            <a:r>
              <a:rPr lang="it-IT" sz="3200" b="1" dirty="0">
                <a:solidFill>
                  <a:schemeClr val="bg1"/>
                </a:solidFill>
                <a:latin typeface="Calibri" panose="020F0502020204030204" pitchFamily="34" charset="0"/>
                <a:cs typeface="Calibri" panose="020F0502020204030204" pitchFamily="34" charset="0"/>
              </a:rPr>
              <a:t>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702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 tipo di dato </a:t>
            </a:r>
            <a:r>
              <a:rPr lang="it-IT" sz="2800" b="1" dirty="0">
                <a:ea typeface="Tahoma" panose="020B0604030504040204" pitchFamily="34" charset="0"/>
                <a:cs typeface="Calibri" panose="020F0502020204030204" pitchFamily="34" charset="0"/>
                <a:sym typeface="Convergence"/>
              </a:rPr>
              <a:t>BOOLEAN</a:t>
            </a:r>
            <a:r>
              <a:rPr lang="it-IT" sz="2800" dirty="0">
                <a:ea typeface="Tahoma" panose="020B0604030504040204" pitchFamily="34" charset="0"/>
                <a:cs typeface="Calibri" panose="020F0502020204030204" pitchFamily="34" charset="0"/>
                <a:sym typeface="Convergence"/>
              </a:rPr>
              <a:t>, consente di rappresentare valori logici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codice, i valori </a:t>
            </a:r>
            <a:r>
              <a:rPr lang="it-IT" sz="2800" b="1" dirty="0">
                <a:ea typeface="Tahoma" panose="020B0604030504040204" pitchFamily="34" charset="0"/>
                <a:cs typeface="Calibri" panose="020F0502020204030204" pitchFamily="34" charset="0"/>
                <a:sym typeface="Convergence"/>
              </a:rPr>
              <a:t>BOOLEAN</a:t>
            </a:r>
            <a:r>
              <a:rPr lang="it-IT" sz="2800" dirty="0">
                <a:ea typeface="Tahoma" panose="020B0604030504040204" pitchFamily="34" charset="0"/>
                <a:cs typeface="Calibri" panose="020F0502020204030204" pitchFamily="34" charset="0"/>
                <a:sym typeface="Convergence"/>
              </a:rPr>
              <a:t> sono rappresentati da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Nella slide successiva verrà mostrato un </a:t>
            </a:r>
            <a:r>
              <a:rPr lang="it-IT" sz="2800" b="1" dirty="0">
                <a:ea typeface="Tahoma" panose="020B0604030504040204" pitchFamily="34" charset="0"/>
                <a:cs typeface="Calibri" panose="020F0502020204030204" pitchFamily="34" charset="0"/>
                <a:sym typeface="Convergence"/>
              </a:rPr>
              <a:t>Blocco Anonimo </a:t>
            </a:r>
            <a:r>
              <a:rPr lang="it-IT" sz="2800" dirty="0">
                <a:ea typeface="Tahoma" panose="020B0604030504040204" pitchFamily="34" charset="0"/>
                <a:cs typeface="Calibri" panose="020F0502020204030204" pitchFamily="34" charset="0"/>
                <a:sym typeface="Convergence"/>
              </a:rPr>
              <a:t>che utilizza questo tipo di </a:t>
            </a:r>
            <a:r>
              <a:rPr lang="it-IT" sz="2800" b="1" dirty="0">
                <a:ea typeface="Tahoma" panose="020B0604030504040204" pitchFamily="34" charset="0"/>
                <a:cs typeface="Calibri" panose="020F0502020204030204" pitchFamily="34" charset="0"/>
                <a:sym typeface="Convergence"/>
              </a:rPr>
              <a:t>Variabile</a:t>
            </a:r>
          </a:p>
        </p:txBody>
      </p:sp>
      <p:sp>
        <p:nvSpPr>
          <p:cNvPr id="2" name="CasellaDiTesto 1">
            <a:extLst>
              <a:ext uri="{FF2B5EF4-FFF2-40B4-BE49-F238E27FC236}">
                <a16:creationId xmlns:a16="http://schemas.microsoft.com/office/drawing/2014/main" id="{4E3E6D3B-39EC-574A-67F2-B86DC04363D8}"/>
              </a:ext>
            </a:extLst>
          </p:cNvPr>
          <p:cNvSpPr txBox="1"/>
          <p:nvPr/>
        </p:nvSpPr>
        <p:spPr>
          <a:xfrm>
            <a:off x="6459514" y="2413337"/>
            <a:ext cx="2736304" cy="1015663"/>
          </a:xfrm>
          <a:prstGeom prst="rect">
            <a:avLst/>
          </a:prstGeom>
          <a:noFill/>
        </p:spPr>
        <p:txBody>
          <a:bodyPr wrap="square" rtlCol="0">
            <a:spAutoFit/>
          </a:bodyPr>
          <a:lstStyle/>
          <a:p>
            <a:r>
              <a:rPr lang="en-US" sz="3000" b="1" dirty="0">
                <a:solidFill>
                  <a:srgbClr val="FF0000"/>
                </a:solidFill>
                <a:latin typeface="Calibri" panose="020F0502020204030204" pitchFamily="34" charset="0"/>
                <a:cs typeface="Calibri" panose="020F0502020204030204" pitchFamily="34" charset="0"/>
              </a:rPr>
              <a:t>YES</a:t>
            </a:r>
            <a:r>
              <a:rPr lang="en-US" sz="3000" dirty="0">
                <a:solidFill>
                  <a:schemeClr val="accent1"/>
                </a:solidFill>
                <a:latin typeface="Calibri" panose="020F0502020204030204" pitchFamily="34" charset="0"/>
                <a:cs typeface="Calibri" panose="020F0502020204030204" pitchFamily="34" charset="0"/>
              </a:rPr>
              <a:t>,</a:t>
            </a:r>
            <a:r>
              <a:rPr lang="en-US" sz="3000" b="1" dirty="0">
                <a:solidFill>
                  <a:srgbClr val="FF0000"/>
                </a:solidFill>
                <a:latin typeface="Calibri" panose="020F0502020204030204" pitchFamily="34" charset="0"/>
                <a:cs typeface="Calibri" panose="020F0502020204030204" pitchFamily="34" charset="0"/>
              </a:rPr>
              <a:t> TRUE</a:t>
            </a:r>
            <a:r>
              <a:rPr lang="en-US" sz="3000" dirty="0">
                <a:solidFill>
                  <a:schemeClr val="accent1"/>
                </a:solidFill>
                <a:latin typeface="Calibri" panose="020F0502020204030204" pitchFamily="34" charset="0"/>
                <a:cs typeface="Calibri" panose="020F0502020204030204" pitchFamily="34" charset="0"/>
              </a:rPr>
              <a:t>,</a:t>
            </a:r>
            <a:r>
              <a:rPr lang="en-US" sz="3000" b="1" dirty="0">
                <a:solidFill>
                  <a:srgbClr val="FF0000"/>
                </a:solidFill>
                <a:latin typeface="Calibri" panose="020F0502020204030204" pitchFamily="34" charset="0"/>
                <a:cs typeface="Calibri" panose="020F0502020204030204" pitchFamily="34" charset="0"/>
              </a:rPr>
              <a:t> ON</a:t>
            </a:r>
          </a:p>
          <a:p>
            <a:r>
              <a:rPr lang="en-US" sz="3000" b="1" dirty="0">
                <a:solidFill>
                  <a:srgbClr val="FF0000"/>
                </a:solidFill>
                <a:latin typeface="Calibri" panose="020F0502020204030204" pitchFamily="34" charset="0"/>
                <a:cs typeface="Calibri" panose="020F0502020204030204" pitchFamily="34" charset="0"/>
              </a:rPr>
              <a:t>NO</a:t>
            </a:r>
            <a:r>
              <a:rPr lang="en-US" sz="3000" dirty="0">
                <a:solidFill>
                  <a:schemeClr val="accent1"/>
                </a:solidFill>
                <a:latin typeface="Calibri" panose="020F0502020204030204" pitchFamily="34" charset="0"/>
                <a:cs typeface="Calibri" panose="020F0502020204030204" pitchFamily="34" charset="0"/>
              </a:rPr>
              <a:t>,</a:t>
            </a:r>
            <a:r>
              <a:rPr lang="en-US" sz="3000" b="1" dirty="0">
                <a:solidFill>
                  <a:srgbClr val="FF0000"/>
                </a:solidFill>
                <a:latin typeface="Calibri" panose="020F0502020204030204" pitchFamily="34" charset="0"/>
                <a:cs typeface="Calibri" panose="020F0502020204030204" pitchFamily="34" charset="0"/>
              </a:rPr>
              <a:t> FALSE</a:t>
            </a:r>
            <a:r>
              <a:rPr lang="en-US" sz="3000" dirty="0">
                <a:solidFill>
                  <a:schemeClr val="accent1"/>
                </a:solidFill>
                <a:latin typeface="Calibri" panose="020F0502020204030204" pitchFamily="34" charset="0"/>
                <a:cs typeface="Calibri" panose="020F0502020204030204" pitchFamily="34" charset="0"/>
              </a:rPr>
              <a:t>,</a:t>
            </a:r>
            <a:r>
              <a:rPr lang="en-US" sz="3000" b="1" dirty="0">
                <a:solidFill>
                  <a:srgbClr val="FF0000"/>
                </a:solidFill>
                <a:latin typeface="Calibri" panose="020F0502020204030204" pitchFamily="34" charset="0"/>
                <a:cs typeface="Calibri" panose="020F0502020204030204" pitchFamily="34" charset="0"/>
              </a:rPr>
              <a:t> OFF</a:t>
            </a:r>
            <a:endParaRPr lang="it-IT" sz="3000"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4925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3" name="CasellaDiTesto 2">
            <a:extLst>
              <a:ext uri="{FF2B5EF4-FFF2-40B4-BE49-F238E27FC236}">
                <a16:creationId xmlns:a16="http://schemas.microsoft.com/office/drawing/2014/main" id="{9CF90B05-F472-43D3-3BDB-DAE5890960F5}"/>
              </a:ext>
            </a:extLst>
          </p:cNvPr>
          <p:cNvSpPr txBox="1"/>
          <p:nvPr/>
        </p:nvSpPr>
        <p:spPr>
          <a:xfrm>
            <a:off x="189411" y="619361"/>
            <a:ext cx="10906052" cy="5078313"/>
          </a:xfrm>
          <a:prstGeom prst="rect">
            <a:avLst/>
          </a:prstGeom>
          <a:noFill/>
        </p:spPr>
        <p:txBody>
          <a:bodyPr wrap="square" rtlCol="0">
            <a:spAutoFit/>
          </a:bodyPr>
          <a:lstStyle/>
          <a:p>
            <a:r>
              <a:rPr lang="it-IT" b="1" dirty="0">
                <a:solidFill>
                  <a:srgbClr val="0000FF"/>
                </a:solidFill>
                <a:latin typeface="Courier New" panose="02070309020205020404" pitchFamily="49" charset="0"/>
                <a:cs typeface="Courier New" panose="02070309020205020404" pitchFamily="49" charset="0"/>
              </a:rPr>
              <a:t>DO $$</a:t>
            </a:r>
          </a:p>
          <a:p>
            <a:r>
              <a:rPr lang="it-IT" b="1" dirty="0">
                <a:solidFill>
                  <a:srgbClr val="0000FF"/>
                </a:solidFill>
                <a:latin typeface="Courier New" panose="02070309020205020404" pitchFamily="49" charset="0"/>
                <a:cs typeface="Courier New" panose="02070309020205020404" pitchFamily="49" charset="0"/>
              </a:rPr>
              <a:t>DECLARE</a:t>
            </a:r>
          </a:p>
          <a:p>
            <a:r>
              <a:rPr lang="it-IT" b="1" dirty="0">
                <a:latin typeface="Courier New" panose="02070309020205020404" pitchFamily="49" charset="0"/>
                <a:cs typeface="Courier New" panose="02070309020205020404" pitchFamily="49" charset="0"/>
              </a:rPr>
              <a:t>   CTRL_RIGHE     </a:t>
            </a:r>
            <a:r>
              <a:rPr lang="it-IT" b="1" dirty="0">
                <a:solidFill>
                  <a:srgbClr val="0000FF"/>
                </a:solidFill>
                <a:latin typeface="Courier New" panose="02070309020205020404" pitchFamily="49" charset="0"/>
                <a:cs typeface="Courier New" panose="02070309020205020404" pitchFamily="49" charset="0"/>
              </a:rPr>
              <a:t>BOOLEAN</a:t>
            </a:r>
            <a:r>
              <a:rPr lang="it-IT" b="1" dirty="0">
                <a:latin typeface="Courier New" panose="02070309020205020404" pitchFamily="49" charset="0"/>
                <a:cs typeface="Courier New" panose="02070309020205020404" pitchFamily="49" charset="0"/>
              </a:rPr>
              <a:t> :=FALSE;</a:t>
            </a:r>
          </a:p>
          <a:p>
            <a:r>
              <a:rPr lang="it-IT" b="1" dirty="0">
                <a:latin typeface="Courier New" panose="02070309020205020404" pitchFamily="49" charset="0"/>
                <a:cs typeface="Courier New" panose="02070309020205020404" pitchFamily="49" charset="0"/>
              </a:rPr>
              <a:t>   NUM_RIGHE      </a:t>
            </a:r>
            <a:r>
              <a:rPr lang="it-IT" b="1" dirty="0">
                <a:solidFill>
                  <a:srgbClr val="0000FF"/>
                </a:solidFill>
                <a:latin typeface="Courier New" panose="02070309020205020404" pitchFamily="49" charset="0"/>
                <a:cs typeface="Courier New" panose="02070309020205020404" pitchFamily="49" charset="0"/>
              </a:rPr>
              <a:t>INTEGER</a:t>
            </a:r>
            <a:r>
              <a:rPr lang="it-IT" b="1" dirty="0">
                <a:latin typeface="Courier New" panose="02070309020205020404" pitchFamily="49" charset="0"/>
                <a:cs typeface="Courier New" panose="02070309020205020404" pitchFamily="49" charset="0"/>
              </a:rPr>
              <a:t> :=0;</a:t>
            </a:r>
          </a:p>
          <a:p>
            <a:r>
              <a:rPr lang="it-IT" b="1" dirty="0">
                <a:solidFill>
                  <a:srgbClr val="0000FF"/>
                </a:solidFill>
                <a:latin typeface="Courier New" panose="02070309020205020404" pitchFamily="49" charset="0"/>
                <a:cs typeface="Courier New" panose="02070309020205020404" pitchFamily="49" charset="0"/>
              </a:rPr>
              <a:t>BEGIN</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SELECT</a:t>
            </a:r>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COUNT</a:t>
            </a:r>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INTO</a:t>
            </a:r>
            <a:r>
              <a:rPr lang="it-IT" b="1" dirty="0">
                <a:latin typeface="Courier New" panose="02070309020205020404" pitchFamily="49" charset="0"/>
                <a:cs typeface="Courier New" panose="02070309020205020404" pitchFamily="49" charset="0"/>
              </a:rPr>
              <a:t> NUM_RIGHE </a:t>
            </a:r>
            <a:r>
              <a:rPr lang="it-IT" b="1" dirty="0">
                <a:solidFill>
                  <a:srgbClr val="0000FF"/>
                </a:solidFill>
                <a:latin typeface="Courier New" panose="02070309020205020404" pitchFamily="49" charset="0"/>
                <a:cs typeface="Courier New" panose="02070309020205020404" pitchFamily="49" charset="0"/>
              </a:rPr>
              <a:t>FROM</a:t>
            </a:r>
            <a:r>
              <a:rPr lang="it-IT" b="1" dirty="0">
                <a:latin typeface="Courier New" panose="02070309020205020404" pitchFamily="49" charset="0"/>
                <a:cs typeface="Courier New" panose="02070309020205020404" pitchFamily="49" charset="0"/>
              </a:rPr>
              <a:t> SCH_DBETL.ANAGRAFE_DIPENDENTI;</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IF</a:t>
            </a:r>
            <a:r>
              <a:rPr lang="it-IT" b="1" dirty="0">
                <a:latin typeface="Courier New" panose="02070309020205020404" pitchFamily="49" charset="0"/>
                <a:cs typeface="Courier New" panose="02070309020205020404" pitchFamily="49" charset="0"/>
              </a:rPr>
              <a:t> NUM_RIGHE </a:t>
            </a:r>
            <a:r>
              <a:rPr lang="it-IT" b="1" dirty="0">
                <a:solidFill>
                  <a:srgbClr val="0000FF"/>
                </a:solidFill>
                <a:latin typeface="Courier New" panose="02070309020205020404" pitchFamily="49" charset="0"/>
                <a:cs typeface="Courier New" panose="02070309020205020404" pitchFamily="49" charset="0"/>
              </a:rPr>
              <a:t>&gt;</a:t>
            </a:r>
            <a:r>
              <a:rPr lang="it-IT" b="1" dirty="0">
                <a:latin typeface="Courier New" panose="02070309020205020404" pitchFamily="49" charset="0"/>
                <a:cs typeface="Courier New" panose="02070309020205020404" pitchFamily="49" charset="0"/>
              </a:rPr>
              <a:t> 0</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THEN</a:t>
            </a:r>
          </a:p>
          <a:p>
            <a:r>
              <a:rPr lang="it-IT" b="1" dirty="0">
                <a:latin typeface="Courier New" panose="02070309020205020404" pitchFamily="49" charset="0"/>
                <a:cs typeface="Courier New" panose="02070309020205020404" pitchFamily="49" charset="0"/>
              </a:rPr>
              <a:t>      CTRL_RIGHE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a:t>
            </a:r>
            <a:r>
              <a:rPr lang="it-IT" b="1" dirty="0">
                <a:solidFill>
                  <a:srgbClr val="FF0000"/>
                </a:solidFill>
                <a:latin typeface="Courier New" panose="02070309020205020404" pitchFamily="49" charset="0"/>
                <a:cs typeface="Courier New" panose="02070309020205020404" pitchFamily="49" charset="0"/>
              </a:rPr>
              <a:t>TRUE</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ELSE</a:t>
            </a:r>
          </a:p>
          <a:p>
            <a:r>
              <a:rPr lang="it-IT" b="1" dirty="0">
                <a:latin typeface="Courier New" panose="02070309020205020404" pitchFamily="49" charset="0"/>
                <a:cs typeface="Courier New" panose="02070309020205020404" pitchFamily="49" charset="0"/>
              </a:rPr>
              <a:t>      CTRL_RIGHE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a:t>
            </a:r>
            <a:r>
              <a:rPr lang="it-IT" b="1" dirty="0">
                <a:solidFill>
                  <a:srgbClr val="FF0000"/>
                </a:solidFill>
                <a:latin typeface="Courier New" panose="02070309020205020404" pitchFamily="49" charset="0"/>
                <a:cs typeface="Courier New" panose="02070309020205020404" pitchFamily="49" charset="0"/>
              </a:rPr>
              <a:t>FALSE</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END IF</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IF</a:t>
            </a:r>
            <a:r>
              <a:rPr lang="it-IT" b="1" dirty="0">
                <a:latin typeface="Courier New" panose="02070309020205020404" pitchFamily="49" charset="0"/>
                <a:cs typeface="Courier New" panose="02070309020205020404" pitchFamily="49" charset="0"/>
              </a:rPr>
              <a:t> CTRL_RIGHE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a:t>
            </a:r>
            <a:r>
              <a:rPr lang="it-IT" b="1" dirty="0">
                <a:solidFill>
                  <a:srgbClr val="FF0000"/>
                </a:solidFill>
                <a:latin typeface="Courier New" panose="02070309020205020404" pitchFamily="49" charset="0"/>
                <a:cs typeface="Courier New" panose="02070309020205020404" pitchFamily="49" charset="0"/>
              </a:rPr>
              <a:t>TRUE</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THEN</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RAISE INFO </a:t>
            </a:r>
            <a:r>
              <a:rPr lang="it-IT" b="1" dirty="0">
                <a:latin typeface="Courier New" panose="02070309020205020404" pitchFamily="49" charset="0"/>
                <a:cs typeface="Courier New" panose="02070309020205020404" pitchFamily="49" charset="0"/>
              </a:rPr>
              <a:t>'Totale righe :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NUM_RIGHE;</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END</a:t>
            </a:r>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IF</a:t>
            </a:r>
            <a:r>
              <a:rPr lang="it-IT" b="1" dirty="0">
                <a:latin typeface="Courier New" panose="02070309020205020404" pitchFamily="49" charset="0"/>
                <a:cs typeface="Courier New" panose="02070309020205020404" pitchFamily="49" charset="0"/>
              </a:rPr>
              <a:t>;</a:t>
            </a:r>
          </a:p>
          <a:p>
            <a:r>
              <a:rPr lang="it-IT" b="1" dirty="0">
                <a:solidFill>
                  <a:srgbClr val="0000FF"/>
                </a:solidFill>
                <a:latin typeface="Courier New" panose="02070309020205020404" pitchFamily="49" charset="0"/>
                <a:cs typeface="Courier New" panose="02070309020205020404" pitchFamily="49" charset="0"/>
              </a:rPr>
              <a:t>END</a:t>
            </a:r>
            <a:r>
              <a:rPr lang="it-IT" b="1" dirty="0">
                <a:latin typeface="Courier New" panose="02070309020205020404" pitchFamily="49" charset="0"/>
                <a:cs typeface="Courier New" panose="02070309020205020404" pitchFamily="49" charset="0"/>
              </a:rPr>
              <a:t>;</a:t>
            </a:r>
            <a:r>
              <a:rPr lang="it-IT" b="1" dirty="0">
                <a:solidFill>
                  <a:srgbClr val="0000FF"/>
                </a:solidFill>
                <a:latin typeface="Courier New" panose="02070309020205020404" pitchFamily="49" charset="0"/>
                <a:cs typeface="Courier New" panose="02070309020205020404" pitchFamily="49" charset="0"/>
              </a:rPr>
              <a:t> </a:t>
            </a:r>
          </a:p>
          <a:p>
            <a:r>
              <a:rPr lang="it-IT" b="1" dirty="0">
                <a:solidFill>
                  <a:srgbClr val="0000FF"/>
                </a:solidFill>
                <a:latin typeface="Courier New" panose="02070309020205020404" pitchFamily="49" charset="0"/>
                <a:cs typeface="Courier New" panose="02070309020205020404" pitchFamily="49" charset="0"/>
              </a:rPr>
              <a:t>$$</a:t>
            </a:r>
          </a:p>
        </p:txBody>
      </p:sp>
      <p:sp>
        <p:nvSpPr>
          <p:cNvPr id="4" name="Rettangolo con angoli arrotondati 3">
            <a:extLst>
              <a:ext uri="{FF2B5EF4-FFF2-40B4-BE49-F238E27FC236}">
                <a16:creationId xmlns:a16="http://schemas.microsoft.com/office/drawing/2014/main" id="{58638BAE-E856-E441-1126-2E9658ED8195}"/>
              </a:ext>
            </a:extLst>
          </p:cNvPr>
          <p:cNvSpPr/>
          <p:nvPr/>
        </p:nvSpPr>
        <p:spPr>
          <a:xfrm>
            <a:off x="6367346" y="708606"/>
            <a:ext cx="3456878" cy="1175985"/>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b="1" dirty="0">
                <a:solidFill>
                  <a:schemeClr val="tx1"/>
                </a:solidFill>
              </a:rPr>
              <a:t>Vengono dichiarate le aree di memoria</a:t>
            </a:r>
          </a:p>
        </p:txBody>
      </p:sp>
      <p:cxnSp>
        <p:nvCxnSpPr>
          <p:cNvPr id="6" name="Connettore 2 5">
            <a:extLst>
              <a:ext uri="{FF2B5EF4-FFF2-40B4-BE49-F238E27FC236}">
                <a16:creationId xmlns:a16="http://schemas.microsoft.com/office/drawing/2014/main" id="{8A73581F-73BF-36E6-A4E7-70C38C68A4DC}"/>
              </a:ext>
            </a:extLst>
          </p:cNvPr>
          <p:cNvCxnSpPr>
            <a:cxnSpLocks/>
          </p:cNvCxnSpPr>
          <p:nvPr/>
        </p:nvCxnSpPr>
        <p:spPr>
          <a:xfrm flipH="1">
            <a:off x="5007006" y="1483112"/>
            <a:ext cx="1360340" cy="0"/>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8" name="Rettangolo con angoli arrotondati 7">
            <a:extLst>
              <a:ext uri="{FF2B5EF4-FFF2-40B4-BE49-F238E27FC236}">
                <a16:creationId xmlns:a16="http://schemas.microsoft.com/office/drawing/2014/main" id="{A3C03CDF-E1EA-80E9-C27B-77A6BB6E07B0}"/>
              </a:ext>
            </a:extLst>
          </p:cNvPr>
          <p:cNvSpPr/>
          <p:nvPr/>
        </p:nvSpPr>
        <p:spPr>
          <a:xfrm>
            <a:off x="11925998" y="1296598"/>
            <a:ext cx="3456878" cy="1848046"/>
          </a:xfrm>
          <a:prstGeom prst="roundRect">
            <a:avLst/>
          </a:prstGeom>
          <a:solidFill>
            <a:srgbClr val="00FFFF"/>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b="1" dirty="0">
                <a:solidFill>
                  <a:schemeClr val="tx1"/>
                </a:solidFill>
              </a:rPr>
              <a:t>Prima istruzione operativa del blocco BEGIN per lettura dati di una Tabella</a:t>
            </a:r>
          </a:p>
        </p:txBody>
      </p:sp>
      <p:cxnSp>
        <p:nvCxnSpPr>
          <p:cNvPr id="9" name="Connettore 2 8">
            <a:extLst>
              <a:ext uri="{FF2B5EF4-FFF2-40B4-BE49-F238E27FC236}">
                <a16:creationId xmlns:a16="http://schemas.microsoft.com/office/drawing/2014/main" id="{96184366-D250-3CFF-92E4-5A3A2FFE2877}"/>
              </a:ext>
            </a:extLst>
          </p:cNvPr>
          <p:cNvCxnSpPr>
            <a:cxnSpLocks/>
          </p:cNvCxnSpPr>
          <p:nvPr/>
        </p:nvCxnSpPr>
        <p:spPr>
          <a:xfrm flipH="1">
            <a:off x="9824224" y="2070409"/>
            <a:ext cx="2101774" cy="109059"/>
          </a:xfrm>
          <a:prstGeom prst="straightConnector1">
            <a:avLst/>
          </a:prstGeom>
          <a:ln w="82550">
            <a:solidFill>
              <a:srgbClr val="00FFFF"/>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3" name="Rettangolo con angoli arrotondati 12">
            <a:extLst>
              <a:ext uri="{FF2B5EF4-FFF2-40B4-BE49-F238E27FC236}">
                <a16:creationId xmlns:a16="http://schemas.microsoft.com/office/drawing/2014/main" id="{DC8B9305-861F-0F03-6297-9BE64F505601}"/>
              </a:ext>
            </a:extLst>
          </p:cNvPr>
          <p:cNvSpPr/>
          <p:nvPr/>
        </p:nvSpPr>
        <p:spPr>
          <a:xfrm>
            <a:off x="6486293" y="2593241"/>
            <a:ext cx="3456878" cy="1671518"/>
          </a:xfrm>
          <a:prstGeom prst="roundRect">
            <a:avLst/>
          </a:prstGeom>
          <a:solidFill>
            <a:srgbClr val="FF000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b="1" dirty="0">
                <a:solidFill>
                  <a:schemeClr val="bg1"/>
                </a:solidFill>
              </a:rPr>
              <a:t>Controllo del flusso logico</a:t>
            </a:r>
          </a:p>
        </p:txBody>
      </p:sp>
      <p:cxnSp>
        <p:nvCxnSpPr>
          <p:cNvPr id="14" name="Connettore 2 13">
            <a:extLst>
              <a:ext uri="{FF2B5EF4-FFF2-40B4-BE49-F238E27FC236}">
                <a16:creationId xmlns:a16="http://schemas.microsoft.com/office/drawing/2014/main" id="{F4983E46-BCD6-4D09-02E8-EDA2CC8666A6}"/>
              </a:ext>
            </a:extLst>
          </p:cNvPr>
          <p:cNvCxnSpPr>
            <a:cxnSpLocks/>
          </p:cNvCxnSpPr>
          <p:nvPr/>
        </p:nvCxnSpPr>
        <p:spPr>
          <a:xfrm flipH="1">
            <a:off x="4493941" y="3056220"/>
            <a:ext cx="1992352" cy="0"/>
          </a:xfrm>
          <a:prstGeom prst="straightConnector1">
            <a:avLst/>
          </a:prstGeom>
          <a:ln w="82550">
            <a:solidFill>
              <a:srgbClr val="FF000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cxnSp>
        <p:nvCxnSpPr>
          <p:cNvPr id="17" name="Connettore 2 16">
            <a:extLst>
              <a:ext uri="{FF2B5EF4-FFF2-40B4-BE49-F238E27FC236}">
                <a16:creationId xmlns:a16="http://schemas.microsoft.com/office/drawing/2014/main" id="{0225A348-D59D-BFF7-810C-E1C396F10316}"/>
              </a:ext>
            </a:extLst>
          </p:cNvPr>
          <p:cNvCxnSpPr>
            <a:cxnSpLocks/>
          </p:cNvCxnSpPr>
          <p:nvPr/>
        </p:nvCxnSpPr>
        <p:spPr>
          <a:xfrm flipH="1">
            <a:off x="4049752" y="3672545"/>
            <a:ext cx="2568498" cy="592214"/>
          </a:xfrm>
          <a:prstGeom prst="straightConnector1">
            <a:avLst/>
          </a:prstGeom>
          <a:ln w="82550">
            <a:solidFill>
              <a:srgbClr val="FF000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9" name="Rettangolo con angoli arrotondati 18">
            <a:extLst>
              <a:ext uri="{FF2B5EF4-FFF2-40B4-BE49-F238E27FC236}">
                <a16:creationId xmlns:a16="http://schemas.microsoft.com/office/drawing/2014/main" id="{5E4331FA-F80E-EC99-095F-DE1CE36D6BCF}"/>
              </a:ext>
            </a:extLst>
          </p:cNvPr>
          <p:cNvSpPr/>
          <p:nvPr/>
        </p:nvSpPr>
        <p:spPr>
          <a:xfrm>
            <a:off x="12007773" y="4326708"/>
            <a:ext cx="3456878" cy="1750706"/>
          </a:xfrm>
          <a:prstGeom prst="roundRect">
            <a:avLst/>
          </a:prstGeom>
          <a:solidFill>
            <a:srgbClr val="0000FF"/>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b="1" dirty="0">
                <a:solidFill>
                  <a:schemeClr val="bg1"/>
                </a:solidFill>
              </a:rPr>
              <a:t>Visualizzazione di una stringa concatenata al contenuto della Variabile NUM_RIGHE</a:t>
            </a:r>
          </a:p>
        </p:txBody>
      </p:sp>
      <p:cxnSp>
        <p:nvCxnSpPr>
          <p:cNvPr id="20" name="Connettore 2 19">
            <a:extLst>
              <a:ext uri="{FF2B5EF4-FFF2-40B4-BE49-F238E27FC236}">
                <a16:creationId xmlns:a16="http://schemas.microsoft.com/office/drawing/2014/main" id="{E12E0E96-6025-28D0-64EF-DF1A052DC52A}"/>
              </a:ext>
            </a:extLst>
          </p:cNvPr>
          <p:cNvCxnSpPr>
            <a:cxnSpLocks/>
          </p:cNvCxnSpPr>
          <p:nvPr/>
        </p:nvCxnSpPr>
        <p:spPr>
          <a:xfrm flipH="1" flipV="1">
            <a:off x="6986726" y="4678532"/>
            <a:ext cx="5021047" cy="422682"/>
          </a:xfrm>
          <a:prstGeom prst="straightConnector1">
            <a:avLst/>
          </a:prstGeom>
          <a:ln w="82550">
            <a:solidFill>
              <a:srgbClr val="0000FF"/>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11" name="Titolo 1">
            <a:extLst>
              <a:ext uri="{FF2B5EF4-FFF2-40B4-BE49-F238E27FC236}">
                <a16:creationId xmlns:a16="http://schemas.microsoft.com/office/drawing/2014/main" id="{2C84CA1D-B7C3-9DFB-E3AB-9A8FF60CE813}"/>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BOOLEAN </a:t>
            </a:r>
            <a:r>
              <a:rPr lang="it-IT" sz="3200" b="1" dirty="0" err="1">
                <a:solidFill>
                  <a:schemeClr val="bg1"/>
                </a:solidFill>
                <a:latin typeface="Calibri" panose="020F0502020204030204" pitchFamily="34" charset="0"/>
                <a:cs typeface="Calibri" panose="020F0502020204030204" pitchFamily="34" charset="0"/>
              </a:rPr>
              <a:t>Datatype</a:t>
            </a:r>
            <a:r>
              <a:rPr lang="it-IT" sz="3200" b="1" dirty="0">
                <a:solidFill>
                  <a:schemeClr val="bg1"/>
                </a:solidFill>
                <a:latin typeface="Calibri" panose="020F0502020204030204" pitchFamily="34" charset="0"/>
                <a:cs typeface="Calibri" panose="020F0502020204030204" pitchFamily="34" charset="0"/>
              </a:rPr>
              <a:t> ( 2 di 2 )</a:t>
            </a:r>
          </a:p>
        </p:txBody>
      </p:sp>
    </p:spTree>
    <p:extLst>
      <p:ext uri="{BB962C8B-B14F-4D97-AF65-F5344CB8AC3E}">
        <p14:creationId xmlns:p14="http://schemas.microsoft.com/office/powerpoint/2010/main" val="92275197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CHAR </a:t>
            </a:r>
            <a:r>
              <a:rPr lang="it-IT" sz="3200" b="1" dirty="0" err="1">
                <a:solidFill>
                  <a:schemeClr val="bg1"/>
                </a:solidFill>
                <a:latin typeface="Calibri" panose="020F0502020204030204" pitchFamily="34" charset="0"/>
                <a:cs typeface="Calibri" panose="020F0502020204030204" pitchFamily="34" charset="0"/>
              </a:rPr>
              <a:t>Datatype</a:t>
            </a:r>
            <a:endParaRPr lang="it-IT" sz="3200" b="1" dirty="0">
              <a:solidFill>
                <a:schemeClr val="bg1"/>
              </a:solidFill>
              <a:latin typeface="Calibri" panose="020F0502020204030204" pitchFamily="34" charset="0"/>
              <a:cs typeface="Calibri" panose="020F0502020204030204" pitchFamily="34" charset="0"/>
            </a:endParaRP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CHAR</a:t>
            </a:r>
            <a:r>
              <a:rPr lang="it-IT" sz="2800" dirty="0">
                <a:ea typeface="Tahoma" panose="020B0604030504040204" pitchFamily="34" charset="0"/>
                <a:cs typeface="Calibri" panose="020F0502020204030204" pitchFamily="34" charset="0"/>
                <a:sym typeface="Convergence"/>
              </a:rPr>
              <a:t> si utilizza per memorizzare i dati dei caratteri a lunghezza fissa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Accetta un parametro facoltativo che consente di specificare una dimensione massima fino a </a:t>
            </a:r>
            <a:r>
              <a:rPr lang="it-IT" sz="2800" b="1" dirty="0">
                <a:ea typeface="Tahoma" panose="020B0604030504040204" pitchFamily="34" charset="0"/>
                <a:cs typeface="Calibri" panose="020F0502020204030204" pitchFamily="34" charset="0"/>
                <a:sym typeface="Convergence"/>
              </a:rPr>
              <a:t>32767 Byte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Come per tutte le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è possibile assegnare un valore di </a:t>
            </a:r>
            <a:r>
              <a:rPr lang="it-IT" sz="2800" b="1" dirty="0">
                <a:ea typeface="Tahoma" panose="020B0604030504040204" pitchFamily="34" charset="0"/>
                <a:cs typeface="Calibri" panose="020F0502020204030204" pitchFamily="34" charset="0"/>
                <a:sym typeface="Convergence"/>
              </a:rPr>
              <a:t>Default</a:t>
            </a:r>
            <a:r>
              <a:rPr lang="it-IT" sz="2800" dirty="0">
                <a:ea typeface="Tahoma" panose="020B0604030504040204" pitchFamily="34" charset="0"/>
                <a:cs typeface="Calibri" panose="020F0502020204030204" pitchFamily="34" charset="0"/>
                <a:sym typeface="Convergence"/>
              </a:rPr>
              <a:t>; in questo caso, la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viene inizializzata con gli spazi</a:t>
            </a:r>
          </a:p>
        </p:txBody>
      </p:sp>
      <p:sp>
        <p:nvSpPr>
          <p:cNvPr id="2" name="CasellaDiTesto 1">
            <a:extLst>
              <a:ext uri="{FF2B5EF4-FFF2-40B4-BE49-F238E27FC236}">
                <a16:creationId xmlns:a16="http://schemas.microsoft.com/office/drawing/2014/main" id="{626D1F5B-21A4-9C2D-CE25-734351B651A6}"/>
              </a:ext>
            </a:extLst>
          </p:cNvPr>
          <p:cNvSpPr txBox="1"/>
          <p:nvPr/>
        </p:nvSpPr>
        <p:spPr>
          <a:xfrm>
            <a:off x="3562244" y="4567726"/>
            <a:ext cx="8530844" cy="615553"/>
          </a:xfrm>
          <a:prstGeom prst="rect">
            <a:avLst/>
          </a:prstGeom>
          <a:noFill/>
        </p:spPr>
        <p:txBody>
          <a:bodyPr wrap="square" rtlCol="0">
            <a:spAutoFit/>
          </a:bodyPr>
          <a:lstStyle/>
          <a:p>
            <a:pPr algn="ctr"/>
            <a:r>
              <a:rPr lang="it-IT" sz="3400" b="1" dirty="0">
                <a:latin typeface="Courier New" panose="02070309020205020404" pitchFamily="49" charset="0"/>
                <a:cs typeface="Courier New" panose="02070309020205020404" pitchFamily="49" charset="0"/>
              </a:rPr>
              <a:t>NUM_RIGHE      </a:t>
            </a:r>
            <a:r>
              <a:rPr lang="it-IT" sz="3400" b="1" dirty="0">
                <a:solidFill>
                  <a:srgbClr val="0000FF"/>
                </a:solidFill>
                <a:latin typeface="Courier New" panose="02070309020205020404" pitchFamily="49" charset="0"/>
                <a:cs typeface="Courier New" panose="02070309020205020404" pitchFamily="49" charset="0"/>
              </a:rPr>
              <a:t>CHAR</a:t>
            </a:r>
            <a:r>
              <a:rPr lang="it-IT" sz="3400" b="1" dirty="0">
                <a:latin typeface="Courier New" panose="02070309020205020404" pitchFamily="49" charset="0"/>
                <a:cs typeface="Courier New" panose="02070309020205020404" pitchFamily="49" charset="0"/>
              </a:rPr>
              <a:t>(</a:t>
            </a:r>
            <a:r>
              <a:rPr lang="it-IT" sz="3400" b="1" dirty="0">
                <a:solidFill>
                  <a:srgbClr val="00B050"/>
                </a:solidFill>
                <a:latin typeface="Courier New" panose="02070309020205020404" pitchFamily="49" charset="0"/>
                <a:cs typeface="Courier New" panose="02070309020205020404" pitchFamily="49" charset="0"/>
              </a:rPr>
              <a:t>500</a:t>
            </a:r>
            <a:r>
              <a:rPr lang="it-IT" sz="34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13641291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DATE </a:t>
            </a:r>
            <a:r>
              <a:rPr lang="it-IT" sz="3200" b="1" dirty="0" err="1">
                <a:solidFill>
                  <a:schemeClr val="bg1"/>
                </a:solidFill>
                <a:latin typeface="Calibri" panose="020F0502020204030204" pitchFamily="34" charset="0"/>
                <a:cs typeface="Calibri" panose="020F0502020204030204" pitchFamily="34" charset="0"/>
              </a:rPr>
              <a:t>Datatype</a:t>
            </a:r>
            <a:endParaRPr lang="it-IT" sz="3200" b="1" dirty="0">
              <a:solidFill>
                <a:schemeClr val="bg1"/>
              </a:solidFill>
              <a:latin typeface="Calibri" panose="020F0502020204030204" pitchFamily="34" charset="0"/>
              <a:cs typeface="Calibri" panose="020F0502020204030204" pitchFamily="34" charset="0"/>
            </a:endParaRP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635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tipo </a:t>
            </a:r>
            <a:r>
              <a:rPr lang="it-IT" sz="2800" b="1" dirty="0">
                <a:ea typeface="Tahoma" panose="020B0604030504040204" pitchFamily="34" charset="0"/>
                <a:cs typeface="Calibri" panose="020F0502020204030204" pitchFamily="34" charset="0"/>
                <a:sym typeface="Convergence"/>
              </a:rPr>
              <a:t>DATE</a:t>
            </a:r>
            <a:r>
              <a:rPr lang="it-IT" sz="2800" dirty="0">
                <a:ea typeface="Tahoma" panose="020B0604030504040204" pitchFamily="34" charset="0"/>
                <a:cs typeface="Calibri" panose="020F0502020204030204" pitchFamily="34" charset="0"/>
                <a:sym typeface="Convergence"/>
              </a:rPr>
              <a:t> si utilizza per memorizzare le date con un formato a lunghezza fissa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formato </a:t>
            </a:r>
            <a:r>
              <a:rPr lang="it-IT" sz="2800" b="1" dirty="0">
                <a:ea typeface="Tahoma" panose="020B0604030504040204" pitchFamily="34" charset="0"/>
                <a:cs typeface="Calibri" panose="020F0502020204030204" pitchFamily="34" charset="0"/>
                <a:sym typeface="Convergence"/>
              </a:rPr>
              <a:t>DATE</a:t>
            </a:r>
            <a:r>
              <a:rPr lang="it-IT" sz="2800" dirty="0">
                <a:ea typeface="Tahoma" panose="020B0604030504040204" pitchFamily="34" charset="0"/>
                <a:cs typeface="Calibri" panose="020F0502020204030204" pitchFamily="34" charset="0"/>
                <a:sym typeface="Convergence"/>
              </a:rPr>
              <a:t> predefinito in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è </a:t>
            </a:r>
            <a:r>
              <a:rPr lang="it-IT" sz="2800" b="1" dirty="0">
                <a:ea typeface="Tahoma" panose="020B0604030504040204" pitchFamily="34" charset="0"/>
                <a:cs typeface="Calibri" panose="020F0502020204030204" pitchFamily="34" charset="0"/>
                <a:sym typeface="Convergence"/>
              </a:rPr>
              <a:t>YYYY-MM-DD</a:t>
            </a:r>
            <a:endParaRPr lang="it-IT" sz="2800" b="1" dirty="0">
              <a:latin typeface="Convergence"/>
              <a:ea typeface="Convergence"/>
              <a:cs typeface="Convergence"/>
              <a:sym typeface="Convergence"/>
            </a:endParaRPr>
          </a:p>
        </p:txBody>
      </p:sp>
      <p:sp>
        <p:nvSpPr>
          <p:cNvPr id="13" name="CasellaDiTesto 12">
            <a:extLst>
              <a:ext uri="{FF2B5EF4-FFF2-40B4-BE49-F238E27FC236}">
                <a16:creationId xmlns:a16="http://schemas.microsoft.com/office/drawing/2014/main" id="{99E376B8-0E0F-EF24-99D2-7274FCA10C37}"/>
              </a:ext>
            </a:extLst>
          </p:cNvPr>
          <p:cNvSpPr txBox="1"/>
          <p:nvPr/>
        </p:nvSpPr>
        <p:spPr>
          <a:xfrm>
            <a:off x="3186156" y="1660719"/>
            <a:ext cx="8530844" cy="615553"/>
          </a:xfrm>
          <a:prstGeom prst="rect">
            <a:avLst/>
          </a:prstGeom>
          <a:noFill/>
        </p:spPr>
        <p:txBody>
          <a:bodyPr wrap="square" rtlCol="0">
            <a:spAutoFit/>
          </a:bodyPr>
          <a:lstStyle/>
          <a:p>
            <a:pPr algn="ctr"/>
            <a:r>
              <a:rPr lang="it-IT" sz="3400" b="1" dirty="0" err="1">
                <a:latin typeface="Courier New" panose="02070309020205020404" pitchFamily="49" charset="0"/>
                <a:cs typeface="Courier New" panose="02070309020205020404" pitchFamily="49" charset="0"/>
              </a:rPr>
              <a:t>nome_var</a:t>
            </a:r>
            <a:r>
              <a:rPr lang="it-IT" sz="3400" b="1" dirty="0">
                <a:latin typeface="Courier New" panose="02070309020205020404" pitchFamily="49" charset="0"/>
                <a:cs typeface="Courier New" panose="02070309020205020404" pitchFamily="49" charset="0"/>
              </a:rPr>
              <a:t>    </a:t>
            </a:r>
            <a:r>
              <a:rPr lang="it-IT" sz="3400" b="1" dirty="0">
                <a:solidFill>
                  <a:srgbClr val="0000FF"/>
                </a:solidFill>
                <a:latin typeface="Courier New" panose="02070309020205020404" pitchFamily="49" charset="0"/>
                <a:cs typeface="Courier New" panose="02070309020205020404" pitchFamily="49" charset="0"/>
              </a:rPr>
              <a:t>DATE</a:t>
            </a:r>
            <a:r>
              <a:rPr lang="it-IT" sz="34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0960768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DECIMAL </a:t>
            </a:r>
            <a:r>
              <a:rPr lang="it-IT" sz="3200" b="1" dirty="0" err="1">
                <a:solidFill>
                  <a:schemeClr val="bg1"/>
                </a:solidFill>
                <a:latin typeface="Calibri" panose="020F0502020204030204" pitchFamily="34" charset="0"/>
                <a:cs typeface="Calibri" panose="020F0502020204030204" pitchFamily="34" charset="0"/>
              </a:rPr>
              <a:t>Datatype</a:t>
            </a:r>
            <a:r>
              <a:rPr lang="it-IT" sz="3200" b="1" dirty="0">
                <a:solidFill>
                  <a:schemeClr val="bg1"/>
                </a:solidFill>
                <a:latin typeface="Calibri" panose="020F0502020204030204" pitchFamily="34" charset="0"/>
                <a:cs typeface="Calibri" panose="020F0502020204030204" pitchFamily="34" charset="0"/>
              </a:rPr>
              <a:t>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tipo </a:t>
            </a:r>
            <a:r>
              <a:rPr lang="it-IT" sz="2800" b="1" dirty="0">
                <a:ea typeface="Tahoma" panose="020B0604030504040204" pitchFamily="34" charset="0"/>
                <a:cs typeface="Calibri" panose="020F0502020204030204" pitchFamily="34" charset="0"/>
                <a:sym typeface="Convergence"/>
              </a:rPr>
              <a:t>DECIMAL</a:t>
            </a:r>
            <a:r>
              <a:rPr lang="it-IT" sz="2800" dirty="0">
                <a:ea typeface="Tahoma" panose="020B0604030504040204" pitchFamily="34" charset="0"/>
                <a:cs typeface="Calibri" panose="020F0502020204030204" pitchFamily="34" charset="0"/>
                <a:sym typeface="Convergence"/>
              </a:rPr>
              <a:t> consente di memorizzare valori numerici, per i quali è possibile specificare sia il parametro </a:t>
            </a:r>
            <a:r>
              <a:rPr lang="it-IT" sz="2800" b="1" dirty="0">
                <a:ea typeface="Tahoma" panose="020B0604030504040204" pitchFamily="34" charset="0"/>
                <a:cs typeface="Calibri" panose="020F0502020204030204" pitchFamily="34" charset="0"/>
                <a:sym typeface="Convergence"/>
              </a:rPr>
              <a:t>Precision</a:t>
            </a:r>
            <a:r>
              <a:rPr lang="it-IT" sz="2800" dirty="0">
                <a:ea typeface="Tahoma" panose="020B0604030504040204" pitchFamily="34" charset="0"/>
                <a:cs typeface="Calibri" panose="020F0502020204030204" pitchFamily="34" charset="0"/>
                <a:sym typeface="Convergence"/>
              </a:rPr>
              <a:t> che il parametro </a:t>
            </a:r>
            <a:r>
              <a:rPr lang="it-IT" sz="2800" b="1" dirty="0">
                <a:ea typeface="Tahoma" panose="020B0604030504040204" pitchFamily="34" charset="0"/>
                <a:cs typeface="Calibri" panose="020F0502020204030204" pitchFamily="34" charset="0"/>
                <a:sym typeface="Convergence"/>
              </a:rPr>
              <a:t>Scale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Mostriamo ora alcuni esempi di dichiarazione e di utilizzo definendo cinque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di tipo </a:t>
            </a:r>
            <a:r>
              <a:rPr lang="it-IT" sz="2800" b="1" dirty="0">
                <a:ea typeface="Tahoma" panose="020B0604030504040204" pitchFamily="34" charset="0"/>
                <a:cs typeface="Calibri" panose="020F0502020204030204" pitchFamily="34" charset="0"/>
                <a:sym typeface="Convergence"/>
              </a:rPr>
              <a:t>DECIMAL</a:t>
            </a:r>
            <a:r>
              <a:rPr lang="it-IT" sz="2800" dirty="0">
                <a:ea typeface="Tahoma" panose="020B0604030504040204" pitchFamily="34" charset="0"/>
                <a:cs typeface="Calibri" panose="020F0502020204030204" pitchFamily="34" charset="0"/>
                <a:sym typeface="Convergence"/>
              </a:rPr>
              <a:t> ma con lunghezza differente</a:t>
            </a:r>
            <a:endParaRPr lang="it-IT" sz="2400" b="1"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5E53EB36-BB22-151B-C4DD-D4D596DECA84}"/>
              </a:ext>
            </a:extLst>
          </p:cNvPr>
          <p:cNvSpPr txBox="1"/>
          <p:nvPr/>
        </p:nvSpPr>
        <p:spPr>
          <a:xfrm>
            <a:off x="5421549" y="3543330"/>
            <a:ext cx="5386040" cy="2246769"/>
          </a:xfrm>
          <a:prstGeom prst="rect">
            <a:avLst/>
          </a:prstGeom>
          <a:noFill/>
        </p:spPr>
        <p:txBody>
          <a:bodyPr wrap="square" rtlCol="0">
            <a:spAutoFit/>
          </a:bodyPr>
          <a:lstStyle/>
          <a:p>
            <a:r>
              <a:rPr lang="it-IT" sz="2800" b="1" dirty="0">
                <a:latin typeface="Courier New" panose="02070309020205020404" pitchFamily="49" charset="0"/>
                <a:cs typeface="Courier New" panose="02070309020205020404" pitchFamily="49" charset="0"/>
              </a:rPr>
              <a:t>VAR_A    </a:t>
            </a:r>
            <a:r>
              <a:rPr lang="it-IT" sz="2800" b="1" dirty="0">
                <a:solidFill>
                  <a:srgbClr val="0000FF"/>
                </a:solidFill>
                <a:latin typeface="Courier New" panose="02070309020205020404" pitchFamily="49" charset="0"/>
                <a:cs typeface="Courier New" panose="02070309020205020404" pitchFamily="49" charset="0"/>
              </a:rPr>
              <a:t>DECIMAL</a:t>
            </a:r>
            <a:r>
              <a:rPr lang="en-US" sz="2800" b="1" dirty="0">
                <a:latin typeface="Courier New" panose="02070309020205020404" pitchFamily="49" charset="0"/>
                <a:cs typeface="Courier New" panose="02070309020205020404" pitchFamily="49" charset="0"/>
              </a:rPr>
              <a:t>;</a:t>
            </a:r>
          </a:p>
          <a:p>
            <a:r>
              <a:rPr lang="it-IT" sz="2800" b="1" dirty="0">
                <a:latin typeface="Courier New" panose="02070309020205020404" pitchFamily="49" charset="0"/>
                <a:cs typeface="Courier New" panose="02070309020205020404" pitchFamily="49" charset="0"/>
              </a:rPr>
              <a:t>VAR_B    </a:t>
            </a:r>
            <a:r>
              <a:rPr lang="it-IT" sz="2800" b="1" dirty="0">
                <a:solidFill>
                  <a:srgbClr val="0000FF"/>
                </a:solidFill>
                <a:latin typeface="Courier New" panose="02070309020205020404" pitchFamily="49" charset="0"/>
                <a:cs typeface="Courier New" panose="02070309020205020404" pitchFamily="49" charset="0"/>
              </a:rPr>
              <a:t>DECIMAL</a:t>
            </a:r>
            <a:r>
              <a:rPr lang="en-US" sz="2800" b="1" dirty="0">
                <a:latin typeface="Courier New" panose="02070309020205020404" pitchFamily="49" charset="0"/>
                <a:cs typeface="Courier New" panose="02070309020205020404" pitchFamily="49" charset="0"/>
              </a:rPr>
              <a:t>(</a:t>
            </a:r>
            <a:r>
              <a:rPr lang="en-US" sz="2800" b="1" dirty="0">
                <a:solidFill>
                  <a:srgbClr val="FF0000"/>
                </a:solidFill>
                <a:latin typeface="Courier New" panose="02070309020205020404" pitchFamily="49" charset="0"/>
                <a:cs typeface="Courier New" panose="02070309020205020404" pitchFamily="49" charset="0"/>
              </a:rPr>
              <a:t>4</a:t>
            </a:r>
            <a:r>
              <a:rPr lang="en-US" sz="2800" b="1" dirty="0">
                <a:latin typeface="Courier New" panose="02070309020205020404" pitchFamily="49" charset="0"/>
                <a:cs typeface="Courier New" panose="02070309020205020404" pitchFamily="49" charset="0"/>
              </a:rPr>
              <a:t>);</a:t>
            </a:r>
          </a:p>
          <a:p>
            <a:r>
              <a:rPr lang="it-IT" sz="2800" b="1" dirty="0">
                <a:latin typeface="Courier New" panose="02070309020205020404" pitchFamily="49" charset="0"/>
                <a:cs typeface="Courier New" panose="02070309020205020404" pitchFamily="49" charset="0"/>
              </a:rPr>
              <a:t>VAR_C    </a:t>
            </a:r>
            <a:r>
              <a:rPr lang="it-IT" sz="2800" b="1" dirty="0">
                <a:solidFill>
                  <a:srgbClr val="0000FF"/>
                </a:solidFill>
                <a:latin typeface="Courier New" panose="02070309020205020404" pitchFamily="49" charset="0"/>
                <a:cs typeface="Courier New" panose="02070309020205020404" pitchFamily="49" charset="0"/>
              </a:rPr>
              <a:t>DECIMAL</a:t>
            </a:r>
            <a:r>
              <a:rPr lang="en-US" sz="2800" b="1" dirty="0">
                <a:latin typeface="Courier New" panose="02070309020205020404" pitchFamily="49" charset="0"/>
                <a:cs typeface="Courier New" panose="02070309020205020404" pitchFamily="49" charset="0"/>
              </a:rPr>
              <a:t>(</a:t>
            </a:r>
            <a:r>
              <a:rPr lang="en-US" sz="2800" b="1" dirty="0">
                <a:solidFill>
                  <a:srgbClr val="FF0000"/>
                </a:solidFill>
                <a:latin typeface="Courier New" panose="02070309020205020404" pitchFamily="49" charset="0"/>
                <a:cs typeface="Courier New" panose="02070309020205020404" pitchFamily="49" charset="0"/>
              </a:rPr>
              <a:t>5</a:t>
            </a:r>
            <a:r>
              <a:rPr lang="en-US" sz="2800" b="1" dirty="0">
                <a:latin typeface="Courier New" panose="02070309020205020404" pitchFamily="49" charset="0"/>
                <a:cs typeface="Courier New" panose="02070309020205020404" pitchFamily="49" charset="0"/>
              </a:rPr>
              <a:t>,</a:t>
            </a:r>
            <a:r>
              <a:rPr lang="en-US" sz="2800" b="1" dirty="0">
                <a:solidFill>
                  <a:srgbClr val="FF0000"/>
                </a:solidFill>
                <a:latin typeface="Courier New" panose="02070309020205020404" pitchFamily="49" charset="0"/>
                <a:cs typeface="Courier New" panose="02070309020205020404" pitchFamily="49" charset="0"/>
              </a:rPr>
              <a:t>2</a:t>
            </a:r>
            <a:r>
              <a:rPr lang="en-US" sz="2800" b="1" dirty="0">
                <a:latin typeface="Courier New" panose="02070309020205020404" pitchFamily="49" charset="0"/>
                <a:cs typeface="Courier New" panose="02070309020205020404" pitchFamily="49" charset="0"/>
              </a:rPr>
              <a:t>);</a:t>
            </a:r>
          </a:p>
          <a:p>
            <a:r>
              <a:rPr lang="it-IT" sz="2800" b="1" dirty="0">
                <a:latin typeface="Courier New" panose="02070309020205020404" pitchFamily="49" charset="0"/>
                <a:cs typeface="Courier New" panose="02070309020205020404" pitchFamily="49" charset="0"/>
              </a:rPr>
              <a:t>VAR_D    </a:t>
            </a:r>
            <a:r>
              <a:rPr lang="it-IT" sz="2800" b="1" dirty="0">
                <a:solidFill>
                  <a:srgbClr val="0000FF"/>
                </a:solidFill>
                <a:latin typeface="Courier New" panose="02070309020205020404" pitchFamily="49" charset="0"/>
                <a:cs typeface="Courier New" panose="02070309020205020404" pitchFamily="49" charset="0"/>
              </a:rPr>
              <a:t>DECIMAL</a:t>
            </a:r>
            <a:r>
              <a:rPr lang="en-US" sz="2800" b="1" dirty="0">
                <a:latin typeface="Courier New" panose="02070309020205020404" pitchFamily="49" charset="0"/>
                <a:cs typeface="Courier New" panose="02070309020205020404" pitchFamily="49" charset="0"/>
              </a:rPr>
              <a:t>(</a:t>
            </a:r>
            <a:r>
              <a:rPr lang="en-US" sz="2800" b="1" dirty="0">
                <a:solidFill>
                  <a:srgbClr val="FF0000"/>
                </a:solidFill>
                <a:latin typeface="Courier New" panose="02070309020205020404" pitchFamily="49" charset="0"/>
                <a:cs typeface="Courier New" panose="02070309020205020404" pitchFamily="49" charset="0"/>
              </a:rPr>
              <a:t>38</a:t>
            </a:r>
            <a:r>
              <a:rPr lang="en-US" sz="2800" b="1" dirty="0">
                <a:latin typeface="Courier New" panose="02070309020205020404" pitchFamily="49" charset="0"/>
                <a:cs typeface="Courier New" panose="02070309020205020404" pitchFamily="49" charset="0"/>
              </a:rPr>
              <a:t>,</a:t>
            </a:r>
            <a:r>
              <a:rPr lang="en-US" sz="2800" b="1" dirty="0">
                <a:solidFill>
                  <a:srgbClr val="FF0000"/>
                </a:solidFill>
                <a:latin typeface="Courier New" panose="02070309020205020404" pitchFamily="49" charset="0"/>
                <a:cs typeface="Courier New" panose="02070309020205020404" pitchFamily="49" charset="0"/>
              </a:rPr>
              <a:t>10</a:t>
            </a:r>
            <a:r>
              <a:rPr lang="en-US" sz="2800" b="1" dirty="0">
                <a:latin typeface="Courier New" panose="02070309020205020404" pitchFamily="49" charset="0"/>
                <a:cs typeface="Courier New" panose="02070309020205020404" pitchFamily="49" charset="0"/>
              </a:rPr>
              <a:t>);</a:t>
            </a:r>
          </a:p>
          <a:p>
            <a:r>
              <a:rPr lang="it-IT" sz="2800" b="1" dirty="0">
                <a:latin typeface="Courier New" panose="02070309020205020404" pitchFamily="49" charset="0"/>
                <a:cs typeface="Courier New" panose="02070309020205020404" pitchFamily="49" charset="0"/>
              </a:rPr>
              <a:t>VAR_E    </a:t>
            </a:r>
            <a:r>
              <a:rPr lang="it-IT" sz="2800" b="1" dirty="0">
                <a:solidFill>
                  <a:srgbClr val="0000FF"/>
                </a:solidFill>
                <a:latin typeface="Courier New" panose="02070309020205020404" pitchFamily="49" charset="0"/>
                <a:cs typeface="Courier New" panose="02070309020205020404" pitchFamily="49" charset="0"/>
              </a:rPr>
              <a:t>DECIMAL</a:t>
            </a:r>
            <a:r>
              <a:rPr lang="en-US" sz="2800" b="1" dirty="0">
                <a:latin typeface="Courier New" panose="02070309020205020404" pitchFamily="49" charset="0"/>
                <a:cs typeface="Courier New" panose="02070309020205020404" pitchFamily="49" charset="0"/>
              </a:rPr>
              <a:t>(</a:t>
            </a:r>
            <a:r>
              <a:rPr lang="en-US" sz="2800" b="1" dirty="0">
                <a:solidFill>
                  <a:srgbClr val="FF0000"/>
                </a:solidFill>
                <a:latin typeface="Courier New" panose="02070309020205020404" pitchFamily="49" charset="0"/>
                <a:cs typeface="Courier New" panose="02070309020205020404" pitchFamily="49" charset="0"/>
              </a:rPr>
              <a:t>38</a:t>
            </a:r>
            <a:r>
              <a:rPr lang="en-US" sz="28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630447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Introduzione al linguaggio PLPG/Sql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4002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Raggruppando i comandi </a:t>
            </a:r>
            <a:r>
              <a:rPr lang="it-IT" sz="2800" b="1" dirty="0">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in un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si riduce il lavoro del </a:t>
            </a:r>
            <a:r>
              <a:rPr lang="it-IT" sz="2800" b="1" dirty="0">
                <a:ea typeface="Tahoma" panose="020B0604030504040204" pitchFamily="34" charset="0"/>
                <a:cs typeface="Calibri" panose="020F0502020204030204" pitchFamily="34" charset="0"/>
                <a:sym typeface="Convergence"/>
              </a:rPr>
              <a:t>Client</a:t>
            </a:r>
            <a:r>
              <a:rPr lang="it-IT" sz="2800" dirty="0">
                <a:ea typeface="Tahoma" panose="020B0604030504040204" pitchFamily="34" charset="0"/>
                <a:cs typeface="Calibri" panose="020F0502020204030204" pitchFamily="34" charset="0"/>
                <a:sym typeface="Convergence"/>
              </a:rPr>
              <a:t> e si ottimizza il traffico di rete, poiché il programma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viene inviato al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come una sola </a:t>
            </a:r>
            <a:r>
              <a:rPr lang="it-IT" sz="2800" b="1" dirty="0">
                <a:ea typeface="Tahoma" panose="020B0604030504040204" pitchFamily="34" charset="0"/>
                <a:cs typeface="Calibri" panose="020F0502020204030204" pitchFamily="34" charset="0"/>
                <a:sym typeface="Convergence"/>
              </a:rPr>
              <a:t>Transazione</a:t>
            </a:r>
          </a:p>
          <a:p>
            <a:pPr marL="482600" lvl="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Una </a:t>
            </a:r>
            <a:r>
              <a:rPr lang="it-IT" sz="2800" b="1" dirty="0">
                <a:ea typeface="Tahoma" panose="020B0604030504040204" pitchFamily="34" charset="0"/>
                <a:cs typeface="Calibri" panose="020F0502020204030204" pitchFamily="34" charset="0"/>
                <a:sym typeface="Convergence"/>
              </a:rPr>
              <a:t>Transazione</a:t>
            </a:r>
            <a:r>
              <a:rPr lang="it-IT" sz="2800" dirty="0">
                <a:ea typeface="Tahoma" panose="020B0604030504040204" pitchFamily="34" charset="0"/>
                <a:cs typeface="Calibri" panose="020F0502020204030204" pitchFamily="34" charset="0"/>
                <a:sym typeface="Convergence"/>
              </a:rPr>
              <a:t> è l'unità logica di lavoro ( </a:t>
            </a:r>
            <a:r>
              <a:rPr lang="it-IT" sz="2800" b="1" dirty="0">
                <a:solidFill>
                  <a:srgbClr val="FF0000"/>
                </a:solidFill>
                <a:ea typeface="Tahoma" panose="020B0604030504040204" pitchFamily="34" charset="0"/>
                <a:cs typeface="Calibri" panose="020F0502020204030204" pitchFamily="34" charset="0"/>
                <a:sym typeface="Convergence"/>
              </a:rPr>
              <a:t>Unit of Work </a:t>
            </a:r>
            <a:r>
              <a:rPr lang="it-IT" sz="2800" dirty="0">
                <a:ea typeface="Tahoma" panose="020B0604030504040204" pitchFamily="34" charset="0"/>
                <a:cs typeface="Calibri" panose="020F0502020204030204" pitchFamily="34" charset="0"/>
                <a:sym typeface="Convergence"/>
              </a:rPr>
              <a:t>) che contiene una o più istruzioni </a:t>
            </a:r>
            <a:r>
              <a:rPr lang="it-IT" sz="2800" b="1" dirty="0" err="1">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eseguite da un singolo utente o processo</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L'insieme delle istruzioni </a:t>
            </a:r>
            <a:r>
              <a:rPr lang="it-IT" sz="2800" b="1" dirty="0" err="1">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in una </a:t>
            </a:r>
            <a:r>
              <a:rPr lang="it-IT" sz="2800" b="1" dirty="0">
                <a:ea typeface="Tahoma" panose="020B0604030504040204" pitchFamily="34" charset="0"/>
                <a:cs typeface="Calibri" panose="020F0502020204030204" pitchFamily="34" charset="0"/>
                <a:sym typeface="Convergence"/>
              </a:rPr>
              <a:t>Transazione</a:t>
            </a:r>
            <a:r>
              <a:rPr lang="it-IT" sz="2800" dirty="0">
                <a:ea typeface="Tahoma" panose="020B0604030504040204" pitchFamily="34" charset="0"/>
                <a:cs typeface="Calibri" panose="020F0502020204030204" pitchFamily="34" charset="0"/>
                <a:sym typeface="Convergence"/>
              </a:rPr>
              <a:t> possono essere tutte </a:t>
            </a:r>
            <a:r>
              <a:rPr lang="it-IT" sz="2800" b="1" dirty="0" err="1">
                <a:ea typeface="Tahoma" panose="020B0604030504040204" pitchFamily="34" charset="0"/>
                <a:cs typeface="Calibri" panose="020F0502020204030204" pitchFamily="34" charset="0"/>
                <a:sym typeface="Convergence"/>
              </a:rPr>
              <a:t>Committed</a:t>
            </a:r>
            <a:r>
              <a:rPr lang="it-IT" sz="2800" dirty="0">
                <a:ea typeface="Tahoma" panose="020B0604030504040204" pitchFamily="34" charset="0"/>
                <a:cs typeface="Calibri" panose="020F0502020204030204" pitchFamily="34" charset="0"/>
                <a:sym typeface="Convergence"/>
              </a:rPr>
              <a:t> ( applicate effettivamente al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 o semplicemente tutte </a:t>
            </a:r>
            <a:r>
              <a:rPr lang="it-IT" sz="2800" b="1" dirty="0" err="1">
                <a:ea typeface="Tahoma" panose="020B0604030504040204" pitchFamily="34" charset="0"/>
                <a:cs typeface="Calibri" panose="020F0502020204030204" pitchFamily="34" charset="0"/>
                <a:sym typeface="Convergence"/>
              </a:rPr>
              <a:t>Rolled</a:t>
            </a:r>
            <a:r>
              <a:rPr lang="it-IT" sz="2800" b="1" dirty="0">
                <a:ea typeface="Tahoma" panose="020B0604030504040204" pitchFamily="34" charset="0"/>
                <a:cs typeface="Calibri" panose="020F0502020204030204" pitchFamily="34" charset="0"/>
                <a:sym typeface="Convergence"/>
              </a:rPr>
              <a:t> Back </a:t>
            </a:r>
            <a:r>
              <a:rPr lang="it-IT" sz="2800" dirty="0">
                <a:ea typeface="Tahoma" panose="020B0604030504040204" pitchFamily="34" charset="0"/>
                <a:cs typeface="Calibri" panose="020F0502020204030204" pitchFamily="34" charset="0"/>
                <a:sym typeface="Convergence"/>
              </a:rPr>
              <a:t>( non memorizzate sul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a:t>
            </a:r>
            <a:endParaRPr lang="it-IT" sz="2800" dirty="0">
              <a:latin typeface="Convergence"/>
              <a:ea typeface="Convergence"/>
              <a:cs typeface="Convergence"/>
              <a:sym typeface="Convergence"/>
            </a:endParaRPr>
          </a:p>
          <a:p>
            <a:pPr marL="482600" lvl="0" indent="-342900">
              <a:buFont typeface="Courier New" panose="02070309020205020404" pitchFamily="49" charset="0"/>
              <a:buChar char="o"/>
            </a:pP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39073693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DECIMAL </a:t>
            </a:r>
            <a:r>
              <a:rPr lang="it-IT" sz="3200" b="1" dirty="0" err="1">
                <a:solidFill>
                  <a:schemeClr val="bg1"/>
                </a:solidFill>
                <a:latin typeface="Calibri" panose="020F0502020204030204" pitchFamily="34" charset="0"/>
                <a:cs typeface="Calibri" panose="020F0502020204030204" pitchFamily="34" charset="0"/>
              </a:rPr>
              <a:t>Datatype</a:t>
            </a:r>
            <a:r>
              <a:rPr lang="it-IT" sz="3200" b="1" dirty="0">
                <a:solidFill>
                  <a:schemeClr val="bg1"/>
                </a:solidFill>
                <a:latin typeface="Calibri" panose="020F0502020204030204" pitchFamily="34" charset="0"/>
                <a:cs typeface="Calibri" panose="020F0502020204030204" pitchFamily="34" charset="0"/>
              </a:rPr>
              <a:t>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4261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Questo tipo di dato è composto da due parametri denominati </a:t>
            </a:r>
            <a:r>
              <a:rPr lang="it-IT" sz="2800" b="1" dirty="0">
                <a:ea typeface="Tahoma" panose="020B0604030504040204" pitchFamily="34" charset="0"/>
                <a:cs typeface="Calibri" panose="020F0502020204030204" pitchFamily="34" charset="0"/>
                <a:sym typeface="Convergence"/>
              </a:rPr>
              <a:t>Precision </a:t>
            </a:r>
            <a:r>
              <a:rPr lang="it-IT" sz="2800" dirty="0">
                <a:ea typeface="Tahoma" panose="020B0604030504040204" pitchFamily="34" charset="0"/>
                <a:cs typeface="Calibri" panose="020F0502020204030204" pitchFamily="34" charset="0"/>
                <a:sym typeface="Convergence"/>
              </a:rPr>
              <a:t>e </a:t>
            </a:r>
            <a:r>
              <a:rPr lang="it-IT" sz="2800" b="1" dirty="0">
                <a:ea typeface="Tahoma" panose="020B0604030504040204" pitchFamily="34" charset="0"/>
                <a:cs typeface="Calibri" panose="020F0502020204030204" pitchFamily="34" charset="0"/>
                <a:sym typeface="Convergence"/>
              </a:rPr>
              <a:t>Scale</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parametro </a:t>
            </a:r>
            <a:r>
              <a:rPr lang="it-IT" sz="2800" b="1" dirty="0">
                <a:ea typeface="Tahoma" panose="020B0604030504040204" pitchFamily="34" charset="0"/>
                <a:cs typeface="Calibri" panose="020F0502020204030204" pitchFamily="34" charset="0"/>
                <a:sym typeface="Convergence"/>
              </a:rPr>
              <a:t>Precision </a:t>
            </a:r>
            <a:r>
              <a:rPr lang="it-IT" sz="2800" dirty="0">
                <a:ea typeface="Tahoma" panose="020B0604030504040204" pitchFamily="34" charset="0"/>
                <a:cs typeface="Calibri" panose="020F0502020204030204" pitchFamily="34" charset="0"/>
                <a:sym typeface="Convergence"/>
              </a:rPr>
              <a:t>indica il numero totale di </a:t>
            </a:r>
            <a:r>
              <a:rPr lang="it-IT" sz="2800" b="1" dirty="0">
                <a:ea typeface="Tahoma" panose="020B0604030504040204" pitchFamily="34" charset="0"/>
                <a:cs typeface="Calibri" panose="020F0502020204030204" pitchFamily="34" charset="0"/>
                <a:sym typeface="Convergence"/>
              </a:rPr>
              <a:t>Bytes </a:t>
            </a:r>
            <a:r>
              <a:rPr lang="it-IT" sz="2800" dirty="0">
                <a:ea typeface="Tahoma" panose="020B0604030504040204" pitchFamily="34" charset="0"/>
                <a:cs typeface="Calibri" panose="020F0502020204030204" pitchFamily="34" charset="0"/>
                <a:sym typeface="Convergence"/>
              </a:rPr>
              <a:t>che potrà contenere la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mentre il parametro </a:t>
            </a:r>
            <a:r>
              <a:rPr lang="it-IT" sz="2800" b="1" dirty="0">
                <a:ea typeface="Tahoma" panose="020B0604030504040204" pitchFamily="34" charset="0"/>
                <a:cs typeface="Calibri" panose="020F0502020204030204" pitchFamily="34" charset="0"/>
                <a:sym typeface="Convergence"/>
              </a:rPr>
              <a:t>Scale </a:t>
            </a:r>
            <a:r>
              <a:rPr lang="it-IT" sz="2800" dirty="0">
                <a:ea typeface="Tahoma" panose="020B0604030504040204" pitchFamily="34" charset="0"/>
                <a:cs typeface="Calibri" panose="020F0502020204030204" pitchFamily="34" charset="0"/>
                <a:sym typeface="Convergence"/>
              </a:rPr>
              <a:t>indica il numero di valori della parte </a:t>
            </a:r>
            <a:r>
              <a:rPr lang="it-IT" sz="2800" b="1" dirty="0">
                <a:solidFill>
                  <a:srgbClr val="0000FF"/>
                </a:solidFill>
                <a:ea typeface="Tahoma" panose="020B0604030504040204" pitchFamily="34" charset="0"/>
                <a:cs typeface="Calibri" panose="020F0502020204030204" pitchFamily="34" charset="0"/>
                <a:sym typeface="Convergence"/>
              </a:rPr>
              <a:t>Decimale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Nell'esempio, la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IMPORTO </a:t>
            </a:r>
            <a:r>
              <a:rPr lang="it-IT" sz="2800" dirty="0">
                <a:ea typeface="Tahoma" panose="020B0604030504040204" pitchFamily="34" charset="0"/>
                <a:cs typeface="Calibri" panose="020F0502020204030204" pitchFamily="34" charset="0"/>
                <a:sym typeface="Convergence"/>
              </a:rPr>
              <a:t>potrà contenere 6 </a:t>
            </a:r>
            <a:r>
              <a:rPr lang="it-IT" sz="2800" b="1" dirty="0">
                <a:ea typeface="Tahoma" panose="020B0604030504040204" pitchFamily="34" charset="0"/>
                <a:cs typeface="Calibri" panose="020F0502020204030204" pitchFamily="34" charset="0"/>
                <a:sym typeface="Convergence"/>
              </a:rPr>
              <a:t>Bytes </a:t>
            </a:r>
            <a:r>
              <a:rPr lang="it-IT" sz="2800" dirty="0">
                <a:ea typeface="Tahoma" panose="020B0604030504040204" pitchFamily="34" charset="0"/>
                <a:cs typeface="Calibri" panose="020F0502020204030204" pitchFamily="34" charset="0"/>
                <a:sym typeface="Convergence"/>
              </a:rPr>
              <a:t>per la parte </a:t>
            </a:r>
            <a:r>
              <a:rPr lang="it-IT" sz="2800" b="1" dirty="0">
                <a:solidFill>
                  <a:srgbClr val="0000FF"/>
                </a:solidFill>
                <a:ea typeface="Tahoma" panose="020B0604030504040204" pitchFamily="34" charset="0"/>
                <a:cs typeface="Calibri" panose="020F0502020204030204" pitchFamily="34" charset="0"/>
                <a:sym typeface="Convergence"/>
              </a:rPr>
              <a:t>Intera</a:t>
            </a:r>
            <a:r>
              <a:rPr lang="it-IT" sz="2800" dirty="0">
                <a:ea typeface="Tahoma" panose="020B0604030504040204" pitchFamily="34" charset="0"/>
                <a:cs typeface="Calibri" panose="020F0502020204030204" pitchFamily="34" charset="0"/>
                <a:sym typeface="Convergence"/>
              </a:rPr>
              <a:t> e 2 </a:t>
            </a:r>
            <a:r>
              <a:rPr lang="it-IT" sz="2800" b="1" dirty="0">
                <a:ea typeface="Tahoma" panose="020B0604030504040204" pitchFamily="34" charset="0"/>
                <a:cs typeface="Calibri" panose="020F0502020204030204" pitchFamily="34" charset="0"/>
                <a:sym typeface="Convergence"/>
              </a:rPr>
              <a:t>Bytes </a:t>
            </a:r>
            <a:r>
              <a:rPr lang="it-IT" sz="2800" dirty="0">
                <a:ea typeface="Tahoma" panose="020B0604030504040204" pitchFamily="34" charset="0"/>
                <a:cs typeface="Calibri" panose="020F0502020204030204" pitchFamily="34" charset="0"/>
                <a:sym typeface="Convergence"/>
              </a:rPr>
              <a:t>per quella </a:t>
            </a:r>
            <a:r>
              <a:rPr lang="it-IT" sz="2800" b="1" dirty="0">
                <a:solidFill>
                  <a:srgbClr val="0000FF"/>
                </a:solidFill>
                <a:ea typeface="Tahoma" panose="020B0604030504040204" pitchFamily="34" charset="0"/>
                <a:cs typeface="Calibri" panose="020F0502020204030204" pitchFamily="34" charset="0"/>
                <a:sym typeface="Convergence"/>
              </a:rPr>
              <a:t>Decimale</a:t>
            </a:r>
            <a:r>
              <a:rPr lang="it-IT" sz="2800" dirty="0">
                <a:ea typeface="Tahoma" panose="020B0604030504040204" pitchFamily="34" charset="0"/>
                <a:cs typeface="Calibri" panose="020F0502020204030204" pitchFamily="34" charset="0"/>
                <a:sym typeface="Convergence"/>
              </a:rPr>
              <a:t>; il calcolo da effettuare è semplice e basterà sottrarre il valore di </a:t>
            </a:r>
            <a:r>
              <a:rPr lang="it-IT" sz="2800" b="1" dirty="0">
                <a:ea typeface="Tahoma" panose="020B0604030504040204" pitchFamily="34" charset="0"/>
                <a:cs typeface="Calibri" panose="020F0502020204030204" pitchFamily="34" charset="0"/>
                <a:sym typeface="Convergence"/>
              </a:rPr>
              <a:t>Scale </a:t>
            </a:r>
            <a:r>
              <a:rPr lang="it-IT" sz="2800" dirty="0">
                <a:ea typeface="Tahoma" panose="020B0604030504040204" pitchFamily="34" charset="0"/>
                <a:cs typeface="Calibri" panose="020F0502020204030204" pitchFamily="34" charset="0"/>
                <a:sym typeface="Convergence"/>
              </a:rPr>
              <a:t>al valore </a:t>
            </a:r>
            <a:r>
              <a:rPr lang="it-IT" sz="2800" b="1" dirty="0">
                <a:ea typeface="Tahoma" panose="020B0604030504040204" pitchFamily="34" charset="0"/>
                <a:cs typeface="Calibri" panose="020F0502020204030204" pitchFamily="34" charset="0"/>
                <a:sym typeface="Convergence"/>
              </a:rPr>
              <a:t>Precision </a:t>
            </a:r>
            <a:r>
              <a:rPr lang="it-IT" sz="2800" dirty="0">
                <a:ea typeface="Tahoma" panose="020B0604030504040204" pitchFamily="34" charset="0"/>
                <a:cs typeface="Calibri" panose="020F0502020204030204" pitchFamily="34" charset="0"/>
                <a:sym typeface="Convergence"/>
              </a:rPr>
              <a:t>per avere la parte </a:t>
            </a:r>
            <a:r>
              <a:rPr lang="it-IT" sz="2800" b="1" dirty="0">
                <a:solidFill>
                  <a:srgbClr val="0000FF"/>
                </a:solidFill>
                <a:ea typeface="Tahoma" panose="020B0604030504040204" pitchFamily="34" charset="0"/>
                <a:cs typeface="Calibri" panose="020F0502020204030204" pitchFamily="34" charset="0"/>
                <a:sym typeface="Convergence"/>
              </a:rPr>
              <a:t>Intera</a:t>
            </a:r>
            <a:r>
              <a:rPr lang="it-IT" sz="2800" dirty="0">
                <a:ea typeface="Tahoma" panose="020B0604030504040204" pitchFamily="34" charset="0"/>
                <a:cs typeface="Calibri" panose="020F0502020204030204" pitchFamily="34" charset="0"/>
                <a:sym typeface="Convergence"/>
              </a:rPr>
              <a:t> mentre per la parte </a:t>
            </a:r>
            <a:r>
              <a:rPr lang="it-IT" sz="2800" b="1" dirty="0">
                <a:solidFill>
                  <a:srgbClr val="0000FF"/>
                </a:solidFill>
                <a:ea typeface="Tahoma" panose="020B0604030504040204" pitchFamily="34" charset="0"/>
                <a:cs typeface="Calibri" panose="020F0502020204030204" pitchFamily="34" charset="0"/>
                <a:sym typeface="Convergence"/>
              </a:rPr>
              <a:t>Decimale</a:t>
            </a:r>
            <a:r>
              <a:rPr lang="it-IT" sz="2800" dirty="0">
                <a:ea typeface="Tahoma" panose="020B0604030504040204" pitchFamily="34" charset="0"/>
                <a:cs typeface="Calibri" panose="020F0502020204030204" pitchFamily="34" charset="0"/>
                <a:sym typeface="Convergence"/>
              </a:rPr>
              <a:t> basterà tener conto del valore espresso nel secondo parametro</a:t>
            </a:r>
          </a:p>
        </p:txBody>
      </p:sp>
      <p:pic>
        <p:nvPicPr>
          <p:cNvPr id="6" name="Immagine 5">
            <a:extLst>
              <a:ext uri="{FF2B5EF4-FFF2-40B4-BE49-F238E27FC236}">
                <a16:creationId xmlns:a16="http://schemas.microsoft.com/office/drawing/2014/main" id="{1C3D8A7C-FB4D-3B1A-D291-37EFCCEC9D22}"/>
              </a:ext>
            </a:extLst>
          </p:cNvPr>
          <p:cNvPicPr>
            <a:picLocks noChangeAspect="1"/>
          </p:cNvPicPr>
          <p:nvPr/>
        </p:nvPicPr>
        <p:blipFill>
          <a:blip r:embed="rId3"/>
          <a:stretch>
            <a:fillRect/>
          </a:stretch>
        </p:blipFill>
        <p:spPr>
          <a:xfrm>
            <a:off x="5149257" y="1320272"/>
            <a:ext cx="4732430" cy="1303133"/>
          </a:xfrm>
          <a:prstGeom prst="rect">
            <a:avLst/>
          </a:prstGeom>
        </p:spPr>
      </p:pic>
      <p:sp>
        <p:nvSpPr>
          <p:cNvPr id="7" name="CasellaDiTesto 6">
            <a:extLst>
              <a:ext uri="{FF2B5EF4-FFF2-40B4-BE49-F238E27FC236}">
                <a16:creationId xmlns:a16="http://schemas.microsoft.com/office/drawing/2014/main" id="{CA4D4BD9-DAFB-291E-EE3B-923DC7982A5A}"/>
              </a:ext>
            </a:extLst>
          </p:cNvPr>
          <p:cNvSpPr txBox="1"/>
          <p:nvPr/>
        </p:nvSpPr>
        <p:spPr>
          <a:xfrm>
            <a:off x="6664969" y="1546023"/>
            <a:ext cx="6162614" cy="584775"/>
          </a:xfrm>
          <a:prstGeom prst="rect">
            <a:avLst/>
          </a:prstGeom>
          <a:noFill/>
        </p:spPr>
        <p:txBody>
          <a:bodyPr wrap="square" rtlCol="0">
            <a:spAutoFit/>
          </a:bodyPr>
          <a:lstStyle/>
          <a:p>
            <a:r>
              <a:rPr lang="it-IT" sz="3200" b="1" dirty="0">
                <a:solidFill>
                  <a:srgbClr val="FF0000"/>
                </a:solidFill>
                <a:latin typeface="Calibri" panose="020F0502020204030204" pitchFamily="34" charset="0"/>
                <a:cs typeface="Calibri" panose="020F0502020204030204" pitchFamily="34" charset="0"/>
              </a:rPr>
              <a:t>Precision              Scale</a:t>
            </a:r>
          </a:p>
        </p:txBody>
      </p:sp>
      <p:cxnSp>
        <p:nvCxnSpPr>
          <p:cNvPr id="8" name="Connettore 2 7">
            <a:extLst>
              <a:ext uri="{FF2B5EF4-FFF2-40B4-BE49-F238E27FC236}">
                <a16:creationId xmlns:a16="http://schemas.microsoft.com/office/drawing/2014/main" id="{56E65660-858E-93B7-2668-F1CF1A3A011A}"/>
              </a:ext>
            </a:extLst>
          </p:cNvPr>
          <p:cNvCxnSpPr>
            <a:cxnSpLocks/>
          </p:cNvCxnSpPr>
          <p:nvPr/>
        </p:nvCxnSpPr>
        <p:spPr>
          <a:xfrm>
            <a:off x="8322491" y="2006559"/>
            <a:ext cx="457200" cy="37658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Connettore 2 10">
            <a:extLst>
              <a:ext uri="{FF2B5EF4-FFF2-40B4-BE49-F238E27FC236}">
                <a16:creationId xmlns:a16="http://schemas.microsoft.com/office/drawing/2014/main" id="{7B4C0E8A-CA6F-E7A9-D705-0D8039BD42F5}"/>
              </a:ext>
            </a:extLst>
          </p:cNvPr>
          <p:cNvCxnSpPr>
            <a:cxnSpLocks/>
          </p:cNvCxnSpPr>
          <p:nvPr/>
        </p:nvCxnSpPr>
        <p:spPr>
          <a:xfrm flipH="1">
            <a:off x="9117365" y="2006559"/>
            <a:ext cx="669073" cy="3488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373590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INTEGER </a:t>
            </a:r>
            <a:r>
              <a:rPr lang="it-IT" sz="3200" b="1" dirty="0" err="1">
                <a:solidFill>
                  <a:schemeClr val="bg1"/>
                </a:solidFill>
                <a:latin typeface="Calibri" panose="020F0502020204030204" pitchFamily="34" charset="0"/>
                <a:cs typeface="Calibri" panose="020F0502020204030204" pitchFamily="34" charset="0"/>
              </a:rPr>
              <a:t>Datatype</a:t>
            </a:r>
            <a:endParaRPr lang="it-IT" sz="3200" b="1" dirty="0">
              <a:solidFill>
                <a:schemeClr val="bg1"/>
              </a:solidFill>
              <a:latin typeface="Calibri" panose="020F0502020204030204" pitchFamily="34" charset="0"/>
              <a:cs typeface="Calibri" panose="020F0502020204030204" pitchFamily="34" charset="0"/>
            </a:endParaRP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INTEGER</a:t>
            </a:r>
            <a:r>
              <a:rPr lang="it-IT" sz="2800" dirty="0">
                <a:ea typeface="Tahoma" panose="020B0604030504040204" pitchFamily="34" charset="0"/>
                <a:cs typeface="Calibri" panose="020F0502020204030204" pitchFamily="34" charset="0"/>
                <a:sym typeface="Convergence"/>
              </a:rPr>
              <a:t> è un </a:t>
            </a:r>
            <a:r>
              <a:rPr lang="it-IT" sz="2800" b="1" dirty="0" err="1">
                <a:ea typeface="Tahoma" panose="020B0604030504040204" pitchFamily="34" charset="0"/>
                <a:cs typeface="Calibri" panose="020F0502020204030204" pitchFamily="34" charset="0"/>
                <a:sym typeface="Convergence"/>
              </a:rPr>
              <a:t>Datatype</a:t>
            </a:r>
            <a:r>
              <a:rPr lang="it-IT" sz="2800" dirty="0">
                <a:ea typeface="Tahoma" panose="020B0604030504040204" pitchFamily="34" charset="0"/>
                <a:cs typeface="Calibri" panose="020F0502020204030204" pitchFamily="34" charset="0"/>
                <a:sym typeface="Convergence"/>
              </a:rPr>
              <a:t> che consente di memorizzare valori numerici </a:t>
            </a:r>
            <a:r>
              <a:rPr lang="it-IT" sz="2800" b="1" dirty="0">
                <a:solidFill>
                  <a:srgbClr val="0000FF"/>
                </a:solidFill>
                <a:ea typeface="Tahoma" panose="020B0604030504040204" pitchFamily="34" charset="0"/>
                <a:cs typeface="Calibri" panose="020F0502020204030204" pitchFamily="34" charset="0"/>
                <a:sym typeface="Convergence"/>
              </a:rPr>
              <a:t>Interi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Questo tipo di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ha una grandezza massima di </a:t>
            </a:r>
            <a:r>
              <a:rPr lang="it-IT" sz="2800" b="1" dirty="0">
                <a:ea typeface="Tahoma" panose="020B0604030504040204" pitchFamily="34" charset="0"/>
                <a:cs typeface="Calibri" panose="020F0502020204030204" pitchFamily="34" charset="0"/>
                <a:sym typeface="Convergence"/>
              </a:rPr>
              <a:t>10</a:t>
            </a:r>
            <a:r>
              <a:rPr lang="it-IT" sz="2800" dirty="0">
                <a:ea typeface="Tahoma" panose="020B0604030504040204" pitchFamily="34" charset="0"/>
                <a:cs typeface="Calibri" panose="020F0502020204030204" pitchFamily="34" charset="0"/>
                <a:sym typeface="Convergence"/>
              </a:rPr>
              <a:t> caratteri con un valore limite ben specifico mostrato nel codice seguente e precisamente alla riga 5</a:t>
            </a:r>
            <a:endParaRPr lang="it-IT" sz="2400" dirty="0">
              <a:latin typeface="Convergence"/>
              <a:ea typeface="Convergence"/>
              <a:cs typeface="Convergence"/>
              <a:sym typeface="Convergence"/>
            </a:endParaRPr>
          </a:p>
        </p:txBody>
      </p:sp>
      <p:sp>
        <p:nvSpPr>
          <p:cNvPr id="4" name="Rettangolo con angoli arrotondati 3">
            <a:extLst>
              <a:ext uri="{FF2B5EF4-FFF2-40B4-BE49-F238E27FC236}">
                <a16:creationId xmlns:a16="http://schemas.microsoft.com/office/drawing/2014/main" id="{23D73821-2AC5-B595-4783-85965FC5B970}"/>
              </a:ext>
            </a:extLst>
          </p:cNvPr>
          <p:cNvSpPr/>
          <p:nvPr/>
        </p:nvSpPr>
        <p:spPr>
          <a:xfrm>
            <a:off x="12846207" y="2365327"/>
            <a:ext cx="2575927" cy="1003827"/>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Totale 10 Bytes</a:t>
            </a:r>
          </a:p>
        </p:txBody>
      </p:sp>
      <p:pic>
        <p:nvPicPr>
          <p:cNvPr id="6" name="Immagine 5">
            <a:extLst>
              <a:ext uri="{FF2B5EF4-FFF2-40B4-BE49-F238E27FC236}">
                <a16:creationId xmlns:a16="http://schemas.microsoft.com/office/drawing/2014/main" id="{EFF70F0A-7EC1-01BF-C3D3-2A0AE32C58C7}"/>
              </a:ext>
            </a:extLst>
          </p:cNvPr>
          <p:cNvPicPr>
            <a:picLocks noChangeAspect="1"/>
          </p:cNvPicPr>
          <p:nvPr/>
        </p:nvPicPr>
        <p:blipFill>
          <a:blip r:embed="rId3"/>
          <a:stretch>
            <a:fillRect/>
          </a:stretch>
        </p:blipFill>
        <p:spPr>
          <a:xfrm>
            <a:off x="3144967" y="2721455"/>
            <a:ext cx="8753382" cy="3286981"/>
          </a:xfrm>
          <a:prstGeom prst="rect">
            <a:avLst/>
          </a:prstGeom>
        </p:spPr>
      </p:pic>
      <p:sp>
        <p:nvSpPr>
          <p:cNvPr id="7" name="CasellaDiTesto 6">
            <a:extLst>
              <a:ext uri="{FF2B5EF4-FFF2-40B4-BE49-F238E27FC236}">
                <a16:creationId xmlns:a16="http://schemas.microsoft.com/office/drawing/2014/main" id="{9E23C2E7-9531-5E9B-EA7A-AA9813051066}"/>
              </a:ext>
            </a:extLst>
          </p:cNvPr>
          <p:cNvSpPr txBox="1"/>
          <p:nvPr/>
        </p:nvSpPr>
        <p:spPr>
          <a:xfrm>
            <a:off x="4029140" y="3266885"/>
            <a:ext cx="6372415"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IMPORTO      </a:t>
            </a:r>
            <a:r>
              <a:rPr lang="en-US" b="1" dirty="0">
                <a:solidFill>
                  <a:srgbClr val="0000FF"/>
                </a:solidFill>
                <a:latin typeface="Courier New" panose="02070309020205020404" pitchFamily="49" charset="0"/>
                <a:cs typeface="Courier New" panose="02070309020205020404" pitchFamily="49" charset="0"/>
              </a:rPr>
              <a:t>INTEGER</a:t>
            </a:r>
            <a:r>
              <a:rPr lang="en-US" b="1" dirty="0">
                <a:latin typeface="Courier New" panose="02070309020205020404" pitchFamily="49" charset="0"/>
                <a:cs typeface="Courier New" panose="02070309020205020404" pitchFamily="49" charset="0"/>
              </a:rPr>
              <a:t> :=0;</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IMPORTO := 2147483648;</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Importo</a:t>
            </a:r>
            <a:r>
              <a:rPr lang="en-US" b="1" dirty="0">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IMPORTO;</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a:t>
            </a:r>
            <a:r>
              <a:rPr lang="en-US" b="1" dirty="0">
                <a:solidFill>
                  <a:srgbClr val="0000FF"/>
                </a:solidFill>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cxnSp>
        <p:nvCxnSpPr>
          <p:cNvPr id="9" name="Connettore 2 8">
            <a:extLst>
              <a:ext uri="{FF2B5EF4-FFF2-40B4-BE49-F238E27FC236}">
                <a16:creationId xmlns:a16="http://schemas.microsoft.com/office/drawing/2014/main" id="{1632AF71-F7CE-1DDC-FE29-A5A01785EF3B}"/>
              </a:ext>
            </a:extLst>
          </p:cNvPr>
          <p:cNvCxnSpPr>
            <a:cxnSpLocks/>
          </p:cNvCxnSpPr>
          <p:nvPr/>
        </p:nvCxnSpPr>
        <p:spPr>
          <a:xfrm flipH="1">
            <a:off x="9179511" y="3369154"/>
            <a:ext cx="4346918" cy="1327133"/>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330338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TIMESTAMP </a:t>
            </a:r>
            <a:r>
              <a:rPr lang="it-IT" sz="3200" b="1" dirty="0" err="1">
                <a:solidFill>
                  <a:schemeClr val="bg1"/>
                </a:solidFill>
                <a:latin typeface="Calibri" panose="020F0502020204030204" pitchFamily="34" charset="0"/>
                <a:cs typeface="Calibri" panose="020F0502020204030204" pitchFamily="34" charset="0"/>
              </a:rPr>
              <a:t>Datatype</a:t>
            </a:r>
            <a:r>
              <a:rPr lang="it-IT" sz="3200" b="1" dirty="0">
                <a:solidFill>
                  <a:schemeClr val="bg1"/>
                </a:solidFill>
                <a:latin typeface="Calibri" panose="020F0502020204030204" pitchFamily="34" charset="0"/>
                <a:cs typeface="Calibri" panose="020F0502020204030204" pitchFamily="34" charset="0"/>
              </a:rPr>
              <a:t>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TIMESTAMP</a:t>
            </a:r>
            <a:r>
              <a:rPr lang="it-IT" sz="2800" dirty="0">
                <a:ea typeface="Tahoma" panose="020B0604030504040204" pitchFamily="34" charset="0"/>
                <a:cs typeface="Calibri" panose="020F0502020204030204" pitchFamily="34" charset="0"/>
                <a:sym typeface="Convergence"/>
              </a:rPr>
              <a:t> è un particolare formato che consente di acquisire/memorizzare un formato </a:t>
            </a:r>
            <a:r>
              <a:rPr lang="it-IT" sz="2800" b="1" dirty="0">
                <a:ea typeface="Tahoma" panose="020B0604030504040204" pitchFamily="34" charset="0"/>
                <a:cs typeface="Calibri" panose="020F0502020204030204" pitchFamily="34" charset="0"/>
                <a:sym typeface="Convergence"/>
              </a:rPr>
              <a:t>Data</a:t>
            </a:r>
            <a:r>
              <a:rPr lang="it-IT" sz="2800" dirty="0">
                <a:ea typeface="Tahoma" panose="020B0604030504040204" pitchFamily="34" charset="0"/>
                <a:cs typeface="Calibri" panose="020F0502020204030204" pitchFamily="34" charset="0"/>
                <a:sym typeface="Convergence"/>
              </a:rPr>
              <a:t> con l’aggiunta dell’ora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è possibile utilizzare l'opzione </a:t>
            </a:r>
            <a:r>
              <a:rPr lang="it-IT" sz="2800" b="1" dirty="0">
                <a:ea typeface="Tahoma" panose="020B0604030504040204" pitchFamily="34" charset="0"/>
                <a:cs typeface="Calibri" panose="020F0502020204030204" pitchFamily="34" charset="0"/>
                <a:sym typeface="Convergence"/>
              </a:rPr>
              <a:t>WITH TIME ZONE </a:t>
            </a:r>
            <a:r>
              <a:rPr lang="it-IT" sz="2800" dirty="0">
                <a:ea typeface="Tahoma" panose="020B0604030504040204" pitchFamily="34" charset="0"/>
                <a:cs typeface="Calibri" panose="020F0502020204030204" pitchFamily="34" charset="0"/>
                <a:sym typeface="Convergence"/>
              </a:rPr>
              <a:t>nella dichiarazione della variabile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Con il termine </a:t>
            </a:r>
            <a:r>
              <a:rPr lang="it-IT" sz="2800" b="1" dirty="0">
                <a:ea typeface="Tahoma" panose="020B0604030504040204" pitchFamily="34" charset="0"/>
                <a:cs typeface="Calibri" panose="020F0502020204030204" pitchFamily="34" charset="0"/>
                <a:sym typeface="Convergence"/>
              </a:rPr>
              <a:t>Time Zone </a:t>
            </a:r>
            <a:r>
              <a:rPr lang="it-IT" sz="2800" dirty="0">
                <a:ea typeface="Tahoma" panose="020B0604030504040204" pitchFamily="34" charset="0"/>
                <a:cs typeface="Calibri" panose="020F0502020204030204" pitchFamily="34" charset="0"/>
                <a:sym typeface="Convergence"/>
              </a:rPr>
              <a:t>si indica il tempo corrente di una determinata località sulla base del fuso orario di riferimento e di conseguenza della sua posizione geografica</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407684603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TIMESTAMP </a:t>
            </a:r>
            <a:r>
              <a:rPr lang="it-IT" sz="3200" b="1" dirty="0" err="1">
                <a:solidFill>
                  <a:schemeClr val="bg1"/>
                </a:solidFill>
                <a:latin typeface="Calibri" panose="020F0502020204030204" pitchFamily="34" charset="0"/>
                <a:cs typeface="Calibri" panose="020F0502020204030204" pitchFamily="34" charset="0"/>
              </a:rPr>
              <a:t>Datatype</a:t>
            </a:r>
            <a:r>
              <a:rPr lang="it-IT" sz="3200" b="1" dirty="0">
                <a:solidFill>
                  <a:schemeClr val="bg1"/>
                </a:solidFill>
                <a:latin typeface="Calibri" panose="020F0502020204030204" pitchFamily="34" charset="0"/>
                <a:cs typeface="Calibri" panose="020F0502020204030204" pitchFamily="34" charset="0"/>
              </a:rPr>
              <a:t> ( 2 di 2 )</a:t>
            </a:r>
          </a:p>
        </p:txBody>
      </p:sp>
      <p:sp>
        <p:nvSpPr>
          <p:cNvPr id="2" name="CasellaDiTesto 1">
            <a:extLst>
              <a:ext uri="{FF2B5EF4-FFF2-40B4-BE49-F238E27FC236}">
                <a16:creationId xmlns:a16="http://schemas.microsoft.com/office/drawing/2014/main" id="{65A2ADA6-C599-CDEE-213D-9C94087FB7B9}"/>
              </a:ext>
            </a:extLst>
          </p:cNvPr>
          <p:cNvSpPr txBox="1"/>
          <p:nvPr/>
        </p:nvSpPr>
        <p:spPr>
          <a:xfrm>
            <a:off x="267628" y="759769"/>
            <a:ext cx="12511669" cy="3477875"/>
          </a:xfrm>
          <a:prstGeom prst="rect">
            <a:avLst/>
          </a:prstGeom>
          <a:noFill/>
        </p:spPr>
        <p:txBody>
          <a:bodyPr wrap="square" rtlCol="0">
            <a:spAutoFit/>
          </a:bodyPr>
          <a:lstStyle/>
          <a:p>
            <a:r>
              <a:rPr lang="it-IT" sz="2000" b="1" dirty="0">
                <a:solidFill>
                  <a:srgbClr val="0000FF"/>
                </a:solidFill>
                <a:latin typeface="Courier New" panose="02070309020205020404" pitchFamily="49" charset="0"/>
                <a:cs typeface="Courier New" panose="02070309020205020404" pitchFamily="49" charset="0"/>
              </a:rPr>
              <a:t>DO $$</a:t>
            </a:r>
          </a:p>
          <a:p>
            <a:r>
              <a:rPr lang="it-IT" sz="2000" b="1" dirty="0">
                <a:solidFill>
                  <a:srgbClr val="0000FF"/>
                </a:solidFill>
                <a:latin typeface="Courier New" panose="02070309020205020404" pitchFamily="49" charset="0"/>
                <a:cs typeface="Courier New" panose="02070309020205020404" pitchFamily="49" charset="0"/>
              </a:rPr>
              <a:t>DECLARE</a:t>
            </a:r>
          </a:p>
          <a:p>
            <a:r>
              <a:rPr lang="it-IT" sz="2000" b="1" dirty="0">
                <a:latin typeface="Courier New" panose="02070309020205020404" pitchFamily="49" charset="0"/>
                <a:cs typeface="Courier New" panose="02070309020205020404" pitchFamily="49" charset="0"/>
              </a:rPr>
              <a:t>   VAR_CON_ZONA              </a:t>
            </a:r>
            <a:r>
              <a:rPr lang="it-IT" sz="2000" b="1" dirty="0">
                <a:solidFill>
                  <a:srgbClr val="0000FF"/>
                </a:solidFill>
                <a:latin typeface="Courier New" panose="02070309020205020404" pitchFamily="49" charset="0"/>
                <a:cs typeface="Courier New" panose="02070309020205020404" pitchFamily="49" charset="0"/>
              </a:rPr>
              <a:t>TIMESTAMP</a:t>
            </a:r>
            <a:r>
              <a:rPr lang="it-IT" sz="2000" b="1" dirty="0">
                <a:latin typeface="Courier New" panose="02070309020205020404" pitchFamily="49" charset="0"/>
                <a:cs typeface="Courier New" panose="02070309020205020404" pitchFamily="49" charset="0"/>
              </a:rPr>
              <a:t> </a:t>
            </a:r>
            <a:r>
              <a:rPr lang="it-IT" sz="2000" b="1" dirty="0">
                <a:solidFill>
                  <a:srgbClr val="0000FF"/>
                </a:solidFill>
                <a:latin typeface="Courier New" panose="02070309020205020404" pitchFamily="49" charset="0"/>
                <a:cs typeface="Courier New" panose="02070309020205020404" pitchFamily="49" charset="0"/>
              </a:rPr>
              <a:t>WITH</a:t>
            </a:r>
            <a:r>
              <a:rPr lang="it-IT" sz="2000" b="1" dirty="0">
                <a:latin typeface="Courier New" panose="02070309020205020404" pitchFamily="49" charset="0"/>
                <a:cs typeface="Courier New" panose="02070309020205020404" pitchFamily="49" charset="0"/>
              </a:rPr>
              <a:t> </a:t>
            </a:r>
            <a:r>
              <a:rPr lang="it-IT" sz="2000" b="1" dirty="0">
                <a:solidFill>
                  <a:srgbClr val="0000FF"/>
                </a:solidFill>
                <a:latin typeface="Courier New" panose="02070309020205020404" pitchFamily="49" charset="0"/>
                <a:cs typeface="Courier New" panose="02070309020205020404" pitchFamily="49" charset="0"/>
              </a:rPr>
              <a:t>TIME</a:t>
            </a:r>
            <a:r>
              <a:rPr lang="it-IT" sz="2000" b="1" dirty="0">
                <a:latin typeface="Courier New" panose="02070309020205020404" pitchFamily="49" charset="0"/>
                <a:cs typeface="Courier New" panose="02070309020205020404" pitchFamily="49" charset="0"/>
              </a:rPr>
              <a:t> </a:t>
            </a:r>
            <a:r>
              <a:rPr lang="it-IT" sz="2000" b="1" dirty="0">
                <a:solidFill>
                  <a:srgbClr val="0000FF"/>
                </a:solidFill>
                <a:latin typeface="Courier New" panose="02070309020205020404" pitchFamily="49" charset="0"/>
                <a:cs typeface="Courier New" panose="02070309020205020404" pitchFamily="49" charset="0"/>
              </a:rPr>
              <a:t>ZONE</a:t>
            </a:r>
            <a:r>
              <a:rPr lang="it-IT" sz="2000" b="1" dirty="0">
                <a:latin typeface="Courier New" panose="02070309020205020404" pitchFamily="49" charset="0"/>
                <a:cs typeface="Courier New" panose="02070309020205020404" pitchFamily="49" charset="0"/>
              </a:rPr>
              <a:t>;</a:t>
            </a:r>
          </a:p>
          <a:p>
            <a:r>
              <a:rPr lang="it-IT" sz="2000" b="1" dirty="0">
                <a:latin typeface="Courier New" panose="02070309020205020404" pitchFamily="49" charset="0"/>
                <a:cs typeface="Courier New" panose="02070309020205020404" pitchFamily="49" charset="0"/>
              </a:rPr>
              <a:t>   VAR_SENZA_ZONA            </a:t>
            </a:r>
            <a:r>
              <a:rPr lang="it-IT" sz="2000" b="1" dirty="0">
                <a:solidFill>
                  <a:srgbClr val="0000FF"/>
                </a:solidFill>
                <a:latin typeface="Courier New" panose="02070309020205020404" pitchFamily="49" charset="0"/>
                <a:cs typeface="Courier New" panose="02070309020205020404" pitchFamily="49" charset="0"/>
              </a:rPr>
              <a:t>TIMESTAMP</a:t>
            </a:r>
            <a:r>
              <a:rPr lang="it-IT" sz="2000" b="1" dirty="0">
                <a:latin typeface="Courier New" panose="02070309020205020404" pitchFamily="49" charset="0"/>
                <a:cs typeface="Courier New" panose="02070309020205020404" pitchFamily="49" charset="0"/>
              </a:rPr>
              <a:t>;</a:t>
            </a:r>
          </a:p>
          <a:p>
            <a:r>
              <a:rPr lang="it-IT" sz="2000" b="1" dirty="0">
                <a:solidFill>
                  <a:srgbClr val="0000FF"/>
                </a:solidFill>
                <a:latin typeface="Courier New" panose="02070309020205020404" pitchFamily="49" charset="0"/>
                <a:cs typeface="Courier New" panose="02070309020205020404" pitchFamily="49" charset="0"/>
              </a:rPr>
              <a:t>BEGIN</a:t>
            </a:r>
          </a:p>
          <a:p>
            <a:r>
              <a:rPr lang="it-IT" sz="2000" b="1" dirty="0">
                <a:latin typeface="Courier New" panose="02070309020205020404" pitchFamily="49" charset="0"/>
                <a:cs typeface="Courier New" panose="02070309020205020404" pitchFamily="49" charset="0"/>
              </a:rPr>
              <a:t>   VAR_CON_ZONA := </a:t>
            </a:r>
            <a:r>
              <a:rPr lang="it-IT" sz="2000" b="1" dirty="0">
                <a:solidFill>
                  <a:srgbClr val="0000FF"/>
                </a:solidFill>
                <a:latin typeface="Courier New" panose="02070309020205020404" pitchFamily="49" charset="0"/>
                <a:cs typeface="Courier New" panose="02070309020205020404" pitchFamily="49" charset="0"/>
              </a:rPr>
              <a:t>CURRENT_TIMESTAMP</a:t>
            </a:r>
            <a:r>
              <a:rPr lang="it-IT" sz="2000" b="1" dirty="0">
                <a:latin typeface="Courier New" panose="02070309020205020404" pitchFamily="49" charset="0"/>
                <a:cs typeface="Courier New" panose="02070309020205020404" pitchFamily="49" charset="0"/>
              </a:rPr>
              <a:t>;</a:t>
            </a:r>
          </a:p>
          <a:p>
            <a:r>
              <a:rPr lang="it-IT" sz="2000" b="1" dirty="0">
                <a:latin typeface="Courier New" panose="02070309020205020404" pitchFamily="49" charset="0"/>
                <a:cs typeface="Courier New" panose="02070309020205020404" pitchFamily="49" charset="0"/>
              </a:rPr>
              <a:t>   </a:t>
            </a:r>
            <a:r>
              <a:rPr lang="it-IT" sz="2000" b="1" dirty="0">
                <a:solidFill>
                  <a:srgbClr val="0000FF"/>
                </a:solidFill>
                <a:latin typeface="Courier New" panose="02070309020205020404" pitchFamily="49" charset="0"/>
                <a:cs typeface="Courier New" panose="02070309020205020404" pitchFamily="49" charset="0"/>
              </a:rPr>
              <a:t>RAISE INFO </a:t>
            </a:r>
            <a:r>
              <a:rPr lang="it-IT" sz="2000" b="1" dirty="0">
                <a:latin typeface="Courier New" panose="02070309020205020404" pitchFamily="49" charset="0"/>
                <a:cs typeface="Courier New" panose="02070309020205020404" pitchFamily="49" charset="0"/>
              </a:rPr>
              <a:t>'VAR_CON_ZONA : </a:t>
            </a:r>
            <a:r>
              <a:rPr lang="it-IT" sz="2000" b="1" dirty="0">
                <a:solidFill>
                  <a:srgbClr val="0000FF"/>
                </a:solidFill>
                <a:latin typeface="Courier New" panose="02070309020205020404" pitchFamily="49" charset="0"/>
                <a:cs typeface="Courier New" panose="02070309020205020404" pitchFamily="49" charset="0"/>
              </a:rPr>
              <a:t>%</a:t>
            </a:r>
            <a:r>
              <a:rPr lang="it-IT" sz="2000" b="1" dirty="0">
                <a:latin typeface="Courier New" panose="02070309020205020404" pitchFamily="49" charset="0"/>
                <a:cs typeface="Courier New" panose="02070309020205020404" pitchFamily="49" charset="0"/>
              </a:rPr>
              <a:t>', VAR_CON_ZONA;</a:t>
            </a:r>
          </a:p>
          <a:p>
            <a:r>
              <a:rPr lang="it-IT" sz="2000" b="1" dirty="0">
                <a:latin typeface="Courier New" panose="02070309020205020404" pitchFamily="49" charset="0"/>
                <a:cs typeface="Courier New" panose="02070309020205020404" pitchFamily="49" charset="0"/>
              </a:rPr>
              <a:t>   VAR_SENZA_ZONA := </a:t>
            </a:r>
            <a:r>
              <a:rPr lang="it-IT" sz="2000" b="1" dirty="0">
                <a:solidFill>
                  <a:srgbClr val="0000FF"/>
                </a:solidFill>
                <a:latin typeface="Courier New" panose="02070309020205020404" pitchFamily="49" charset="0"/>
                <a:cs typeface="Courier New" panose="02070309020205020404" pitchFamily="49" charset="0"/>
              </a:rPr>
              <a:t>CURRENT_TIMESTAMP</a:t>
            </a:r>
            <a:r>
              <a:rPr lang="it-IT" sz="2000" b="1" dirty="0">
                <a:latin typeface="Courier New" panose="02070309020205020404" pitchFamily="49" charset="0"/>
                <a:cs typeface="Courier New" panose="02070309020205020404" pitchFamily="49" charset="0"/>
              </a:rPr>
              <a:t>;</a:t>
            </a:r>
          </a:p>
          <a:p>
            <a:r>
              <a:rPr lang="it-IT" sz="2000" b="1" dirty="0">
                <a:latin typeface="Courier New" panose="02070309020205020404" pitchFamily="49" charset="0"/>
                <a:cs typeface="Courier New" panose="02070309020205020404" pitchFamily="49" charset="0"/>
              </a:rPr>
              <a:t>   </a:t>
            </a:r>
            <a:r>
              <a:rPr lang="it-IT" sz="2000" b="1" dirty="0">
                <a:solidFill>
                  <a:srgbClr val="0000FF"/>
                </a:solidFill>
                <a:latin typeface="Courier New" panose="02070309020205020404" pitchFamily="49" charset="0"/>
                <a:cs typeface="Courier New" panose="02070309020205020404" pitchFamily="49" charset="0"/>
              </a:rPr>
              <a:t>RAISE INFO </a:t>
            </a:r>
            <a:r>
              <a:rPr lang="it-IT" sz="2000" b="1" dirty="0">
                <a:latin typeface="Courier New" panose="02070309020205020404" pitchFamily="49" charset="0"/>
                <a:cs typeface="Courier New" panose="02070309020205020404" pitchFamily="49" charset="0"/>
              </a:rPr>
              <a:t>'VAR_SENZA_ZONA : </a:t>
            </a:r>
            <a:r>
              <a:rPr lang="it-IT" sz="2000" b="1" dirty="0">
                <a:solidFill>
                  <a:srgbClr val="0000FF"/>
                </a:solidFill>
                <a:latin typeface="Courier New" panose="02070309020205020404" pitchFamily="49" charset="0"/>
                <a:cs typeface="Courier New" panose="02070309020205020404" pitchFamily="49" charset="0"/>
              </a:rPr>
              <a:t>%</a:t>
            </a:r>
            <a:r>
              <a:rPr lang="it-IT" sz="2000" b="1" dirty="0">
                <a:latin typeface="Courier New" panose="02070309020205020404" pitchFamily="49" charset="0"/>
                <a:cs typeface="Courier New" panose="02070309020205020404" pitchFamily="49" charset="0"/>
              </a:rPr>
              <a:t>', VAR_SENZA_ZONA;</a:t>
            </a:r>
          </a:p>
          <a:p>
            <a:r>
              <a:rPr lang="it-IT" sz="2000" b="1" dirty="0">
                <a:solidFill>
                  <a:srgbClr val="0000FF"/>
                </a:solidFill>
                <a:latin typeface="Courier New" panose="02070309020205020404" pitchFamily="49" charset="0"/>
                <a:cs typeface="Courier New" panose="02070309020205020404" pitchFamily="49" charset="0"/>
              </a:rPr>
              <a:t>END</a:t>
            </a:r>
            <a:r>
              <a:rPr lang="it-IT" sz="2000" b="1" dirty="0">
                <a:latin typeface="Courier New" panose="02070309020205020404" pitchFamily="49" charset="0"/>
                <a:cs typeface="Courier New" panose="02070309020205020404" pitchFamily="49" charset="0"/>
              </a:rPr>
              <a:t>; </a:t>
            </a:r>
          </a:p>
          <a:p>
            <a:r>
              <a:rPr lang="it-IT" sz="2000" b="1" dirty="0">
                <a:solidFill>
                  <a:srgbClr val="0000FF"/>
                </a:solidFill>
                <a:latin typeface="Courier New" panose="02070309020205020404" pitchFamily="49" charset="0"/>
                <a:cs typeface="Courier New" panose="02070309020205020404" pitchFamily="49" charset="0"/>
              </a:rPr>
              <a:t>$$</a:t>
            </a:r>
          </a:p>
        </p:txBody>
      </p:sp>
      <p:pic>
        <p:nvPicPr>
          <p:cNvPr id="5" name="Immagine 4">
            <a:extLst>
              <a:ext uri="{FF2B5EF4-FFF2-40B4-BE49-F238E27FC236}">
                <a16:creationId xmlns:a16="http://schemas.microsoft.com/office/drawing/2014/main" id="{3586C855-8486-1277-1BCE-A1EC9699FEDC}"/>
              </a:ext>
            </a:extLst>
          </p:cNvPr>
          <p:cNvPicPr>
            <a:picLocks noChangeAspect="1"/>
          </p:cNvPicPr>
          <p:nvPr/>
        </p:nvPicPr>
        <p:blipFill>
          <a:blip r:embed="rId3"/>
          <a:stretch>
            <a:fillRect/>
          </a:stretch>
        </p:blipFill>
        <p:spPr>
          <a:xfrm>
            <a:off x="4145297" y="3983499"/>
            <a:ext cx="8176552" cy="1893517"/>
          </a:xfrm>
          <a:prstGeom prst="rect">
            <a:avLst/>
          </a:prstGeom>
        </p:spPr>
      </p:pic>
    </p:spTree>
    <p:extLst>
      <p:ext uri="{BB962C8B-B14F-4D97-AF65-F5344CB8AC3E}">
        <p14:creationId xmlns:p14="http://schemas.microsoft.com/office/powerpoint/2010/main" val="23452827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VARCHAR </a:t>
            </a:r>
            <a:r>
              <a:rPr lang="it-IT" sz="3200" b="1" dirty="0" err="1">
                <a:solidFill>
                  <a:schemeClr val="bg1"/>
                </a:solidFill>
                <a:latin typeface="Calibri" panose="020F0502020204030204" pitchFamily="34" charset="0"/>
                <a:cs typeface="Calibri" panose="020F0502020204030204" pitchFamily="34" charset="0"/>
              </a:rPr>
              <a:t>Datatype</a:t>
            </a:r>
            <a:endParaRPr lang="it-IT" sz="3200" b="1" dirty="0">
              <a:solidFill>
                <a:schemeClr val="bg1"/>
              </a:solidFill>
              <a:latin typeface="Calibri" panose="020F0502020204030204" pitchFamily="34" charset="0"/>
              <a:cs typeface="Calibri" panose="020F0502020204030204" pitchFamily="34" charset="0"/>
            </a:endParaRP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97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tipo </a:t>
            </a:r>
            <a:r>
              <a:rPr lang="it-IT" sz="2800" b="1" dirty="0">
                <a:ea typeface="Tahoma" panose="020B0604030504040204" pitchFamily="34" charset="0"/>
                <a:cs typeface="Calibri" panose="020F0502020204030204" pitchFamily="34" charset="0"/>
                <a:sym typeface="Convergence"/>
              </a:rPr>
              <a:t>VARCHAR</a:t>
            </a:r>
            <a:r>
              <a:rPr lang="it-IT" sz="2800" dirty="0">
                <a:ea typeface="Tahoma" panose="020B0604030504040204" pitchFamily="34" charset="0"/>
                <a:cs typeface="Calibri" panose="020F0502020204030204" pitchFamily="34" charset="0"/>
                <a:sym typeface="Convergence"/>
              </a:rPr>
              <a:t> può contenere fino a </a:t>
            </a:r>
            <a:r>
              <a:rPr lang="it-IT" sz="2800" b="1" dirty="0">
                <a:ea typeface="Tahoma" panose="020B0604030504040204" pitchFamily="34" charset="0"/>
                <a:cs typeface="Calibri" panose="020F0502020204030204" pitchFamily="34" charset="0"/>
                <a:sym typeface="Convergence"/>
              </a:rPr>
              <a:t>65535</a:t>
            </a:r>
            <a:r>
              <a:rPr lang="it-IT" sz="2800" dirty="0">
                <a:ea typeface="Tahoma" panose="020B0604030504040204" pitchFamily="34" charset="0"/>
                <a:cs typeface="Calibri" panose="020F0502020204030204" pitchFamily="34" charset="0"/>
                <a:sym typeface="Convergence"/>
              </a:rPr>
              <a:t> caratteri oltre i quali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genererà errore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motore </a:t>
            </a:r>
            <a:r>
              <a:rPr lang="it-IT" sz="2800" b="1" dirty="0">
                <a:ea typeface="Tahoma" panose="020B0604030504040204" pitchFamily="34" charset="0"/>
                <a:cs typeface="Calibri" panose="020F0502020204030204" pitchFamily="34" charset="0"/>
                <a:sym typeface="Convergence"/>
              </a:rPr>
              <a:t>Postgres PL/Sql</a:t>
            </a:r>
            <a:r>
              <a:rPr lang="it-IT" sz="2800" dirty="0">
                <a:ea typeface="Tahoma" panose="020B0604030504040204" pitchFamily="34" charset="0"/>
                <a:cs typeface="Calibri" panose="020F0502020204030204" pitchFamily="34" charset="0"/>
                <a:sym typeface="Convergence"/>
              </a:rPr>
              <a:t>, per una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VARCHAR</a:t>
            </a:r>
            <a:r>
              <a:rPr lang="it-IT" sz="2800" dirty="0">
                <a:ea typeface="Tahoma" panose="020B0604030504040204" pitchFamily="34" charset="0"/>
                <a:cs typeface="Calibri" panose="020F0502020204030204" pitchFamily="34" charset="0"/>
                <a:sym typeface="Convergence"/>
              </a:rPr>
              <a:t> assegna dinamicamente solo memoria sufficiente a contenere il valore effettivo dei caratteri occupati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Questo significa che se dichiariamo una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di </a:t>
            </a:r>
            <a:r>
              <a:rPr lang="it-IT" sz="2800" b="1" dirty="0">
                <a:solidFill>
                  <a:srgbClr val="FF0000"/>
                </a:solidFill>
                <a:ea typeface="Tahoma" panose="020B0604030504040204" pitchFamily="34" charset="0"/>
                <a:cs typeface="Calibri" panose="020F0502020204030204" pitchFamily="34" charset="0"/>
                <a:sym typeface="Convergence"/>
              </a:rPr>
              <a:t>1000</a:t>
            </a:r>
            <a:r>
              <a:rPr lang="it-IT" sz="2800" b="1" dirty="0">
                <a:ea typeface="Tahoma" panose="020B0604030504040204" pitchFamily="34" charset="0"/>
                <a:cs typeface="Calibri" panose="020F0502020204030204" pitchFamily="34" charset="0"/>
                <a:sym typeface="Convergence"/>
              </a:rPr>
              <a:t> Bytes </a:t>
            </a:r>
            <a:r>
              <a:rPr lang="it-IT" sz="2800" dirty="0">
                <a:ea typeface="Tahoma" panose="020B0604030504040204" pitchFamily="34" charset="0"/>
                <a:cs typeface="Calibri" panose="020F0502020204030204" pitchFamily="34" charset="0"/>
                <a:sym typeface="Convergence"/>
              </a:rPr>
              <a:t>e poi la valorizziamo con </a:t>
            </a:r>
            <a:r>
              <a:rPr lang="it-IT" sz="2800" b="1" dirty="0">
                <a:ea typeface="Tahoma" panose="020B0604030504040204" pitchFamily="34" charset="0"/>
                <a:cs typeface="Calibri" panose="020F0502020204030204" pitchFamily="34" charset="0"/>
                <a:sym typeface="Convergence"/>
              </a:rPr>
              <a:t>10 Bytes</a:t>
            </a:r>
            <a:r>
              <a:rPr lang="it-IT" sz="2800" dirty="0">
                <a:ea typeface="Tahoma" panose="020B0604030504040204" pitchFamily="34" charset="0"/>
                <a:cs typeface="Calibri" panose="020F0502020204030204" pitchFamily="34" charset="0"/>
                <a:sym typeface="Convergence"/>
              </a:rPr>
              <a:t>, in memoria, occuperemo solo </a:t>
            </a:r>
            <a:r>
              <a:rPr lang="it-IT" sz="2800" b="1" dirty="0">
                <a:solidFill>
                  <a:srgbClr val="FF0000"/>
                </a:solidFill>
                <a:ea typeface="Tahoma" panose="020B0604030504040204" pitchFamily="34" charset="0"/>
                <a:cs typeface="Calibri" panose="020F0502020204030204" pitchFamily="34" charset="0"/>
                <a:sym typeface="Convergence"/>
              </a:rPr>
              <a:t>10</a:t>
            </a:r>
            <a:r>
              <a:rPr lang="it-IT" sz="2800" b="1" dirty="0">
                <a:ea typeface="Tahoma" panose="020B0604030504040204" pitchFamily="34" charset="0"/>
                <a:cs typeface="Calibri" panose="020F0502020204030204" pitchFamily="34" charset="0"/>
                <a:sym typeface="Convergence"/>
              </a:rPr>
              <a:t> Bytes</a:t>
            </a:r>
            <a:endParaRPr lang="it-IT" sz="2800" dirty="0">
              <a:ea typeface="Tahoma" panose="020B0604030504040204" pitchFamily="34" charset="0"/>
              <a:cs typeface="Calibri" panose="020F0502020204030204" pitchFamily="34" charset="0"/>
              <a:sym typeface="Convergence"/>
            </a:endParaRPr>
          </a:p>
        </p:txBody>
      </p:sp>
      <p:sp>
        <p:nvSpPr>
          <p:cNvPr id="2" name="CasellaDiTesto 1">
            <a:extLst>
              <a:ext uri="{FF2B5EF4-FFF2-40B4-BE49-F238E27FC236}">
                <a16:creationId xmlns:a16="http://schemas.microsoft.com/office/drawing/2014/main" id="{D1130742-4596-BFEC-1DA7-0965A4A4B04C}"/>
              </a:ext>
            </a:extLst>
          </p:cNvPr>
          <p:cNvSpPr txBox="1"/>
          <p:nvPr/>
        </p:nvSpPr>
        <p:spPr>
          <a:xfrm>
            <a:off x="4793292" y="1546526"/>
            <a:ext cx="9021338" cy="1323439"/>
          </a:xfrm>
          <a:prstGeom prst="rect">
            <a:avLst/>
          </a:prstGeom>
          <a:noFill/>
        </p:spPr>
        <p:txBody>
          <a:bodyPr wrap="square" rtlCol="0">
            <a:spAutoFit/>
          </a:bodyPr>
          <a:lstStyle/>
          <a:p>
            <a:r>
              <a:rPr lang="it-IT" sz="2000" b="1" dirty="0">
                <a:solidFill>
                  <a:srgbClr val="0000FF"/>
                </a:solidFill>
                <a:latin typeface="Courier New" panose="02070309020205020404" pitchFamily="49" charset="0"/>
                <a:cs typeface="Courier New" panose="02070309020205020404" pitchFamily="49" charset="0"/>
              </a:rPr>
              <a:t>DECLARE</a:t>
            </a:r>
          </a:p>
          <a:p>
            <a:r>
              <a:rPr lang="it-IT" sz="2000" b="1" dirty="0">
                <a:latin typeface="Courier New" panose="02070309020205020404" pitchFamily="49" charset="0"/>
                <a:cs typeface="Courier New" panose="02070309020205020404" pitchFamily="49" charset="0"/>
              </a:rPr>
              <a:t>   VAR_A              </a:t>
            </a:r>
            <a:r>
              <a:rPr lang="it-IT" sz="2000" b="1" dirty="0">
                <a:solidFill>
                  <a:srgbClr val="0000FF"/>
                </a:solidFill>
                <a:latin typeface="Courier New" panose="02070309020205020404" pitchFamily="49" charset="0"/>
                <a:cs typeface="Courier New" panose="02070309020205020404" pitchFamily="49" charset="0"/>
              </a:rPr>
              <a:t>STRING</a:t>
            </a:r>
            <a:r>
              <a:rPr lang="it-IT" sz="2000" b="1" dirty="0">
                <a:latin typeface="Courier New" panose="02070309020205020404" pitchFamily="49" charset="0"/>
                <a:cs typeface="Courier New" panose="02070309020205020404" pitchFamily="49" charset="0"/>
              </a:rPr>
              <a:t>(</a:t>
            </a:r>
            <a:r>
              <a:rPr lang="it-IT" sz="2000" b="1" dirty="0">
                <a:solidFill>
                  <a:srgbClr val="00B050"/>
                </a:solidFill>
                <a:latin typeface="Courier New" panose="02070309020205020404" pitchFamily="49" charset="0"/>
                <a:cs typeface="Courier New" panose="02070309020205020404" pitchFamily="49" charset="0"/>
              </a:rPr>
              <a:t>125</a:t>
            </a:r>
            <a:r>
              <a:rPr lang="it-IT" sz="2000" b="1" dirty="0">
                <a:latin typeface="Courier New" panose="02070309020205020404" pitchFamily="49" charset="0"/>
                <a:cs typeface="Courier New" panose="02070309020205020404" pitchFamily="49" charset="0"/>
              </a:rPr>
              <a:t>) :=‘’;</a:t>
            </a:r>
          </a:p>
          <a:p>
            <a:r>
              <a:rPr lang="it-IT" sz="2000" b="1" dirty="0">
                <a:latin typeface="Courier New" panose="02070309020205020404" pitchFamily="49" charset="0"/>
                <a:cs typeface="Courier New" panose="02070309020205020404" pitchFamily="49" charset="0"/>
              </a:rPr>
              <a:t>   VAR_B              </a:t>
            </a:r>
            <a:r>
              <a:rPr lang="it-IT" sz="2000" b="1" dirty="0">
                <a:solidFill>
                  <a:srgbClr val="0000FF"/>
                </a:solidFill>
                <a:latin typeface="Courier New" panose="02070309020205020404" pitchFamily="49" charset="0"/>
                <a:cs typeface="Courier New" panose="02070309020205020404" pitchFamily="49" charset="0"/>
              </a:rPr>
              <a:t>VARCHAR</a:t>
            </a:r>
            <a:r>
              <a:rPr lang="it-IT" sz="2000" b="1" dirty="0">
                <a:latin typeface="Courier New" panose="02070309020205020404" pitchFamily="49" charset="0"/>
                <a:cs typeface="Courier New" panose="02070309020205020404" pitchFamily="49" charset="0"/>
              </a:rPr>
              <a:t>(</a:t>
            </a:r>
            <a:r>
              <a:rPr lang="it-IT" sz="2000" b="1" dirty="0">
                <a:solidFill>
                  <a:srgbClr val="00B050"/>
                </a:solidFill>
                <a:latin typeface="Courier New" panose="02070309020205020404" pitchFamily="49" charset="0"/>
                <a:cs typeface="Courier New" panose="02070309020205020404" pitchFamily="49" charset="0"/>
              </a:rPr>
              <a:t>1000</a:t>
            </a:r>
            <a:r>
              <a:rPr lang="it-IT" sz="2000" b="1" dirty="0">
                <a:latin typeface="Courier New" panose="02070309020205020404" pitchFamily="49" charset="0"/>
                <a:cs typeface="Courier New" panose="02070309020205020404" pitchFamily="49" charset="0"/>
              </a:rPr>
              <a:t>) :=‘’;</a:t>
            </a:r>
          </a:p>
          <a:p>
            <a:r>
              <a:rPr lang="it-IT" sz="2000" b="1" dirty="0">
                <a:latin typeface="Courier New" panose="02070309020205020404" pitchFamily="49" charset="0"/>
                <a:cs typeface="Courier New" panose="02070309020205020404" pitchFamily="49" charset="0"/>
              </a:rPr>
              <a:t>   VAR_C              </a:t>
            </a:r>
            <a:r>
              <a:rPr lang="it-IT" sz="2000" b="1" dirty="0">
                <a:solidFill>
                  <a:srgbClr val="0000FF"/>
                </a:solidFill>
                <a:latin typeface="Courier New" panose="02070309020205020404" pitchFamily="49" charset="0"/>
                <a:cs typeface="Courier New" panose="02070309020205020404" pitchFamily="49" charset="0"/>
              </a:rPr>
              <a:t>VARCHAR</a:t>
            </a:r>
            <a:r>
              <a:rPr lang="it-IT" sz="2000" b="1" dirty="0">
                <a:latin typeface="Courier New" panose="02070309020205020404" pitchFamily="49" charset="0"/>
                <a:cs typeface="Courier New" panose="02070309020205020404" pitchFamily="49" charset="0"/>
              </a:rPr>
              <a:t>(</a:t>
            </a:r>
            <a:r>
              <a:rPr lang="it-IT" sz="2000" b="1" dirty="0">
                <a:solidFill>
                  <a:srgbClr val="00B050"/>
                </a:solidFill>
                <a:latin typeface="Courier New" panose="02070309020205020404" pitchFamily="49" charset="0"/>
                <a:cs typeface="Courier New" panose="02070309020205020404" pitchFamily="49" charset="0"/>
              </a:rPr>
              <a:t>65535</a:t>
            </a:r>
            <a:r>
              <a:rPr lang="it-IT" sz="2000"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37691959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311491" y="731841"/>
            <a:ext cx="7998135" cy="3323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6600" b="1" dirty="0">
                <a:solidFill>
                  <a:srgbClr val="0000FF"/>
                </a:solidFill>
                <a:ea typeface="Tahoma" panose="020B0604030504040204" pitchFamily="34" charset="0"/>
                <a:cs typeface="Calibri" panose="020F0502020204030204" pitchFamily="34" charset="0"/>
                <a:sym typeface="Convergence"/>
              </a:rPr>
              <a:t>Package</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err="1">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Built</a:t>
            </a: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-In</a:t>
            </a:r>
          </a:p>
        </p:txBody>
      </p:sp>
    </p:spTree>
    <p:extLst>
      <p:ext uri="{BB962C8B-B14F-4D97-AF65-F5344CB8AC3E}">
        <p14:creationId xmlns:p14="http://schemas.microsoft.com/office/powerpoint/2010/main" val="32480645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 Package </a:t>
            </a:r>
            <a:r>
              <a:rPr lang="it-IT" sz="3200" b="1" dirty="0" err="1">
                <a:solidFill>
                  <a:schemeClr val="bg1"/>
                </a:solidFill>
                <a:latin typeface="Calibri" panose="020F0502020204030204" pitchFamily="34" charset="0"/>
                <a:cs typeface="Calibri" panose="020F0502020204030204" pitchFamily="34" charset="0"/>
              </a:rPr>
              <a:t>Built</a:t>
            </a:r>
            <a:r>
              <a:rPr lang="it-IT" sz="3200" b="1" dirty="0">
                <a:solidFill>
                  <a:schemeClr val="bg1"/>
                </a:solidFill>
                <a:latin typeface="Calibri" panose="020F0502020204030204" pitchFamily="34" charset="0"/>
                <a:cs typeface="Calibri" panose="020F0502020204030204" pitchFamily="34" charset="0"/>
              </a:rPr>
              <a:t>-In di Postgres</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fornisce molti </a:t>
            </a:r>
            <a:r>
              <a:rPr lang="it-IT" sz="2800" b="1" dirty="0">
                <a:ea typeface="Tahoma" panose="020B0604030504040204" pitchFamily="34" charset="0"/>
                <a:cs typeface="Calibri" panose="020F0502020204030204" pitchFamily="34" charset="0"/>
                <a:sym typeface="Convergence"/>
              </a:rPr>
              <a:t>Package PLPG/Sql</a:t>
            </a:r>
            <a:r>
              <a:rPr lang="it-IT" sz="2800" dirty="0">
                <a:ea typeface="Tahoma" panose="020B0604030504040204" pitchFamily="34" charset="0"/>
                <a:cs typeface="Calibri" panose="020F0502020204030204" pitchFamily="34" charset="0"/>
                <a:sym typeface="Convergence"/>
              </a:rPr>
              <a:t>, conosciuti anche come </a:t>
            </a:r>
            <a:r>
              <a:rPr lang="it-IT" sz="2800" b="1" dirty="0" err="1">
                <a:ea typeface="Tahoma" panose="020B0604030504040204" pitchFamily="34" charset="0"/>
                <a:cs typeface="Calibri" panose="020F0502020204030204" pitchFamily="34" charset="0"/>
                <a:sym typeface="Convergence"/>
              </a:rPr>
              <a:t>Built</a:t>
            </a:r>
            <a:r>
              <a:rPr lang="it-IT" sz="2800" b="1" dirty="0">
                <a:ea typeface="Tahoma" panose="020B0604030504040204" pitchFamily="34" charset="0"/>
                <a:cs typeface="Calibri" panose="020F0502020204030204" pitchFamily="34" charset="0"/>
                <a:sym typeface="Convergence"/>
              </a:rPr>
              <a:t>-In Package</a:t>
            </a:r>
            <a:r>
              <a:rPr lang="it-IT" sz="2800" dirty="0">
                <a:ea typeface="Tahoma" panose="020B0604030504040204" pitchFamily="34" charset="0"/>
                <a:cs typeface="Calibri" panose="020F0502020204030204" pitchFamily="34" charset="0"/>
                <a:sym typeface="Convergence"/>
              </a:rPr>
              <a:t>, per estendere le funzionalità del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e fornire l'accesso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alle funzionalità </a:t>
            </a:r>
            <a:r>
              <a:rPr lang="it-IT" sz="2800" b="1" dirty="0">
                <a:ea typeface="Tahoma" panose="020B0604030504040204" pitchFamily="34" charset="0"/>
                <a:cs typeface="Calibri" panose="020F0502020204030204" pitchFamily="34" charset="0"/>
                <a:sym typeface="Convergence"/>
              </a:rPr>
              <a:t>Sql</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Sarà possibile utilizzare i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forniti quando si creano le proprie applicazioni o le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Non tutti i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sono installati per </a:t>
            </a:r>
            <a:r>
              <a:rPr lang="it-IT" sz="2800" b="1" dirty="0">
                <a:ea typeface="Tahoma" panose="020B0604030504040204" pitchFamily="34" charset="0"/>
                <a:cs typeface="Calibri" panose="020F0502020204030204" pitchFamily="34" charset="0"/>
                <a:sym typeface="Convergence"/>
              </a:rPr>
              <a:t>Default</a:t>
            </a:r>
            <a:r>
              <a:rPr lang="it-IT" sz="2800" dirty="0">
                <a:ea typeface="Tahoma" panose="020B0604030504040204" pitchFamily="34" charset="0"/>
                <a:cs typeface="Calibri" panose="020F0502020204030204" pitchFamily="34" charset="0"/>
                <a:sym typeface="Convergence"/>
              </a:rPr>
              <a:t> ed in tali casi, la documentazione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ufficiale aiuta e guida l'utente nell'installazione</a:t>
            </a:r>
          </a:p>
        </p:txBody>
      </p:sp>
    </p:spTree>
    <p:extLst>
      <p:ext uri="{BB962C8B-B14F-4D97-AF65-F5344CB8AC3E}">
        <p14:creationId xmlns:p14="http://schemas.microsoft.com/office/powerpoint/2010/main" val="33482529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Package RAISE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584992" cy="2574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Package RAISE </a:t>
            </a:r>
            <a:r>
              <a:rPr lang="it-IT" sz="2800" dirty="0">
                <a:ea typeface="Tahoma" panose="020B0604030504040204" pitchFamily="34" charset="0"/>
                <a:cs typeface="Calibri" panose="020F0502020204030204" pitchFamily="34" charset="0"/>
                <a:sym typeface="Convergence"/>
              </a:rPr>
              <a:t>consente di utilizzare </a:t>
            </a:r>
            <a:r>
              <a:rPr lang="it-IT" sz="2800" b="1" dirty="0">
                <a:ea typeface="Tahoma" panose="020B0604030504040204" pitchFamily="34" charset="0"/>
                <a:cs typeface="Calibri" panose="020F0502020204030204" pitchFamily="34" charset="0"/>
                <a:sym typeface="Convergence"/>
              </a:rPr>
              <a:t>Funzioni</a:t>
            </a:r>
            <a:r>
              <a:rPr lang="it-IT" sz="2800" dirty="0">
                <a:ea typeface="Tahoma" panose="020B0604030504040204" pitchFamily="34" charset="0"/>
                <a:cs typeface="Calibri" panose="020F0502020204030204" pitchFamily="34" charset="0"/>
                <a:sym typeface="Convergence"/>
              </a:rPr>
              <a:t> per il </a:t>
            </a:r>
            <a:r>
              <a:rPr lang="it-IT" sz="2800" b="1" dirty="0">
                <a:ea typeface="Tahoma" panose="020B0604030504040204" pitchFamily="34" charset="0"/>
                <a:cs typeface="Calibri" panose="020F0502020204030204" pitchFamily="34" charset="0"/>
                <a:sym typeface="Convergence"/>
              </a:rPr>
              <a:t>Debugging </a:t>
            </a:r>
            <a:r>
              <a:rPr lang="it-IT" sz="2800" dirty="0">
                <a:ea typeface="Tahoma" panose="020B0604030504040204" pitchFamily="34" charset="0"/>
                <a:cs typeface="Calibri" panose="020F0502020204030204" pitchFamily="34" charset="0"/>
                <a:sym typeface="Convergence"/>
              </a:rPr>
              <a:t>ed ha diversi formati</a:t>
            </a:r>
            <a:endParaRPr lang="it-IT" sz="2800" b="1"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400" b="1" dirty="0">
              <a:ea typeface="Tahoma" panose="020B0604030504040204" pitchFamily="34" charset="0"/>
              <a:cs typeface="Calibri" panose="020F0502020204030204" pitchFamily="34" charset="0"/>
              <a:sym typeface="Convergence"/>
            </a:endParaRPr>
          </a:p>
        </p:txBody>
      </p:sp>
      <p:sp>
        <p:nvSpPr>
          <p:cNvPr id="2" name="Text Box 1">
            <a:extLst>
              <a:ext uri="{FF2B5EF4-FFF2-40B4-BE49-F238E27FC236}">
                <a16:creationId xmlns:a16="http://schemas.microsoft.com/office/drawing/2014/main" id="{1DF81C34-8C20-571A-28C8-3D9546B5E75D}"/>
              </a:ext>
            </a:extLst>
          </p:cNvPr>
          <p:cNvSpPr txBox="1">
            <a:spLocks noChangeArrowheads="1"/>
          </p:cNvSpPr>
          <p:nvPr/>
        </p:nvSpPr>
        <p:spPr bwMode="auto">
          <a:xfrm>
            <a:off x="428110" y="1408898"/>
            <a:ext cx="14815607" cy="156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Clr>
                <a:srgbClr val="000000"/>
              </a:buClr>
              <a:buFont typeface="Wingdings" panose="05000000000000000000" pitchFamily="2" charset="2"/>
              <a:buChar char="Ø"/>
            </a:pPr>
            <a:r>
              <a:rPr lang="it-IT" sz="2800" b="1" dirty="0">
                <a:solidFill>
                  <a:srgbClr val="FF0000"/>
                </a:solidFill>
                <a:latin typeface="Calibri" panose="020F0502020204030204" pitchFamily="34" charset="0"/>
                <a:ea typeface="Tahoma" panose="020B0604030504040204" pitchFamily="34" charset="0"/>
                <a:cs typeface="Calibri" panose="020F0502020204030204" pitchFamily="34" charset="0"/>
                <a:sym typeface="Convergence"/>
              </a:rPr>
              <a:t>RAISE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a:t>
            </a:r>
            <a:r>
              <a:rPr lang="it-IT" sz="2800" dirty="0" err="1">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level</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 'format' colloca più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Output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sulla stessa riga</a:t>
            </a:r>
          </a:p>
          <a:p>
            <a:pPr marL="482600" indent="-342900">
              <a:buClr>
                <a:srgbClr val="000000"/>
              </a:buClr>
              <a:buFont typeface="Wingdings" panose="05000000000000000000" pitchFamily="2" charset="2"/>
              <a:buChar char="Ø"/>
            </a:pPr>
            <a:r>
              <a:rPr lang="it-IT" sz="2800" b="1" dirty="0">
                <a:solidFill>
                  <a:srgbClr val="FF0000"/>
                </a:solidFill>
                <a:latin typeface="Calibri" panose="020F0502020204030204" pitchFamily="34" charset="0"/>
                <a:ea typeface="Tahoma" panose="020B0604030504040204" pitchFamily="34" charset="0"/>
                <a:cs typeface="Calibri" panose="020F0502020204030204" pitchFamily="34" charset="0"/>
                <a:sym typeface="Convergence"/>
              </a:rPr>
              <a:t>PUT_LINE</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colloca ogni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Output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su righe separate</a:t>
            </a:r>
          </a:p>
          <a:p>
            <a:pPr marL="482600" indent="-342900">
              <a:buClr>
                <a:srgbClr val="000000"/>
              </a:buClr>
              <a:buFont typeface="Wingdings" panose="05000000000000000000" pitchFamily="2" charset="2"/>
              <a:buChar char="Ø"/>
            </a:pPr>
            <a:r>
              <a:rPr lang="it-IT" sz="2800" b="1" dirty="0">
                <a:solidFill>
                  <a:srgbClr val="FF0000"/>
                </a:solidFill>
                <a:latin typeface="Calibri" panose="020F0502020204030204" pitchFamily="34" charset="0"/>
                <a:ea typeface="Tahoma" panose="020B0604030504040204" pitchFamily="34" charset="0"/>
                <a:cs typeface="Calibri" panose="020F0502020204030204" pitchFamily="34" charset="0"/>
                <a:sym typeface="Convergence"/>
              </a:rPr>
              <a:t>NEW_LINE</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utilizzata con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PUT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segnala la fine della riga di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OUTPUT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corrente</a:t>
            </a:r>
          </a:p>
        </p:txBody>
      </p:sp>
    </p:spTree>
    <p:extLst>
      <p:ext uri="{BB962C8B-B14F-4D97-AF65-F5344CB8AC3E}">
        <p14:creationId xmlns:p14="http://schemas.microsoft.com/office/powerpoint/2010/main" val="7843112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311491" y="731841"/>
            <a:ext cx="7998135" cy="3323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Gestione</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6600" b="1" dirty="0">
                <a:solidFill>
                  <a:srgbClr val="0000FF"/>
                </a:solidFill>
                <a:ea typeface="Tahoma" panose="020B0604030504040204" pitchFamily="34" charset="0"/>
                <a:cs typeface="Calibri" panose="020F0502020204030204" pitchFamily="34" charset="0"/>
                <a:sym typeface="Convergence"/>
              </a:rPr>
              <a:t>del flusso</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Logico</a:t>
            </a:r>
          </a:p>
        </p:txBody>
      </p:sp>
    </p:spTree>
    <p:extLst>
      <p:ext uri="{BB962C8B-B14F-4D97-AF65-F5344CB8AC3E}">
        <p14:creationId xmlns:p14="http://schemas.microsoft.com/office/powerpoint/2010/main" val="83526225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Istruzione IF ( 1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Per cambiare il flusso di esecuzione all'interno di un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di codice sono disponibili i seguenti comandi</a:t>
            </a:r>
            <a:endParaRPr lang="it-IT" sz="2400"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35516691-5847-51F2-82CA-CF05501E8EB5}"/>
              </a:ext>
            </a:extLst>
          </p:cNvPr>
          <p:cNvSpPr txBox="1">
            <a:spLocks noChangeArrowheads="1"/>
          </p:cNvSpPr>
          <p:nvPr/>
        </p:nvSpPr>
        <p:spPr bwMode="auto">
          <a:xfrm>
            <a:off x="439262" y="1679539"/>
            <a:ext cx="14704094" cy="3702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57200" indent="-317500">
              <a:buClr>
                <a:srgbClr val="000000"/>
              </a:buClr>
              <a:buFont typeface="Wingdings" panose="05000000000000000000" pitchFamily="2" charset="2"/>
              <a:buChar char="Ø"/>
            </a:pP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IF THEN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Seleziona se eseguire o non eseguire un comando )</a:t>
            </a:r>
          </a:p>
          <a:p>
            <a:pPr marL="457200" indent="-317500">
              <a:buClr>
                <a:srgbClr val="000000"/>
              </a:buClr>
              <a:buFont typeface="Wingdings" panose="05000000000000000000" pitchFamily="2" charset="2"/>
              <a:buChar char="Ø"/>
            </a:pPr>
            <a:endPar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endParaRPr>
          </a:p>
          <a:p>
            <a:pPr marL="457200" indent="-317500">
              <a:buClr>
                <a:srgbClr val="000000"/>
              </a:buClr>
              <a:buFont typeface="Wingdings" panose="05000000000000000000" pitchFamily="2" charset="2"/>
              <a:buChar char="Ø"/>
            </a:pP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IF THEN ELSE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Seleziona quale di due comandi debbano essere eseguiti in mutua esclusione )</a:t>
            </a:r>
          </a:p>
          <a:p>
            <a:pPr marL="457200" indent="-317500">
              <a:buClr>
                <a:srgbClr val="000000"/>
              </a:buClr>
              <a:buFont typeface="Wingdings" panose="05000000000000000000" pitchFamily="2" charset="2"/>
              <a:buChar char="Ø"/>
            </a:pPr>
            <a:endPar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endParaRPr>
          </a:p>
          <a:p>
            <a:pPr marL="457200" indent="-317500">
              <a:buClr>
                <a:srgbClr val="000000"/>
              </a:buClr>
              <a:buFont typeface="Wingdings" panose="05000000000000000000" pitchFamily="2" charset="2"/>
              <a:buChar char="Ø"/>
            </a:pP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IF THEN ELSIF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Seleziona quale di più comandi debbano essere eseguiti in mutua esclusione ) </a:t>
            </a:r>
          </a:p>
          <a:p>
            <a:pPr marL="457200" indent="-317500">
              <a:buClr>
                <a:srgbClr val="000000"/>
              </a:buClr>
              <a:buFont typeface="Wingdings" panose="05000000000000000000" pitchFamily="2" charset="2"/>
              <a:buChar char="Ø"/>
            </a:pPr>
            <a:endPar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endParaRPr>
          </a:p>
          <a:p>
            <a:pPr marL="457200" indent="-317500">
              <a:buClr>
                <a:srgbClr val="000000"/>
              </a:buClr>
              <a:buFont typeface="Wingdings" panose="05000000000000000000" pitchFamily="2" charset="2"/>
              <a:buChar char="Ø"/>
            </a:pP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END IF </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Chiude il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Blocco</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di controllo )</a:t>
            </a:r>
            <a:endParaRPr lang="en"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8330011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Cosa è PLPG/Sql ( 1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è un linguaggio strutturato in </a:t>
            </a:r>
            <a:r>
              <a:rPr lang="it-IT" sz="2800" b="1" dirty="0">
                <a:ea typeface="Tahoma" panose="020B0604030504040204" pitchFamily="34" charset="0"/>
                <a:cs typeface="Calibri" panose="020F0502020204030204" pitchFamily="34" charset="0"/>
                <a:sym typeface="Convergence"/>
              </a:rPr>
              <a:t>Blocchi</a:t>
            </a:r>
            <a:r>
              <a:rPr lang="it-IT" sz="2800" dirty="0">
                <a:ea typeface="Tahoma" panose="020B0604030504040204" pitchFamily="34" charset="0"/>
                <a:cs typeface="Calibri" panose="020F0502020204030204" pitchFamily="34" charset="0"/>
                <a:sym typeface="Convergence"/>
              </a:rPr>
              <a:t> dove ogni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costituisce un pezzo di programma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 </a:t>
            </a:r>
            <a:r>
              <a:rPr lang="it-IT" sz="2800" b="1" dirty="0">
                <a:ea typeface="Tahoma" panose="020B0604030504040204" pitchFamily="34" charset="0"/>
                <a:cs typeface="Calibri" panose="020F0502020204030204" pitchFamily="34" charset="0"/>
                <a:sym typeface="Convergence"/>
              </a:rPr>
              <a:t>Blocchi</a:t>
            </a:r>
            <a:r>
              <a:rPr lang="it-IT" sz="2800" dirty="0">
                <a:ea typeface="Tahoma" panose="020B0604030504040204" pitchFamily="34" charset="0"/>
                <a:cs typeface="Calibri" panose="020F0502020204030204" pitchFamily="34" charset="0"/>
                <a:sym typeface="Convergence"/>
              </a:rPr>
              <a:t> che costituiscono </a:t>
            </a:r>
            <a:r>
              <a:rPr lang="it-IT" sz="2800" b="1" dirty="0" err="1">
                <a:ea typeface="Tahoma" panose="020B0604030504040204" pitchFamily="34" charset="0"/>
                <a:cs typeface="Calibri" panose="020F0502020204030204" pitchFamily="34" charset="0"/>
                <a:sym typeface="Convergence"/>
              </a:rPr>
              <a:t>Stored</a:t>
            </a:r>
            <a:r>
              <a:rPr lang="it-IT" sz="2800" b="1" dirty="0">
                <a:ea typeface="Tahoma" panose="020B0604030504040204" pitchFamily="34" charset="0"/>
                <a:cs typeface="Calibri" panose="020F0502020204030204" pitchFamily="34" charset="0"/>
                <a:sym typeface="Convergence"/>
              </a:rPr>
              <a:t> Procedure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Funzioni</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Package</a:t>
            </a:r>
            <a:r>
              <a:rPr lang="it-IT" sz="2800" dirty="0">
                <a:ea typeface="Tahoma" panose="020B0604030504040204" pitchFamily="34" charset="0"/>
                <a:cs typeface="Calibri" panose="020F0502020204030204" pitchFamily="34" charset="0"/>
                <a:sym typeface="Convergence"/>
              </a:rPr>
              <a:t> devono avere un nome e sono in contrapposizione ai cosiddetti </a:t>
            </a:r>
            <a:r>
              <a:rPr lang="it-IT" sz="2800" b="1" dirty="0">
                <a:ea typeface="Tahoma" panose="020B0604030504040204" pitchFamily="34" charset="0"/>
                <a:cs typeface="Calibri" panose="020F0502020204030204" pitchFamily="34" charset="0"/>
                <a:sym typeface="Convergence"/>
              </a:rPr>
              <a:t>Blocchi anonimi</a:t>
            </a:r>
          </a:p>
          <a:p>
            <a:pPr marL="482600" lvl="0" indent="-342900">
              <a:buFont typeface="Courier New" panose="02070309020205020404" pitchFamily="49" charset="0"/>
              <a:buChar char="o"/>
            </a:pPr>
            <a:endParaRPr lang="it-IT" sz="2800" b="1" dirty="0">
              <a:latin typeface="Convergence"/>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può avere una sezione opzionale ( </a:t>
            </a:r>
            <a:r>
              <a:rPr lang="it-IT" sz="2800" b="1" dirty="0">
                <a:ea typeface="Tahoma" panose="020B0604030504040204" pitchFamily="34" charset="0"/>
                <a:cs typeface="Calibri" panose="020F0502020204030204" pitchFamily="34" charset="0"/>
                <a:sym typeface="Convergence"/>
              </a:rPr>
              <a:t>Declare Block </a:t>
            </a:r>
            <a:r>
              <a:rPr lang="it-IT" sz="2800" dirty="0">
                <a:ea typeface="Tahoma" panose="020B0604030504040204" pitchFamily="34" charset="0"/>
                <a:cs typeface="Calibri" panose="020F0502020204030204" pitchFamily="34" charset="0"/>
                <a:sym typeface="Convergence"/>
              </a:rPr>
              <a:t>) di dichiarazione a seconda se utilizzeremo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Costanti</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Cursori</a:t>
            </a:r>
            <a:r>
              <a:rPr lang="it-IT" sz="2800" dirty="0">
                <a:ea typeface="Tahoma" panose="020B0604030504040204" pitchFamily="34" charset="0"/>
                <a:cs typeface="Calibri" panose="020F0502020204030204" pitchFamily="34" charset="0"/>
                <a:sym typeface="Convergence"/>
              </a:rPr>
              <a:t> e altri oggetti di programmazione, una parte contenente istruzioni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e una parte opzionale per la gestione delle eccezioni ( </a:t>
            </a:r>
            <a:r>
              <a:rPr lang="it-IT" sz="2800" b="1" dirty="0">
                <a:ea typeface="Tahoma" panose="020B0604030504040204" pitchFamily="34" charset="0"/>
                <a:cs typeface="Calibri" panose="020F0502020204030204" pitchFamily="34" charset="0"/>
                <a:sym typeface="Convergence"/>
              </a:rPr>
              <a:t>errori</a:t>
            </a:r>
            <a:r>
              <a:rPr lang="it-IT" sz="2800" dirty="0">
                <a:ea typeface="Tahoma" panose="020B0604030504040204" pitchFamily="34" charset="0"/>
                <a:cs typeface="Calibri" panose="020F0502020204030204" pitchFamily="34" charset="0"/>
                <a:sym typeface="Convergence"/>
              </a:rPr>
              <a:t> )</a:t>
            </a:r>
          </a:p>
        </p:txBody>
      </p:sp>
    </p:spTree>
    <p:extLst>
      <p:ext uri="{BB962C8B-B14F-4D97-AF65-F5344CB8AC3E}">
        <p14:creationId xmlns:p14="http://schemas.microsoft.com/office/powerpoint/2010/main" val="193407427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Istruzione IF ( 2 di 3 )</a:t>
            </a:r>
          </a:p>
        </p:txBody>
      </p:sp>
      <p:sp>
        <p:nvSpPr>
          <p:cNvPr id="2" name="Text Box 1">
            <a:extLst>
              <a:ext uri="{FF2B5EF4-FFF2-40B4-BE49-F238E27FC236}">
                <a16:creationId xmlns:a16="http://schemas.microsoft.com/office/drawing/2014/main" id="{35516691-5847-51F2-82CA-CF05501E8EB5}"/>
              </a:ext>
            </a:extLst>
          </p:cNvPr>
          <p:cNvSpPr txBox="1">
            <a:spLocks noChangeArrowheads="1"/>
          </p:cNvSpPr>
          <p:nvPr/>
        </p:nvSpPr>
        <p:spPr bwMode="auto">
          <a:xfrm>
            <a:off x="138180" y="642476"/>
            <a:ext cx="10109791"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la condizione è </a:t>
            </a:r>
            <a:r>
              <a:rPr lang="it-IT" sz="2800" b="1" dirty="0">
                <a:ea typeface="Tahoma" panose="020B0604030504040204" pitchFamily="34" charset="0"/>
                <a:cs typeface="Calibri" panose="020F0502020204030204" pitchFamily="34" charset="0"/>
                <a:sym typeface="Convergence"/>
              </a:rPr>
              <a:t>TRUE</a:t>
            </a:r>
            <a:r>
              <a:rPr lang="it-IT" sz="2800" dirty="0">
                <a:ea typeface="Tahoma" panose="020B0604030504040204" pitchFamily="34" charset="0"/>
                <a:cs typeface="Calibri" panose="020F0502020204030204" pitchFamily="34" charset="0"/>
                <a:sym typeface="Convergence"/>
              </a:rPr>
              <a:t>, allora viene eseguito il ramo </a:t>
            </a:r>
            <a:r>
              <a:rPr lang="it-IT" sz="2800" b="1" dirty="0">
                <a:ea typeface="Tahoma" panose="020B0604030504040204" pitchFamily="34" charset="0"/>
                <a:cs typeface="Calibri" panose="020F0502020204030204" pitchFamily="34" charset="0"/>
                <a:sym typeface="Convergence"/>
              </a:rPr>
              <a:t>THEN</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la condizione è </a:t>
            </a:r>
            <a:r>
              <a:rPr lang="it-IT" sz="2800" b="1" dirty="0">
                <a:ea typeface="Tahoma" panose="020B0604030504040204" pitchFamily="34" charset="0"/>
                <a:cs typeface="Calibri" panose="020F0502020204030204" pitchFamily="34" charset="0"/>
                <a:sym typeface="Convergence"/>
              </a:rPr>
              <a:t>FALSE</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NULL</a:t>
            </a:r>
            <a:r>
              <a:rPr lang="it-IT" sz="2800" dirty="0">
                <a:ea typeface="Tahoma" panose="020B0604030504040204" pitchFamily="34" charset="0"/>
                <a:cs typeface="Calibri" panose="020F0502020204030204" pitchFamily="34" charset="0"/>
                <a:sym typeface="Convergence"/>
              </a:rPr>
              <a:t>, allora il ramo </a:t>
            </a:r>
            <a:r>
              <a:rPr lang="it-IT" sz="2800" b="1" dirty="0">
                <a:ea typeface="Tahoma" panose="020B0604030504040204" pitchFamily="34" charset="0"/>
                <a:cs typeface="Calibri" panose="020F0502020204030204" pitchFamily="34" charset="0"/>
                <a:sym typeface="Convergence"/>
              </a:rPr>
              <a:t>THEN</a:t>
            </a:r>
            <a:r>
              <a:rPr lang="it-IT" sz="2800" dirty="0">
                <a:ea typeface="Tahoma" panose="020B0604030504040204" pitchFamily="34" charset="0"/>
                <a:cs typeface="Calibri" panose="020F0502020204030204" pitchFamily="34" charset="0"/>
                <a:sym typeface="Convergence"/>
              </a:rPr>
              <a:t> non viene eseguito ed in entrambi i casi il flusso viene ripreso al primo comando che segue </a:t>
            </a:r>
            <a:r>
              <a:rPr lang="it-IT" sz="2800" b="1" dirty="0">
                <a:ea typeface="Tahoma" panose="020B0604030504040204" pitchFamily="34" charset="0"/>
                <a:cs typeface="Calibri" panose="020F0502020204030204" pitchFamily="34" charset="0"/>
                <a:sym typeface="Convergence"/>
              </a:rPr>
              <a:t>END IF</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 istruzioni operative all'interno della </a:t>
            </a:r>
            <a:r>
              <a:rPr lang="it-IT" sz="2800" b="1" dirty="0">
                <a:ea typeface="Tahoma" panose="020B0604030504040204" pitchFamily="34" charset="0"/>
                <a:cs typeface="Calibri" panose="020F0502020204030204" pitchFamily="34" charset="0"/>
                <a:sym typeface="Convergence"/>
              </a:rPr>
              <a:t>IF</a:t>
            </a:r>
            <a:r>
              <a:rPr lang="it-IT" sz="2800" dirty="0">
                <a:ea typeface="Tahoma" panose="020B0604030504040204" pitchFamily="34" charset="0"/>
                <a:cs typeface="Calibri" panose="020F0502020204030204" pitchFamily="34" charset="0"/>
                <a:sym typeface="Convergence"/>
              </a:rPr>
              <a:t> e più precisamente nella </a:t>
            </a:r>
            <a:r>
              <a:rPr lang="it-IT" sz="2800" b="1" dirty="0">
                <a:ea typeface="Tahoma" panose="020B0604030504040204" pitchFamily="34" charset="0"/>
                <a:cs typeface="Calibri" panose="020F0502020204030204" pitchFamily="34" charset="0"/>
                <a:sym typeface="Convergence"/>
              </a:rPr>
              <a:t>THEN</a:t>
            </a:r>
            <a:r>
              <a:rPr lang="it-IT" sz="2800" dirty="0">
                <a:ea typeface="Tahoma" panose="020B0604030504040204" pitchFamily="34" charset="0"/>
                <a:cs typeface="Calibri" panose="020F0502020204030204" pitchFamily="34" charset="0"/>
                <a:sym typeface="Convergence"/>
              </a:rPr>
              <a:t>, devono terminare con il carattere punto e virgola ( ; )</a:t>
            </a:r>
            <a:endParaRPr lang="it-IT" sz="2400" dirty="0">
              <a:latin typeface="Convergence"/>
              <a:ea typeface="Convergence"/>
              <a:cs typeface="Convergence"/>
              <a:sym typeface="Convergence"/>
            </a:endParaRPr>
          </a:p>
        </p:txBody>
      </p:sp>
      <p:pic>
        <p:nvPicPr>
          <p:cNvPr id="3" name="Picture 1">
            <a:extLst>
              <a:ext uri="{FF2B5EF4-FFF2-40B4-BE49-F238E27FC236}">
                <a16:creationId xmlns:a16="http://schemas.microsoft.com/office/drawing/2014/main" id="{237F5647-8430-FB0F-30AC-B8511AEDCCC7}"/>
              </a:ext>
            </a:extLst>
          </p:cNvPr>
          <p:cNvPicPr>
            <a:picLocks noChangeAspect="1"/>
          </p:cNvPicPr>
          <p:nvPr/>
        </p:nvPicPr>
        <p:blipFill>
          <a:blip r:embed="rId3"/>
          <a:stretch>
            <a:fillRect/>
          </a:stretch>
        </p:blipFill>
        <p:spPr>
          <a:xfrm>
            <a:off x="11418849" y="586720"/>
            <a:ext cx="4365471" cy="3929523"/>
          </a:xfrm>
          <a:prstGeom prst="rect">
            <a:avLst/>
          </a:prstGeom>
        </p:spPr>
      </p:pic>
      <p:sp>
        <p:nvSpPr>
          <p:cNvPr id="4" name="CasellaDiTesto 3">
            <a:extLst>
              <a:ext uri="{FF2B5EF4-FFF2-40B4-BE49-F238E27FC236}">
                <a16:creationId xmlns:a16="http://schemas.microsoft.com/office/drawing/2014/main" id="{D77CAE94-465C-58A2-0107-54EC50C7F9A7}"/>
              </a:ext>
            </a:extLst>
          </p:cNvPr>
          <p:cNvSpPr txBox="1"/>
          <p:nvPr/>
        </p:nvSpPr>
        <p:spPr>
          <a:xfrm>
            <a:off x="3534935" y="4532997"/>
            <a:ext cx="10598315" cy="1446550"/>
          </a:xfrm>
          <a:prstGeom prst="rect">
            <a:avLst/>
          </a:prstGeom>
          <a:noFill/>
        </p:spPr>
        <p:txBody>
          <a:bodyPr wrap="square" rtlCol="0">
            <a:spAutoFit/>
          </a:bodyPr>
          <a:lstStyle/>
          <a:p>
            <a:r>
              <a:rPr lang="it-IT" sz="2200" b="1" dirty="0">
                <a:solidFill>
                  <a:srgbClr val="0000FF"/>
                </a:solidFill>
                <a:latin typeface="Courier New" panose="02070309020205020404" pitchFamily="49" charset="0"/>
                <a:cs typeface="Courier New" panose="02070309020205020404" pitchFamily="49" charset="0"/>
              </a:rPr>
              <a:t>IF</a:t>
            </a:r>
            <a:r>
              <a:rPr lang="it-IT" sz="2200" b="1" dirty="0">
                <a:latin typeface="Courier New" panose="02070309020205020404" pitchFamily="49" charset="0"/>
                <a:cs typeface="Courier New" panose="02070309020205020404" pitchFamily="49" charset="0"/>
              </a:rPr>
              <a:t> NUM_RIGHE &gt; 0</a:t>
            </a:r>
          </a:p>
          <a:p>
            <a:r>
              <a:rPr lang="it-IT" sz="2200" b="1" dirty="0">
                <a:solidFill>
                  <a:srgbClr val="0000FF"/>
                </a:solidFill>
                <a:latin typeface="Courier New" panose="02070309020205020404" pitchFamily="49" charset="0"/>
                <a:cs typeface="Courier New" panose="02070309020205020404" pitchFamily="49" charset="0"/>
              </a:rPr>
              <a:t>THEN</a:t>
            </a:r>
          </a:p>
          <a:p>
            <a:r>
              <a:rPr lang="it-IT" sz="2200" b="1" dirty="0">
                <a:latin typeface="Courier New" panose="02070309020205020404" pitchFamily="49" charset="0"/>
                <a:cs typeface="Courier New" panose="02070309020205020404" pitchFamily="49" charset="0"/>
              </a:rPr>
              <a:t>    </a:t>
            </a:r>
            <a:r>
              <a:rPr lang="it-IT" sz="2200" b="1" dirty="0">
                <a:solidFill>
                  <a:srgbClr val="0000FF"/>
                </a:solidFill>
                <a:latin typeface="Courier New" panose="02070309020205020404" pitchFamily="49" charset="0"/>
                <a:cs typeface="Courier New" panose="02070309020205020404" pitchFamily="49" charset="0"/>
              </a:rPr>
              <a:t>RAISE</a:t>
            </a:r>
            <a:r>
              <a:rPr lang="it-IT" sz="2200" b="1" dirty="0">
                <a:latin typeface="Courier New" panose="02070309020205020404" pitchFamily="49" charset="0"/>
                <a:cs typeface="Courier New" panose="02070309020205020404" pitchFamily="49" charset="0"/>
              </a:rPr>
              <a:t> </a:t>
            </a:r>
            <a:r>
              <a:rPr lang="it-IT" sz="2200" b="1" dirty="0">
                <a:solidFill>
                  <a:srgbClr val="0000FF"/>
                </a:solidFill>
                <a:latin typeface="Courier New" panose="02070309020205020404" pitchFamily="49" charset="0"/>
                <a:cs typeface="Courier New" panose="02070309020205020404" pitchFamily="49" charset="0"/>
              </a:rPr>
              <a:t>INFO</a:t>
            </a:r>
            <a:r>
              <a:rPr lang="it-IT" sz="2200" b="1" dirty="0">
                <a:latin typeface="Courier New" panose="02070309020205020404" pitchFamily="49" charset="0"/>
                <a:cs typeface="Courier New" panose="02070309020205020404" pitchFamily="49" charset="0"/>
              </a:rPr>
              <a:t> 'Totale righe maggiore di 0 : %', NUM_RIGHE;</a:t>
            </a:r>
          </a:p>
          <a:p>
            <a:r>
              <a:rPr lang="it-IT" sz="2200" b="1" dirty="0">
                <a:solidFill>
                  <a:srgbClr val="0000FF"/>
                </a:solidFill>
                <a:latin typeface="Courier New" panose="02070309020205020404" pitchFamily="49" charset="0"/>
                <a:cs typeface="Courier New" panose="02070309020205020404" pitchFamily="49" charset="0"/>
              </a:rPr>
              <a:t>END IF</a:t>
            </a:r>
            <a:r>
              <a:rPr lang="it-IT" sz="2200" b="1"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62234185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Istruzione IF ( 3 di 3 )</a:t>
            </a:r>
          </a:p>
        </p:txBody>
      </p:sp>
      <p:sp>
        <p:nvSpPr>
          <p:cNvPr id="2" name="Text Box 1">
            <a:extLst>
              <a:ext uri="{FF2B5EF4-FFF2-40B4-BE49-F238E27FC236}">
                <a16:creationId xmlns:a16="http://schemas.microsoft.com/office/drawing/2014/main" id="{35516691-5847-51F2-82CA-CF05501E8EB5}"/>
              </a:ext>
            </a:extLst>
          </p:cNvPr>
          <p:cNvSpPr txBox="1">
            <a:spLocks noChangeArrowheads="1"/>
          </p:cNvSpPr>
          <p:nvPr/>
        </p:nvSpPr>
        <p:spPr bwMode="auto">
          <a:xfrm>
            <a:off x="138180" y="642476"/>
            <a:ext cx="10923830" cy="286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la condizione è </a:t>
            </a:r>
            <a:r>
              <a:rPr lang="it-IT" sz="2800" b="1" dirty="0">
                <a:ea typeface="Tahoma" panose="020B0604030504040204" pitchFamily="34" charset="0"/>
                <a:cs typeface="Calibri" panose="020F0502020204030204" pitchFamily="34" charset="0"/>
                <a:sym typeface="Convergence"/>
              </a:rPr>
              <a:t>TRUE</a:t>
            </a:r>
            <a:r>
              <a:rPr lang="it-IT" sz="2800" dirty="0">
                <a:ea typeface="Tahoma" panose="020B0604030504040204" pitchFamily="34" charset="0"/>
                <a:cs typeface="Calibri" panose="020F0502020204030204" pitchFamily="34" charset="0"/>
                <a:sym typeface="Convergence"/>
              </a:rPr>
              <a:t> allora viene eseguito il ramo </a:t>
            </a:r>
            <a:r>
              <a:rPr lang="it-IT" sz="2800" b="1" dirty="0">
                <a:ea typeface="Tahoma" panose="020B0604030504040204" pitchFamily="34" charset="0"/>
                <a:cs typeface="Calibri" panose="020F0502020204030204" pitchFamily="34" charset="0"/>
                <a:sym typeface="Convergence"/>
              </a:rPr>
              <a:t>THEN</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la condizione è </a:t>
            </a:r>
            <a:r>
              <a:rPr lang="it-IT" sz="2800" b="1" dirty="0">
                <a:ea typeface="Tahoma" panose="020B0604030504040204" pitchFamily="34" charset="0"/>
                <a:cs typeface="Calibri" panose="020F0502020204030204" pitchFamily="34" charset="0"/>
                <a:sym typeface="Convergence"/>
              </a:rPr>
              <a:t>FALSE</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NULL</a:t>
            </a:r>
            <a:r>
              <a:rPr lang="it-IT" sz="2800" dirty="0">
                <a:ea typeface="Tahoma" panose="020B0604030504040204" pitchFamily="34" charset="0"/>
                <a:cs typeface="Calibri" panose="020F0502020204030204" pitchFamily="34" charset="0"/>
                <a:sym typeface="Convergence"/>
              </a:rPr>
              <a:t>, allora viene eseguito il ramo </a:t>
            </a:r>
            <a:r>
              <a:rPr lang="it-IT" sz="2800" b="1" dirty="0">
                <a:ea typeface="Tahoma" panose="020B0604030504040204" pitchFamily="34" charset="0"/>
                <a:cs typeface="Calibri" panose="020F0502020204030204" pitchFamily="34" charset="0"/>
                <a:sym typeface="Convergence"/>
              </a:rPr>
              <a:t>ELSE </a:t>
            </a:r>
            <a:r>
              <a:rPr lang="it-IT" sz="2800" dirty="0">
                <a:ea typeface="Tahoma" panose="020B0604030504040204" pitchFamily="34" charset="0"/>
                <a:cs typeface="Calibri" panose="020F0502020204030204" pitchFamily="34" charset="0"/>
                <a:sym typeface="Convergence"/>
              </a:rPr>
              <a:t>ed in entrambi i casi il flusso viene ripreso al primo comando che segue </a:t>
            </a:r>
            <a:r>
              <a:rPr lang="it-IT" sz="2800" b="1" dirty="0">
                <a:ea typeface="Tahoma" panose="020B0604030504040204" pitchFamily="34" charset="0"/>
                <a:cs typeface="Calibri" panose="020F0502020204030204" pitchFamily="34" charset="0"/>
                <a:sym typeface="Convergence"/>
              </a:rPr>
              <a:t>END IF</a:t>
            </a:r>
            <a:r>
              <a:rPr lang="it-IT" sz="2800" dirty="0">
                <a:ea typeface="Tahoma" panose="020B0604030504040204" pitchFamily="34" charset="0"/>
                <a:cs typeface="Calibri" panose="020F0502020204030204" pitchFamily="34" charset="0"/>
                <a:sym typeface="Convergence"/>
              </a:rPr>
              <a:t>; la parola </a:t>
            </a:r>
            <a:r>
              <a:rPr lang="it-IT" sz="2800" b="1" dirty="0">
                <a:ea typeface="Tahoma" panose="020B0604030504040204" pitchFamily="34" charset="0"/>
                <a:cs typeface="Calibri" panose="020F0502020204030204" pitchFamily="34" charset="0"/>
                <a:sym typeface="Convergence"/>
              </a:rPr>
              <a:t>ELSE</a:t>
            </a:r>
            <a:r>
              <a:rPr lang="it-IT" sz="2800" dirty="0">
                <a:ea typeface="Tahoma" panose="020B0604030504040204" pitchFamily="34" charset="0"/>
                <a:cs typeface="Calibri" panose="020F0502020204030204" pitchFamily="34" charset="0"/>
                <a:sym typeface="Convergence"/>
              </a:rPr>
              <a:t> sta per altrimenti e consente di eseguire le istruzione se la condizione risulta </a:t>
            </a:r>
            <a:r>
              <a:rPr lang="it-IT" sz="2800" b="1" dirty="0">
                <a:ea typeface="Tahoma" panose="020B0604030504040204" pitchFamily="34" charset="0"/>
                <a:cs typeface="Calibri" panose="020F0502020204030204" pitchFamily="34" charset="0"/>
                <a:sym typeface="Convergence"/>
              </a:rPr>
              <a:t>FALSE</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NULL</a:t>
            </a:r>
            <a:endParaRPr lang="it-IT" sz="2400" b="1" dirty="0">
              <a:latin typeface="Convergence"/>
              <a:ea typeface="Convergence"/>
              <a:cs typeface="Convergence"/>
              <a:sym typeface="Convergence"/>
            </a:endParaRPr>
          </a:p>
        </p:txBody>
      </p:sp>
      <p:sp>
        <p:nvSpPr>
          <p:cNvPr id="4" name="CasellaDiTesto 3">
            <a:extLst>
              <a:ext uri="{FF2B5EF4-FFF2-40B4-BE49-F238E27FC236}">
                <a16:creationId xmlns:a16="http://schemas.microsoft.com/office/drawing/2014/main" id="{D77CAE94-465C-58A2-0107-54EC50C7F9A7}"/>
              </a:ext>
            </a:extLst>
          </p:cNvPr>
          <p:cNvSpPr txBox="1"/>
          <p:nvPr/>
        </p:nvSpPr>
        <p:spPr>
          <a:xfrm>
            <a:off x="1750525" y="3748036"/>
            <a:ext cx="9668107" cy="1754326"/>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 NUM_RIGHE &gt; 0</a:t>
            </a:r>
          </a:p>
          <a:p>
            <a:r>
              <a:rPr lang="en-US" b="1" dirty="0">
                <a:solidFill>
                  <a:srgbClr val="0000FF"/>
                </a:solidFill>
                <a:latin typeface="Courier New" panose="02070309020205020404" pitchFamily="49" charset="0"/>
                <a:cs typeface="Courier New" panose="02070309020205020404" pitchFamily="49" charset="0"/>
              </a:rPr>
              <a:t>THEN</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Totale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righe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maggiore</a:t>
            </a:r>
            <a:r>
              <a:rPr lang="en-US" b="1" dirty="0">
                <a:latin typeface="Courier New" panose="02070309020205020404" pitchFamily="49" charset="0"/>
                <a:cs typeface="Courier New" panose="02070309020205020404" pitchFamily="49" charset="0"/>
              </a:rPr>
              <a:t> di 0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NUM_RIGHE;</a:t>
            </a:r>
          </a:p>
          <a:p>
            <a:r>
              <a:rPr lang="en-US" b="1" dirty="0">
                <a:solidFill>
                  <a:srgbClr val="0000FF"/>
                </a:solidFill>
                <a:latin typeface="Courier New" panose="02070309020205020404" pitchFamily="49" charset="0"/>
                <a:cs typeface="Courier New" panose="02070309020205020404" pitchFamily="49" charset="0"/>
              </a:rPr>
              <a:t>ELSE</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Totale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righe</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minore</a:t>
            </a:r>
            <a:r>
              <a:rPr lang="en-US" b="1" dirty="0">
                <a:latin typeface="Courier New" panose="02070309020205020404" pitchFamily="49" charset="0"/>
                <a:cs typeface="Courier New" panose="02070309020205020404" pitchFamily="49" charset="0"/>
              </a:rPr>
              <a:t> di 0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NUM_RIGHE;</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IF</a:t>
            </a:r>
            <a:r>
              <a:rPr lang="en-US" b="1" dirty="0">
                <a:latin typeface="Courier New" panose="02070309020205020404" pitchFamily="49" charset="0"/>
                <a:cs typeface="Courier New" panose="02070309020205020404" pitchFamily="49" charset="0"/>
              </a:rPr>
              <a:t>;</a:t>
            </a:r>
          </a:p>
        </p:txBody>
      </p:sp>
      <p:pic>
        <p:nvPicPr>
          <p:cNvPr id="5" name="Picture 1">
            <a:extLst>
              <a:ext uri="{FF2B5EF4-FFF2-40B4-BE49-F238E27FC236}">
                <a16:creationId xmlns:a16="http://schemas.microsoft.com/office/drawing/2014/main" id="{5C89D153-5A57-5245-5E76-5E4C81886CF6}"/>
              </a:ext>
            </a:extLst>
          </p:cNvPr>
          <p:cNvPicPr>
            <a:picLocks noChangeAspect="1"/>
          </p:cNvPicPr>
          <p:nvPr/>
        </p:nvPicPr>
        <p:blipFill>
          <a:blip r:embed="rId3"/>
          <a:stretch>
            <a:fillRect/>
          </a:stretch>
        </p:blipFill>
        <p:spPr>
          <a:xfrm>
            <a:off x="11128001" y="636542"/>
            <a:ext cx="4600977" cy="3652288"/>
          </a:xfrm>
          <a:prstGeom prst="rect">
            <a:avLst/>
          </a:prstGeom>
        </p:spPr>
      </p:pic>
    </p:spTree>
    <p:extLst>
      <p:ext uri="{BB962C8B-B14F-4D97-AF65-F5344CB8AC3E}">
        <p14:creationId xmlns:p14="http://schemas.microsoft.com/office/powerpoint/2010/main" val="149756853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Opzione ELSIF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L'opzione </a:t>
            </a:r>
            <a:r>
              <a:rPr lang="it-IT" sz="2800" b="1" dirty="0">
                <a:ea typeface="Tahoma" panose="020B0604030504040204" pitchFamily="34" charset="0"/>
                <a:cs typeface="Calibri" panose="020F0502020204030204" pitchFamily="34" charset="0"/>
                <a:sym typeface="Convergence"/>
              </a:rPr>
              <a:t>ELSIF</a:t>
            </a:r>
            <a:r>
              <a:rPr lang="it-IT" sz="2800" dirty="0">
                <a:ea typeface="Tahoma" panose="020B0604030504040204" pitchFamily="34" charset="0"/>
                <a:cs typeface="Calibri" panose="020F0502020204030204" pitchFamily="34" charset="0"/>
                <a:sym typeface="Convergence"/>
              </a:rPr>
              <a:t> consente di scegliere tra diverse alternative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Rende più leggibile il programma e consente di aggiungere condizioni ulteriori in modo molto semplice, ma bisogna tener conto di alcune regole da rispettare</a:t>
            </a:r>
            <a:endParaRPr lang="it-IT" sz="2400"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132AE5D8-8B08-6E17-B897-8743B751E202}"/>
              </a:ext>
            </a:extLst>
          </p:cNvPr>
          <p:cNvSpPr txBox="1">
            <a:spLocks noChangeArrowheads="1"/>
          </p:cNvSpPr>
          <p:nvPr/>
        </p:nvSpPr>
        <p:spPr bwMode="auto">
          <a:xfrm>
            <a:off x="461566" y="2862139"/>
            <a:ext cx="14860210" cy="306657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Si scrive </a:t>
            </a:r>
            <a:r>
              <a:rPr lang="it-IT" sz="2800" b="1" dirty="0">
                <a:ea typeface="Tahoma" panose="020B0604030504040204" pitchFamily="34" charset="0"/>
                <a:cs typeface="Calibri" panose="020F0502020204030204" pitchFamily="34" charset="0"/>
                <a:sym typeface="Convergence"/>
              </a:rPr>
              <a:t>ELSIF</a:t>
            </a:r>
            <a:r>
              <a:rPr lang="it-IT" sz="2800" dirty="0">
                <a:ea typeface="Tahoma" panose="020B0604030504040204" pitchFamily="34" charset="0"/>
                <a:cs typeface="Calibri" panose="020F0502020204030204" pitchFamily="34" charset="0"/>
                <a:sym typeface="Convergence"/>
              </a:rPr>
              <a:t> e non </a:t>
            </a:r>
            <a:r>
              <a:rPr lang="it-IT" sz="2800" b="1" dirty="0">
                <a:ea typeface="Tahoma" panose="020B0604030504040204" pitchFamily="34" charset="0"/>
                <a:cs typeface="Calibri" panose="020F0502020204030204" pitchFamily="34" charset="0"/>
                <a:sym typeface="Convergence"/>
              </a:rPr>
              <a:t>ELSEIF</a:t>
            </a:r>
          </a:p>
          <a:p>
            <a:pPr marL="482600" lvl="0" indent="-342900">
              <a:buFont typeface="Wingdings" panose="05000000000000000000" pitchFamily="2" charset="2"/>
              <a:buChar char="Ø"/>
            </a:pPr>
            <a:endParaRPr lang="it-IT" sz="2800" b="1" dirty="0">
              <a:ea typeface="Tahoma" panose="020B0604030504040204" pitchFamily="34" charset="0"/>
              <a:cs typeface="Calibri" panose="020F0502020204030204" pitchFamily="34" charset="0"/>
              <a:sym typeface="Convergence"/>
            </a:endParaRP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ELSE</a:t>
            </a:r>
            <a:r>
              <a:rPr lang="it-IT" sz="2800" dirty="0">
                <a:ea typeface="Tahoma" panose="020B0604030504040204" pitchFamily="34" charset="0"/>
                <a:cs typeface="Calibri" panose="020F0502020204030204" pitchFamily="34" charset="0"/>
                <a:sym typeface="Convergence"/>
              </a:rPr>
              <a:t> è facoltativa ma quando è presente deve essere posta dopo le </a:t>
            </a:r>
            <a:r>
              <a:rPr lang="it-IT" sz="2800" b="1" dirty="0">
                <a:ea typeface="Tahoma" panose="020B0604030504040204" pitchFamily="34" charset="0"/>
                <a:cs typeface="Calibri" panose="020F0502020204030204" pitchFamily="34" charset="0"/>
                <a:sym typeface="Convergence"/>
              </a:rPr>
              <a:t>ELSIF</a:t>
            </a:r>
          </a:p>
          <a:p>
            <a:pPr marL="482600" lvl="0" indent="-342900">
              <a:buFont typeface="Wingdings" panose="05000000000000000000" pitchFamily="2" charset="2"/>
              <a:buChar char="Ø"/>
            </a:pPr>
            <a:endParaRPr lang="it-IT" sz="2800" b="1" dirty="0">
              <a:ea typeface="Tahoma" panose="020B0604030504040204" pitchFamily="34" charset="0"/>
              <a:cs typeface="Calibri" panose="020F0502020204030204" pitchFamily="34" charset="0"/>
              <a:sym typeface="Convergence"/>
            </a:endParaRP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Quando si verifica una delle </a:t>
            </a:r>
            <a:r>
              <a:rPr lang="it-IT" sz="2800" b="1" dirty="0">
                <a:ea typeface="Tahoma" panose="020B0604030504040204" pitchFamily="34" charset="0"/>
                <a:cs typeface="Calibri" panose="020F0502020204030204" pitchFamily="34" charset="0"/>
                <a:sym typeface="Convergence"/>
              </a:rPr>
              <a:t>ELSIF</a:t>
            </a:r>
            <a:r>
              <a:rPr lang="it-IT" sz="2800" dirty="0">
                <a:ea typeface="Tahoma" panose="020B0604030504040204" pitchFamily="34" charset="0"/>
                <a:cs typeface="Calibri" panose="020F0502020204030204" pitchFamily="34" charset="0"/>
                <a:sym typeface="Convergence"/>
              </a:rPr>
              <a:t> presenti all'interno del costrutto, sia le restanti sia l'eventuale </a:t>
            </a:r>
            <a:r>
              <a:rPr lang="it-IT" sz="2800" b="1" dirty="0">
                <a:ea typeface="Tahoma" panose="020B0604030504040204" pitchFamily="34" charset="0"/>
                <a:cs typeface="Calibri" panose="020F0502020204030204" pitchFamily="34" charset="0"/>
                <a:sym typeface="Convergence"/>
              </a:rPr>
              <a:t>ELSE</a:t>
            </a:r>
            <a:r>
              <a:rPr lang="it-IT" sz="2800" dirty="0">
                <a:ea typeface="Tahoma" panose="020B0604030504040204" pitchFamily="34" charset="0"/>
                <a:cs typeface="Calibri" panose="020F0502020204030204" pitchFamily="34" charset="0"/>
                <a:sym typeface="Convergence"/>
              </a:rPr>
              <a:t> non verranno valutate</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375791014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Opzione ELSIF ( 2 di 2 )</a:t>
            </a:r>
          </a:p>
        </p:txBody>
      </p:sp>
      <p:sp>
        <p:nvSpPr>
          <p:cNvPr id="4" name="CasellaDiTesto 3">
            <a:extLst>
              <a:ext uri="{FF2B5EF4-FFF2-40B4-BE49-F238E27FC236}">
                <a16:creationId xmlns:a16="http://schemas.microsoft.com/office/drawing/2014/main" id="{645BD96E-3177-DC0F-54CF-CAE5C7BDF8A7}"/>
              </a:ext>
            </a:extLst>
          </p:cNvPr>
          <p:cNvSpPr txBox="1"/>
          <p:nvPr/>
        </p:nvSpPr>
        <p:spPr>
          <a:xfrm>
            <a:off x="626789" y="2030879"/>
            <a:ext cx="2796634" cy="523220"/>
          </a:xfrm>
          <a:prstGeom prst="rect">
            <a:avLst/>
          </a:prstGeom>
          <a:noFill/>
        </p:spPr>
        <p:txBody>
          <a:bodyPr wrap="square" rtlCol="0">
            <a:spAutoFit/>
          </a:bodyPr>
          <a:lstStyle/>
          <a:p>
            <a:r>
              <a:rPr lang="it-IT" sz="2800" b="1" dirty="0">
                <a:solidFill>
                  <a:srgbClr val="00B050"/>
                </a:solidFill>
                <a:effectLst>
                  <a:outerShdw blurRad="38100" dist="38100" dir="2700000" algn="tl">
                    <a:srgbClr val="000000">
                      <a:alpha val="43137"/>
                    </a:srgbClr>
                  </a:outerShdw>
                </a:effectLst>
              </a:rPr>
              <a:t>Condizione #1</a:t>
            </a:r>
          </a:p>
        </p:txBody>
      </p:sp>
      <p:sp>
        <p:nvSpPr>
          <p:cNvPr id="5" name="CasellaDiTesto 4">
            <a:extLst>
              <a:ext uri="{FF2B5EF4-FFF2-40B4-BE49-F238E27FC236}">
                <a16:creationId xmlns:a16="http://schemas.microsoft.com/office/drawing/2014/main" id="{2F947832-AE75-1979-8A57-CE1ACF3D180E}"/>
              </a:ext>
            </a:extLst>
          </p:cNvPr>
          <p:cNvSpPr txBox="1"/>
          <p:nvPr/>
        </p:nvSpPr>
        <p:spPr>
          <a:xfrm>
            <a:off x="626789" y="2559381"/>
            <a:ext cx="2952751" cy="523220"/>
          </a:xfrm>
          <a:prstGeom prst="rect">
            <a:avLst/>
          </a:prstGeom>
          <a:noFill/>
        </p:spPr>
        <p:txBody>
          <a:bodyPr wrap="square" rtlCol="0">
            <a:spAutoFit/>
          </a:bodyPr>
          <a:lstStyle/>
          <a:p>
            <a:r>
              <a:rPr lang="it-IT" sz="2800" b="1" dirty="0">
                <a:solidFill>
                  <a:srgbClr val="FF0000"/>
                </a:solidFill>
                <a:effectLst>
                  <a:outerShdw blurRad="38100" dist="38100" dir="2700000" algn="tl">
                    <a:srgbClr val="000000">
                      <a:alpha val="43137"/>
                    </a:srgbClr>
                  </a:outerShdw>
                </a:effectLst>
              </a:rPr>
              <a:t>Condizione #2</a:t>
            </a:r>
          </a:p>
        </p:txBody>
      </p:sp>
      <p:sp>
        <p:nvSpPr>
          <p:cNvPr id="6" name="CasellaDiTesto 5">
            <a:extLst>
              <a:ext uri="{FF2B5EF4-FFF2-40B4-BE49-F238E27FC236}">
                <a16:creationId xmlns:a16="http://schemas.microsoft.com/office/drawing/2014/main" id="{F78D0FF4-82E2-57BA-22BF-2BDD777DDCFE}"/>
              </a:ext>
            </a:extLst>
          </p:cNvPr>
          <p:cNvSpPr txBox="1"/>
          <p:nvPr/>
        </p:nvSpPr>
        <p:spPr>
          <a:xfrm>
            <a:off x="626789" y="3055967"/>
            <a:ext cx="3376498" cy="523220"/>
          </a:xfrm>
          <a:prstGeom prst="rect">
            <a:avLst/>
          </a:prstGeom>
          <a:noFill/>
        </p:spPr>
        <p:txBody>
          <a:bodyPr wrap="square" rtlCol="0">
            <a:spAutoFit/>
          </a:bodyPr>
          <a:lstStyle/>
          <a:p>
            <a:r>
              <a:rPr lang="it-IT" sz="2800" b="1" dirty="0">
                <a:solidFill>
                  <a:srgbClr val="3333FF"/>
                </a:solidFill>
                <a:effectLst>
                  <a:outerShdw blurRad="38100" dist="38100" dir="2700000" algn="tl">
                    <a:srgbClr val="000000">
                      <a:alpha val="43137"/>
                    </a:srgbClr>
                  </a:outerShdw>
                </a:effectLst>
              </a:rPr>
              <a:t>Condizione #3</a:t>
            </a:r>
          </a:p>
        </p:txBody>
      </p:sp>
      <p:sp>
        <p:nvSpPr>
          <p:cNvPr id="7" name="CasellaDiTesto 6">
            <a:extLst>
              <a:ext uri="{FF2B5EF4-FFF2-40B4-BE49-F238E27FC236}">
                <a16:creationId xmlns:a16="http://schemas.microsoft.com/office/drawing/2014/main" id="{C17530E3-1D01-4227-9E08-6D1A70904FA0}"/>
              </a:ext>
            </a:extLst>
          </p:cNvPr>
          <p:cNvSpPr txBox="1"/>
          <p:nvPr/>
        </p:nvSpPr>
        <p:spPr>
          <a:xfrm>
            <a:off x="633633" y="3534797"/>
            <a:ext cx="3242684" cy="523220"/>
          </a:xfrm>
          <a:prstGeom prst="rect">
            <a:avLst/>
          </a:prstGeom>
          <a:noFill/>
        </p:spPr>
        <p:txBody>
          <a:bodyPr wrap="square" rtlCol="0">
            <a:spAutoFit/>
          </a:bodyPr>
          <a:lstStyle/>
          <a:p>
            <a:r>
              <a:rPr lang="it-IT" sz="2800" b="1" dirty="0">
                <a:effectLst>
                  <a:outerShdw blurRad="38100" dist="38100" dir="2700000" algn="tl">
                    <a:srgbClr val="000000">
                      <a:alpha val="43137"/>
                    </a:srgbClr>
                  </a:outerShdw>
                </a:effectLst>
              </a:rPr>
              <a:t>Condizione #4</a:t>
            </a:r>
          </a:p>
        </p:txBody>
      </p:sp>
      <p:sp>
        <p:nvSpPr>
          <p:cNvPr id="8" name="CasellaDiTesto 7">
            <a:extLst>
              <a:ext uri="{FF2B5EF4-FFF2-40B4-BE49-F238E27FC236}">
                <a16:creationId xmlns:a16="http://schemas.microsoft.com/office/drawing/2014/main" id="{B1B52F78-20AB-5E1E-894B-6165D7DBDDB8}"/>
              </a:ext>
            </a:extLst>
          </p:cNvPr>
          <p:cNvSpPr txBox="1"/>
          <p:nvPr/>
        </p:nvSpPr>
        <p:spPr>
          <a:xfrm>
            <a:off x="633633" y="4017987"/>
            <a:ext cx="2952751" cy="523220"/>
          </a:xfrm>
          <a:prstGeom prst="rect">
            <a:avLst/>
          </a:prstGeom>
          <a:noFill/>
        </p:spPr>
        <p:txBody>
          <a:bodyPr wrap="square" rtlCol="0">
            <a:spAutoFit/>
          </a:bodyPr>
          <a:lstStyle/>
          <a:p>
            <a:r>
              <a:rPr lang="it-IT" sz="2800" b="1" dirty="0">
                <a:solidFill>
                  <a:srgbClr val="7030A0"/>
                </a:solidFill>
                <a:effectLst>
                  <a:outerShdw blurRad="38100" dist="38100" dir="2700000" algn="tl">
                    <a:srgbClr val="000000">
                      <a:alpha val="43137"/>
                    </a:srgbClr>
                  </a:outerShdw>
                </a:effectLst>
              </a:rPr>
              <a:t>Condizione #5</a:t>
            </a:r>
          </a:p>
        </p:txBody>
      </p:sp>
      <p:sp>
        <p:nvSpPr>
          <p:cNvPr id="2" name="CasellaDiTesto 1">
            <a:extLst>
              <a:ext uri="{FF2B5EF4-FFF2-40B4-BE49-F238E27FC236}">
                <a16:creationId xmlns:a16="http://schemas.microsoft.com/office/drawing/2014/main" id="{303ACF5E-4696-371E-EAA8-CC2B3D329BC5}"/>
              </a:ext>
            </a:extLst>
          </p:cNvPr>
          <p:cNvSpPr txBox="1"/>
          <p:nvPr/>
        </p:nvSpPr>
        <p:spPr>
          <a:xfrm>
            <a:off x="3267307" y="1043731"/>
            <a:ext cx="12428218" cy="4770537"/>
          </a:xfrm>
          <a:prstGeom prst="rect">
            <a:avLst/>
          </a:prstGeom>
          <a:noFill/>
        </p:spPr>
        <p:txBody>
          <a:bodyPr wrap="square" rtlCol="0">
            <a:spAutoFit/>
          </a:bodyPr>
          <a:lstStyle/>
          <a:p>
            <a:r>
              <a:rPr lang="en-US" sz="1600" b="1" dirty="0">
                <a:solidFill>
                  <a:srgbClr val="0000FF"/>
                </a:solidFill>
                <a:latin typeface="Courier New" panose="02070309020205020404" pitchFamily="49" charset="0"/>
                <a:cs typeface="Courier New" panose="02070309020205020404" pitchFamily="49" charset="0"/>
              </a:rPr>
              <a:t>DO $$</a:t>
            </a:r>
          </a:p>
          <a:p>
            <a:r>
              <a:rPr lang="en-US" sz="1600" b="1" dirty="0">
                <a:solidFill>
                  <a:srgbClr val="0000FF"/>
                </a:solidFill>
                <a:latin typeface="Courier New" panose="02070309020205020404" pitchFamily="49" charset="0"/>
                <a:cs typeface="Courier New" panose="02070309020205020404" pitchFamily="49" charset="0"/>
              </a:rPr>
              <a:t>DECLARE</a:t>
            </a:r>
          </a:p>
          <a:p>
            <a:r>
              <a:rPr lang="en-US" sz="1600" b="1" dirty="0">
                <a:latin typeface="Courier New" panose="02070309020205020404" pitchFamily="49" charset="0"/>
                <a:cs typeface="Courier New" panose="02070309020205020404" pitchFamily="49" charset="0"/>
              </a:rPr>
              <a:t>   NUM_RIGHE      </a:t>
            </a:r>
            <a:r>
              <a:rPr lang="en-US" sz="1600" b="1" dirty="0">
                <a:solidFill>
                  <a:srgbClr val="0000FF"/>
                </a:solidFill>
                <a:latin typeface="Courier New" panose="02070309020205020404" pitchFamily="49" charset="0"/>
                <a:cs typeface="Courier New" panose="02070309020205020404" pitchFamily="49" charset="0"/>
              </a:rPr>
              <a:t>INTEGER</a:t>
            </a:r>
            <a:r>
              <a:rPr lang="en-US" sz="1600" b="1" dirty="0">
                <a:latin typeface="Courier New" panose="02070309020205020404" pitchFamily="49" charset="0"/>
                <a:cs typeface="Courier New" panose="02070309020205020404" pitchFamily="49" charset="0"/>
              </a:rPr>
              <a:t> :=54;</a:t>
            </a:r>
          </a:p>
          <a:p>
            <a:r>
              <a:rPr lang="en-US" sz="1600" b="1" dirty="0">
                <a:solidFill>
                  <a:srgbClr val="0000FF"/>
                </a:solidFill>
                <a:latin typeface="Courier New" panose="02070309020205020404" pitchFamily="49" charset="0"/>
                <a:cs typeface="Courier New" panose="02070309020205020404" pitchFamily="49" charset="0"/>
              </a:rPr>
              <a:t>BEGIN</a:t>
            </a:r>
          </a:p>
          <a:p>
            <a:r>
              <a:rPr lang="en-US" sz="1600" b="1" dirty="0">
                <a:latin typeface="Courier New" panose="02070309020205020404" pitchFamily="49" charset="0"/>
                <a:cs typeface="Courier New" panose="02070309020205020404" pitchFamily="49" charset="0"/>
              </a:rPr>
              <a:t>   </a:t>
            </a:r>
            <a:r>
              <a:rPr lang="en-US" sz="1600" b="1" dirty="0">
                <a:solidFill>
                  <a:srgbClr val="00B050"/>
                </a:solidFill>
                <a:latin typeface="Courier New" panose="02070309020205020404" pitchFamily="49" charset="0"/>
                <a:cs typeface="Courier New" panose="02070309020205020404" pitchFamily="49" charset="0"/>
              </a:rPr>
              <a:t>IF NUM_RIGHE = 10 THEN</a:t>
            </a:r>
          </a:p>
          <a:p>
            <a:r>
              <a:rPr lang="en-US" sz="1600" b="1" dirty="0">
                <a:solidFill>
                  <a:srgbClr val="00B050"/>
                </a:solidFill>
                <a:latin typeface="Courier New" panose="02070309020205020404" pitchFamily="49" charset="0"/>
                <a:cs typeface="Courier New" panose="02070309020205020404" pitchFamily="49" charset="0"/>
              </a:rPr>
              <a:t>      RAISE INFO 'Hai </a:t>
            </a:r>
            <a:r>
              <a:rPr lang="en-US" sz="1600" b="1" dirty="0" err="1">
                <a:solidFill>
                  <a:srgbClr val="00B050"/>
                </a:solidFill>
                <a:latin typeface="Courier New" panose="02070309020205020404" pitchFamily="49" charset="0"/>
                <a:cs typeface="Courier New" panose="02070309020205020404" pitchFamily="49" charset="0"/>
              </a:rPr>
              <a:t>scelto</a:t>
            </a:r>
            <a:r>
              <a:rPr lang="en-US" sz="1600" b="1" dirty="0">
                <a:solidFill>
                  <a:srgbClr val="00B050"/>
                </a:solidFill>
                <a:latin typeface="Courier New" panose="02070309020205020404" pitchFamily="49" charset="0"/>
                <a:cs typeface="Courier New" panose="02070309020205020404" pitchFamily="49" charset="0"/>
              </a:rPr>
              <a:t> il </a:t>
            </a:r>
            <a:r>
              <a:rPr lang="en-US" sz="1600" b="1" dirty="0" err="1">
                <a:solidFill>
                  <a:srgbClr val="00B050"/>
                </a:solidFill>
                <a:latin typeface="Courier New" panose="02070309020205020404" pitchFamily="49" charset="0"/>
                <a:cs typeface="Courier New" panose="02070309020205020404" pitchFamily="49" charset="0"/>
              </a:rPr>
              <a:t>valore</a:t>
            </a:r>
            <a:r>
              <a:rPr lang="en-US" sz="1600" b="1" dirty="0">
                <a:solidFill>
                  <a:srgbClr val="00B050"/>
                </a:solidFill>
                <a:latin typeface="Courier New" panose="02070309020205020404" pitchFamily="49" charset="0"/>
                <a:cs typeface="Courier New" panose="02070309020205020404" pitchFamily="49" charset="0"/>
              </a:rPr>
              <a:t> : %', NUM_RIGHE;</a:t>
            </a:r>
          </a:p>
          <a:p>
            <a:r>
              <a:rPr lang="en-US" sz="1600" b="1" dirty="0">
                <a:latin typeface="Courier New" panose="02070309020205020404" pitchFamily="49" charset="0"/>
                <a:cs typeface="Courier New" panose="02070309020205020404" pitchFamily="49" charset="0"/>
              </a:rPr>
              <a:t>   </a:t>
            </a:r>
            <a:r>
              <a:rPr lang="en-US" sz="1600" b="1" dirty="0">
                <a:solidFill>
                  <a:srgbClr val="FF0000"/>
                </a:solidFill>
                <a:latin typeface="Courier New" panose="02070309020205020404" pitchFamily="49" charset="0"/>
                <a:cs typeface="Courier New" panose="02070309020205020404" pitchFamily="49" charset="0"/>
              </a:rPr>
              <a:t>ELSEIF NUM_RIGHE = 20 THEN</a:t>
            </a:r>
          </a:p>
          <a:p>
            <a:r>
              <a:rPr lang="en-US" sz="1600" b="1" dirty="0">
                <a:solidFill>
                  <a:srgbClr val="FF0000"/>
                </a:solidFill>
                <a:latin typeface="Courier New" panose="02070309020205020404" pitchFamily="49" charset="0"/>
                <a:cs typeface="Courier New" panose="02070309020205020404" pitchFamily="49" charset="0"/>
              </a:rPr>
              <a:t>      RAISE INFO 'Hai </a:t>
            </a:r>
            <a:r>
              <a:rPr lang="en-US" sz="1600" b="1" dirty="0" err="1">
                <a:solidFill>
                  <a:srgbClr val="FF0000"/>
                </a:solidFill>
                <a:latin typeface="Courier New" panose="02070309020205020404" pitchFamily="49" charset="0"/>
                <a:cs typeface="Courier New" panose="02070309020205020404" pitchFamily="49" charset="0"/>
              </a:rPr>
              <a:t>scelto</a:t>
            </a:r>
            <a:r>
              <a:rPr lang="en-US" sz="1600" b="1" dirty="0">
                <a:solidFill>
                  <a:srgbClr val="FF0000"/>
                </a:solidFill>
                <a:latin typeface="Courier New" panose="02070309020205020404" pitchFamily="49" charset="0"/>
                <a:cs typeface="Courier New" panose="02070309020205020404" pitchFamily="49" charset="0"/>
              </a:rPr>
              <a:t> il </a:t>
            </a:r>
            <a:r>
              <a:rPr lang="en-US" sz="1600" b="1" dirty="0" err="1">
                <a:solidFill>
                  <a:srgbClr val="FF0000"/>
                </a:solidFill>
                <a:latin typeface="Courier New" panose="02070309020205020404" pitchFamily="49" charset="0"/>
                <a:cs typeface="Courier New" panose="02070309020205020404" pitchFamily="49" charset="0"/>
              </a:rPr>
              <a:t>valore</a:t>
            </a:r>
            <a:r>
              <a:rPr lang="en-US" sz="1600" b="1" dirty="0">
                <a:solidFill>
                  <a:srgbClr val="FF0000"/>
                </a:solidFill>
                <a:latin typeface="Courier New" panose="02070309020205020404" pitchFamily="49" charset="0"/>
                <a:cs typeface="Courier New" panose="02070309020205020404" pitchFamily="49" charset="0"/>
              </a:rPr>
              <a:t> : %', NUM_RIGHE;</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ELSEIF NUM_RIGHE = 30 THEN</a:t>
            </a:r>
          </a:p>
          <a:p>
            <a:r>
              <a:rPr lang="en-US" sz="1600" b="1" dirty="0">
                <a:solidFill>
                  <a:srgbClr val="0000FF"/>
                </a:solidFill>
                <a:latin typeface="Courier New" panose="02070309020205020404" pitchFamily="49" charset="0"/>
                <a:cs typeface="Courier New" panose="02070309020205020404" pitchFamily="49" charset="0"/>
              </a:rPr>
              <a:t>      RAISE INFO 'Hai </a:t>
            </a:r>
            <a:r>
              <a:rPr lang="en-US" sz="1600" b="1" dirty="0" err="1">
                <a:solidFill>
                  <a:srgbClr val="0000FF"/>
                </a:solidFill>
                <a:latin typeface="Courier New" panose="02070309020205020404" pitchFamily="49" charset="0"/>
                <a:cs typeface="Courier New" panose="02070309020205020404" pitchFamily="49" charset="0"/>
              </a:rPr>
              <a:t>scelto</a:t>
            </a:r>
            <a:r>
              <a:rPr lang="en-US" sz="1600" b="1" dirty="0">
                <a:solidFill>
                  <a:srgbClr val="0000FF"/>
                </a:solidFill>
                <a:latin typeface="Courier New" panose="02070309020205020404" pitchFamily="49" charset="0"/>
                <a:cs typeface="Courier New" panose="02070309020205020404" pitchFamily="49" charset="0"/>
              </a:rPr>
              <a:t> il </a:t>
            </a:r>
            <a:r>
              <a:rPr lang="en-US" sz="1600" b="1" dirty="0" err="1">
                <a:solidFill>
                  <a:srgbClr val="0000FF"/>
                </a:solidFill>
                <a:latin typeface="Courier New" panose="02070309020205020404" pitchFamily="49" charset="0"/>
                <a:cs typeface="Courier New" panose="02070309020205020404" pitchFamily="49" charset="0"/>
              </a:rPr>
              <a:t>valore</a:t>
            </a:r>
            <a:r>
              <a:rPr lang="en-US" sz="1600" b="1" dirty="0">
                <a:solidFill>
                  <a:srgbClr val="0000FF"/>
                </a:solidFill>
                <a:latin typeface="Courier New" panose="02070309020205020404" pitchFamily="49" charset="0"/>
                <a:cs typeface="Courier New" panose="02070309020205020404" pitchFamily="49" charset="0"/>
              </a:rPr>
              <a:t> : %', NUM_RIGHE;</a:t>
            </a:r>
          </a:p>
          <a:p>
            <a:r>
              <a:rPr lang="en-US" sz="1600" b="1" dirty="0">
                <a:latin typeface="Courier New" panose="02070309020205020404" pitchFamily="49" charset="0"/>
                <a:cs typeface="Courier New" panose="02070309020205020404" pitchFamily="49" charset="0"/>
              </a:rPr>
              <a:t>   ELSEIF NUM_RIGHE = 40 THEN</a:t>
            </a:r>
          </a:p>
          <a:p>
            <a:r>
              <a:rPr lang="en-US" sz="1600" b="1" dirty="0">
                <a:latin typeface="Courier New" panose="02070309020205020404" pitchFamily="49" charset="0"/>
                <a:cs typeface="Courier New" panose="02070309020205020404" pitchFamily="49" charset="0"/>
              </a:rPr>
              <a:t>      RAISE INFO 'Hai </a:t>
            </a:r>
            <a:r>
              <a:rPr lang="en-US" sz="1600" b="1" dirty="0" err="1">
                <a:latin typeface="Courier New" panose="02070309020205020404" pitchFamily="49" charset="0"/>
                <a:cs typeface="Courier New" panose="02070309020205020404" pitchFamily="49" charset="0"/>
              </a:rPr>
              <a:t>scelto</a:t>
            </a:r>
            <a:r>
              <a:rPr lang="en-US" sz="1600" b="1" dirty="0">
                <a:latin typeface="Courier New" panose="02070309020205020404" pitchFamily="49" charset="0"/>
                <a:cs typeface="Courier New" panose="02070309020205020404" pitchFamily="49" charset="0"/>
              </a:rPr>
              <a:t> il </a:t>
            </a:r>
            <a:r>
              <a:rPr lang="en-US" sz="1600" b="1" dirty="0" err="1">
                <a:latin typeface="Courier New" panose="02070309020205020404" pitchFamily="49" charset="0"/>
                <a:cs typeface="Courier New" panose="02070309020205020404" pitchFamily="49" charset="0"/>
              </a:rPr>
              <a:t>valore</a:t>
            </a:r>
            <a:r>
              <a:rPr lang="en-US" sz="1600" b="1" dirty="0">
                <a:latin typeface="Courier New" panose="02070309020205020404" pitchFamily="49" charset="0"/>
                <a:cs typeface="Courier New" panose="02070309020205020404" pitchFamily="49" charset="0"/>
              </a:rPr>
              <a:t> : %', NUM_RIGHE;</a:t>
            </a:r>
          </a:p>
          <a:p>
            <a:r>
              <a:rPr lang="en-US" sz="1600" b="1" dirty="0">
                <a:latin typeface="Courier New" panose="02070309020205020404" pitchFamily="49" charset="0"/>
                <a:cs typeface="Courier New" panose="02070309020205020404" pitchFamily="49" charset="0"/>
              </a:rPr>
              <a:t>   </a:t>
            </a:r>
            <a:r>
              <a:rPr lang="en-US" sz="1600" b="1" dirty="0">
                <a:solidFill>
                  <a:srgbClr val="7030A0"/>
                </a:solidFill>
                <a:latin typeface="Courier New" panose="02070309020205020404" pitchFamily="49" charset="0"/>
                <a:cs typeface="Courier New" panose="02070309020205020404" pitchFamily="49" charset="0"/>
              </a:rPr>
              <a:t>ELSEIF NUM_RIGHE = 50 THEN</a:t>
            </a:r>
          </a:p>
          <a:p>
            <a:r>
              <a:rPr lang="en-US" sz="1600" b="1" dirty="0">
                <a:solidFill>
                  <a:srgbClr val="7030A0"/>
                </a:solidFill>
                <a:latin typeface="Courier New" panose="02070309020205020404" pitchFamily="49" charset="0"/>
                <a:cs typeface="Courier New" panose="02070309020205020404" pitchFamily="49" charset="0"/>
              </a:rPr>
              <a:t>      RAISE INFO 'Hai </a:t>
            </a:r>
            <a:r>
              <a:rPr lang="en-US" sz="1600" b="1" dirty="0" err="1">
                <a:solidFill>
                  <a:srgbClr val="7030A0"/>
                </a:solidFill>
                <a:latin typeface="Courier New" panose="02070309020205020404" pitchFamily="49" charset="0"/>
                <a:cs typeface="Courier New" panose="02070309020205020404" pitchFamily="49" charset="0"/>
              </a:rPr>
              <a:t>scelto</a:t>
            </a:r>
            <a:r>
              <a:rPr lang="en-US" sz="1600" b="1" dirty="0">
                <a:solidFill>
                  <a:srgbClr val="7030A0"/>
                </a:solidFill>
                <a:latin typeface="Courier New" panose="02070309020205020404" pitchFamily="49" charset="0"/>
                <a:cs typeface="Courier New" panose="02070309020205020404" pitchFamily="49" charset="0"/>
              </a:rPr>
              <a:t> il </a:t>
            </a:r>
            <a:r>
              <a:rPr lang="en-US" sz="1600" b="1" dirty="0" err="1">
                <a:solidFill>
                  <a:srgbClr val="7030A0"/>
                </a:solidFill>
                <a:latin typeface="Courier New" panose="02070309020205020404" pitchFamily="49" charset="0"/>
                <a:cs typeface="Courier New" panose="02070309020205020404" pitchFamily="49" charset="0"/>
              </a:rPr>
              <a:t>valore</a:t>
            </a:r>
            <a:r>
              <a:rPr lang="en-US" sz="1600" b="1" dirty="0">
                <a:solidFill>
                  <a:srgbClr val="7030A0"/>
                </a:solidFill>
                <a:latin typeface="Courier New" panose="02070309020205020404" pitchFamily="49" charset="0"/>
                <a:cs typeface="Courier New" panose="02070309020205020404" pitchFamily="49" charset="0"/>
              </a:rPr>
              <a:t> : %', NUM_RIGHE;</a:t>
            </a:r>
          </a:p>
          <a:p>
            <a:r>
              <a:rPr lang="en-US" sz="1600" b="1" dirty="0">
                <a:latin typeface="Courier New" panose="02070309020205020404" pitchFamily="49" charset="0"/>
                <a:cs typeface="Courier New" panose="02070309020205020404" pitchFamily="49" charset="0"/>
              </a:rPr>
              <a:t>   </a:t>
            </a:r>
            <a:r>
              <a:rPr lang="en-US" sz="1600" b="1" dirty="0">
                <a:solidFill>
                  <a:srgbClr val="FFC000"/>
                </a:solidFill>
                <a:latin typeface="Courier New" panose="02070309020205020404" pitchFamily="49" charset="0"/>
                <a:cs typeface="Courier New" panose="02070309020205020404" pitchFamily="49" charset="0"/>
              </a:rPr>
              <a:t>ELSE</a:t>
            </a:r>
          </a:p>
          <a:p>
            <a:r>
              <a:rPr lang="en-US" sz="1600" b="1" dirty="0">
                <a:solidFill>
                  <a:srgbClr val="FFC000"/>
                </a:solidFill>
                <a:latin typeface="Courier New" panose="02070309020205020404" pitchFamily="49" charset="0"/>
                <a:cs typeface="Courier New" panose="02070309020205020404" pitchFamily="49" charset="0"/>
              </a:rPr>
              <a:t>      RAISE INFO 'Hai </a:t>
            </a:r>
            <a:r>
              <a:rPr lang="en-US" sz="1600" b="1" dirty="0" err="1">
                <a:solidFill>
                  <a:srgbClr val="FFC000"/>
                </a:solidFill>
                <a:latin typeface="Courier New" panose="02070309020205020404" pitchFamily="49" charset="0"/>
                <a:cs typeface="Courier New" panose="02070309020205020404" pitchFamily="49" charset="0"/>
              </a:rPr>
              <a:t>scelto</a:t>
            </a:r>
            <a:r>
              <a:rPr lang="en-US" sz="1600" b="1" dirty="0">
                <a:solidFill>
                  <a:srgbClr val="FFC000"/>
                </a:solidFill>
                <a:latin typeface="Courier New" panose="02070309020205020404" pitchFamily="49" charset="0"/>
                <a:cs typeface="Courier New" panose="02070309020205020404" pitchFamily="49" charset="0"/>
              </a:rPr>
              <a:t> un </a:t>
            </a:r>
            <a:r>
              <a:rPr lang="en-US" sz="1600" b="1" dirty="0" err="1">
                <a:solidFill>
                  <a:srgbClr val="FFC000"/>
                </a:solidFill>
                <a:latin typeface="Courier New" panose="02070309020205020404" pitchFamily="49" charset="0"/>
                <a:cs typeface="Courier New" panose="02070309020205020404" pitchFamily="49" charset="0"/>
              </a:rPr>
              <a:t>valore</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maggiore</a:t>
            </a:r>
            <a:r>
              <a:rPr lang="en-US" sz="1600" b="1" dirty="0">
                <a:solidFill>
                  <a:srgbClr val="FFC000"/>
                </a:solidFill>
                <a:latin typeface="Courier New" panose="02070309020205020404" pitchFamily="49" charset="0"/>
                <a:cs typeface="Courier New" panose="02070309020205020404" pitchFamily="49" charset="0"/>
              </a:rPr>
              <a:t> di 50. </a:t>
            </a:r>
            <a:r>
              <a:rPr lang="en-US" sz="1600" b="1" dirty="0" err="1">
                <a:solidFill>
                  <a:srgbClr val="FFC000"/>
                </a:solidFill>
                <a:latin typeface="Courier New" panose="02070309020205020404" pitchFamily="49" charset="0"/>
                <a:cs typeface="Courier New" panose="02070309020205020404" pitchFamily="49" charset="0"/>
              </a:rPr>
              <a:t>Contenuto</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della</a:t>
            </a:r>
            <a:r>
              <a:rPr lang="en-US" sz="1600" b="1" dirty="0">
                <a:solidFill>
                  <a:srgbClr val="FFC000"/>
                </a:solidFill>
                <a:latin typeface="Courier New" panose="02070309020205020404" pitchFamily="49" charset="0"/>
                <a:cs typeface="Courier New" panose="02070309020205020404" pitchFamily="49" charset="0"/>
              </a:rPr>
              <a:t> </a:t>
            </a:r>
            <a:r>
              <a:rPr lang="en-US" sz="1600" b="1" dirty="0" err="1">
                <a:solidFill>
                  <a:srgbClr val="FFC000"/>
                </a:solidFill>
                <a:latin typeface="Courier New" panose="02070309020205020404" pitchFamily="49" charset="0"/>
                <a:cs typeface="Courier New" panose="02070309020205020404" pitchFamily="49" charset="0"/>
              </a:rPr>
              <a:t>variabile</a:t>
            </a:r>
            <a:r>
              <a:rPr lang="en-US" sz="1600" b="1" dirty="0">
                <a:solidFill>
                  <a:srgbClr val="FFC000"/>
                </a:solidFill>
                <a:latin typeface="Courier New" panose="02070309020205020404" pitchFamily="49" charset="0"/>
                <a:cs typeface="Courier New" panose="02070309020205020404" pitchFamily="49" charset="0"/>
              </a:rPr>
              <a:t> : %', NUM_RIGHE;</a:t>
            </a:r>
          </a:p>
          <a:p>
            <a:r>
              <a:rPr lang="en-US" sz="1600" b="1" dirty="0">
                <a:latin typeface="Courier New" panose="02070309020205020404" pitchFamily="49" charset="0"/>
                <a:cs typeface="Courier New" panose="02070309020205020404" pitchFamily="49" charset="0"/>
              </a:rPr>
              <a:t>   </a:t>
            </a:r>
            <a:r>
              <a:rPr lang="en-US" sz="1600" b="1" dirty="0">
                <a:solidFill>
                  <a:srgbClr val="0000FF"/>
                </a:solidFill>
                <a:latin typeface="Courier New" panose="02070309020205020404" pitchFamily="49" charset="0"/>
                <a:cs typeface="Courier New" panose="02070309020205020404" pitchFamily="49" charset="0"/>
              </a:rPr>
              <a:t>END IF</a:t>
            </a:r>
            <a:r>
              <a:rPr lang="en-US" sz="1600" b="1" dirty="0">
                <a:latin typeface="Courier New" panose="02070309020205020404" pitchFamily="49" charset="0"/>
                <a:cs typeface="Courier New" panose="02070309020205020404" pitchFamily="49" charset="0"/>
              </a:rPr>
              <a:t>;</a:t>
            </a:r>
          </a:p>
          <a:p>
            <a:r>
              <a:rPr lang="en-US" sz="1600" b="1" dirty="0">
                <a:solidFill>
                  <a:srgbClr val="0000FF"/>
                </a:solidFill>
                <a:latin typeface="Courier New" panose="02070309020205020404" pitchFamily="49" charset="0"/>
                <a:cs typeface="Courier New" panose="02070309020205020404" pitchFamily="49" charset="0"/>
              </a:rPr>
              <a:t>END</a:t>
            </a:r>
            <a:r>
              <a:rPr lang="en-US" sz="1600" b="1" dirty="0">
                <a:latin typeface="Courier New" panose="02070309020205020404" pitchFamily="49" charset="0"/>
                <a:cs typeface="Courier New" panose="02070309020205020404" pitchFamily="49" charset="0"/>
              </a:rPr>
              <a:t>; </a:t>
            </a:r>
          </a:p>
          <a:p>
            <a:r>
              <a:rPr lang="en-US" sz="1600" b="1" dirty="0">
                <a:solidFill>
                  <a:srgbClr val="0000FF"/>
                </a:solidFill>
                <a:latin typeface="Courier New" panose="02070309020205020404" pitchFamily="49" charset="0"/>
                <a:cs typeface="Courier New" panose="02070309020205020404" pitchFamily="49" charset="0"/>
              </a:rPr>
              <a:t>$$</a:t>
            </a:r>
          </a:p>
        </p:txBody>
      </p:sp>
      <p:sp>
        <p:nvSpPr>
          <p:cNvPr id="9" name="CasellaDiTesto 8">
            <a:extLst>
              <a:ext uri="{FF2B5EF4-FFF2-40B4-BE49-F238E27FC236}">
                <a16:creationId xmlns:a16="http://schemas.microsoft.com/office/drawing/2014/main" id="{5575EDBC-D9D0-FC26-CA12-C7BC1C027672}"/>
              </a:ext>
            </a:extLst>
          </p:cNvPr>
          <p:cNvSpPr txBox="1"/>
          <p:nvPr/>
        </p:nvSpPr>
        <p:spPr>
          <a:xfrm>
            <a:off x="633633" y="4486878"/>
            <a:ext cx="2952751" cy="523220"/>
          </a:xfrm>
          <a:prstGeom prst="rect">
            <a:avLst/>
          </a:prstGeom>
          <a:noFill/>
        </p:spPr>
        <p:txBody>
          <a:bodyPr wrap="square" rtlCol="0">
            <a:spAutoFit/>
          </a:bodyPr>
          <a:lstStyle/>
          <a:p>
            <a:r>
              <a:rPr lang="it-IT" sz="2800" b="1" dirty="0">
                <a:solidFill>
                  <a:srgbClr val="FFC000"/>
                </a:solidFill>
                <a:effectLst>
                  <a:outerShdw blurRad="38100" dist="38100" dir="2700000" algn="tl">
                    <a:srgbClr val="000000">
                      <a:alpha val="43137"/>
                    </a:srgbClr>
                  </a:outerShdw>
                </a:effectLst>
              </a:rPr>
              <a:t>Condizione #6</a:t>
            </a:r>
          </a:p>
        </p:txBody>
      </p:sp>
    </p:spTree>
    <p:extLst>
      <p:ext uri="{BB962C8B-B14F-4D97-AF65-F5344CB8AC3E}">
        <p14:creationId xmlns:p14="http://schemas.microsoft.com/office/powerpoint/2010/main" val="20311877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Istruzione CASE come alternativa alla IF ed alla ELSIF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995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Come l'istruzione </a:t>
            </a:r>
            <a:r>
              <a:rPr lang="it-IT" sz="2800" b="1" dirty="0">
                <a:ea typeface="Tahoma" panose="020B0604030504040204" pitchFamily="34" charset="0"/>
                <a:cs typeface="Calibri" panose="020F0502020204030204" pitchFamily="34" charset="0"/>
                <a:sym typeface="Convergence"/>
              </a:rPr>
              <a:t>IF</a:t>
            </a:r>
            <a:r>
              <a:rPr lang="it-IT" sz="2800" dirty="0">
                <a:ea typeface="Tahoma" panose="020B0604030504040204" pitchFamily="34" charset="0"/>
                <a:cs typeface="Calibri" panose="020F0502020204030204" pitchFamily="34" charset="0"/>
                <a:sym typeface="Convergence"/>
              </a:rPr>
              <a:t>, l'istruzione </a:t>
            </a:r>
            <a:r>
              <a:rPr lang="it-IT" sz="2800" b="1" dirty="0">
                <a:ea typeface="Tahoma" panose="020B0604030504040204" pitchFamily="34" charset="0"/>
                <a:cs typeface="Calibri" panose="020F0502020204030204" pitchFamily="34" charset="0"/>
                <a:sym typeface="Convergence"/>
              </a:rPr>
              <a:t>CASE</a:t>
            </a:r>
            <a:r>
              <a:rPr lang="it-IT" sz="2800" dirty="0">
                <a:ea typeface="Tahoma" panose="020B0604030504040204" pitchFamily="34" charset="0"/>
                <a:cs typeface="Calibri" panose="020F0502020204030204" pitchFamily="34" charset="0"/>
                <a:sym typeface="Convergence"/>
              </a:rPr>
              <a:t> seleziona una sequenza di istruzioni da eseguire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Tuttavia, per selezionare la sequenza, l'istruzione </a:t>
            </a:r>
            <a:r>
              <a:rPr lang="it-IT" sz="2800" b="1" dirty="0">
                <a:ea typeface="Tahoma" panose="020B0604030504040204" pitchFamily="34" charset="0"/>
                <a:cs typeface="Calibri" panose="020F0502020204030204" pitchFamily="34" charset="0"/>
                <a:sym typeface="Convergence"/>
              </a:rPr>
              <a:t>CASE</a:t>
            </a:r>
            <a:r>
              <a:rPr lang="it-IT" sz="2800" dirty="0">
                <a:ea typeface="Tahoma" panose="020B0604030504040204" pitchFamily="34" charset="0"/>
                <a:cs typeface="Calibri" panose="020F0502020204030204" pitchFamily="34" charset="0"/>
                <a:sym typeface="Convergence"/>
              </a:rPr>
              <a:t> utilizza un </a:t>
            </a:r>
            <a:r>
              <a:rPr lang="it-IT" sz="2800" b="1" dirty="0">
                <a:ea typeface="Tahoma" panose="020B0604030504040204" pitchFamily="34" charset="0"/>
                <a:cs typeface="Calibri" panose="020F0502020204030204" pitchFamily="34" charset="0"/>
                <a:sym typeface="Convergence"/>
              </a:rPr>
              <a:t>Selettore</a:t>
            </a:r>
            <a:r>
              <a:rPr lang="it-IT" sz="2800" dirty="0">
                <a:ea typeface="Tahoma" panose="020B0604030504040204" pitchFamily="34" charset="0"/>
                <a:cs typeface="Calibri" panose="020F0502020204030204" pitchFamily="34" charset="0"/>
                <a:sym typeface="Convergence"/>
              </a:rPr>
              <a:t> anziché più espressioni </a:t>
            </a:r>
            <a:r>
              <a:rPr lang="it-IT" sz="2800" b="1" dirty="0">
                <a:ea typeface="Tahoma" panose="020B0604030504040204" pitchFamily="34" charset="0"/>
                <a:cs typeface="Calibri" panose="020F0502020204030204" pitchFamily="34" charset="0"/>
                <a:sym typeface="Convergence"/>
              </a:rPr>
              <a:t>booleane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 </a:t>
            </a:r>
            <a:r>
              <a:rPr lang="it-IT" sz="2800" b="1" dirty="0">
                <a:ea typeface="Tahoma" panose="020B0604030504040204" pitchFamily="34" charset="0"/>
                <a:cs typeface="Calibri" panose="020F0502020204030204" pitchFamily="34" charset="0"/>
                <a:sym typeface="Convergence"/>
              </a:rPr>
              <a:t>Selettore</a:t>
            </a:r>
            <a:r>
              <a:rPr lang="it-IT" sz="2800" dirty="0">
                <a:ea typeface="Tahoma" panose="020B0604030504040204" pitchFamily="34" charset="0"/>
                <a:cs typeface="Calibri" panose="020F0502020204030204" pitchFamily="34" charset="0"/>
                <a:sym typeface="Convergence"/>
              </a:rPr>
              <a:t> è una espressione il cui valore viene utilizzato per selezionare una delle diverse alternative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Questo tipo di istruzione è molto simile alla </a:t>
            </a:r>
            <a:r>
              <a:rPr lang="it-IT" sz="2800" b="1" dirty="0">
                <a:ea typeface="Tahoma" panose="020B0604030504040204" pitchFamily="34" charset="0"/>
                <a:cs typeface="Calibri" panose="020F0502020204030204" pitchFamily="34" charset="0"/>
                <a:sym typeface="Convergence"/>
              </a:rPr>
              <a:t>ELSIF</a:t>
            </a:r>
            <a:r>
              <a:rPr lang="it-IT" sz="2800" dirty="0">
                <a:ea typeface="Tahoma" panose="020B0604030504040204" pitchFamily="34" charset="0"/>
                <a:cs typeface="Calibri" panose="020F0502020204030204" pitchFamily="34" charset="0"/>
                <a:sym typeface="Convergence"/>
              </a:rPr>
              <a:t>, l'istruzione inizia con la parola </a:t>
            </a:r>
            <a:r>
              <a:rPr lang="it-IT" sz="2800" b="1" dirty="0">
                <a:ea typeface="Tahoma" panose="020B0604030504040204" pitchFamily="34" charset="0"/>
                <a:cs typeface="Calibri" panose="020F0502020204030204" pitchFamily="34" charset="0"/>
                <a:sym typeface="Convergence"/>
              </a:rPr>
              <a:t>CASE</a:t>
            </a:r>
            <a:r>
              <a:rPr lang="it-IT" sz="2800" dirty="0">
                <a:ea typeface="Tahoma" panose="020B0604030504040204" pitchFamily="34" charset="0"/>
                <a:cs typeface="Calibri" panose="020F0502020204030204" pitchFamily="34" charset="0"/>
                <a:sym typeface="Convergence"/>
              </a:rPr>
              <a:t> e termina con la </a:t>
            </a:r>
            <a:r>
              <a:rPr lang="it-IT" sz="2800" b="1" dirty="0">
                <a:ea typeface="Tahoma" panose="020B0604030504040204" pitchFamily="34" charset="0"/>
                <a:cs typeface="Calibri" panose="020F0502020204030204" pitchFamily="34" charset="0"/>
                <a:sym typeface="Convergence"/>
              </a:rPr>
              <a:t>END CASE</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37838271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Istruzione CASE come alternativa alla IF ed alla ELSIF  ( 2 di 2 )</a:t>
            </a:r>
          </a:p>
        </p:txBody>
      </p:sp>
      <p:sp>
        <p:nvSpPr>
          <p:cNvPr id="2" name="CasellaDiTesto 1">
            <a:extLst>
              <a:ext uri="{FF2B5EF4-FFF2-40B4-BE49-F238E27FC236}">
                <a16:creationId xmlns:a16="http://schemas.microsoft.com/office/drawing/2014/main" id="{9D02C9D7-2F86-446C-4476-0C7146076D4B}"/>
              </a:ext>
            </a:extLst>
          </p:cNvPr>
          <p:cNvSpPr txBox="1"/>
          <p:nvPr/>
        </p:nvSpPr>
        <p:spPr>
          <a:xfrm>
            <a:off x="1420427" y="574316"/>
            <a:ext cx="12908890" cy="4893647"/>
          </a:xfrm>
          <a:prstGeom prst="rect">
            <a:avLst/>
          </a:prstGeom>
          <a:noFill/>
        </p:spPr>
        <p:txBody>
          <a:bodyPr wrap="square" rtlCol="0">
            <a:spAutoFit/>
          </a:bodyPr>
          <a:lstStyle/>
          <a:p>
            <a:r>
              <a:rPr lang="it-IT" sz="2400" b="1" dirty="0">
                <a:solidFill>
                  <a:srgbClr val="0000FF"/>
                </a:solidFill>
                <a:latin typeface="Courier New" panose="02070309020205020404" pitchFamily="49" charset="0"/>
                <a:cs typeface="Courier New" panose="02070309020205020404" pitchFamily="49" charset="0"/>
              </a:rPr>
              <a:t>DO $$</a:t>
            </a:r>
          </a:p>
          <a:p>
            <a:r>
              <a:rPr lang="it-IT" sz="2400" b="1" dirty="0">
                <a:solidFill>
                  <a:srgbClr val="0000FF"/>
                </a:solidFill>
                <a:latin typeface="Courier New" panose="02070309020205020404" pitchFamily="49" charset="0"/>
                <a:cs typeface="Courier New" panose="02070309020205020404" pitchFamily="49" charset="0"/>
              </a:rPr>
              <a:t>DECLARE</a:t>
            </a:r>
          </a:p>
          <a:p>
            <a:r>
              <a:rPr lang="it-IT" sz="2400" b="1" dirty="0">
                <a:latin typeface="Courier New" panose="02070309020205020404" pitchFamily="49" charset="0"/>
                <a:cs typeface="Courier New" panose="02070309020205020404" pitchFamily="49" charset="0"/>
              </a:rPr>
              <a:t>   VOTO      </a:t>
            </a:r>
            <a:r>
              <a:rPr lang="it-IT" sz="2400" b="1" dirty="0">
                <a:solidFill>
                  <a:srgbClr val="0000FF"/>
                </a:solidFill>
                <a:latin typeface="Courier New" panose="02070309020205020404" pitchFamily="49" charset="0"/>
                <a:cs typeface="Courier New" panose="02070309020205020404" pitchFamily="49" charset="0"/>
              </a:rPr>
              <a:t>CHAR</a:t>
            </a:r>
            <a:r>
              <a:rPr lang="it-IT" sz="2400" b="1" dirty="0">
                <a:latin typeface="Courier New" panose="02070309020205020404" pitchFamily="49" charset="0"/>
                <a:cs typeface="Courier New" panose="02070309020205020404" pitchFamily="49" charset="0"/>
              </a:rPr>
              <a:t>(1) :='A';</a:t>
            </a:r>
          </a:p>
          <a:p>
            <a:r>
              <a:rPr lang="it-IT" sz="2400" b="1" dirty="0">
                <a:solidFill>
                  <a:srgbClr val="0000FF"/>
                </a:solidFill>
                <a:latin typeface="Courier New" panose="02070309020205020404" pitchFamily="49" charset="0"/>
                <a:cs typeface="Courier New" panose="02070309020205020404" pitchFamily="49" charset="0"/>
              </a:rPr>
              <a:t>BEGIN</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CASE</a:t>
            </a:r>
            <a:r>
              <a:rPr lang="it-IT" sz="2400" b="1" dirty="0">
                <a:latin typeface="Courier New" panose="02070309020205020404" pitchFamily="49" charset="0"/>
                <a:cs typeface="Courier New" panose="02070309020205020404" pitchFamily="49" charset="0"/>
              </a:rPr>
              <a:t> VOTO</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WHEN</a:t>
            </a:r>
            <a:r>
              <a:rPr lang="it-IT" sz="2400" b="1" dirty="0">
                <a:latin typeface="Courier New" panose="02070309020205020404" pitchFamily="49" charset="0"/>
                <a:cs typeface="Courier New" panose="02070309020205020404" pitchFamily="49" charset="0"/>
              </a:rPr>
              <a:t> 'A' </a:t>
            </a:r>
            <a:r>
              <a:rPr lang="it-IT" sz="2400" b="1" dirty="0">
                <a:solidFill>
                  <a:srgbClr val="0000FF"/>
                </a:solidFill>
                <a:latin typeface="Courier New" panose="02070309020205020404" pitchFamily="49" charset="0"/>
                <a:cs typeface="Courier New" panose="02070309020205020404" pitchFamily="49" charset="0"/>
              </a:rPr>
              <a:t>THEN</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RAISE INFO</a:t>
            </a:r>
            <a:r>
              <a:rPr lang="it-IT" sz="2400" b="1" dirty="0">
                <a:latin typeface="Courier New" panose="02070309020205020404" pitchFamily="49" charset="0"/>
                <a:cs typeface="Courier New" panose="02070309020205020404" pitchFamily="49" charset="0"/>
              </a:rPr>
              <a:t> 'Eccellente. Tipo voto : %', VOTO;</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WHEN</a:t>
            </a:r>
            <a:r>
              <a:rPr lang="it-IT" sz="2400" b="1" dirty="0">
                <a:latin typeface="Courier New" panose="02070309020205020404" pitchFamily="49" charset="0"/>
                <a:cs typeface="Courier New" panose="02070309020205020404" pitchFamily="49" charset="0"/>
              </a:rPr>
              <a:t> 'B' </a:t>
            </a:r>
            <a:r>
              <a:rPr lang="it-IT" sz="2400" b="1" dirty="0">
                <a:solidFill>
                  <a:srgbClr val="0000FF"/>
                </a:solidFill>
                <a:latin typeface="Courier New" panose="02070309020205020404" pitchFamily="49" charset="0"/>
                <a:cs typeface="Courier New" panose="02070309020205020404" pitchFamily="49" charset="0"/>
              </a:rPr>
              <a:t>THEN</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RAISE INFO</a:t>
            </a:r>
            <a:r>
              <a:rPr lang="it-IT" sz="2400" b="1" dirty="0">
                <a:latin typeface="Courier New" panose="02070309020205020404" pitchFamily="49" charset="0"/>
                <a:cs typeface="Courier New" panose="02070309020205020404" pitchFamily="49" charset="0"/>
              </a:rPr>
              <a:t> 'Ottimo. Tipo voto : %', VOTO;</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WHEN</a:t>
            </a:r>
            <a:r>
              <a:rPr lang="it-IT" sz="2400" b="1" dirty="0">
                <a:latin typeface="Courier New" panose="02070309020205020404" pitchFamily="49" charset="0"/>
                <a:cs typeface="Courier New" panose="02070309020205020404" pitchFamily="49" charset="0"/>
              </a:rPr>
              <a:t> 'C' </a:t>
            </a:r>
            <a:r>
              <a:rPr lang="it-IT" sz="2400" b="1" dirty="0">
                <a:solidFill>
                  <a:srgbClr val="0000FF"/>
                </a:solidFill>
                <a:latin typeface="Courier New" panose="02070309020205020404" pitchFamily="49" charset="0"/>
                <a:cs typeface="Courier New" panose="02070309020205020404" pitchFamily="49" charset="0"/>
              </a:rPr>
              <a:t>THEN</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RAISE INFO</a:t>
            </a:r>
            <a:r>
              <a:rPr lang="it-IT" sz="2400" b="1" dirty="0">
                <a:latin typeface="Courier New" panose="02070309020205020404" pitchFamily="49" charset="0"/>
                <a:cs typeface="Courier New" panose="02070309020205020404" pitchFamily="49" charset="0"/>
              </a:rPr>
              <a:t> 'Buono. Tipo voto : %', VOTO;</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WHEN</a:t>
            </a:r>
            <a:r>
              <a:rPr lang="it-IT" sz="2400" b="1" dirty="0">
                <a:latin typeface="Courier New" panose="02070309020205020404" pitchFamily="49" charset="0"/>
                <a:cs typeface="Courier New" panose="02070309020205020404" pitchFamily="49" charset="0"/>
              </a:rPr>
              <a:t> 'D' </a:t>
            </a:r>
            <a:r>
              <a:rPr lang="it-IT" sz="2400" b="1" dirty="0">
                <a:solidFill>
                  <a:srgbClr val="0000FF"/>
                </a:solidFill>
                <a:latin typeface="Courier New" panose="02070309020205020404" pitchFamily="49" charset="0"/>
                <a:cs typeface="Courier New" panose="02070309020205020404" pitchFamily="49" charset="0"/>
              </a:rPr>
              <a:t>THEN</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RAISE INFO</a:t>
            </a:r>
            <a:r>
              <a:rPr lang="it-IT" sz="2400" b="1" dirty="0">
                <a:latin typeface="Courier New" panose="02070309020205020404" pitchFamily="49" charset="0"/>
                <a:cs typeface="Courier New" panose="02070309020205020404" pitchFamily="49" charset="0"/>
              </a:rPr>
              <a:t> 'Discreto. Tipo voto : %', VOTO;</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ELSE</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RAISE INFO</a:t>
            </a:r>
            <a:r>
              <a:rPr lang="it-IT" sz="2400" b="1" dirty="0">
                <a:latin typeface="Courier New" panose="02070309020205020404" pitchFamily="49" charset="0"/>
                <a:cs typeface="Courier New" panose="02070309020205020404" pitchFamily="49" charset="0"/>
              </a:rPr>
              <a:t> 'Sufficiente. Tipo voto : %', VOTO;</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END</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CASE</a:t>
            </a:r>
            <a:r>
              <a:rPr lang="it-IT" sz="2400" b="1" dirty="0">
                <a:latin typeface="Courier New" panose="02070309020205020404" pitchFamily="49" charset="0"/>
                <a:cs typeface="Courier New" panose="02070309020205020404" pitchFamily="49" charset="0"/>
              </a:rPr>
              <a:t>;</a:t>
            </a:r>
          </a:p>
          <a:p>
            <a:r>
              <a:rPr lang="it-IT" sz="2400" b="1" dirty="0">
                <a:solidFill>
                  <a:srgbClr val="0000FF"/>
                </a:solidFill>
                <a:latin typeface="Courier New" panose="02070309020205020404" pitchFamily="49" charset="0"/>
                <a:cs typeface="Courier New" panose="02070309020205020404" pitchFamily="49" charset="0"/>
              </a:rPr>
              <a:t>END</a:t>
            </a:r>
            <a:r>
              <a:rPr lang="it-IT" sz="2400" b="1" dirty="0">
                <a:latin typeface="Courier New" panose="02070309020205020404" pitchFamily="49" charset="0"/>
                <a:cs typeface="Courier New" panose="02070309020205020404" pitchFamily="49" charset="0"/>
              </a:rPr>
              <a:t>; </a:t>
            </a:r>
          </a:p>
          <a:p>
            <a:r>
              <a:rPr lang="it-IT" sz="2400" b="1" dirty="0">
                <a:solidFill>
                  <a:srgbClr val="0000FF"/>
                </a:solidFill>
                <a:latin typeface="Courier New" panose="02070309020205020404" pitchFamily="49" charset="0"/>
                <a:cs typeface="Courier New" panose="02070309020205020404" pitchFamily="49" charset="0"/>
              </a:rPr>
              <a:t>$$</a:t>
            </a:r>
          </a:p>
        </p:txBody>
      </p:sp>
      <p:pic>
        <p:nvPicPr>
          <p:cNvPr id="5" name="Immagine 4">
            <a:extLst>
              <a:ext uri="{FF2B5EF4-FFF2-40B4-BE49-F238E27FC236}">
                <a16:creationId xmlns:a16="http://schemas.microsoft.com/office/drawing/2014/main" id="{56CC386C-4EAA-D583-54D2-6385529DDEEC}"/>
              </a:ext>
            </a:extLst>
          </p:cNvPr>
          <p:cNvPicPr>
            <a:picLocks noChangeAspect="1"/>
          </p:cNvPicPr>
          <p:nvPr/>
        </p:nvPicPr>
        <p:blipFill>
          <a:blip r:embed="rId3"/>
          <a:stretch>
            <a:fillRect/>
          </a:stretch>
        </p:blipFill>
        <p:spPr>
          <a:xfrm>
            <a:off x="5835669" y="4503315"/>
            <a:ext cx="4328535" cy="1562235"/>
          </a:xfrm>
          <a:prstGeom prst="rect">
            <a:avLst/>
          </a:prstGeom>
        </p:spPr>
      </p:pic>
    </p:spTree>
    <p:extLst>
      <p:ext uri="{BB962C8B-B14F-4D97-AF65-F5344CB8AC3E}">
        <p14:creationId xmlns:p14="http://schemas.microsoft.com/office/powerpoint/2010/main" val="204750713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311491" y="731841"/>
            <a:ext cx="7998135" cy="3323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Iterazione nel </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linguaggio </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PLPG/Sql</a:t>
            </a:r>
          </a:p>
        </p:txBody>
      </p:sp>
    </p:spTree>
    <p:extLst>
      <p:ext uri="{BB962C8B-B14F-4D97-AF65-F5344CB8AC3E}">
        <p14:creationId xmlns:p14="http://schemas.microsoft.com/office/powerpoint/2010/main" val="42103431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Istruzioni </a:t>
            </a:r>
            <a:r>
              <a:rPr lang="it-IT" sz="3200" b="1" dirty="0" err="1">
                <a:solidFill>
                  <a:schemeClr val="bg1"/>
                </a:solidFill>
                <a:latin typeface="Calibri" panose="020F0502020204030204" pitchFamily="34" charset="0"/>
                <a:cs typeface="Calibri" panose="020F0502020204030204" pitchFamily="34" charset="0"/>
              </a:rPr>
              <a:t>iterattive</a:t>
            </a:r>
            <a:r>
              <a:rPr lang="it-IT" sz="3200" b="1" dirty="0">
                <a:solidFill>
                  <a:schemeClr val="bg1"/>
                </a:solidFill>
                <a:latin typeface="Calibri" panose="020F0502020204030204" pitchFamily="34" charset="0"/>
                <a:cs typeface="Calibri" panose="020F0502020204030204" pitchFamily="34" charset="0"/>
              </a:rPr>
              <a:t>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Per strutture </a:t>
            </a:r>
            <a:r>
              <a:rPr lang="it-IT" sz="2800" b="1" dirty="0">
                <a:ea typeface="Tahoma" panose="020B0604030504040204" pitchFamily="34" charset="0"/>
                <a:cs typeface="Calibri" panose="020F0502020204030204" pitchFamily="34" charset="0"/>
                <a:sym typeface="Convergence"/>
              </a:rPr>
              <a:t>iterative</a:t>
            </a:r>
            <a:r>
              <a:rPr lang="it-IT" sz="2800" dirty="0">
                <a:ea typeface="Tahoma" panose="020B0604030504040204" pitchFamily="34" charset="0"/>
                <a:cs typeface="Calibri" panose="020F0502020204030204" pitchFamily="34" charset="0"/>
                <a:sym typeface="Convergence"/>
              </a:rPr>
              <a:t> ( anche dette </a:t>
            </a:r>
            <a:r>
              <a:rPr lang="it-IT" sz="2800" b="1" dirty="0">
                <a:ea typeface="Tahoma" panose="020B0604030504040204" pitchFamily="34" charset="0"/>
                <a:cs typeface="Calibri" panose="020F0502020204030204" pitchFamily="34" charset="0"/>
                <a:sym typeface="Convergence"/>
              </a:rPr>
              <a:t>controlli iterativi </a:t>
            </a:r>
            <a:r>
              <a:rPr lang="it-IT" sz="2800" dirty="0">
                <a:ea typeface="Tahoma" panose="020B0604030504040204" pitchFamily="34" charset="0"/>
                <a:cs typeface="Calibri" panose="020F0502020204030204" pitchFamily="34" charset="0"/>
                <a:sym typeface="Convergence"/>
              </a:rPr>
              <a:t>o, più comunemente, </a:t>
            </a:r>
            <a:r>
              <a:rPr lang="it-IT" sz="2800" b="1" dirty="0">
                <a:ea typeface="Tahoma" panose="020B0604030504040204" pitchFamily="34" charset="0"/>
                <a:cs typeface="Calibri" panose="020F0502020204030204" pitchFamily="34" charset="0"/>
                <a:sym typeface="Convergence"/>
              </a:rPr>
              <a:t>cicli</a:t>
            </a:r>
            <a:r>
              <a:rPr lang="it-IT" sz="2800" dirty="0">
                <a:ea typeface="Tahoma" panose="020B0604030504040204" pitchFamily="34" charset="0"/>
                <a:cs typeface="Calibri" panose="020F0502020204030204" pitchFamily="34" charset="0"/>
                <a:sym typeface="Convergence"/>
              </a:rPr>
              <a:t> ) si intendono quei </a:t>
            </a:r>
            <a:r>
              <a:rPr lang="it-IT" sz="2800" b="1" dirty="0">
                <a:ea typeface="Tahoma" panose="020B0604030504040204" pitchFamily="34" charset="0"/>
                <a:cs typeface="Calibri" panose="020F0502020204030204" pitchFamily="34" charset="0"/>
                <a:sym typeface="Convergence"/>
              </a:rPr>
              <a:t>costrutti</a:t>
            </a:r>
            <a:r>
              <a:rPr lang="it-IT" sz="2800" dirty="0">
                <a:ea typeface="Tahoma" panose="020B0604030504040204" pitchFamily="34" charset="0"/>
                <a:cs typeface="Calibri" panose="020F0502020204030204" pitchFamily="34" charset="0"/>
                <a:sym typeface="Convergence"/>
              </a:rPr>
              <a:t> che consentono di eseguire ciclicamente una serie di istruzioni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L'insieme di istruzioni verrà eseguito fino a quando non si verificherà una condizione di uscita oppure fino a quando termineranno gli elementi da leggere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linguaggio </a:t>
            </a:r>
            <a:r>
              <a:rPr lang="it-IT" sz="2800" b="1" dirty="0">
                <a:ea typeface="Tahoma" panose="020B0604030504040204" pitchFamily="34" charset="0"/>
                <a:cs typeface="Calibri" panose="020F0502020204030204" pitchFamily="34" charset="0"/>
                <a:sym typeface="Convergence"/>
              </a:rPr>
              <a:t>PGPL/Sql </a:t>
            </a:r>
            <a:r>
              <a:rPr lang="it-IT" sz="2800" dirty="0">
                <a:ea typeface="Tahoma" panose="020B0604030504040204" pitchFamily="34" charset="0"/>
                <a:cs typeface="Calibri" panose="020F0502020204030204" pitchFamily="34" charset="0"/>
                <a:sym typeface="Convergence"/>
              </a:rPr>
              <a:t>offre tre diversi tipi di costrutti per il controllo di flusso iterativo che si differenziano tra loro per piccoli aspetti</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11386769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Istruzioni </a:t>
            </a:r>
            <a:r>
              <a:rPr lang="it-IT" sz="3200" b="1" dirty="0" err="1">
                <a:solidFill>
                  <a:schemeClr val="bg1"/>
                </a:solidFill>
                <a:latin typeface="Calibri" panose="020F0502020204030204" pitchFamily="34" charset="0"/>
                <a:cs typeface="Calibri" panose="020F0502020204030204" pitchFamily="34" charset="0"/>
              </a:rPr>
              <a:t>iterattive</a:t>
            </a:r>
            <a:r>
              <a:rPr lang="it-IT" sz="3200" b="1" dirty="0">
                <a:solidFill>
                  <a:schemeClr val="bg1"/>
                </a:solidFill>
                <a:latin typeface="Calibri" panose="020F0502020204030204" pitchFamily="34" charset="0"/>
                <a:cs typeface="Calibri" panose="020F0502020204030204" pitchFamily="34" charset="0"/>
              </a:rPr>
              <a:t>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Questi costrutti potranno essere utilizzati a seconda dei casi ed a seconda di come troveremo più utile utilizzarne uno piuttosto che un altro e sono</a:t>
            </a:r>
            <a:endParaRPr lang="it-IT" sz="2400" dirty="0">
              <a:latin typeface="Convergence"/>
              <a:ea typeface="Convergence"/>
              <a:cs typeface="Convergence"/>
              <a:sym typeface="Convergence"/>
            </a:endParaRPr>
          </a:p>
        </p:txBody>
      </p:sp>
      <p:sp>
        <p:nvSpPr>
          <p:cNvPr id="2" name="Sole 1">
            <a:extLst>
              <a:ext uri="{FF2B5EF4-FFF2-40B4-BE49-F238E27FC236}">
                <a16:creationId xmlns:a16="http://schemas.microsoft.com/office/drawing/2014/main" id="{6E149CFF-072C-8165-DCB6-E87DA49CA19B}"/>
              </a:ext>
            </a:extLst>
          </p:cNvPr>
          <p:cNvSpPr/>
          <p:nvPr/>
        </p:nvSpPr>
        <p:spPr>
          <a:xfrm>
            <a:off x="177157" y="1525537"/>
            <a:ext cx="5056356" cy="3972013"/>
          </a:xfrm>
          <a:prstGeom prst="sun">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latin typeface="Calibri" panose="020F0502020204030204" pitchFamily="34" charset="0"/>
                <a:cs typeface="Calibri" panose="020F0502020204030204" pitchFamily="34" charset="0"/>
              </a:rPr>
              <a:t>Ciclo</a:t>
            </a:r>
          </a:p>
          <a:p>
            <a:pPr algn="ctr"/>
            <a:r>
              <a:rPr lang="it-IT" sz="3200" b="1" dirty="0">
                <a:latin typeface="Calibri" panose="020F0502020204030204" pitchFamily="34" charset="0"/>
                <a:cs typeface="Calibri" panose="020F0502020204030204" pitchFamily="34" charset="0"/>
              </a:rPr>
              <a:t>Loop</a:t>
            </a:r>
          </a:p>
        </p:txBody>
      </p:sp>
      <p:sp>
        <p:nvSpPr>
          <p:cNvPr id="3" name="Sole 2">
            <a:extLst>
              <a:ext uri="{FF2B5EF4-FFF2-40B4-BE49-F238E27FC236}">
                <a16:creationId xmlns:a16="http://schemas.microsoft.com/office/drawing/2014/main" id="{9824B9C5-FC4D-4C94-E46B-F04C643F7292}"/>
              </a:ext>
            </a:extLst>
          </p:cNvPr>
          <p:cNvSpPr/>
          <p:nvPr/>
        </p:nvSpPr>
        <p:spPr>
          <a:xfrm>
            <a:off x="5304924" y="1525537"/>
            <a:ext cx="5056356" cy="3972013"/>
          </a:xfrm>
          <a:prstGeom prst="sun">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latin typeface="Calibri" panose="020F0502020204030204" pitchFamily="34" charset="0"/>
                <a:cs typeface="Calibri" panose="020F0502020204030204" pitchFamily="34" charset="0"/>
              </a:rPr>
              <a:t>Ciclo</a:t>
            </a:r>
          </a:p>
          <a:p>
            <a:pPr algn="ctr"/>
            <a:r>
              <a:rPr lang="it-IT" sz="3200" b="1" dirty="0" err="1">
                <a:latin typeface="Calibri" panose="020F0502020204030204" pitchFamily="34" charset="0"/>
                <a:cs typeface="Calibri" panose="020F0502020204030204" pitchFamily="34" charset="0"/>
              </a:rPr>
              <a:t>While</a:t>
            </a:r>
            <a:endParaRPr lang="it-IT" sz="3200" b="1" dirty="0">
              <a:latin typeface="Calibri" panose="020F0502020204030204" pitchFamily="34" charset="0"/>
              <a:cs typeface="Calibri" panose="020F0502020204030204" pitchFamily="34" charset="0"/>
            </a:endParaRPr>
          </a:p>
        </p:txBody>
      </p:sp>
      <p:sp>
        <p:nvSpPr>
          <p:cNvPr id="4" name="Sole 3">
            <a:extLst>
              <a:ext uri="{FF2B5EF4-FFF2-40B4-BE49-F238E27FC236}">
                <a16:creationId xmlns:a16="http://schemas.microsoft.com/office/drawing/2014/main" id="{942E3F7E-F2AB-E15D-315A-C1DDB0FFCA97}"/>
              </a:ext>
            </a:extLst>
          </p:cNvPr>
          <p:cNvSpPr/>
          <p:nvPr/>
        </p:nvSpPr>
        <p:spPr>
          <a:xfrm>
            <a:off x="10454985" y="1525537"/>
            <a:ext cx="5056356" cy="3972013"/>
          </a:xfrm>
          <a:prstGeom prst="sun">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3200" b="1" dirty="0">
                <a:solidFill>
                  <a:schemeClr val="bg1"/>
                </a:solidFill>
                <a:latin typeface="Calibri" panose="020F0502020204030204" pitchFamily="34" charset="0"/>
                <a:cs typeface="Calibri" panose="020F0502020204030204" pitchFamily="34" charset="0"/>
              </a:rPr>
              <a:t>Ciclo</a:t>
            </a:r>
          </a:p>
          <a:p>
            <a:pPr algn="ctr"/>
            <a:r>
              <a:rPr lang="it-IT" sz="3200" b="1" dirty="0">
                <a:solidFill>
                  <a:schemeClr val="bg1"/>
                </a:solidFill>
                <a:latin typeface="Calibri" panose="020F0502020204030204" pitchFamily="34" charset="0"/>
                <a:cs typeface="Calibri" panose="020F0502020204030204" pitchFamily="34" charset="0"/>
              </a:rPr>
              <a:t>For</a:t>
            </a:r>
          </a:p>
        </p:txBody>
      </p:sp>
    </p:spTree>
    <p:extLst>
      <p:ext uri="{BB962C8B-B14F-4D97-AF65-F5344CB8AC3E}">
        <p14:creationId xmlns:p14="http://schemas.microsoft.com/office/powerpoint/2010/main" val="347751418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4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ciclo LOOP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030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sintassi del ciclo </a:t>
            </a:r>
            <a:r>
              <a:rPr lang="it-IT" sz="2800" b="1" dirty="0">
                <a:ea typeface="Tahoma" panose="020B0604030504040204" pitchFamily="34" charset="0"/>
                <a:cs typeface="Calibri" panose="020F0502020204030204" pitchFamily="34" charset="0"/>
                <a:sym typeface="Convergence"/>
              </a:rPr>
              <a:t>LOOP</a:t>
            </a:r>
            <a:r>
              <a:rPr lang="it-IT" sz="2800" dirty="0">
                <a:ea typeface="Tahoma" panose="020B0604030504040204" pitchFamily="34" charset="0"/>
                <a:cs typeface="Calibri" panose="020F0502020204030204" pitchFamily="34" charset="0"/>
                <a:sym typeface="Convergence"/>
              </a:rPr>
              <a:t> è la seguente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Scritto in questo modo, abbiamo praticamente un </a:t>
            </a:r>
            <a:r>
              <a:rPr lang="it-IT" sz="2800" b="1" u="sng" dirty="0">
                <a:solidFill>
                  <a:srgbClr val="FF0000"/>
                </a:solidFill>
                <a:ea typeface="Tahoma" panose="020B0604030504040204" pitchFamily="34" charset="0"/>
                <a:cs typeface="Calibri" panose="020F0502020204030204" pitchFamily="34" charset="0"/>
                <a:sym typeface="Convergence"/>
              </a:rPr>
              <a:t>Ciclo Infinito</a:t>
            </a:r>
            <a:r>
              <a:rPr lang="it-IT" sz="2800" dirty="0">
                <a:ea typeface="Tahoma" panose="020B0604030504040204" pitchFamily="34" charset="0"/>
                <a:cs typeface="Calibri" panose="020F0502020204030204" pitchFamily="34" charset="0"/>
                <a:sym typeface="Convergence"/>
              </a:rPr>
              <a:t> e per fare in modo che questo termini, abbiamo la necessità di inserire una precisa </a:t>
            </a:r>
            <a:r>
              <a:rPr lang="it-IT" sz="2800" b="1" u="sng" dirty="0">
                <a:solidFill>
                  <a:srgbClr val="FF0000"/>
                </a:solidFill>
                <a:ea typeface="Tahoma" panose="020B0604030504040204" pitchFamily="34" charset="0"/>
                <a:cs typeface="Calibri" panose="020F0502020204030204" pitchFamily="34" charset="0"/>
                <a:sym typeface="Convergence"/>
              </a:rPr>
              <a:t>Condizione di Uscita</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indi per cui, il ciclo </a:t>
            </a:r>
            <a:r>
              <a:rPr lang="it-IT" sz="2800" b="1" dirty="0">
                <a:ea typeface="Tahoma" panose="020B0604030504040204" pitchFamily="34" charset="0"/>
                <a:cs typeface="Calibri" panose="020F0502020204030204" pitchFamily="34" charset="0"/>
                <a:sym typeface="Convergence"/>
              </a:rPr>
              <a:t>FOR</a:t>
            </a:r>
            <a:r>
              <a:rPr lang="it-IT" sz="2800" dirty="0">
                <a:ea typeface="Tahoma" panose="020B0604030504040204" pitchFamily="34" charset="0"/>
                <a:cs typeface="Calibri" panose="020F0502020204030204" pitchFamily="34" charset="0"/>
                <a:sym typeface="Convergence"/>
              </a:rPr>
              <a:t> deve essere utilizzato nella seguente forma</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8751FF61-6CB9-8A80-7DE3-FC89EF138398}"/>
              </a:ext>
            </a:extLst>
          </p:cNvPr>
          <p:cNvSpPr txBox="1"/>
          <p:nvPr/>
        </p:nvSpPr>
        <p:spPr>
          <a:xfrm>
            <a:off x="5844622" y="1221087"/>
            <a:ext cx="4025589" cy="1938992"/>
          </a:xfrm>
          <a:prstGeom prst="rect">
            <a:avLst/>
          </a:prstGeom>
          <a:noFill/>
        </p:spPr>
        <p:txBody>
          <a:bodyPr wrap="square" rtlCol="0">
            <a:spAutoFit/>
          </a:bodyPr>
          <a:lstStyle/>
          <a:p>
            <a:r>
              <a:rPr lang="it-IT" sz="2400" b="1" dirty="0">
                <a:solidFill>
                  <a:srgbClr val="0000FF"/>
                </a:solidFill>
                <a:latin typeface="Courier New" panose="02070309020205020404" pitchFamily="49" charset="0"/>
                <a:cs typeface="Courier New" panose="02070309020205020404" pitchFamily="49" charset="0"/>
              </a:rPr>
              <a:t>LOOP</a:t>
            </a:r>
          </a:p>
          <a:p>
            <a:r>
              <a:rPr lang="it-IT" sz="2400" b="1" dirty="0">
                <a:latin typeface="Courier New" panose="02070309020205020404" pitchFamily="49" charset="0"/>
                <a:cs typeface="Courier New" panose="02070309020205020404" pitchFamily="49" charset="0"/>
              </a:rPr>
              <a:t>   istruzione#1;</a:t>
            </a:r>
          </a:p>
          <a:p>
            <a:r>
              <a:rPr lang="it-IT" sz="2400" b="1" dirty="0">
                <a:latin typeface="Courier New" panose="02070309020205020404" pitchFamily="49" charset="0"/>
                <a:cs typeface="Courier New" panose="02070309020205020404" pitchFamily="49" charset="0"/>
              </a:rPr>
              <a:t>   istruzione#2;</a:t>
            </a:r>
          </a:p>
          <a:p>
            <a:r>
              <a:rPr lang="it-IT" sz="2400" b="1" dirty="0">
                <a:latin typeface="Courier New" panose="02070309020205020404" pitchFamily="49" charset="0"/>
                <a:cs typeface="Courier New" panose="02070309020205020404" pitchFamily="49" charset="0"/>
              </a:rPr>
              <a:t>   istruzione#3;</a:t>
            </a:r>
          </a:p>
          <a:p>
            <a:r>
              <a:rPr lang="it-IT" sz="2400" b="1" dirty="0">
                <a:solidFill>
                  <a:srgbClr val="0000FF"/>
                </a:solidFill>
                <a:latin typeface="Courier New" panose="02070309020205020404" pitchFamily="49" charset="0"/>
                <a:cs typeface="Courier New" panose="02070309020205020404" pitchFamily="49" charset="0"/>
              </a:rPr>
              <a:t>END LOOP</a:t>
            </a:r>
            <a:r>
              <a:rPr lang="it-IT" sz="2400" b="1" dirty="0">
                <a:latin typeface="Courier New" panose="02070309020205020404" pitchFamily="49" charset="0"/>
                <a:cs typeface="Courier New" panose="02070309020205020404" pitchFamily="49" charset="0"/>
              </a:rPr>
              <a:t>;</a:t>
            </a:r>
          </a:p>
        </p:txBody>
      </p:sp>
      <p:sp>
        <p:nvSpPr>
          <p:cNvPr id="3" name="CasellaDiTesto 2">
            <a:extLst>
              <a:ext uri="{FF2B5EF4-FFF2-40B4-BE49-F238E27FC236}">
                <a16:creationId xmlns:a16="http://schemas.microsoft.com/office/drawing/2014/main" id="{3EFAFE1F-68AD-FA08-27DB-EF6FEB138812}"/>
              </a:ext>
            </a:extLst>
          </p:cNvPr>
          <p:cNvSpPr txBox="1"/>
          <p:nvPr/>
        </p:nvSpPr>
        <p:spPr>
          <a:xfrm>
            <a:off x="5852059" y="4228193"/>
            <a:ext cx="7350985" cy="1938992"/>
          </a:xfrm>
          <a:prstGeom prst="rect">
            <a:avLst/>
          </a:prstGeom>
          <a:noFill/>
        </p:spPr>
        <p:txBody>
          <a:bodyPr wrap="square" rtlCol="0">
            <a:spAutoFit/>
          </a:bodyPr>
          <a:lstStyle/>
          <a:p>
            <a:r>
              <a:rPr lang="it-IT" sz="2400" b="1" dirty="0">
                <a:solidFill>
                  <a:srgbClr val="0000FF"/>
                </a:solidFill>
                <a:latin typeface="Courier New" panose="02070309020205020404" pitchFamily="49" charset="0"/>
                <a:cs typeface="Courier New" panose="02070309020205020404" pitchFamily="49" charset="0"/>
              </a:rPr>
              <a:t>LOOP</a:t>
            </a:r>
          </a:p>
          <a:p>
            <a:r>
              <a:rPr lang="it-IT" sz="2400" b="1" dirty="0">
                <a:latin typeface="Courier New" panose="02070309020205020404" pitchFamily="49" charset="0"/>
                <a:cs typeface="Courier New" panose="02070309020205020404" pitchFamily="49" charset="0"/>
              </a:rPr>
              <a:t>   istruzione#1;</a:t>
            </a:r>
          </a:p>
          <a:p>
            <a:r>
              <a:rPr lang="it-IT" sz="2400" b="1" dirty="0">
                <a:latin typeface="Courier New" panose="02070309020205020404" pitchFamily="49" charset="0"/>
                <a:cs typeface="Courier New" panose="02070309020205020404" pitchFamily="49" charset="0"/>
              </a:rPr>
              <a:t>   istruzione#2;</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EXIT WHEN </a:t>
            </a:r>
            <a:r>
              <a:rPr lang="it-IT" sz="2400" b="1" dirty="0">
                <a:latin typeface="Courier New" panose="02070309020205020404" pitchFamily="49" charset="0"/>
                <a:cs typeface="Courier New" panose="02070309020205020404" pitchFamily="49" charset="0"/>
              </a:rPr>
              <a:t>condizione;</a:t>
            </a:r>
          </a:p>
          <a:p>
            <a:r>
              <a:rPr lang="it-IT" sz="2400" b="1" dirty="0">
                <a:solidFill>
                  <a:srgbClr val="0000FF"/>
                </a:solidFill>
                <a:latin typeface="Courier New" panose="02070309020205020404" pitchFamily="49" charset="0"/>
                <a:cs typeface="Courier New" panose="02070309020205020404" pitchFamily="49" charset="0"/>
              </a:rPr>
              <a:t>END LOOP</a:t>
            </a:r>
            <a:r>
              <a:rPr lang="it-IT" sz="2400" b="1" dirty="0">
                <a:latin typeface="Courier New" panose="02070309020205020404" pitchFamily="49" charset="0"/>
                <a:cs typeface="Courier New" panose="02070309020205020404" pitchFamily="49" charset="0"/>
              </a:rPr>
              <a:t>;</a:t>
            </a:r>
          </a:p>
        </p:txBody>
      </p:sp>
      <p:cxnSp>
        <p:nvCxnSpPr>
          <p:cNvPr id="4" name="Connettore 2 3">
            <a:extLst>
              <a:ext uri="{FF2B5EF4-FFF2-40B4-BE49-F238E27FC236}">
                <a16:creationId xmlns:a16="http://schemas.microsoft.com/office/drawing/2014/main" id="{F3E24CFF-176E-F470-8140-DB7D0B3261D6}"/>
              </a:ext>
            </a:extLst>
          </p:cNvPr>
          <p:cNvCxnSpPr>
            <a:cxnSpLocks/>
          </p:cNvCxnSpPr>
          <p:nvPr/>
        </p:nvCxnSpPr>
        <p:spPr>
          <a:xfrm>
            <a:off x="9491766" y="4261646"/>
            <a:ext cx="0" cy="1113241"/>
          </a:xfrm>
          <a:prstGeom prst="straightConnector1">
            <a:avLst/>
          </a:prstGeom>
          <a:ln w="8572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0512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Cosa è PLPG/Sql ( 2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4" y="650651"/>
            <a:ext cx="10261688"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struttura di un programma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è raffigurata a destra</a:t>
            </a:r>
            <a:endParaRPr lang="it-IT" sz="2400" dirty="0">
              <a:latin typeface="Convergence"/>
              <a:ea typeface="Convergence"/>
              <a:cs typeface="Convergence"/>
              <a:sym typeface="Convergence"/>
            </a:endParaRPr>
          </a:p>
        </p:txBody>
      </p:sp>
      <p:sp>
        <p:nvSpPr>
          <p:cNvPr id="3" name="CasellaDiTesto 2">
            <a:extLst>
              <a:ext uri="{FF2B5EF4-FFF2-40B4-BE49-F238E27FC236}">
                <a16:creationId xmlns:a16="http://schemas.microsoft.com/office/drawing/2014/main" id="{BBB67F77-C034-7477-F4EC-0E8E953FC372}"/>
              </a:ext>
            </a:extLst>
          </p:cNvPr>
          <p:cNvSpPr txBox="1"/>
          <p:nvPr/>
        </p:nvSpPr>
        <p:spPr>
          <a:xfrm>
            <a:off x="10262300" y="1404766"/>
            <a:ext cx="3409312" cy="3693319"/>
          </a:xfrm>
          <a:prstGeom prst="rect">
            <a:avLst/>
          </a:prstGeom>
          <a:noFill/>
        </p:spPr>
        <p:txBody>
          <a:bodyPr wrap="square" rtlCol="0">
            <a:spAutoFit/>
          </a:bodyPr>
          <a:lstStyle/>
          <a:p>
            <a:pPr marL="285750" indent="-285750">
              <a:buFont typeface="Wingdings" panose="05000000000000000000" pitchFamily="2" charset="2"/>
              <a:buChar char="Ø"/>
            </a:pPr>
            <a:r>
              <a:rPr lang="it-IT" b="1" dirty="0">
                <a:solidFill>
                  <a:srgbClr val="FF0000"/>
                </a:solidFill>
              </a:rPr>
              <a:t>DECLARE</a:t>
            </a:r>
          </a:p>
          <a:p>
            <a:r>
              <a:rPr lang="it-IT" b="1" dirty="0"/>
              <a:t>      Variabili, Costanti, Cursori</a:t>
            </a:r>
          </a:p>
          <a:p>
            <a:endParaRPr lang="it-IT" b="1" dirty="0"/>
          </a:p>
          <a:p>
            <a:pPr marL="285750" indent="-285750">
              <a:buFont typeface="Wingdings" panose="05000000000000000000" pitchFamily="2" charset="2"/>
              <a:buChar char="Ø"/>
            </a:pPr>
            <a:r>
              <a:rPr lang="it-IT" b="1" dirty="0">
                <a:solidFill>
                  <a:srgbClr val="FF0000"/>
                </a:solidFill>
              </a:rPr>
              <a:t>BEGIN</a:t>
            </a:r>
          </a:p>
          <a:p>
            <a:r>
              <a:rPr lang="it-IT" b="1" dirty="0"/>
              <a:t>      Statement Sql</a:t>
            </a:r>
          </a:p>
          <a:p>
            <a:r>
              <a:rPr lang="it-IT" b="1" dirty="0"/>
              <a:t>      Statement PLPG/Sql</a:t>
            </a:r>
          </a:p>
          <a:p>
            <a:pPr marL="285750" indent="-285750">
              <a:buFont typeface="Wingdings" panose="05000000000000000000" pitchFamily="2" charset="2"/>
              <a:buChar char="Ø"/>
            </a:pPr>
            <a:endParaRPr lang="it-IT" b="1" dirty="0"/>
          </a:p>
          <a:p>
            <a:pPr marL="285750" indent="-285750">
              <a:buFont typeface="Wingdings" panose="05000000000000000000" pitchFamily="2" charset="2"/>
              <a:buChar char="Ø"/>
            </a:pPr>
            <a:r>
              <a:rPr lang="it-IT" b="1" dirty="0">
                <a:solidFill>
                  <a:srgbClr val="FF0000"/>
                </a:solidFill>
              </a:rPr>
              <a:t>EXCEPTION</a:t>
            </a:r>
          </a:p>
          <a:p>
            <a:r>
              <a:rPr lang="it-IT" b="1" dirty="0"/>
              <a:t>      Azioni da eseguire quando si   </a:t>
            </a:r>
          </a:p>
          <a:p>
            <a:r>
              <a:rPr lang="it-IT" b="1" dirty="0"/>
              <a:t>      verifica un errore</a:t>
            </a:r>
          </a:p>
          <a:p>
            <a:pPr marL="285750" indent="-285750">
              <a:buFont typeface="Wingdings" panose="05000000000000000000" pitchFamily="2" charset="2"/>
              <a:buChar char="Ø"/>
            </a:pPr>
            <a:endParaRPr lang="it-IT" b="1" dirty="0"/>
          </a:p>
          <a:p>
            <a:pPr marL="285750" indent="-285750">
              <a:buFont typeface="Wingdings" panose="05000000000000000000" pitchFamily="2" charset="2"/>
              <a:buChar char="Ø"/>
            </a:pPr>
            <a:r>
              <a:rPr lang="it-IT" b="1" dirty="0">
                <a:solidFill>
                  <a:srgbClr val="FF0000"/>
                </a:solidFill>
              </a:rPr>
              <a:t>END</a:t>
            </a:r>
          </a:p>
          <a:p>
            <a:r>
              <a:rPr lang="it-IT" b="1" dirty="0"/>
              <a:t>      Obbligatorio</a:t>
            </a:r>
          </a:p>
        </p:txBody>
      </p:sp>
      <p:sp>
        <p:nvSpPr>
          <p:cNvPr id="4" name="Text Box 1">
            <a:extLst>
              <a:ext uri="{FF2B5EF4-FFF2-40B4-BE49-F238E27FC236}">
                <a16:creationId xmlns:a16="http://schemas.microsoft.com/office/drawing/2014/main" id="{02B84297-BAA4-197E-141F-CF2648EC89B2}"/>
              </a:ext>
            </a:extLst>
          </p:cNvPr>
          <p:cNvSpPr txBox="1">
            <a:spLocks noChangeArrowheads="1"/>
          </p:cNvSpPr>
          <p:nvPr/>
        </p:nvSpPr>
        <p:spPr bwMode="auto">
          <a:xfrm>
            <a:off x="441353" y="1299133"/>
            <a:ext cx="9706257" cy="372316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lvl="0" indent="-457200">
              <a:buFont typeface="Wingdings" panose="05000000000000000000" pitchFamily="2" charset="2"/>
              <a:buChar char="Ø"/>
            </a:pPr>
            <a:r>
              <a:rPr lang="it-IT" sz="2800" b="1" dirty="0">
                <a:ea typeface="Tahoma" panose="020B0604030504040204" pitchFamily="34" charset="0"/>
                <a:cs typeface="Calibri" panose="020F0502020204030204" pitchFamily="34" charset="0"/>
                <a:sym typeface="Convergence"/>
              </a:rPr>
              <a:t>Blocco Dichiarativo </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opzionale</a:t>
            </a:r>
            <a:r>
              <a:rPr lang="it-IT" sz="2800" dirty="0">
                <a:ea typeface="Tahoma" panose="020B0604030504040204" pitchFamily="34" charset="0"/>
                <a:cs typeface="Calibri" panose="020F0502020204030204" pitchFamily="34" charset="0"/>
                <a:sym typeface="Convergence"/>
              </a:rPr>
              <a:t> ) inizia con la parola chiave </a:t>
            </a:r>
            <a:r>
              <a:rPr lang="it-IT" sz="2800" b="1" dirty="0">
                <a:ea typeface="Tahoma" panose="020B0604030504040204" pitchFamily="34" charset="0"/>
                <a:cs typeface="Calibri" panose="020F0502020204030204" pitchFamily="34" charset="0"/>
                <a:sym typeface="Convergence"/>
              </a:rPr>
              <a:t>DECLARE</a:t>
            </a:r>
            <a:r>
              <a:rPr lang="it-IT" sz="2800" dirty="0">
                <a:ea typeface="Tahoma" panose="020B0604030504040204" pitchFamily="34" charset="0"/>
                <a:cs typeface="Calibri" panose="020F0502020204030204" pitchFamily="34" charset="0"/>
                <a:sym typeface="Convergence"/>
              </a:rPr>
              <a:t> ( solo per </a:t>
            </a:r>
            <a:r>
              <a:rPr lang="it-IT" sz="2800" b="1" dirty="0">
                <a:ea typeface="Tahoma" panose="020B0604030504040204" pitchFamily="34" charset="0"/>
                <a:cs typeface="Calibri" panose="020F0502020204030204" pitchFamily="34" charset="0"/>
                <a:sym typeface="Convergence"/>
              </a:rPr>
              <a:t>Blocchi Anonimi </a:t>
            </a:r>
            <a:r>
              <a:rPr lang="it-IT" sz="2800" dirty="0">
                <a:ea typeface="Tahoma" panose="020B0604030504040204" pitchFamily="34" charset="0"/>
                <a:cs typeface="Calibri" panose="020F0502020204030204" pitchFamily="34" charset="0"/>
                <a:sym typeface="Convergence"/>
              </a:rPr>
              <a:t>) e termina quando inizia la sezione eseguibile ( </a:t>
            </a:r>
            <a:r>
              <a:rPr lang="it-IT" sz="2800" b="1" dirty="0">
                <a:ea typeface="Tahoma" panose="020B0604030504040204" pitchFamily="34" charset="0"/>
                <a:cs typeface="Calibri" panose="020F0502020204030204" pitchFamily="34" charset="0"/>
                <a:sym typeface="Convergence"/>
              </a:rPr>
              <a:t>BEGIN</a:t>
            </a:r>
            <a:r>
              <a:rPr lang="it-IT" sz="2800" dirty="0">
                <a:ea typeface="Tahoma" panose="020B0604030504040204" pitchFamily="34" charset="0"/>
                <a:cs typeface="Calibri" panose="020F0502020204030204" pitchFamily="34" charset="0"/>
                <a:sym typeface="Convergence"/>
              </a:rPr>
              <a:t> )</a:t>
            </a:r>
          </a:p>
          <a:p>
            <a:pPr marL="596900" lvl="0" indent="-457200">
              <a:buFont typeface="Wingdings" panose="05000000000000000000" pitchFamily="2" charset="2"/>
              <a:buChar char="Ø"/>
            </a:pPr>
            <a:endParaRPr lang="it-IT" sz="2800" dirty="0">
              <a:ea typeface="Tahoma" panose="020B0604030504040204" pitchFamily="34" charset="0"/>
              <a:cs typeface="Calibri" panose="020F0502020204030204" pitchFamily="34" charset="0"/>
              <a:sym typeface="Convergence"/>
            </a:endParaRPr>
          </a:p>
          <a:p>
            <a:pPr marL="596900" indent="-4572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DECLARE</a:t>
            </a:r>
            <a:r>
              <a:rPr lang="it-IT" sz="2800" dirty="0">
                <a:ea typeface="Tahoma" panose="020B0604030504040204" pitchFamily="34" charset="0"/>
                <a:cs typeface="Calibri" panose="020F0502020204030204" pitchFamily="34" charset="0"/>
                <a:sym typeface="Convergence"/>
              </a:rPr>
              <a:t> è utilizzabile come detto solo per i </a:t>
            </a:r>
            <a:r>
              <a:rPr lang="it-IT" sz="2800" b="1" dirty="0">
                <a:ea typeface="Tahoma" panose="020B0604030504040204" pitchFamily="34" charset="0"/>
                <a:cs typeface="Calibri" panose="020F0502020204030204" pitchFamily="34" charset="0"/>
                <a:sym typeface="Convergence"/>
              </a:rPr>
              <a:t>Blocchi Anonimi </a:t>
            </a:r>
            <a:r>
              <a:rPr lang="it-IT" sz="2800" dirty="0">
                <a:ea typeface="Tahoma" panose="020B0604030504040204" pitchFamily="34" charset="0"/>
                <a:cs typeface="Calibri" panose="020F0502020204030204" pitchFamily="34" charset="0"/>
                <a:sym typeface="Convergence"/>
              </a:rPr>
              <a:t>in quanto le </a:t>
            </a:r>
            <a:r>
              <a:rPr lang="it-IT" sz="2800" b="1" dirty="0">
                <a:ea typeface="Tahoma" panose="020B0604030504040204" pitchFamily="34" charset="0"/>
                <a:cs typeface="Calibri" panose="020F0502020204030204" pitchFamily="34" charset="0"/>
                <a:sym typeface="Convergence"/>
              </a:rPr>
              <a:t>Procedure</a:t>
            </a:r>
            <a:r>
              <a:rPr lang="it-IT" sz="2800" dirty="0">
                <a:ea typeface="Tahoma" panose="020B0604030504040204" pitchFamily="34" charset="0"/>
                <a:cs typeface="Calibri" panose="020F0502020204030204" pitchFamily="34" charset="0"/>
                <a:sym typeface="Convergence"/>
              </a:rPr>
              <a:t> sono esenti dall’obbligo dell'utilizzo di questa parola che viene sostituita dalla </a:t>
            </a:r>
            <a:r>
              <a:rPr lang="it-IT" sz="2800" b="1" dirty="0">
                <a:ea typeface="Tahoma" panose="020B0604030504040204" pitchFamily="34" charset="0"/>
                <a:cs typeface="Calibri" panose="020F0502020204030204" pitchFamily="34" charset="0"/>
                <a:sym typeface="Convergence"/>
              </a:rPr>
              <a:t>AS</a:t>
            </a:r>
            <a:r>
              <a:rPr lang="it-IT" sz="2800" dirty="0">
                <a:ea typeface="Tahoma" panose="020B0604030504040204" pitchFamily="34" charset="0"/>
                <a:cs typeface="Calibri" panose="020F0502020204030204" pitchFamily="34" charset="0"/>
                <a:sym typeface="Convergence"/>
              </a:rPr>
              <a:t> come vedremo successivamente</a:t>
            </a:r>
            <a:endParaRPr lang="it-IT" sz="2400" dirty="0">
              <a:latin typeface="Convergence"/>
              <a:ea typeface="Convergence"/>
              <a:cs typeface="Convergence"/>
              <a:sym typeface="Convergence"/>
            </a:endParaRPr>
          </a:p>
        </p:txBody>
      </p:sp>
      <p:pic>
        <p:nvPicPr>
          <p:cNvPr id="6" name="Immagine 5">
            <a:extLst>
              <a:ext uri="{FF2B5EF4-FFF2-40B4-BE49-F238E27FC236}">
                <a16:creationId xmlns:a16="http://schemas.microsoft.com/office/drawing/2014/main" id="{98DA3799-10E9-DBB7-74A9-DF44E8523353}"/>
              </a:ext>
            </a:extLst>
          </p:cNvPr>
          <p:cNvPicPr>
            <a:picLocks noChangeAspect="1"/>
          </p:cNvPicPr>
          <p:nvPr/>
        </p:nvPicPr>
        <p:blipFill>
          <a:blip r:embed="rId3"/>
          <a:stretch>
            <a:fillRect/>
          </a:stretch>
        </p:blipFill>
        <p:spPr>
          <a:xfrm>
            <a:off x="13414159" y="2658920"/>
            <a:ext cx="2201327" cy="2072820"/>
          </a:xfrm>
          <a:prstGeom prst="rect">
            <a:avLst/>
          </a:prstGeom>
        </p:spPr>
      </p:pic>
      <p:sp>
        <p:nvSpPr>
          <p:cNvPr id="7" name="Text Box 1">
            <a:extLst>
              <a:ext uri="{FF2B5EF4-FFF2-40B4-BE49-F238E27FC236}">
                <a16:creationId xmlns:a16="http://schemas.microsoft.com/office/drawing/2014/main" id="{0739805A-C2B0-4FDB-A241-680E5BF066ED}"/>
              </a:ext>
            </a:extLst>
          </p:cNvPr>
          <p:cNvSpPr txBox="1">
            <a:spLocks noChangeArrowheads="1"/>
          </p:cNvSpPr>
          <p:nvPr/>
        </p:nvSpPr>
        <p:spPr bwMode="auto">
          <a:xfrm>
            <a:off x="11688495" y="650651"/>
            <a:ext cx="1912095"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lvl="0" algn="ctr"/>
            <a:r>
              <a:rPr lang="it-IT" sz="2800" b="1" dirty="0">
                <a:solidFill>
                  <a:srgbClr val="FF0000"/>
                </a:solidFill>
                <a:ea typeface="Tahoma" panose="020B0604030504040204" pitchFamily="34" charset="0"/>
                <a:cs typeface="Calibri" panose="020F0502020204030204" pitchFamily="34" charset="0"/>
                <a:sym typeface="Convergence"/>
              </a:rPr>
              <a:t>PLPG/Sql</a:t>
            </a:r>
            <a:endParaRPr lang="it-IT" sz="2400" dirty="0">
              <a:solidFill>
                <a:srgbClr val="FF0000"/>
              </a:solidFill>
              <a:latin typeface="Convergence"/>
              <a:ea typeface="Convergence"/>
              <a:cs typeface="Convergence"/>
              <a:sym typeface="Convergence"/>
            </a:endParaRPr>
          </a:p>
        </p:txBody>
      </p:sp>
    </p:spTree>
    <p:extLst>
      <p:ext uri="{BB962C8B-B14F-4D97-AF65-F5344CB8AC3E}">
        <p14:creationId xmlns:p14="http://schemas.microsoft.com/office/powerpoint/2010/main" val="8868585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ciclo LOOP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41773"/>
            <a:ext cx="15434267" cy="563138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seguente esempio verrà eseguita una istruzione </a:t>
            </a:r>
            <a:r>
              <a:rPr lang="it-IT" sz="2800" b="1" dirty="0">
                <a:ea typeface="Tahoma" panose="020B0604030504040204" pitchFamily="34" charset="0"/>
                <a:cs typeface="Calibri" panose="020F0502020204030204" pitchFamily="34" charset="0"/>
                <a:sym typeface="Convergence"/>
              </a:rPr>
              <a:t>DML</a:t>
            </a:r>
            <a:r>
              <a:rPr lang="it-IT" sz="2800" dirty="0">
                <a:ea typeface="Tahoma" panose="020B0604030504040204" pitchFamily="34" charset="0"/>
                <a:cs typeface="Calibri" panose="020F0502020204030204" pitchFamily="34" charset="0"/>
                <a:sym typeface="Convergence"/>
              </a:rPr>
              <a:t> ( </a:t>
            </a:r>
            <a:r>
              <a:rPr lang="it-IT" sz="2800" b="1" dirty="0" err="1">
                <a:ea typeface="Tahoma" panose="020B0604030504040204" pitchFamily="34" charset="0"/>
                <a:cs typeface="Calibri" panose="020F0502020204030204" pitchFamily="34" charset="0"/>
                <a:sym typeface="Convergence"/>
              </a:rPr>
              <a:t>Insert</a:t>
            </a:r>
            <a:r>
              <a:rPr lang="it-IT" sz="2800" dirty="0">
                <a:ea typeface="Tahoma" panose="020B0604030504040204" pitchFamily="34" charset="0"/>
                <a:cs typeface="Calibri" panose="020F0502020204030204" pitchFamily="34" charset="0"/>
                <a:sym typeface="Convergence"/>
              </a:rPr>
              <a:t> ) finché il valore della variabile </a:t>
            </a:r>
            <a:r>
              <a:rPr lang="it-IT" sz="2800" b="1" dirty="0">
                <a:ea typeface="Tahoma" panose="020B0604030504040204" pitchFamily="34" charset="0"/>
                <a:cs typeface="Calibri" panose="020F0502020204030204" pitchFamily="34" charset="0"/>
                <a:sym typeface="Convergence"/>
              </a:rPr>
              <a:t>WS_CONTATORE </a:t>
            </a:r>
            <a:r>
              <a:rPr lang="it-IT" sz="2800" dirty="0">
                <a:ea typeface="Tahoma" panose="020B0604030504040204" pitchFamily="34" charset="0"/>
                <a:cs typeface="Calibri" panose="020F0502020204030204" pitchFamily="34" charset="0"/>
                <a:sym typeface="Convergence"/>
              </a:rPr>
              <a:t>non risulterà maggiore o uguale a dieci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Al verificarsi della condizione associata all'opzione </a:t>
            </a:r>
            <a:r>
              <a:rPr lang="it-IT" sz="2800" b="1" dirty="0">
                <a:ea typeface="Tahoma" panose="020B0604030504040204" pitchFamily="34" charset="0"/>
                <a:cs typeface="Calibri" panose="020F0502020204030204" pitchFamily="34" charset="0"/>
                <a:sym typeface="Convergence"/>
              </a:rPr>
              <a:t>EXIT WHEN</a:t>
            </a:r>
            <a:r>
              <a:rPr lang="it-IT" sz="2800" dirty="0">
                <a:ea typeface="Tahoma" panose="020B0604030504040204" pitchFamily="34" charset="0"/>
                <a:cs typeface="Calibri" panose="020F0502020204030204" pitchFamily="34" charset="0"/>
                <a:sym typeface="Convergence"/>
              </a:rPr>
              <a:t>, il ciclo terminerà; in questo caso specifico, verrà interrotto appena il valore della </a:t>
            </a:r>
            <a:r>
              <a:rPr lang="it-IT" sz="2800" b="1" dirty="0">
                <a:ea typeface="Tahoma" panose="020B0604030504040204" pitchFamily="34" charset="0"/>
                <a:cs typeface="Calibri" panose="020F0502020204030204" pitchFamily="34" charset="0"/>
                <a:sym typeface="Convergence"/>
              </a:rPr>
              <a:t>Variabile VAR_1 </a:t>
            </a:r>
            <a:r>
              <a:rPr lang="it-IT" sz="2800" dirty="0">
                <a:ea typeface="Tahoma" panose="020B0604030504040204" pitchFamily="34" charset="0"/>
                <a:cs typeface="Calibri" panose="020F0502020204030204" pitchFamily="34" charset="0"/>
                <a:sym typeface="Convergence"/>
              </a:rPr>
              <a:t>sarà 10</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8751FF61-6CB9-8A80-7DE3-FC89EF138398}"/>
              </a:ext>
            </a:extLst>
          </p:cNvPr>
          <p:cNvSpPr txBox="1"/>
          <p:nvPr/>
        </p:nvSpPr>
        <p:spPr>
          <a:xfrm>
            <a:off x="4206300" y="1690062"/>
            <a:ext cx="9447555" cy="3477875"/>
          </a:xfrm>
          <a:prstGeom prst="rect">
            <a:avLst/>
          </a:prstGeom>
          <a:noFill/>
        </p:spPr>
        <p:txBody>
          <a:bodyPr wrap="square" rtlCol="0">
            <a:spAutoFit/>
          </a:bodyPr>
          <a:lstStyle/>
          <a:p>
            <a:r>
              <a:rPr lang="da-DK" sz="2000" b="1" dirty="0">
                <a:solidFill>
                  <a:srgbClr val="0000FF"/>
                </a:solidFill>
                <a:latin typeface="Courier New" panose="02070309020205020404" pitchFamily="49" charset="0"/>
                <a:cs typeface="Courier New" panose="02070309020205020404" pitchFamily="49" charset="0"/>
              </a:rPr>
              <a:t>DO $$</a:t>
            </a:r>
          </a:p>
          <a:p>
            <a:r>
              <a:rPr lang="da-DK" sz="2000" b="1" dirty="0">
                <a:solidFill>
                  <a:srgbClr val="0000FF"/>
                </a:solidFill>
                <a:latin typeface="Courier New" panose="02070309020205020404" pitchFamily="49" charset="0"/>
                <a:cs typeface="Courier New" panose="02070309020205020404" pitchFamily="49" charset="0"/>
              </a:rPr>
              <a:t>DECLARE</a:t>
            </a:r>
          </a:p>
          <a:p>
            <a:r>
              <a:rPr lang="da-DK" sz="2000" b="1" dirty="0">
                <a:latin typeface="Courier New" panose="02070309020205020404" pitchFamily="49" charset="0"/>
                <a:cs typeface="Courier New" panose="02070309020205020404" pitchFamily="49" charset="0"/>
              </a:rPr>
              <a:t>   VAR_1      </a:t>
            </a:r>
            <a:r>
              <a:rPr lang="da-DK" sz="2000" b="1" dirty="0">
                <a:solidFill>
                  <a:srgbClr val="0000FF"/>
                </a:solidFill>
                <a:latin typeface="Courier New" panose="02070309020205020404" pitchFamily="49" charset="0"/>
                <a:cs typeface="Courier New" panose="02070309020205020404" pitchFamily="49" charset="0"/>
              </a:rPr>
              <a:t>INTEGER</a:t>
            </a:r>
            <a:r>
              <a:rPr lang="da-DK" sz="2000" b="1" dirty="0">
                <a:latin typeface="Courier New" panose="02070309020205020404" pitchFamily="49" charset="0"/>
                <a:cs typeface="Courier New" panose="02070309020205020404" pitchFamily="49" charset="0"/>
              </a:rPr>
              <a:t> :=0;</a:t>
            </a:r>
          </a:p>
          <a:p>
            <a:r>
              <a:rPr lang="da-DK" sz="2000" b="1" dirty="0">
                <a:solidFill>
                  <a:srgbClr val="0000FF"/>
                </a:solidFill>
                <a:latin typeface="Courier New" panose="02070309020205020404" pitchFamily="49" charset="0"/>
                <a:cs typeface="Courier New" panose="02070309020205020404" pitchFamily="49" charset="0"/>
              </a:rPr>
              <a:t>BEGIN</a:t>
            </a:r>
          </a:p>
          <a:p>
            <a:r>
              <a:rPr lang="da-DK" sz="2000" b="1" dirty="0">
                <a:latin typeface="Courier New" panose="02070309020205020404" pitchFamily="49" charset="0"/>
                <a:cs typeface="Courier New" panose="02070309020205020404" pitchFamily="49" charset="0"/>
              </a:rPr>
              <a:t>   </a:t>
            </a:r>
            <a:r>
              <a:rPr lang="da-DK" sz="2000" b="1" dirty="0">
                <a:solidFill>
                  <a:srgbClr val="0000FF"/>
                </a:solidFill>
                <a:latin typeface="Courier New" panose="02070309020205020404" pitchFamily="49" charset="0"/>
                <a:cs typeface="Courier New" panose="02070309020205020404" pitchFamily="49" charset="0"/>
              </a:rPr>
              <a:t>LOOP</a:t>
            </a:r>
          </a:p>
          <a:p>
            <a:r>
              <a:rPr lang="da-DK" sz="2000" b="1" dirty="0">
                <a:latin typeface="Courier New" panose="02070309020205020404" pitchFamily="49" charset="0"/>
                <a:cs typeface="Courier New" panose="02070309020205020404" pitchFamily="49" charset="0"/>
              </a:rPr>
              <a:t>      VAR_1 := VAR_1 + 1;</a:t>
            </a:r>
          </a:p>
          <a:p>
            <a:r>
              <a:rPr lang="da-DK" sz="2000" b="1" dirty="0">
                <a:latin typeface="Courier New" panose="02070309020205020404" pitchFamily="49" charset="0"/>
                <a:cs typeface="Courier New" panose="02070309020205020404" pitchFamily="49" charset="0"/>
              </a:rPr>
              <a:t>      </a:t>
            </a:r>
            <a:r>
              <a:rPr lang="da-DK" sz="2000" b="1" dirty="0">
                <a:solidFill>
                  <a:srgbClr val="0000FF"/>
                </a:solidFill>
                <a:latin typeface="Courier New" panose="02070309020205020404" pitchFamily="49" charset="0"/>
                <a:cs typeface="Courier New" panose="02070309020205020404" pitchFamily="49" charset="0"/>
              </a:rPr>
              <a:t>RAISE INFO </a:t>
            </a:r>
            <a:r>
              <a:rPr lang="da-DK" sz="2000" b="1" dirty="0">
                <a:latin typeface="Courier New" panose="02070309020205020404" pitchFamily="49" charset="0"/>
                <a:cs typeface="Courier New" panose="02070309020205020404" pitchFamily="49" charset="0"/>
              </a:rPr>
              <a:t>'Valore variabile VAR_1 : </a:t>
            </a:r>
            <a:r>
              <a:rPr lang="da-DK" sz="2000" b="1" dirty="0">
                <a:solidFill>
                  <a:srgbClr val="0000FF"/>
                </a:solidFill>
                <a:latin typeface="Courier New" panose="02070309020205020404" pitchFamily="49" charset="0"/>
                <a:cs typeface="Courier New" panose="02070309020205020404" pitchFamily="49" charset="0"/>
              </a:rPr>
              <a:t>%</a:t>
            </a:r>
            <a:r>
              <a:rPr lang="da-DK" sz="2000" b="1" dirty="0">
                <a:latin typeface="Courier New" panose="02070309020205020404" pitchFamily="49" charset="0"/>
                <a:cs typeface="Courier New" panose="02070309020205020404" pitchFamily="49" charset="0"/>
              </a:rPr>
              <a:t>', VAR_1;</a:t>
            </a:r>
          </a:p>
          <a:p>
            <a:r>
              <a:rPr lang="da-DK" sz="2000" b="1" dirty="0">
                <a:latin typeface="Courier New" panose="02070309020205020404" pitchFamily="49" charset="0"/>
                <a:cs typeface="Courier New" panose="02070309020205020404" pitchFamily="49" charset="0"/>
              </a:rPr>
              <a:t>      </a:t>
            </a:r>
            <a:r>
              <a:rPr lang="da-DK" sz="2000" b="1" dirty="0">
                <a:solidFill>
                  <a:srgbClr val="0000FF"/>
                </a:solidFill>
                <a:latin typeface="Courier New" panose="02070309020205020404" pitchFamily="49" charset="0"/>
                <a:cs typeface="Courier New" panose="02070309020205020404" pitchFamily="49" charset="0"/>
              </a:rPr>
              <a:t>EXIT WHEN </a:t>
            </a:r>
            <a:r>
              <a:rPr lang="da-DK" sz="2000" b="1" dirty="0">
                <a:latin typeface="Courier New" panose="02070309020205020404" pitchFamily="49" charset="0"/>
                <a:cs typeface="Courier New" panose="02070309020205020404" pitchFamily="49" charset="0"/>
              </a:rPr>
              <a:t>VAR_1 &gt;= 10;</a:t>
            </a:r>
          </a:p>
          <a:p>
            <a:r>
              <a:rPr lang="da-DK" sz="2000" b="1" dirty="0">
                <a:latin typeface="Courier New" panose="02070309020205020404" pitchFamily="49" charset="0"/>
                <a:cs typeface="Courier New" panose="02070309020205020404" pitchFamily="49" charset="0"/>
              </a:rPr>
              <a:t>   </a:t>
            </a:r>
            <a:r>
              <a:rPr lang="da-DK" sz="2000" b="1" dirty="0">
                <a:solidFill>
                  <a:srgbClr val="0000FF"/>
                </a:solidFill>
                <a:latin typeface="Courier New" panose="02070309020205020404" pitchFamily="49" charset="0"/>
                <a:cs typeface="Courier New" panose="02070309020205020404" pitchFamily="49" charset="0"/>
              </a:rPr>
              <a:t>END</a:t>
            </a:r>
            <a:r>
              <a:rPr lang="da-DK" sz="2000" b="1" dirty="0">
                <a:latin typeface="Courier New" panose="02070309020205020404" pitchFamily="49" charset="0"/>
                <a:cs typeface="Courier New" panose="02070309020205020404" pitchFamily="49" charset="0"/>
              </a:rPr>
              <a:t> </a:t>
            </a:r>
            <a:r>
              <a:rPr lang="da-DK" sz="2000" b="1" dirty="0">
                <a:solidFill>
                  <a:srgbClr val="0000FF"/>
                </a:solidFill>
                <a:latin typeface="Courier New" panose="02070309020205020404" pitchFamily="49" charset="0"/>
                <a:cs typeface="Courier New" panose="02070309020205020404" pitchFamily="49" charset="0"/>
              </a:rPr>
              <a:t>LOOP</a:t>
            </a:r>
            <a:r>
              <a:rPr lang="da-DK" sz="2000" b="1" dirty="0">
                <a:latin typeface="Courier New" panose="02070309020205020404" pitchFamily="49" charset="0"/>
                <a:cs typeface="Courier New" panose="02070309020205020404" pitchFamily="49" charset="0"/>
              </a:rPr>
              <a:t>;</a:t>
            </a:r>
          </a:p>
          <a:p>
            <a:r>
              <a:rPr lang="da-DK" sz="2000" b="1" dirty="0">
                <a:solidFill>
                  <a:srgbClr val="0000FF"/>
                </a:solidFill>
                <a:latin typeface="Courier New" panose="02070309020205020404" pitchFamily="49" charset="0"/>
                <a:cs typeface="Courier New" panose="02070309020205020404" pitchFamily="49" charset="0"/>
              </a:rPr>
              <a:t>END</a:t>
            </a:r>
            <a:r>
              <a:rPr lang="da-DK" sz="2000" b="1" dirty="0">
                <a:latin typeface="Courier New" panose="02070309020205020404" pitchFamily="49" charset="0"/>
                <a:cs typeface="Courier New" panose="02070309020205020404" pitchFamily="49" charset="0"/>
              </a:rPr>
              <a:t>; </a:t>
            </a:r>
          </a:p>
          <a:p>
            <a:r>
              <a:rPr lang="da-DK" sz="20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202507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ciclo WHILE LOOP</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4" y="650651"/>
            <a:ext cx="8030290" cy="179443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ciclo </a:t>
            </a:r>
            <a:r>
              <a:rPr lang="it-IT" sz="2800" b="1" dirty="0">
                <a:ea typeface="Tahoma" panose="020B0604030504040204" pitchFamily="34" charset="0"/>
                <a:cs typeface="Calibri" panose="020F0502020204030204" pitchFamily="34" charset="0"/>
                <a:sym typeface="Convergence"/>
              </a:rPr>
              <a:t>WHILE</a:t>
            </a:r>
            <a:r>
              <a:rPr lang="it-IT" sz="2800" dirty="0">
                <a:ea typeface="Tahoma" panose="020B0604030504040204" pitchFamily="34" charset="0"/>
                <a:cs typeface="Calibri" panose="020F0502020204030204" pitchFamily="34" charset="0"/>
                <a:sym typeface="Convergence"/>
              </a:rPr>
              <a:t>, ripete la sequenza di istruzioni mentre la condizione è verificata  ( </a:t>
            </a:r>
            <a:r>
              <a:rPr lang="it-IT" sz="2800" b="1" dirty="0">
                <a:ea typeface="Tahoma" panose="020B0604030504040204" pitchFamily="34" charset="0"/>
                <a:cs typeface="Calibri" panose="020F0502020204030204" pitchFamily="34" charset="0"/>
                <a:sym typeface="Convergence"/>
              </a:rPr>
              <a:t>TRUE</a:t>
            </a:r>
            <a:r>
              <a:rPr lang="it-IT" sz="2800" dirty="0">
                <a:ea typeface="Tahoma" panose="020B0604030504040204" pitchFamily="34" charset="0"/>
                <a:cs typeface="Calibri" panose="020F0502020204030204" pitchFamily="34" charset="0"/>
                <a:sym typeface="Convergence"/>
              </a:rPr>
              <a:t> ) e termina quando essa non lo è più ( </a:t>
            </a:r>
            <a:r>
              <a:rPr lang="it-IT" sz="2800" b="1" dirty="0">
                <a:ea typeface="Tahoma" panose="020B0604030504040204" pitchFamily="34" charset="0"/>
                <a:cs typeface="Calibri" panose="020F0502020204030204" pitchFamily="34" charset="0"/>
                <a:sym typeface="Convergence"/>
              </a:rPr>
              <a:t>FALSE</a:t>
            </a:r>
            <a:r>
              <a:rPr lang="it-IT" sz="2800" dirty="0">
                <a:ea typeface="Tahoma" panose="020B0604030504040204" pitchFamily="34" charset="0"/>
                <a:cs typeface="Calibri" panose="020F0502020204030204" pitchFamily="34" charset="0"/>
                <a:sym typeface="Convergence"/>
              </a:rPr>
              <a:t> oppure </a:t>
            </a:r>
            <a:r>
              <a:rPr lang="it-IT" sz="2800" b="1" dirty="0">
                <a:ea typeface="Tahoma" panose="020B0604030504040204" pitchFamily="34" charset="0"/>
                <a:cs typeface="Calibri" panose="020F0502020204030204" pitchFamily="34" charset="0"/>
                <a:sym typeface="Convergence"/>
              </a:rPr>
              <a:t>NULL</a:t>
            </a:r>
            <a:r>
              <a:rPr lang="it-IT" sz="2800" dirty="0">
                <a:ea typeface="Tahoma" panose="020B0604030504040204" pitchFamily="34" charset="0"/>
                <a:cs typeface="Calibri" panose="020F0502020204030204" pitchFamily="34" charset="0"/>
                <a:sym typeface="Convergence"/>
              </a:rPr>
              <a:t> )</a:t>
            </a:r>
            <a:endParaRPr lang="it-IT" sz="2400" b="1"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0F20C085-BB27-6D7E-350F-DC90706A8BEC}"/>
              </a:ext>
            </a:extLst>
          </p:cNvPr>
          <p:cNvSpPr txBox="1"/>
          <p:nvPr/>
        </p:nvSpPr>
        <p:spPr>
          <a:xfrm>
            <a:off x="8375997" y="610543"/>
            <a:ext cx="7355040" cy="2554545"/>
          </a:xfrm>
          <a:prstGeom prst="rect">
            <a:avLst/>
          </a:prstGeom>
          <a:noFill/>
        </p:spPr>
        <p:txBody>
          <a:bodyPr wrap="square" rtlCol="0">
            <a:spAutoFit/>
          </a:bodyPr>
          <a:lstStyle/>
          <a:p>
            <a:r>
              <a:rPr lang="it-IT" sz="1600" b="1" dirty="0">
                <a:solidFill>
                  <a:srgbClr val="0000FF"/>
                </a:solidFill>
                <a:latin typeface="Courier New" panose="02070309020205020404" pitchFamily="49" charset="0"/>
                <a:cs typeface="Courier New" panose="02070309020205020404" pitchFamily="49" charset="0"/>
              </a:rPr>
              <a:t>DO $$</a:t>
            </a:r>
          </a:p>
          <a:p>
            <a:r>
              <a:rPr lang="it-IT" sz="1600" b="1" dirty="0">
                <a:solidFill>
                  <a:srgbClr val="0000FF"/>
                </a:solidFill>
                <a:latin typeface="Courier New" panose="02070309020205020404" pitchFamily="49" charset="0"/>
                <a:cs typeface="Courier New" panose="02070309020205020404" pitchFamily="49" charset="0"/>
              </a:rPr>
              <a:t>DECLARE</a:t>
            </a:r>
          </a:p>
          <a:p>
            <a:r>
              <a:rPr lang="it-IT" sz="1600" b="1" dirty="0">
                <a:latin typeface="Courier New" panose="02070309020205020404" pitchFamily="49" charset="0"/>
                <a:cs typeface="Courier New" panose="02070309020205020404" pitchFamily="49" charset="0"/>
              </a:rPr>
              <a:t>   INDICE      INTEGER :=1;</a:t>
            </a:r>
          </a:p>
          <a:p>
            <a:r>
              <a:rPr lang="it-IT" sz="1600" b="1" dirty="0">
                <a:solidFill>
                  <a:srgbClr val="0000FF"/>
                </a:solidFill>
                <a:latin typeface="Courier New" panose="02070309020205020404" pitchFamily="49" charset="0"/>
                <a:cs typeface="Courier New" panose="02070309020205020404" pitchFamily="49" charset="0"/>
              </a:rPr>
              <a:t>BEGIN</a:t>
            </a:r>
          </a:p>
          <a:p>
            <a:r>
              <a:rPr lang="it-IT" sz="1600" b="1" dirty="0">
                <a:latin typeface="Courier New" panose="02070309020205020404" pitchFamily="49" charset="0"/>
                <a:cs typeface="Courier New" panose="02070309020205020404" pitchFamily="49" charset="0"/>
              </a:rPr>
              <a:t>   </a:t>
            </a:r>
            <a:r>
              <a:rPr lang="it-IT" sz="1600" b="1" dirty="0">
                <a:solidFill>
                  <a:srgbClr val="0000FF"/>
                </a:solidFill>
                <a:latin typeface="Courier New" panose="02070309020205020404" pitchFamily="49" charset="0"/>
                <a:cs typeface="Courier New" panose="02070309020205020404" pitchFamily="49" charset="0"/>
              </a:rPr>
              <a:t>WHILE</a:t>
            </a:r>
            <a:r>
              <a:rPr lang="it-IT" sz="1600" b="1" dirty="0">
                <a:latin typeface="Courier New" panose="02070309020205020404" pitchFamily="49" charset="0"/>
                <a:cs typeface="Courier New" panose="02070309020205020404" pitchFamily="49" charset="0"/>
              </a:rPr>
              <a:t> INDICE &lt; 11 </a:t>
            </a:r>
            <a:r>
              <a:rPr lang="it-IT" sz="1600" b="1" dirty="0">
                <a:solidFill>
                  <a:srgbClr val="0000FF"/>
                </a:solidFill>
                <a:latin typeface="Courier New" panose="02070309020205020404" pitchFamily="49" charset="0"/>
                <a:cs typeface="Courier New" panose="02070309020205020404" pitchFamily="49" charset="0"/>
              </a:rPr>
              <a:t>LOOP</a:t>
            </a:r>
          </a:p>
          <a:p>
            <a:r>
              <a:rPr lang="it-IT" sz="1600" b="1" dirty="0">
                <a:latin typeface="Courier New" panose="02070309020205020404" pitchFamily="49" charset="0"/>
                <a:cs typeface="Courier New" panose="02070309020205020404" pitchFamily="49" charset="0"/>
              </a:rPr>
              <a:t>        </a:t>
            </a:r>
            <a:r>
              <a:rPr lang="it-IT" sz="1600" b="1" dirty="0">
                <a:solidFill>
                  <a:srgbClr val="0000FF"/>
                </a:solidFill>
                <a:latin typeface="Courier New" panose="02070309020205020404" pitchFamily="49" charset="0"/>
                <a:cs typeface="Courier New" panose="02070309020205020404" pitchFamily="49" charset="0"/>
              </a:rPr>
              <a:t>RAISE</a:t>
            </a:r>
            <a:r>
              <a:rPr lang="it-IT" sz="1600" b="1" dirty="0">
                <a:latin typeface="Courier New" panose="02070309020205020404" pitchFamily="49" charset="0"/>
                <a:cs typeface="Courier New" panose="02070309020205020404" pitchFamily="49" charset="0"/>
              </a:rPr>
              <a:t> </a:t>
            </a:r>
            <a:r>
              <a:rPr lang="it-IT" sz="1600" b="1" dirty="0">
                <a:solidFill>
                  <a:srgbClr val="0000FF"/>
                </a:solidFill>
                <a:latin typeface="Courier New" panose="02070309020205020404" pitchFamily="49" charset="0"/>
                <a:cs typeface="Courier New" panose="02070309020205020404" pitchFamily="49" charset="0"/>
              </a:rPr>
              <a:t>INFO</a:t>
            </a:r>
            <a:r>
              <a:rPr lang="it-IT" sz="1600" b="1" dirty="0">
                <a:latin typeface="Courier New" panose="02070309020205020404" pitchFamily="49" charset="0"/>
                <a:cs typeface="Courier New" panose="02070309020205020404" pitchFamily="49" charset="0"/>
              </a:rPr>
              <a:t> 'Valore variabile INDICE : %', INDICE;</a:t>
            </a:r>
          </a:p>
          <a:p>
            <a:r>
              <a:rPr lang="it-IT" sz="1600" b="1" dirty="0">
                <a:latin typeface="Courier New" panose="02070309020205020404" pitchFamily="49" charset="0"/>
                <a:cs typeface="Courier New" panose="02070309020205020404" pitchFamily="49" charset="0"/>
              </a:rPr>
              <a:t>        INDICE := INDICE + 1;</a:t>
            </a:r>
          </a:p>
          <a:p>
            <a:r>
              <a:rPr lang="it-IT" sz="1600" b="1" dirty="0">
                <a:latin typeface="Courier New" panose="02070309020205020404" pitchFamily="49" charset="0"/>
                <a:cs typeface="Courier New" panose="02070309020205020404" pitchFamily="49" charset="0"/>
              </a:rPr>
              <a:t>   </a:t>
            </a:r>
            <a:r>
              <a:rPr lang="it-IT" sz="1600" b="1" dirty="0">
                <a:solidFill>
                  <a:srgbClr val="0000FF"/>
                </a:solidFill>
                <a:latin typeface="Courier New" panose="02070309020205020404" pitchFamily="49" charset="0"/>
                <a:cs typeface="Courier New" panose="02070309020205020404" pitchFamily="49" charset="0"/>
              </a:rPr>
              <a:t>END</a:t>
            </a:r>
            <a:r>
              <a:rPr lang="it-IT" sz="1600" b="1" dirty="0">
                <a:latin typeface="Courier New" panose="02070309020205020404" pitchFamily="49" charset="0"/>
                <a:cs typeface="Courier New" panose="02070309020205020404" pitchFamily="49" charset="0"/>
              </a:rPr>
              <a:t> </a:t>
            </a:r>
            <a:r>
              <a:rPr lang="it-IT" sz="1600" b="1" dirty="0">
                <a:solidFill>
                  <a:srgbClr val="0000FF"/>
                </a:solidFill>
                <a:latin typeface="Courier New" panose="02070309020205020404" pitchFamily="49" charset="0"/>
                <a:cs typeface="Courier New" panose="02070309020205020404" pitchFamily="49" charset="0"/>
              </a:rPr>
              <a:t>LOOP</a:t>
            </a:r>
            <a:r>
              <a:rPr lang="it-IT" sz="1600" b="1" dirty="0">
                <a:latin typeface="Courier New" panose="02070309020205020404" pitchFamily="49" charset="0"/>
                <a:cs typeface="Courier New" panose="02070309020205020404" pitchFamily="49" charset="0"/>
              </a:rPr>
              <a:t>;</a:t>
            </a:r>
          </a:p>
          <a:p>
            <a:r>
              <a:rPr lang="it-IT" sz="1600" b="1" dirty="0">
                <a:solidFill>
                  <a:srgbClr val="0000FF"/>
                </a:solidFill>
                <a:latin typeface="Courier New" panose="02070309020205020404" pitchFamily="49" charset="0"/>
                <a:cs typeface="Courier New" panose="02070309020205020404" pitchFamily="49" charset="0"/>
              </a:rPr>
              <a:t>END</a:t>
            </a:r>
            <a:r>
              <a:rPr lang="it-IT" sz="1600" b="1" dirty="0">
                <a:latin typeface="Courier New" panose="02070309020205020404" pitchFamily="49" charset="0"/>
                <a:cs typeface="Courier New" panose="02070309020205020404" pitchFamily="49" charset="0"/>
              </a:rPr>
              <a:t>; </a:t>
            </a:r>
          </a:p>
          <a:p>
            <a:r>
              <a:rPr lang="it-IT" sz="1600" b="1" dirty="0">
                <a:solidFill>
                  <a:srgbClr val="0000FF"/>
                </a:solidFill>
                <a:latin typeface="Courier New" panose="02070309020205020404" pitchFamily="49" charset="0"/>
                <a:cs typeface="Courier New" panose="02070309020205020404" pitchFamily="49" charset="0"/>
              </a:rPr>
              <a:t>$$</a:t>
            </a:r>
          </a:p>
        </p:txBody>
      </p:sp>
      <p:sp>
        <p:nvSpPr>
          <p:cNvPr id="3" name="Text Box 1">
            <a:extLst>
              <a:ext uri="{FF2B5EF4-FFF2-40B4-BE49-F238E27FC236}">
                <a16:creationId xmlns:a16="http://schemas.microsoft.com/office/drawing/2014/main" id="{F8F0A33D-524F-7277-301E-12706A7B7AE9}"/>
              </a:ext>
            </a:extLst>
          </p:cNvPr>
          <p:cNvSpPr txBox="1">
            <a:spLocks noChangeArrowheads="1"/>
          </p:cNvSpPr>
          <p:nvPr/>
        </p:nvSpPr>
        <p:spPr bwMode="auto">
          <a:xfrm>
            <a:off x="110533" y="3345956"/>
            <a:ext cx="15514165"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condizione viene valutata prima di entrare nel ciclo e ciò implica che se essa risulta </a:t>
            </a:r>
            <a:r>
              <a:rPr lang="it-IT" sz="2800" b="1" dirty="0">
                <a:ea typeface="Tahoma" panose="020B0604030504040204" pitchFamily="34" charset="0"/>
                <a:cs typeface="Calibri" panose="020F0502020204030204" pitchFamily="34" charset="0"/>
                <a:sym typeface="Convergence"/>
              </a:rPr>
              <a:t>FALSE</a:t>
            </a:r>
            <a:r>
              <a:rPr lang="it-IT" sz="2800" dirty="0">
                <a:ea typeface="Tahoma" panose="020B0604030504040204" pitchFamily="34" charset="0"/>
                <a:cs typeface="Calibri" panose="020F0502020204030204" pitchFamily="34" charset="0"/>
                <a:sym typeface="Convergence"/>
              </a:rPr>
              <a:t> oppure </a:t>
            </a:r>
            <a:r>
              <a:rPr lang="it-IT" sz="2800" b="1" dirty="0">
                <a:ea typeface="Tahoma" panose="020B0604030504040204" pitchFamily="34" charset="0"/>
                <a:cs typeface="Calibri" panose="020F0502020204030204" pitchFamily="34" charset="0"/>
                <a:sym typeface="Convergence"/>
              </a:rPr>
              <a:t>NULL</a:t>
            </a:r>
            <a:r>
              <a:rPr lang="it-IT" sz="2800" dirty="0">
                <a:ea typeface="Tahoma" panose="020B0604030504040204" pitchFamily="34" charset="0"/>
                <a:cs typeface="Calibri" panose="020F0502020204030204" pitchFamily="34" charset="0"/>
                <a:sym typeface="Convergence"/>
              </a:rPr>
              <a:t> nessuna sequenza di istruzioni verrà eseguita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Come per il ciclo </a:t>
            </a:r>
            <a:r>
              <a:rPr lang="it-IT" sz="2800" b="1" dirty="0">
                <a:ea typeface="Tahoma" panose="020B0604030504040204" pitchFamily="34" charset="0"/>
                <a:cs typeface="Calibri" panose="020F0502020204030204" pitchFamily="34" charset="0"/>
                <a:sym typeface="Convergence"/>
              </a:rPr>
              <a:t>LOOP</a:t>
            </a:r>
            <a:r>
              <a:rPr lang="it-IT" sz="2800" dirty="0">
                <a:ea typeface="Tahoma" panose="020B0604030504040204" pitchFamily="34" charset="0"/>
                <a:cs typeface="Calibri" panose="020F0502020204030204" pitchFamily="34" charset="0"/>
                <a:sym typeface="Convergence"/>
              </a:rPr>
              <a:t>, può comunque essere terminato tramite una istruzione </a:t>
            </a:r>
            <a:r>
              <a:rPr lang="it-IT" sz="2800" b="1" dirty="0">
                <a:ea typeface="Tahoma" panose="020B0604030504040204" pitchFamily="34" charset="0"/>
                <a:cs typeface="Calibri" panose="020F0502020204030204" pitchFamily="34" charset="0"/>
                <a:sym typeface="Convergence"/>
              </a:rPr>
              <a:t>EXIT</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18365359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ciclo FOR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ciclo </a:t>
            </a:r>
            <a:r>
              <a:rPr lang="it-IT" sz="2800" b="1" dirty="0">
                <a:ea typeface="Tahoma" panose="020B0604030504040204" pitchFamily="34" charset="0"/>
                <a:cs typeface="Calibri" panose="020F0502020204030204" pitchFamily="34" charset="0"/>
                <a:sym typeface="Convergence"/>
              </a:rPr>
              <a:t>FOR</a:t>
            </a:r>
            <a:r>
              <a:rPr lang="it-IT" sz="2800" dirty="0">
                <a:ea typeface="Tahoma" panose="020B0604030504040204" pitchFamily="34" charset="0"/>
                <a:cs typeface="Calibri" panose="020F0502020204030204" pitchFamily="34" charset="0"/>
                <a:sym typeface="Convergence"/>
              </a:rPr>
              <a:t>, a differenza del ciclo </a:t>
            </a:r>
            <a:r>
              <a:rPr lang="it-IT" sz="2800" b="1" dirty="0">
                <a:ea typeface="Tahoma" panose="020B0604030504040204" pitchFamily="34" charset="0"/>
                <a:cs typeface="Calibri" panose="020F0502020204030204" pitchFamily="34" charset="0"/>
                <a:sym typeface="Convergence"/>
              </a:rPr>
              <a:t>WHILE</a:t>
            </a:r>
            <a:r>
              <a:rPr lang="it-IT" sz="2800" dirty="0">
                <a:ea typeface="Tahoma" panose="020B0604030504040204" pitchFamily="34" charset="0"/>
                <a:cs typeface="Calibri" panose="020F0502020204030204" pitchFamily="34" charset="0"/>
                <a:sym typeface="Convergence"/>
              </a:rPr>
              <a:t>, consente di indicare un range di valori all'interno del quale verificare la condizione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Non occorre dichiarare la variabile perché essa viene definita implicitamente all'interno del ciclo</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Nell'esempio seguente, un contatore implicito ( chiamato </a:t>
            </a:r>
            <a:r>
              <a:rPr lang="it-IT" sz="2800" b="1" dirty="0">
                <a:ea typeface="Tahoma" panose="020B0604030504040204" pitchFamily="34" charset="0"/>
                <a:cs typeface="Calibri" panose="020F0502020204030204" pitchFamily="34" charset="0"/>
                <a:sym typeface="Convergence"/>
              </a:rPr>
              <a:t>INDICE</a:t>
            </a:r>
            <a:r>
              <a:rPr lang="it-IT" sz="2800" dirty="0">
                <a:ea typeface="Tahoma" panose="020B0604030504040204" pitchFamily="34" charset="0"/>
                <a:cs typeface="Calibri" panose="020F0502020204030204" pitchFamily="34" charset="0"/>
                <a:sym typeface="Convergence"/>
              </a:rPr>
              <a:t> ) verrà incrementato automaticamente ad ogni ciclo, di uno in uno, finché la variabile </a:t>
            </a:r>
            <a:r>
              <a:rPr lang="it-IT" sz="2800" b="1" dirty="0">
                <a:ea typeface="Tahoma" panose="020B0604030504040204" pitchFamily="34" charset="0"/>
                <a:cs typeface="Calibri" panose="020F0502020204030204" pitchFamily="34" charset="0"/>
                <a:sym typeface="Convergence"/>
              </a:rPr>
              <a:t>INDICE</a:t>
            </a:r>
            <a:r>
              <a:rPr lang="it-IT" sz="2800" dirty="0">
                <a:ea typeface="Tahoma" panose="020B0604030504040204" pitchFamily="34" charset="0"/>
                <a:cs typeface="Calibri" panose="020F0502020204030204" pitchFamily="34" charset="0"/>
                <a:sym typeface="Convergence"/>
              </a:rPr>
              <a:t> non supererà il valore di dieci</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293867036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ciclo FOR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Inoltre, è consentito agire sulla variabile non solo in maniera incrementale ma anche decrementale</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5AC42DA0-4276-91A5-E72C-6FAE7C0495AF}"/>
              </a:ext>
            </a:extLst>
          </p:cNvPr>
          <p:cNvSpPr txBox="1"/>
          <p:nvPr/>
        </p:nvSpPr>
        <p:spPr>
          <a:xfrm>
            <a:off x="2552331" y="1720840"/>
            <a:ext cx="12656636" cy="3416320"/>
          </a:xfrm>
          <a:prstGeom prst="rect">
            <a:avLst/>
          </a:prstGeom>
          <a:noFill/>
        </p:spPr>
        <p:txBody>
          <a:bodyPr wrap="square" rtlCol="0">
            <a:spAutoFit/>
          </a:bodyPr>
          <a:lstStyle/>
          <a:p>
            <a:r>
              <a:rPr lang="it-IT" sz="2400" b="1" dirty="0">
                <a:solidFill>
                  <a:srgbClr val="0000FF"/>
                </a:solidFill>
                <a:latin typeface="Courier New" panose="02070309020205020404" pitchFamily="49" charset="0"/>
                <a:cs typeface="Courier New" panose="02070309020205020404" pitchFamily="49" charset="0"/>
              </a:rPr>
              <a:t>DO $$</a:t>
            </a:r>
          </a:p>
          <a:p>
            <a:r>
              <a:rPr lang="it-IT" sz="2400" b="1" dirty="0">
                <a:solidFill>
                  <a:srgbClr val="0000FF"/>
                </a:solidFill>
                <a:latin typeface="Courier New" panose="02070309020205020404" pitchFamily="49" charset="0"/>
                <a:cs typeface="Courier New" panose="02070309020205020404" pitchFamily="49" charset="0"/>
              </a:rPr>
              <a:t>DECLARE</a:t>
            </a:r>
          </a:p>
          <a:p>
            <a:r>
              <a:rPr lang="it-IT" sz="2400" b="1" dirty="0">
                <a:latin typeface="Courier New" panose="02070309020205020404" pitchFamily="49" charset="0"/>
                <a:cs typeface="Courier New" panose="02070309020205020404" pitchFamily="49" charset="0"/>
              </a:rPr>
              <a:t>   INDICE      INTEGER :=0;</a:t>
            </a:r>
          </a:p>
          <a:p>
            <a:r>
              <a:rPr lang="it-IT" sz="2400" b="1" dirty="0">
                <a:solidFill>
                  <a:srgbClr val="0000FF"/>
                </a:solidFill>
                <a:latin typeface="Courier New" panose="02070309020205020404" pitchFamily="49" charset="0"/>
                <a:cs typeface="Courier New" panose="02070309020205020404" pitchFamily="49" charset="0"/>
              </a:rPr>
              <a:t>BEGIN</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FOR</a:t>
            </a:r>
            <a:r>
              <a:rPr lang="it-IT" sz="2400" b="1" dirty="0">
                <a:latin typeface="Courier New" panose="02070309020205020404" pitchFamily="49" charset="0"/>
                <a:cs typeface="Courier New" panose="02070309020205020404" pitchFamily="49" charset="0"/>
              </a:rPr>
              <a:t> INDICE </a:t>
            </a:r>
            <a:r>
              <a:rPr lang="it-IT" sz="2400" b="1" dirty="0">
                <a:solidFill>
                  <a:srgbClr val="0000FF"/>
                </a:solidFill>
                <a:latin typeface="Courier New" panose="02070309020205020404" pitchFamily="49" charset="0"/>
                <a:cs typeface="Courier New" panose="02070309020205020404" pitchFamily="49" charset="0"/>
              </a:rPr>
              <a:t>IN</a:t>
            </a:r>
            <a:r>
              <a:rPr lang="it-IT" sz="2400" b="1" dirty="0">
                <a:latin typeface="Courier New" panose="02070309020205020404" pitchFamily="49" charset="0"/>
                <a:cs typeface="Courier New" panose="02070309020205020404" pitchFamily="49" charset="0"/>
              </a:rPr>
              <a:t> 1..10 </a:t>
            </a:r>
            <a:r>
              <a:rPr lang="it-IT" sz="2400" b="1" dirty="0">
                <a:solidFill>
                  <a:srgbClr val="0000FF"/>
                </a:solidFill>
                <a:latin typeface="Courier New" panose="02070309020205020404" pitchFamily="49" charset="0"/>
                <a:cs typeface="Courier New" panose="02070309020205020404" pitchFamily="49" charset="0"/>
              </a:rPr>
              <a:t>LOOP</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RAISE</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INFO</a:t>
            </a:r>
            <a:r>
              <a:rPr lang="it-IT" sz="2400" b="1" dirty="0">
                <a:latin typeface="Courier New" panose="02070309020205020404" pitchFamily="49" charset="0"/>
                <a:cs typeface="Courier New" panose="02070309020205020404" pitchFamily="49" charset="0"/>
              </a:rPr>
              <a:t> 'Valore variabile INDICE : </a:t>
            </a:r>
            <a:r>
              <a:rPr lang="it-IT" sz="2400" b="1" dirty="0">
                <a:solidFill>
                  <a:srgbClr val="0000FF"/>
                </a:solidFill>
                <a:latin typeface="Courier New" panose="02070309020205020404" pitchFamily="49" charset="0"/>
                <a:cs typeface="Courier New" panose="02070309020205020404" pitchFamily="49" charset="0"/>
              </a:rPr>
              <a:t>%</a:t>
            </a:r>
            <a:r>
              <a:rPr lang="it-IT" sz="2400" b="1" dirty="0">
                <a:latin typeface="Courier New" panose="02070309020205020404" pitchFamily="49" charset="0"/>
                <a:cs typeface="Courier New" panose="02070309020205020404" pitchFamily="49" charset="0"/>
              </a:rPr>
              <a:t>', INDICE;</a:t>
            </a:r>
          </a:p>
          <a:p>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END</a:t>
            </a:r>
            <a:r>
              <a:rPr lang="it-IT" sz="2400" b="1" dirty="0">
                <a:latin typeface="Courier New" panose="02070309020205020404" pitchFamily="49" charset="0"/>
                <a:cs typeface="Courier New" panose="02070309020205020404" pitchFamily="49" charset="0"/>
              </a:rPr>
              <a:t> </a:t>
            </a:r>
            <a:r>
              <a:rPr lang="it-IT" sz="2400" b="1" dirty="0">
                <a:solidFill>
                  <a:srgbClr val="0000FF"/>
                </a:solidFill>
                <a:latin typeface="Courier New" panose="02070309020205020404" pitchFamily="49" charset="0"/>
                <a:cs typeface="Courier New" panose="02070309020205020404" pitchFamily="49" charset="0"/>
              </a:rPr>
              <a:t>LOOP</a:t>
            </a:r>
            <a:r>
              <a:rPr lang="it-IT" sz="2400" b="1" dirty="0">
                <a:latin typeface="Courier New" panose="02070309020205020404" pitchFamily="49" charset="0"/>
                <a:cs typeface="Courier New" panose="02070309020205020404" pitchFamily="49" charset="0"/>
              </a:rPr>
              <a:t>;</a:t>
            </a:r>
          </a:p>
          <a:p>
            <a:r>
              <a:rPr lang="it-IT" sz="2400" b="1" dirty="0">
                <a:solidFill>
                  <a:srgbClr val="0000FF"/>
                </a:solidFill>
                <a:latin typeface="Courier New" panose="02070309020205020404" pitchFamily="49" charset="0"/>
                <a:cs typeface="Courier New" panose="02070309020205020404" pitchFamily="49" charset="0"/>
              </a:rPr>
              <a:t>END</a:t>
            </a:r>
            <a:r>
              <a:rPr lang="it-IT" sz="2400" b="1" dirty="0">
                <a:latin typeface="Courier New" panose="02070309020205020404" pitchFamily="49" charset="0"/>
                <a:cs typeface="Courier New" panose="02070309020205020404" pitchFamily="49" charset="0"/>
              </a:rPr>
              <a:t>; </a:t>
            </a:r>
          </a:p>
          <a:p>
            <a:r>
              <a:rPr lang="it-IT" sz="2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5575982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311491" y="731841"/>
            <a:ext cx="7998135" cy="332305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Altre</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6600" b="1" dirty="0">
                <a:solidFill>
                  <a:srgbClr val="0000FF"/>
                </a:solidFill>
                <a:ea typeface="Tahoma" panose="020B0604030504040204" pitchFamily="34" charset="0"/>
                <a:cs typeface="Calibri" panose="020F0502020204030204" pitchFamily="34" charset="0"/>
                <a:sym typeface="Convergence"/>
              </a:rPr>
              <a:t>Funzioni</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In PGPL/Sql</a:t>
            </a:r>
          </a:p>
        </p:txBody>
      </p:sp>
    </p:spTree>
    <p:extLst>
      <p:ext uri="{BB962C8B-B14F-4D97-AF65-F5344CB8AC3E}">
        <p14:creationId xmlns:p14="http://schemas.microsoft.com/office/powerpoint/2010/main" val="38366720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CONCAT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56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funzione </a:t>
            </a:r>
            <a:r>
              <a:rPr lang="it-IT" sz="2800" b="1" dirty="0">
                <a:ea typeface="Tahoma" panose="020B0604030504040204" pitchFamily="34" charset="0"/>
                <a:cs typeface="Calibri" panose="020F0502020204030204" pitchFamily="34" charset="0"/>
                <a:sym typeface="Convergence"/>
              </a:rPr>
              <a:t>CONCAT</a:t>
            </a:r>
            <a:r>
              <a:rPr lang="it-IT" sz="2800" dirty="0">
                <a:ea typeface="Tahoma" panose="020B0604030504040204" pitchFamily="34" charset="0"/>
                <a:cs typeface="Calibri" panose="020F0502020204030204" pitchFamily="34" charset="0"/>
                <a:sym typeface="Convergence"/>
              </a:rPr>
              <a:t> consente di unire due stringhe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Sarà consentito concatenare stringhe ( tra apici ),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Costanti</a:t>
            </a:r>
            <a:r>
              <a:rPr lang="it-IT" sz="2800" dirty="0">
                <a:ea typeface="Tahoma" panose="020B0604030504040204" pitchFamily="34" charset="0"/>
                <a:cs typeface="Calibri" panose="020F0502020204030204" pitchFamily="34" charset="0"/>
                <a:sym typeface="Convergence"/>
              </a:rPr>
              <a:t> e valori numerici</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F255FAB7-9026-1300-3F38-74629AB51C8E}"/>
              </a:ext>
            </a:extLst>
          </p:cNvPr>
          <p:cNvSpPr txBox="1"/>
          <p:nvPr/>
        </p:nvSpPr>
        <p:spPr>
          <a:xfrm>
            <a:off x="2015231" y="2600608"/>
            <a:ext cx="12793591" cy="3046988"/>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DO $$</a:t>
            </a:r>
          </a:p>
          <a:p>
            <a:r>
              <a:rPr lang="en-US" sz="2400" b="1" dirty="0">
                <a:solidFill>
                  <a:srgbClr val="0000FF"/>
                </a:solidFill>
                <a:latin typeface="Courier New" panose="02070309020205020404" pitchFamily="49" charset="0"/>
                <a:cs typeface="Courier New" panose="02070309020205020404" pitchFamily="49" charset="0"/>
              </a:rPr>
              <a:t>DECLARE</a:t>
            </a:r>
          </a:p>
          <a:p>
            <a:r>
              <a:rPr lang="en-US" sz="2400" b="1" dirty="0">
                <a:latin typeface="Courier New" panose="02070309020205020404" pitchFamily="49" charset="0"/>
                <a:cs typeface="Courier New" panose="02070309020205020404" pitchFamily="49" charset="0"/>
              </a:rPr>
              <a:t>   VAR_RISULTATO      </a:t>
            </a:r>
            <a:r>
              <a:rPr lang="en-US" sz="2400" b="1" dirty="0">
                <a:solidFill>
                  <a:srgbClr val="0000FF"/>
                </a:solidFill>
                <a:latin typeface="Courier New" panose="02070309020205020404" pitchFamily="49" charset="0"/>
                <a:cs typeface="Courier New" panose="02070309020205020404" pitchFamily="49" charset="0"/>
              </a:rPr>
              <a:t>CHAR</a:t>
            </a:r>
            <a:r>
              <a:rPr lang="en-US" sz="2400" b="1" dirty="0">
                <a:latin typeface="Courier New" panose="02070309020205020404" pitchFamily="49" charset="0"/>
                <a:cs typeface="Courier New" panose="02070309020205020404" pitchFamily="49" charset="0"/>
              </a:rPr>
              <a:t>(21) :='';</a:t>
            </a:r>
          </a:p>
          <a:p>
            <a:r>
              <a:rPr lang="en-US" sz="2400" b="1" dirty="0">
                <a:solidFill>
                  <a:srgbClr val="0000FF"/>
                </a:solidFill>
                <a:latin typeface="Courier New" panose="02070309020205020404" pitchFamily="49" charset="0"/>
                <a:cs typeface="Courier New" panose="02070309020205020404" pitchFamily="49" charset="0"/>
              </a:rPr>
              <a:t>BEGIN</a:t>
            </a:r>
          </a:p>
          <a:p>
            <a:r>
              <a:rPr lang="en-US" sz="2400" b="1" dirty="0">
                <a:latin typeface="Courier New" panose="02070309020205020404" pitchFamily="49" charset="0"/>
                <a:cs typeface="Courier New" panose="02070309020205020404" pitchFamily="49" charset="0"/>
              </a:rPr>
              <a:t>   VAR_RISULTATO := CONCAT('ABCDEFGHIL','MNOPQRSTUVZ');</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RAISE INFO </a:t>
            </a:r>
            <a:r>
              <a:rPr lang="en-US" sz="2400" b="1" dirty="0">
                <a:latin typeface="Courier New" panose="02070309020205020404" pitchFamily="49" charset="0"/>
                <a:cs typeface="Courier New" panose="02070309020205020404" pitchFamily="49" charset="0"/>
              </a:rPr>
              <a:t>'Valore </a:t>
            </a:r>
            <a:r>
              <a:rPr lang="en-US" sz="2400" b="1" dirty="0" err="1">
                <a:latin typeface="Courier New" panose="02070309020205020404" pitchFamily="49" charset="0"/>
                <a:cs typeface="Courier New" panose="02070309020205020404" pitchFamily="49" charset="0"/>
              </a:rPr>
              <a:t>variabile</a:t>
            </a:r>
            <a:r>
              <a:rPr lang="en-US" sz="2400" b="1" dirty="0">
                <a:latin typeface="Courier New" panose="02070309020205020404" pitchFamily="49" charset="0"/>
                <a:cs typeface="Courier New" panose="02070309020205020404" pitchFamily="49" charset="0"/>
              </a:rPr>
              <a:t> VAR_RISULTATO : </a:t>
            </a:r>
            <a:r>
              <a:rPr lang="en-US" sz="2400" b="1" dirty="0">
                <a:solidFill>
                  <a:srgbClr val="0000FF"/>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VAR_RISULTATO;</a:t>
            </a:r>
          </a:p>
          <a:p>
            <a:r>
              <a:rPr lang="en-US" sz="2400" b="1" dirty="0">
                <a:solidFill>
                  <a:srgbClr val="0000FF"/>
                </a:solidFill>
                <a:latin typeface="Courier New" panose="02070309020205020404" pitchFamily="49" charset="0"/>
                <a:cs typeface="Courier New" panose="02070309020205020404" pitchFamily="49" charset="0"/>
              </a:rPr>
              <a:t>END</a:t>
            </a:r>
            <a:r>
              <a:rPr lang="en-US" sz="2400" b="1" dirty="0">
                <a:latin typeface="Courier New" panose="02070309020205020404" pitchFamily="49" charset="0"/>
                <a:cs typeface="Courier New" panose="02070309020205020404" pitchFamily="49" charset="0"/>
              </a:rPr>
              <a:t>; </a:t>
            </a:r>
          </a:p>
          <a:p>
            <a:r>
              <a:rPr lang="en-US" sz="2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68231389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CONCAT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alternativa alla funzione </a:t>
            </a:r>
            <a:r>
              <a:rPr lang="it-IT" sz="2800" b="1" dirty="0">
                <a:ea typeface="Tahoma" panose="020B0604030504040204" pitchFamily="34" charset="0"/>
                <a:cs typeface="Calibri" panose="020F0502020204030204" pitchFamily="34" charset="0"/>
                <a:sym typeface="Convergence"/>
              </a:rPr>
              <a:t>CONCAT</a:t>
            </a:r>
            <a:r>
              <a:rPr lang="it-IT" sz="2800" dirty="0">
                <a:ea typeface="Tahoma" panose="020B0604030504040204" pitchFamily="34" charset="0"/>
                <a:cs typeface="Calibri" panose="020F0502020204030204" pitchFamily="34" charset="0"/>
                <a:sym typeface="Convergence"/>
              </a:rPr>
              <a:t> è possibile utilizzare la coppia di parametri </a:t>
            </a:r>
            <a:r>
              <a:rPr lang="it-IT" sz="2800" b="1" dirty="0">
                <a:ea typeface="Tahoma" panose="020B0604030504040204" pitchFamily="34" charset="0"/>
                <a:cs typeface="Calibri" panose="020F0502020204030204" pitchFamily="34" charset="0"/>
                <a:sym typeface="Convergence"/>
              </a:rPr>
              <a:t>Pipe</a:t>
            </a:r>
            <a:r>
              <a:rPr lang="it-IT" sz="2800" dirty="0">
                <a:ea typeface="Tahoma" panose="020B0604030504040204" pitchFamily="34" charset="0"/>
                <a:cs typeface="Calibri" panose="020F0502020204030204" pitchFamily="34" charset="0"/>
                <a:sym typeface="Convergence"/>
              </a:rPr>
              <a:t> ( </a:t>
            </a:r>
            <a:r>
              <a:rPr lang="it-IT" sz="2800" b="1" dirty="0">
                <a:ea typeface="Tahoma" panose="020B0604030504040204" pitchFamily="34" charset="0"/>
                <a:cs typeface="Calibri" panose="020F0502020204030204" pitchFamily="34" charset="0"/>
                <a:sym typeface="Convergence"/>
              </a:rPr>
              <a:t>||</a:t>
            </a:r>
            <a:r>
              <a:rPr lang="it-IT" sz="2800" dirty="0">
                <a:ea typeface="Tahoma" panose="020B0604030504040204" pitchFamily="34" charset="0"/>
                <a:cs typeface="Calibri" panose="020F0502020204030204" pitchFamily="34" charset="0"/>
                <a:sym typeface="Convergence"/>
              </a:rPr>
              <a:t> )</a:t>
            </a: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risultato sarà identico a quello visto in precedenza; anche in questo caso sarà possibile concatenare stringhe poste tra apici, valori numerici,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e </a:t>
            </a:r>
            <a:r>
              <a:rPr lang="it-IT" sz="2800" b="1" dirty="0">
                <a:ea typeface="Tahoma" panose="020B0604030504040204" pitchFamily="34" charset="0"/>
                <a:cs typeface="Calibri" panose="020F0502020204030204" pitchFamily="34" charset="0"/>
                <a:sym typeface="Convergence"/>
              </a:rPr>
              <a:t>Costanti</a:t>
            </a:r>
            <a:endParaRPr lang="it-IT" sz="2400" b="1" dirty="0">
              <a:latin typeface="Convergence"/>
              <a:ea typeface="Convergence"/>
              <a:cs typeface="Convergence"/>
              <a:sym typeface="Convergence"/>
            </a:endParaRPr>
          </a:p>
        </p:txBody>
      </p:sp>
      <p:sp>
        <p:nvSpPr>
          <p:cNvPr id="3" name="CasellaDiTesto 2">
            <a:extLst>
              <a:ext uri="{FF2B5EF4-FFF2-40B4-BE49-F238E27FC236}">
                <a16:creationId xmlns:a16="http://schemas.microsoft.com/office/drawing/2014/main" id="{C5DCD72C-F33F-753C-AEFE-CD797D53BA58}"/>
              </a:ext>
            </a:extLst>
          </p:cNvPr>
          <p:cNvSpPr txBox="1"/>
          <p:nvPr/>
        </p:nvSpPr>
        <p:spPr>
          <a:xfrm>
            <a:off x="2006354" y="2822713"/>
            <a:ext cx="12793591" cy="3046988"/>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DO $$</a:t>
            </a:r>
          </a:p>
          <a:p>
            <a:r>
              <a:rPr lang="en-US" sz="2400" b="1" dirty="0">
                <a:solidFill>
                  <a:srgbClr val="0000FF"/>
                </a:solidFill>
                <a:latin typeface="Courier New" panose="02070309020205020404" pitchFamily="49" charset="0"/>
                <a:cs typeface="Courier New" panose="02070309020205020404" pitchFamily="49" charset="0"/>
              </a:rPr>
              <a:t>DECLARE</a:t>
            </a:r>
          </a:p>
          <a:p>
            <a:r>
              <a:rPr lang="en-US" sz="2400" b="1" dirty="0">
                <a:latin typeface="Courier New" panose="02070309020205020404" pitchFamily="49" charset="0"/>
                <a:cs typeface="Courier New" panose="02070309020205020404" pitchFamily="49" charset="0"/>
              </a:rPr>
              <a:t>   VAR_RISULTATO      </a:t>
            </a:r>
            <a:r>
              <a:rPr lang="en-US" sz="2400" b="1" dirty="0">
                <a:solidFill>
                  <a:srgbClr val="0000FF"/>
                </a:solidFill>
                <a:latin typeface="Courier New" panose="02070309020205020404" pitchFamily="49" charset="0"/>
                <a:cs typeface="Courier New" panose="02070309020205020404" pitchFamily="49" charset="0"/>
              </a:rPr>
              <a:t>CHAR</a:t>
            </a:r>
            <a:r>
              <a:rPr lang="en-US" sz="2400" b="1" dirty="0">
                <a:latin typeface="Courier New" panose="02070309020205020404" pitchFamily="49" charset="0"/>
                <a:cs typeface="Courier New" panose="02070309020205020404" pitchFamily="49" charset="0"/>
              </a:rPr>
              <a:t>(21) :='';</a:t>
            </a:r>
          </a:p>
          <a:p>
            <a:r>
              <a:rPr lang="en-US" sz="2400" b="1" dirty="0">
                <a:solidFill>
                  <a:srgbClr val="0000FF"/>
                </a:solidFill>
                <a:latin typeface="Courier New" panose="02070309020205020404" pitchFamily="49" charset="0"/>
                <a:cs typeface="Courier New" panose="02070309020205020404" pitchFamily="49" charset="0"/>
              </a:rPr>
              <a:t>BEGIN</a:t>
            </a:r>
          </a:p>
          <a:p>
            <a:r>
              <a:rPr lang="en-US" sz="2400" b="1" dirty="0">
                <a:latin typeface="Courier New" panose="02070309020205020404" pitchFamily="49" charset="0"/>
                <a:cs typeface="Courier New" panose="02070309020205020404" pitchFamily="49" charset="0"/>
              </a:rPr>
              <a:t>   VAR_RISULTATO := 'ABCDEFGHIL' || 'MNOPQRSTUVZ';</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RAISE INFO </a:t>
            </a:r>
            <a:r>
              <a:rPr lang="en-US" sz="2400" b="1" dirty="0">
                <a:latin typeface="Courier New" panose="02070309020205020404" pitchFamily="49" charset="0"/>
                <a:cs typeface="Courier New" panose="02070309020205020404" pitchFamily="49" charset="0"/>
              </a:rPr>
              <a:t>'Valore </a:t>
            </a:r>
            <a:r>
              <a:rPr lang="en-US" sz="2400" b="1" dirty="0" err="1">
                <a:latin typeface="Courier New" panose="02070309020205020404" pitchFamily="49" charset="0"/>
                <a:cs typeface="Courier New" panose="02070309020205020404" pitchFamily="49" charset="0"/>
              </a:rPr>
              <a:t>variabile</a:t>
            </a:r>
            <a:r>
              <a:rPr lang="en-US" sz="2400" b="1" dirty="0">
                <a:latin typeface="Courier New" panose="02070309020205020404" pitchFamily="49" charset="0"/>
                <a:cs typeface="Courier New" panose="02070309020205020404" pitchFamily="49" charset="0"/>
              </a:rPr>
              <a:t> VAR_RISULTATO : </a:t>
            </a:r>
            <a:r>
              <a:rPr lang="en-US" sz="2400" b="1" dirty="0">
                <a:solidFill>
                  <a:srgbClr val="0000FF"/>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VAR_RISULTATO;</a:t>
            </a:r>
          </a:p>
          <a:p>
            <a:r>
              <a:rPr lang="en-US" sz="2400" b="1" dirty="0">
                <a:solidFill>
                  <a:srgbClr val="0000FF"/>
                </a:solidFill>
                <a:latin typeface="Courier New" panose="02070309020205020404" pitchFamily="49" charset="0"/>
                <a:cs typeface="Courier New" panose="02070309020205020404" pitchFamily="49" charset="0"/>
              </a:rPr>
              <a:t>END</a:t>
            </a:r>
            <a:r>
              <a:rPr lang="en-US" sz="2400" b="1" dirty="0">
                <a:latin typeface="Courier New" panose="02070309020205020404" pitchFamily="49" charset="0"/>
                <a:cs typeface="Courier New" panose="02070309020205020404" pitchFamily="49" charset="0"/>
              </a:rPr>
              <a:t>; </a:t>
            </a:r>
          </a:p>
          <a:p>
            <a:r>
              <a:rPr lang="en-US" sz="2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83512056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LENGTH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3635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funzione </a:t>
            </a:r>
            <a:r>
              <a:rPr lang="it-IT" sz="2800" b="1" dirty="0">
                <a:ea typeface="Tahoma" panose="020B0604030504040204" pitchFamily="34" charset="0"/>
                <a:cs typeface="Calibri" panose="020F0502020204030204" pitchFamily="34" charset="0"/>
                <a:sym typeface="Convergence"/>
              </a:rPr>
              <a:t>LENGTH</a:t>
            </a:r>
            <a:r>
              <a:rPr lang="it-IT" sz="2800" dirty="0">
                <a:ea typeface="Tahoma" panose="020B0604030504040204" pitchFamily="34" charset="0"/>
                <a:cs typeface="Calibri" panose="020F0502020204030204" pitchFamily="34" charset="0"/>
                <a:sym typeface="Convergence"/>
              </a:rPr>
              <a:t> restituisce la lunghezza di una stringa; si fa presente che il risultato sarà un valore numerico e restituirà, nel caso di una </a:t>
            </a:r>
            <a:r>
              <a:rPr lang="it-IT" sz="2800" b="1" dirty="0">
                <a:ea typeface="Tahoma" panose="020B0604030504040204" pitchFamily="34" charset="0"/>
                <a:cs typeface="Calibri" panose="020F0502020204030204" pitchFamily="34" charset="0"/>
                <a:sym typeface="Convergence"/>
              </a:rPr>
              <a:t>Variabile </a:t>
            </a:r>
            <a:r>
              <a:rPr lang="it-IT" sz="2800" dirty="0">
                <a:ea typeface="Tahoma" panose="020B0604030504040204" pitchFamily="34" charset="0"/>
                <a:cs typeface="Calibri" panose="020F0502020204030204" pitchFamily="34" charset="0"/>
                <a:sym typeface="Convergence"/>
              </a:rPr>
              <a:t>dichiarata </a:t>
            </a:r>
            <a:r>
              <a:rPr lang="it-IT" sz="2800" b="1" dirty="0">
                <a:ea typeface="Tahoma" panose="020B0604030504040204" pitchFamily="34" charset="0"/>
                <a:cs typeface="Calibri" panose="020F0502020204030204" pitchFamily="34" charset="0"/>
                <a:sym typeface="Convergence"/>
              </a:rPr>
              <a:t>VARCHAR</a:t>
            </a:r>
            <a:r>
              <a:rPr lang="it-IT" sz="2800" dirty="0">
                <a:ea typeface="Tahoma" panose="020B0604030504040204" pitchFamily="34" charset="0"/>
                <a:cs typeface="Calibri" panose="020F0502020204030204" pitchFamily="34" charset="0"/>
                <a:sym typeface="Convergence"/>
              </a:rPr>
              <a:t>, non la lunghezza reale in </a:t>
            </a:r>
            <a:r>
              <a:rPr lang="it-IT" sz="2800" b="1" dirty="0">
                <a:ea typeface="Tahoma" panose="020B0604030504040204" pitchFamily="34" charset="0"/>
                <a:cs typeface="Calibri" panose="020F0502020204030204" pitchFamily="34" charset="0"/>
                <a:sym typeface="Convergence"/>
              </a:rPr>
              <a:t>Bytes</a:t>
            </a:r>
            <a:r>
              <a:rPr lang="it-IT" sz="2800" dirty="0">
                <a:ea typeface="Tahoma" panose="020B0604030504040204" pitchFamily="34" charset="0"/>
                <a:cs typeface="Calibri" panose="020F0502020204030204" pitchFamily="34" charset="0"/>
                <a:sym typeface="Convergence"/>
              </a:rPr>
              <a:t> della definizione della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ma bensì quella dei </a:t>
            </a:r>
            <a:r>
              <a:rPr lang="it-IT" sz="2800" b="1" dirty="0">
                <a:ea typeface="Tahoma" panose="020B0604030504040204" pitchFamily="34" charset="0"/>
                <a:cs typeface="Calibri" panose="020F0502020204030204" pitchFamily="34" charset="0"/>
                <a:sym typeface="Convergence"/>
              </a:rPr>
              <a:t>Bytes</a:t>
            </a:r>
            <a:r>
              <a:rPr lang="it-IT" sz="2800" dirty="0">
                <a:ea typeface="Tahoma" panose="020B0604030504040204" pitchFamily="34" charset="0"/>
                <a:cs typeface="Calibri" panose="020F0502020204030204" pitchFamily="34" charset="0"/>
                <a:sym typeface="Convergence"/>
              </a:rPr>
              <a:t> realmente occupati</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A15884C4-9E2D-AD42-911D-C91E42E31432}"/>
              </a:ext>
            </a:extLst>
          </p:cNvPr>
          <p:cNvSpPr txBox="1"/>
          <p:nvPr/>
        </p:nvSpPr>
        <p:spPr>
          <a:xfrm>
            <a:off x="588742" y="2338268"/>
            <a:ext cx="10091853" cy="3785652"/>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DO $$</a:t>
            </a:r>
          </a:p>
          <a:p>
            <a:r>
              <a:rPr lang="en-US" sz="2400" b="1" dirty="0">
                <a:solidFill>
                  <a:srgbClr val="0000FF"/>
                </a:solidFill>
                <a:latin typeface="Courier New" panose="02070309020205020404" pitchFamily="49" charset="0"/>
                <a:cs typeface="Courier New" panose="02070309020205020404" pitchFamily="49" charset="0"/>
              </a:rPr>
              <a:t>DECLARE</a:t>
            </a:r>
          </a:p>
          <a:p>
            <a:r>
              <a:rPr lang="en-US" sz="2400" b="1" dirty="0">
                <a:latin typeface="Courier New" panose="02070309020205020404" pitchFamily="49" charset="0"/>
                <a:cs typeface="Courier New" panose="02070309020205020404" pitchFamily="49" charset="0"/>
              </a:rPr>
              <a:t>   VAR_RISULTATO                  </a:t>
            </a:r>
            <a:r>
              <a:rPr lang="en-US" sz="2400" b="1" dirty="0">
                <a:solidFill>
                  <a:srgbClr val="0000FF"/>
                </a:solidFill>
                <a:latin typeface="Courier New" panose="02070309020205020404" pitchFamily="49" charset="0"/>
                <a:cs typeface="Courier New" panose="02070309020205020404" pitchFamily="49" charset="0"/>
              </a:rPr>
              <a:t>VARCHAR</a:t>
            </a:r>
            <a:r>
              <a:rPr lang="en-US" sz="2400" b="1" dirty="0">
                <a:latin typeface="Courier New" panose="02070309020205020404" pitchFamily="49" charset="0"/>
                <a:cs typeface="Courier New" panose="02070309020205020404" pitchFamily="49" charset="0"/>
              </a:rPr>
              <a:t>(50) :='';</a:t>
            </a:r>
          </a:p>
          <a:p>
            <a:r>
              <a:rPr lang="en-US" sz="2400" b="1" dirty="0">
                <a:latin typeface="Courier New" panose="02070309020205020404" pitchFamily="49" charset="0"/>
                <a:cs typeface="Courier New" panose="02070309020205020404" pitchFamily="49" charset="0"/>
              </a:rPr>
              <a:t>   LUNGHEZZA                      </a:t>
            </a:r>
            <a:r>
              <a:rPr lang="en-US" sz="2400" b="1" dirty="0">
                <a:solidFill>
                  <a:srgbClr val="0000FF"/>
                </a:solidFill>
                <a:latin typeface="Courier New" panose="02070309020205020404" pitchFamily="49" charset="0"/>
                <a:cs typeface="Courier New" panose="02070309020205020404" pitchFamily="49" charset="0"/>
              </a:rPr>
              <a:t>INTEGER</a:t>
            </a:r>
            <a:r>
              <a:rPr lang="en-US" sz="2400" b="1" dirty="0">
                <a:latin typeface="Courier New" panose="02070309020205020404" pitchFamily="49" charset="0"/>
                <a:cs typeface="Courier New" panose="02070309020205020404" pitchFamily="49" charset="0"/>
              </a:rPr>
              <a:t> :=0;  </a:t>
            </a:r>
          </a:p>
          <a:p>
            <a:r>
              <a:rPr lang="en-US" sz="2400" b="1" dirty="0">
                <a:solidFill>
                  <a:srgbClr val="0000FF"/>
                </a:solidFill>
                <a:latin typeface="Courier New" panose="02070309020205020404" pitchFamily="49" charset="0"/>
                <a:cs typeface="Courier New" panose="02070309020205020404" pitchFamily="49" charset="0"/>
              </a:rPr>
              <a:t>BEGIN</a:t>
            </a:r>
          </a:p>
          <a:p>
            <a:r>
              <a:rPr lang="en-US" sz="2400" b="1" dirty="0">
                <a:latin typeface="Courier New" panose="02070309020205020404" pitchFamily="49" charset="0"/>
                <a:cs typeface="Courier New" panose="02070309020205020404" pitchFamily="49" charset="0"/>
              </a:rPr>
              <a:t>   VAR_RISULTATO := 'ABCDEFGHIL' </a:t>
            </a:r>
            <a:r>
              <a:rPr lang="en-US" sz="2400" b="1" dirty="0">
                <a:solidFill>
                  <a:srgbClr val="0000FF"/>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'MNOPQRSTUVZ';</a:t>
            </a:r>
          </a:p>
          <a:p>
            <a:r>
              <a:rPr lang="en-US" sz="2400" b="1" dirty="0">
                <a:latin typeface="Courier New" panose="02070309020205020404" pitchFamily="49" charset="0"/>
                <a:cs typeface="Courier New" panose="02070309020205020404" pitchFamily="49" charset="0"/>
              </a:rPr>
              <a:t>   LUNGHEZZA := </a:t>
            </a:r>
            <a:r>
              <a:rPr lang="en-US" sz="2400" b="1" dirty="0">
                <a:solidFill>
                  <a:srgbClr val="0000FF"/>
                </a:solidFill>
                <a:latin typeface="Courier New" panose="02070309020205020404" pitchFamily="49" charset="0"/>
                <a:cs typeface="Courier New" panose="02070309020205020404" pitchFamily="49" charset="0"/>
              </a:rPr>
              <a:t>LENGTH</a:t>
            </a:r>
            <a:r>
              <a:rPr lang="en-US" sz="2400" b="1" dirty="0">
                <a:latin typeface="Courier New" panose="02070309020205020404" pitchFamily="49" charset="0"/>
                <a:cs typeface="Courier New" panose="02070309020205020404" pitchFamily="49" charset="0"/>
              </a:rPr>
              <a:t>(VAR_RISULTATO);</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RAISE INFO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Lunghezza</a:t>
            </a:r>
            <a:r>
              <a:rPr lang="en-US" sz="2400" b="1" dirty="0">
                <a:latin typeface="Courier New" panose="02070309020205020404" pitchFamily="49" charset="0"/>
                <a:cs typeface="Courier New" panose="02070309020205020404" pitchFamily="49" charset="0"/>
              </a:rPr>
              <a:t> : </a:t>
            </a:r>
            <a:r>
              <a:rPr lang="en-US" sz="2400" b="1" dirty="0">
                <a:solidFill>
                  <a:srgbClr val="0000FF"/>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LUNGHEZZA;</a:t>
            </a:r>
          </a:p>
          <a:p>
            <a:r>
              <a:rPr lang="en-US" sz="2400" b="1" dirty="0">
                <a:solidFill>
                  <a:srgbClr val="0000FF"/>
                </a:solidFill>
                <a:latin typeface="Courier New" panose="02070309020205020404" pitchFamily="49" charset="0"/>
                <a:cs typeface="Courier New" panose="02070309020205020404" pitchFamily="49" charset="0"/>
              </a:rPr>
              <a:t>END</a:t>
            </a:r>
            <a:r>
              <a:rPr lang="en-US" sz="2400" b="1" dirty="0">
                <a:latin typeface="Courier New" panose="02070309020205020404" pitchFamily="49" charset="0"/>
                <a:cs typeface="Courier New" panose="02070309020205020404" pitchFamily="49" charset="0"/>
              </a:rPr>
              <a:t>; </a:t>
            </a:r>
          </a:p>
          <a:p>
            <a:r>
              <a:rPr lang="en-US" sz="2400" b="1" dirty="0">
                <a:solidFill>
                  <a:srgbClr val="0000FF"/>
                </a:solidFill>
                <a:latin typeface="Courier New" panose="02070309020205020404" pitchFamily="49" charset="0"/>
                <a:cs typeface="Courier New" panose="02070309020205020404" pitchFamily="49" charset="0"/>
              </a:rPr>
              <a:t>$$</a:t>
            </a:r>
          </a:p>
        </p:txBody>
      </p:sp>
      <p:sp>
        <p:nvSpPr>
          <p:cNvPr id="3" name="Rettangolo con angoli arrotondati 2">
            <a:extLst>
              <a:ext uri="{FF2B5EF4-FFF2-40B4-BE49-F238E27FC236}">
                <a16:creationId xmlns:a16="http://schemas.microsoft.com/office/drawing/2014/main" id="{2A28FBF4-8523-E923-E375-66FBACBDA9B7}"/>
              </a:ext>
            </a:extLst>
          </p:cNvPr>
          <p:cNvSpPr/>
          <p:nvPr/>
        </p:nvSpPr>
        <p:spPr>
          <a:xfrm>
            <a:off x="12511670" y="2515715"/>
            <a:ext cx="2575927" cy="1115410"/>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Variabile VARCHAR definita 50 Bytes</a:t>
            </a:r>
          </a:p>
        </p:txBody>
      </p:sp>
      <p:cxnSp>
        <p:nvCxnSpPr>
          <p:cNvPr id="4" name="Connettore 2 3">
            <a:extLst>
              <a:ext uri="{FF2B5EF4-FFF2-40B4-BE49-F238E27FC236}">
                <a16:creationId xmlns:a16="http://schemas.microsoft.com/office/drawing/2014/main" id="{21E6EE1B-7A36-493E-5E00-5D0245D92B7A}"/>
              </a:ext>
            </a:extLst>
          </p:cNvPr>
          <p:cNvCxnSpPr>
            <a:cxnSpLocks/>
          </p:cNvCxnSpPr>
          <p:nvPr/>
        </p:nvCxnSpPr>
        <p:spPr>
          <a:xfrm flipH="1">
            <a:off x="10073990" y="3285315"/>
            <a:ext cx="2437680" cy="37750"/>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8" name="Rettangolo con angoli arrotondati 7">
            <a:extLst>
              <a:ext uri="{FF2B5EF4-FFF2-40B4-BE49-F238E27FC236}">
                <a16:creationId xmlns:a16="http://schemas.microsoft.com/office/drawing/2014/main" id="{DFE5FBB5-D719-874E-8FC8-D03625FE923E}"/>
              </a:ext>
            </a:extLst>
          </p:cNvPr>
          <p:cNvSpPr/>
          <p:nvPr/>
        </p:nvSpPr>
        <p:spPr>
          <a:xfrm>
            <a:off x="11619571" y="3757961"/>
            <a:ext cx="3925229" cy="2252545"/>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Il risultato sarà 21 ovvero la lunghezza dei Bytes realmente occupati nella Variabile VAR_RISULTATO</a:t>
            </a:r>
          </a:p>
        </p:txBody>
      </p:sp>
      <p:cxnSp>
        <p:nvCxnSpPr>
          <p:cNvPr id="9" name="Connettore 2 8">
            <a:extLst>
              <a:ext uri="{FF2B5EF4-FFF2-40B4-BE49-F238E27FC236}">
                <a16:creationId xmlns:a16="http://schemas.microsoft.com/office/drawing/2014/main" id="{1859C305-E017-2251-B7D9-F7831358B581}"/>
              </a:ext>
            </a:extLst>
          </p:cNvPr>
          <p:cNvCxnSpPr>
            <a:cxnSpLocks/>
          </p:cNvCxnSpPr>
          <p:nvPr/>
        </p:nvCxnSpPr>
        <p:spPr>
          <a:xfrm flipH="1" flipV="1">
            <a:off x="8291744" y="5184559"/>
            <a:ext cx="3517397" cy="190329"/>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2266697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LENGTH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caso di una </a:t>
            </a:r>
            <a:r>
              <a:rPr lang="it-IT" sz="2800" b="1" dirty="0">
                <a:ea typeface="Tahoma" panose="020B0604030504040204" pitchFamily="34" charset="0"/>
                <a:cs typeface="Calibri" panose="020F0502020204030204" pitchFamily="34" charset="0"/>
                <a:sym typeface="Convergence"/>
              </a:rPr>
              <a:t>Variabile </a:t>
            </a:r>
            <a:r>
              <a:rPr lang="it-IT" sz="2800" dirty="0">
                <a:ea typeface="Tahoma" panose="020B0604030504040204" pitchFamily="34" charset="0"/>
                <a:cs typeface="Calibri" panose="020F0502020204030204" pitchFamily="34" charset="0"/>
                <a:sym typeface="Convergence"/>
              </a:rPr>
              <a:t>dichiarata </a:t>
            </a:r>
            <a:r>
              <a:rPr lang="it-IT" sz="2800" b="1" dirty="0">
                <a:ea typeface="Tahoma" panose="020B0604030504040204" pitchFamily="34" charset="0"/>
                <a:cs typeface="Calibri" panose="020F0502020204030204" pitchFamily="34" charset="0"/>
                <a:sym typeface="Convergence"/>
              </a:rPr>
              <a:t>CHAR</a:t>
            </a:r>
            <a:r>
              <a:rPr lang="it-IT" sz="2800" dirty="0">
                <a:ea typeface="Tahoma" panose="020B0604030504040204" pitchFamily="34" charset="0"/>
                <a:cs typeface="Calibri" panose="020F0502020204030204" pitchFamily="34" charset="0"/>
                <a:sym typeface="Convergence"/>
              </a:rPr>
              <a:t>, il risultato sarà la lunghezza reale in </a:t>
            </a:r>
            <a:r>
              <a:rPr lang="it-IT" sz="2800" b="1" dirty="0">
                <a:ea typeface="Tahoma" panose="020B0604030504040204" pitchFamily="34" charset="0"/>
                <a:cs typeface="Calibri" panose="020F0502020204030204" pitchFamily="34" charset="0"/>
                <a:sym typeface="Convergence"/>
              </a:rPr>
              <a:t>Bytes</a:t>
            </a:r>
            <a:r>
              <a:rPr lang="it-IT" sz="2800" dirty="0">
                <a:ea typeface="Tahoma" panose="020B0604030504040204" pitchFamily="34" charset="0"/>
                <a:cs typeface="Calibri" panose="020F0502020204030204" pitchFamily="34" charset="0"/>
                <a:sym typeface="Convergence"/>
              </a:rPr>
              <a:t> della definizione della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e non quella dei </a:t>
            </a:r>
            <a:r>
              <a:rPr lang="it-IT" sz="2800" b="1" dirty="0">
                <a:ea typeface="Tahoma" panose="020B0604030504040204" pitchFamily="34" charset="0"/>
                <a:cs typeface="Calibri" panose="020F0502020204030204" pitchFamily="34" charset="0"/>
                <a:sym typeface="Convergence"/>
              </a:rPr>
              <a:t>Bytes</a:t>
            </a:r>
            <a:r>
              <a:rPr lang="it-IT" sz="2800" dirty="0">
                <a:ea typeface="Tahoma" panose="020B0604030504040204" pitchFamily="34" charset="0"/>
                <a:cs typeface="Calibri" panose="020F0502020204030204" pitchFamily="34" charset="0"/>
                <a:sym typeface="Convergence"/>
              </a:rPr>
              <a:t> realmente occupati</a:t>
            </a:r>
            <a:endParaRPr lang="it-IT" sz="2400" dirty="0">
              <a:latin typeface="Convergence"/>
              <a:ea typeface="Convergence"/>
              <a:cs typeface="Convergence"/>
              <a:sym typeface="Convergence"/>
            </a:endParaRPr>
          </a:p>
        </p:txBody>
      </p:sp>
      <p:sp>
        <p:nvSpPr>
          <p:cNvPr id="3" name="Rettangolo con angoli arrotondati 2">
            <a:extLst>
              <a:ext uri="{FF2B5EF4-FFF2-40B4-BE49-F238E27FC236}">
                <a16:creationId xmlns:a16="http://schemas.microsoft.com/office/drawing/2014/main" id="{2A28FBF4-8523-E923-E375-66FBACBDA9B7}"/>
              </a:ext>
            </a:extLst>
          </p:cNvPr>
          <p:cNvSpPr/>
          <p:nvPr/>
        </p:nvSpPr>
        <p:spPr>
          <a:xfrm>
            <a:off x="12511670" y="1623623"/>
            <a:ext cx="2575927" cy="1115410"/>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Variabile VARCHAR definita 50 Bytes</a:t>
            </a:r>
          </a:p>
        </p:txBody>
      </p:sp>
      <p:cxnSp>
        <p:nvCxnSpPr>
          <p:cNvPr id="4" name="Connettore 2 3">
            <a:extLst>
              <a:ext uri="{FF2B5EF4-FFF2-40B4-BE49-F238E27FC236}">
                <a16:creationId xmlns:a16="http://schemas.microsoft.com/office/drawing/2014/main" id="{21E6EE1B-7A36-493E-5E00-5D0245D92B7A}"/>
              </a:ext>
            </a:extLst>
          </p:cNvPr>
          <p:cNvCxnSpPr>
            <a:cxnSpLocks/>
          </p:cNvCxnSpPr>
          <p:nvPr/>
        </p:nvCxnSpPr>
        <p:spPr>
          <a:xfrm flipH="1">
            <a:off x="9942341" y="2485748"/>
            <a:ext cx="2885892" cy="866372"/>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8" name="Rettangolo con angoli arrotondati 7">
            <a:extLst>
              <a:ext uri="{FF2B5EF4-FFF2-40B4-BE49-F238E27FC236}">
                <a16:creationId xmlns:a16="http://schemas.microsoft.com/office/drawing/2014/main" id="{DFE5FBB5-D719-874E-8FC8-D03625FE923E}"/>
              </a:ext>
            </a:extLst>
          </p:cNvPr>
          <p:cNvSpPr/>
          <p:nvPr/>
        </p:nvSpPr>
        <p:spPr>
          <a:xfrm>
            <a:off x="11619571" y="2966226"/>
            <a:ext cx="3925229" cy="2252545"/>
          </a:xfrm>
          <a:prstGeom prst="roundRect">
            <a:avLst/>
          </a:prstGeom>
          <a:solidFill>
            <a:srgbClr val="92D050"/>
          </a:solidFill>
          <a:ln>
            <a:noFill/>
          </a:ln>
          <a:effectLst>
            <a:outerShdw blurRad="190500" dist="228600" dir="2700000" algn="ctr">
              <a:srgbClr val="000000">
                <a:alpha val="30000"/>
              </a:srgbClr>
            </a:outerShdw>
          </a:effectLst>
          <a:scene3d>
            <a:camera prst="orthographicFront"/>
            <a:lightRig rig="glow" dir="t">
              <a:rot lat="0" lon="0" rev="4800000"/>
            </a:lightRig>
          </a:scene3d>
          <a:sp3d prstMaterial="matte">
            <a:bevelT w="127000" h="63500" prst="relaxedInset"/>
          </a:sp3d>
        </p:spPr>
        <p:style>
          <a:lnRef idx="3">
            <a:schemeClr val="lt1"/>
          </a:lnRef>
          <a:fillRef idx="1">
            <a:schemeClr val="accent2"/>
          </a:fillRef>
          <a:effectRef idx="1">
            <a:schemeClr val="accent2"/>
          </a:effectRef>
          <a:fontRef idx="minor">
            <a:schemeClr val="lt1"/>
          </a:fontRef>
        </p:style>
        <p:txBody>
          <a:bodyPr rtlCol="0" anchor="ctr"/>
          <a:lstStyle/>
          <a:p>
            <a:pPr algn="ctr"/>
            <a:r>
              <a:rPr lang="it-IT" sz="2200" b="1" dirty="0">
                <a:solidFill>
                  <a:schemeClr val="tx1"/>
                </a:solidFill>
              </a:rPr>
              <a:t>Il risultato sarà 50 ovvero la lunghezza dei Bytes definiti all’atto della dichiarazione della Variabile</a:t>
            </a:r>
          </a:p>
        </p:txBody>
      </p:sp>
      <p:cxnSp>
        <p:nvCxnSpPr>
          <p:cNvPr id="9" name="Connettore 2 8">
            <a:extLst>
              <a:ext uri="{FF2B5EF4-FFF2-40B4-BE49-F238E27FC236}">
                <a16:creationId xmlns:a16="http://schemas.microsoft.com/office/drawing/2014/main" id="{1859C305-E017-2251-B7D9-F7831358B581}"/>
              </a:ext>
            </a:extLst>
          </p:cNvPr>
          <p:cNvCxnSpPr>
            <a:cxnSpLocks/>
          </p:cNvCxnSpPr>
          <p:nvPr/>
        </p:nvCxnSpPr>
        <p:spPr>
          <a:xfrm flipH="1">
            <a:off x="9942341" y="4108433"/>
            <a:ext cx="1884556" cy="245322"/>
          </a:xfrm>
          <a:prstGeom prst="straightConnector1">
            <a:avLst/>
          </a:prstGeom>
          <a:ln w="82550">
            <a:solidFill>
              <a:srgbClr val="92D050"/>
            </a:solidFill>
            <a:tailEnd type="triangle"/>
          </a:ln>
          <a:scene3d>
            <a:camera prst="orthographicFront"/>
            <a:lightRig rig="threePt" dir="t"/>
          </a:scene3d>
          <a:sp3d>
            <a:bevelT prst="relaxedInset"/>
          </a:sp3d>
        </p:spPr>
        <p:style>
          <a:lnRef idx="1">
            <a:schemeClr val="accent1"/>
          </a:lnRef>
          <a:fillRef idx="0">
            <a:schemeClr val="accent1"/>
          </a:fillRef>
          <a:effectRef idx="0">
            <a:schemeClr val="accent1"/>
          </a:effectRef>
          <a:fontRef idx="minor">
            <a:schemeClr val="tx1"/>
          </a:fontRef>
        </p:style>
      </p:cxnSp>
      <p:sp>
        <p:nvSpPr>
          <p:cNvPr id="5" name="CasellaDiTesto 4">
            <a:extLst>
              <a:ext uri="{FF2B5EF4-FFF2-40B4-BE49-F238E27FC236}">
                <a16:creationId xmlns:a16="http://schemas.microsoft.com/office/drawing/2014/main" id="{9DF0A6EB-2158-B11A-7A71-8624FDD7DC62}"/>
              </a:ext>
            </a:extLst>
          </p:cNvPr>
          <p:cNvSpPr txBox="1"/>
          <p:nvPr/>
        </p:nvSpPr>
        <p:spPr>
          <a:xfrm>
            <a:off x="588742" y="2338268"/>
            <a:ext cx="10091853" cy="3785652"/>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DO $$</a:t>
            </a:r>
          </a:p>
          <a:p>
            <a:r>
              <a:rPr lang="en-US" sz="2400" b="1" dirty="0">
                <a:solidFill>
                  <a:srgbClr val="0000FF"/>
                </a:solidFill>
                <a:latin typeface="Courier New" panose="02070309020205020404" pitchFamily="49" charset="0"/>
                <a:cs typeface="Courier New" panose="02070309020205020404" pitchFamily="49" charset="0"/>
              </a:rPr>
              <a:t>DECLARE</a:t>
            </a:r>
          </a:p>
          <a:p>
            <a:r>
              <a:rPr lang="en-US" sz="2400" b="1" dirty="0">
                <a:latin typeface="Courier New" panose="02070309020205020404" pitchFamily="49" charset="0"/>
                <a:cs typeface="Courier New" panose="02070309020205020404" pitchFamily="49" charset="0"/>
              </a:rPr>
              <a:t>   VAR_RISULTATO                  </a:t>
            </a:r>
            <a:r>
              <a:rPr lang="en-US" sz="2400" b="1" dirty="0">
                <a:solidFill>
                  <a:srgbClr val="0000FF"/>
                </a:solidFill>
                <a:latin typeface="Courier New" panose="02070309020205020404" pitchFamily="49" charset="0"/>
                <a:cs typeface="Courier New" panose="02070309020205020404" pitchFamily="49" charset="0"/>
              </a:rPr>
              <a:t>VARCHAR</a:t>
            </a:r>
            <a:r>
              <a:rPr lang="en-US" sz="2400" b="1" dirty="0">
                <a:latin typeface="Courier New" panose="02070309020205020404" pitchFamily="49" charset="0"/>
                <a:cs typeface="Courier New" panose="02070309020205020404" pitchFamily="49" charset="0"/>
              </a:rPr>
              <a:t>(50) :='';</a:t>
            </a:r>
          </a:p>
          <a:p>
            <a:r>
              <a:rPr lang="en-US" sz="2400" b="1" dirty="0">
                <a:latin typeface="Courier New" panose="02070309020205020404" pitchFamily="49" charset="0"/>
                <a:cs typeface="Courier New" panose="02070309020205020404" pitchFamily="49" charset="0"/>
              </a:rPr>
              <a:t>   LUNGHEZZA                      </a:t>
            </a:r>
            <a:r>
              <a:rPr lang="en-US" sz="2400" b="1" dirty="0">
                <a:solidFill>
                  <a:srgbClr val="0000FF"/>
                </a:solidFill>
                <a:latin typeface="Courier New" panose="02070309020205020404" pitchFamily="49" charset="0"/>
                <a:cs typeface="Courier New" panose="02070309020205020404" pitchFamily="49" charset="0"/>
              </a:rPr>
              <a:t>INTEGER</a:t>
            </a:r>
            <a:r>
              <a:rPr lang="en-US" sz="2400" b="1" dirty="0">
                <a:latin typeface="Courier New" panose="02070309020205020404" pitchFamily="49" charset="0"/>
                <a:cs typeface="Courier New" panose="02070309020205020404" pitchFamily="49" charset="0"/>
              </a:rPr>
              <a:t> :=0;  </a:t>
            </a:r>
          </a:p>
          <a:p>
            <a:r>
              <a:rPr lang="en-US" sz="2400" b="1" dirty="0">
                <a:solidFill>
                  <a:srgbClr val="0000FF"/>
                </a:solidFill>
                <a:latin typeface="Courier New" panose="02070309020205020404" pitchFamily="49" charset="0"/>
                <a:cs typeface="Courier New" panose="02070309020205020404" pitchFamily="49" charset="0"/>
              </a:rPr>
              <a:t>BEGIN</a:t>
            </a:r>
          </a:p>
          <a:p>
            <a:r>
              <a:rPr lang="en-US" sz="2400" b="1" dirty="0">
                <a:latin typeface="Courier New" panose="02070309020205020404" pitchFamily="49" charset="0"/>
                <a:cs typeface="Courier New" panose="02070309020205020404" pitchFamily="49" charset="0"/>
              </a:rPr>
              <a:t>   VAR_RISULTATO := 'ABCDEFGHIL' </a:t>
            </a:r>
            <a:r>
              <a:rPr lang="en-US" sz="2400" b="1" dirty="0">
                <a:solidFill>
                  <a:srgbClr val="0000FF"/>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'MNOPQRSTUVZ';</a:t>
            </a:r>
          </a:p>
          <a:p>
            <a:r>
              <a:rPr lang="en-US" sz="2400" b="1" dirty="0">
                <a:latin typeface="Courier New" panose="02070309020205020404" pitchFamily="49" charset="0"/>
                <a:cs typeface="Courier New" panose="02070309020205020404" pitchFamily="49" charset="0"/>
              </a:rPr>
              <a:t>   LUNGHEZZA := </a:t>
            </a:r>
            <a:r>
              <a:rPr lang="en-US" sz="2400" b="1" dirty="0">
                <a:solidFill>
                  <a:srgbClr val="0000FF"/>
                </a:solidFill>
                <a:latin typeface="Courier New" panose="02070309020205020404" pitchFamily="49" charset="0"/>
                <a:cs typeface="Courier New" panose="02070309020205020404" pitchFamily="49" charset="0"/>
              </a:rPr>
              <a:t>LENGTH</a:t>
            </a:r>
            <a:r>
              <a:rPr lang="en-US" sz="2400" b="1" dirty="0">
                <a:latin typeface="Courier New" panose="02070309020205020404" pitchFamily="49" charset="0"/>
                <a:cs typeface="Courier New" panose="02070309020205020404" pitchFamily="49" charset="0"/>
              </a:rPr>
              <a:t>(VAR_RISULTATO);</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RAISE INFO </a:t>
            </a:r>
            <a:r>
              <a:rPr lang="en-US" sz="2400" b="1" dirty="0">
                <a:latin typeface="Courier New" panose="02070309020205020404" pitchFamily="49" charset="0"/>
                <a:cs typeface="Courier New" panose="02070309020205020404" pitchFamily="49" charset="0"/>
              </a:rPr>
              <a:t>'</a:t>
            </a:r>
            <a:r>
              <a:rPr lang="en-US" sz="2400" b="1" dirty="0" err="1">
                <a:latin typeface="Courier New" panose="02070309020205020404" pitchFamily="49" charset="0"/>
                <a:cs typeface="Courier New" panose="02070309020205020404" pitchFamily="49" charset="0"/>
              </a:rPr>
              <a:t>Lunghezza</a:t>
            </a:r>
            <a:r>
              <a:rPr lang="en-US" sz="2400" b="1" dirty="0">
                <a:latin typeface="Courier New" panose="02070309020205020404" pitchFamily="49" charset="0"/>
                <a:cs typeface="Courier New" panose="02070309020205020404" pitchFamily="49" charset="0"/>
              </a:rPr>
              <a:t> : </a:t>
            </a:r>
            <a:r>
              <a:rPr lang="en-US" sz="2400" b="1" dirty="0">
                <a:solidFill>
                  <a:srgbClr val="0000FF"/>
                </a:solidFill>
                <a:latin typeface="Courier New" panose="02070309020205020404" pitchFamily="49" charset="0"/>
                <a:cs typeface="Courier New" panose="02070309020205020404" pitchFamily="49" charset="0"/>
              </a:rPr>
              <a:t>%</a:t>
            </a:r>
            <a:r>
              <a:rPr lang="en-US" sz="2400" b="1" dirty="0">
                <a:latin typeface="Courier New" panose="02070309020205020404" pitchFamily="49" charset="0"/>
                <a:cs typeface="Courier New" panose="02070309020205020404" pitchFamily="49" charset="0"/>
              </a:rPr>
              <a:t>', LUNGHEZZA;</a:t>
            </a:r>
          </a:p>
          <a:p>
            <a:r>
              <a:rPr lang="en-US" sz="2400" b="1" dirty="0">
                <a:solidFill>
                  <a:srgbClr val="0000FF"/>
                </a:solidFill>
                <a:latin typeface="Courier New" panose="02070309020205020404" pitchFamily="49" charset="0"/>
                <a:cs typeface="Courier New" panose="02070309020205020404" pitchFamily="49" charset="0"/>
              </a:rPr>
              <a:t>END</a:t>
            </a:r>
            <a:r>
              <a:rPr lang="en-US" sz="2400" b="1" dirty="0">
                <a:latin typeface="Courier New" panose="02070309020205020404" pitchFamily="49" charset="0"/>
                <a:cs typeface="Courier New" panose="02070309020205020404" pitchFamily="49" charset="0"/>
              </a:rPr>
              <a:t>; </a:t>
            </a:r>
          </a:p>
          <a:p>
            <a:r>
              <a:rPr lang="en-US" sz="2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8021236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LPAD</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528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LPAD </a:t>
            </a:r>
            <a:r>
              <a:rPr lang="it-IT" sz="2800" dirty="0">
                <a:ea typeface="Tahoma" panose="020B0604030504040204" pitchFamily="34" charset="0"/>
                <a:cs typeface="Calibri" panose="020F0502020204030204" pitchFamily="34" charset="0"/>
                <a:sym typeface="Convergence"/>
              </a:rPr>
              <a:t>consente di riempire la parte sinistra di una stringa o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con un set specifico di caratteri solo quando la stringa non è </a:t>
            </a:r>
            <a:r>
              <a:rPr lang="it-IT" sz="2800" b="1" dirty="0">
                <a:ea typeface="Tahoma" panose="020B0604030504040204" pitchFamily="34" charset="0"/>
                <a:cs typeface="Calibri" panose="020F0502020204030204" pitchFamily="34" charset="0"/>
                <a:sym typeface="Convergence"/>
              </a:rPr>
              <a:t>NULL</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caso specificato, il risultato sarà </a:t>
            </a:r>
            <a:r>
              <a:rPr lang="it-IT" sz="2800" b="1" dirty="0">
                <a:solidFill>
                  <a:srgbClr val="FF0000"/>
                </a:solidFill>
                <a:ea typeface="Tahoma" panose="020B0604030504040204" pitchFamily="34" charset="0"/>
                <a:cs typeface="Calibri" panose="020F0502020204030204" pitchFamily="34" charset="0"/>
                <a:sym typeface="Convergence"/>
              </a:rPr>
              <a:t>!Corso Postgres</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al posto del secondo parametro ( contenente il valore </a:t>
            </a:r>
            <a:r>
              <a:rPr lang="it-IT" sz="2800" b="1" dirty="0">
                <a:ea typeface="Tahoma" panose="020B0604030504040204" pitchFamily="34" charset="0"/>
                <a:cs typeface="Calibri" panose="020F0502020204030204" pitchFamily="34" charset="0"/>
                <a:sym typeface="Convergence"/>
              </a:rPr>
              <a:t>15</a:t>
            </a:r>
            <a:r>
              <a:rPr lang="it-IT" sz="2800" dirty="0">
                <a:ea typeface="Tahoma" panose="020B0604030504040204" pitchFamily="34" charset="0"/>
                <a:cs typeface="Calibri" panose="020F0502020204030204" pitchFamily="34" charset="0"/>
                <a:sym typeface="Convergence"/>
              </a:rPr>
              <a:t> ) avessimo inserito il numero esatto della stringa ( </a:t>
            </a:r>
            <a:r>
              <a:rPr lang="it-IT" sz="2800" b="1" dirty="0">
                <a:ea typeface="Tahoma" panose="020B0604030504040204" pitchFamily="34" charset="0"/>
                <a:cs typeface="Calibri" panose="020F0502020204030204" pitchFamily="34" charset="0"/>
                <a:sym typeface="Convergence"/>
              </a:rPr>
              <a:t>14</a:t>
            </a:r>
            <a:r>
              <a:rPr lang="it-IT" sz="2800" dirty="0">
                <a:ea typeface="Tahoma" panose="020B0604030504040204" pitchFamily="34" charset="0"/>
                <a:cs typeface="Calibri" panose="020F0502020204030204" pitchFamily="34" charset="0"/>
                <a:sym typeface="Convergence"/>
              </a:rPr>
              <a:t> ), il risultato sarebbe stato </a:t>
            </a:r>
            <a:r>
              <a:rPr lang="it-IT" sz="2800" b="1" dirty="0">
                <a:ea typeface="Tahoma" panose="020B0604030504040204" pitchFamily="34" charset="0"/>
                <a:cs typeface="Calibri" panose="020F0502020204030204" pitchFamily="34" charset="0"/>
                <a:sym typeface="Convergence"/>
              </a:rPr>
              <a:t>Corso Postgres </a:t>
            </a:r>
            <a:r>
              <a:rPr lang="it-IT" sz="2800" dirty="0">
                <a:ea typeface="Tahoma" panose="020B0604030504040204" pitchFamily="34" charset="0"/>
                <a:cs typeface="Calibri" panose="020F0502020204030204" pitchFamily="34" charset="0"/>
                <a:sym typeface="Convergence"/>
              </a:rPr>
              <a:t>in quanto i </a:t>
            </a:r>
            <a:r>
              <a:rPr lang="it-IT" sz="2800" b="1" dirty="0">
                <a:ea typeface="Tahoma" panose="020B0604030504040204" pitchFamily="34" charset="0"/>
                <a:cs typeface="Calibri" panose="020F0502020204030204" pitchFamily="34" charset="0"/>
                <a:sym typeface="Convergence"/>
              </a:rPr>
              <a:t>Byte</a:t>
            </a:r>
            <a:r>
              <a:rPr lang="it-IT" sz="2800" dirty="0">
                <a:ea typeface="Tahoma" panose="020B0604030504040204" pitchFamily="34" charset="0"/>
                <a:cs typeface="Calibri" panose="020F0502020204030204" pitchFamily="34" charset="0"/>
                <a:sym typeface="Convergence"/>
              </a:rPr>
              <a:t> della stringa non hanno valori </a:t>
            </a:r>
            <a:r>
              <a:rPr lang="it-IT" sz="2800" b="1" dirty="0">
                <a:ea typeface="Tahoma" panose="020B0604030504040204" pitchFamily="34" charset="0"/>
                <a:cs typeface="Calibri" panose="020F0502020204030204" pitchFamily="34" charset="0"/>
                <a:sym typeface="Convergence"/>
              </a:rPr>
              <a:t>Null</a:t>
            </a:r>
            <a:endParaRPr lang="it-IT" sz="2400" b="1"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634FB873-332B-041B-094D-576959909065}"/>
              </a:ext>
            </a:extLst>
          </p:cNvPr>
          <p:cNvSpPr txBox="1"/>
          <p:nvPr/>
        </p:nvSpPr>
        <p:spPr>
          <a:xfrm>
            <a:off x="4928837" y="1546003"/>
            <a:ext cx="7281746"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WS_STR             </a:t>
            </a:r>
            <a:r>
              <a:rPr lang="en-US" b="1" dirty="0">
                <a:solidFill>
                  <a:srgbClr val="0000FF"/>
                </a:solidFill>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(50) :='';</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WS_STR := </a:t>
            </a:r>
            <a:r>
              <a:rPr lang="en-US" b="1" dirty="0">
                <a:solidFill>
                  <a:srgbClr val="0000FF"/>
                </a:solidFill>
                <a:latin typeface="Courier New" panose="02070309020205020404" pitchFamily="49" charset="0"/>
                <a:cs typeface="Courier New" panose="02070309020205020404" pitchFamily="49" charset="0"/>
              </a:rPr>
              <a:t>LPAD</a:t>
            </a:r>
            <a:r>
              <a:rPr lang="en-US" b="1" dirty="0">
                <a:latin typeface="Courier New" panose="02070309020205020404" pitchFamily="49" charset="0"/>
                <a:cs typeface="Courier New" panose="02070309020205020404" pitchFamily="49" charset="0"/>
              </a:rPr>
              <a:t>('Corso Postgres', 15, '!');</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WS_STR;</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06955839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Cosa è PLPG/Sql ( 3 di 3 )</a:t>
            </a:r>
          </a:p>
        </p:txBody>
      </p:sp>
      <p:sp>
        <p:nvSpPr>
          <p:cNvPr id="4" name="Text Box 1">
            <a:extLst>
              <a:ext uri="{FF2B5EF4-FFF2-40B4-BE49-F238E27FC236}">
                <a16:creationId xmlns:a16="http://schemas.microsoft.com/office/drawing/2014/main" id="{02B84297-BAA4-197E-141F-CF2648EC89B2}"/>
              </a:ext>
            </a:extLst>
          </p:cNvPr>
          <p:cNvSpPr txBox="1">
            <a:spLocks noChangeArrowheads="1"/>
          </p:cNvSpPr>
          <p:nvPr/>
        </p:nvSpPr>
        <p:spPr bwMode="auto">
          <a:xfrm>
            <a:off x="108517" y="636401"/>
            <a:ext cx="10027942" cy="4359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BEGIN</a:t>
            </a:r>
            <a:r>
              <a:rPr lang="it-IT" sz="2800" dirty="0">
                <a:ea typeface="Tahoma" panose="020B0604030504040204" pitchFamily="34" charset="0"/>
                <a:cs typeface="Calibri" panose="020F0502020204030204" pitchFamily="34" charset="0"/>
                <a:sym typeface="Convergence"/>
              </a:rPr>
              <a:t> ( </a:t>
            </a:r>
            <a:r>
              <a:rPr lang="it-IT" sz="2800" b="1" dirty="0">
                <a:ea typeface="Tahoma" panose="020B0604030504040204" pitchFamily="34" charset="0"/>
                <a:cs typeface="Calibri" panose="020F0502020204030204" pitchFamily="34" charset="0"/>
                <a:sym typeface="Convergence"/>
              </a:rPr>
              <a:t>obbligatorio</a:t>
            </a:r>
            <a:r>
              <a:rPr lang="it-IT" sz="2800" dirty="0">
                <a:ea typeface="Tahoma" panose="020B0604030504040204" pitchFamily="34" charset="0"/>
                <a:cs typeface="Calibri" panose="020F0502020204030204" pitchFamily="34" charset="0"/>
                <a:sym typeface="Convergence"/>
              </a:rPr>
              <a:t> ) inizia con la parola chiave </a:t>
            </a:r>
            <a:r>
              <a:rPr lang="it-IT" sz="2800" b="1" dirty="0">
                <a:ea typeface="Tahoma" panose="020B0604030504040204" pitchFamily="34" charset="0"/>
                <a:cs typeface="Calibri" panose="020F0502020204030204" pitchFamily="34" charset="0"/>
                <a:sym typeface="Convergence"/>
              </a:rPr>
              <a:t>BEGIN</a:t>
            </a:r>
            <a:r>
              <a:rPr lang="it-IT" sz="2800" dirty="0">
                <a:ea typeface="Tahoma" panose="020B0604030504040204" pitchFamily="34" charset="0"/>
                <a:cs typeface="Calibri" panose="020F0502020204030204" pitchFamily="34" charset="0"/>
                <a:sym typeface="Convergence"/>
              </a:rPr>
              <a:t> e termina con la parola chiava </a:t>
            </a:r>
            <a:r>
              <a:rPr lang="it-IT" sz="2800" b="1" dirty="0">
                <a:ea typeface="Tahoma" panose="020B0604030504040204" pitchFamily="34" charset="0"/>
                <a:cs typeface="Calibri" panose="020F0502020204030204" pitchFamily="34" charset="0"/>
                <a:sym typeface="Convergence"/>
              </a:rPr>
              <a:t>END</a:t>
            </a:r>
            <a:r>
              <a:rPr lang="it-IT" sz="2800" dirty="0">
                <a:ea typeface="Tahoma" panose="020B0604030504040204" pitchFamily="34" charset="0"/>
                <a:cs typeface="Calibri" panose="020F0502020204030204" pitchFamily="34" charset="0"/>
                <a:sym typeface="Convergence"/>
              </a:rPr>
              <a:t> e necessita di almeno uno </a:t>
            </a:r>
            <a:r>
              <a:rPr lang="it-IT" sz="2800" b="1" dirty="0">
                <a:ea typeface="Tahoma" panose="020B0604030504040204" pitchFamily="34" charset="0"/>
                <a:cs typeface="Calibri" panose="020F0502020204030204" pitchFamily="34" charset="0"/>
                <a:sym typeface="Convergence"/>
              </a:rPr>
              <a:t>Statement</a:t>
            </a:r>
            <a:r>
              <a:rPr lang="it-IT" sz="2800" dirty="0">
                <a:ea typeface="Tahoma" panose="020B0604030504040204" pitchFamily="34" charset="0"/>
                <a:cs typeface="Calibri" panose="020F0502020204030204" pitchFamily="34" charset="0"/>
                <a:sym typeface="Convergence"/>
              </a:rPr>
              <a:t> e può contenere altri </a:t>
            </a:r>
            <a:r>
              <a:rPr lang="it-IT" sz="2800" b="1" dirty="0">
                <a:ea typeface="Tahoma" panose="020B0604030504040204" pitchFamily="34" charset="0"/>
                <a:cs typeface="Calibri" panose="020F0502020204030204" pitchFamily="34" charset="0"/>
                <a:sym typeface="Convergence"/>
              </a:rPr>
              <a:t>Blocchi</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PLPG/Sql</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delle </a:t>
            </a:r>
            <a:r>
              <a:rPr lang="it-IT" sz="2800" b="1" dirty="0">
                <a:ea typeface="Tahoma" panose="020B0604030504040204" pitchFamily="34" charset="0"/>
                <a:cs typeface="Calibri" panose="020F0502020204030204" pitchFamily="34" charset="0"/>
                <a:sym typeface="Convergence"/>
              </a:rPr>
              <a:t>Eccezioni</a:t>
            </a:r>
            <a:r>
              <a:rPr lang="it-IT" sz="2800" dirty="0">
                <a:ea typeface="Tahoma" panose="020B0604030504040204" pitchFamily="34" charset="0"/>
                <a:cs typeface="Calibri" panose="020F0502020204030204" pitchFamily="34" charset="0"/>
                <a:sym typeface="Convergence"/>
              </a:rPr>
              <a:t> ( </a:t>
            </a:r>
            <a:r>
              <a:rPr lang="it-IT" sz="2800" b="1" dirty="0">
                <a:ea typeface="Tahoma" panose="020B0604030504040204" pitchFamily="34" charset="0"/>
                <a:cs typeface="Calibri" panose="020F0502020204030204" pitchFamily="34" charset="0"/>
                <a:sym typeface="Convergence"/>
              </a:rPr>
              <a:t>opzionale</a:t>
            </a:r>
            <a:r>
              <a:rPr lang="it-IT" sz="2800" dirty="0">
                <a:ea typeface="Tahoma" panose="020B0604030504040204" pitchFamily="34" charset="0"/>
                <a:cs typeface="Calibri" panose="020F0502020204030204" pitchFamily="34" charset="0"/>
                <a:sym typeface="Convergence"/>
              </a:rPr>
              <a:t> ) è annidato all’interno del </a:t>
            </a:r>
            <a:r>
              <a:rPr lang="it-IT" sz="2800" b="1" dirty="0">
                <a:ea typeface="Tahoma" panose="020B0604030504040204" pitchFamily="34" charset="0"/>
                <a:cs typeface="Calibri" panose="020F0502020204030204" pitchFamily="34" charset="0"/>
                <a:sym typeface="Convergence"/>
              </a:rPr>
              <a:t>BEGIN</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Inizia con la parola chiave </a:t>
            </a:r>
            <a:r>
              <a:rPr lang="it-IT" sz="2800" b="1" dirty="0">
                <a:ea typeface="Tahoma" panose="020B0604030504040204" pitchFamily="34" charset="0"/>
                <a:cs typeface="Calibri" panose="020F0502020204030204" pitchFamily="34" charset="0"/>
                <a:sym typeface="Convergence"/>
              </a:rPr>
              <a:t>EXCEPTION</a:t>
            </a:r>
            <a:r>
              <a:rPr lang="it-IT" sz="2800" dirty="0">
                <a:ea typeface="Tahoma" panose="020B0604030504040204" pitchFamily="34" charset="0"/>
                <a:cs typeface="Calibri" panose="020F0502020204030204" pitchFamily="34" charset="0"/>
                <a:sym typeface="Convergence"/>
              </a:rPr>
              <a:t> e termina con la fine del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BEGIN</a:t>
            </a:r>
            <a:endParaRPr lang="it-IT" sz="2400" b="1" dirty="0">
              <a:latin typeface="Convergence"/>
              <a:ea typeface="Convergence"/>
              <a:cs typeface="Convergence"/>
              <a:sym typeface="Convergence"/>
            </a:endParaRPr>
          </a:p>
        </p:txBody>
      </p:sp>
      <p:sp>
        <p:nvSpPr>
          <p:cNvPr id="5" name="CasellaDiTesto 4">
            <a:extLst>
              <a:ext uri="{FF2B5EF4-FFF2-40B4-BE49-F238E27FC236}">
                <a16:creationId xmlns:a16="http://schemas.microsoft.com/office/drawing/2014/main" id="{C82F89C2-DF69-EF26-DA9F-BC703D90B3E2}"/>
              </a:ext>
            </a:extLst>
          </p:cNvPr>
          <p:cNvSpPr txBox="1"/>
          <p:nvPr/>
        </p:nvSpPr>
        <p:spPr>
          <a:xfrm>
            <a:off x="10262300" y="1404766"/>
            <a:ext cx="3409312" cy="3693319"/>
          </a:xfrm>
          <a:prstGeom prst="rect">
            <a:avLst/>
          </a:prstGeom>
          <a:noFill/>
        </p:spPr>
        <p:txBody>
          <a:bodyPr wrap="square" rtlCol="0">
            <a:spAutoFit/>
          </a:bodyPr>
          <a:lstStyle/>
          <a:p>
            <a:pPr marL="285750" indent="-285750">
              <a:buFont typeface="Wingdings" panose="05000000000000000000" pitchFamily="2" charset="2"/>
              <a:buChar char="Ø"/>
            </a:pPr>
            <a:r>
              <a:rPr lang="it-IT" b="1" dirty="0">
                <a:solidFill>
                  <a:srgbClr val="FF0000"/>
                </a:solidFill>
              </a:rPr>
              <a:t>DECLARE</a:t>
            </a:r>
          </a:p>
          <a:p>
            <a:r>
              <a:rPr lang="it-IT" b="1" dirty="0"/>
              <a:t>      Variabili, Costanti, Cursori</a:t>
            </a:r>
          </a:p>
          <a:p>
            <a:endParaRPr lang="it-IT" b="1" dirty="0"/>
          </a:p>
          <a:p>
            <a:pPr marL="285750" indent="-285750">
              <a:buFont typeface="Wingdings" panose="05000000000000000000" pitchFamily="2" charset="2"/>
              <a:buChar char="Ø"/>
            </a:pPr>
            <a:r>
              <a:rPr lang="it-IT" b="1" dirty="0">
                <a:solidFill>
                  <a:srgbClr val="FF0000"/>
                </a:solidFill>
              </a:rPr>
              <a:t>BEGIN</a:t>
            </a:r>
          </a:p>
          <a:p>
            <a:r>
              <a:rPr lang="it-IT" b="1" dirty="0"/>
              <a:t>      Statement Sql</a:t>
            </a:r>
          </a:p>
          <a:p>
            <a:r>
              <a:rPr lang="it-IT" b="1" dirty="0"/>
              <a:t>      Statement PLPG/Sql</a:t>
            </a:r>
          </a:p>
          <a:p>
            <a:pPr marL="285750" indent="-285750">
              <a:buFont typeface="Wingdings" panose="05000000000000000000" pitchFamily="2" charset="2"/>
              <a:buChar char="Ø"/>
            </a:pPr>
            <a:endParaRPr lang="it-IT" b="1" dirty="0"/>
          </a:p>
          <a:p>
            <a:pPr marL="285750" indent="-285750">
              <a:buFont typeface="Wingdings" panose="05000000000000000000" pitchFamily="2" charset="2"/>
              <a:buChar char="Ø"/>
            </a:pPr>
            <a:r>
              <a:rPr lang="it-IT" b="1" dirty="0">
                <a:solidFill>
                  <a:srgbClr val="FF0000"/>
                </a:solidFill>
              </a:rPr>
              <a:t>EXCEPTION</a:t>
            </a:r>
          </a:p>
          <a:p>
            <a:r>
              <a:rPr lang="it-IT" b="1" dirty="0"/>
              <a:t>      Azioni da eseguire quando si   </a:t>
            </a:r>
          </a:p>
          <a:p>
            <a:r>
              <a:rPr lang="it-IT" b="1" dirty="0"/>
              <a:t>      verifica un errore</a:t>
            </a:r>
          </a:p>
          <a:p>
            <a:pPr marL="285750" indent="-285750">
              <a:buFont typeface="Wingdings" panose="05000000000000000000" pitchFamily="2" charset="2"/>
              <a:buChar char="Ø"/>
            </a:pPr>
            <a:endParaRPr lang="it-IT" b="1" dirty="0"/>
          </a:p>
          <a:p>
            <a:pPr marL="285750" indent="-285750">
              <a:buFont typeface="Wingdings" panose="05000000000000000000" pitchFamily="2" charset="2"/>
              <a:buChar char="Ø"/>
            </a:pPr>
            <a:r>
              <a:rPr lang="it-IT" b="1" dirty="0">
                <a:solidFill>
                  <a:srgbClr val="FF0000"/>
                </a:solidFill>
              </a:rPr>
              <a:t>END</a:t>
            </a:r>
          </a:p>
          <a:p>
            <a:r>
              <a:rPr lang="it-IT" b="1" dirty="0"/>
              <a:t>      Obbligatorio</a:t>
            </a:r>
          </a:p>
        </p:txBody>
      </p:sp>
      <p:pic>
        <p:nvPicPr>
          <p:cNvPr id="6" name="Immagine 5">
            <a:extLst>
              <a:ext uri="{FF2B5EF4-FFF2-40B4-BE49-F238E27FC236}">
                <a16:creationId xmlns:a16="http://schemas.microsoft.com/office/drawing/2014/main" id="{F8C5E868-F1C9-816E-C4DA-B788EA10F5F5}"/>
              </a:ext>
            </a:extLst>
          </p:cNvPr>
          <p:cNvPicPr>
            <a:picLocks noChangeAspect="1"/>
          </p:cNvPicPr>
          <p:nvPr/>
        </p:nvPicPr>
        <p:blipFill>
          <a:blip r:embed="rId3"/>
          <a:stretch>
            <a:fillRect/>
          </a:stretch>
        </p:blipFill>
        <p:spPr>
          <a:xfrm>
            <a:off x="13414159" y="2658920"/>
            <a:ext cx="2201327" cy="2072820"/>
          </a:xfrm>
          <a:prstGeom prst="rect">
            <a:avLst/>
          </a:prstGeom>
        </p:spPr>
      </p:pic>
      <p:sp>
        <p:nvSpPr>
          <p:cNvPr id="7" name="Text Box 1">
            <a:extLst>
              <a:ext uri="{FF2B5EF4-FFF2-40B4-BE49-F238E27FC236}">
                <a16:creationId xmlns:a16="http://schemas.microsoft.com/office/drawing/2014/main" id="{D839DC43-A976-B166-3412-A9B349A2BF6F}"/>
              </a:ext>
            </a:extLst>
          </p:cNvPr>
          <p:cNvSpPr txBox="1">
            <a:spLocks noChangeArrowheads="1"/>
          </p:cNvSpPr>
          <p:nvPr/>
        </p:nvSpPr>
        <p:spPr bwMode="auto">
          <a:xfrm>
            <a:off x="11688495" y="650651"/>
            <a:ext cx="1912095"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lvl="0" algn="ctr"/>
            <a:r>
              <a:rPr lang="it-IT" sz="2800" b="1" dirty="0">
                <a:solidFill>
                  <a:srgbClr val="FF0000"/>
                </a:solidFill>
                <a:ea typeface="Tahoma" panose="020B0604030504040204" pitchFamily="34" charset="0"/>
                <a:cs typeface="Calibri" panose="020F0502020204030204" pitchFamily="34" charset="0"/>
                <a:sym typeface="Convergence"/>
              </a:rPr>
              <a:t>PLPG/Sql</a:t>
            </a:r>
            <a:endParaRPr lang="it-IT" sz="2400" dirty="0">
              <a:solidFill>
                <a:srgbClr val="FF0000"/>
              </a:solidFill>
              <a:latin typeface="Convergence"/>
              <a:ea typeface="Convergence"/>
              <a:cs typeface="Convergence"/>
              <a:sym typeface="Convergence"/>
            </a:endParaRPr>
          </a:p>
        </p:txBody>
      </p:sp>
    </p:spTree>
    <p:extLst>
      <p:ext uri="{BB962C8B-B14F-4D97-AF65-F5344CB8AC3E}">
        <p14:creationId xmlns:p14="http://schemas.microsoft.com/office/powerpoint/2010/main" val="2122683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RPAD</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5287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RPAD </a:t>
            </a:r>
            <a:r>
              <a:rPr lang="it-IT" sz="2800" dirty="0">
                <a:ea typeface="Tahoma" panose="020B0604030504040204" pitchFamily="34" charset="0"/>
                <a:cs typeface="Calibri" panose="020F0502020204030204" pitchFamily="34" charset="0"/>
                <a:sym typeface="Convergence"/>
              </a:rPr>
              <a:t>consente di riempire la parte destra di una stringa o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con un set specifico di caratteri solo quando la stringa non è </a:t>
            </a:r>
            <a:r>
              <a:rPr lang="it-IT" sz="2800" b="1" dirty="0">
                <a:ea typeface="Tahoma" panose="020B0604030504040204" pitchFamily="34" charset="0"/>
                <a:cs typeface="Calibri" panose="020F0502020204030204" pitchFamily="34" charset="0"/>
                <a:sym typeface="Convergence"/>
              </a:rPr>
              <a:t>NULL</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caso specificato, il risultato sarà </a:t>
            </a:r>
            <a:r>
              <a:rPr lang="it-IT" sz="2800" b="1" dirty="0">
                <a:solidFill>
                  <a:srgbClr val="FF0000"/>
                </a:solidFill>
                <a:ea typeface="Tahoma" panose="020B0604030504040204" pitchFamily="34" charset="0"/>
                <a:cs typeface="Calibri" panose="020F0502020204030204" pitchFamily="34" charset="0"/>
                <a:sym typeface="Convergence"/>
              </a:rPr>
              <a:t>Corso Postgres!</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al posto del secondo parametro ( contenente il valore </a:t>
            </a:r>
            <a:r>
              <a:rPr lang="it-IT" sz="2800" b="1" dirty="0">
                <a:ea typeface="Tahoma" panose="020B0604030504040204" pitchFamily="34" charset="0"/>
                <a:cs typeface="Calibri" panose="020F0502020204030204" pitchFamily="34" charset="0"/>
                <a:sym typeface="Convergence"/>
              </a:rPr>
              <a:t>15</a:t>
            </a:r>
            <a:r>
              <a:rPr lang="it-IT" sz="2800" dirty="0">
                <a:ea typeface="Tahoma" panose="020B0604030504040204" pitchFamily="34" charset="0"/>
                <a:cs typeface="Calibri" panose="020F0502020204030204" pitchFamily="34" charset="0"/>
                <a:sym typeface="Convergence"/>
              </a:rPr>
              <a:t> ) avessimo inserito il numero esatto della stringa ( </a:t>
            </a:r>
            <a:r>
              <a:rPr lang="it-IT" sz="2800" b="1" dirty="0">
                <a:ea typeface="Tahoma" panose="020B0604030504040204" pitchFamily="34" charset="0"/>
                <a:cs typeface="Calibri" panose="020F0502020204030204" pitchFamily="34" charset="0"/>
                <a:sym typeface="Convergence"/>
              </a:rPr>
              <a:t>14</a:t>
            </a:r>
            <a:r>
              <a:rPr lang="it-IT" sz="2800" dirty="0">
                <a:ea typeface="Tahoma" panose="020B0604030504040204" pitchFamily="34" charset="0"/>
                <a:cs typeface="Calibri" panose="020F0502020204030204" pitchFamily="34" charset="0"/>
                <a:sym typeface="Convergence"/>
              </a:rPr>
              <a:t> ), il risultato sarebbe stato </a:t>
            </a:r>
            <a:r>
              <a:rPr lang="it-IT" sz="2800" b="1" dirty="0">
                <a:ea typeface="Tahoma" panose="020B0604030504040204" pitchFamily="34" charset="0"/>
                <a:cs typeface="Calibri" panose="020F0502020204030204" pitchFamily="34" charset="0"/>
                <a:sym typeface="Convergence"/>
              </a:rPr>
              <a:t>Corso Postgres </a:t>
            </a:r>
            <a:r>
              <a:rPr lang="it-IT" sz="2800" dirty="0">
                <a:ea typeface="Tahoma" panose="020B0604030504040204" pitchFamily="34" charset="0"/>
                <a:cs typeface="Calibri" panose="020F0502020204030204" pitchFamily="34" charset="0"/>
                <a:sym typeface="Convergence"/>
              </a:rPr>
              <a:t>in quanto i </a:t>
            </a:r>
            <a:r>
              <a:rPr lang="it-IT" sz="2800" b="1" dirty="0">
                <a:ea typeface="Tahoma" panose="020B0604030504040204" pitchFamily="34" charset="0"/>
                <a:cs typeface="Calibri" panose="020F0502020204030204" pitchFamily="34" charset="0"/>
                <a:sym typeface="Convergence"/>
              </a:rPr>
              <a:t>Byte</a:t>
            </a:r>
            <a:r>
              <a:rPr lang="it-IT" sz="2800" dirty="0">
                <a:ea typeface="Tahoma" panose="020B0604030504040204" pitchFamily="34" charset="0"/>
                <a:cs typeface="Calibri" panose="020F0502020204030204" pitchFamily="34" charset="0"/>
                <a:sym typeface="Convergence"/>
              </a:rPr>
              <a:t> della stringa non hanno valori </a:t>
            </a:r>
            <a:r>
              <a:rPr lang="it-IT" sz="2800" b="1" dirty="0">
                <a:ea typeface="Tahoma" panose="020B0604030504040204" pitchFamily="34" charset="0"/>
                <a:cs typeface="Calibri" panose="020F0502020204030204" pitchFamily="34" charset="0"/>
                <a:sym typeface="Convergence"/>
              </a:rPr>
              <a:t>Null</a:t>
            </a:r>
            <a:endParaRPr lang="it-IT" sz="2400" b="1" dirty="0">
              <a:latin typeface="Convergence"/>
              <a:ea typeface="Convergence"/>
              <a:cs typeface="Convergence"/>
              <a:sym typeface="Convergence"/>
            </a:endParaRPr>
          </a:p>
        </p:txBody>
      </p:sp>
      <p:sp>
        <p:nvSpPr>
          <p:cNvPr id="3" name="CasellaDiTesto 2">
            <a:extLst>
              <a:ext uri="{FF2B5EF4-FFF2-40B4-BE49-F238E27FC236}">
                <a16:creationId xmlns:a16="http://schemas.microsoft.com/office/drawing/2014/main" id="{FA229280-0651-C728-AD71-8BD1EBABDC77}"/>
              </a:ext>
            </a:extLst>
          </p:cNvPr>
          <p:cNvSpPr txBox="1"/>
          <p:nvPr/>
        </p:nvSpPr>
        <p:spPr>
          <a:xfrm>
            <a:off x="4928837" y="1528247"/>
            <a:ext cx="7281746"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WS_STR             </a:t>
            </a:r>
            <a:r>
              <a:rPr lang="en-US" b="1" dirty="0">
                <a:solidFill>
                  <a:srgbClr val="0000FF"/>
                </a:solidFill>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(50) :='';</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WS_STR := </a:t>
            </a:r>
            <a:r>
              <a:rPr lang="en-US" b="1" dirty="0">
                <a:solidFill>
                  <a:srgbClr val="0000FF"/>
                </a:solidFill>
                <a:latin typeface="Courier New" panose="02070309020205020404" pitchFamily="49" charset="0"/>
                <a:cs typeface="Courier New" panose="02070309020205020404" pitchFamily="49" charset="0"/>
              </a:rPr>
              <a:t>RPAD</a:t>
            </a:r>
            <a:r>
              <a:rPr lang="en-US" b="1" dirty="0">
                <a:latin typeface="Courier New" panose="02070309020205020404" pitchFamily="49" charset="0"/>
                <a:cs typeface="Courier New" panose="02070309020205020404" pitchFamily="49" charset="0"/>
              </a:rPr>
              <a:t>('Corso Postgres', 15, '!');</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WS_STR;</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59811513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LTRIM</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97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LTRIM </a:t>
            </a:r>
            <a:r>
              <a:rPr lang="it-IT" sz="2800" dirty="0">
                <a:ea typeface="Tahoma" panose="020B0604030504040204" pitchFamily="34" charset="0"/>
                <a:cs typeface="Calibri" panose="020F0502020204030204" pitchFamily="34" charset="0"/>
                <a:sym typeface="Convergence"/>
              </a:rPr>
              <a:t>consente di rimuovere dal lato sinistro di una stringa o di una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un determinato carattere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Nell'esempio mostrato in precedenza, il risultato sarà </a:t>
            </a:r>
            <a:r>
              <a:rPr lang="it-IT" sz="2800" b="1" dirty="0">
                <a:ea typeface="Tahoma" panose="020B0604030504040204" pitchFamily="34" charset="0"/>
                <a:cs typeface="Calibri" panose="020F0502020204030204" pitchFamily="34" charset="0"/>
                <a:sym typeface="Convergence"/>
              </a:rPr>
              <a:t>Corso Postgres </a:t>
            </a:r>
            <a:r>
              <a:rPr lang="it-IT" sz="2800" dirty="0">
                <a:ea typeface="Tahoma" panose="020B0604030504040204" pitchFamily="34" charset="0"/>
                <a:cs typeface="Calibri" panose="020F0502020204030204" pitchFamily="34" charset="0"/>
                <a:sym typeface="Convergence"/>
              </a:rPr>
              <a:t>in quanto, col secondo parametro, abbiamo indicato ad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di eliminare dalla parte sinistra della stringa tutti i caratteri </a:t>
            </a:r>
            <a:r>
              <a:rPr lang="it-IT" sz="2800" b="1" dirty="0">
                <a:ea typeface="Tahoma" panose="020B0604030504040204" pitchFamily="34" charset="0"/>
                <a:cs typeface="Calibri" panose="020F0502020204030204" pitchFamily="34" charset="0"/>
                <a:sym typeface="Convergence"/>
              </a:rPr>
              <a:t>Z</a:t>
            </a: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caso specificato, il risultato sarà </a:t>
            </a:r>
            <a:r>
              <a:rPr lang="it-IT" sz="2800" b="1" dirty="0">
                <a:solidFill>
                  <a:srgbClr val="FF0000"/>
                </a:solidFill>
                <a:ea typeface="Tahoma" panose="020B0604030504040204" pitchFamily="34" charset="0"/>
                <a:cs typeface="Calibri" panose="020F0502020204030204" pitchFamily="34" charset="0"/>
                <a:sym typeface="Convergence"/>
              </a:rPr>
              <a:t>Corso Postgres</a:t>
            </a:r>
            <a:endParaRPr lang="it-IT" sz="2800" dirty="0">
              <a:ea typeface="Tahoma" panose="020B0604030504040204" pitchFamily="34" charset="0"/>
              <a:cs typeface="Calibri" panose="020F0502020204030204" pitchFamily="34" charset="0"/>
              <a:sym typeface="Convergence"/>
            </a:endParaRPr>
          </a:p>
        </p:txBody>
      </p:sp>
      <p:sp>
        <p:nvSpPr>
          <p:cNvPr id="2" name="CasellaDiTesto 1">
            <a:extLst>
              <a:ext uri="{FF2B5EF4-FFF2-40B4-BE49-F238E27FC236}">
                <a16:creationId xmlns:a16="http://schemas.microsoft.com/office/drawing/2014/main" id="{3AC0649B-274F-43F2-2112-617BEFC130DE}"/>
              </a:ext>
            </a:extLst>
          </p:cNvPr>
          <p:cNvSpPr txBox="1"/>
          <p:nvPr/>
        </p:nvSpPr>
        <p:spPr>
          <a:xfrm>
            <a:off x="4928837" y="1368452"/>
            <a:ext cx="7281746"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WS_STR                </a:t>
            </a:r>
            <a:r>
              <a:rPr lang="en-US" b="1" dirty="0">
                <a:solidFill>
                  <a:srgbClr val="0000FF"/>
                </a:solidFill>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(50) :='';</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WS_STR := </a:t>
            </a:r>
            <a:r>
              <a:rPr lang="en-US" b="1" dirty="0">
                <a:solidFill>
                  <a:srgbClr val="0000FF"/>
                </a:solidFill>
                <a:latin typeface="Courier New" panose="02070309020205020404" pitchFamily="49" charset="0"/>
                <a:cs typeface="Courier New" panose="02070309020205020404" pitchFamily="49" charset="0"/>
              </a:rPr>
              <a:t>LTRIM</a:t>
            </a:r>
            <a:r>
              <a:rPr lang="en-US" b="1" dirty="0">
                <a:latin typeface="Courier New" panose="02070309020205020404" pitchFamily="49" charset="0"/>
                <a:cs typeface="Courier New" panose="02070309020205020404" pitchFamily="49" charset="0"/>
              </a:rPr>
              <a:t>('</a:t>
            </a:r>
            <a:r>
              <a:rPr lang="en-US" b="1" dirty="0" err="1">
                <a:latin typeface="Courier New" panose="02070309020205020404" pitchFamily="49" charset="0"/>
                <a:cs typeface="Courier New" panose="02070309020205020404" pitchFamily="49" charset="0"/>
              </a:rPr>
              <a:t>ZZZCorso</a:t>
            </a:r>
            <a:r>
              <a:rPr lang="en-US" b="1" dirty="0">
                <a:latin typeface="Courier New" panose="02070309020205020404" pitchFamily="49" charset="0"/>
                <a:cs typeface="Courier New" panose="02070309020205020404" pitchFamily="49" charset="0"/>
              </a:rPr>
              <a:t> Postgres', 'Z');</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WS_STR;</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782364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RTRIM</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979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RTRIM </a:t>
            </a:r>
            <a:r>
              <a:rPr lang="it-IT" sz="2800" dirty="0">
                <a:ea typeface="Tahoma" panose="020B0604030504040204" pitchFamily="34" charset="0"/>
                <a:cs typeface="Calibri" panose="020F0502020204030204" pitchFamily="34" charset="0"/>
                <a:sym typeface="Convergence"/>
              </a:rPr>
              <a:t>consente di rimuovere dal lato destro di una stringa o di una </a:t>
            </a:r>
            <a:r>
              <a:rPr lang="it-IT" sz="2800" b="1" dirty="0">
                <a:ea typeface="Tahoma" panose="020B0604030504040204" pitchFamily="34" charset="0"/>
                <a:cs typeface="Calibri" panose="020F0502020204030204" pitchFamily="34" charset="0"/>
                <a:sym typeface="Convergence"/>
              </a:rPr>
              <a:t>Variabile</a:t>
            </a:r>
            <a:r>
              <a:rPr lang="it-IT" sz="2800" dirty="0">
                <a:ea typeface="Tahoma" panose="020B0604030504040204" pitchFamily="34" charset="0"/>
                <a:cs typeface="Calibri" panose="020F0502020204030204" pitchFamily="34" charset="0"/>
                <a:sym typeface="Convergence"/>
              </a:rPr>
              <a:t> un determinato carattere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Nell'esempio mostrato in precedenza, il risultato sarà </a:t>
            </a:r>
            <a:r>
              <a:rPr lang="it-IT" sz="2800" b="1" dirty="0">
                <a:ea typeface="Tahoma" panose="020B0604030504040204" pitchFamily="34" charset="0"/>
                <a:cs typeface="Calibri" panose="020F0502020204030204" pitchFamily="34" charset="0"/>
                <a:sym typeface="Convergence"/>
              </a:rPr>
              <a:t>Corso Postgres </a:t>
            </a:r>
            <a:r>
              <a:rPr lang="it-IT" sz="2800" dirty="0">
                <a:ea typeface="Tahoma" panose="020B0604030504040204" pitchFamily="34" charset="0"/>
                <a:cs typeface="Calibri" panose="020F0502020204030204" pitchFamily="34" charset="0"/>
                <a:sym typeface="Convergence"/>
              </a:rPr>
              <a:t>in quanto, col secondo parametro, abbiamo indicato ad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di eliminare dalla parte destra della stringa tutti i caratteri Z</a:t>
            </a:r>
          </a:p>
          <a:p>
            <a:pPr marL="48260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caso specificato, il risultato sarà </a:t>
            </a:r>
            <a:r>
              <a:rPr lang="it-IT" sz="2800" b="1" dirty="0">
                <a:solidFill>
                  <a:srgbClr val="FF0000"/>
                </a:solidFill>
                <a:ea typeface="Tahoma" panose="020B0604030504040204" pitchFamily="34" charset="0"/>
                <a:cs typeface="Calibri" panose="020F0502020204030204" pitchFamily="34" charset="0"/>
                <a:sym typeface="Convergence"/>
              </a:rPr>
              <a:t>Corso Postgres</a:t>
            </a:r>
            <a:endParaRPr lang="it-IT" sz="2800" dirty="0">
              <a:ea typeface="Tahoma" panose="020B0604030504040204" pitchFamily="34" charset="0"/>
              <a:cs typeface="Calibri" panose="020F0502020204030204" pitchFamily="34" charset="0"/>
              <a:sym typeface="Convergence"/>
            </a:endParaRPr>
          </a:p>
        </p:txBody>
      </p:sp>
      <p:sp>
        <p:nvSpPr>
          <p:cNvPr id="2" name="CasellaDiTesto 1">
            <a:extLst>
              <a:ext uri="{FF2B5EF4-FFF2-40B4-BE49-F238E27FC236}">
                <a16:creationId xmlns:a16="http://schemas.microsoft.com/office/drawing/2014/main" id="{3AC0649B-274F-43F2-2112-617BEFC130DE}"/>
              </a:ext>
            </a:extLst>
          </p:cNvPr>
          <p:cNvSpPr txBox="1"/>
          <p:nvPr/>
        </p:nvSpPr>
        <p:spPr>
          <a:xfrm>
            <a:off x="4893326" y="1421718"/>
            <a:ext cx="7281746"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WS_STR                         </a:t>
            </a:r>
            <a:r>
              <a:rPr lang="en-US" b="1" dirty="0">
                <a:solidFill>
                  <a:srgbClr val="0000FF"/>
                </a:solidFill>
                <a:latin typeface="Courier New" panose="02070309020205020404" pitchFamily="49" charset="0"/>
                <a:cs typeface="Courier New" panose="02070309020205020404" pitchFamily="49" charset="0"/>
              </a:rPr>
              <a:t>VARCHAR</a:t>
            </a:r>
            <a:r>
              <a:rPr lang="en-US" b="1" dirty="0">
                <a:latin typeface="Courier New" panose="02070309020205020404" pitchFamily="49" charset="0"/>
                <a:cs typeface="Courier New" panose="02070309020205020404" pitchFamily="49" charset="0"/>
              </a:rPr>
              <a:t>(50) :='';</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WS_STR := </a:t>
            </a:r>
            <a:r>
              <a:rPr lang="en-US" b="1" dirty="0">
                <a:solidFill>
                  <a:srgbClr val="0000FF"/>
                </a:solidFill>
                <a:latin typeface="Courier New" panose="02070309020205020404" pitchFamily="49" charset="0"/>
                <a:cs typeface="Courier New" panose="02070309020205020404" pitchFamily="49" charset="0"/>
              </a:rPr>
              <a:t>RTRIM</a:t>
            </a:r>
            <a:r>
              <a:rPr lang="en-US" b="1" dirty="0">
                <a:latin typeface="Courier New" panose="02070309020205020404" pitchFamily="49" charset="0"/>
                <a:cs typeface="Courier New" panose="02070309020205020404" pitchFamily="49" charset="0"/>
              </a:rPr>
              <a:t>('Corso </a:t>
            </a:r>
            <a:r>
              <a:rPr lang="en-US" b="1" dirty="0" err="1">
                <a:latin typeface="Courier New" panose="02070309020205020404" pitchFamily="49" charset="0"/>
                <a:cs typeface="Courier New" panose="02070309020205020404" pitchFamily="49" charset="0"/>
              </a:rPr>
              <a:t>PostgresZZZ</a:t>
            </a:r>
            <a:r>
              <a:rPr lang="en-US" b="1" dirty="0">
                <a:latin typeface="Courier New" panose="02070309020205020404" pitchFamily="49" charset="0"/>
                <a:cs typeface="Courier New" panose="02070309020205020404" pitchFamily="49" charset="0"/>
              </a:rPr>
              <a:t>', 'Z');</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WS_STR;</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147346678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REPLACE</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584991"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REPLACE </a:t>
            </a:r>
            <a:r>
              <a:rPr lang="it-IT" sz="2800" dirty="0">
                <a:ea typeface="Tahoma" panose="020B0604030504040204" pitchFamily="34" charset="0"/>
                <a:cs typeface="Calibri" panose="020F0502020204030204" pitchFamily="34" charset="0"/>
                <a:sym typeface="Convergence"/>
              </a:rPr>
              <a:t>sostituisce una sequenza di caratteri in una stringa con un altro insieme di caratteri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primo esempio, il valore </a:t>
            </a:r>
            <a:r>
              <a:rPr lang="it-IT" sz="2800" b="1" dirty="0">
                <a:ea typeface="Tahoma" panose="020B0604030504040204" pitchFamily="34" charset="0"/>
                <a:cs typeface="Calibri" panose="020F0502020204030204" pitchFamily="34" charset="0"/>
                <a:sym typeface="Convergence"/>
              </a:rPr>
              <a:t>2</a:t>
            </a:r>
            <a:r>
              <a:rPr lang="it-IT" sz="2800" dirty="0">
                <a:ea typeface="Tahoma" panose="020B0604030504040204" pitchFamily="34" charset="0"/>
                <a:cs typeface="Calibri" panose="020F0502020204030204" pitchFamily="34" charset="0"/>
                <a:sym typeface="Convergence"/>
              </a:rPr>
              <a:t> viene sostituito con il valore </a:t>
            </a:r>
            <a:r>
              <a:rPr lang="it-IT" sz="2800" b="1" dirty="0">
                <a:ea typeface="Tahoma" panose="020B0604030504040204" pitchFamily="34" charset="0"/>
                <a:cs typeface="Calibri" panose="020F0502020204030204" pitchFamily="34" charset="0"/>
                <a:sym typeface="Convergence"/>
              </a:rPr>
              <a:t>!</a:t>
            </a:r>
          </a:p>
        </p:txBody>
      </p:sp>
      <p:sp>
        <p:nvSpPr>
          <p:cNvPr id="4" name="CasellaDiTesto 3">
            <a:extLst>
              <a:ext uri="{FF2B5EF4-FFF2-40B4-BE49-F238E27FC236}">
                <a16:creationId xmlns:a16="http://schemas.microsoft.com/office/drawing/2014/main" id="{F649FEEA-CB6A-8813-5C87-9D8CC9250992}"/>
              </a:ext>
            </a:extLst>
          </p:cNvPr>
          <p:cNvSpPr txBox="1"/>
          <p:nvPr/>
        </p:nvSpPr>
        <p:spPr>
          <a:xfrm>
            <a:off x="4044471" y="2982511"/>
            <a:ext cx="9636018" cy="3046988"/>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DO $$</a:t>
            </a:r>
          </a:p>
          <a:p>
            <a:r>
              <a:rPr lang="en-US" sz="2400" b="1" dirty="0">
                <a:solidFill>
                  <a:srgbClr val="0000FF"/>
                </a:solidFill>
                <a:latin typeface="Courier New" panose="02070309020205020404" pitchFamily="49" charset="0"/>
                <a:cs typeface="Courier New" panose="02070309020205020404" pitchFamily="49" charset="0"/>
              </a:rPr>
              <a:t>DECLARE</a:t>
            </a:r>
          </a:p>
          <a:p>
            <a:r>
              <a:rPr lang="en-US" sz="2400" b="1" dirty="0">
                <a:latin typeface="Courier New" panose="02070309020205020404" pitchFamily="49" charset="0"/>
                <a:cs typeface="Courier New" panose="02070309020205020404" pitchFamily="49" charset="0"/>
              </a:rPr>
              <a:t>   WS_STR1                 </a:t>
            </a:r>
            <a:r>
              <a:rPr lang="en-US" sz="2400" b="1" dirty="0">
                <a:solidFill>
                  <a:srgbClr val="0000FF"/>
                </a:solidFill>
                <a:latin typeface="Courier New" panose="02070309020205020404" pitchFamily="49" charset="0"/>
                <a:cs typeface="Courier New" panose="02070309020205020404" pitchFamily="49" charset="0"/>
              </a:rPr>
              <a:t>CHAR</a:t>
            </a:r>
            <a:r>
              <a:rPr lang="en-US" sz="2400" b="1" dirty="0">
                <a:latin typeface="Courier New" panose="02070309020205020404" pitchFamily="49" charset="0"/>
                <a:cs typeface="Courier New" panose="02070309020205020404" pitchFamily="49" charset="0"/>
              </a:rPr>
              <a:t>(50) :='';</a:t>
            </a:r>
          </a:p>
          <a:p>
            <a:r>
              <a:rPr lang="en-US" sz="2400" b="1" dirty="0">
                <a:solidFill>
                  <a:srgbClr val="0000FF"/>
                </a:solidFill>
                <a:latin typeface="Courier New" panose="02070309020205020404" pitchFamily="49" charset="0"/>
                <a:cs typeface="Courier New" panose="02070309020205020404" pitchFamily="49" charset="0"/>
              </a:rPr>
              <a:t>BEGIN</a:t>
            </a:r>
          </a:p>
          <a:p>
            <a:r>
              <a:rPr lang="en-US" sz="2400" b="1" dirty="0">
                <a:latin typeface="Courier New" panose="02070309020205020404" pitchFamily="49" charset="0"/>
                <a:cs typeface="Courier New" panose="02070309020205020404" pitchFamily="49" charset="0"/>
              </a:rPr>
              <a:t>   WS_STR1 := </a:t>
            </a:r>
            <a:r>
              <a:rPr lang="en-US" sz="2400" b="1" dirty="0">
                <a:solidFill>
                  <a:srgbClr val="0000FF"/>
                </a:solidFill>
                <a:latin typeface="Courier New" panose="02070309020205020404" pitchFamily="49" charset="0"/>
                <a:cs typeface="Courier New" panose="02070309020205020404" pitchFamily="49" charset="0"/>
              </a:rPr>
              <a:t>REPLACE</a:t>
            </a:r>
            <a:r>
              <a:rPr lang="en-US" sz="2400" b="1" dirty="0">
                <a:latin typeface="Courier New" panose="02070309020205020404" pitchFamily="49" charset="0"/>
                <a:cs typeface="Courier New" panose="02070309020205020404" pitchFamily="49" charset="0"/>
              </a:rPr>
              <a:t>('Postgres222', '2', '!');</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RAISE</a:t>
            </a:r>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INFO</a:t>
            </a:r>
            <a:r>
              <a:rPr lang="en-US" sz="2400" b="1" dirty="0">
                <a:latin typeface="Courier New" panose="02070309020205020404" pitchFamily="49" charset="0"/>
                <a:cs typeface="Courier New" panose="02070309020205020404" pitchFamily="49" charset="0"/>
              </a:rPr>
              <a:t> '</a:t>
            </a:r>
            <a:r>
              <a:rPr lang="en-US" sz="2400" b="1" dirty="0" err="1">
                <a:latin typeface="Courier New" panose="02070309020205020404" pitchFamily="49" charset="0"/>
                <a:cs typeface="Courier New" panose="02070309020205020404" pitchFamily="49" charset="0"/>
              </a:rPr>
              <a:t>Risultato</a:t>
            </a:r>
            <a:r>
              <a:rPr lang="en-US" sz="2400" b="1" dirty="0">
                <a:latin typeface="Courier New" panose="02070309020205020404" pitchFamily="49" charset="0"/>
                <a:cs typeface="Courier New" panose="02070309020205020404" pitchFamily="49" charset="0"/>
              </a:rPr>
              <a:t> : %', WS_STR1;</a:t>
            </a:r>
          </a:p>
          <a:p>
            <a:r>
              <a:rPr lang="en-US" sz="2400" b="1" dirty="0">
                <a:solidFill>
                  <a:srgbClr val="0000FF"/>
                </a:solidFill>
                <a:latin typeface="Courier New" panose="02070309020205020404" pitchFamily="49" charset="0"/>
                <a:cs typeface="Courier New" panose="02070309020205020404" pitchFamily="49" charset="0"/>
              </a:rPr>
              <a:t>END</a:t>
            </a:r>
            <a:r>
              <a:rPr lang="en-US" sz="2400" b="1" dirty="0">
                <a:latin typeface="Courier New" panose="02070309020205020404" pitchFamily="49" charset="0"/>
                <a:cs typeface="Courier New" panose="02070309020205020404" pitchFamily="49" charset="0"/>
              </a:rPr>
              <a:t>; </a:t>
            </a:r>
          </a:p>
          <a:p>
            <a:r>
              <a:rPr lang="en-US" sz="2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347919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SUBSTR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2004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SUBSTR </a:t>
            </a:r>
            <a:r>
              <a:rPr lang="it-IT" sz="2800" dirty="0">
                <a:ea typeface="Tahoma" panose="020B0604030504040204" pitchFamily="34" charset="0"/>
                <a:cs typeface="Calibri" panose="020F0502020204030204" pitchFamily="34" charset="0"/>
                <a:sym typeface="Convergence"/>
              </a:rPr>
              <a:t>consente di estrarre da una stringa o una variabile una porzione di </a:t>
            </a:r>
            <a:r>
              <a:rPr lang="it-IT" sz="2800" b="1" dirty="0">
                <a:ea typeface="Tahoma" panose="020B0604030504040204" pitchFamily="34" charset="0"/>
                <a:cs typeface="Calibri" panose="020F0502020204030204" pitchFamily="34" charset="0"/>
                <a:sym typeface="Convergence"/>
              </a:rPr>
              <a:t>Bytes</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terzo esempio, il risultato sarà nullo in quanto la stringa «</a:t>
            </a:r>
            <a:r>
              <a:rPr lang="it-IT" sz="2800" b="1" dirty="0">
                <a:solidFill>
                  <a:srgbClr val="FF0000"/>
                </a:solidFill>
                <a:ea typeface="Tahoma" panose="020B0604030504040204" pitchFamily="34" charset="0"/>
                <a:cs typeface="Calibri" panose="020F0502020204030204" pitchFamily="34" charset="0"/>
                <a:sym typeface="Convergence"/>
              </a:rPr>
              <a:t>Corso Postgres</a:t>
            </a:r>
            <a:r>
              <a:rPr lang="it-IT" sz="2800" dirty="0">
                <a:ea typeface="Tahoma" panose="020B0604030504040204" pitchFamily="34" charset="0"/>
                <a:cs typeface="Calibri" panose="020F0502020204030204" pitchFamily="34" charset="0"/>
                <a:sym typeface="Convergence"/>
              </a:rPr>
              <a:t>», avendo una lunghezza di </a:t>
            </a:r>
            <a:r>
              <a:rPr lang="it-IT" sz="2800" b="1" dirty="0">
                <a:ea typeface="Tahoma" panose="020B0604030504040204" pitchFamily="34" charset="0"/>
                <a:cs typeface="Calibri" panose="020F0502020204030204" pitchFamily="34" charset="0"/>
                <a:sym typeface="Convergence"/>
              </a:rPr>
              <a:t>14</a:t>
            </a:r>
            <a:r>
              <a:rPr lang="it-IT" sz="2800" dirty="0">
                <a:ea typeface="Tahoma" panose="020B0604030504040204" pitchFamily="34" charset="0"/>
                <a:cs typeface="Calibri" panose="020F0502020204030204" pitchFamily="34" charset="0"/>
                <a:sym typeface="Convergence"/>
              </a:rPr>
              <a:t> caratteri, non avrà alcun carattere nella posizione </a:t>
            </a:r>
            <a:r>
              <a:rPr lang="it-IT" sz="2800" b="1" dirty="0">
                <a:ea typeface="Tahoma" panose="020B0604030504040204" pitchFamily="34" charset="0"/>
                <a:cs typeface="Calibri" panose="020F0502020204030204" pitchFamily="34" charset="0"/>
                <a:sym typeface="Convergence"/>
              </a:rPr>
              <a:t>15</a:t>
            </a:r>
            <a:r>
              <a:rPr lang="it-IT" sz="2800" dirty="0">
                <a:ea typeface="Tahoma" panose="020B0604030504040204" pitchFamily="34" charset="0"/>
                <a:cs typeface="Calibri" panose="020F0502020204030204" pitchFamily="34" charset="0"/>
                <a:sym typeface="Convergence"/>
              </a:rPr>
              <a:t> indicata con il primo parametro</a:t>
            </a:r>
            <a:endParaRPr lang="it-IT" sz="2400" dirty="0">
              <a:latin typeface="Convergence"/>
              <a:ea typeface="Convergence"/>
              <a:cs typeface="Convergence"/>
              <a:sym typeface="Convergence"/>
            </a:endParaRPr>
          </a:p>
        </p:txBody>
      </p:sp>
      <p:sp>
        <p:nvSpPr>
          <p:cNvPr id="2" name="Rettangolo 1">
            <a:extLst>
              <a:ext uri="{FF2B5EF4-FFF2-40B4-BE49-F238E27FC236}">
                <a16:creationId xmlns:a16="http://schemas.microsoft.com/office/drawing/2014/main" id="{B2543181-EDCE-A91E-E670-5E7617E4CBD6}"/>
              </a:ext>
            </a:extLst>
          </p:cNvPr>
          <p:cNvSpPr/>
          <p:nvPr/>
        </p:nvSpPr>
        <p:spPr>
          <a:xfrm>
            <a:off x="8123285" y="1361325"/>
            <a:ext cx="2381835" cy="1494450"/>
          </a:xfrm>
          <a:prstGeom prst="rect">
            <a:avLst/>
          </a:prstGeom>
          <a:solidFill>
            <a:srgbClr val="00FF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dirty="0">
                <a:solidFill>
                  <a:srgbClr val="3333FF"/>
                </a:solidFill>
                <a:latin typeface="Tahoma" panose="020B0604030504040204" pitchFamily="34" charset="0"/>
                <a:ea typeface="Tahoma" panose="020B0604030504040204" pitchFamily="34" charset="0"/>
                <a:cs typeface="Tahoma" panose="020B0604030504040204" pitchFamily="34" charset="0"/>
              </a:rPr>
              <a:t>Il primo parametro indica da quale Byte inizia l’estrazione</a:t>
            </a:r>
          </a:p>
        </p:txBody>
      </p:sp>
      <p:sp>
        <p:nvSpPr>
          <p:cNvPr id="3" name="Rettangolo 2">
            <a:extLst>
              <a:ext uri="{FF2B5EF4-FFF2-40B4-BE49-F238E27FC236}">
                <a16:creationId xmlns:a16="http://schemas.microsoft.com/office/drawing/2014/main" id="{6522E165-5115-EC91-57C0-47169F671FDE}"/>
              </a:ext>
            </a:extLst>
          </p:cNvPr>
          <p:cNvSpPr/>
          <p:nvPr/>
        </p:nvSpPr>
        <p:spPr>
          <a:xfrm>
            <a:off x="12846205" y="3071975"/>
            <a:ext cx="2381835" cy="1494450"/>
          </a:xfrm>
          <a:prstGeom prst="rect">
            <a:avLst/>
          </a:prstGeom>
          <a:solidFill>
            <a:srgbClr val="00FFFF"/>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b="1" dirty="0">
                <a:solidFill>
                  <a:srgbClr val="3333FF"/>
                </a:solidFill>
                <a:latin typeface="Tahoma" panose="020B0604030504040204" pitchFamily="34" charset="0"/>
                <a:ea typeface="Tahoma" panose="020B0604030504040204" pitchFamily="34" charset="0"/>
                <a:cs typeface="Tahoma" panose="020B0604030504040204" pitchFamily="34" charset="0"/>
              </a:rPr>
              <a:t>Il secondo parametro indica il numero di Bytes da estrarre</a:t>
            </a:r>
          </a:p>
        </p:txBody>
      </p:sp>
      <p:sp>
        <p:nvSpPr>
          <p:cNvPr id="4" name="CasellaDiTesto 3">
            <a:extLst>
              <a:ext uri="{FF2B5EF4-FFF2-40B4-BE49-F238E27FC236}">
                <a16:creationId xmlns:a16="http://schemas.microsoft.com/office/drawing/2014/main" id="{D8617E7D-6C64-5287-3831-92210B5EF778}"/>
              </a:ext>
            </a:extLst>
          </p:cNvPr>
          <p:cNvSpPr txBox="1"/>
          <p:nvPr/>
        </p:nvSpPr>
        <p:spPr>
          <a:xfrm>
            <a:off x="1278925" y="1086816"/>
            <a:ext cx="7281746" cy="3970318"/>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WS_STR1                 </a:t>
            </a:r>
            <a:r>
              <a:rPr lang="en-US" b="1" dirty="0">
                <a:solidFill>
                  <a:srgbClr val="0000FF"/>
                </a:solidFill>
                <a:latin typeface="Courier New" panose="02070309020205020404" pitchFamily="49" charset="0"/>
                <a:cs typeface="Courier New" panose="02070309020205020404" pitchFamily="49" charset="0"/>
              </a:rPr>
              <a:t>CHAR</a:t>
            </a:r>
            <a:r>
              <a:rPr lang="en-US" b="1" dirty="0">
                <a:latin typeface="Courier New" panose="02070309020205020404" pitchFamily="49" charset="0"/>
                <a:cs typeface="Courier New" panose="02070309020205020404" pitchFamily="49" charset="0"/>
              </a:rPr>
              <a:t>(50) :='';</a:t>
            </a:r>
          </a:p>
          <a:p>
            <a:r>
              <a:rPr lang="en-US" b="1" dirty="0">
                <a:latin typeface="Courier New" panose="02070309020205020404" pitchFamily="49" charset="0"/>
                <a:cs typeface="Courier New" panose="02070309020205020404" pitchFamily="49" charset="0"/>
              </a:rPr>
              <a:t>   WS_STR2                 </a:t>
            </a:r>
            <a:r>
              <a:rPr lang="en-US" b="1" dirty="0">
                <a:solidFill>
                  <a:srgbClr val="0000FF"/>
                </a:solidFill>
                <a:latin typeface="Courier New" panose="02070309020205020404" pitchFamily="49" charset="0"/>
                <a:cs typeface="Courier New" panose="02070309020205020404" pitchFamily="49" charset="0"/>
              </a:rPr>
              <a:t>CHAR</a:t>
            </a:r>
            <a:r>
              <a:rPr lang="en-US" b="1" dirty="0">
                <a:latin typeface="Courier New" panose="02070309020205020404" pitchFamily="49" charset="0"/>
                <a:cs typeface="Courier New" panose="02070309020205020404" pitchFamily="49" charset="0"/>
              </a:rPr>
              <a:t>(50) :='';</a:t>
            </a:r>
          </a:p>
          <a:p>
            <a:r>
              <a:rPr lang="en-US" b="1" dirty="0">
                <a:latin typeface="Courier New" panose="02070309020205020404" pitchFamily="49" charset="0"/>
                <a:cs typeface="Courier New" panose="02070309020205020404" pitchFamily="49" charset="0"/>
              </a:rPr>
              <a:t>   WS_STR3                 </a:t>
            </a:r>
            <a:r>
              <a:rPr lang="en-US" b="1" dirty="0">
                <a:solidFill>
                  <a:srgbClr val="0000FF"/>
                </a:solidFill>
                <a:latin typeface="Courier New" panose="02070309020205020404" pitchFamily="49" charset="0"/>
                <a:cs typeface="Courier New" panose="02070309020205020404" pitchFamily="49" charset="0"/>
              </a:rPr>
              <a:t>CHAR</a:t>
            </a:r>
            <a:r>
              <a:rPr lang="en-US" b="1" dirty="0">
                <a:latin typeface="Courier New" panose="02070309020205020404" pitchFamily="49" charset="0"/>
                <a:cs typeface="Courier New" panose="02070309020205020404" pitchFamily="49" charset="0"/>
              </a:rPr>
              <a:t>(50) :='';</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WS_STR1 := </a:t>
            </a:r>
            <a:r>
              <a:rPr lang="en-US" b="1" dirty="0">
                <a:solidFill>
                  <a:srgbClr val="0000FF"/>
                </a:solidFill>
                <a:latin typeface="Courier New" panose="02070309020205020404" pitchFamily="49" charset="0"/>
                <a:cs typeface="Courier New" panose="02070309020205020404" pitchFamily="49" charset="0"/>
              </a:rPr>
              <a:t>SUBSTR</a:t>
            </a:r>
            <a:r>
              <a:rPr lang="en-US" b="1" dirty="0">
                <a:latin typeface="Courier New" panose="02070309020205020404" pitchFamily="49" charset="0"/>
                <a:cs typeface="Courier New" panose="02070309020205020404" pitchFamily="49" charset="0"/>
              </a:rPr>
              <a:t>('Corso Postgres',3,2);</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 WS_STR1;</a:t>
            </a:r>
          </a:p>
          <a:p>
            <a:r>
              <a:rPr lang="en-US" b="1" dirty="0">
                <a:latin typeface="Courier New" panose="02070309020205020404" pitchFamily="49" charset="0"/>
                <a:cs typeface="Courier New" panose="02070309020205020404" pitchFamily="49" charset="0"/>
              </a:rPr>
              <a:t>   WS_STR2 := </a:t>
            </a:r>
            <a:r>
              <a:rPr lang="en-US" b="1" dirty="0">
                <a:solidFill>
                  <a:srgbClr val="0000FF"/>
                </a:solidFill>
                <a:latin typeface="Courier New" panose="02070309020205020404" pitchFamily="49" charset="0"/>
                <a:cs typeface="Courier New" panose="02070309020205020404" pitchFamily="49" charset="0"/>
              </a:rPr>
              <a:t>SUBSTR</a:t>
            </a:r>
            <a:r>
              <a:rPr lang="en-US" b="1" dirty="0">
                <a:latin typeface="Courier New" panose="02070309020205020404" pitchFamily="49" charset="0"/>
                <a:cs typeface="Courier New" panose="02070309020205020404" pitchFamily="49" charset="0"/>
              </a:rPr>
              <a:t>('Corso Postgres',8,4);</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 WS_STR2;</a:t>
            </a:r>
          </a:p>
          <a:p>
            <a:r>
              <a:rPr lang="en-US" b="1" dirty="0">
                <a:latin typeface="Courier New" panose="02070309020205020404" pitchFamily="49" charset="0"/>
                <a:cs typeface="Courier New" panose="02070309020205020404" pitchFamily="49" charset="0"/>
              </a:rPr>
              <a:t>   WS_STR3 := </a:t>
            </a:r>
            <a:r>
              <a:rPr lang="en-US" b="1" dirty="0">
                <a:solidFill>
                  <a:srgbClr val="0000FF"/>
                </a:solidFill>
                <a:latin typeface="Courier New" panose="02070309020205020404" pitchFamily="49" charset="0"/>
                <a:cs typeface="Courier New" panose="02070309020205020404" pitchFamily="49" charset="0"/>
              </a:rPr>
              <a:t>SUBSTR</a:t>
            </a:r>
            <a:r>
              <a:rPr lang="en-US" b="1" dirty="0">
                <a:latin typeface="Courier New" panose="02070309020205020404" pitchFamily="49" charset="0"/>
                <a:cs typeface="Courier New" panose="02070309020205020404" pitchFamily="49" charset="0"/>
              </a:rPr>
              <a:t>('Corso Postgres’,15,2);</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a:t>
            </a:r>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INFO</a:t>
            </a:r>
            <a:r>
              <a:rPr lang="en-US" b="1" dirty="0">
                <a:latin typeface="Courier New" panose="02070309020205020404" pitchFamily="49" charset="0"/>
                <a:cs typeface="Courier New" panose="02070309020205020404" pitchFamily="49" charset="0"/>
              </a:rPr>
              <a:t> '</a:t>
            </a:r>
            <a:r>
              <a:rPr lang="en-US" b="1" dirty="0" err="1">
                <a:latin typeface="Courier New" panose="02070309020205020404" pitchFamily="49" charset="0"/>
                <a:cs typeface="Courier New" panose="02070309020205020404" pitchFamily="49" charset="0"/>
              </a:rPr>
              <a:t>Risultato</a:t>
            </a:r>
            <a:r>
              <a:rPr lang="en-US" b="1" dirty="0">
                <a:latin typeface="Courier New" panose="02070309020205020404" pitchFamily="49" charset="0"/>
                <a:cs typeface="Courier New" panose="02070309020205020404" pitchFamily="49" charset="0"/>
              </a:rPr>
              <a:t> : %', WS_STR3;</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p>
        </p:txBody>
      </p:sp>
      <p:cxnSp>
        <p:nvCxnSpPr>
          <p:cNvPr id="5" name="Connettore 2 4">
            <a:extLst>
              <a:ext uri="{FF2B5EF4-FFF2-40B4-BE49-F238E27FC236}">
                <a16:creationId xmlns:a16="http://schemas.microsoft.com/office/drawing/2014/main" id="{1D15EEF5-77DC-2487-F214-A4177E7FE7E0}"/>
              </a:ext>
            </a:extLst>
          </p:cNvPr>
          <p:cNvCxnSpPr>
            <a:cxnSpLocks/>
          </p:cNvCxnSpPr>
          <p:nvPr/>
        </p:nvCxnSpPr>
        <p:spPr>
          <a:xfrm flipH="1">
            <a:off x="6693763" y="1864311"/>
            <a:ext cx="1491449" cy="955322"/>
          </a:xfrm>
          <a:prstGeom prst="straightConnector1">
            <a:avLst/>
          </a:prstGeom>
          <a:ln w="85725">
            <a:tailEnd type="triangle"/>
          </a:ln>
        </p:spPr>
        <p:style>
          <a:lnRef idx="1">
            <a:schemeClr val="accent1"/>
          </a:lnRef>
          <a:fillRef idx="0">
            <a:schemeClr val="accent1"/>
          </a:fillRef>
          <a:effectRef idx="0">
            <a:schemeClr val="accent1"/>
          </a:effectRef>
          <a:fontRef idx="minor">
            <a:schemeClr val="tx1"/>
          </a:fontRef>
        </p:style>
      </p:cxnSp>
      <p:cxnSp>
        <p:nvCxnSpPr>
          <p:cNvPr id="7" name="Connettore 2 6">
            <a:extLst>
              <a:ext uri="{FF2B5EF4-FFF2-40B4-BE49-F238E27FC236}">
                <a16:creationId xmlns:a16="http://schemas.microsoft.com/office/drawing/2014/main" id="{7DF44262-09FD-58EA-F0D5-E0ECE03B135A}"/>
              </a:ext>
            </a:extLst>
          </p:cNvPr>
          <p:cNvCxnSpPr>
            <a:cxnSpLocks/>
          </p:cNvCxnSpPr>
          <p:nvPr/>
        </p:nvCxnSpPr>
        <p:spPr>
          <a:xfrm flipH="1" flipV="1">
            <a:off x="6977849" y="3464512"/>
            <a:ext cx="5868356" cy="1030672"/>
          </a:xfrm>
          <a:prstGeom prst="straightConnector1">
            <a:avLst/>
          </a:prstGeom>
          <a:ln w="7620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9908184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TRIM ( 1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TRIM </a:t>
            </a:r>
            <a:r>
              <a:rPr lang="it-IT" sz="2800" dirty="0">
                <a:ea typeface="Tahoma" panose="020B0604030504040204" pitchFamily="34" charset="0"/>
                <a:cs typeface="Calibri" panose="020F0502020204030204" pitchFamily="34" charset="0"/>
                <a:sym typeface="Convergence"/>
              </a:rPr>
              <a:t>rimuove tutti i caratteri specificati all'inizio o alla fine di una stringa</a:t>
            </a:r>
          </a:p>
        </p:txBody>
      </p:sp>
      <p:sp>
        <p:nvSpPr>
          <p:cNvPr id="2" name="CasellaDiTesto 1">
            <a:extLst>
              <a:ext uri="{FF2B5EF4-FFF2-40B4-BE49-F238E27FC236}">
                <a16:creationId xmlns:a16="http://schemas.microsoft.com/office/drawing/2014/main" id="{DC00CB30-73CE-881C-28D8-7DFD240355AC}"/>
              </a:ext>
            </a:extLst>
          </p:cNvPr>
          <p:cNvSpPr txBox="1"/>
          <p:nvPr/>
        </p:nvSpPr>
        <p:spPr>
          <a:xfrm>
            <a:off x="4359057" y="1307161"/>
            <a:ext cx="7594954" cy="2800767"/>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WS_STR                 </a:t>
            </a:r>
            <a:r>
              <a:rPr lang="en-US" sz="2200" b="1" dirty="0">
                <a:solidFill>
                  <a:srgbClr val="0000FF"/>
                </a:solidFill>
                <a:latin typeface="Courier New" panose="02070309020205020404" pitchFamily="49" charset="0"/>
                <a:cs typeface="Courier New" panose="02070309020205020404" pitchFamily="49" charset="0"/>
              </a:rPr>
              <a:t>CHAR</a:t>
            </a:r>
            <a:r>
              <a:rPr lang="en-US" sz="2200" b="1" dirty="0">
                <a:latin typeface="Courier New" panose="02070309020205020404" pitchFamily="49" charset="0"/>
                <a:cs typeface="Courier New" panose="02070309020205020404" pitchFamily="49" charset="0"/>
              </a:rPr>
              <a:t>(50) :='';</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WS_STR := </a:t>
            </a:r>
            <a:r>
              <a:rPr lang="en-US" sz="2200" b="1" dirty="0">
                <a:solidFill>
                  <a:srgbClr val="0000FF"/>
                </a:solidFill>
                <a:latin typeface="Courier New" panose="02070309020205020404" pitchFamily="49" charset="0"/>
                <a:cs typeface="Courier New" panose="02070309020205020404" pitchFamily="49" charset="0"/>
              </a:rPr>
              <a:t>TRIM</a:t>
            </a:r>
            <a:r>
              <a:rPr lang="en-US" sz="2200" b="1" dirty="0">
                <a:latin typeface="Courier New" panose="02070309020205020404" pitchFamily="49" charset="0"/>
                <a:cs typeface="Courier New" panose="02070309020205020404" pitchFamily="49" charset="0"/>
              </a:rPr>
              <a:t>('   Postgres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INFO</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Risultato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WS_STR;</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 </a:t>
            </a:r>
          </a:p>
          <a:p>
            <a:r>
              <a:rPr lang="en-US" sz="2200" b="1" dirty="0">
                <a:solidFill>
                  <a:srgbClr val="0000FF"/>
                </a:solidFill>
                <a:latin typeface="Courier New" panose="02070309020205020404" pitchFamily="49" charset="0"/>
                <a:cs typeface="Courier New" panose="02070309020205020404" pitchFamily="49" charset="0"/>
              </a:rPr>
              <a:t>$$</a:t>
            </a:r>
          </a:p>
        </p:txBody>
      </p:sp>
      <p:pic>
        <p:nvPicPr>
          <p:cNvPr id="5" name="Immagine 4">
            <a:extLst>
              <a:ext uri="{FF2B5EF4-FFF2-40B4-BE49-F238E27FC236}">
                <a16:creationId xmlns:a16="http://schemas.microsoft.com/office/drawing/2014/main" id="{BA3B64F3-EA17-CD25-E49F-E4FF8BD56969}"/>
              </a:ext>
            </a:extLst>
          </p:cNvPr>
          <p:cNvPicPr>
            <a:picLocks noChangeAspect="1"/>
          </p:cNvPicPr>
          <p:nvPr/>
        </p:nvPicPr>
        <p:blipFill>
          <a:blip r:embed="rId3"/>
          <a:stretch>
            <a:fillRect/>
          </a:stretch>
        </p:blipFill>
        <p:spPr>
          <a:xfrm>
            <a:off x="4835084" y="4493052"/>
            <a:ext cx="6642901" cy="1714297"/>
          </a:xfrm>
          <a:prstGeom prst="rect">
            <a:avLst/>
          </a:prstGeom>
        </p:spPr>
      </p:pic>
    </p:spTree>
    <p:extLst>
      <p:ext uri="{BB962C8B-B14F-4D97-AF65-F5344CB8AC3E}">
        <p14:creationId xmlns:p14="http://schemas.microsoft.com/office/powerpoint/2010/main" val="15031333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TRIM ( 2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utilizzata la parola chiave </a:t>
            </a:r>
            <a:r>
              <a:rPr lang="it-IT" sz="2800" b="1" dirty="0">
                <a:ea typeface="Tahoma" panose="020B0604030504040204" pitchFamily="34" charset="0"/>
                <a:cs typeface="Calibri" panose="020F0502020204030204" pitchFamily="34" charset="0"/>
                <a:sym typeface="Convergence"/>
              </a:rPr>
              <a:t>LEADING</a:t>
            </a:r>
            <a:r>
              <a:rPr lang="it-IT" sz="2800" dirty="0">
                <a:ea typeface="Tahoma" panose="020B0604030504040204" pitchFamily="34" charset="0"/>
                <a:cs typeface="Calibri" panose="020F0502020204030204" pitchFamily="34" charset="0"/>
                <a:sym typeface="Convergence"/>
              </a:rPr>
              <a:t>, verranno eliminati solo i caratteri dalla parte sinistra della stringa</a:t>
            </a:r>
          </a:p>
        </p:txBody>
      </p:sp>
      <p:sp>
        <p:nvSpPr>
          <p:cNvPr id="3" name="CasellaDiTesto 2">
            <a:extLst>
              <a:ext uri="{FF2B5EF4-FFF2-40B4-BE49-F238E27FC236}">
                <a16:creationId xmlns:a16="http://schemas.microsoft.com/office/drawing/2014/main" id="{59E4EB7E-41BB-B5F0-406D-04F024BA606B}"/>
              </a:ext>
            </a:extLst>
          </p:cNvPr>
          <p:cNvSpPr txBox="1"/>
          <p:nvPr/>
        </p:nvSpPr>
        <p:spPr>
          <a:xfrm>
            <a:off x="3062917" y="1493592"/>
            <a:ext cx="9925114" cy="2800767"/>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WS_STR                 </a:t>
            </a:r>
            <a:r>
              <a:rPr lang="en-US" sz="2200" b="1" dirty="0">
                <a:solidFill>
                  <a:srgbClr val="0000FF"/>
                </a:solidFill>
                <a:latin typeface="Courier New" panose="02070309020205020404" pitchFamily="49" charset="0"/>
                <a:cs typeface="Courier New" panose="02070309020205020404" pitchFamily="49" charset="0"/>
              </a:rPr>
              <a:t>CHAR</a:t>
            </a:r>
            <a:r>
              <a:rPr lang="en-US" sz="2200" b="1" dirty="0">
                <a:latin typeface="Courier New" panose="02070309020205020404" pitchFamily="49" charset="0"/>
                <a:cs typeface="Courier New" panose="02070309020205020404" pitchFamily="49" charset="0"/>
              </a:rPr>
              <a:t>(50) :='';</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WS_STR := </a:t>
            </a:r>
            <a:r>
              <a:rPr lang="en-US" sz="2200" b="1" dirty="0">
                <a:solidFill>
                  <a:srgbClr val="0000FF"/>
                </a:solidFill>
                <a:latin typeface="Courier New" panose="02070309020205020404" pitchFamily="49" charset="0"/>
                <a:cs typeface="Courier New" panose="02070309020205020404" pitchFamily="49" charset="0"/>
              </a:rPr>
              <a:t>TRIM</a:t>
            </a:r>
            <a:r>
              <a:rPr lang="en-US" sz="2200" b="1" dirty="0">
                <a:latin typeface="Courier New" panose="02070309020205020404" pitchFamily="49" charset="0"/>
                <a:cs typeface="Courier New" panose="02070309020205020404" pitchFamily="49" charset="0"/>
              </a:rPr>
              <a:t>(</a:t>
            </a:r>
            <a:r>
              <a:rPr lang="en-US" sz="2200" b="1" dirty="0">
                <a:solidFill>
                  <a:srgbClr val="0000FF"/>
                </a:solidFill>
                <a:latin typeface="Courier New" panose="02070309020205020404" pitchFamily="49" charset="0"/>
                <a:cs typeface="Courier New" panose="02070309020205020404" pitchFamily="49" charset="0"/>
              </a:rPr>
              <a:t>LEADING</a:t>
            </a:r>
            <a:r>
              <a:rPr lang="en-US" sz="2200" b="1" dirty="0">
                <a:latin typeface="Courier New" panose="02070309020205020404" pitchFamily="49" charset="0"/>
                <a:cs typeface="Courier New" panose="02070309020205020404" pitchFamily="49" charset="0"/>
              </a:rPr>
              <a:t> 'z'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zzzPostgreszzz</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INFO</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Risultato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WS_STR;</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 </a:t>
            </a:r>
          </a:p>
          <a:p>
            <a:r>
              <a:rPr lang="en-US" sz="2200" b="1" dirty="0">
                <a:solidFill>
                  <a:srgbClr val="0000FF"/>
                </a:solidFill>
                <a:latin typeface="Courier New" panose="02070309020205020404" pitchFamily="49" charset="0"/>
                <a:cs typeface="Courier New" panose="02070309020205020404" pitchFamily="49" charset="0"/>
              </a:rPr>
              <a:t>$$</a:t>
            </a:r>
          </a:p>
        </p:txBody>
      </p:sp>
      <p:pic>
        <p:nvPicPr>
          <p:cNvPr id="6" name="Immagine 5">
            <a:extLst>
              <a:ext uri="{FF2B5EF4-FFF2-40B4-BE49-F238E27FC236}">
                <a16:creationId xmlns:a16="http://schemas.microsoft.com/office/drawing/2014/main" id="{CB43ABE1-C1A3-9487-1059-DD14DFF4F826}"/>
              </a:ext>
            </a:extLst>
          </p:cNvPr>
          <p:cNvPicPr>
            <a:picLocks noChangeAspect="1"/>
          </p:cNvPicPr>
          <p:nvPr/>
        </p:nvPicPr>
        <p:blipFill>
          <a:blip r:embed="rId3"/>
          <a:stretch>
            <a:fillRect/>
          </a:stretch>
        </p:blipFill>
        <p:spPr>
          <a:xfrm>
            <a:off x="4405520" y="3985767"/>
            <a:ext cx="6844292" cy="2017396"/>
          </a:xfrm>
          <a:prstGeom prst="rect">
            <a:avLst/>
          </a:prstGeom>
        </p:spPr>
      </p:pic>
    </p:spTree>
    <p:extLst>
      <p:ext uri="{BB962C8B-B14F-4D97-AF65-F5344CB8AC3E}">
        <p14:creationId xmlns:p14="http://schemas.microsoft.com/office/powerpoint/2010/main" val="23143735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TRIM ( 3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Se utilizzata la parola chiave </a:t>
            </a:r>
            <a:r>
              <a:rPr lang="it-IT" sz="2800" b="1" dirty="0">
                <a:ea typeface="Tahoma" panose="020B0604030504040204" pitchFamily="34" charset="0"/>
                <a:cs typeface="Calibri" panose="020F0502020204030204" pitchFamily="34" charset="0"/>
                <a:sym typeface="Convergence"/>
              </a:rPr>
              <a:t>TRAILING</a:t>
            </a:r>
            <a:r>
              <a:rPr lang="it-IT" sz="2800" dirty="0">
                <a:ea typeface="Tahoma" panose="020B0604030504040204" pitchFamily="34" charset="0"/>
                <a:cs typeface="Calibri" panose="020F0502020204030204" pitchFamily="34" charset="0"/>
                <a:sym typeface="Convergence"/>
              </a:rPr>
              <a:t> verranno eliminati solo i caratteri dalla parte destra della stringa</a:t>
            </a:r>
          </a:p>
        </p:txBody>
      </p:sp>
      <p:sp>
        <p:nvSpPr>
          <p:cNvPr id="2" name="CasellaDiTesto 1">
            <a:extLst>
              <a:ext uri="{FF2B5EF4-FFF2-40B4-BE49-F238E27FC236}">
                <a16:creationId xmlns:a16="http://schemas.microsoft.com/office/drawing/2014/main" id="{DB9C5CD6-C91A-B801-C8DB-B7FBE2A88F11}"/>
              </a:ext>
            </a:extLst>
          </p:cNvPr>
          <p:cNvSpPr txBox="1"/>
          <p:nvPr/>
        </p:nvSpPr>
        <p:spPr>
          <a:xfrm>
            <a:off x="3231593" y="1493592"/>
            <a:ext cx="9925114" cy="2800767"/>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WS_STR                 </a:t>
            </a:r>
            <a:r>
              <a:rPr lang="en-US" sz="2200" b="1" dirty="0">
                <a:solidFill>
                  <a:srgbClr val="0000FF"/>
                </a:solidFill>
                <a:latin typeface="Courier New" panose="02070309020205020404" pitchFamily="49" charset="0"/>
                <a:cs typeface="Courier New" panose="02070309020205020404" pitchFamily="49" charset="0"/>
              </a:rPr>
              <a:t>CHAR</a:t>
            </a:r>
            <a:r>
              <a:rPr lang="en-US" sz="2200" b="1" dirty="0">
                <a:latin typeface="Courier New" panose="02070309020205020404" pitchFamily="49" charset="0"/>
                <a:cs typeface="Courier New" panose="02070309020205020404" pitchFamily="49" charset="0"/>
              </a:rPr>
              <a:t>(50) :='';</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WS_STR := </a:t>
            </a:r>
            <a:r>
              <a:rPr lang="en-US" sz="2200" b="1" dirty="0">
                <a:solidFill>
                  <a:srgbClr val="0000FF"/>
                </a:solidFill>
                <a:latin typeface="Courier New" panose="02070309020205020404" pitchFamily="49" charset="0"/>
                <a:cs typeface="Courier New" panose="02070309020205020404" pitchFamily="49" charset="0"/>
              </a:rPr>
              <a:t>TRIM</a:t>
            </a:r>
            <a:r>
              <a:rPr lang="en-US" sz="2200" b="1" dirty="0">
                <a:latin typeface="Courier New" panose="02070309020205020404" pitchFamily="49" charset="0"/>
                <a:cs typeface="Courier New" panose="02070309020205020404" pitchFamily="49" charset="0"/>
              </a:rPr>
              <a:t>(</a:t>
            </a:r>
            <a:r>
              <a:rPr lang="en-US" sz="2200" b="1" dirty="0">
                <a:solidFill>
                  <a:srgbClr val="0000FF"/>
                </a:solidFill>
                <a:latin typeface="Courier New" panose="02070309020205020404" pitchFamily="49" charset="0"/>
                <a:cs typeface="Courier New" panose="02070309020205020404" pitchFamily="49" charset="0"/>
              </a:rPr>
              <a:t>TRAILING</a:t>
            </a:r>
            <a:r>
              <a:rPr lang="en-US" sz="2200" b="1" dirty="0">
                <a:latin typeface="Courier New" panose="02070309020205020404" pitchFamily="49" charset="0"/>
                <a:cs typeface="Courier New" panose="02070309020205020404" pitchFamily="49" charset="0"/>
              </a:rPr>
              <a:t> 'z'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zzzPostgreszzz</a:t>
            </a:r>
            <a:r>
              <a:rPr lang="en-US" sz="2200" b="1" dirty="0">
                <a:latin typeface="Courier New" panose="02070309020205020404" pitchFamily="49" charset="0"/>
                <a:cs typeface="Courier New" panose="02070309020205020404" pitchFamily="49" charset="0"/>
              </a:rPr>
              <a:t>');</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INFO</a:t>
            </a:r>
            <a:r>
              <a:rPr lang="en-US" sz="2200" b="1" dirty="0">
                <a:latin typeface="Courier New" panose="02070309020205020404" pitchFamily="49" charset="0"/>
                <a:cs typeface="Courier New" panose="02070309020205020404" pitchFamily="49" charset="0"/>
              </a:rPr>
              <a:t> '</a:t>
            </a:r>
            <a:r>
              <a:rPr lang="en-US" sz="2200" b="1" dirty="0" err="1">
                <a:latin typeface="Courier New" panose="02070309020205020404" pitchFamily="49" charset="0"/>
                <a:cs typeface="Courier New" panose="02070309020205020404" pitchFamily="49" charset="0"/>
              </a:rPr>
              <a:t>Risultato</a:t>
            </a:r>
            <a:r>
              <a:rPr lang="en-US" sz="2200" b="1" dirty="0">
                <a:latin typeface="Courier New" panose="02070309020205020404" pitchFamily="49" charset="0"/>
                <a:cs typeface="Courier New" panose="02070309020205020404" pitchFamily="49" charset="0"/>
              </a:rPr>
              <a:t> : </a:t>
            </a:r>
            <a:r>
              <a:rPr lang="en-US" sz="2200" b="1" dirty="0">
                <a:solidFill>
                  <a:srgbClr val="0000FF"/>
                </a:solidFill>
                <a:latin typeface="Courier New" panose="02070309020205020404" pitchFamily="49" charset="0"/>
                <a:cs typeface="Courier New" panose="02070309020205020404" pitchFamily="49" charset="0"/>
              </a:rPr>
              <a:t>%</a:t>
            </a:r>
            <a:r>
              <a:rPr lang="en-US" sz="2200" b="1" dirty="0">
                <a:latin typeface="Courier New" panose="02070309020205020404" pitchFamily="49" charset="0"/>
                <a:cs typeface="Courier New" panose="02070309020205020404" pitchFamily="49" charset="0"/>
              </a:rPr>
              <a:t>', WS_STR;</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 </a:t>
            </a:r>
          </a:p>
          <a:p>
            <a:r>
              <a:rPr lang="en-US" sz="2200" b="1" dirty="0">
                <a:solidFill>
                  <a:srgbClr val="0000FF"/>
                </a:solidFill>
                <a:latin typeface="Courier New" panose="02070309020205020404" pitchFamily="49" charset="0"/>
                <a:cs typeface="Courier New" panose="02070309020205020404" pitchFamily="49" charset="0"/>
              </a:rPr>
              <a:t>$$</a:t>
            </a:r>
          </a:p>
        </p:txBody>
      </p:sp>
      <p:pic>
        <p:nvPicPr>
          <p:cNvPr id="6" name="Immagine 5">
            <a:extLst>
              <a:ext uri="{FF2B5EF4-FFF2-40B4-BE49-F238E27FC236}">
                <a16:creationId xmlns:a16="http://schemas.microsoft.com/office/drawing/2014/main" id="{22176CC5-D2A2-7234-96F1-66963195F0CC}"/>
              </a:ext>
            </a:extLst>
          </p:cNvPr>
          <p:cNvPicPr>
            <a:picLocks noChangeAspect="1"/>
          </p:cNvPicPr>
          <p:nvPr/>
        </p:nvPicPr>
        <p:blipFill>
          <a:blip r:embed="rId3"/>
          <a:stretch>
            <a:fillRect/>
          </a:stretch>
        </p:blipFill>
        <p:spPr>
          <a:xfrm>
            <a:off x="5173456" y="3932855"/>
            <a:ext cx="6026483" cy="2232401"/>
          </a:xfrm>
          <a:prstGeom prst="rect">
            <a:avLst/>
          </a:prstGeom>
        </p:spPr>
      </p:pic>
    </p:spTree>
    <p:extLst>
      <p:ext uri="{BB962C8B-B14F-4D97-AF65-F5344CB8AC3E}">
        <p14:creationId xmlns:p14="http://schemas.microsoft.com/office/powerpoint/2010/main" val="28393662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ABS</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valore assoluto, detto anche modulo, è una funzione che associa ad un numero negativo il numero stesso con segno positivo, a zero associa zero e lascia invariati i numeri positivi; il valore assoluto di un numero è quindi sempre positivo</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mette a disposizione la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ABS</a:t>
            </a:r>
            <a:r>
              <a:rPr lang="it-IT" sz="2800" dirty="0">
                <a:ea typeface="Tahoma" panose="020B0604030504040204" pitchFamily="34" charset="0"/>
                <a:cs typeface="Calibri" panose="020F0502020204030204" pitchFamily="34" charset="0"/>
                <a:sym typeface="Convergence"/>
              </a:rPr>
              <a:t> per eseguire questo tipo di operazione</a:t>
            </a:r>
            <a:endParaRPr lang="it-IT" sz="2400"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E4136FDC-B859-DD91-6B87-D0BCFA3FD376}"/>
              </a:ext>
            </a:extLst>
          </p:cNvPr>
          <p:cNvSpPr txBox="1"/>
          <p:nvPr/>
        </p:nvSpPr>
        <p:spPr>
          <a:xfrm>
            <a:off x="1115124" y="3109869"/>
            <a:ext cx="11597268" cy="3170099"/>
          </a:xfrm>
          <a:prstGeom prst="rect">
            <a:avLst/>
          </a:prstGeom>
          <a:noFill/>
        </p:spPr>
        <p:txBody>
          <a:bodyPr wrap="square" rtlCol="0">
            <a:spAutoFit/>
          </a:bodyPr>
          <a:lstStyle/>
          <a:p>
            <a:r>
              <a:rPr lang="en-US" sz="2000" b="1" dirty="0">
                <a:solidFill>
                  <a:srgbClr val="0000FF"/>
                </a:solidFill>
                <a:latin typeface="Courier New" panose="02070309020205020404" pitchFamily="49" charset="0"/>
                <a:cs typeface="Courier New" panose="02070309020205020404" pitchFamily="49" charset="0"/>
              </a:rPr>
              <a:t>DO $$</a:t>
            </a:r>
          </a:p>
          <a:p>
            <a:r>
              <a:rPr lang="en-US" sz="2000" b="1" dirty="0">
                <a:solidFill>
                  <a:srgbClr val="0000FF"/>
                </a:solidFill>
                <a:latin typeface="Courier New" panose="02070309020205020404" pitchFamily="49" charset="0"/>
                <a:cs typeface="Courier New" panose="02070309020205020404" pitchFamily="49" charset="0"/>
              </a:rPr>
              <a:t>DECLARE</a:t>
            </a:r>
          </a:p>
          <a:p>
            <a:r>
              <a:rPr lang="en-US" sz="2000" b="1" dirty="0">
                <a:latin typeface="Courier New" panose="02070309020205020404" pitchFamily="49" charset="0"/>
                <a:cs typeface="Courier New" panose="02070309020205020404" pitchFamily="49" charset="0"/>
              </a:rPr>
              <a:t>   WS_NUM_INPUT                 </a:t>
            </a:r>
            <a:r>
              <a:rPr lang="en-US" sz="2000" b="1" dirty="0">
                <a:solidFill>
                  <a:srgbClr val="0000FF"/>
                </a:solidFill>
                <a:latin typeface="Courier New" panose="02070309020205020404" pitchFamily="49" charset="0"/>
                <a:cs typeface="Courier New" panose="02070309020205020404" pitchFamily="49" charset="0"/>
              </a:rPr>
              <a:t>INTEGER</a:t>
            </a:r>
            <a:r>
              <a:rPr lang="en-US" sz="2000" b="1" dirty="0">
                <a:latin typeface="Courier New" panose="02070309020205020404" pitchFamily="49" charset="0"/>
                <a:cs typeface="Courier New" panose="02070309020205020404" pitchFamily="49" charset="0"/>
              </a:rPr>
              <a:t> :=0;</a:t>
            </a:r>
          </a:p>
          <a:p>
            <a:r>
              <a:rPr lang="en-US" sz="2000" b="1" dirty="0">
                <a:latin typeface="Courier New" panose="02070309020205020404" pitchFamily="49" charset="0"/>
                <a:cs typeface="Courier New" panose="02070309020205020404" pitchFamily="49" charset="0"/>
              </a:rPr>
              <a:t>   WS_NUM_OUTPUT                </a:t>
            </a:r>
            <a:r>
              <a:rPr lang="en-US" sz="2000" b="1" dirty="0">
                <a:solidFill>
                  <a:srgbClr val="0000FF"/>
                </a:solidFill>
                <a:latin typeface="Courier New" panose="02070309020205020404" pitchFamily="49" charset="0"/>
                <a:cs typeface="Courier New" panose="02070309020205020404" pitchFamily="49" charset="0"/>
              </a:rPr>
              <a:t>INTEGER</a:t>
            </a:r>
            <a:r>
              <a:rPr lang="en-US" sz="2000" b="1" dirty="0">
                <a:latin typeface="Courier New" panose="02070309020205020404" pitchFamily="49" charset="0"/>
                <a:cs typeface="Courier New" panose="02070309020205020404" pitchFamily="49" charset="0"/>
              </a:rPr>
              <a:t> :=0;</a:t>
            </a:r>
          </a:p>
          <a:p>
            <a:r>
              <a:rPr lang="en-US" sz="2000" b="1" dirty="0">
                <a:solidFill>
                  <a:srgbClr val="0000FF"/>
                </a:solidFill>
                <a:latin typeface="Courier New" panose="02070309020205020404" pitchFamily="49" charset="0"/>
                <a:cs typeface="Courier New" panose="02070309020205020404" pitchFamily="49" charset="0"/>
              </a:rPr>
              <a:t>BEGIN</a:t>
            </a:r>
          </a:p>
          <a:p>
            <a:r>
              <a:rPr lang="en-US" sz="2000" b="1" dirty="0">
                <a:latin typeface="Courier New" panose="02070309020205020404" pitchFamily="49" charset="0"/>
                <a:cs typeface="Courier New" panose="02070309020205020404" pitchFamily="49" charset="0"/>
              </a:rPr>
              <a:t>   WS_NUM_INPUT := -159;</a:t>
            </a:r>
          </a:p>
          <a:p>
            <a:r>
              <a:rPr lang="en-US" sz="2000" b="1" dirty="0">
                <a:latin typeface="Courier New" panose="02070309020205020404" pitchFamily="49" charset="0"/>
                <a:cs typeface="Courier New" panose="02070309020205020404" pitchFamily="49" charset="0"/>
              </a:rPr>
              <a:t>   WS_NUM_OUTPUT := </a:t>
            </a:r>
            <a:r>
              <a:rPr lang="en-US" sz="2000" b="1" dirty="0">
                <a:solidFill>
                  <a:srgbClr val="0000FF"/>
                </a:solidFill>
                <a:latin typeface="Courier New" panose="02070309020205020404" pitchFamily="49" charset="0"/>
                <a:cs typeface="Courier New" panose="02070309020205020404" pitchFamily="49" charset="0"/>
              </a:rPr>
              <a:t>ABS</a:t>
            </a:r>
            <a:r>
              <a:rPr lang="en-US" sz="2000" b="1" dirty="0">
                <a:latin typeface="Courier New" panose="02070309020205020404" pitchFamily="49" charset="0"/>
                <a:cs typeface="Courier New" panose="02070309020205020404" pitchFamily="49" charset="0"/>
              </a:rPr>
              <a:t>(WS_NUM_INPUT);</a:t>
            </a:r>
          </a:p>
          <a:p>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RAISE INFO </a:t>
            </a:r>
            <a:r>
              <a:rPr lang="en-US" sz="2000" b="1" dirty="0">
                <a:latin typeface="Courier New" panose="02070309020205020404" pitchFamily="49" charset="0"/>
                <a:cs typeface="Courier New" panose="02070309020205020404" pitchFamily="49" charset="0"/>
              </a:rPr>
              <a:t>'</a:t>
            </a:r>
            <a:r>
              <a:rPr lang="en-US" sz="2000" b="1" dirty="0" err="1">
                <a:latin typeface="Courier New" panose="02070309020205020404" pitchFamily="49" charset="0"/>
                <a:cs typeface="Courier New" panose="02070309020205020404" pitchFamily="49" charset="0"/>
              </a:rPr>
              <a:t>Risultato</a:t>
            </a:r>
            <a:r>
              <a:rPr lang="en-US" sz="2000" b="1" dirty="0">
                <a:latin typeface="Courier New" panose="02070309020205020404" pitchFamily="49" charset="0"/>
                <a:cs typeface="Courier New" panose="02070309020205020404" pitchFamily="49" charset="0"/>
              </a:rPr>
              <a:t> : %', WS_NUM_OUTPUT;</a:t>
            </a:r>
          </a:p>
          <a:p>
            <a:r>
              <a:rPr lang="en-US" sz="2000" b="1" dirty="0">
                <a:solidFill>
                  <a:srgbClr val="0000FF"/>
                </a:solidFill>
                <a:latin typeface="Courier New" panose="02070309020205020404" pitchFamily="49" charset="0"/>
                <a:cs typeface="Courier New" panose="02070309020205020404" pitchFamily="49" charset="0"/>
              </a:rPr>
              <a:t>END</a:t>
            </a:r>
            <a:r>
              <a:rPr lang="en-US" sz="2000" b="1" dirty="0">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a:t>
            </a:r>
          </a:p>
        </p:txBody>
      </p:sp>
      <p:sp>
        <p:nvSpPr>
          <p:cNvPr id="3" name="Rettangolo 2">
            <a:extLst>
              <a:ext uri="{FF2B5EF4-FFF2-40B4-BE49-F238E27FC236}">
                <a16:creationId xmlns:a16="http://schemas.microsoft.com/office/drawing/2014/main" id="{2E332A7C-AEAA-BCE3-004E-D0C4C8669513}"/>
              </a:ext>
            </a:extLst>
          </p:cNvPr>
          <p:cNvSpPr/>
          <p:nvPr/>
        </p:nvSpPr>
        <p:spPr>
          <a:xfrm>
            <a:off x="13008926" y="4177663"/>
            <a:ext cx="2381835" cy="1494450"/>
          </a:xfrm>
          <a:prstGeom prst="rect">
            <a:avLst/>
          </a:prstGeom>
          <a:solidFill>
            <a:srgbClr val="00FFFF"/>
          </a:solidFill>
          <a:scene3d>
            <a:camera prst="orthographicFront"/>
            <a:lightRig rig="threePt" dir="t"/>
          </a:scene3d>
          <a:sp3d>
            <a:bevelT w="114300" prst="artDeco"/>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it-IT" sz="8000" b="1" dirty="0">
                <a:solidFill>
                  <a:srgbClr val="3333FF"/>
                </a:solidFill>
                <a:latin typeface="Tahoma" panose="020B0604030504040204" pitchFamily="34" charset="0"/>
                <a:ea typeface="Tahoma" panose="020B0604030504040204" pitchFamily="34" charset="0"/>
                <a:cs typeface="Tahoma" panose="020B0604030504040204" pitchFamily="34" charset="0"/>
              </a:rPr>
              <a:t>159</a:t>
            </a:r>
          </a:p>
        </p:txBody>
      </p:sp>
      <p:sp>
        <p:nvSpPr>
          <p:cNvPr id="6" name="Freccia a destra 5">
            <a:extLst>
              <a:ext uri="{FF2B5EF4-FFF2-40B4-BE49-F238E27FC236}">
                <a16:creationId xmlns:a16="http://schemas.microsoft.com/office/drawing/2014/main" id="{31BBDE2B-37D4-416F-BD47-344B66CB50DF}"/>
              </a:ext>
            </a:extLst>
          </p:cNvPr>
          <p:cNvSpPr/>
          <p:nvPr/>
        </p:nvSpPr>
        <p:spPr>
          <a:xfrm rot="21259341">
            <a:off x="8146555" y="4821118"/>
            <a:ext cx="4966829" cy="711583"/>
          </a:xfrm>
          <a:prstGeom prst="rightArrow">
            <a:avLst/>
          </a:prstGeom>
          <a:gradFill flip="none" rotWithShape="1">
            <a:gsLst>
              <a:gs pos="0">
                <a:srgbClr val="0000FF"/>
              </a:gs>
              <a:gs pos="48000">
                <a:schemeClr val="accent2">
                  <a:lumMod val="97000"/>
                  <a:lumOff val="3000"/>
                </a:schemeClr>
              </a:gs>
              <a:gs pos="48000">
                <a:schemeClr val="accent2">
                  <a:lumMod val="60000"/>
                  <a:lumOff val="40000"/>
                </a:schemeClr>
              </a:gs>
            </a:gsLst>
            <a:lin ang="16200000" scaled="1"/>
            <a:tileRect/>
          </a:gradFill>
          <a:scene3d>
            <a:camera prst="orthographicFront"/>
            <a:lightRig rig="threePt" dir="t"/>
          </a:scene3d>
          <a:sp3d>
            <a:bevelT w="114300" prst="artDeco"/>
          </a:sp3d>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29811869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DIV</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236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DIV</a:t>
            </a:r>
            <a:r>
              <a:rPr lang="it-IT" sz="2800" dirty="0">
                <a:ea typeface="Tahoma" panose="020B0604030504040204" pitchFamily="34" charset="0"/>
                <a:cs typeface="Calibri" panose="020F0502020204030204" pitchFamily="34" charset="0"/>
                <a:sym typeface="Convergence"/>
              </a:rPr>
              <a:t>, consente di eseguire una divisione tra due numeri</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risultato sarà </a:t>
            </a:r>
            <a:r>
              <a:rPr lang="it-IT" sz="2800" b="1" dirty="0">
                <a:ea typeface="Tahoma" panose="020B0604030504040204" pitchFamily="34" charset="0"/>
                <a:cs typeface="Calibri" panose="020F0502020204030204" pitchFamily="34" charset="0"/>
                <a:sym typeface="Convergence"/>
              </a:rPr>
              <a:t>2</a:t>
            </a:r>
          </a:p>
        </p:txBody>
      </p:sp>
      <p:sp>
        <p:nvSpPr>
          <p:cNvPr id="2" name="CasellaDiTesto 1">
            <a:extLst>
              <a:ext uri="{FF2B5EF4-FFF2-40B4-BE49-F238E27FC236}">
                <a16:creationId xmlns:a16="http://schemas.microsoft.com/office/drawing/2014/main" id="{BD0E14C8-4EE4-AEF4-7496-3463F5C42BEB}"/>
              </a:ext>
            </a:extLst>
          </p:cNvPr>
          <p:cNvSpPr txBox="1"/>
          <p:nvPr/>
        </p:nvSpPr>
        <p:spPr>
          <a:xfrm>
            <a:off x="573259" y="1186024"/>
            <a:ext cx="13336857" cy="2800767"/>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WS_RESTO                </a:t>
            </a:r>
            <a:r>
              <a:rPr lang="en-US" sz="2200" b="1" dirty="0">
                <a:solidFill>
                  <a:srgbClr val="0000FF"/>
                </a:solidFill>
                <a:latin typeface="Courier New" panose="02070309020205020404" pitchFamily="49" charset="0"/>
                <a:cs typeface="Courier New" panose="02070309020205020404" pitchFamily="49" charset="0"/>
              </a:rPr>
              <a:t>INTEGER</a:t>
            </a:r>
            <a:r>
              <a:rPr lang="en-US" sz="2200" b="1" dirty="0">
                <a:latin typeface="Courier New" panose="02070309020205020404" pitchFamily="49" charset="0"/>
                <a:cs typeface="Courier New" panose="02070309020205020404" pitchFamily="49" charset="0"/>
              </a:rPr>
              <a:t> :=0;</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WS_RESTO := </a:t>
            </a:r>
            <a:r>
              <a:rPr lang="en-US" sz="2200" b="1" dirty="0">
                <a:solidFill>
                  <a:srgbClr val="0000FF"/>
                </a:solidFill>
                <a:latin typeface="Courier New" panose="02070309020205020404" pitchFamily="49" charset="0"/>
                <a:cs typeface="Courier New" panose="02070309020205020404" pitchFamily="49" charset="0"/>
              </a:rPr>
              <a:t>DIV</a:t>
            </a:r>
            <a:r>
              <a:rPr lang="en-US" sz="2200" b="1" dirty="0">
                <a:latin typeface="Courier New" panose="02070309020205020404" pitchFamily="49" charset="0"/>
                <a:cs typeface="Courier New" panose="02070309020205020404" pitchFamily="49" charset="0"/>
              </a:rPr>
              <a:t>(15,7);</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 INFO </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Risultato</a:t>
            </a:r>
            <a:r>
              <a:rPr lang="en-US" sz="2200" b="1" dirty="0">
                <a:latin typeface="Courier New" panose="02070309020205020404" pitchFamily="49" charset="0"/>
                <a:cs typeface="Courier New" panose="02070309020205020404" pitchFamily="49" charset="0"/>
              </a:rPr>
              <a:t> con DIV       : %', WS_RESTO;</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 </a:t>
            </a:r>
          </a:p>
          <a:p>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1321085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Perché utilizzare il linguaggio PLPG/Sql</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6970491" cy="370264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Integrazione di costrutti procedurali con </a:t>
            </a:r>
            <a:r>
              <a:rPr lang="it-IT" sz="2800" b="1" dirty="0" err="1">
                <a:ea typeface="Tahoma" panose="020B0604030504040204" pitchFamily="34" charset="0"/>
                <a:cs typeface="Calibri" panose="020F0502020204030204" pitchFamily="34" charset="0"/>
                <a:sym typeface="Convergence"/>
              </a:rPr>
              <a:t>Sql</a:t>
            </a: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Integrazione con </a:t>
            </a:r>
            <a:r>
              <a:rPr lang="it-IT" sz="2800" b="1" dirty="0">
                <a:ea typeface="Tahoma" panose="020B0604030504040204" pitchFamily="34" charset="0"/>
                <a:cs typeface="Calibri" panose="020F0502020204030204" pitchFamily="34" charset="0"/>
                <a:sym typeface="Convergence"/>
              </a:rPr>
              <a:t>Tools</a:t>
            </a:r>
            <a:r>
              <a:rPr lang="it-IT" sz="2800" dirty="0">
                <a:ea typeface="Tahoma" panose="020B0604030504040204" pitchFamily="34" charset="0"/>
                <a:cs typeface="Calibri" panose="020F0502020204030204" pitchFamily="34" charset="0"/>
                <a:sym typeface="Convergence"/>
              </a:rPr>
              <a:t> di </a:t>
            </a:r>
            <a:r>
              <a:rPr lang="it-IT" sz="2800" b="1" dirty="0">
                <a:ea typeface="Tahoma" panose="020B0604030504040204" pitchFamily="34" charset="0"/>
                <a:cs typeface="Calibri" panose="020F0502020204030204" pitchFamily="34" charset="0"/>
                <a:sym typeface="Convergence"/>
              </a:rPr>
              <a:t>Postgres</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Portabilità</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Gestione delle eccezioni</a:t>
            </a:r>
            <a:endParaRPr lang="it-IT" sz="2400" dirty="0">
              <a:latin typeface="Convergence"/>
              <a:ea typeface="Convergence"/>
              <a:cs typeface="Convergence"/>
              <a:sym typeface="Convergence"/>
            </a:endParaRPr>
          </a:p>
        </p:txBody>
      </p:sp>
      <p:pic>
        <p:nvPicPr>
          <p:cNvPr id="3" name="Immagine 2">
            <a:extLst>
              <a:ext uri="{FF2B5EF4-FFF2-40B4-BE49-F238E27FC236}">
                <a16:creationId xmlns:a16="http://schemas.microsoft.com/office/drawing/2014/main" id="{F40E58C2-BF4E-BF1A-199C-368FD66F01F4}"/>
              </a:ext>
            </a:extLst>
          </p:cNvPr>
          <p:cNvPicPr>
            <a:picLocks noChangeAspect="1"/>
          </p:cNvPicPr>
          <p:nvPr/>
        </p:nvPicPr>
        <p:blipFill>
          <a:blip r:embed="rId3"/>
          <a:stretch>
            <a:fillRect/>
          </a:stretch>
        </p:blipFill>
        <p:spPr>
          <a:xfrm>
            <a:off x="7474998" y="632894"/>
            <a:ext cx="8250203" cy="5018051"/>
          </a:xfrm>
          <a:prstGeom prst="rect">
            <a:avLst/>
          </a:prstGeom>
        </p:spPr>
      </p:pic>
      <p:sp>
        <p:nvSpPr>
          <p:cNvPr id="6" name="CasellaDiTesto 5">
            <a:extLst>
              <a:ext uri="{FF2B5EF4-FFF2-40B4-BE49-F238E27FC236}">
                <a16:creationId xmlns:a16="http://schemas.microsoft.com/office/drawing/2014/main" id="{8B28BF63-5902-168B-6717-F5D266621FCA}"/>
              </a:ext>
            </a:extLst>
          </p:cNvPr>
          <p:cNvSpPr txBox="1"/>
          <p:nvPr/>
        </p:nvSpPr>
        <p:spPr>
          <a:xfrm>
            <a:off x="8566951" y="1491449"/>
            <a:ext cx="7128574" cy="2862322"/>
          </a:xfrm>
          <a:prstGeom prst="rect">
            <a:avLst/>
          </a:prstGeom>
          <a:noFill/>
        </p:spPr>
        <p:txBody>
          <a:bodyPr wrap="square" rtlCol="0">
            <a:spAutoFit/>
          </a:bodyPr>
          <a:lstStyle/>
          <a:p>
            <a:r>
              <a:rPr lang="it-IT" b="1" dirty="0">
                <a:solidFill>
                  <a:srgbClr val="0000FF"/>
                </a:solidFill>
                <a:latin typeface="Courier New" panose="02070309020205020404" pitchFamily="49" charset="0"/>
                <a:cs typeface="Courier New" panose="02070309020205020404" pitchFamily="49" charset="0"/>
              </a:rPr>
              <a:t>create or </a:t>
            </a:r>
            <a:r>
              <a:rPr lang="it-IT" b="1" dirty="0" err="1">
                <a:solidFill>
                  <a:srgbClr val="0000FF"/>
                </a:solidFill>
                <a:latin typeface="Courier New" panose="02070309020205020404" pitchFamily="49" charset="0"/>
                <a:cs typeface="Courier New" panose="02070309020205020404" pitchFamily="49" charset="0"/>
              </a:rPr>
              <a:t>replace</a:t>
            </a:r>
            <a:r>
              <a:rPr lang="it-IT" b="1" dirty="0">
                <a:solidFill>
                  <a:srgbClr val="0000FF"/>
                </a:solidFill>
                <a:latin typeface="Courier New" panose="02070309020205020404" pitchFamily="49" charset="0"/>
                <a:cs typeface="Courier New" panose="02070309020205020404" pitchFamily="49" charset="0"/>
              </a:rPr>
              <a:t> procedure </a:t>
            </a:r>
            <a:r>
              <a:rPr lang="it-IT" b="1" dirty="0">
                <a:latin typeface="Courier New" panose="02070309020205020404" pitchFamily="49" charset="0"/>
                <a:cs typeface="Courier New" panose="02070309020205020404" pitchFamily="49" charset="0"/>
              </a:rPr>
              <a:t>sch_dbetl.stproc1()</a:t>
            </a:r>
          </a:p>
          <a:p>
            <a:r>
              <a:rPr lang="it-IT" b="1" dirty="0" err="1">
                <a:solidFill>
                  <a:srgbClr val="0000FF"/>
                </a:solidFill>
                <a:latin typeface="Courier New" panose="02070309020205020404" pitchFamily="49" charset="0"/>
                <a:cs typeface="Courier New" panose="02070309020205020404" pitchFamily="49" charset="0"/>
              </a:rPr>
              <a:t>language</a:t>
            </a:r>
            <a:r>
              <a:rPr lang="it-IT" b="1" dirty="0">
                <a:solidFill>
                  <a:srgbClr val="0000FF"/>
                </a:solidFill>
                <a:latin typeface="Courier New" panose="02070309020205020404" pitchFamily="49" charset="0"/>
                <a:cs typeface="Courier New" panose="02070309020205020404" pitchFamily="49" charset="0"/>
              </a:rPr>
              <a:t> </a:t>
            </a:r>
            <a:r>
              <a:rPr lang="it-IT" b="1" dirty="0" err="1">
                <a:solidFill>
                  <a:srgbClr val="0000FF"/>
                </a:solidFill>
                <a:latin typeface="Courier New" panose="02070309020205020404" pitchFamily="49" charset="0"/>
                <a:cs typeface="Courier New" panose="02070309020205020404" pitchFamily="49" charset="0"/>
              </a:rPr>
              <a:t>plpgsql</a:t>
            </a:r>
            <a:endParaRPr lang="it-IT" b="1" dirty="0">
              <a:solidFill>
                <a:srgbClr val="0000FF"/>
              </a:solidFill>
              <a:latin typeface="Courier New" panose="02070309020205020404" pitchFamily="49" charset="0"/>
              <a:cs typeface="Courier New" panose="02070309020205020404" pitchFamily="49" charset="0"/>
            </a:endParaRPr>
          </a:p>
          <a:p>
            <a:r>
              <a:rPr lang="it-IT" b="1" dirty="0" err="1">
                <a:solidFill>
                  <a:srgbClr val="0000FF"/>
                </a:solidFill>
                <a:latin typeface="Courier New" panose="02070309020205020404" pitchFamily="49" charset="0"/>
                <a:cs typeface="Courier New" panose="02070309020205020404" pitchFamily="49" charset="0"/>
              </a:rPr>
              <a:t>as</a:t>
            </a:r>
            <a:r>
              <a:rPr lang="it-IT" b="1" dirty="0">
                <a:solidFill>
                  <a:srgbClr val="0000FF"/>
                </a:solidFill>
                <a:latin typeface="Courier New" panose="02070309020205020404" pitchFamily="49" charset="0"/>
                <a:cs typeface="Courier New" panose="02070309020205020404" pitchFamily="49" charset="0"/>
              </a:rPr>
              <a:t> $$</a:t>
            </a:r>
          </a:p>
          <a:p>
            <a:r>
              <a:rPr lang="it-IT" b="1" dirty="0" err="1">
                <a:solidFill>
                  <a:srgbClr val="0000FF"/>
                </a:solidFill>
                <a:latin typeface="Courier New" panose="02070309020205020404" pitchFamily="49" charset="0"/>
                <a:cs typeface="Courier New" panose="02070309020205020404" pitchFamily="49" charset="0"/>
              </a:rPr>
              <a:t>declare</a:t>
            </a:r>
            <a:endParaRPr lang="it-IT" b="1" dirty="0">
              <a:solidFill>
                <a:srgbClr val="0000FF"/>
              </a:solidFill>
              <a:latin typeface="Courier New" panose="02070309020205020404" pitchFamily="49" charset="0"/>
              <a:cs typeface="Courier New" panose="02070309020205020404" pitchFamily="49" charset="0"/>
            </a:endParaRPr>
          </a:p>
          <a:p>
            <a:r>
              <a:rPr lang="it-IT" b="1" dirty="0">
                <a:latin typeface="Courier New" panose="02070309020205020404" pitchFamily="49" charset="0"/>
                <a:cs typeface="Courier New" panose="02070309020205020404" pitchFamily="49" charset="0"/>
              </a:rPr>
              <a:t>   var1      </a:t>
            </a:r>
            <a:r>
              <a:rPr lang="it-IT" b="1" dirty="0" err="1">
                <a:solidFill>
                  <a:srgbClr val="0000FF"/>
                </a:solidFill>
                <a:latin typeface="Courier New" panose="02070309020205020404" pitchFamily="49" charset="0"/>
                <a:cs typeface="Courier New" panose="02070309020205020404" pitchFamily="49" charset="0"/>
              </a:rPr>
              <a:t>int</a:t>
            </a:r>
            <a:r>
              <a:rPr lang="it-IT" b="1" dirty="0">
                <a:latin typeface="Courier New" panose="02070309020205020404" pitchFamily="49" charset="0"/>
                <a:cs typeface="Courier New" panose="02070309020205020404" pitchFamily="49" charset="0"/>
              </a:rPr>
              <a:t> :=5;</a:t>
            </a:r>
          </a:p>
          <a:p>
            <a:r>
              <a:rPr lang="it-IT" b="1" dirty="0">
                <a:latin typeface="Courier New" panose="02070309020205020404" pitchFamily="49" charset="0"/>
                <a:cs typeface="Courier New" panose="02070309020205020404" pitchFamily="49" charset="0"/>
              </a:rPr>
              <a:t>   var2      </a:t>
            </a:r>
            <a:r>
              <a:rPr lang="it-IT" b="1" dirty="0" err="1">
                <a:solidFill>
                  <a:srgbClr val="0000FF"/>
                </a:solidFill>
                <a:latin typeface="Courier New" panose="02070309020205020404" pitchFamily="49" charset="0"/>
                <a:cs typeface="Courier New" panose="02070309020205020404" pitchFamily="49" charset="0"/>
              </a:rPr>
              <a:t>int</a:t>
            </a:r>
            <a:r>
              <a:rPr lang="it-IT" b="1" dirty="0">
                <a:latin typeface="Courier New" panose="02070309020205020404" pitchFamily="49" charset="0"/>
                <a:cs typeface="Courier New" panose="02070309020205020404" pitchFamily="49" charset="0"/>
              </a:rPr>
              <a:t> :=2;</a:t>
            </a:r>
          </a:p>
          <a:p>
            <a:r>
              <a:rPr lang="it-IT" b="1" dirty="0">
                <a:latin typeface="Courier New" panose="02070309020205020404" pitchFamily="49" charset="0"/>
                <a:cs typeface="Courier New" panose="02070309020205020404" pitchFamily="49" charset="0"/>
              </a:rPr>
              <a:t>   risultato </a:t>
            </a:r>
            <a:r>
              <a:rPr lang="it-IT" b="1" dirty="0" err="1">
                <a:solidFill>
                  <a:srgbClr val="0000FF"/>
                </a:solidFill>
                <a:latin typeface="Courier New" panose="02070309020205020404" pitchFamily="49" charset="0"/>
                <a:cs typeface="Courier New" panose="02070309020205020404" pitchFamily="49" charset="0"/>
              </a:rPr>
              <a:t>int</a:t>
            </a:r>
            <a:r>
              <a:rPr lang="it-IT" b="1" dirty="0">
                <a:latin typeface="Courier New" panose="02070309020205020404" pitchFamily="49" charset="0"/>
                <a:cs typeface="Courier New" panose="02070309020205020404" pitchFamily="49" charset="0"/>
              </a:rPr>
              <a:t> :=0;</a:t>
            </a:r>
          </a:p>
          <a:p>
            <a:r>
              <a:rPr lang="it-IT" b="1" dirty="0" err="1">
                <a:solidFill>
                  <a:srgbClr val="0000FF"/>
                </a:solidFill>
                <a:latin typeface="Courier New" panose="02070309020205020404" pitchFamily="49" charset="0"/>
                <a:cs typeface="Courier New" panose="02070309020205020404" pitchFamily="49" charset="0"/>
              </a:rPr>
              <a:t>begin</a:t>
            </a:r>
            <a:endParaRPr lang="it-IT" b="1" dirty="0">
              <a:solidFill>
                <a:srgbClr val="0000FF"/>
              </a:solidFill>
              <a:latin typeface="Courier New" panose="02070309020205020404" pitchFamily="49" charset="0"/>
              <a:cs typeface="Courier New" panose="02070309020205020404" pitchFamily="49" charset="0"/>
            </a:endParaRPr>
          </a:p>
          <a:p>
            <a:r>
              <a:rPr lang="it-IT" b="1" dirty="0">
                <a:latin typeface="Courier New" panose="02070309020205020404" pitchFamily="49" charset="0"/>
                <a:cs typeface="Courier New" panose="02070309020205020404" pitchFamily="49" charset="0"/>
              </a:rPr>
              <a:t>   risultato := var1 + var2;</a:t>
            </a:r>
          </a:p>
          <a:p>
            <a:r>
              <a:rPr lang="it-IT" b="1" dirty="0">
                <a:solidFill>
                  <a:srgbClr val="0000FF"/>
                </a:solidFill>
                <a:latin typeface="Courier New" panose="02070309020205020404" pitchFamily="49" charset="0"/>
                <a:cs typeface="Courier New" panose="02070309020205020404" pitchFamily="49" charset="0"/>
              </a:rPr>
              <a:t>end</a:t>
            </a:r>
            <a:r>
              <a:rPr lang="it-IT" b="1" dirty="0">
                <a:latin typeface="Courier New" panose="02070309020205020404" pitchFamily="49" charset="0"/>
                <a:cs typeface="Courier New" panose="02070309020205020404" pitchFamily="49" charset="0"/>
              </a:rPr>
              <a:t>; $$</a:t>
            </a:r>
          </a:p>
        </p:txBody>
      </p:sp>
    </p:spTree>
    <p:extLst>
      <p:ext uri="{BB962C8B-B14F-4D97-AF65-F5344CB8AC3E}">
        <p14:creationId xmlns:p14="http://schemas.microsoft.com/office/powerpoint/2010/main" val="82385209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MOD</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2361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MOD</a:t>
            </a:r>
            <a:r>
              <a:rPr lang="it-IT" sz="2800" dirty="0">
                <a:ea typeface="Tahoma" panose="020B0604030504040204" pitchFamily="34" charset="0"/>
                <a:cs typeface="Calibri" panose="020F0502020204030204" pitchFamily="34" charset="0"/>
                <a:sym typeface="Convergence"/>
              </a:rPr>
              <a:t>, restituisce il resto di una divisione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risultato sarà </a:t>
            </a:r>
            <a:r>
              <a:rPr lang="it-IT" sz="2800" b="1" dirty="0">
                <a:ea typeface="Tahoma" panose="020B0604030504040204" pitchFamily="34" charset="0"/>
                <a:cs typeface="Calibri" panose="020F0502020204030204" pitchFamily="34" charset="0"/>
                <a:sym typeface="Convergence"/>
              </a:rPr>
              <a:t>1</a:t>
            </a:r>
          </a:p>
        </p:txBody>
      </p:sp>
      <p:sp>
        <p:nvSpPr>
          <p:cNvPr id="2" name="CasellaDiTesto 1">
            <a:extLst>
              <a:ext uri="{FF2B5EF4-FFF2-40B4-BE49-F238E27FC236}">
                <a16:creationId xmlns:a16="http://schemas.microsoft.com/office/drawing/2014/main" id="{BD0E14C8-4EE4-AEF4-7496-3463F5C42BEB}"/>
              </a:ext>
            </a:extLst>
          </p:cNvPr>
          <p:cNvSpPr txBox="1"/>
          <p:nvPr/>
        </p:nvSpPr>
        <p:spPr>
          <a:xfrm>
            <a:off x="573259" y="1186024"/>
            <a:ext cx="13336857" cy="2800767"/>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   WS_RESTO                </a:t>
            </a:r>
            <a:r>
              <a:rPr lang="en-US" sz="2200" b="1" dirty="0">
                <a:solidFill>
                  <a:srgbClr val="0000FF"/>
                </a:solidFill>
                <a:latin typeface="Courier New" panose="02070309020205020404" pitchFamily="49" charset="0"/>
                <a:cs typeface="Courier New" panose="02070309020205020404" pitchFamily="49" charset="0"/>
              </a:rPr>
              <a:t>INTEGER</a:t>
            </a:r>
            <a:r>
              <a:rPr lang="en-US" sz="2200" b="1" dirty="0">
                <a:latin typeface="Courier New" panose="02070309020205020404" pitchFamily="49" charset="0"/>
                <a:cs typeface="Courier New" panose="02070309020205020404" pitchFamily="49" charset="0"/>
              </a:rPr>
              <a:t> :=0;</a:t>
            </a:r>
          </a:p>
          <a:p>
            <a:r>
              <a:rPr lang="en-US" sz="2200" b="1" dirty="0">
                <a:solidFill>
                  <a:srgbClr val="0000FF"/>
                </a:solidFill>
                <a:latin typeface="Courier New" panose="02070309020205020404" pitchFamily="49" charset="0"/>
                <a:cs typeface="Courier New" panose="02070309020205020404" pitchFamily="49" charset="0"/>
              </a:rPr>
              <a:t>BEGIN</a:t>
            </a:r>
          </a:p>
          <a:p>
            <a:r>
              <a:rPr lang="en-US" sz="2200" b="1" dirty="0">
                <a:latin typeface="Courier New" panose="02070309020205020404" pitchFamily="49" charset="0"/>
                <a:cs typeface="Courier New" panose="02070309020205020404" pitchFamily="49" charset="0"/>
              </a:rPr>
              <a:t>   WS_RESTO := </a:t>
            </a:r>
            <a:r>
              <a:rPr lang="en-US" sz="2200" b="1" dirty="0">
                <a:solidFill>
                  <a:srgbClr val="0000FF"/>
                </a:solidFill>
                <a:latin typeface="Courier New" panose="02070309020205020404" pitchFamily="49" charset="0"/>
                <a:cs typeface="Courier New" panose="02070309020205020404" pitchFamily="49" charset="0"/>
              </a:rPr>
              <a:t>MOD</a:t>
            </a:r>
            <a:r>
              <a:rPr lang="en-US" sz="2200" b="1" dirty="0">
                <a:latin typeface="Courier New" panose="02070309020205020404" pitchFamily="49" charset="0"/>
                <a:cs typeface="Courier New" panose="02070309020205020404" pitchFamily="49" charset="0"/>
              </a:rPr>
              <a:t>(15,7);</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RAISE INFO </a:t>
            </a:r>
            <a:r>
              <a:rPr lang="en-US" sz="2200" b="1" dirty="0">
                <a:latin typeface="Courier New" panose="02070309020205020404" pitchFamily="49" charset="0"/>
                <a:cs typeface="Courier New" panose="02070309020205020404" pitchFamily="49" charset="0"/>
              </a:rPr>
              <a:t>'</a:t>
            </a:r>
            <a:r>
              <a:rPr lang="en-US" sz="2200" b="1" dirty="0" err="1">
                <a:latin typeface="Courier New" panose="02070309020205020404" pitchFamily="49" charset="0"/>
                <a:cs typeface="Courier New" panose="02070309020205020404" pitchFamily="49" charset="0"/>
              </a:rPr>
              <a:t>Risultato</a:t>
            </a:r>
            <a:r>
              <a:rPr lang="en-US" sz="2200" b="1" dirty="0">
                <a:latin typeface="Courier New" panose="02070309020205020404" pitchFamily="49" charset="0"/>
                <a:cs typeface="Courier New" panose="02070309020205020404" pitchFamily="49" charset="0"/>
              </a:rPr>
              <a:t> con MOD       : %', WS_RESTO;</a:t>
            </a:r>
          </a:p>
          <a:p>
            <a:r>
              <a:rPr lang="en-US" sz="2200" b="1" dirty="0">
                <a:solidFill>
                  <a:srgbClr val="0000FF"/>
                </a:solidFill>
                <a:latin typeface="Courier New" panose="02070309020205020404" pitchFamily="49" charset="0"/>
                <a:cs typeface="Courier New" panose="02070309020205020404" pitchFamily="49" charset="0"/>
              </a:rPr>
              <a:t>END</a:t>
            </a:r>
            <a:r>
              <a:rPr lang="en-US" sz="2200" b="1" dirty="0">
                <a:latin typeface="Courier New" panose="02070309020205020404" pitchFamily="49" charset="0"/>
                <a:cs typeface="Courier New" panose="02070309020205020404" pitchFamily="49" charset="0"/>
              </a:rPr>
              <a:t>; </a:t>
            </a:r>
          </a:p>
          <a:p>
            <a:r>
              <a:rPr lang="en-US" sz="22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348196473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ROUND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676216"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ROUND </a:t>
            </a:r>
            <a:r>
              <a:rPr lang="it-IT" sz="2800" dirty="0">
                <a:ea typeface="Tahoma" panose="020B0604030504040204" pitchFamily="34" charset="0"/>
                <a:cs typeface="Calibri" panose="020F0502020204030204" pitchFamily="34" charset="0"/>
                <a:sym typeface="Convergence"/>
              </a:rPr>
              <a:t>restituisce un numero </a:t>
            </a:r>
            <a:r>
              <a:rPr lang="it-IT" sz="2800" b="1" dirty="0">
                <a:solidFill>
                  <a:srgbClr val="FF0000"/>
                </a:solidFill>
                <a:ea typeface="Tahoma" panose="020B0604030504040204" pitchFamily="34" charset="0"/>
                <a:cs typeface="Calibri" panose="020F0502020204030204" pitchFamily="34" charset="0"/>
                <a:sym typeface="Convergence"/>
              </a:rPr>
              <a:t>Arrotondato</a:t>
            </a:r>
            <a:r>
              <a:rPr lang="it-IT" sz="2800" dirty="0">
                <a:ea typeface="Tahoma" panose="020B0604030504040204" pitchFamily="34" charset="0"/>
                <a:cs typeface="Calibri" panose="020F0502020204030204" pitchFamily="34" charset="0"/>
                <a:sym typeface="Convergence"/>
              </a:rPr>
              <a:t> a un determinato numero di posizioni </a:t>
            </a:r>
            <a:r>
              <a:rPr lang="it-IT" sz="2800" b="1" dirty="0">
                <a:ea typeface="Tahoma" panose="020B0604030504040204" pitchFamily="34" charset="0"/>
                <a:cs typeface="Calibri" panose="020F0502020204030204" pitchFamily="34" charset="0"/>
                <a:sym typeface="Convergence"/>
              </a:rPr>
              <a:t>Decimali</a:t>
            </a:r>
            <a:endParaRPr lang="it-IT" sz="2400" b="1"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928CAA9F-D4BD-DA93-0141-3DD7EE7321E6}"/>
              </a:ext>
            </a:extLst>
          </p:cNvPr>
          <p:cNvSpPr txBox="1"/>
          <p:nvPr/>
        </p:nvSpPr>
        <p:spPr>
          <a:xfrm>
            <a:off x="591016" y="1315076"/>
            <a:ext cx="6901738" cy="4832092"/>
          </a:xfrm>
          <a:prstGeom prst="rect">
            <a:avLst/>
          </a:prstGeom>
          <a:noFill/>
        </p:spPr>
        <p:txBody>
          <a:bodyPr wrap="square" rtlCol="0">
            <a:spAutoFit/>
          </a:bodyPr>
          <a:lstStyle/>
          <a:p>
            <a:r>
              <a:rPr lang="en-US" sz="1400" b="1" dirty="0">
                <a:solidFill>
                  <a:srgbClr val="0000FF"/>
                </a:solidFill>
                <a:latin typeface="Courier New" panose="02070309020205020404" pitchFamily="49" charset="0"/>
                <a:cs typeface="Courier New" panose="02070309020205020404" pitchFamily="49" charset="0"/>
              </a:rPr>
              <a:t>DO $$</a:t>
            </a:r>
          </a:p>
          <a:p>
            <a:r>
              <a:rPr lang="en-US" sz="1400" b="1" dirty="0">
                <a:solidFill>
                  <a:srgbClr val="0000FF"/>
                </a:solidFill>
                <a:latin typeface="Courier New" panose="02070309020205020404" pitchFamily="49" charset="0"/>
                <a:cs typeface="Courier New" panose="02070309020205020404" pitchFamily="49" charset="0"/>
              </a:rPr>
              <a:t>DECLARE</a:t>
            </a:r>
          </a:p>
          <a:p>
            <a:r>
              <a:rPr lang="en-US" sz="1400" b="1" dirty="0">
                <a:latin typeface="Courier New" panose="02070309020205020404" pitchFamily="49" charset="0"/>
                <a:cs typeface="Courier New" panose="02070309020205020404" pitchFamily="49" charset="0"/>
              </a:rPr>
              <a:t>   WS_NUM_INPUT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(11,4) := 4836.9821;</a:t>
            </a:r>
          </a:p>
          <a:p>
            <a:r>
              <a:rPr lang="en-US" sz="1400" b="1" dirty="0">
                <a:latin typeface="Courier New" panose="02070309020205020404" pitchFamily="49" charset="0"/>
                <a:cs typeface="Courier New" panose="02070309020205020404" pitchFamily="49" charset="0"/>
              </a:rPr>
              <a:t>   WS_OUTPUT_0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(11,4) := 0;</a:t>
            </a:r>
          </a:p>
          <a:p>
            <a:r>
              <a:rPr lang="en-US" sz="1400" b="1" dirty="0">
                <a:latin typeface="Courier New" panose="02070309020205020404" pitchFamily="49" charset="0"/>
                <a:cs typeface="Courier New" panose="02070309020205020404" pitchFamily="49" charset="0"/>
              </a:rPr>
              <a:t>   WS_OUTPUT_1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(11,4) := 0;</a:t>
            </a:r>
          </a:p>
          <a:p>
            <a:r>
              <a:rPr lang="en-US" sz="1400" b="1" dirty="0">
                <a:latin typeface="Courier New" panose="02070309020205020404" pitchFamily="49" charset="0"/>
                <a:cs typeface="Courier New" panose="02070309020205020404" pitchFamily="49" charset="0"/>
              </a:rPr>
              <a:t>   WS_OUTPUT_2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(11,4) := 0;</a:t>
            </a:r>
          </a:p>
          <a:p>
            <a:r>
              <a:rPr lang="en-US" sz="1400" b="1" dirty="0">
                <a:latin typeface="Courier New" panose="02070309020205020404" pitchFamily="49" charset="0"/>
                <a:cs typeface="Courier New" panose="02070309020205020404" pitchFamily="49" charset="0"/>
              </a:rPr>
              <a:t>   WS_OUTPUT_3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(11,4) := 0;</a:t>
            </a:r>
          </a:p>
          <a:p>
            <a:r>
              <a:rPr lang="en-US" sz="1400" b="1" dirty="0">
                <a:latin typeface="Courier New" panose="02070309020205020404" pitchFamily="49" charset="0"/>
                <a:cs typeface="Courier New" panose="02070309020205020404" pitchFamily="49" charset="0"/>
              </a:rPr>
              <a:t>   WS_OUTPUT_4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(11,4) := 0;</a:t>
            </a:r>
          </a:p>
          <a:p>
            <a:r>
              <a:rPr lang="en-US" sz="1400" b="1" dirty="0">
                <a:solidFill>
                  <a:srgbClr val="0000FF"/>
                </a:solidFill>
                <a:latin typeface="Courier New" panose="02070309020205020404" pitchFamily="49" charset="0"/>
                <a:cs typeface="Courier New" panose="02070309020205020404" pitchFamily="49" charset="0"/>
              </a:rPr>
              <a:t>BEGIN</a:t>
            </a:r>
          </a:p>
          <a:p>
            <a:r>
              <a:rPr lang="en-US" sz="1400" b="1" dirty="0">
                <a:latin typeface="Courier New" panose="02070309020205020404" pitchFamily="49" charset="0"/>
                <a:cs typeface="Courier New" panose="02070309020205020404" pitchFamily="49" charset="0"/>
              </a:rPr>
              <a:t>   WS_OUTPUT_0 := </a:t>
            </a:r>
            <a:r>
              <a:rPr lang="en-US" sz="1400" b="1" dirty="0">
                <a:solidFill>
                  <a:srgbClr val="0000FF"/>
                </a:solidFill>
                <a:latin typeface="Courier New" panose="02070309020205020404" pitchFamily="49" charset="0"/>
                <a:cs typeface="Courier New" panose="02070309020205020404" pitchFamily="49" charset="0"/>
              </a:rPr>
              <a:t>ROUND</a:t>
            </a:r>
            <a:r>
              <a:rPr lang="en-US" sz="1400" b="1" dirty="0">
                <a:latin typeface="Courier New" panose="02070309020205020404" pitchFamily="49" charset="0"/>
                <a:cs typeface="Courier New" panose="02070309020205020404" pitchFamily="49" charset="0"/>
              </a:rPr>
              <a:t>(WS_NUM_INPUT,0);</a:t>
            </a:r>
          </a:p>
          <a:p>
            <a:r>
              <a:rPr lang="en-US" sz="1400" b="1" dirty="0">
                <a:latin typeface="Courier New" panose="02070309020205020404" pitchFamily="49" charset="0"/>
                <a:cs typeface="Courier New" panose="02070309020205020404" pitchFamily="49" charset="0"/>
              </a:rPr>
              <a:t>   WS_OUTPUT_1 := </a:t>
            </a:r>
            <a:r>
              <a:rPr lang="en-US" sz="1400" b="1" dirty="0">
                <a:solidFill>
                  <a:srgbClr val="0000FF"/>
                </a:solidFill>
                <a:latin typeface="Courier New" panose="02070309020205020404" pitchFamily="49" charset="0"/>
                <a:cs typeface="Courier New" panose="02070309020205020404" pitchFamily="49" charset="0"/>
              </a:rPr>
              <a:t>ROUND</a:t>
            </a:r>
            <a:r>
              <a:rPr lang="en-US" sz="1400" b="1" dirty="0">
                <a:latin typeface="Courier New" panose="02070309020205020404" pitchFamily="49" charset="0"/>
                <a:cs typeface="Courier New" panose="02070309020205020404" pitchFamily="49" charset="0"/>
              </a:rPr>
              <a:t>(WS_NUM_INPUT,1);</a:t>
            </a:r>
          </a:p>
          <a:p>
            <a:r>
              <a:rPr lang="en-US" sz="1400" b="1" dirty="0">
                <a:latin typeface="Courier New" panose="02070309020205020404" pitchFamily="49" charset="0"/>
                <a:cs typeface="Courier New" panose="02070309020205020404" pitchFamily="49" charset="0"/>
              </a:rPr>
              <a:t>   WS_OUTPUT_2 := </a:t>
            </a:r>
            <a:r>
              <a:rPr lang="en-US" sz="1400" b="1" dirty="0">
                <a:solidFill>
                  <a:srgbClr val="0000FF"/>
                </a:solidFill>
                <a:latin typeface="Courier New" panose="02070309020205020404" pitchFamily="49" charset="0"/>
                <a:cs typeface="Courier New" panose="02070309020205020404" pitchFamily="49" charset="0"/>
              </a:rPr>
              <a:t>ROUND</a:t>
            </a:r>
            <a:r>
              <a:rPr lang="en-US" sz="1400" b="1" dirty="0">
                <a:latin typeface="Courier New" panose="02070309020205020404" pitchFamily="49" charset="0"/>
                <a:cs typeface="Courier New" panose="02070309020205020404" pitchFamily="49" charset="0"/>
              </a:rPr>
              <a:t>(WS_NUM_INPUT,2);</a:t>
            </a:r>
          </a:p>
          <a:p>
            <a:r>
              <a:rPr lang="en-US" sz="1400" b="1" dirty="0">
                <a:latin typeface="Courier New" panose="02070309020205020404" pitchFamily="49" charset="0"/>
                <a:cs typeface="Courier New" panose="02070309020205020404" pitchFamily="49" charset="0"/>
              </a:rPr>
              <a:t>   WS_OUTPUT_3 := </a:t>
            </a:r>
            <a:r>
              <a:rPr lang="en-US" sz="1400" b="1" dirty="0">
                <a:solidFill>
                  <a:srgbClr val="0000FF"/>
                </a:solidFill>
                <a:latin typeface="Courier New" panose="02070309020205020404" pitchFamily="49" charset="0"/>
                <a:cs typeface="Courier New" panose="02070309020205020404" pitchFamily="49" charset="0"/>
              </a:rPr>
              <a:t>ROUND</a:t>
            </a:r>
            <a:r>
              <a:rPr lang="en-US" sz="1400" b="1" dirty="0">
                <a:latin typeface="Courier New" panose="02070309020205020404" pitchFamily="49" charset="0"/>
                <a:cs typeface="Courier New" panose="02070309020205020404" pitchFamily="49" charset="0"/>
              </a:rPr>
              <a:t>(WS_NUM_INPUT,3);</a:t>
            </a:r>
          </a:p>
          <a:p>
            <a:r>
              <a:rPr lang="en-US" sz="1400" b="1" dirty="0">
                <a:latin typeface="Courier New" panose="02070309020205020404" pitchFamily="49" charset="0"/>
                <a:cs typeface="Courier New" panose="02070309020205020404" pitchFamily="49" charset="0"/>
              </a:rPr>
              <a:t>   WS_OUTPUT_4 := </a:t>
            </a:r>
            <a:r>
              <a:rPr lang="en-US" sz="1400" b="1" dirty="0">
                <a:solidFill>
                  <a:srgbClr val="0000FF"/>
                </a:solidFill>
                <a:latin typeface="Courier New" panose="02070309020205020404" pitchFamily="49" charset="0"/>
                <a:cs typeface="Courier New" panose="02070309020205020404" pitchFamily="49" charset="0"/>
              </a:rPr>
              <a:t>ROUND</a:t>
            </a:r>
            <a:r>
              <a:rPr lang="en-US" sz="1400" b="1" dirty="0">
                <a:latin typeface="Courier New" panose="02070309020205020404" pitchFamily="49" charset="0"/>
                <a:cs typeface="Courier New" panose="02070309020205020404" pitchFamily="49" charset="0"/>
              </a:rPr>
              <a:t>(WS_NUM_INPUT,4);</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'Risultato WS_OUTPUT_0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WS_OUTPUT_0;</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'Risultato WS_OUTPUT_1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WS_OUTPUT_1;</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'Risultato WS_OUTPUT_2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WS_OUTPUT_2;</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'Risultato WS_OUTPUT_3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WS_OUTPUT_3;</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'Risultato WS_OUTPUT_4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WS_OUTPUT_4;</a:t>
            </a:r>
          </a:p>
          <a:p>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 </a:t>
            </a:r>
          </a:p>
          <a:p>
            <a:r>
              <a:rPr lang="en-US" sz="1400" b="1" dirty="0">
                <a:solidFill>
                  <a:srgbClr val="0000FF"/>
                </a:solidFill>
                <a:latin typeface="Courier New" panose="02070309020205020404" pitchFamily="49" charset="0"/>
                <a:cs typeface="Courier New" panose="02070309020205020404" pitchFamily="49" charset="0"/>
              </a:rPr>
              <a:t>$$</a:t>
            </a:r>
          </a:p>
          <a:p>
            <a:endParaRPr lang="en-US" sz="1400" b="1"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11F59822-01B9-1071-3E3E-F9AF4F2B5316}"/>
              </a:ext>
            </a:extLst>
          </p:cNvPr>
          <p:cNvSpPr txBox="1"/>
          <p:nvPr/>
        </p:nvSpPr>
        <p:spPr>
          <a:xfrm>
            <a:off x="11213794" y="1663672"/>
            <a:ext cx="2966224" cy="584775"/>
          </a:xfrm>
          <a:prstGeom prst="rect">
            <a:avLst/>
          </a:prstGeom>
          <a:noFill/>
        </p:spPr>
        <p:txBody>
          <a:bodyPr wrap="square" rtlCol="0">
            <a:spAutoFit/>
          </a:bodyPr>
          <a:lstStyle/>
          <a:p>
            <a:pPr algn="ctr"/>
            <a:r>
              <a:rPr lang="it-IT" sz="3200" b="1" dirty="0">
                <a:solidFill>
                  <a:srgbClr val="FF0000"/>
                </a:solidFill>
              </a:rPr>
              <a:t>Risultato</a:t>
            </a:r>
          </a:p>
        </p:txBody>
      </p:sp>
      <p:pic>
        <p:nvPicPr>
          <p:cNvPr id="6" name="Immagine 5">
            <a:extLst>
              <a:ext uri="{FF2B5EF4-FFF2-40B4-BE49-F238E27FC236}">
                <a16:creationId xmlns:a16="http://schemas.microsoft.com/office/drawing/2014/main" id="{D3D923FB-0B9B-2322-487A-DF19BBAA4F6C}"/>
              </a:ext>
            </a:extLst>
          </p:cNvPr>
          <p:cNvPicPr>
            <a:picLocks noChangeAspect="1"/>
          </p:cNvPicPr>
          <p:nvPr/>
        </p:nvPicPr>
        <p:blipFill>
          <a:blip r:embed="rId3"/>
          <a:stretch>
            <a:fillRect/>
          </a:stretch>
        </p:blipFill>
        <p:spPr>
          <a:xfrm>
            <a:off x="10104021" y="2248447"/>
            <a:ext cx="5060118" cy="1737511"/>
          </a:xfrm>
          <a:prstGeom prst="rect">
            <a:avLst/>
          </a:prstGeom>
        </p:spPr>
      </p:pic>
    </p:spTree>
    <p:extLst>
      <p:ext uri="{BB962C8B-B14F-4D97-AF65-F5344CB8AC3E}">
        <p14:creationId xmlns:p14="http://schemas.microsoft.com/office/powerpoint/2010/main" val="236869866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ROUND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676216"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latin typeface="+mn-lt"/>
                <a:ea typeface="Tahoma" panose="020B0604030504040204" pitchFamily="34" charset="0"/>
                <a:cs typeface="Calibri" panose="020F0502020204030204" pitchFamily="34" charset="0"/>
                <a:sym typeface="Convergence"/>
              </a:rPr>
              <a:t>Osservando la figura sottostante con i risultati, si potrà notare il funzionamento della </a:t>
            </a:r>
            <a:r>
              <a:rPr lang="it-IT" sz="2800" b="1" dirty="0">
                <a:latin typeface="+mn-lt"/>
                <a:ea typeface="Tahoma" panose="020B0604030504040204" pitchFamily="34" charset="0"/>
                <a:cs typeface="Calibri" panose="020F0502020204030204" pitchFamily="34" charset="0"/>
                <a:sym typeface="Convergence"/>
              </a:rPr>
              <a:t>ROUND </a:t>
            </a:r>
            <a:r>
              <a:rPr lang="it-IT" sz="2800" dirty="0">
                <a:latin typeface="+mn-lt"/>
                <a:ea typeface="Tahoma" panose="020B0604030504040204" pitchFamily="34" charset="0"/>
                <a:cs typeface="Calibri" panose="020F0502020204030204" pitchFamily="34" charset="0"/>
                <a:sym typeface="Convergence"/>
              </a:rPr>
              <a:t>tenendo in considerazione l’</a:t>
            </a:r>
            <a:r>
              <a:rPr lang="it-IT" sz="2800" b="1" dirty="0">
                <a:latin typeface="+mn-lt"/>
                <a:ea typeface="Tahoma" panose="020B0604030504040204" pitchFamily="34" charset="0"/>
                <a:cs typeface="Calibri" panose="020F0502020204030204" pitchFamily="34" charset="0"/>
                <a:sym typeface="Convergence"/>
              </a:rPr>
              <a:t>Input </a:t>
            </a:r>
            <a:r>
              <a:rPr lang="it-IT" sz="2800" dirty="0">
                <a:latin typeface="+mn-lt"/>
                <a:ea typeface="Tahoma" panose="020B0604030504040204" pitchFamily="34" charset="0"/>
                <a:cs typeface="Calibri" panose="020F0502020204030204" pitchFamily="34" charset="0"/>
                <a:sym typeface="Convergence"/>
              </a:rPr>
              <a:t>ricevuto, ovvero il valore </a:t>
            </a:r>
            <a:r>
              <a:rPr lang="it-IT" sz="2800" b="1" dirty="0">
                <a:latin typeface="+mn-lt"/>
                <a:ea typeface="Tahoma" panose="020B0604030504040204" pitchFamily="34" charset="0"/>
                <a:cs typeface="Calibri" panose="020F0502020204030204" pitchFamily="34" charset="0"/>
                <a:sym typeface="Convergence"/>
              </a:rPr>
              <a:t>4836.9821</a:t>
            </a:r>
          </a:p>
          <a:p>
            <a:pPr marL="482600" indent="-342900">
              <a:buFont typeface="Courier New" panose="02070309020205020404" pitchFamily="49" charset="0"/>
              <a:buChar char="o"/>
            </a:pPr>
            <a:endParaRPr lang="it-IT" sz="2800" b="1" dirty="0">
              <a:latin typeface="+mn-lt"/>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latin typeface="+mn-lt"/>
                <a:ea typeface="Tahoma" panose="020B0604030504040204" pitchFamily="34" charset="0"/>
                <a:cs typeface="Calibri" panose="020F0502020204030204" pitchFamily="34" charset="0"/>
                <a:sym typeface="Convergence"/>
              </a:rPr>
              <a:t>La </a:t>
            </a:r>
            <a:r>
              <a:rPr lang="it-IT" sz="2800" b="1" dirty="0">
                <a:latin typeface="+mn-lt"/>
                <a:ea typeface="Tahoma" panose="020B0604030504040204" pitchFamily="34" charset="0"/>
                <a:cs typeface="Calibri" panose="020F0502020204030204" pitchFamily="34" charset="0"/>
                <a:sym typeface="Convergence"/>
              </a:rPr>
              <a:t>Funzione </a:t>
            </a:r>
            <a:r>
              <a:rPr lang="it-IT" sz="2800" dirty="0">
                <a:latin typeface="+mn-lt"/>
                <a:ea typeface="Tahoma" panose="020B0604030504040204" pitchFamily="34" charset="0"/>
                <a:cs typeface="Calibri" panose="020F0502020204030204" pitchFamily="34" charset="0"/>
                <a:sym typeface="Convergence"/>
              </a:rPr>
              <a:t>arrotonda in base al secondo parametro posto tra le parentesi</a:t>
            </a:r>
          </a:p>
          <a:p>
            <a:pPr marL="482600" indent="-342900">
              <a:buFont typeface="Courier New" panose="02070309020205020404" pitchFamily="49" charset="0"/>
              <a:buChar char="o"/>
            </a:pPr>
            <a:endParaRPr lang="it-IT" sz="2800" dirty="0">
              <a:latin typeface="+mn-lt"/>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latin typeface="+mn-lt"/>
                <a:ea typeface="Tahoma" panose="020B0604030504040204" pitchFamily="34" charset="0"/>
                <a:cs typeface="Calibri" panose="020F0502020204030204" pitchFamily="34" charset="0"/>
                <a:sym typeface="Convergence"/>
              </a:rPr>
              <a:t>Ad esempio, se ci fosse stato in </a:t>
            </a:r>
            <a:r>
              <a:rPr lang="it-IT" sz="2800" b="1" dirty="0">
                <a:latin typeface="+mn-lt"/>
                <a:ea typeface="Tahoma" panose="020B0604030504040204" pitchFamily="34" charset="0"/>
                <a:cs typeface="Calibri" panose="020F0502020204030204" pitchFamily="34" charset="0"/>
                <a:sym typeface="Convergence"/>
              </a:rPr>
              <a:t>Input </a:t>
            </a:r>
            <a:r>
              <a:rPr lang="it-IT" sz="2800" dirty="0">
                <a:latin typeface="+mn-lt"/>
                <a:ea typeface="Tahoma" panose="020B0604030504040204" pitchFamily="34" charset="0"/>
                <a:cs typeface="Calibri" panose="020F0502020204030204" pitchFamily="34" charset="0"/>
                <a:sym typeface="Convergence"/>
              </a:rPr>
              <a:t>il valore </a:t>
            </a:r>
            <a:r>
              <a:rPr lang="it-IT" sz="2800" b="1" dirty="0">
                <a:latin typeface="+mn-lt"/>
                <a:ea typeface="Tahoma" panose="020B0604030504040204" pitchFamily="34" charset="0"/>
                <a:cs typeface="Calibri" panose="020F0502020204030204" pitchFamily="34" charset="0"/>
                <a:sym typeface="Convergence"/>
              </a:rPr>
              <a:t>4836.9871</a:t>
            </a:r>
            <a:r>
              <a:rPr lang="it-IT" sz="2800" dirty="0">
                <a:latin typeface="+mn-lt"/>
                <a:ea typeface="Tahoma" panose="020B0604030504040204" pitchFamily="34" charset="0"/>
                <a:cs typeface="Calibri" panose="020F0502020204030204" pitchFamily="34" charset="0"/>
                <a:sym typeface="Convergence"/>
              </a:rPr>
              <a:t> e si fosse fatto l’arrotondamento con la </a:t>
            </a:r>
            <a:r>
              <a:rPr lang="it-IT" sz="2800" b="1" dirty="0">
                <a:latin typeface="+mn-lt"/>
                <a:ea typeface="Tahoma" panose="020B0604030504040204" pitchFamily="34" charset="0"/>
                <a:cs typeface="Calibri" panose="020F0502020204030204" pitchFamily="34" charset="0"/>
                <a:sym typeface="Convergence"/>
              </a:rPr>
              <a:t>Funzione ROUND(4836.9871,</a:t>
            </a:r>
            <a:r>
              <a:rPr lang="it-IT" sz="2800" b="1" dirty="0">
                <a:highlight>
                  <a:srgbClr val="FFFF00"/>
                </a:highlight>
                <a:latin typeface="+mn-lt"/>
                <a:ea typeface="Tahoma" panose="020B0604030504040204" pitchFamily="34" charset="0"/>
                <a:cs typeface="Calibri" panose="020F0502020204030204" pitchFamily="34" charset="0"/>
                <a:sym typeface="Convergence"/>
              </a:rPr>
              <a:t>2</a:t>
            </a:r>
            <a:r>
              <a:rPr lang="it-IT" sz="2800" b="1" dirty="0">
                <a:latin typeface="+mn-lt"/>
                <a:ea typeface="Tahoma" panose="020B0604030504040204" pitchFamily="34" charset="0"/>
                <a:cs typeface="Calibri" panose="020F0502020204030204" pitchFamily="34" charset="0"/>
                <a:sym typeface="Convergence"/>
              </a:rPr>
              <a:t>) </a:t>
            </a:r>
            <a:r>
              <a:rPr lang="it-IT" sz="2800" dirty="0">
                <a:latin typeface="+mn-lt"/>
                <a:ea typeface="Tahoma" panose="020B0604030504040204" pitchFamily="34" charset="0"/>
                <a:cs typeface="Calibri" panose="020F0502020204030204" pitchFamily="34" charset="0"/>
                <a:sym typeface="Convergence"/>
              </a:rPr>
              <a:t>il risultato sarebbe stato </a:t>
            </a:r>
            <a:r>
              <a:rPr lang="it-IT" sz="2800" b="1" dirty="0">
                <a:latin typeface="+mn-lt"/>
                <a:ea typeface="Tahoma" panose="020B0604030504040204" pitchFamily="34" charset="0"/>
                <a:cs typeface="Calibri" panose="020F0502020204030204" pitchFamily="34" charset="0"/>
                <a:sym typeface="Convergence"/>
              </a:rPr>
              <a:t>4836.9900</a:t>
            </a:r>
            <a:endParaRPr lang="it-IT" sz="2400" b="1" dirty="0">
              <a:latin typeface="+mn-lt"/>
              <a:ea typeface="Convergence"/>
              <a:cs typeface="Convergence"/>
              <a:sym typeface="Convergence"/>
            </a:endParaRPr>
          </a:p>
        </p:txBody>
      </p:sp>
      <p:sp>
        <p:nvSpPr>
          <p:cNvPr id="5" name="CasellaDiTesto 4">
            <a:extLst>
              <a:ext uri="{FF2B5EF4-FFF2-40B4-BE49-F238E27FC236}">
                <a16:creationId xmlns:a16="http://schemas.microsoft.com/office/drawing/2014/main" id="{11F59822-01B9-1071-3E3E-F9AF4F2B5316}"/>
              </a:ext>
            </a:extLst>
          </p:cNvPr>
          <p:cNvSpPr txBox="1"/>
          <p:nvPr/>
        </p:nvSpPr>
        <p:spPr>
          <a:xfrm>
            <a:off x="2620210" y="5268006"/>
            <a:ext cx="2966224" cy="584775"/>
          </a:xfrm>
          <a:prstGeom prst="rect">
            <a:avLst/>
          </a:prstGeom>
          <a:noFill/>
        </p:spPr>
        <p:txBody>
          <a:bodyPr wrap="square" rtlCol="0">
            <a:spAutoFit/>
          </a:bodyPr>
          <a:lstStyle/>
          <a:p>
            <a:pPr algn="ctr"/>
            <a:r>
              <a:rPr lang="it-IT" sz="3200" b="1" dirty="0">
                <a:solidFill>
                  <a:srgbClr val="FF0000"/>
                </a:solidFill>
              </a:rPr>
              <a:t>Risultato</a:t>
            </a:r>
          </a:p>
        </p:txBody>
      </p:sp>
      <p:pic>
        <p:nvPicPr>
          <p:cNvPr id="6" name="Immagine 5">
            <a:extLst>
              <a:ext uri="{FF2B5EF4-FFF2-40B4-BE49-F238E27FC236}">
                <a16:creationId xmlns:a16="http://schemas.microsoft.com/office/drawing/2014/main" id="{D3D923FB-0B9B-2322-487A-DF19BBAA4F6C}"/>
              </a:ext>
            </a:extLst>
          </p:cNvPr>
          <p:cNvPicPr>
            <a:picLocks noChangeAspect="1"/>
          </p:cNvPicPr>
          <p:nvPr/>
        </p:nvPicPr>
        <p:blipFill>
          <a:blip r:embed="rId3"/>
          <a:stretch>
            <a:fillRect/>
          </a:stretch>
        </p:blipFill>
        <p:spPr>
          <a:xfrm>
            <a:off x="5736208" y="4469838"/>
            <a:ext cx="5060118" cy="1737511"/>
          </a:xfrm>
          <a:prstGeom prst="rect">
            <a:avLst/>
          </a:prstGeom>
        </p:spPr>
      </p:pic>
      <p:pic>
        <p:nvPicPr>
          <p:cNvPr id="4" name="Immagine 3">
            <a:extLst>
              <a:ext uri="{FF2B5EF4-FFF2-40B4-BE49-F238E27FC236}">
                <a16:creationId xmlns:a16="http://schemas.microsoft.com/office/drawing/2014/main" id="{47518BF8-CD6B-33E9-FC40-39BEF2E893CD}"/>
              </a:ext>
            </a:extLst>
          </p:cNvPr>
          <p:cNvPicPr>
            <a:picLocks noChangeAspect="1"/>
          </p:cNvPicPr>
          <p:nvPr/>
        </p:nvPicPr>
        <p:blipFill>
          <a:blip r:embed="rId4"/>
          <a:stretch>
            <a:fillRect/>
          </a:stretch>
        </p:blipFill>
        <p:spPr>
          <a:xfrm>
            <a:off x="12238434" y="2012537"/>
            <a:ext cx="3383573" cy="906859"/>
          </a:xfrm>
          <a:prstGeom prst="rect">
            <a:avLst/>
          </a:prstGeom>
        </p:spPr>
      </p:pic>
    </p:spTree>
    <p:extLst>
      <p:ext uri="{BB962C8B-B14F-4D97-AF65-F5344CB8AC3E}">
        <p14:creationId xmlns:p14="http://schemas.microsoft.com/office/powerpoint/2010/main" val="16135643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TRUNC</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676216"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TRUNC </a:t>
            </a:r>
            <a:r>
              <a:rPr lang="it-IT" sz="2800" dirty="0">
                <a:ea typeface="Tahoma" panose="020B0604030504040204" pitchFamily="34" charset="0"/>
                <a:cs typeface="Calibri" panose="020F0502020204030204" pitchFamily="34" charset="0"/>
                <a:sym typeface="Convergence"/>
              </a:rPr>
              <a:t>restituisce un numero </a:t>
            </a:r>
            <a:r>
              <a:rPr lang="it-IT" sz="2800" b="1" dirty="0">
                <a:solidFill>
                  <a:srgbClr val="FF0000"/>
                </a:solidFill>
                <a:ea typeface="Tahoma" panose="020B0604030504040204" pitchFamily="34" charset="0"/>
                <a:cs typeface="Calibri" panose="020F0502020204030204" pitchFamily="34" charset="0"/>
                <a:sym typeface="Convergence"/>
              </a:rPr>
              <a:t>Troncato</a:t>
            </a:r>
            <a:r>
              <a:rPr lang="it-IT" sz="2800" dirty="0">
                <a:ea typeface="Tahoma" panose="020B0604030504040204" pitchFamily="34" charset="0"/>
                <a:cs typeface="Calibri" panose="020F0502020204030204" pitchFamily="34" charset="0"/>
                <a:sym typeface="Convergence"/>
              </a:rPr>
              <a:t> a un determinato numero di posizioni </a:t>
            </a:r>
            <a:r>
              <a:rPr lang="it-IT" sz="2800" b="1" dirty="0">
                <a:ea typeface="Tahoma" panose="020B0604030504040204" pitchFamily="34" charset="0"/>
                <a:cs typeface="Calibri" panose="020F0502020204030204" pitchFamily="34" charset="0"/>
                <a:sym typeface="Convergence"/>
              </a:rPr>
              <a:t>Decimali</a:t>
            </a:r>
            <a:endParaRPr lang="it-IT" sz="2400" b="1"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928CAA9F-D4BD-DA93-0141-3DD7EE7321E6}"/>
              </a:ext>
            </a:extLst>
          </p:cNvPr>
          <p:cNvSpPr txBox="1"/>
          <p:nvPr/>
        </p:nvSpPr>
        <p:spPr>
          <a:xfrm>
            <a:off x="599894" y="1252931"/>
            <a:ext cx="9369730" cy="5078313"/>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WS_NUM_INPUT           </a:t>
            </a:r>
            <a:r>
              <a:rPr lang="en-US" b="1" dirty="0">
                <a:solidFill>
                  <a:srgbClr val="0000FF"/>
                </a:solidFill>
                <a:latin typeface="Courier New" panose="02070309020205020404" pitchFamily="49" charset="0"/>
                <a:cs typeface="Courier New" panose="02070309020205020404" pitchFamily="49" charset="0"/>
              </a:rPr>
              <a:t>DECIMAL</a:t>
            </a:r>
            <a:r>
              <a:rPr lang="en-US" b="1" dirty="0">
                <a:latin typeface="Courier New" panose="02070309020205020404" pitchFamily="49" charset="0"/>
                <a:cs typeface="Courier New" panose="02070309020205020404" pitchFamily="49" charset="0"/>
              </a:rPr>
              <a:t>(11,4) :=267.182;</a:t>
            </a:r>
          </a:p>
          <a:p>
            <a:r>
              <a:rPr lang="en-US" b="1" dirty="0">
                <a:latin typeface="Courier New" panose="02070309020205020404" pitchFamily="49" charset="0"/>
                <a:cs typeface="Courier New" panose="02070309020205020404" pitchFamily="49" charset="0"/>
              </a:rPr>
              <a:t>   WS_OUTPUT_1            </a:t>
            </a:r>
            <a:r>
              <a:rPr lang="en-US" b="1" dirty="0">
                <a:solidFill>
                  <a:srgbClr val="0000FF"/>
                </a:solidFill>
                <a:latin typeface="Courier New" panose="02070309020205020404" pitchFamily="49" charset="0"/>
                <a:cs typeface="Courier New" panose="02070309020205020404" pitchFamily="49" charset="0"/>
              </a:rPr>
              <a:t>DECIMAL</a:t>
            </a:r>
            <a:r>
              <a:rPr lang="en-US" b="1" dirty="0">
                <a:latin typeface="Courier New" panose="02070309020205020404" pitchFamily="49" charset="0"/>
                <a:cs typeface="Courier New" panose="02070309020205020404" pitchFamily="49" charset="0"/>
              </a:rPr>
              <a:t>(11,4) :=0;</a:t>
            </a:r>
          </a:p>
          <a:p>
            <a:r>
              <a:rPr lang="en-US" b="1" dirty="0">
                <a:latin typeface="Courier New" panose="02070309020205020404" pitchFamily="49" charset="0"/>
                <a:cs typeface="Courier New" panose="02070309020205020404" pitchFamily="49" charset="0"/>
              </a:rPr>
              <a:t>   WS_OUTPUT_2            </a:t>
            </a:r>
            <a:r>
              <a:rPr lang="en-US" b="1" dirty="0">
                <a:solidFill>
                  <a:srgbClr val="0000FF"/>
                </a:solidFill>
                <a:latin typeface="Courier New" panose="02070309020205020404" pitchFamily="49" charset="0"/>
                <a:cs typeface="Courier New" panose="02070309020205020404" pitchFamily="49" charset="0"/>
              </a:rPr>
              <a:t>DECIMAL</a:t>
            </a:r>
            <a:r>
              <a:rPr lang="en-US" b="1" dirty="0">
                <a:latin typeface="Courier New" panose="02070309020205020404" pitchFamily="49" charset="0"/>
                <a:cs typeface="Courier New" panose="02070309020205020404" pitchFamily="49" charset="0"/>
              </a:rPr>
              <a:t>(11,4) :=0;</a:t>
            </a:r>
          </a:p>
          <a:p>
            <a:r>
              <a:rPr lang="en-US" b="1" dirty="0">
                <a:latin typeface="Courier New" panose="02070309020205020404" pitchFamily="49" charset="0"/>
                <a:cs typeface="Courier New" panose="02070309020205020404" pitchFamily="49" charset="0"/>
              </a:rPr>
              <a:t>   WS_OUTPUT_3            </a:t>
            </a:r>
            <a:r>
              <a:rPr lang="en-US" b="1" dirty="0">
                <a:solidFill>
                  <a:srgbClr val="0000FF"/>
                </a:solidFill>
                <a:latin typeface="Courier New" panose="02070309020205020404" pitchFamily="49" charset="0"/>
                <a:cs typeface="Courier New" panose="02070309020205020404" pitchFamily="49" charset="0"/>
              </a:rPr>
              <a:t>DECIMAL</a:t>
            </a:r>
            <a:r>
              <a:rPr lang="en-US" b="1" dirty="0">
                <a:latin typeface="Courier New" panose="02070309020205020404" pitchFamily="49" charset="0"/>
                <a:cs typeface="Courier New" panose="02070309020205020404" pitchFamily="49" charset="0"/>
              </a:rPr>
              <a:t>(11,4) :=0;</a:t>
            </a:r>
          </a:p>
          <a:p>
            <a:r>
              <a:rPr lang="en-US" b="1" dirty="0">
                <a:latin typeface="Courier New" panose="02070309020205020404" pitchFamily="49" charset="0"/>
                <a:cs typeface="Courier New" panose="02070309020205020404" pitchFamily="49" charset="0"/>
              </a:rPr>
              <a:t>   WS_OUTPUT_4            </a:t>
            </a:r>
            <a:r>
              <a:rPr lang="en-US" b="1" dirty="0">
                <a:solidFill>
                  <a:srgbClr val="0000FF"/>
                </a:solidFill>
                <a:latin typeface="Courier New" panose="02070309020205020404" pitchFamily="49" charset="0"/>
                <a:cs typeface="Courier New" panose="02070309020205020404" pitchFamily="49" charset="0"/>
              </a:rPr>
              <a:t>DECIMAL</a:t>
            </a:r>
            <a:r>
              <a:rPr lang="en-US" b="1" dirty="0">
                <a:latin typeface="Courier New" panose="02070309020205020404" pitchFamily="49" charset="0"/>
                <a:cs typeface="Courier New" panose="02070309020205020404" pitchFamily="49" charset="0"/>
              </a:rPr>
              <a:t>(11,4) :=0;</a:t>
            </a:r>
          </a:p>
          <a:p>
            <a:r>
              <a:rPr lang="en-US" b="1" dirty="0">
                <a:solidFill>
                  <a:srgbClr val="0000FF"/>
                </a:solidFill>
                <a:latin typeface="Courier New" panose="02070309020205020404" pitchFamily="49" charset="0"/>
                <a:cs typeface="Courier New" panose="02070309020205020404" pitchFamily="49" charset="0"/>
              </a:rPr>
              <a:t>BEGIN</a:t>
            </a:r>
          </a:p>
          <a:p>
            <a:r>
              <a:rPr lang="en-US" b="1" dirty="0">
                <a:latin typeface="Courier New" panose="02070309020205020404" pitchFamily="49" charset="0"/>
                <a:cs typeface="Courier New" panose="02070309020205020404" pitchFamily="49" charset="0"/>
              </a:rPr>
              <a:t>   WS_OUTPUT_1 := </a:t>
            </a:r>
            <a:r>
              <a:rPr lang="en-US" b="1" dirty="0">
                <a:solidFill>
                  <a:srgbClr val="0000FF"/>
                </a:solidFill>
                <a:latin typeface="Courier New" panose="02070309020205020404" pitchFamily="49" charset="0"/>
                <a:cs typeface="Courier New" panose="02070309020205020404" pitchFamily="49" charset="0"/>
              </a:rPr>
              <a:t>TRUNC</a:t>
            </a:r>
            <a:r>
              <a:rPr lang="en-US" b="1" dirty="0">
                <a:latin typeface="Courier New" panose="02070309020205020404" pitchFamily="49" charset="0"/>
                <a:cs typeface="Courier New" panose="02070309020205020404" pitchFamily="49" charset="0"/>
              </a:rPr>
              <a:t>(WS_NUM_INPUT,0);</a:t>
            </a:r>
          </a:p>
          <a:p>
            <a:r>
              <a:rPr lang="en-US" b="1" dirty="0">
                <a:latin typeface="Courier New" panose="02070309020205020404" pitchFamily="49" charset="0"/>
                <a:cs typeface="Courier New" panose="02070309020205020404" pitchFamily="49" charset="0"/>
              </a:rPr>
              <a:t>   WS_OUTPUT_2 := </a:t>
            </a:r>
            <a:r>
              <a:rPr lang="en-US" b="1" dirty="0">
                <a:solidFill>
                  <a:srgbClr val="0000FF"/>
                </a:solidFill>
                <a:latin typeface="Courier New" panose="02070309020205020404" pitchFamily="49" charset="0"/>
                <a:cs typeface="Courier New" panose="02070309020205020404" pitchFamily="49" charset="0"/>
              </a:rPr>
              <a:t>TRUNC</a:t>
            </a:r>
            <a:r>
              <a:rPr lang="en-US" b="1" dirty="0">
                <a:latin typeface="Courier New" panose="02070309020205020404" pitchFamily="49" charset="0"/>
                <a:cs typeface="Courier New" panose="02070309020205020404" pitchFamily="49" charset="0"/>
              </a:rPr>
              <a:t>(WS_NUM_INPUT,1);</a:t>
            </a:r>
          </a:p>
          <a:p>
            <a:r>
              <a:rPr lang="en-US" b="1" dirty="0">
                <a:latin typeface="Courier New" panose="02070309020205020404" pitchFamily="49" charset="0"/>
                <a:cs typeface="Courier New" panose="02070309020205020404" pitchFamily="49" charset="0"/>
              </a:rPr>
              <a:t>   WS_OUTPUT_3 := </a:t>
            </a:r>
            <a:r>
              <a:rPr lang="en-US" b="1" dirty="0">
                <a:solidFill>
                  <a:srgbClr val="0000FF"/>
                </a:solidFill>
                <a:latin typeface="Courier New" panose="02070309020205020404" pitchFamily="49" charset="0"/>
                <a:cs typeface="Courier New" panose="02070309020205020404" pitchFamily="49" charset="0"/>
              </a:rPr>
              <a:t>TRUNC</a:t>
            </a:r>
            <a:r>
              <a:rPr lang="en-US" b="1" dirty="0">
                <a:latin typeface="Courier New" panose="02070309020205020404" pitchFamily="49" charset="0"/>
                <a:cs typeface="Courier New" panose="02070309020205020404" pitchFamily="49" charset="0"/>
              </a:rPr>
              <a:t>(WS_NUM_INPUT,2);</a:t>
            </a:r>
          </a:p>
          <a:p>
            <a:r>
              <a:rPr lang="en-US" b="1" dirty="0">
                <a:latin typeface="Courier New" panose="02070309020205020404" pitchFamily="49" charset="0"/>
                <a:cs typeface="Courier New" panose="02070309020205020404" pitchFamily="49" charset="0"/>
              </a:rPr>
              <a:t>   WS_OUTPUT_4 := </a:t>
            </a:r>
            <a:r>
              <a:rPr lang="en-US" b="1" dirty="0">
                <a:solidFill>
                  <a:srgbClr val="0000FF"/>
                </a:solidFill>
                <a:latin typeface="Courier New" panose="02070309020205020404" pitchFamily="49" charset="0"/>
                <a:cs typeface="Courier New" panose="02070309020205020404" pitchFamily="49" charset="0"/>
              </a:rPr>
              <a:t>TRUNC</a:t>
            </a:r>
            <a:r>
              <a:rPr lang="en-US" b="1" dirty="0">
                <a:latin typeface="Courier New" panose="02070309020205020404" pitchFamily="49" charset="0"/>
                <a:cs typeface="Courier New" panose="02070309020205020404" pitchFamily="49" charset="0"/>
              </a:rPr>
              <a:t>(WS_NUM_INPUT,-1);</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 INFO </a:t>
            </a:r>
            <a:r>
              <a:rPr lang="en-US" b="1" dirty="0">
                <a:latin typeface="Courier New" panose="02070309020205020404" pitchFamily="49" charset="0"/>
                <a:cs typeface="Courier New" panose="02070309020205020404" pitchFamily="49" charset="0"/>
              </a:rPr>
              <a:t>'Risultato WS_OUTPUT_1 ( 0 )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WS_OUTPUT_1;</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 INFO </a:t>
            </a:r>
            <a:r>
              <a:rPr lang="en-US" b="1" dirty="0">
                <a:latin typeface="Courier New" panose="02070309020205020404" pitchFamily="49" charset="0"/>
                <a:cs typeface="Courier New" panose="02070309020205020404" pitchFamily="49" charset="0"/>
              </a:rPr>
              <a:t>'Risultato WS_OUTPUT_2 ( 1 )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WS_OUTPUT_2;</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 INFO </a:t>
            </a:r>
            <a:r>
              <a:rPr lang="en-US" b="1" dirty="0">
                <a:latin typeface="Courier New" panose="02070309020205020404" pitchFamily="49" charset="0"/>
                <a:cs typeface="Courier New" panose="02070309020205020404" pitchFamily="49" charset="0"/>
              </a:rPr>
              <a:t>'Risultato WS_OUTPUT_3 ( 2 )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WS_OUTPUT_3;</a:t>
            </a:r>
          </a:p>
          <a:p>
            <a:r>
              <a:rPr lang="en-US" b="1" dirty="0">
                <a:latin typeface="Courier New" panose="02070309020205020404" pitchFamily="49" charset="0"/>
                <a:cs typeface="Courier New" panose="02070309020205020404" pitchFamily="49" charset="0"/>
              </a:rPr>
              <a:t>   </a:t>
            </a:r>
            <a:r>
              <a:rPr lang="en-US" b="1" dirty="0">
                <a:solidFill>
                  <a:srgbClr val="0000FF"/>
                </a:solidFill>
                <a:latin typeface="Courier New" panose="02070309020205020404" pitchFamily="49" charset="0"/>
                <a:cs typeface="Courier New" panose="02070309020205020404" pitchFamily="49" charset="0"/>
              </a:rPr>
              <a:t>RAISE INFO </a:t>
            </a:r>
            <a:r>
              <a:rPr lang="en-US" b="1" dirty="0">
                <a:latin typeface="Courier New" panose="02070309020205020404" pitchFamily="49" charset="0"/>
                <a:cs typeface="Courier New" panose="02070309020205020404" pitchFamily="49" charset="0"/>
              </a:rPr>
              <a:t>'Risultato WS_OUTPUT_4 ( -1 ) : </a:t>
            </a:r>
            <a:r>
              <a:rPr lang="en-US" b="1" dirty="0">
                <a:solidFill>
                  <a:srgbClr val="0000FF"/>
                </a:solidFill>
                <a:latin typeface="Courier New" panose="02070309020205020404" pitchFamily="49" charset="0"/>
                <a:cs typeface="Courier New" panose="02070309020205020404" pitchFamily="49" charset="0"/>
              </a:rPr>
              <a:t>%</a:t>
            </a:r>
            <a:r>
              <a:rPr lang="en-US" b="1" dirty="0">
                <a:latin typeface="Courier New" panose="02070309020205020404" pitchFamily="49" charset="0"/>
                <a:cs typeface="Courier New" panose="02070309020205020404" pitchFamily="49" charset="0"/>
              </a:rPr>
              <a:t>', WS_OUTPUT_4;</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sp>
        <p:nvSpPr>
          <p:cNvPr id="5" name="CasellaDiTesto 4">
            <a:extLst>
              <a:ext uri="{FF2B5EF4-FFF2-40B4-BE49-F238E27FC236}">
                <a16:creationId xmlns:a16="http://schemas.microsoft.com/office/drawing/2014/main" id="{11F59822-01B9-1071-3E3E-F9AF4F2B5316}"/>
              </a:ext>
            </a:extLst>
          </p:cNvPr>
          <p:cNvSpPr txBox="1"/>
          <p:nvPr/>
        </p:nvSpPr>
        <p:spPr>
          <a:xfrm>
            <a:off x="11284816" y="2373885"/>
            <a:ext cx="2966224" cy="584775"/>
          </a:xfrm>
          <a:prstGeom prst="rect">
            <a:avLst/>
          </a:prstGeom>
          <a:noFill/>
        </p:spPr>
        <p:txBody>
          <a:bodyPr wrap="square" rtlCol="0">
            <a:spAutoFit/>
          </a:bodyPr>
          <a:lstStyle/>
          <a:p>
            <a:pPr algn="ctr"/>
            <a:r>
              <a:rPr lang="it-IT" sz="3200" b="1" dirty="0">
                <a:solidFill>
                  <a:srgbClr val="FF0000"/>
                </a:solidFill>
              </a:rPr>
              <a:t>Risultato</a:t>
            </a:r>
          </a:p>
        </p:txBody>
      </p:sp>
      <p:pic>
        <p:nvPicPr>
          <p:cNvPr id="4" name="Immagine 3">
            <a:extLst>
              <a:ext uri="{FF2B5EF4-FFF2-40B4-BE49-F238E27FC236}">
                <a16:creationId xmlns:a16="http://schemas.microsoft.com/office/drawing/2014/main" id="{8254332F-DBA0-3ACC-FA03-5B13541AE688}"/>
              </a:ext>
            </a:extLst>
          </p:cNvPr>
          <p:cNvPicPr>
            <a:picLocks noChangeAspect="1"/>
          </p:cNvPicPr>
          <p:nvPr/>
        </p:nvPicPr>
        <p:blipFill>
          <a:blip r:embed="rId3"/>
          <a:stretch>
            <a:fillRect/>
          </a:stretch>
        </p:blipFill>
        <p:spPr>
          <a:xfrm>
            <a:off x="9969624" y="2958660"/>
            <a:ext cx="5447837" cy="1653365"/>
          </a:xfrm>
          <a:prstGeom prst="rect">
            <a:avLst/>
          </a:prstGeom>
        </p:spPr>
      </p:pic>
    </p:spTree>
    <p:extLst>
      <p:ext uri="{BB962C8B-B14F-4D97-AF65-F5344CB8AC3E}">
        <p14:creationId xmlns:p14="http://schemas.microsoft.com/office/powerpoint/2010/main" val="374431598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CURRENT_DATE</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consente di acquisire la data corrente</a:t>
            </a:r>
            <a:endParaRPr lang="it-IT" sz="2400" dirty="0">
              <a:latin typeface="+mn-lt"/>
              <a:ea typeface="Convergence"/>
              <a:cs typeface="Convergence"/>
              <a:sym typeface="Convergence"/>
            </a:endParaRPr>
          </a:p>
        </p:txBody>
      </p:sp>
      <p:sp>
        <p:nvSpPr>
          <p:cNvPr id="2" name="CasellaDiTesto 1">
            <a:extLst>
              <a:ext uri="{FF2B5EF4-FFF2-40B4-BE49-F238E27FC236}">
                <a16:creationId xmlns:a16="http://schemas.microsoft.com/office/drawing/2014/main" id="{BA0DE35A-4DFC-9E72-A3AA-78EEFADE1C9A}"/>
              </a:ext>
            </a:extLst>
          </p:cNvPr>
          <p:cNvSpPr txBox="1"/>
          <p:nvPr/>
        </p:nvSpPr>
        <p:spPr>
          <a:xfrm>
            <a:off x="3511770" y="1687937"/>
            <a:ext cx="9369730"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DATA_ATTUALE_1                </a:t>
            </a:r>
            <a:r>
              <a:rPr lang="en-US" b="1" dirty="0">
                <a:solidFill>
                  <a:srgbClr val="0000FF"/>
                </a:solidFill>
                <a:latin typeface="Courier New" panose="02070309020205020404" pitchFamily="49" charset="0"/>
                <a:cs typeface="Courier New" panose="02070309020205020404" pitchFamily="49" charset="0"/>
              </a:rPr>
              <a:t>DATE</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BEGIN</a:t>
            </a:r>
          </a:p>
          <a:p>
            <a:r>
              <a:rPr lang="it-IT" b="1" dirty="0">
                <a:latin typeface="Courier New" panose="02070309020205020404" pitchFamily="49" charset="0"/>
                <a:cs typeface="Courier New" panose="02070309020205020404" pitchFamily="49" charset="0"/>
              </a:rPr>
              <a:t>   DATA_ATTUALE_1 := CURRENT_DATE;</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RAISE INFO</a:t>
            </a:r>
            <a:r>
              <a:rPr lang="it-IT" b="1" dirty="0">
                <a:latin typeface="Courier New" panose="02070309020205020404" pitchFamily="49" charset="0"/>
                <a:cs typeface="Courier New" panose="02070309020205020404" pitchFamily="49" charset="0"/>
              </a:rPr>
              <a:t> 'Risultato DATA_ATTUALE_1  :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DATA_ATTUALE_1;</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E007CB79-9B3E-69C2-E30A-25954CFCE3E0}"/>
              </a:ext>
            </a:extLst>
          </p:cNvPr>
          <p:cNvPicPr>
            <a:picLocks noChangeAspect="1"/>
          </p:cNvPicPr>
          <p:nvPr/>
        </p:nvPicPr>
        <p:blipFill>
          <a:blip r:embed="rId3"/>
          <a:stretch>
            <a:fillRect/>
          </a:stretch>
        </p:blipFill>
        <p:spPr>
          <a:xfrm>
            <a:off x="4929650" y="4531774"/>
            <a:ext cx="6229350" cy="1247775"/>
          </a:xfrm>
          <a:prstGeom prst="rect">
            <a:avLst/>
          </a:prstGeom>
        </p:spPr>
      </p:pic>
    </p:spTree>
    <p:extLst>
      <p:ext uri="{BB962C8B-B14F-4D97-AF65-F5344CB8AC3E}">
        <p14:creationId xmlns:p14="http://schemas.microsoft.com/office/powerpoint/2010/main" val="32492808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CURRENT_TIMESTAMP</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consente di acquisire la data e l’orario corrente</a:t>
            </a:r>
            <a:endParaRPr lang="it-IT" sz="2400" dirty="0">
              <a:latin typeface="+mn-lt"/>
              <a:ea typeface="Convergence"/>
              <a:cs typeface="Convergence"/>
              <a:sym typeface="Convergence"/>
            </a:endParaRPr>
          </a:p>
        </p:txBody>
      </p:sp>
      <p:sp>
        <p:nvSpPr>
          <p:cNvPr id="2" name="CasellaDiTesto 1">
            <a:extLst>
              <a:ext uri="{FF2B5EF4-FFF2-40B4-BE49-F238E27FC236}">
                <a16:creationId xmlns:a16="http://schemas.microsoft.com/office/drawing/2014/main" id="{BA0DE35A-4DFC-9E72-A3AA-78EEFADE1C9A}"/>
              </a:ext>
            </a:extLst>
          </p:cNvPr>
          <p:cNvSpPr txBox="1"/>
          <p:nvPr/>
        </p:nvSpPr>
        <p:spPr>
          <a:xfrm>
            <a:off x="3653812" y="1540762"/>
            <a:ext cx="9369730"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DATA_ATTUALE_1                </a:t>
            </a:r>
            <a:r>
              <a:rPr lang="en-US" b="1" dirty="0">
                <a:solidFill>
                  <a:srgbClr val="0000FF"/>
                </a:solidFill>
                <a:latin typeface="Courier New" panose="02070309020205020404" pitchFamily="49" charset="0"/>
                <a:cs typeface="Courier New" panose="02070309020205020404" pitchFamily="49" charset="0"/>
              </a:rPr>
              <a:t>TIMESTAMP</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BEGIN</a:t>
            </a:r>
          </a:p>
          <a:p>
            <a:r>
              <a:rPr lang="it-IT" b="1" dirty="0">
                <a:latin typeface="Courier New" panose="02070309020205020404" pitchFamily="49" charset="0"/>
                <a:cs typeface="Courier New" panose="02070309020205020404" pitchFamily="49" charset="0"/>
              </a:rPr>
              <a:t>   DATA_ATTUALE_1 := CURRENT_DATE;</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RAISE INFO</a:t>
            </a:r>
            <a:r>
              <a:rPr lang="it-IT" b="1" dirty="0">
                <a:latin typeface="Courier New" panose="02070309020205020404" pitchFamily="49" charset="0"/>
                <a:cs typeface="Courier New" panose="02070309020205020404" pitchFamily="49" charset="0"/>
              </a:rPr>
              <a:t> 'Risultato DATA_ATTUALE_1  :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DATA_ATTUALE_1;</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pic>
        <p:nvPicPr>
          <p:cNvPr id="5" name="Immagine 4">
            <a:extLst>
              <a:ext uri="{FF2B5EF4-FFF2-40B4-BE49-F238E27FC236}">
                <a16:creationId xmlns:a16="http://schemas.microsoft.com/office/drawing/2014/main" id="{4965554B-E814-2C22-D718-E8536B779231}"/>
              </a:ext>
            </a:extLst>
          </p:cNvPr>
          <p:cNvPicPr>
            <a:picLocks noChangeAspect="1"/>
          </p:cNvPicPr>
          <p:nvPr/>
        </p:nvPicPr>
        <p:blipFill>
          <a:blip r:embed="rId3"/>
          <a:stretch>
            <a:fillRect/>
          </a:stretch>
        </p:blipFill>
        <p:spPr>
          <a:xfrm>
            <a:off x="4195762" y="4700818"/>
            <a:ext cx="7448550" cy="1238250"/>
          </a:xfrm>
          <a:prstGeom prst="rect">
            <a:avLst/>
          </a:prstGeom>
        </p:spPr>
      </p:pic>
    </p:spTree>
    <p:extLst>
      <p:ext uri="{BB962C8B-B14F-4D97-AF65-F5344CB8AC3E}">
        <p14:creationId xmlns:p14="http://schemas.microsoft.com/office/powerpoint/2010/main" val="414045307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Altre Funzioni con Data ed Ora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esistono molte </a:t>
            </a:r>
            <a:r>
              <a:rPr lang="it-IT" sz="2800" b="1" dirty="0">
                <a:ea typeface="Tahoma" panose="020B0604030504040204" pitchFamily="34" charset="0"/>
                <a:cs typeface="Calibri" panose="020F0502020204030204" pitchFamily="34" charset="0"/>
                <a:sym typeface="Convergence"/>
              </a:rPr>
              <a:t>Funzioni</a:t>
            </a:r>
            <a:r>
              <a:rPr lang="it-IT" sz="2800" dirty="0">
                <a:ea typeface="Tahoma" panose="020B0604030504040204" pitchFamily="34" charset="0"/>
                <a:cs typeface="Calibri" panose="020F0502020204030204" pitchFamily="34" charset="0"/>
                <a:sym typeface="Convergence"/>
              </a:rPr>
              <a:t> per recuperare informazioni sulla data e sull’orario, ed essendo molte, si consiglia di consultare il manuale ufficiale di</a:t>
            </a:r>
            <a:r>
              <a:rPr lang="it-IT" sz="2800" b="1" dirty="0">
                <a:ea typeface="Tahoma" panose="020B0604030504040204" pitchFamily="34" charset="0"/>
                <a:cs typeface="Calibri" panose="020F0502020204030204" pitchFamily="34" charset="0"/>
                <a:sym typeface="Convergence"/>
              </a:rPr>
              <a:t> Postgres</a:t>
            </a:r>
          </a:p>
          <a:p>
            <a:pPr marL="48260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questo corso ne mostreremo solo alcune, la prima è la </a:t>
            </a:r>
            <a:r>
              <a:rPr lang="it-IT" sz="2800" b="1" dirty="0">
                <a:ea typeface="Tahoma" panose="020B0604030504040204" pitchFamily="34" charset="0"/>
                <a:cs typeface="Calibri" panose="020F0502020204030204" pitchFamily="34" charset="0"/>
                <a:sym typeface="Convergence"/>
              </a:rPr>
              <a:t>Funzione NOW</a:t>
            </a:r>
            <a:endParaRPr lang="it-IT" sz="2800" dirty="0">
              <a:ea typeface="Tahoma" panose="020B0604030504040204" pitchFamily="34" charset="0"/>
              <a:cs typeface="Calibri" panose="020F0502020204030204" pitchFamily="34" charset="0"/>
              <a:sym typeface="Convergence"/>
            </a:endParaRPr>
          </a:p>
        </p:txBody>
      </p:sp>
      <p:sp>
        <p:nvSpPr>
          <p:cNvPr id="2" name="CasellaDiTesto 1">
            <a:extLst>
              <a:ext uri="{FF2B5EF4-FFF2-40B4-BE49-F238E27FC236}">
                <a16:creationId xmlns:a16="http://schemas.microsoft.com/office/drawing/2014/main" id="{BA0DE35A-4DFC-9E72-A3AA-78EEFADE1C9A}"/>
              </a:ext>
            </a:extLst>
          </p:cNvPr>
          <p:cNvSpPr txBox="1"/>
          <p:nvPr/>
        </p:nvSpPr>
        <p:spPr>
          <a:xfrm>
            <a:off x="4846292" y="2778227"/>
            <a:ext cx="6786327" cy="2308324"/>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DATA_01              </a:t>
            </a:r>
            <a:r>
              <a:rPr lang="en-US" b="1" dirty="0">
                <a:solidFill>
                  <a:srgbClr val="0000FF"/>
                </a:solidFill>
                <a:latin typeface="Courier New" panose="02070309020205020404" pitchFamily="49" charset="0"/>
                <a:cs typeface="Courier New" panose="02070309020205020404" pitchFamily="49" charset="0"/>
              </a:rPr>
              <a:t>DATE</a:t>
            </a:r>
            <a:r>
              <a:rPr lang="en-US"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BEGIN</a:t>
            </a:r>
          </a:p>
          <a:p>
            <a:r>
              <a:rPr lang="it-IT" b="1" dirty="0">
                <a:latin typeface="Courier New" panose="02070309020205020404" pitchFamily="49" charset="0"/>
                <a:cs typeface="Courier New" panose="02070309020205020404" pitchFamily="49" charset="0"/>
              </a:rPr>
              <a:t>   DATA_01 := </a:t>
            </a:r>
            <a:r>
              <a:rPr lang="it-IT" b="1" dirty="0">
                <a:solidFill>
                  <a:srgbClr val="0000FF"/>
                </a:solidFill>
                <a:latin typeface="Courier New" panose="02070309020205020404" pitchFamily="49" charset="0"/>
                <a:cs typeface="Courier New" panose="02070309020205020404" pitchFamily="49" charset="0"/>
              </a:rPr>
              <a:t>NOW</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RAISE INFO</a:t>
            </a:r>
            <a:r>
              <a:rPr lang="it-IT" b="1" dirty="0">
                <a:latin typeface="Courier New" panose="02070309020205020404" pitchFamily="49" charset="0"/>
                <a:cs typeface="Courier New" panose="02070309020205020404" pitchFamily="49" charset="0"/>
              </a:rPr>
              <a:t> 'Risultato DATA_01 :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DATA_01;</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pic>
        <p:nvPicPr>
          <p:cNvPr id="7" name="Immagine 6">
            <a:extLst>
              <a:ext uri="{FF2B5EF4-FFF2-40B4-BE49-F238E27FC236}">
                <a16:creationId xmlns:a16="http://schemas.microsoft.com/office/drawing/2014/main" id="{16DDF94F-0ABF-D288-6EF8-9437E07F3BA3}"/>
              </a:ext>
            </a:extLst>
          </p:cNvPr>
          <p:cNvPicPr>
            <a:picLocks noChangeAspect="1"/>
          </p:cNvPicPr>
          <p:nvPr/>
        </p:nvPicPr>
        <p:blipFill>
          <a:blip r:embed="rId3"/>
          <a:stretch>
            <a:fillRect/>
          </a:stretch>
        </p:blipFill>
        <p:spPr>
          <a:xfrm>
            <a:off x="4831769" y="5086551"/>
            <a:ext cx="6800850" cy="962025"/>
          </a:xfrm>
          <a:prstGeom prst="rect">
            <a:avLst/>
          </a:prstGeom>
        </p:spPr>
      </p:pic>
    </p:spTree>
    <p:extLst>
      <p:ext uri="{BB962C8B-B14F-4D97-AF65-F5344CB8AC3E}">
        <p14:creationId xmlns:p14="http://schemas.microsoft.com/office/powerpoint/2010/main" val="398995384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Altre Funzioni con Data ed Ora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Funzione CURRENT_TIME </a:t>
            </a:r>
            <a:r>
              <a:rPr lang="it-IT" sz="2800" dirty="0">
                <a:ea typeface="Tahoma" panose="020B0604030504040204" pitchFamily="34" charset="0"/>
                <a:cs typeface="Calibri" panose="020F0502020204030204" pitchFamily="34" charset="0"/>
                <a:sym typeface="Convergence"/>
              </a:rPr>
              <a:t>restituisce l’orario corrente con l’aggiunta dei millesimi di secondo mentre la </a:t>
            </a:r>
            <a:r>
              <a:rPr lang="it-IT" sz="2800" b="1" dirty="0">
                <a:ea typeface="Tahoma" panose="020B0604030504040204" pitchFamily="34" charset="0"/>
                <a:cs typeface="Calibri" panose="020F0502020204030204" pitchFamily="34" charset="0"/>
                <a:sym typeface="Convergence"/>
              </a:rPr>
              <a:t>Funzione CLOCK_TIMESTAMP </a:t>
            </a:r>
            <a:r>
              <a:rPr lang="it-IT" sz="2800" dirty="0">
                <a:ea typeface="Tahoma" panose="020B0604030504040204" pitchFamily="34" charset="0"/>
                <a:cs typeface="Calibri" panose="020F0502020204030204" pitchFamily="34" charset="0"/>
                <a:sym typeface="Convergence"/>
              </a:rPr>
              <a:t>restituisce lo stesso risultato ma con l’aggiunta della </a:t>
            </a:r>
            <a:r>
              <a:rPr lang="it-IT" sz="2800" b="1" dirty="0">
                <a:ea typeface="Tahoma" panose="020B0604030504040204" pitchFamily="34" charset="0"/>
                <a:cs typeface="Calibri" panose="020F0502020204030204" pitchFamily="34" charset="0"/>
                <a:sym typeface="Convergence"/>
              </a:rPr>
              <a:t>Data</a:t>
            </a:r>
          </a:p>
        </p:txBody>
      </p:sp>
      <p:sp>
        <p:nvSpPr>
          <p:cNvPr id="2" name="CasellaDiTesto 1">
            <a:extLst>
              <a:ext uri="{FF2B5EF4-FFF2-40B4-BE49-F238E27FC236}">
                <a16:creationId xmlns:a16="http://schemas.microsoft.com/office/drawing/2014/main" id="{BA0DE35A-4DFC-9E72-A3AA-78EEFADE1C9A}"/>
              </a:ext>
            </a:extLst>
          </p:cNvPr>
          <p:cNvSpPr txBox="1"/>
          <p:nvPr/>
        </p:nvSpPr>
        <p:spPr>
          <a:xfrm>
            <a:off x="669020" y="2239392"/>
            <a:ext cx="7027180" cy="3139321"/>
          </a:xfrm>
          <a:prstGeom prst="rect">
            <a:avLst/>
          </a:prstGeom>
          <a:noFill/>
        </p:spPr>
        <p:txBody>
          <a:bodyPr wrap="square" rtlCol="0">
            <a:spAutoFit/>
          </a:bodyPr>
          <a:lstStyle/>
          <a:p>
            <a:r>
              <a:rPr lang="en-US" b="1" dirty="0">
                <a:solidFill>
                  <a:srgbClr val="0000FF"/>
                </a:solidFill>
                <a:latin typeface="Courier New" panose="02070309020205020404" pitchFamily="49" charset="0"/>
                <a:cs typeface="Courier New" panose="02070309020205020404" pitchFamily="49" charset="0"/>
              </a:rPr>
              <a:t>DO $$</a:t>
            </a:r>
          </a:p>
          <a:p>
            <a:r>
              <a:rPr lang="en-US" b="1" dirty="0">
                <a:solidFill>
                  <a:srgbClr val="0000FF"/>
                </a:solidFill>
                <a:latin typeface="Courier New" panose="02070309020205020404" pitchFamily="49" charset="0"/>
                <a:cs typeface="Courier New" panose="02070309020205020404" pitchFamily="49" charset="0"/>
              </a:rPr>
              <a:t>DECLARE</a:t>
            </a:r>
          </a:p>
          <a:p>
            <a:r>
              <a:rPr lang="en-US" b="1" dirty="0">
                <a:latin typeface="Courier New" panose="02070309020205020404" pitchFamily="49" charset="0"/>
                <a:cs typeface="Courier New" panose="02070309020205020404" pitchFamily="49" charset="0"/>
              </a:rPr>
              <a:t>  </a:t>
            </a:r>
            <a:r>
              <a:rPr lang="it-IT" b="1" dirty="0">
                <a:latin typeface="Courier New" panose="02070309020205020404" pitchFamily="49" charset="0"/>
                <a:cs typeface="Courier New" panose="02070309020205020404" pitchFamily="49" charset="0"/>
              </a:rPr>
              <a:t> ORA_01           </a:t>
            </a:r>
            <a:r>
              <a:rPr lang="it-IT" b="1" dirty="0">
                <a:solidFill>
                  <a:srgbClr val="0000FF"/>
                </a:solidFill>
                <a:latin typeface="Courier New" panose="02070309020205020404" pitchFamily="49" charset="0"/>
                <a:cs typeface="Courier New" panose="02070309020205020404" pitchFamily="49" charset="0"/>
              </a:rPr>
              <a:t>TIME</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DATA_01          </a:t>
            </a:r>
            <a:r>
              <a:rPr lang="it-IT" b="1" dirty="0">
                <a:solidFill>
                  <a:srgbClr val="0000FF"/>
                </a:solidFill>
                <a:latin typeface="Courier New" panose="02070309020205020404" pitchFamily="49" charset="0"/>
                <a:cs typeface="Courier New" panose="02070309020205020404" pitchFamily="49" charset="0"/>
              </a:rPr>
              <a:t>TIMESTAMP</a:t>
            </a:r>
            <a:r>
              <a:rPr lang="it-IT" b="1" dirty="0">
                <a:latin typeface="Courier New" panose="02070309020205020404" pitchFamily="49" charset="0"/>
                <a:cs typeface="Courier New" panose="02070309020205020404" pitchFamily="49" charset="0"/>
              </a:rPr>
              <a:t>;</a:t>
            </a:r>
          </a:p>
          <a:p>
            <a:r>
              <a:rPr lang="en-US" b="1" dirty="0">
                <a:solidFill>
                  <a:srgbClr val="0000FF"/>
                </a:solidFill>
                <a:latin typeface="Courier New" panose="02070309020205020404" pitchFamily="49" charset="0"/>
                <a:cs typeface="Courier New" panose="02070309020205020404" pitchFamily="49" charset="0"/>
              </a:rPr>
              <a:t>BEGIN</a:t>
            </a:r>
          </a:p>
          <a:p>
            <a:r>
              <a:rPr lang="it-IT" b="1" dirty="0">
                <a:latin typeface="Courier New" panose="02070309020205020404" pitchFamily="49" charset="0"/>
                <a:cs typeface="Courier New" panose="02070309020205020404" pitchFamily="49" charset="0"/>
              </a:rPr>
              <a:t>   ORA_01 := </a:t>
            </a:r>
            <a:r>
              <a:rPr lang="it-IT" b="1" dirty="0">
                <a:solidFill>
                  <a:srgbClr val="0000FF"/>
                </a:solidFill>
                <a:latin typeface="Courier New" panose="02070309020205020404" pitchFamily="49" charset="0"/>
                <a:cs typeface="Courier New" panose="02070309020205020404" pitchFamily="49" charset="0"/>
              </a:rPr>
              <a:t>CURRENT_TIME</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RAISE INFO </a:t>
            </a:r>
            <a:r>
              <a:rPr lang="it-IT" b="1" dirty="0">
                <a:latin typeface="Courier New" panose="02070309020205020404" pitchFamily="49" charset="0"/>
                <a:cs typeface="Courier New" panose="02070309020205020404" pitchFamily="49" charset="0"/>
              </a:rPr>
              <a:t>'Risultato ORA_01   :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ORA_01;</a:t>
            </a:r>
          </a:p>
          <a:p>
            <a:r>
              <a:rPr lang="it-IT" b="1" dirty="0">
                <a:latin typeface="Courier New" panose="02070309020205020404" pitchFamily="49" charset="0"/>
                <a:cs typeface="Courier New" panose="02070309020205020404" pitchFamily="49" charset="0"/>
              </a:rPr>
              <a:t>   DATA_01 := </a:t>
            </a:r>
            <a:r>
              <a:rPr lang="it-IT" b="1" dirty="0">
                <a:solidFill>
                  <a:srgbClr val="0000FF"/>
                </a:solidFill>
                <a:latin typeface="Courier New" panose="02070309020205020404" pitchFamily="49" charset="0"/>
                <a:cs typeface="Courier New" panose="02070309020205020404" pitchFamily="49" charset="0"/>
              </a:rPr>
              <a:t>CLOCK_TIMESTAMP</a:t>
            </a:r>
            <a:r>
              <a:rPr lang="it-IT" b="1" dirty="0">
                <a:latin typeface="Courier New" panose="02070309020205020404" pitchFamily="49" charset="0"/>
                <a:cs typeface="Courier New" panose="02070309020205020404" pitchFamily="49" charset="0"/>
              </a:rPr>
              <a:t>();</a:t>
            </a:r>
          </a:p>
          <a:p>
            <a:r>
              <a:rPr lang="it-IT" b="1" dirty="0">
                <a:latin typeface="Courier New" panose="02070309020205020404" pitchFamily="49" charset="0"/>
                <a:cs typeface="Courier New" panose="02070309020205020404" pitchFamily="49" charset="0"/>
              </a:rPr>
              <a:t>   </a:t>
            </a:r>
            <a:r>
              <a:rPr lang="it-IT" b="1" dirty="0">
                <a:solidFill>
                  <a:srgbClr val="0000FF"/>
                </a:solidFill>
                <a:latin typeface="Courier New" panose="02070309020205020404" pitchFamily="49" charset="0"/>
                <a:cs typeface="Courier New" panose="02070309020205020404" pitchFamily="49" charset="0"/>
              </a:rPr>
              <a:t>RAISE INFO </a:t>
            </a:r>
            <a:r>
              <a:rPr lang="it-IT" b="1" dirty="0">
                <a:latin typeface="Courier New" panose="02070309020205020404" pitchFamily="49" charset="0"/>
                <a:cs typeface="Courier New" panose="02070309020205020404" pitchFamily="49" charset="0"/>
              </a:rPr>
              <a:t>'Risultato DATA_01  : </a:t>
            </a:r>
            <a:r>
              <a:rPr lang="it-IT" b="1" dirty="0">
                <a:solidFill>
                  <a:srgbClr val="0000FF"/>
                </a:solidFill>
                <a:latin typeface="Courier New" panose="02070309020205020404" pitchFamily="49" charset="0"/>
                <a:cs typeface="Courier New" panose="02070309020205020404" pitchFamily="49" charset="0"/>
              </a:rPr>
              <a:t>%</a:t>
            </a:r>
            <a:r>
              <a:rPr lang="it-IT" b="1" dirty="0">
                <a:latin typeface="Courier New" panose="02070309020205020404" pitchFamily="49" charset="0"/>
                <a:cs typeface="Courier New" panose="02070309020205020404" pitchFamily="49" charset="0"/>
              </a:rPr>
              <a:t>', DATA_01;</a:t>
            </a:r>
          </a:p>
          <a:p>
            <a:r>
              <a:rPr lang="en-US" b="1" dirty="0">
                <a:solidFill>
                  <a:srgbClr val="0000FF"/>
                </a:solidFill>
                <a:latin typeface="Courier New" panose="02070309020205020404" pitchFamily="49" charset="0"/>
                <a:cs typeface="Courier New" panose="02070309020205020404" pitchFamily="49" charset="0"/>
              </a:rPr>
              <a:t>END</a:t>
            </a:r>
            <a:r>
              <a:rPr lang="en-US" b="1" dirty="0">
                <a:latin typeface="Courier New" panose="02070309020205020404" pitchFamily="49" charset="0"/>
                <a:cs typeface="Courier New" panose="02070309020205020404" pitchFamily="49" charset="0"/>
              </a:rPr>
              <a:t>; </a:t>
            </a:r>
          </a:p>
          <a:p>
            <a:r>
              <a:rPr lang="en-US" b="1" dirty="0">
                <a:solidFill>
                  <a:srgbClr val="0000FF"/>
                </a:solidFill>
                <a:latin typeface="Courier New" panose="02070309020205020404" pitchFamily="49" charset="0"/>
                <a:cs typeface="Courier New" panose="02070309020205020404" pitchFamily="49" charset="0"/>
              </a:rPr>
              <a:t>$$</a:t>
            </a:r>
            <a:endParaRPr lang="en-US" b="1" dirty="0">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BD1561D6-1397-CF5A-837F-43080A14B5C0}"/>
              </a:ext>
            </a:extLst>
          </p:cNvPr>
          <p:cNvPicPr>
            <a:picLocks noChangeAspect="1"/>
          </p:cNvPicPr>
          <p:nvPr/>
        </p:nvPicPr>
        <p:blipFill>
          <a:blip r:embed="rId3"/>
          <a:stretch>
            <a:fillRect/>
          </a:stretch>
        </p:blipFill>
        <p:spPr>
          <a:xfrm>
            <a:off x="8143875" y="2852136"/>
            <a:ext cx="7400925" cy="1562100"/>
          </a:xfrm>
          <a:prstGeom prst="rect">
            <a:avLst/>
          </a:prstGeom>
        </p:spPr>
      </p:pic>
      <p:sp>
        <p:nvSpPr>
          <p:cNvPr id="5" name="Freccia a destra 4">
            <a:extLst>
              <a:ext uri="{FF2B5EF4-FFF2-40B4-BE49-F238E27FC236}">
                <a16:creationId xmlns:a16="http://schemas.microsoft.com/office/drawing/2014/main" id="{36C9BE45-FC1D-770B-A881-46C3EC172BBA}"/>
              </a:ext>
            </a:extLst>
          </p:cNvPr>
          <p:cNvSpPr/>
          <p:nvPr/>
        </p:nvSpPr>
        <p:spPr>
          <a:xfrm>
            <a:off x="7340422" y="3570100"/>
            <a:ext cx="960199" cy="674703"/>
          </a:xfrm>
          <a:prstGeom prst="rightArrow">
            <a:avLst/>
          </a:prstGeom>
          <a:scene3d>
            <a:camera prst="orthographicFront"/>
            <a:lightRig rig="threePt" dir="t"/>
          </a:scene3d>
          <a:sp3d>
            <a:bevelT w="114300" prst="artDeco"/>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915090204"/>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TIMEZONE di Postgres ( 1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86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Con il termine </a:t>
            </a:r>
            <a:r>
              <a:rPr lang="it-IT" sz="2800" b="1" dirty="0">
                <a:ea typeface="Tahoma" panose="020B0604030504040204" pitchFamily="34" charset="0"/>
                <a:cs typeface="Calibri" panose="020F0502020204030204" pitchFamily="34" charset="0"/>
                <a:sym typeface="Convergence"/>
              </a:rPr>
              <a:t>Time Zone </a:t>
            </a:r>
            <a:r>
              <a:rPr lang="it-IT" sz="2800" dirty="0">
                <a:ea typeface="Tahoma" panose="020B0604030504040204" pitchFamily="34" charset="0"/>
                <a:cs typeface="Calibri" panose="020F0502020204030204" pitchFamily="34" charset="0"/>
                <a:sym typeface="Convergence"/>
              </a:rPr>
              <a:t>si indica il tempo corrente di un determinata località sulla base del fuso orario di riferimento e di conseguenza della sua posizione geografica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Questo valore è modificabile con alcuni comandi del </a:t>
            </a:r>
            <a:r>
              <a:rPr lang="it-IT" sz="2800" b="1" dirty="0">
                <a:ea typeface="Tahoma" panose="020B0604030504040204" pitchFamily="34" charset="0"/>
                <a:cs typeface="Calibri" panose="020F0502020204030204" pitchFamily="34" charset="0"/>
                <a:sym typeface="Convergence"/>
              </a:rPr>
              <a:t>Database</a:t>
            </a:r>
            <a:r>
              <a:rPr lang="it-IT" sz="2800" dirty="0">
                <a:ea typeface="Tahoma" panose="020B0604030504040204" pitchFamily="34" charset="0"/>
                <a:cs typeface="Calibri" panose="020F0502020204030204" pitchFamily="34" charset="0"/>
                <a:sym typeface="Convergence"/>
              </a:rPr>
              <a:t> ed è reperibile tramite alcune </a:t>
            </a:r>
            <a:r>
              <a:rPr lang="it-IT" sz="2800" b="1" dirty="0">
                <a:ea typeface="Tahoma" panose="020B0604030504040204" pitchFamily="34" charset="0"/>
                <a:cs typeface="Calibri" panose="020F0502020204030204" pitchFamily="34" charset="0"/>
                <a:sym typeface="Convergence"/>
              </a:rPr>
              <a:t>Queries</a:t>
            </a:r>
            <a:r>
              <a:rPr lang="it-IT" sz="2800" dirty="0">
                <a:ea typeface="Tahoma" panose="020B0604030504040204" pitchFamily="34" charset="0"/>
                <a:cs typeface="Calibri" panose="020F0502020204030204" pitchFamily="34" charset="0"/>
                <a:sym typeface="Convergence"/>
              </a:rPr>
              <a:t>; ad esempio, se volessimo sapere che tipo di </a:t>
            </a:r>
            <a:r>
              <a:rPr lang="it-IT" sz="2800" b="1" dirty="0" err="1">
                <a:ea typeface="Tahoma" panose="020B0604030504040204" pitchFamily="34" charset="0"/>
                <a:cs typeface="Calibri" panose="020F0502020204030204" pitchFamily="34" charset="0"/>
                <a:sym typeface="Convergence"/>
              </a:rPr>
              <a:t>Timezone</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è impostato nella </a:t>
            </a:r>
            <a:r>
              <a:rPr lang="it-IT" sz="2800" b="1" dirty="0">
                <a:ea typeface="Tahoma" panose="020B0604030504040204" pitchFamily="34" charset="0"/>
                <a:cs typeface="Calibri" panose="020F0502020204030204" pitchFamily="34" charset="0"/>
                <a:sym typeface="Convergence"/>
              </a:rPr>
              <a:t>Istanza </a:t>
            </a:r>
            <a:r>
              <a:rPr lang="it-IT" sz="2800" dirty="0">
                <a:ea typeface="Tahoma" panose="020B0604030504040204" pitchFamily="34" charset="0"/>
                <a:cs typeface="Calibri" panose="020F0502020204030204" pitchFamily="34" charset="0"/>
                <a:sym typeface="Convergence"/>
              </a:rPr>
              <a:t>corrente, basterà eseguire il comando </a:t>
            </a:r>
            <a:r>
              <a:rPr lang="it-IT" sz="2800" b="1" dirty="0">
                <a:ea typeface="Tahoma" panose="020B0604030504040204" pitchFamily="34" charset="0"/>
                <a:cs typeface="Calibri" panose="020F0502020204030204" pitchFamily="34" charset="0"/>
                <a:sym typeface="Convergence"/>
              </a:rPr>
              <a:t>SHOW TIMEZONE</a:t>
            </a:r>
            <a:r>
              <a:rPr lang="it-IT" sz="2800" dirty="0">
                <a:ea typeface="Tahoma" panose="020B0604030504040204" pitchFamily="34" charset="0"/>
                <a:cs typeface="Calibri" panose="020F0502020204030204" pitchFamily="34" charset="0"/>
                <a:sym typeface="Convergence"/>
              </a:rPr>
              <a:t>;</a:t>
            </a:r>
          </a:p>
        </p:txBody>
      </p:sp>
      <p:pic>
        <p:nvPicPr>
          <p:cNvPr id="4" name="Immagine 3">
            <a:extLst>
              <a:ext uri="{FF2B5EF4-FFF2-40B4-BE49-F238E27FC236}">
                <a16:creationId xmlns:a16="http://schemas.microsoft.com/office/drawing/2014/main" id="{07B818C1-6AD7-C0C8-486D-90DFD3CBE0BC}"/>
              </a:ext>
            </a:extLst>
          </p:cNvPr>
          <p:cNvPicPr>
            <a:picLocks noChangeAspect="1"/>
          </p:cNvPicPr>
          <p:nvPr/>
        </p:nvPicPr>
        <p:blipFill>
          <a:blip r:embed="rId3"/>
          <a:stretch>
            <a:fillRect/>
          </a:stretch>
        </p:blipFill>
        <p:spPr>
          <a:xfrm>
            <a:off x="5095043" y="3734240"/>
            <a:ext cx="5934075" cy="2533650"/>
          </a:xfrm>
          <a:prstGeom prst="rect">
            <a:avLst/>
          </a:prstGeom>
        </p:spPr>
      </p:pic>
    </p:spTree>
    <p:extLst>
      <p:ext uri="{BB962C8B-B14F-4D97-AF65-F5344CB8AC3E}">
        <p14:creationId xmlns:p14="http://schemas.microsoft.com/office/powerpoint/2010/main" val="17890761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7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TIMEZONE di Postgres ( 2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Per modificare il </a:t>
            </a:r>
            <a:r>
              <a:rPr lang="it-IT" sz="2800" b="1" dirty="0" err="1">
                <a:ea typeface="Tahoma" panose="020B0604030504040204" pitchFamily="34" charset="0"/>
                <a:cs typeface="Calibri" panose="020F0502020204030204" pitchFamily="34" charset="0"/>
                <a:sym typeface="Convergence"/>
              </a:rPr>
              <a:t>Timezone</a:t>
            </a:r>
            <a:r>
              <a:rPr lang="it-IT" sz="2800" dirty="0">
                <a:ea typeface="Tahoma" panose="020B0604030504040204" pitchFamily="34" charset="0"/>
                <a:cs typeface="Calibri" panose="020F0502020204030204" pitchFamily="34" charset="0"/>
                <a:sym typeface="Convergence"/>
              </a:rPr>
              <a:t> sarà necessario eseguire una prima </a:t>
            </a:r>
            <a:r>
              <a:rPr lang="it-IT" sz="2800" b="1" dirty="0">
                <a:ea typeface="Tahoma" panose="020B0604030504040204" pitchFamily="34" charset="0"/>
                <a:cs typeface="Calibri" panose="020F0502020204030204" pitchFamily="34" charset="0"/>
                <a:sym typeface="Convergence"/>
              </a:rPr>
              <a:t>Query</a:t>
            </a:r>
            <a:r>
              <a:rPr lang="it-IT" sz="2800" dirty="0">
                <a:ea typeface="Tahoma" panose="020B0604030504040204" pitchFamily="34" charset="0"/>
                <a:cs typeface="Calibri" panose="020F0502020204030204" pitchFamily="34" charset="0"/>
                <a:sym typeface="Convergence"/>
              </a:rPr>
              <a:t>; si immagini di voler impostare il fuso orario </a:t>
            </a:r>
            <a:r>
              <a:rPr lang="it-IT" sz="2800" b="1" dirty="0">
                <a:ea typeface="Tahoma" panose="020B0604030504040204" pitchFamily="34" charset="0"/>
                <a:cs typeface="Calibri" panose="020F0502020204030204" pitchFamily="34" charset="0"/>
                <a:sym typeface="Convergence"/>
              </a:rPr>
              <a:t>Europeo</a:t>
            </a:r>
            <a:r>
              <a:rPr lang="it-IT" sz="2800" dirty="0">
                <a:ea typeface="Tahoma" panose="020B0604030504040204" pitchFamily="34" charset="0"/>
                <a:cs typeface="Calibri" panose="020F0502020204030204" pitchFamily="34" charset="0"/>
                <a:sym typeface="Convergence"/>
              </a:rPr>
              <a:t>, precisamente rispetto alla città di </a:t>
            </a:r>
            <a:r>
              <a:rPr lang="it-IT" sz="2800" b="1" dirty="0">
                <a:ea typeface="Tahoma" panose="020B0604030504040204" pitchFamily="34" charset="0"/>
                <a:cs typeface="Calibri" panose="020F0502020204030204" pitchFamily="34" charset="0"/>
                <a:sym typeface="Convergence"/>
              </a:rPr>
              <a:t>Roma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Eseguire la </a:t>
            </a:r>
            <a:r>
              <a:rPr lang="it-IT" sz="2800" b="1" dirty="0">
                <a:ea typeface="Tahoma" panose="020B0604030504040204" pitchFamily="34" charset="0"/>
                <a:cs typeface="Calibri" panose="020F0502020204030204" pitchFamily="34" charset="0"/>
                <a:sym typeface="Convergence"/>
              </a:rPr>
              <a:t>Query</a:t>
            </a:r>
            <a:r>
              <a:rPr lang="it-IT" sz="2800" dirty="0">
                <a:ea typeface="Tahoma" panose="020B0604030504040204" pitchFamily="34" charset="0"/>
                <a:cs typeface="Calibri" panose="020F0502020204030204" pitchFamily="34" charset="0"/>
                <a:sym typeface="Convergence"/>
              </a:rPr>
              <a:t> di seguito riportata per reperire l’informazione della colonna </a:t>
            </a:r>
            <a:r>
              <a:rPr lang="it-IT" sz="2800" b="1" dirty="0">
                <a:ea typeface="Tahoma" panose="020B0604030504040204" pitchFamily="34" charset="0"/>
                <a:cs typeface="Calibri" panose="020F0502020204030204" pitchFamily="34" charset="0"/>
                <a:sym typeface="Convergence"/>
              </a:rPr>
              <a:t>NAME </a:t>
            </a:r>
            <a:r>
              <a:rPr lang="it-IT" sz="2800" dirty="0">
                <a:ea typeface="Tahoma" panose="020B0604030504040204" pitchFamily="34" charset="0"/>
                <a:cs typeface="Calibri" panose="020F0502020204030204" pitchFamily="34" charset="0"/>
                <a:sym typeface="Convergence"/>
              </a:rPr>
              <a:t>da utilizzare per l’istruzione successiva</a:t>
            </a:r>
          </a:p>
        </p:txBody>
      </p:sp>
      <p:sp>
        <p:nvSpPr>
          <p:cNvPr id="2" name="CasellaDiTesto 1">
            <a:extLst>
              <a:ext uri="{FF2B5EF4-FFF2-40B4-BE49-F238E27FC236}">
                <a16:creationId xmlns:a16="http://schemas.microsoft.com/office/drawing/2014/main" id="{EA1D35EA-F671-FBD3-6FEE-A5038E4E207F}"/>
              </a:ext>
            </a:extLst>
          </p:cNvPr>
          <p:cNvSpPr txBox="1"/>
          <p:nvPr/>
        </p:nvSpPr>
        <p:spPr>
          <a:xfrm>
            <a:off x="803606" y="3961661"/>
            <a:ext cx="5268722" cy="1200329"/>
          </a:xfrm>
          <a:prstGeom prst="rect">
            <a:avLst/>
          </a:prstGeom>
          <a:noFill/>
        </p:spPr>
        <p:txBody>
          <a:bodyPr wrap="square" rtlCol="0">
            <a:spAutoFit/>
          </a:bodyPr>
          <a:lstStyle/>
          <a:p>
            <a:r>
              <a:rPr lang="en-US" sz="2400" b="1" dirty="0">
                <a:solidFill>
                  <a:srgbClr val="0000FF"/>
                </a:solidFill>
                <a:latin typeface="Courier New" panose="02070309020205020404" pitchFamily="49" charset="0"/>
                <a:cs typeface="Courier New" panose="02070309020205020404" pitchFamily="49" charset="0"/>
              </a:rPr>
              <a:t>SELECT</a:t>
            </a:r>
            <a:r>
              <a:rPr lang="en-US" sz="2400" b="1" dirty="0">
                <a:latin typeface="Courier New" panose="02070309020205020404" pitchFamily="49" charset="0"/>
                <a:cs typeface="Courier New" panose="02070309020205020404" pitchFamily="49" charset="0"/>
              </a:rPr>
              <a:t> * </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FROM</a:t>
            </a:r>
            <a:r>
              <a:rPr lang="en-US" sz="2400" b="1" dirty="0">
                <a:latin typeface="Courier New" panose="02070309020205020404" pitchFamily="49" charset="0"/>
                <a:cs typeface="Courier New" panose="02070309020205020404" pitchFamily="49" charset="0"/>
              </a:rPr>
              <a:t> PG_TIMEZONE_NAMES </a:t>
            </a:r>
          </a:p>
          <a:p>
            <a:r>
              <a:rPr lang="en-US" sz="2400" b="1" dirty="0">
                <a:latin typeface="Courier New" panose="02070309020205020404" pitchFamily="49" charset="0"/>
                <a:cs typeface="Courier New" panose="02070309020205020404" pitchFamily="49" charset="0"/>
              </a:rPr>
              <a:t> </a:t>
            </a:r>
            <a:r>
              <a:rPr lang="en-US" sz="2400" b="1" dirty="0">
                <a:solidFill>
                  <a:srgbClr val="0000FF"/>
                </a:solidFill>
                <a:latin typeface="Courier New" panose="02070309020205020404" pitchFamily="49" charset="0"/>
                <a:cs typeface="Courier New" panose="02070309020205020404" pitchFamily="49" charset="0"/>
              </a:rPr>
              <a:t>WHERE</a:t>
            </a:r>
            <a:r>
              <a:rPr lang="en-US" sz="2400" b="1" dirty="0">
                <a:latin typeface="Courier New" panose="02070309020205020404" pitchFamily="49" charset="0"/>
                <a:cs typeface="Courier New" panose="02070309020205020404" pitchFamily="49" charset="0"/>
              </a:rPr>
              <a:t> NAME </a:t>
            </a:r>
            <a:r>
              <a:rPr lang="en-US" sz="2400" b="1" dirty="0">
                <a:solidFill>
                  <a:srgbClr val="0000FF"/>
                </a:solidFill>
                <a:latin typeface="Courier New" panose="02070309020205020404" pitchFamily="49" charset="0"/>
                <a:cs typeface="Courier New" panose="02070309020205020404" pitchFamily="49" charset="0"/>
              </a:rPr>
              <a:t>LIKE</a:t>
            </a:r>
            <a:r>
              <a:rPr lang="en-US" sz="2400" b="1" dirty="0">
                <a:latin typeface="Courier New" panose="02070309020205020404" pitchFamily="49" charset="0"/>
                <a:cs typeface="Courier New" panose="02070309020205020404" pitchFamily="49" charset="0"/>
              </a:rPr>
              <a:t> '%Rome%';</a:t>
            </a:r>
          </a:p>
        </p:txBody>
      </p:sp>
      <p:pic>
        <p:nvPicPr>
          <p:cNvPr id="5" name="Immagine 4">
            <a:extLst>
              <a:ext uri="{FF2B5EF4-FFF2-40B4-BE49-F238E27FC236}">
                <a16:creationId xmlns:a16="http://schemas.microsoft.com/office/drawing/2014/main" id="{F56CF8F8-F390-EFD4-5DAB-423BCE0C9B91}"/>
              </a:ext>
            </a:extLst>
          </p:cNvPr>
          <p:cNvPicPr>
            <a:picLocks noChangeAspect="1"/>
          </p:cNvPicPr>
          <p:nvPr/>
        </p:nvPicPr>
        <p:blipFill>
          <a:blip r:embed="rId3"/>
          <a:stretch>
            <a:fillRect/>
          </a:stretch>
        </p:blipFill>
        <p:spPr>
          <a:xfrm>
            <a:off x="6789801" y="3723625"/>
            <a:ext cx="7658100" cy="1676400"/>
          </a:xfrm>
          <a:prstGeom prst="rect">
            <a:avLst/>
          </a:prstGeom>
        </p:spPr>
      </p:pic>
    </p:spTree>
    <p:extLst>
      <p:ext uri="{BB962C8B-B14F-4D97-AF65-F5344CB8AC3E}">
        <p14:creationId xmlns:p14="http://schemas.microsoft.com/office/powerpoint/2010/main" val="110155726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motore PLPG/Sql</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9880959" cy="286139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motore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PLPG/Sql Engine </a:t>
            </a:r>
            <a:r>
              <a:rPr lang="it-IT" sz="2800" dirty="0">
                <a:ea typeface="Tahoma" panose="020B0604030504040204" pitchFamily="34" charset="0"/>
                <a:cs typeface="Calibri" panose="020F0502020204030204" pitchFamily="34" charset="0"/>
                <a:sym typeface="Convergence"/>
              </a:rPr>
              <a:t>) esegue le porzioni procedurali del codice ma invia al </a:t>
            </a:r>
            <a:r>
              <a:rPr lang="it-IT" sz="2800" b="1" dirty="0">
                <a:ea typeface="Tahoma" panose="020B0604030504040204" pitchFamily="34" charset="0"/>
                <a:cs typeface="Calibri" panose="020F0502020204030204" pitchFamily="34" charset="0"/>
                <a:sym typeface="Convergence"/>
              </a:rPr>
              <a:t>Server</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gli </a:t>
            </a:r>
            <a:r>
              <a:rPr lang="it-IT" sz="2800" b="1" dirty="0">
                <a:ea typeface="Tahoma" panose="020B0604030504040204" pitchFamily="34" charset="0"/>
                <a:cs typeface="Calibri" panose="020F0502020204030204" pitchFamily="34" charset="0"/>
                <a:sym typeface="Convergence"/>
              </a:rPr>
              <a:t>Statement Sql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deve essere compilato prima di essere eseguito e vengono effettuate operazioni di</a:t>
            </a:r>
            <a:endParaRPr lang="it-IT" sz="2400" dirty="0">
              <a:latin typeface="Convergence"/>
              <a:ea typeface="Convergence"/>
              <a:cs typeface="Convergence"/>
              <a:sym typeface="Convergence"/>
            </a:endParaRPr>
          </a:p>
        </p:txBody>
      </p:sp>
      <p:sp>
        <p:nvSpPr>
          <p:cNvPr id="3" name="Text Box 1">
            <a:extLst>
              <a:ext uri="{FF2B5EF4-FFF2-40B4-BE49-F238E27FC236}">
                <a16:creationId xmlns:a16="http://schemas.microsoft.com/office/drawing/2014/main" id="{59111900-FF7F-DBE4-12DE-725D28AE4322}"/>
              </a:ext>
            </a:extLst>
          </p:cNvPr>
          <p:cNvSpPr txBox="1">
            <a:spLocks noChangeArrowheads="1"/>
          </p:cNvSpPr>
          <p:nvPr/>
        </p:nvSpPr>
        <p:spPr bwMode="auto">
          <a:xfrm>
            <a:off x="470259" y="3836020"/>
            <a:ext cx="15047908" cy="19996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lvl="0" indent="-4572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Controllo sintattico, controllo di parole riservate,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e struttura dei comandi; il </a:t>
            </a:r>
            <a:r>
              <a:rPr lang="it-IT" sz="2800" b="1" dirty="0">
                <a:ea typeface="Tahoma" panose="020B0604030504040204" pitchFamily="34" charset="0"/>
                <a:cs typeface="Calibri" panose="020F0502020204030204" pitchFamily="34" charset="0"/>
                <a:sym typeface="Convergence"/>
              </a:rPr>
              <a:t>Binding</a:t>
            </a:r>
            <a:r>
              <a:rPr lang="it-IT" sz="2800" dirty="0">
                <a:ea typeface="Tahoma" panose="020B0604030504040204" pitchFamily="34" charset="0"/>
                <a:cs typeface="Calibri" panose="020F0502020204030204" pitchFamily="34" charset="0"/>
                <a:sym typeface="Convergence"/>
              </a:rPr>
              <a:t>, controllo di esistenza degli oggetti referenziati ( </a:t>
            </a:r>
            <a:r>
              <a:rPr lang="it-IT" sz="2800" b="1" dirty="0">
                <a:ea typeface="Tahoma" panose="020B0604030504040204" pitchFamily="34" charset="0"/>
                <a:cs typeface="Calibri" panose="020F0502020204030204" pitchFamily="34" charset="0"/>
                <a:sym typeface="Convergence"/>
              </a:rPr>
              <a:t>Tabelle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Viste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Trigger</a:t>
            </a:r>
            <a:r>
              <a:rPr lang="it-IT" sz="2800" dirty="0">
                <a:ea typeface="Tahoma" panose="020B0604030504040204" pitchFamily="34" charset="0"/>
                <a:cs typeface="Calibri" panose="020F0502020204030204" pitchFamily="34" charset="0"/>
                <a:sym typeface="Convergence"/>
              </a:rPr>
              <a:t>, </a:t>
            </a:r>
            <a:r>
              <a:rPr lang="it-IT" sz="2800" dirty="0" err="1">
                <a:ea typeface="Tahoma" panose="020B0604030504040204" pitchFamily="34" charset="0"/>
                <a:cs typeface="Calibri" panose="020F0502020204030204" pitchFamily="34" charset="0"/>
                <a:sym typeface="Convergence"/>
              </a:rPr>
              <a:t>etc</a:t>
            </a:r>
            <a:r>
              <a:rPr lang="it-IT" sz="2800" dirty="0">
                <a:ea typeface="Tahoma" panose="020B0604030504040204" pitchFamily="34" charset="0"/>
                <a:cs typeface="Calibri" panose="020F0502020204030204" pitchFamily="34" charset="0"/>
                <a:sym typeface="Convergence"/>
              </a:rPr>
              <a:t> )</a:t>
            </a:r>
          </a:p>
          <a:p>
            <a:pPr marL="596900" lvl="0" indent="-457200">
              <a:buFont typeface="Wingdings" panose="05000000000000000000" pitchFamily="2" charset="2"/>
              <a:buChar char="Ø"/>
            </a:pPr>
            <a:endParaRPr lang="it-IT" sz="2800" dirty="0">
              <a:ea typeface="Tahoma" panose="020B0604030504040204" pitchFamily="34" charset="0"/>
              <a:cs typeface="Calibri" panose="020F0502020204030204" pitchFamily="34" charset="0"/>
              <a:sym typeface="Convergence"/>
            </a:endParaRPr>
          </a:p>
          <a:p>
            <a:pPr marL="596900" lvl="0" indent="-4572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Generazione del </a:t>
            </a:r>
            <a:r>
              <a:rPr lang="it-IT" sz="2800" b="1" dirty="0">
                <a:ea typeface="Tahoma" panose="020B0604030504040204" pitchFamily="34" charset="0"/>
                <a:cs typeface="Calibri" panose="020F0502020204030204" pitchFamily="34" charset="0"/>
                <a:sym typeface="Convergence"/>
              </a:rPr>
              <a:t>P-Code</a:t>
            </a:r>
            <a:r>
              <a:rPr lang="it-IT" sz="2800" dirty="0">
                <a:ea typeface="Tahoma" panose="020B0604030504040204" pitchFamily="34" charset="0"/>
                <a:cs typeface="Calibri" panose="020F0502020204030204" pitchFamily="34" charset="0"/>
                <a:sym typeface="Convergence"/>
              </a:rPr>
              <a:t>, istruzioni che il motore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può eseguire</a:t>
            </a:r>
            <a:endParaRPr lang="it-IT" sz="2400" dirty="0">
              <a:latin typeface="Convergence"/>
              <a:ea typeface="Convergence"/>
              <a:cs typeface="Convergence"/>
              <a:sym typeface="Convergence"/>
            </a:endParaRPr>
          </a:p>
        </p:txBody>
      </p:sp>
      <p:pic>
        <p:nvPicPr>
          <p:cNvPr id="5" name="Immagine 4">
            <a:extLst>
              <a:ext uri="{FF2B5EF4-FFF2-40B4-BE49-F238E27FC236}">
                <a16:creationId xmlns:a16="http://schemas.microsoft.com/office/drawing/2014/main" id="{A3BB3705-10D7-73AB-4F26-A3656741FFBC}"/>
              </a:ext>
            </a:extLst>
          </p:cNvPr>
          <p:cNvPicPr>
            <a:picLocks noChangeAspect="1"/>
          </p:cNvPicPr>
          <p:nvPr/>
        </p:nvPicPr>
        <p:blipFill>
          <a:blip r:embed="rId3"/>
          <a:stretch>
            <a:fillRect/>
          </a:stretch>
        </p:blipFill>
        <p:spPr>
          <a:xfrm>
            <a:off x="10511161" y="624627"/>
            <a:ext cx="5262771" cy="3186799"/>
          </a:xfrm>
          <a:prstGeom prst="rect">
            <a:avLst/>
          </a:prstGeom>
        </p:spPr>
      </p:pic>
    </p:spTree>
    <p:extLst>
      <p:ext uri="{BB962C8B-B14F-4D97-AF65-F5344CB8AC3E}">
        <p14:creationId xmlns:p14="http://schemas.microsoft.com/office/powerpoint/2010/main" val="371557530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TIMEZONE di Postgres ( 3 di 3 )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253309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Una volta reperita l’informazione, in questo esempio </a:t>
            </a:r>
            <a:r>
              <a:rPr lang="it-IT" sz="2800" b="1" dirty="0">
                <a:ea typeface="Tahoma" panose="020B0604030504040204" pitchFamily="34" charset="0"/>
                <a:cs typeface="Calibri" panose="020F0502020204030204" pitchFamily="34" charset="0"/>
                <a:sym typeface="Convergence"/>
              </a:rPr>
              <a:t>Europe/Rome</a:t>
            </a:r>
            <a:r>
              <a:rPr lang="it-IT" sz="2800" dirty="0">
                <a:ea typeface="Tahoma" panose="020B0604030504040204" pitchFamily="34" charset="0"/>
                <a:cs typeface="Calibri" panose="020F0502020204030204" pitchFamily="34" charset="0"/>
                <a:sym typeface="Convergence"/>
              </a:rPr>
              <a:t>, eseguiamo il comando di </a:t>
            </a:r>
            <a:r>
              <a:rPr lang="it-IT" sz="2800" b="1" dirty="0">
                <a:ea typeface="Tahoma" panose="020B0604030504040204" pitchFamily="34" charset="0"/>
                <a:cs typeface="Calibri" panose="020F0502020204030204" pitchFamily="34" charset="0"/>
                <a:sym typeface="Convergence"/>
              </a:rPr>
              <a:t>SET</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primo risultato fa riferimento ad una esecuzione prima del comando di </a:t>
            </a:r>
            <a:r>
              <a:rPr lang="it-IT" sz="2800" b="1" dirty="0">
                <a:ea typeface="Tahoma" panose="020B0604030504040204" pitchFamily="34" charset="0"/>
                <a:cs typeface="Calibri" panose="020F0502020204030204" pitchFamily="34" charset="0"/>
                <a:sym typeface="Convergence"/>
              </a:rPr>
              <a:t>SET</a:t>
            </a:r>
            <a:r>
              <a:rPr lang="it-IT" sz="2800" dirty="0">
                <a:ea typeface="Tahoma" panose="020B0604030504040204" pitchFamily="34" charset="0"/>
                <a:cs typeface="Calibri" panose="020F0502020204030204" pitchFamily="34" charset="0"/>
                <a:sym typeface="Convergence"/>
              </a:rPr>
              <a:t> ed il secondo dopo il comando di </a:t>
            </a:r>
            <a:r>
              <a:rPr lang="it-IT" sz="2800" b="1" dirty="0">
                <a:ea typeface="Tahoma" panose="020B0604030504040204" pitchFamily="34" charset="0"/>
                <a:cs typeface="Calibri" panose="020F0502020204030204" pitchFamily="34" charset="0"/>
                <a:sym typeface="Convergence"/>
              </a:rPr>
              <a:t>SET</a:t>
            </a:r>
          </a:p>
        </p:txBody>
      </p:sp>
      <p:sp>
        <p:nvSpPr>
          <p:cNvPr id="2" name="CasellaDiTesto 1">
            <a:extLst>
              <a:ext uri="{FF2B5EF4-FFF2-40B4-BE49-F238E27FC236}">
                <a16:creationId xmlns:a16="http://schemas.microsoft.com/office/drawing/2014/main" id="{EA1D35EA-F671-FBD3-6FEE-A5038E4E207F}"/>
              </a:ext>
            </a:extLst>
          </p:cNvPr>
          <p:cNvSpPr txBox="1"/>
          <p:nvPr/>
        </p:nvSpPr>
        <p:spPr>
          <a:xfrm>
            <a:off x="2901546" y="1421592"/>
            <a:ext cx="9911742" cy="646331"/>
          </a:xfrm>
          <a:prstGeom prst="rect">
            <a:avLst/>
          </a:prstGeom>
          <a:noFill/>
        </p:spPr>
        <p:txBody>
          <a:bodyPr wrap="square" rtlCol="0">
            <a:spAutoFit/>
          </a:bodyPr>
          <a:lstStyle/>
          <a:p>
            <a:pPr algn="ctr"/>
            <a:r>
              <a:rPr lang="en-US" sz="3600" b="1" dirty="0">
                <a:solidFill>
                  <a:srgbClr val="0000FF"/>
                </a:solidFill>
                <a:latin typeface="Courier New" panose="02070309020205020404" pitchFamily="49" charset="0"/>
                <a:cs typeface="Courier New" panose="02070309020205020404" pitchFamily="49" charset="0"/>
              </a:rPr>
              <a:t>SET TIMEZONE TO </a:t>
            </a:r>
            <a:r>
              <a:rPr lang="en-US" sz="3600" b="1" dirty="0">
                <a:latin typeface="Courier New" panose="02070309020205020404" pitchFamily="49" charset="0"/>
                <a:cs typeface="Courier New" panose="02070309020205020404" pitchFamily="49" charset="0"/>
              </a:rPr>
              <a:t>'Europe/Rome';</a:t>
            </a:r>
          </a:p>
        </p:txBody>
      </p:sp>
      <p:sp>
        <p:nvSpPr>
          <p:cNvPr id="3" name="CasellaDiTesto 2">
            <a:extLst>
              <a:ext uri="{FF2B5EF4-FFF2-40B4-BE49-F238E27FC236}">
                <a16:creationId xmlns:a16="http://schemas.microsoft.com/office/drawing/2014/main" id="{C1E2DBC0-271C-50BC-09C3-81A0B428B660}"/>
              </a:ext>
            </a:extLst>
          </p:cNvPr>
          <p:cNvSpPr txBox="1"/>
          <p:nvPr/>
        </p:nvSpPr>
        <p:spPr>
          <a:xfrm>
            <a:off x="498013" y="3429000"/>
            <a:ext cx="7027180" cy="2462213"/>
          </a:xfrm>
          <a:prstGeom prst="rect">
            <a:avLst/>
          </a:prstGeom>
          <a:noFill/>
        </p:spPr>
        <p:txBody>
          <a:bodyPr wrap="square" rtlCol="0">
            <a:spAutoFit/>
          </a:bodyPr>
          <a:lstStyle/>
          <a:p>
            <a:r>
              <a:rPr lang="en-US" sz="1400" b="1" dirty="0">
                <a:solidFill>
                  <a:srgbClr val="0000FF"/>
                </a:solidFill>
                <a:latin typeface="Courier New" panose="02070309020205020404" pitchFamily="49" charset="0"/>
                <a:cs typeface="Courier New" panose="02070309020205020404" pitchFamily="49" charset="0"/>
              </a:rPr>
              <a:t>DO $$</a:t>
            </a:r>
          </a:p>
          <a:p>
            <a:r>
              <a:rPr lang="en-US" sz="1400" b="1" dirty="0">
                <a:solidFill>
                  <a:srgbClr val="0000FF"/>
                </a:solidFill>
                <a:latin typeface="Courier New" panose="02070309020205020404" pitchFamily="49" charset="0"/>
                <a:cs typeface="Courier New" panose="02070309020205020404" pitchFamily="49" charset="0"/>
              </a:rPr>
              <a:t>DECLARE</a:t>
            </a:r>
          </a:p>
          <a:p>
            <a:r>
              <a:rPr lang="en-US" sz="1400" b="1" dirty="0">
                <a:latin typeface="Courier New" panose="02070309020205020404" pitchFamily="49" charset="0"/>
                <a:cs typeface="Courier New" panose="02070309020205020404" pitchFamily="49" charset="0"/>
              </a:rPr>
              <a:t>  </a:t>
            </a:r>
            <a:r>
              <a:rPr lang="it-IT" sz="1400" b="1" dirty="0">
                <a:latin typeface="Courier New" panose="02070309020205020404" pitchFamily="49" charset="0"/>
                <a:cs typeface="Courier New" panose="02070309020205020404" pitchFamily="49" charset="0"/>
              </a:rPr>
              <a:t> ORA_01           </a:t>
            </a:r>
            <a:r>
              <a:rPr lang="it-IT" sz="1400" b="1" dirty="0">
                <a:solidFill>
                  <a:srgbClr val="0000FF"/>
                </a:solidFill>
                <a:latin typeface="Courier New" panose="02070309020205020404" pitchFamily="49" charset="0"/>
                <a:cs typeface="Courier New" panose="02070309020205020404" pitchFamily="49" charset="0"/>
              </a:rPr>
              <a:t>TIME</a:t>
            </a:r>
            <a:r>
              <a:rPr lang="it-IT" sz="1400" b="1" dirty="0">
                <a:latin typeface="Courier New" panose="02070309020205020404" pitchFamily="49" charset="0"/>
                <a:cs typeface="Courier New" panose="02070309020205020404" pitchFamily="49" charset="0"/>
              </a:rPr>
              <a:t>;</a:t>
            </a:r>
          </a:p>
          <a:p>
            <a:r>
              <a:rPr lang="it-IT" sz="1400" b="1" dirty="0">
                <a:latin typeface="Courier New" panose="02070309020205020404" pitchFamily="49" charset="0"/>
                <a:cs typeface="Courier New" panose="02070309020205020404" pitchFamily="49" charset="0"/>
              </a:rPr>
              <a:t>   DATA_01          </a:t>
            </a:r>
            <a:r>
              <a:rPr lang="it-IT" sz="1400" b="1" dirty="0">
                <a:solidFill>
                  <a:srgbClr val="0000FF"/>
                </a:solidFill>
                <a:latin typeface="Courier New" panose="02070309020205020404" pitchFamily="49" charset="0"/>
                <a:cs typeface="Courier New" panose="02070309020205020404" pitchFamily="49" charset="0"/>
              </a:rPr>
              <a:t>TIMESTAMP</a:t>
            </a:r>
            <a:r>
              <a:rPr lang="it-IT" sz="1400" b="1" dirty="0">
                <a:latin typeface="Courier New" panose="02070309020205020404" pitchFamily="49" charset="0"/>
                <a:cs typeface="Courier New" panose="02070309020205020404" pitchFamily="49" charset="0"/>
              </a:rPr>
              <a:t>;</a:t>
            </a:r>
          </a:p>
          <a:p>
            <a:r>
              <a:rPr lang="en-US" sz="1400" b="1" dirty="0">
                <a:solidFill>
                  <a:srgbClr val="0000FF"/>
                </a:solidFill>
                <a:latin typeface="Courier New" panose="02070309020205020404" pitchFamily="49" charset="0"/>
                <a:cs typeface="Courier New" panose="02070309020205020404" pitchFamily="49" charset="0"/>
              </a:rPr>
              <a:t>BEGIN</a:t>
            </a:r>
          </a:p>
          <a:p>
            <a:r>
              <a:rPr lang="it-IT" sz="1400" b="1" dirty="0">
                <a:latin typeface="Courier New" panose="02070309020205020404" pitchFamily="49" charset="0"/>
                <a:cs typeface="Courier New" panose="02070309020205020404" pitchFamily="49" charset="0"/>
              </a:rPr>
              <a:t>   ORA_01 := </a:t>
            </a:r>
            <a:r>
              <a:rPr lang="it-IT" sz="1400" b="1" dirty="0">
                <a:solidFill>
                  <a:srgbClr val="0000FF"/>
                </a:solidFill>
                <a:latin typeface="Courier New" panose="02070309020205020404" pitchFamily="49" charset="0"/>
                <a:cs typeface="Courier New" panose="02070309020205020404" pitchFamily="49" charset="0"/>
              </a:rPr>
              <a:t>CURRENT_TIME</a:t>
            </a:r>
            <a:r>
              <a:rPr lang="it-IT" sz="1400" b="1" dirty="0">
                <a:latin typeface="Courier New" panose="02070309020205020404" pitchFamily="49" charset="0"/>
                <a:cs typeface="Courier New" panose="02070309020205020404" pitchFamily="49" charset="0"/>
              </a:rPr>
              <a:t>;</a:t>
            </a:r>
          </a:p>
          <a:p>
            <a:r>
              <a:rPr lang="it-IT" sz="1400" b="1" dirty="0">
                <a:latin typeface="Courier New" panose="02070309020205020404" pitchFamily="49" charset="0"/>
                <a:cs typeface="Courier New" panose="02070309020205020404" pitchFamily="49" charset="0"/>
              </a:rPr>
              <a:t>   </a:t>
            </a:r>
            <a:r>
              <a:rPr lang="it-IT" sz="1400" b="1" dirty="0">
                <a:solidFill>
                  <a:srgbClr val="0000FF"/>
                </a:solidFill>
                <a:latin typeface="Courier New" panose="02070309020205020404" pitchFamily="49" charset="0"/>
                <a:cs typeface="Courier New" panose="02070309020205020404" pitchFamily="49" charset="0"/>
              </a:rPr>
              <a:t>RAISE INFO </a:t>
            </a:r>
            <a:r>
              <a:rPr lang="it-IT" sz="1400" b="1" dirty="0">
                <a:latin typeface="Courier New" panose="02070309020205020404" pitchFamily="49" charset="0"/>
                <a:cs typeface="Courier New" panose="02070309020205020404" pitchFamily="49" charset="0"/>
              </a:rPr>
              <a:t>'Risultato ORA_01   : </a:t>
            </a:r>
            <a:r>
              <a:rPr lang="it-IT" sz="1400" b="1" dirty="0">
                <a:solidFill>
                  <a:srgbClr val="0000FF"/>
                </a:solidFill>
                <a:latin typeface="Courier New" panose="02070309020205020404" pitchFamily="49" charset="0"/>
                <a:cs typeface="Courier New" panose="02070309020205020404" pitchFamily="49" charset="0"/>
              </a:rPr>
              <a:t>%</a:t>
            </a:r>
            <a:r>
              <a:rPr lang="it-IT" sz="1400" b="1" dirty="0">
                <a:latin typeface="Courier New" panose="02070309020205020404" pitchFamily="49" charset="0"/>
                <a:cs typeface="Courier New" panose="02070309020205020404" pitchFamily="49" charset="0"/>
              </a:rPr>
              <a:t>', ORA_01;</a:t>
            </a:r>
          </a:p>
          <a:p>
            <a:r>
              <a:rPr lang="it-IT" sz="1400" b="1" dirty="0">
                <a:latin typeface="Courier New" panose="02070309020205020404" pitchFamily="49" charset="0"/>
                <a:cs typeface="Courier New" panose="02070309020205020404" pitchFamily="49" charset="0"/>
              </a:rPr>
              <a:t>   DATA_01 := </a:t>
            </a:r>
            <a:r>
              <a:rPr lang="it-IT" sz="1400" b="1" dirty="0">
                <a:solidFill>
                  <a:srgbClr val="0000FF"/>
                </a:solidFill>
                <a:latin typeface="Courier New" panose="02070309020205020404" pitchFamily="49" charset="0"/>
                <a:cs typeface="Courier New" panose="02070309020205020404" pitchFamily="49" charset="0"/>
              </a:rPr>
              <a:t>CLOCK_TIMESTAMP</a:t>
            </a:r>
            <a:r>
              <a:rPr lang="it-IT" sz="1400" b="1" dirty="0">
                <a:latin typeface="Courier New" panose="02070309020205020404" pitchFamily="49" charset="0"/>
                <a:cs typeface="Courier New" panose="02070309020205020404" pitchFamily="49" charset="0"/>
              </a:rPr>
              <a:t>();</a:t>
            </a:r>
          </a:p>
          <a:p>
            <a:r>
              <a:rPr lang="it-IT" sz="1400" b="1" dirty="0">
                <a:latin typeface="Courier New" panose="02070309020205020404" pitchFamily="49" charset="0"/>
                <a:cs typeface="Courier New" panose="02070309020205020404" pitchFamily="49" charset="0"/>
              </a:rPr>
              <a:t>   </a:t>
            </a:r>
            <a:r>
              <a:rPr lang="it-IT" sz="1400" b="1" dirty="0">
                <a:solidFill>
                  <a:srgbClr val="0000FF"/>
                </a:solidFill>
                <a:latin typeface="Courier New" panose="02070309020205020404" pitchFamily="49" charset="0"/>
                <a:cs typeface="Courier New" panose="02070309020205020404" pitchFamily="49" charset="0"/>
              </a:rPr>
              <a:t>RAISE INFO </a:t>
            </a:r>
            <a:r>
              <a:rPr lang="it-IT" sz="1400" b="1" dirty="0">
                <a:latin typeface="Courier New" panose="02070309020205020404" pitchFamily="49" charset="0"/>
                <a:cs typeface="Courier New" panose="02070309020205020404" pitchFamily="49" charset="0"/>
              </a:rPr>
              <a:t>'Risultato DATA_01  : </a:t>
            </a:r>
            <a:r>
              <a:rPr lang="it-IT" sz="1400" b="1" dirty="0">
                <a:solidFill>
                  <a:srgbClr val="0000FF"/>
                </a:solidFill>
                <a:latin typeface="Courier New" panose="02070309020205020404" pitchFamily="49" charset="0"/>
                <a:cs typeface="Courier New" panose="02070309020205020404" pitchFamily="49" charset="0"/>
              </a:rPr>
              <a:t>%</a:t>
            </a:r>
            <a:r>
              <a:rPr lang="it-IT" sz="1400" b="1" dirty="0">
                <a:latin typeface="Courier New" panose="02070309020205020404" pitchFamily="49" charset="0"/>
                <a:cs typeface="Courier New" panose="02070309020205020404" pitchFamily="49" charset="0"/>
              </a:rPr>
              <a:t>', DATA_01;</a:t>
            </a:r>
          </a:p>
          <a:p>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 </a:t>
            </a:r>
          </a:p>
          <a:p>
            <a:r>
              <a:rPr lang="en-US" sz="1400" b="1" dirty="0">
                <a:solidFill>
                  <a:srgbClr val="0000FF"/>
                </a:solidFill>
                <a:latin typeface="Courier New" panose="02070309020205020404" pitchFamily="49" charset="0"/>
                <a:cs typeface="Courier New" panose="02070309020205020404" pitchFamily="49" charset="0"/>
              </a:rPr>
              <a:t>$$</a:t>
            </a:r>
            <a:endParaRPr lang="en-US" sz="1400" b="1" dirty="0">
              <a:latin typeface="Courier New" panose="02070309020205020404" pitchFamily="49" charset="0"/>
              <a:cs typeface="Courier New" panose="02070309020205020404" pitchFamily="49" charset="0"/>
            </a:endParaRPr>
          </a:p>
        </p:txBody>
      </p:sp>
      <p:pic>
        <p:nvPicPr>
          <p:cNvPr id="4" name="Immagine 3">
            <a:extLst>
              <a:ext uri="{FF2B5EF4-FFF2-40B4-BE49-F238E27FC236}">
                <a16:creationId xmlns:a16="http://schemas.microsoft.com/office/drawing/2014/main" id="{F7BE3F23-BE9C-DB55-7C62-A1AB0A7BCA5D}"/>
              </a:ext>
            </a:extLst>
          </p:cNvPr>
          <p:cNvPicPr>
            <a:picLocks noChangeAspect="1"/>
          </p:cNvPicPr>
          <p:nvPr/>
        </p:nvPicPr>
        <p:blipFill>
          <a:blip r:embed="rId3"/>
          <a:stretch>
            <a:fillRect/>
          </a:stretch>
        </p:blipFill>
        <p:spPr>
          <a:xfrm>
            <a:off x="8143875" y="2888163"/>
            <a:ext cx="7400925" cy="1562100"/>
          </a:xfrm>
          <a:prstGeom prst="rect">
            <a:avLst/>
          </a:prstGeom>
        </p:spPr>
      </p:pic>
      <p:sp>
        <p:nvSpPr>
          <p:cNvPr id="6" name="Freccia a destra 5">
            <a:extLst>
              <a:ext uri="{FF2B5EF4-FFF2-40B4-BE49-F238E27FC236}">
                <a16:creationId xmlns:a16="http://schemas.microsoft.com/office/drawing/2014/main" id="{5E54B046-B908-308F-3C46-CF96A8B42C77}"/>
              </a:ext>
            </a:extLst>
          </p:cNvPr>
          <p:cNvSpPr/>
          <p:nvPr/>
        </p:nvSpPr>
        <p:spPr>
          <a:xfrm rot="20749100">
            <a:off x="5695162" y="4060491"/>
            <a:ext cx="2752389" cy="674703"/>
          </a:xfrm>
          <a:prstGeom prst="rightArrow">
            <a:avLst/>
          </a:prstGeom>
          <a:scene3d>
            <a:camera prst="orthographicFront"/>
            <a:lightRig rig="threePt" dir="t"/>
          </a:scene3d>
          <a:sp3d>
            <a:bevelT w="114300" prst="artDeco"/>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p:pic>
        <p:nvPicPr>
          <p:cNvPr id="8" name="Immagine 7">
            <a:extLst>
              <a:ext uri="{FF2B5EF4-FFF2-40B4-BE49-F238E27FC236}">
                <a16:creationId xmlns:a16="http://schemas.microsoft.com/office/drawing/2014/main" id="{05CB5E1D-A00A-8C5A-982F-32EAAE707146}"/>
              </a:ext>
            </a:extLst>
          </p:cNvPr>
          <p:cNvPicPr>
            <a:picLocks noChangeAspect="1"/>
          </p:cNvPicPr>
          <p:nvPr/>
        </p:nvPicPr>
        <p:blipFill>
          <a:blip r:embed="rId4"/>
          <a:stretch>
            <a:fillRect/>
          </a:stretch>
        </p:blipFill>
        <p:spPr>
          <a:xfrm>
            <a:off x="8181975" y="4911160"/>
            <a:ext cx="7362825" cy="1143000"/>
          </a:xfrm>
          <a:prstGeom prst="rect">
            <a:avLst/>
          </a:prstGeom>
        </p:spPr>
      </p:pic>
      <p:sp>
        <p:nvSpPr>
          <p:cNvPr id="9" name="Freccia a destra 8">
            <a:extLst>
              <a:ext uri="{FF2B5EF4-FFF2-40B4-BE49-F238E27FC236}">
                <a16:creationId xmlns:a16="http://schemas.microsoft.com/office/drawing/2014/main" id="{77139B45-7C0C-03ED-E5F8-9736F5D64B8F}"/>
              </a:ext>
            </a:extLst>
          </p:cNvPr>
          <p:cNvSpPr/>
          <p:nvPr/>
        </p:nvSpPr>
        <p:spPr>
          <a:xfrm rot="624790">
            <a:off x="5783436" y="4975919"/>
            <a:ext cx="2685999" cy="674703"/>
          </a:xfrm>
          <a:prstGeom prst="rightArrow">
            <a:avLst/>
          </a:prstGeom>
          <a:scene3d>
            <a:camera prst="orthographicFront"/>
            <a:lightRig rig="threePt" dir="t"/>
          </a:scene3d>
          <a:sp3d>
            <a:bevelT w="114300" prst="artDeco"/>
          </a:sp3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369224349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Funzione TO_DATE</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156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Questa </a:t>
            </a:r>
            <a:r>
              <a:rPr lang="it-IT" sz="2800" b="1" dirty="0">
                <a:ea typeface="Tahoma" panose="020B0604030504040204" pitchFamily="34" charset="0"/>
                <a:cs typeface="Calibri" panose="020F0502020204030204" pitchFamily="34" charset="0"/>
                <a:sym typeface="Convergence"/>
              </a:rPr>
              <a:t>Funzione</a:t>
            </a:r>
            <a:r>
              <a:rPr lang="it-IT" sz="2800" dirty="0">
                <a:ea typeface="Tahoma" panose="020B0604030504040204" pitchFamily="34" charset="0"/>
                <a:cs typeface="Calibri" panose="020F0502020204030204" pitchFamily="34" charset="0"/>
                <a:sym typeface="Convergence"/>
              </a:rPr>
              <a:t> converte una stringa in una data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sintassi è </a:t>
            </a:r>
            <a:r>
              <a:rPr lang="it-IT" sz="2800" b="1" dirty="0">
                <a:ea typeface="Tahoma" panose="020B0604030504040204" pitchFamily="34" charset="0"/>
                <a:cs typeface="Calibri" panose="020F0502020204030204" pitchFamily="34" charset="0"/>
                <a:sym typeface="Convergence"/>
              </a:rPr>
              <a:t>TO_DATE( </a:t>
            </a:r>
            <a:r>
              <a:rPr lang="it-IT" sz="2800" b="1" dirty="0" err="1">
                <a:solidFill>
                  <a:srgbClr val="FF0000"/>
                </a:solidFill>
                <a:ea typeface="Tahoma" panose="020B0604030504040204" pitchFamily="34" charset="0"/>
                <a:cs typeface="Calibri" panose="020F0502020204030204" pitchFamily="34" charset="0"/>
                <a:sym typeface="Convergence"/>
              </a:rPr>
              <a:t>stringa_input</a:t>
            </a:r>
            <a:r>
              <a:rPr lang="it-IT" sz="2800" b="1" dirty="0">
                <a:solidFill>
                  <a:srgbClr val="FF0000"/>
                </a:solidFill>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 </a:t>
            </a:r>
            <a:r>
              <a:rPr lang="it-IT" sz="2800" b="1" dirty="0">
                <a:solidFill>
                  <a:srgbClr val="FFC000"/>
                </a:solidFill>
                <a:ea typeface="Tahoma" panose="020B0604030504040204" pitchFamily="34" charset="0"/>
                <a:cs typeface="Calibri" panose="020F0502020204030204" pitchFamily="34" charset="0"/>
                <a:sym typeface="Convergence"/>
              </a:rPr>
              <a:t>formato </a:t>
            </a:r>
            <a:r>
              <a:rPr lang="it-IT" sz="2800" b="1" dirty="0">
                <a:ea typeface="Tahoma" panose="020B0604030504040204" pitchFamily="34" charset="0"/>
                <a:cs typeface="Calibri" panose="020F0502020204030204" pitchFamily="34" charset="0"/>
                <a:sym typeface="Convergence"/>
              </a:rPr>
              <a:t>] )</a:t>
            </a:r>
            <a:endParaRPr lang="it-IT" sz="2400" b="1" dirty="0">
              <a:latin typeface="Convergence"/>
              <a:ea typeface="Convergence"/>
              <a:cs typeface="Convergence"/>
              <a:sym typeface="Convergence"/>
            </a:endParaRPr>
          </a:p>
        </p:txBody>
      </p:sp>
      <p:sp>
        <p:nvSpPr>
          <p:cNvPr id="3" name="Rettangolo 2">
            <a:extLst>
              <a:ext uri="{FF2B5EF4-FFF2-40B4-BE49-F238E27FC236}">
                <a16:creationId xmlns:a16="http://schemas.microsoft.com/office/drawing/2014/main" id="{7837FADC-23B7-07B1-7A97-61F260C43FDC}"/>
              </a:ext>
            </a:extLst>
          </p:cNvPr>
          <p:cNvSpPr/>
          <p:nvPr/>
        </p:nvSpPr>
        <p:spPr>
          <a:xfrm>
            <a:off x="3103416" y="2319304"/>
            <a:ext cx="4331854" cy="110969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latin typeface="Tahoma" panose="020B0604030504040204" pitchFamily="34" charset="0"/>
                <a:ea typeface="Tahoma" panose="020B0604030504040204" pitchFamily="34" charset="0"/>
                <a:cs typeface="Tahoma" panose="020B0604030504040204" pitchFamily="34" charset="0"/>
              </a:rPr>
              <a:t>Stringa da convertire in data</a:t>
            </a:r>
          </a:p>
        </p:txBody>
      </p:sp>
      <p:sp>
        <p:nvSpPr>
          <p:cNvPr id="6" name="Rettangolo 5">
            <a:extLst>
              <a:ext uri="{FF2B5EF4-FFF2-40B4-BE49-F238E27FC236}">
                <a16:creationId xmlns:a16="http://schemas.microsoft.com/office/drawing/2014/main" id="{33959CF6-E133-D66B-7EDE-278504AF5E86}"/>
              </a:ext>
            </a:extLst>
          </p:cNvPr>
          <p:cNvSpPr/>
          <p:nvPr/>
        </p:nvSpPr>
        <p:spPr>
          <a:xfrm>
            <a:off x="7516553" y="2321613"/>
            <a:ext cx="4823226" cy="1109696"/>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b="1" dirty="0">
                <a:solidFill>
                  <a:schemeClr val="accent1"/>
                </a:solidFill>
                <a:latin typeface="Tahoma" panose="020B0604030504040204" pitchFamily="34" charset="0"/>
                <a:ea typeface="Tahoma" panose="020B0604030504040204" pitchFamily="34" charset="0"/>
                <a:cs typeface="Tahoma" panose="020B0604030504040204" pitchFamily="34" charset="0"/>
              </a:rPr>
              <a:t>Deve essere specificato il formato della stringa di Input</a:t>
            </a:r>
          </a:p>
        </p:txBody>
      </p:sp>
      <p:sp>
        <p:nvSpPr>
          <p:cNvPr id="2" name="CasellaDiTesto 1">
            <a:extLst>
              <a:ext uri="{FF2B5EF4-FFF2-40B4-BE49-F238E27FC236}">
                <a16:creationId xmlns:a16="http://schemas.microsoft.com/office/drawing/2014/main" id="{E8FB9979-F3CE-5289-B9DE-21EE7A21B9C4}"/>
              </a:ext>
            </a:extLst>
          </p:cNvPr>
          <p:cNvSpPr txBox="1"/>
          <p:nvPr/>
        </p:nvSpPr>
        <p:spPr>
          <a:xfrm>
            <a:off x="3869289" y="3446623"/>
            <a:ext cx="8501451" cy="2862322"/>
          </a:xfrm>
          <a:prstGeom prst="rect">
            <a:avLst/>
          </a:prstGeom>
          <a:noFill/>
        </p:spPr>
        <p:txBody>
          <a:bodyPr wrap="square" rtlCol="0">
            <a:spAutoFit/>
          </a:bodyPr>
          <a:lstStyle/>
          <a:p>
            <a:r>
              <a:rPr lang="en-US" sz="2000" b="1" dirty="0">
                <a:solidFill>
                  <a:srgbClr val="0000FF"/>
                </a:solidFill>
                <a:latin typeface="Courier New" panose="02070309020205020404" pitchFamily="49" charset="0"/>
                <a:cs typeface="Courier New" panose="02070309020205020404" pitchFamily="49" charset="0"/>
              </a:rPr>
              <a:t>DO $$</a:t>
            </a:r>
          </a:p>
          <a:p>
            <a:r>
              <a:rPr lang="en-US" sz="2000" b="1" dirty="0">
                <a:solidFill>
                  <a:srgbClr val="0000FF"/>
                </a:solidFill>
                <a:latin typeface="Courier New" panose="02070309020205020404" pitchFamily="49" charset="0"/>
                <a:cs typeface="Courier New" panose="02070309020205020404" pitchFamily="49" charset="0"/>
              </a:rPr>
              <a:t>DECLARE</a:t>
            </a:r>
          </a:p>
          <a:p>
            <a:r>
              <a:rPr lang="en-US" sz="2000" b="1" dirty="0">
                <a:latin typeface="Courier New" panose="02070309020205020404" pitchFamily="49" charset="0"/>
                <a:cs typeface="Courier New" panose="02070309020205020404" pitchFamily="49" charset="0"/>
              </a:rPr>
              <a:t>   </a:t>
            </a:r>
            <a:r>
              <a:rPr lang="en-US" sz="2000" b="1" dirty="0">
                <a:highlight>
                  <a:srgbClr val="FFFF00"/>
                </a:highlight>
                <a:latin typeface="Courier New" panose="02070309020205020404" pitchFamily="49" charset="0"/>
                <a:cs typeface="Courier New" panose="02070309020205020404" pitchFamily="49" charset="0"/>
              </a:rPr>
              <a:t>DATA_INPUT</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CHAR</a:t>
            </a:r>
            <a:r>
              <a:rPr lang="en-US" sz="2000" b="1" dirty="0">
                <a:latin typeface="Courier New" panose="02070309020205020404" pitchFamily="49" charset="0"/>
                <a:cs typeface="Courier New" panose="02070309020205020404" pitchFamily="49" charset="0"/>
              </a:rPr>
              <a:t>(08) := '20190327';</a:t>
            </a:r>
          </a:p>
          <a:p>
            <a:r>
              <a:rPr lang="en-US" sz="2000" b="1" dirty="0">
                <a:latin typeface="Courier New" panose="02070309020205020404" pitchFamily="49" charset="0"/>
                <a:cs typeface="Courier New" panose="02070309020205020404" pitchFamily="49" charset="0"/>
              </a:rPr>
              <a:t>   DATA_01          </a:t>
            </a:r>
            <a:r>
              <a:rPr lang="en-US" sz="2000" b="1" dirty="0">
                <a:solidFill>
                  <a:srgbClr val="0000FF"/>
                </a:solidFill>
                <a:latin typeface="Courier New" panose="02070309020205020404" pitchFamily="49" charset="0"/>
                <a:cs typeface="Courier New" panose="02070309020205020404" pitchFamily="49" charset="0"/>
              </a:rPr>
              <a:t>DATE</a:t>
            </a:r>
            <a:r>
              <a:rPr lang="en-US" sz="2000" b="1" dirty="0">
                <a:latin typeface="Courier New" panose="02070309020205020404" pitchFamily="49" charset="0"/>
                <a:cs typeface="Courier New" panose="02070309020205020404" pitchFamily="49" charset="0"/>
              </a:rPr>
              <a:t>;</a:t>
            </a:r>
          </a:p>
          <a:p>
            <a:r>
              <a:rPr lang="en-US" sz="2000" b="1" dirty="0">
                <a:solidFill>
                  <a:srgbClr val="0000FF"/>
                </a:solidFill>
                <a:latin typeface="Courier New" panose="02070309020205020404" pitchFamily="49" charset="0"/>
                <a:cs typeface="Courier New" panose="02070309020205020404" pitchFamily="49" charset="0"/>
              </a:rPr>
              <a:t>BEGIN</a:t>
            </a:r>
          </a:p>
          <a:p>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SELECT</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TO_DATE</a:t>
            </a:r>
            <a:r>
              <a:rPr lang="en-US" sz="2000" b="1" dirty="0">
                <a:latin typeface="Courier New" panose="02070309020205020404" pitchFamily="49" charset="0"/>
                <a:cs typeface="Courier New" panose="02070309020205020404" pitchFamily="49" charset="0"/>
              </a:rPr>
              <a:t>(</a:t>
            </a:r>
            <a:r>
              <a:rPr lang="en-US" sz="2000" b="1" dirty="0">
                <a:highlight>
                  <a:srgbClr val="FFFF00"/>
                </a:highlight>
                <a:latin typeface="Courier New" panose="02070309020205020404" pitchFamily="49" charset="0"/>
                <a:cs typeface="Courier New" panose="02070309020205020404" pitchFamily="49" charset="0"/>
              </a:rPr>
              <a:t>DATA_INPUT</a:t>
            </a:r>
            <a:r>
              <a:rPr lang="en-US" sz="2000" b="1" dirty="0">
                <a:latin typeface="Courier New" panose="02070309020205020404" pitchFamily="49" charset="0"/>
                <a:cs typeface="Courier New" panose="02070309020205020404" pitchFamily="49" charset="0"/>
              </a:rPr>
              <a:t>,'</a:t>
            </a:r>
            <a:r>
              <a:rPr lang="en-US" sz="2000" b="1" dirty="0">
                <a:solidFill>
                  <a:srgbClr val="FF0000"/>
                </a:solidFill>
                <a:latin typeface="Courier New" panose="02070309020205020404" pitchFamily="49" charset="0"/>
                <a:cs typeface="Courier New" panose="02070309020205020404" pitchFamily="49" charset="0"/>
              </a:rPr>
              <a:t>YYYYMMDD</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INTO</a:t>
            </a:r>
            <a:r>
              <a:rPr lang="en-US" sz="2000" b="1" dirty="0">
                <a:latin typeface="Courier New" panose="02070309020205020404" pitchFamily="49" charset="0"/>
                <a:cs typeface="Courier New" panose="02070309020205020404" pitchFamily="49" charset="0"/>
              </a:rPr>
              <a:t> DATA_01;</a:t>
            </a:r>
          </a:p>
          <a:p>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RAISE</a:t>
            </a:r>
            <a:r>
              <a:rPr lang="en-US" sz="2000" b="1" dirty="0">
                <a:latin typeface="Courier New" panose="02070309020205020404" pitchFamily="49" charset="0"/>
                <a:cs typeface="Courier New" panose="02070309020205020404" pitchFamily="49" charset="0"/>
              </a:rPr>
              <a:t> </a:t>
            </a:r>
            <a:r>
              <a:rPr lang="en-US" sz="2000" b="1" dirty="0">
                <a:solidFill>
                  <a:srgbClr val="0000FF"/>
                </a:solidFill>
                <a:latin typeface="Courier New" panose="02070309020205020404" pitchFamily="49" charset="0"/>
                <a:cs typeface="Courier New" panose="02070309020205020404" pitchFamily="49" charset="0"/>
              </a:rPr>
              <a:t>INFO</a:t>
            </a:r>
            <a:r>
              <a:rPr lang="en-US" sz="2000" b="1" dirty="0">
                <a:latin typeface="Courier New" panose="02070309020205020404" pitchFamily="49" charset="0"/>
                <a:cs typeface="Courier New" panose="02070309020205020404" pitchFamily="49" charset="0"/>
              </a:rPr>
              <a:t> 'Risultato DATA_01   : </a:t>
            </a:r>
            <a:r>
              <a:rPr lang="en-US" sz="2000" b="1" dirty="0">
                <a:solidFill>
                  <a:srgbClr val="0000FF"/>
                </a:solidFill>
                <a:latin typeface="Courier New" panose="02070309020205020404" pitchFamily="49" charset="0"/>
                <a:cs typeface="Courier New" panose="02070309020205020404" pitchFamily="49" charset="0"/>
              </a:rPr>
              <a:t>%</a:t>
            </a:r>
            <a:r>
              <a:rPr lang="en-US" sz="2000" b="1" dirty="0">
                <a:latin typeface="Courier New" panose="02070309020205020404" pitchFamily="49" charset="0"/>
                <a:cs typeface="Courier New" panose="02070309020205020404" pitchFamily="49" charset="0"/>
              </a:rPr>
              <a:t>', DATA_01;</a:t>
            </a:r>
          </a:p>
          <a:p>
            <a:r>
              <a:rPr lang="en-US" sz="2000" b="1" dirty="0">
                <a:solidFill>
                  <a:srgbClr val="0000FF"/>
                </a:solidFill>
                <a:latin typeface="Courier New" panose="02070309020205020404" pitchFamily="49" charset="0"/>
                <a:cs typeface="Courier New" panose="02070309020205020404" pitchFamily="49" charset="0"/>
              </a:rPr>
              <a:t>END</a:t>
            </a:r>
            <a:r>
              <a:rPr lang="en-US" sz="2000" b="1" dirty="0">
                <a:latin typeface="Courier New" panose="02070309020205020404" pitchFamily="49" charset="0"/>
                <a:cs typeface="Courier New" panose="02070309020205020404" pitchFamily="49" charset="0"/>
              </a:rPr>
              <a:t>; </a:t>
            </a:r>
          </a:p>
          <a:p>
            <a:r>
              <a:rPr lang="en-US" sz="20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74504457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11" name="Immagine 10">
            <a:extLst>
              <a:ext uri="{FF2B5EF4-FFF2-40B4-BE49-F238E27FC236}">
                <a16:creationId xmlns:a16="http://schemas.microsoft.com/office/drawing/2014/main" id="{C8ACB8D6-4C4E-D653-20CA-BEFEDA425EDB}"/>
              </a:ext>
            </a:extLst>
          </p:cNvPr>
          <p:cNvPicPr>
            <a:picLocks noChangeAspect="1"/>
          </p:cNvPicPr>
          <p:nvPr/>
        </p:nvPicPr>
        <p:blipFill>
          <a:blip r:embed="rId3"/>
          <a:stretch>
            <a:fillRect/>
          </a:stretch>
        </p:blipFill>
        <p:spPr>
          <a:xfrm>
            <a:off x="0" y="0"/>
            <a:ext cx="15840075" cy="6858000"/>
          </a:xfrm>
          <a:prstGeom prst="rect">
            <a:avLst/>
          </a:prstGeom>
        </p:spPr>
      </p:pic>
      <p:sp>
        <p:nvSpPr>
          <p:cNvPr id="2" name="CasellaDiTesto 1">
            <a:extLst>
              <a:ext uri="{FF2B5EF4-FFF2-40B4-BE49-F238E27FC236}">
                <a16:creationId xmlns:a16="http://schemas.microsoft.com/office/drawing/2014/main" id="{1194EDA3-2142-D599-6670-5A954A465A6C}"/>
              </a:ext>
            </a:extLst>
          </p:cNvPr>
          <p:cNvSpPr txBox="1"/>
          <p:nvPr/>
        </p:nvSpPr>
        <p:spPr>
          <a:xfrm>
            <a:off x="4806176" y="4694663"/>
            <a:ext cx="8932127" cy="1631216"/>
          </a:xfrm>
          <a:prstGeom prst="rect">
            <a:avLst/>
          </a:prstGeom>
          <a:noFill/>
        </p:spPr>
        <p:txBody>
          <a:bodyPr wrap="square" rtlCol="0">
            <a:spAutoFit/>
          </a:bodyPr>
          <a:lstStyle/>
          <a:p>
            <a:pPr algn="ctr"/>
            <a:r>
              <a:rPr lang="it-IT" sz="10000" b="1" dirty="0">
                <a:solidFill>
                  <a:srgbClr val="0000FF"/>
                </a:solidFill>
              </a:rPr>
              <a:t>Esercizio #07</a:t>
            </a:r>
          </a:p>
        </p:txBody>
      </p:sp>
    </p:spTree>
    <p:extLst>
      <p:ext uri="{BB962C8B-B14F-4D97-AF65-F5344CB8AC3E}">
        <p14:creationId xmlns:p14="http://schemas.microsoft.com/office/powerpoint/2010/main" val="2742403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pic>
        <p:nvPicPr>
          <p:cNvPr id="2" name="Immagine 1">
            <a:extLst>
              <a:ext uri="{FF2B5EF4-FFF2-40B4-BE49-F238E27FC236}">
                <a16:creationId xmlns:a16="http://schemas.microsoft.com/office/drawing/2014/main" id="{B6EA4989-FC61-61F6-7D5F-55AF67507B2E}"/>
              </a:ext>
            </a:extLst>
          </p:cNvPr>
          <p:cNvPicPr>
            <a:picLocks noChangeAspect="1"/>
          </p:cNvPicPr>
          <p:nvPr/>
        </p:nvPicPr>
        <p:blipFill>
          <a:blip r:embed="rId3"/>
          <a:stretch>
            <a:fillRect/>
          </a:stretch>
        </p:blipFill>
        <p:spPr>
          <a:xfrm>
            <a:off x="53251" y="607553"/>
            <a:ext cx="15686858" cy="5375997"/>
          </a:xfrm>
          <a:prstGeom prst="rect">
            <a:avLst/>
          </a:prstGeom>
        </p:spPr>
      </p:pic>
      <p:sp>
        <p:nvSpPr>
          <p:cNvPr id="5" name="Text Box 1">
            <a:extLst>
              <a:ext uri="{FF2B5EF4-FFF2-40B4-BE49-F238E27FC236}">
                <a16:creationId xmlns:a16="http://schemas.microsoft.com/office/drawing/2014/main" id="{5BDCE691-D8E8-E090-795D-3A99EFD7D3B2}"/>
              </a:ext>
            </a:extLst>
          </p:cNvPr>
          <p:cNvSpPr txBox="1">
            <a:spLocks noChangeArrowheads="1"/>
          </p:cNvSpPr>
          <p:nvPr/>
        </p:nvSpPr>
        <p:spPr bwMode="auto">
          <a:xfrm>
            <a:off x="7231592" y="1442055"/>
            <a:ext cx="7998135" cy="22048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rPr>
              <a:t>I</a:t>
            </a:r>
          </a:p>
          <a:p>
            <a:pPr marL="139700" marR="0" lvl="0" indent="0" algn="ctr" defTabSz="457200" rtl="0" eaLnBrk="1" fontAlgn="auto" latinLnBrk="0" hangingPunct="1">
              <a:lnSpc>
                <a:spcPct val="100000"/>
              </a:lnSpc>
              <a:spcBef>
                <a:spcPts val="800"/>
              </a:spcBef>
              <a:spcAft>
                <a:spcPts val="0"/>
              </a:spcAft>
              <a:buClr>
                <a:srgbClr val="000000"/>
              </a:buClr>
              <a:buSzPct val="100000"/>
              <a:buFont typeface="Times New Roman" panose="02020603050405020304" pitchFamily="18" charset="0"/>
              <a:buNone/>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it-IT" sz="6600" b="1" dirty="0">
                <a:solidFill>
                  <a:srgbClr val="0000FF"/>
                </a:solidFill>
                <a:ea typeface="Tahoma" panose="020B0604030504040204" pitchFamily="34" charset="0"/>
                <a:cs typeface="Calibri" panose="020F0502020204030204" pitchFamily="34" charset="0"/>
                <a:sym typeface="Convergence"/>
              </a:rPr>
              <a:t>Cursori</a:t>
            </a:r>
            <a:endParaRPr kumimoji="0" lang="it-IT" sz="6600" b="1" i="0" u="none" strike="noStrike" kern="1200" cap="none" spc="0" normalizeH="0" baseline="0" noProof="0" dirty="0">
              <a:ln>
                <a:noFill/>
              </a:ln>
              <a:solidFill>
                <a:srgbClr val="0000FF"/>
              </a:solidFill>
              <a:effectLst/>
              <a:uLnTx/>
              <a:uFillTx/>
              <a:latin typeface="Calibri" panose="020F0502020204030204" pitchFamily="34" charset="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189325839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 Cursori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359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Lo scopo principale di </a:t>
            </a:r>
            <a:r>
              <a:rPr lang="it-IT" sz="2800" b="1" dirty="0">
                <a:ea typeface="Tahoma" panose="020B0604030504040204" pitchFamily="34" charset="0"/>
                <a:cs typeface="Calibri" panose="020F0502020204030204" pitchFamily="34" charset="0"/>
                <a:sym typeface="Convergence"/>
              </a:rPr>
              <a:t>PGPL/Sql </a:t>
            </a:r>
            <a:r>
              <a:rPr lang="it-IT" sz="2800" dirty="0">
                <a:ea typeface="Tahoma" panose="020B0604030504040204" pitchFamily="34" charset="0"/>
                <a:cs typeface="Calibri" panose="020F0502020204030204" pitchFamily="34" charset="0"/>
                <a:sym typeface="Convergence"/>
              </a:rPr>
              <a:t>è quello di rendere facile ed efficiente interrogare e cambiare il contenuto delle </a:t>
            </a:r>
            <a:r>
              <a:rPr lang="it-IT" sz="2800" b="1" dirty="0">
                <a:ea typeface="Tahoma" panose="020B0604030504040204" pitchFamily="34" charset="0"/>
                <a:cs typeface="Calibri" panose="020F0502020204030204" pitchFamily="34" charset="0"/>
                <a:sym typeface="Convergence"/>
              </a:rPr>
              <a:t>Tabelle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Usiamo </a:t>
            </a:r>
            <a:r>
              <a:rPr lang="it-IT" sz="2800" b="1" dirty="0">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per accedere alle </a:t>
            </a:r>
            <a:r>
              <a:rPr lang="it-IT" sz="2800" b="1" dirty="0">
                <a:ea typeface="Tahoma" panose="020B0604030504040204" pitchFamily="34" charset="0"/>
                <a:cs typeface="Calibri" panose="020F0502020204030204" pitchFamily="34" charset="0"/>
                <a:sym typeface="Convergence"/>
              </a:rPr>
              <a:t>Tabelle</a:t>
            </a:r>
            <a:r>
              <a:rPr lang="it-IT" sz="2800" dirty="0">
                <a:ea typeface="Tahoma" panose="020B0604030504040204" pitchFamily="34" charset="0"/>
                <a:cs typeface="Calibri" panose="020F0502020204030204" pitchFamily="34" charset="0"/>
                <a:sym typeface="Convergence"/>
              </a:rPr>
              <a:t> ed ogni volta che lo facciamo, anche non sapendolo, utilizziamo un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per eseguire un determinato compito; questo tipo di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Implicito è creato, aperto e gestito da </a:t>
            </a:r>
            <a:r>
              <a:rPr lang="it-IT" sz="2800" b="1" dirty="0">
                <a:ea typeface="Tahoma" panose="020B0604030504040204" pitchFamily="34" charset="0"/>
                <a:cs typeface="Calibri" panose="020F0502020204030204" pitchFamily="34" charset="0"/>
                <a:sym typeface="Convergence"/>
              </a:rPr>
              <a:t>Postgres</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In generale, un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è un puntatore ad un'area privata </a:t>
            </a:r>
            <a:r>
              <a:rPr lang="it-IT" sz="2800" b="1" dirty="0" err="1">
                <a:ea typeface="Tahoma" panose="020B0604030504040204" pitchFamily="34" charset="0"/>
                <a:cs typeface="Calibri" panose="020F0502020204030204" pitchFamily="34" charset="0"/>
                <a:sym typeface="Convergence"/>
              </a:rPr>
              <a:t>Sql</a:t>
            </a:r>
            <a:r>
              <a:rPr lang="it-IT" sz="2800" dirty="0">
                <a:ea typeface="Tahoma" panose="020B0604030504040204" pitchFamily="34" charset="0"/>
                <a:cs typeface="Calibri" panose="020F0502020204030204" pitchFamily="34" charset="0"/>
                <a:sym typeface="Convergence"/>
              </a:rPr>
              <a:t> che memorizza le informazioni in merito al trattamento di una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o di uno </a:t>
            </a:r>
            <a:r>
              <a:rPr lang="it-IT" sz="2800" b="1" dirty="0">
                <a:ea typeface="Tahoma" panose="020B0604030504040204" pitchFamily="34" charset="0"/>
                <a:cs typeface="Calibri" panose="020F0502020204030204" pitchFamily="34" charset="0"/>
                <a:sym typeface="Convergence"/>
              </a:rPr>
              <a:t>Statement</a:t>
            </a:r>
            <a:r>
              <a:rPr lang="it-IT" sz="2800" dirty="0">
                <a:ea typeface="Tahoma" panose="020B0604030504040204" pitchFamily="34" charset="0"/>
                <a:cs typeface="Calibri" panose="020F0502020204030204" pitchFamily="34" charset="0"/>
                <a:sym typeface="Convergence"/>
              </a:rPr>
              <a:t> come </a:t>
            </a:r>
            <a:r>
              <a:rPr lang="it-IT" sz="2800" b="1" dirty="0">
                <a:ea typeface="Tahoma" panose="020B0604030504040204" pitchFamily="34" charset="0"/>
                <a:cs typeface="Calibri" panose="020F0502020204030204" pitchFamily="34" charset="0"/>
                <a:sym typeface="Convergence"/>
              </a:rPr>
              <a:t>INSERT</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UPDATE</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DELETE</a:t>
            </a:r>
            <a:r>
              <a:rPr lang="it-IT" sz="2800" dirty="0">
                <a:ea typeface="Tahoma" panose="020B0604030504040204" pitchFamily="34" charset="0"/>
                <a:cs typeface="Calibri" panose="020F0502020204030204" pitchFamily="34" charset="0"/>
                <a:sym typeface="Convergence"/>
              </a:rPr>
              <a:t> o </a:t>
            </a:r>
            <a:r>
              <a:rPr lang="it-IT" sz="2800" b="1" dirty="0">
                <a:ea typeface="Tahoma" panose="020B0604030504040204" pitchFamily="34" charset="0"/>
                <a:cs typeface="Calibri" panose="020F0502020204030204" pitchFamily="34" charset="0"/>
                <a:sym typeface="Convergence"/>
              </a:rPr>
              <a:t>MERGE</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30273829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 Cursori ( 2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gestione dei </a:t>
            </a:r>
            <a:r>
              <a:rPr lang="it-IT" sz="2800" b="1" dirty="0">
                <a:ea typeface="Tahoma" panose="020B0604030504040204" pitchFamily="34" charset="0"/>
                <a:cs typeface="Calibri" panose="020F0502020204030204" pitchFamily="34" charset="0"/>
                <a:sym typeface="Convergence"/>
              </a:rPr>
              <a:t>Cursori</a:t>
            </a:r>
            <a:r>
              <a:rPr lang="it-IT" sz="2800" dirty="0">
                <a:ea typeface="Tahoma" panose="020B0604030504040204" pitchFamily="34" charset="0"/>
                <a:cs typeface="Calibri" panose="020F0502020204030204" pitchFamily="34" charset="0"/>
                <a:sym typeface="Convergence"/>
              </a:rPr>
              <a:t> di tipo </a:t>
            </a:r>
            <a:r>
              <a:rPr lang="it-IT" sz="2800" b="1" dirty="0">
                <a:ea typeface="Tahoma" panose="020B0604030504040204" pitchFamily="34" charset="0"/>
                <a:cs typeface="Calibri" panose="020F0502020204030204" pitchFamily="34" charset="0"/>
                <a:sym typeface="Convergence"/>
              </a:rPr>
              <a:t>DML</a:t>
            </a:r>
            <a:r>
              <a:rPr lang="it-IT" sz="2800" dirty="0">
                <a:ea typeface="Tahoma" panose="020B0604030504040204" pitchFamily="34" charset="0"/>
                <a:cs typeface="Calibri" panose="020F0502020204030204" pitchFamily="34" charset="0"/>
                <a:sym typeface="Convergence"/>
              </a:rPr>
              <a:t> è fatta direttamente da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ma </a:t>
            </a:r>
            <a:r>
              <a:rPr lang="it-IT" sz="2800" b="1" dirty="0">
                <a:ea typeface="Tahoma" panose="020B0604030504040204" pitchFamily="34" charset="0"/>
                <a:cs typeface="Calibri" panose="020F0502020204030204" pitchFamily="34" charset="0"/>
                <a:sym typeface="Convergence"/>
              </a:rPr>
              <a:t>PGPL/Sql </a:t>
            </a:r>
            <a:r>
              <a:rPr lang="it-IT" sz="2800" dirty="0">
                <a:ea typeface="Tahoma" panose="020B0604030504040204" pitchFamily="34" charset="0"/>
                <a:cs typeface="Calibri" panose="020F0502020204030204" pitchFamily="34" charset="0"/>
                <a:sym typeface="Convergence"/>
              </a:rPr>
              <a:t>offre diversi modi di definire e manipolare </a:t>
            </a:r>
            <a:r>
              <a:rPr lang="it-IT" sz="2800" b="1" dirty="0">
                <a:ea typeface="Tahoma" panose="020B0604030504040204" pitchFamily="34" charset="0"/>
                <a:cs typeface="Calibri" panose="020F0502020204030204" pitchFamily="34" charset="0"/>
                <a:sym typeface="Convergence"/>
              </a:rPr>
              <a:t>Cursori</a:t>
            </a:r>
            <a:r>
              <a:rPr lang="it-IT" sz="2800" dirty="0">
                <a:ea typeface="Tahoma" panose="020B0604030504040204" pitchFamily="34" charset="0"/>
                <a:cs typeface="Calibri" panose="020F0502020204030204" pitchFamily="34" charset="0"/>
                <a:sym typeface="Convergence"/>
              </a:rPr>
              <a:t> per l'esecuzione di </a:t>
            </a:r>
            <a:r>
              <a:rPr lang="it-IT" sz="2800" b="1" dirty="0">
                <a:ea typeface="Tahoma" panose="020B0604030504040204" pitchFamily="34" charset="0"/>
                <a:cs typeface="Calibri" panose="020F0502020204030204" pitchFamily="34" charset="0"/>
                <a:sym typeface="Convergence"/>
              </a:rPr>
              <a:t>Statement</a:t>
            </a:r>
            <a:r>
              <a:rPr lang="it-IT" sz="2800" dirty="0">
                <a:ea typeface="Tahoma" panose="020B0604030504040204" pitchFamily="34" charset="0"/>
                <a:cs typeface="Calibri" panose="020F0502020204030204" pitchFamily="34" charset="0"/>
                <a:sym typeface="Convergence"/>
              </a:rPr>
              <a:t> di </a:t>
            </a:r>
            <a:r>
              <a:rPr lang="it-IT" sz="2800" b="1" dirty="0">
                <a:ea typeface="Tahoma" panose="020B0604030504040204" pitchFamily="34" charset="0"/>
                <a:cs typeface="Calibri" panose="020F0502020204030204" pitchFamily="34" charset="0"/>
                <a:sym typeface="Convergence"/>
              </a:rPr>
              <a:t>SELECT</a:t>
            </a:r>
            <a:endParaRPr lang="it-IT" sz="2400" b="1"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56E9852F-74E4-26C5-F04A-D4102E361A1A}"/>
              </a:ext>
            </a:extLst>
          </p:cNvPr>
          <p:cNvSpPr txBox="1">
            <a:spLocks noChangeArrowheads="1"/>
          </p:cNvSpPr>
          <p:nvPr/>
        </p:nvSpPr>
        <p:spPr bwMode="auto">
          <a:xfrm>
            <a:off x="439261" y="1672846"/>
            <a:ext cx="14882515" cy="21022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Wingdings" panose="05000000000000000000" pitchFamily="2" charset="2"/>
              <a:buChar char="Ø"/>
            </a:pP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a:t>
            </a:r>
            <a:r>
              <a:rPr lang="it-IT" sz="2800" b="1" dirty="0">
                <a:ea typeface="Tahoma" panose="020B0604030504040204" pitchFamily="34" charset="0"/>
                <a:cs typeface="Calibri" panose="020F0502020204030204" pitchFamily="34" charset="0"/>
                <a:sym typeface="Convergence"/>
              </a:rPr>
              <a:t>INTO</a:t>
            </a:r>
          </a:p>
          <a:p>
            <a:pPr marL="482600" lvl="0" indent="-342900">
              <a:buFont typeface="Wingdings" panose="05000000000000000000" pitchFamily="2" charset="2"/>
              <a:buChar char="Ø"/>
            </a:pPr>
            <a:r>
              <a:rPr lang="it-IT" sz="2800" b="1" dirty="0">
                <a:ea typeface="Tahoma" panose="020B0604030504040204" pitchFamily="34" charset="0"/>
                <a:cs typeface="Calibri" panose="020F0502020204030204" pitchFamily="34" charset="0"/>
                <a:sym typeface="Convergence"/>
              </a:rPr>
              <a:t>FETCH </a:t>
            </a:r>
            <a:r>
              <a:rPr lang="it-IT" sz="2800" dirty="0">
                <a:ea typeface="Tahoma" panose="020B0604030504040204" pitchFamily="34" charset="0"/>
                <a:cs typeface="Calibri" panose="020F0502020204030204" pitchFamily="34" charset="0"/>
                <a:sym typeface="Convergence"/>
              </a:rPr>
              <a:t>da utilizzare per i </a:t>
            </a:r>
            <a:r>
              <a:rPr lang="it-IT" sz="2800" b="1" dirty="0">
                <a:ea typeface="Tahoma" panose="020B0604030504040204" pitchFamily="34" charset="0"/>
                <a:cs typeface="Calibri" panose="020F0502020204030204" pitchFamily="34" charset="0"/>
                <a:sym typeface="Convergence"/>
              </a:rPr>
              <a:t>Cursori espliciti</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Utilizzare</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un</a:t>
            </a:r>
            <a:r>
              <a:rPr lang="it-IT" sz="2800" b="1" dirty="0">
                <a:ea typeface="Tahoma" panose="020B0604030504040204" pitchFamily="34" charset="0"/>
                <a:cs typeface="Calibri" panose="020F0502020204030204" pitchFamily="34" charset="0"/>
                <a:sym typeface="Convergence"/>
              </a:rPr>
              <a:t> Cursore FOR</a:t>
            </a:r>
            <a:r>
              <a:rPr lang="it-IT" sz="2800" dirty="0">
                <a:ea typeface="Tahoma" panose="020B0604030504040204" pitchFamily="34" charset="0"/>
                <a:cs typeface="Calibri" panose="020F0502020204030204" pitchFamily="34" charset="0"/>
                <a:sym typeface="Convergence"/>
              </a:rPr>
              <a:t>……</a:t>
            </a:r>
            <a:r>
              <a:rPr lang="it-IT" sz="2800" b="1" dirty="0">
                <a:ea typeface="Tahoma" panose="020B0604030504040204" pitchFamily="34" charset="0"/>
                <a:cs typeface="Calibri" panose="020F0502020204030204" pitchFamily="34" charset="0"/>
                <a:sym typeface="Convergence"/>
              </a:rPr>
              <a:t>LOOP</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Utilizzare</a:t>
            </a:r>
            <a:r>
              <a:rPr lang="it-IT" sz="2800" b="1" dirty="0">
                <a:ea typeface="Tahoma" panose="020B0604030504040204" pitchFamily="34" charset="0"/>
                <a:cs typeface="Calibri" panose="020F0502020204030204" pitchFamily="34" charset="0"/>
                <a:sym typeface="Convergence"/>
              </a:rPr>
              <a:t> Queries </a:t>
            </a:r>
            <a:r>
              <a:rPr lang="it-IT" sz="2800" dirty="0">
                <a:ea typeface="Tahoma" panose="020B0604030504040204" pitchFamily="34" charset="0"/>
                <a:cs typeface="Calibri" panose="020F0502020204030204" pitchFamily="34" charset="0"/>
                <a:sym typeface="Convergence"/>
              </a:rPr>
              <a:t>dinamiche,</a:t>
            </a:r>
            <a:r>
              <a:rPr lang="it-IT" sz="2800" b="1" dirty="0">
                <a:ea typeface="Tahoma" panose="020B0604030504040204" pitchFamily="34" charset="0"/>
                <a:cs typeface="Calibri" panose="020F0502020204030204" pitchFamily="34" charset="0"/>
                <a:sym typeface="Convergence"/>
              </a:rPr>
              <a:t> EXECUTE IMMEDIATE INTO</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299437948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Esplicito ( 1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 </a:t>
            </a:r>
            <a:r>
              <a:rPr lang="it-IT" sz="2800" b="1" u="sng" dirty="0">
                <a:solidFill>
                  <a:srgbClr val="FF0000"/>
                </a:solidFill>
                <a:ea typeface="Tahoma" panose="020B0604030504040204" pitchFamily="34" charset="0"/>
                <a:cs typeface="Calibri" panose="020F0502020204030204" pitchFamily="34" charset="0"/>
                <a:sym typeface="Convergence"/>
              </a:rPr>
              <a:t>Cursore Esplicito</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è definito come tale in un </a:t>
            </a:r>
            <a:r>
              <a:rPr lang="it-IT" sz="2800" b="1" dirty="0">
                <a:ea typeface="Tahoma" panose="020B0604030504040204" pitchFamily="34" charset="0"/>
                <a:cs typeface="Calibri" panose="020F0502020204030204" pitchFamily="34" charset="0"/>
                <a:sym typeface="Convergence"/>
              </a:rPr>
              <a:t>Blocco DECLARE </a:t>
            </a:r>
            <a:r>
              <a:rPr lang="it-IT" sz="2800" dirty="0">
                <a:ea typeface="Tahoma" panose="020B0604030504040204" pitchFamily="34" charset="0"/>
                <a:cs typeface="Calibri" panose="020F0502020204030204" pitchFamily="34" charset="0"/>
                <a:sym typeface="Convergence"/>
              </a:rPr>
              <a:t>ed è creato e gestito dal programmatore e necessita di essere aperto, letto e chiuso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Spesso la gestione dei </a:t>
            </a:r>
            <a:r>
              <a:rPr lang="it-IT" sz="2800" b="1" dirty="0">
                <a:ea typeface="Tahoma" panose="020B0604030504040204" pitchFamily="34" charset="0"/>
                <a:cs typeface="Calibri" panose="020F0502020204030204" pitchFamily="34" charset="0"/>
                <a:sym typeface="Convergence"/>
              </a:rPr>
              <a:t>Cursori </a:t>
            </a:r>
            <a:r>
              <a:rPr lang="it-IT" sz="2800" dirty="0">
                <a:ea typeface="Tahoma" panose="020B0604030504040204" pitchFamily="34" charset="0"/>
                <a:cs typeface="Calibri" panose="020F0502020204030204" pitchFamily="34" charset="0"/>
                <a:sym typeface="Convergence"/>
              </a:rPr>
              <a:t>viene svolta con l’ausilio di </a:t>
            </a:r>
            <a:r>
              <a:rPr lang="it-IT" sz="2800" b="1" dirty="0">
                <a:ea typeface="Tahoma" panose="020B0604030504040204" pitchFamily="34" charset="0"/>
                <a:cs typeface="Calibri" panose="020F0502020204030204" pitchFamily="34" charset="0"/>
                <a:sym typeface="Convergence"/>
              </a:rPr>
              <a:t>Statement </a:t>
            </a:r>
            <a:r>
              <a:rPr lang="it-IT" sz="2800" dirty="0">
                <a:ea typeface="Tahoma" panose="020B0604030504040204" pitchFamily="34" charset="0"/>
                <a:cs typeface="Calibri" panose="020F0502020204030204" pitchFamily="34" charset="0"/>
                <a:sym typeface="Convergence"/>
              </a:rPr>
              <a:t>come il </a:t>
            </a:r>
            <a:r>
              <a:rPr lang="it-IT" sz="2800" b="1" dirty="0">
                <a:ea typeface="Tahoma" panose="020B0604030504040204" pitchFamily="34" charset="0"/>
                <a:cs typeface="Calibri" panose="020F0502020204030204" pitchFamily="34" charset="0"/>
                <a:sym typeface="Convergence"/>
              </a:rPr>
              <a:t>LOOP </a:t>
            </a:r>
            <a:r>
              <a:rPr lang="it-IT" sz="2800" dirty="0">
                <a:ea typeface="Tahoma" panose="020B0604030504040204" pitchFamily="34" charset="0"/>
                <a:cs typeface="Calibri" panose="020F0502020204030204" pitchFamily="34" charset="0"/>
                <a:sym typeface="Convergence"/>
              </a:rPr>
              <a:t>in modo tale da poter leggere, in un ciclo, tutte le righe della </a:t>
            </a:r>
            <a:r>
              <a:rPr lang="it-IT" sz="2800" b="1" dirty="0">
                <a:ea typeface="Tahoma" panose="020B0604030504040204" pitchFamily="34" charset="0"/>
                <a:cs typeface="Calibri" panose="020F0502020204030204" pitchFamily="34" charset="0"/>
                <a:sym typeface="Convergence"/>
              </a:rPr>
              <a:t>Tabella</a:t>
            </a: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Nella slide successiva mostreremo un semplice esempio di lettura di un </a:t>
            </a:r>
            <a:r>
              <a:rPr lang="it-IT" sz="2800" b="1" dirty="0">
                <a:ea typeface="Tahoma" panose="020B0604030504040204" pitchFamily="34" charset="0"/>
                <a:cs typeface="Calibri" panose="020F0502020204030204" pitchFamily="34" charset="0"/>
                <a:sym typeface="Convergence"/>
              </a:rPr>
              <a:t>Cursore </a:t>
            </a:r>
            <a:r>
              <a:rPr lang="it-IT" sz="2800" dirty="0">
                <a:ea typeface="Tahoma" panose="020B0604030504040204" pitchFamily="34" charset="0"/>
                <a:cs typeface="Calibri" panose="020F0502020204030204" pitchFamily="34" charset="0"/>
                <a:sym typeface="Convergence"/>
              </a:rPr>
              <a:t>con lo </a:t>
            </a:r>
            <a:r>
              <a:rPr lang="it-IT" sz="2800" b="1" dirty="0">
                <a:ea typeface="Tahoma" panose="020B0604030504040204" pitchFamily="34" charset="0"/>
                <a:cs typeface="Calibri" panose="020F0502020204030204" pitchFamily="34" charset="0"/>
                <a:sym typeface="Convergence"/>
              </a:rPr>
              <a:t>Statement LOOP</a:t>
            </a:r>
            <a:endParaRPr lang="it-IT" sz="2800" dirty="0">
              <a:ea typeface="Tahoma" panose="020B0604030504040204" pitchFamily="34" charset="0"/>
              <a:cs typeface="Calibri" panose="020F0502020204030204" pitchFamily="34" charset="0"/>
              <a:sym typeface="Convergence"/>
            </a:endParaRPr>
          </a:p>
        </p:txBody>
      </p:sp>
    </p:spTree>
    <p:extLst>
      <p:ext uri="{BB962C8B-B14F-4D97-AF65-F5344CB8AC3E}">
        <p14:creationId xmlns:p14="http://schemas.microsoft.com/office/powerpoint/2010/main" val="232982212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Esplicito ( 2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L’esempio mostrato successivamente, utilizzerà la </a:t>
            </a:r>
            <a:r>
              <a:rPr lang="it-IT" sz="2800" b="1" dirty="0">
                <a:ea typeface="Tahoma" panose="020B0604030504040204" pitchFamily="34" charset="0"/>
                <a:cs typeface="Calibri" panose="020F0502020204030204" pitchFamily="34" charset="0"/>
                <a:sym typeface="Convergence"/>
              </a:rPr>
              <a:t>Tabella ANAGRAFE_DIPENDENTI </a:t>
            </a:r>
            <a:r>
              <a:rPr lang="it-IT" sz="2800" dirty="0">
                <a:ea typeface="Tahoma" panose="020B0604030504040204" pitchFamily="34" charset="0"/>
                <a:cs typeface="Calibri" panose="020F0502020204030204" pitchFamily="34" charset="0"/>
                <a:sym typeface="Convergence"/>
              </a:rPr>
              <a:t>che al suo interno ha </a:t>
            </a:r>
            <a:r>
              <a:rPr lang="it-IT" sz="2800" b="1" dirty="0">
                <a:ea typeface="Tahoma" panose="020B0604030504040204" pitchFamily="34" charset="0"/>
                <a:cs typeface="Calibri" panose="020F0502020204030204" pitchFamily="34" charset="0"/>
                <a:sym typeface="Convergence"/>
              </a:rPr>
              <a:t>20 Records</a:t>
            </a:r>
            <a:r>
              <a:rPr lang="it-IT" sz="2800" dirty="0">
                <a:ea typeface="Tahoma" panose="020B0604030504040204" pitchFamily="34" charset="0"/>
                <a:cs typeface="Calibri" panose="020F0502020204030204" pitchFamily="34" charset="0"/>
                <a:sym typeface="Convergence"/>
              </a:rPr>
              <a:t>; nella figura sottostante mostriamo solo una parte dei </a:t>
            </a:r>
            <a:r>
              <a:rPr lang="it-IT" sz="2800" b="1" dirty="0">
                <a:ea typeface="Tahoma" panose="020B0604030504040204" pitchFamily="34" charset="0"/>
                <a:cs typeface="Calibri" panose="020F0502020204030204" pitchFamily="34" charset="0"/>
                <a:sym typeface="Convergence"/>
              </a:rPr>
              <a:t>Records</a:t>
            </a:r>
          </a:p>
        </p:txBody>
      </p:sp>
      <p:pic>
        <p:nvPicPr>
          <p:cNvPr id="4" name="Immagine 3">
            <a:extLst>
              <a:ext uri="{FF2B5EF4-FFF2-40B4-BE49-F238E27FC236}">
                <a16:creationId xmlns:a16="http://schemas.microsoft.com/office/drawing/2014/main" id="{8E3133D9-0301-F99B-1731-A164CB6B0080}"/>
              </a:ext>
            </a:extLst>
          </p:cNvPr>
          <p:cNvPicPr>
            <a:picLocks noChangeAspect="1"/>
          </p:cNvPicPr>
          <p:nvPr/>
        </p:nvPicPr>
        <p:blipFill>
          <a:blip r:embed="rId3"/>
          <a:stretch>
            <a:fillRect/>
          </a:stretch>
        </p:blipFill>
        <p:spPr>
          <a:xfrm>
            <a:off x="2379770" y="2288505"/>
            <a:ext cx="11382375" cy="3190875"/>
          </a:xfrm>
          <a:prstGeom prst="rect">
            <a:avLst/>
          </a:prstGeom>
        </p:spPr>
      </p:pic>
    </p:spTree>
    <p:extLst>
      <p:ext uri="{BB962C8B-B14F-4D97-AF65-F5344CB8AC3E}">
        <p14:creationId xmlns:p14="http://schemas.microsoft.com/office/powerpoint/2010/main" val="32609549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Esplicito ( 3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codice per leggere e visualizzare i dati estratti dal </a:t>
            </a:r>
            <a:r>
              <a:rPr lang="it-IT" sz="2800" b="1" dirty="0">
                <a:ea typeface="Tahoma" panose="020B0604030504040204" pitchFamily="34" charset="0"/>
                <a:cs typeface="Calibri" panose="020F0502020204030204" pitchFamily="34" charset="0"/>
                <a:sym typeface="Convergence"/>
              </a:rPr>
              <a:t>Cursore </a:t>
            </a:r>
            <a:r>
              <a:rPr lang="it-IT" sz="2800" dirty="0">
                <a:ea typeface="Tahoma" panose="020B0604030504040204" pitchFamily="34" charset="0"/>
                <a:cs typeface="Calibri" panose="020F0502020204030204" pitchFamily="34" charset="0"/>
                <a:sym typeface="Convergence"/>
              </a:rPr>
              <a:t>è il seguente</a:t>
            </a:r>
            <a:endParaRPr lang="it-IT" sz="2800" b="1" dirty="0">
              <a:ea typeface="Tahoma" panose="020B0604030504040204" pitchFamily="34" charset="0"/>
              <a:cs typeface="Calibri" panose="020F0502020204030204" pitchFamily="34" charset="0"/>
              <a:sym typeface="Convergence"/>
            </a:endParaRPr>
          </a:p>
        </p:txBody>
      </p:sp>
      <p:sp>
        <p:nvSpPr>
          <p:cNvPr id="3" name="CasellaDiTesto 2">
            <a:extLst>
              <a:ext uri="{FF2B5EF4-FFF2-40B4-BE49-F238E27FC236}">
                <a16:creationId xmlns:a16="http://schemas.microsoft.com/office/drawing/2014/main" id="{980DF581-3F5A-CEAF-D0E0-79C920E614FA}"/>
              </a:ext>
            </a:extLst>
          </p:cNvPr>
          <p:cNvSpPr txBox="1"/>
          <p:nvPr/>
        </p:nvSpPr>
        <p:spPr>
          <a:xfrm>
            <a:off x="512958" y="1262723"/>
            <a:ext cx="9474422" cy="4832092"/>
          </a:xfrm>
          <a:prstGeom prst="rect">
            <a:avLst/>
          </a:prstGeom>
          <a:noFill/>
        </p:spPr>
        <p:txBody>
          <a:bodyPr wrap="square" rtlCol="0">
            <a:spAutoFit/>
          </a:bodyPr>
          <a:lstStyle/>
          <a:p>
            <a:r>
              <a:rPr lang="en-US" sz="1400" b="1" dirty="0">
                <a:solidFill>
                  <a:srgbClr val="0000FF"/>
                </a:solidFill>
                <a:latin typeface="Courier New" panose="02070309020205020404" pitchFamily="49" charset="0"/>
                <a:cs typeface="Courier New" panose="02070309020205020404" pitchFamily="49" charset="0"/>
              </a:rPr>
              <a:t>DO $$</a:t>
            </a:r>
          </a:p>
          <a:p>
            <a:r>
              <a:rPr lang="en-US" sz="1400" b="1" dirty="0">
                <a:solidFill>
                  <a:srgbClr val="0000FF"/>
                </a:solidFill>
                <a:latin typeface="Courier New" panose="02070309020205020404" pitchFamily="49" charset="0"/>
                <a:cs typeface="Courier New" panose="02070309020205020404" pitchFamily="49" charset="0"/>
              </a:rPr>
              <a:t>DECLARE</a:t>
            </a:r>
          </a:p>
          <a:p>
            <a:r>
              <a:rPr lang="en-US" sz="1400" b="1" dirty="0">
                <a:latin typeface="Courier New" panose="02070309020205020404" pitchFamily="49" charset="0"/>
                <a:cs typeface="Courier New" panose="02070309020205020404" pitchFamily="49" charset="0"/>
              </a:rPr>
              <a:t>   VAR_ID_ANAG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VAR_COGNOME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(30);</a:t>
            </a:r>
          </a:p>
          <a:p>
            <a:r>
              <a:rPr lang="en-US" sz="1400" b="1" dirty="0">
                <a:latin typeface="Courier New" panose="02070309020205020404" pitchFamily="49" charset="0"/>
                <a:cs typeface="Courier New" panose="02070309020205020404" pitchFamily="49" charset="0"/>
              </a:rPr>
              <a:t>   VAR_NOME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(30);</a:t>
            </a:r>
          </a:p>
          <a:p>
            <a:r>
              <a:rPr lang="en-US" sz="1400" b="1" dirty="0">
                <a:latin typeface="Courier New" panose="02070309020205020404" pitchFamily="49" charset="0"/>
                <a:cs typeface="Courier New" panose="02070309020205020404" pitchFamily="49" charset="0"/>
              </a:rPr>
              <a:t>   VAR_DT_NASC               </a:t>
            </a:r>
            <a:r>
              <a:rPr lang="en-US" sz="1400" b="1" dirty="0">
                <a:solidFill>
                  <a:srgbClr val="0000FF"/>
                </a:solidFill>
                <a:latin typeface="Courier New" panose="02070309020205020404" pitchFamily="49" charset="0"/>
                <a:cs typeface="Courier New" panose="02070309020205020404" pitchFamily="49" charset="0"/>
              </a:rPr>
              <a:t>DATE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VAR_CITTA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(40);</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CUR_TAB </a:t>
            </a:r>
            <a:r>
              <a:rPr lang="en-US" sz="1400" b="1" dirty="0">
                <a:solidFill>
                  <a:srgbClr val="0000FF"/>
                </a:solidFill>
                <a:latin typeface="Courier New" panose="02070309020205020404" pitchFamily="49" charset="0"/>
                <a:cs typeface="Courier New" panose="02070309020205020404" pitchFamily="49" charset="0"/>
              </a:rPr>
              <a:t>CURSOR</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FOR</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SELECT</a:t>
            </a:r>
            <a:r>
              <a:rPr lang="en-US" sz="1400" b="1" dirty="0">
                <a:latin typeface="Courier New" panose="02070309020205020404" pitchFamily="49" charset="0"/>
                <a:cs typeface="Courier New" panose="02070309020205020404" pitchFamily="49" charset="0"/>
              </a:rPr>
              <a:t> ID_ANAG, COGNOME, NOME, DT_NASC, CITTA</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SCH_DBETL.ANAGRAFE_DIPENDENTI  </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ORDER</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BY</a:t>
            </a:r>
            <a:r>
              <a:rPr lang="en-US" sz="1400" b="1" dirty="0">
                <a:latin typeface="Courier New" panose="02070309020205020404" pitchFamily="49" charset="0"/>
                <a:cs typeface="Courier New" panose="02070309020205020404" pitchFamily="49" charset="0"/>
              </a:rPr>
              <a:t> ID_ANAG;</a:t>
            </a:r>
          </a:p>
          <a:p>
            <a:r>
              <a:rPr lang="en-US" sz="1400" b="1" dirty="0">
                <a:solidFill>
                  <a:srgbClr val="0000FF"/>
                </a:solidFill>
                <a:latin typeface="Courier New" panose="02070309020205020404" pitchFamily="49" charset="0"/>
                <a:cs typeface="Courier New" panose="02070309020205020404" pitchFamily="49" charset="0"/>
              </a:rPr>
              <a:t>BEGIN</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OPEN</a:t>
            </a:r>
            <a:r>
              <a:rPr lang="en-US" sz="1400" b="1" dirty="0">
                <a:latin typeface="Courier New" panose="02070309020205020404" pitchFamily="49" charset="0"/>
                <a:cs typeface="Courier New" panose="02070309020205020404" pitchFamily="49" charset="0"/>
              </a:rPr>
              <a:t> CUR_TAB;</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LOOP</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FETCH</a:t>
            </a:r>
            <a:r>
              <a:rPr lang="en-US" sz="1400" b="1" dirty="0">
                <a:latin typeface="Courier New" panose="02070309020205020404" pitchFamily="49" charset="0"/>
                <a:cs typeface="Courier New" panose="02070309020205020404" pitchFamily="49" charset="0"/>
              </a:rPr>
              <a:t> CUR_TAB </a:t>
            </a:r>
            <a:r>
              <a:rPr lang="en-US" sz="1400" b="1" dirty="0">
                <a:solidFill>
                  <a:srgbClr val="0000FF"/>
                </a:solidFill>
                <a:latin typeface="Courier New" panose="02070309020205020404" pitchFamily="49" charset="0"/>
                <a:cs typeface="Courier New" panose="02070309020205020404" pitchFamily="49" charset="0"/>
              </a:rPr>
              <a:t>INTO</a:t>
            </a:r>
            <a:r>
              <a:rPr lang="en-US" sz="1400" b="1" dirty="0">
                <a:latin typeface="Courier New" panose="02070309020205020404" pitchFamily="49" charset="0"/>
                <a:cs typeface="Courier New" panose="02070309020205020404" pitchFamily="49" charset="0"/>
              </a:rPr>
              <a:t> VAR_ID_ANAG, VAR_COGNOME, VAR_NOME, VAR_DT_NASC, VAR_CITTA;</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EXIT WHEN NOT FOUND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'Record </a:t>
            </a:r>
            <a:r>
              <a:rPr lang="en-US" sz="1400" b="1" dirty="0" err="1">
                <a:latin typeface="Courier New" panose="02070309020205020404" pitchFamily="49" charset="0"/>
                <a:cs typeface="Courier New" panose="02070309020205020404" pitchFamily="49" charset="0"/>
              </a:rPr>
              <a:t>letto</a:t>
            </a:r>
            <a:r>
              <a:rPr lang="en-US" sz="1400" b="1" dirty="0">
                <a:latin typeface="Courier New" panose="02070309020205020404" pitchFamily="49" charset="0"/>
                <a:cs typeface="Courier New" panose="02070309020205020404" pitchFamily="49" charset="0"/>
              </a:rPr>
              <a:t>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VAR_COGNOME || ' ' || VAR_NOME;</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LOOP</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CLOSE</a:t>
            </a:r>
            <a:r>
              <a:rPr lang="en-US" sz="1400" b="1" dirty="0">
                <a:latin typeface="Courier New" panose="02070309020205020404" pitchFamily="49" charset="0"/>
                <a:cs typeface="Courier New" panose="02070309020205020404" pitchFamily="49" charset="0"/>
              </a:rPr>
              <a:t> CUR_TAB; </a:t>
            </a:r>
          </a:p>
          <a:p>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a:t>
            </a:r>
          </a:p>
          <a:p>
            <a:r>
              <a:rPr lang="en-US" sz="1400" b="1" dirty="0">
                <a:solidFill>
                  <a:srgbClr val="0000FF"/>
                </a:solidFill>
                <a:latin typeface="Courier New" panose="02070309020205020404" pitchFamily="49" charset="0"/>
                <a:cs typeface="Courier New" panose="02070309020205020404" pitchFamily="49" charset="0"/>
              </a:rPr>
              <a:t>$$</a:t>
            </a:r>
          </a:p>
        </p:txBody>
      </p:sp>
      <p:pic>
        <p:nvPicPr>
          <p:cNvPr id="4" name="Immagine 3">
            <a:extLst>
              <a:ext uri="{FF2B5EF4-FFF2-40B4-BE49-F238E27FC236}">
                <a16:creationId xmlns:a16="http://schemas.microsoft.com/office/drawing/2014/main" id="{A8342955-719E-DCC9-C6BB-E3EAE219F019}"/>
              </a:ext>
            </a:extLst>
          </p:cNvPr>
          <p:cNvPicPr>
            <a:picLocks noChangeAspect="1"/>
          </p:cNvPicPr>
          <p:nvPr/>
        </p:nvPicPr>
        <p:blipFill>
          <a:blip r:embed="rId3"/>
          <a:stretch>
            <a:fillRect/>
          </a:stretch>
        </p:blipFill>
        <p:spPr>
          <a:xfrm>
            <a:off x="10151616" y="3142250"/>
            <a:ext cx="5379673" cy="2952565"/>
          </a:xfrm>
          <a:prstGeom prst="rect">
            <a:avLst/>
          </a:prstGeom>
        </p:spPr>
      </p:pic>
      <p:pic>
        <p:nvPicPr>
          <p:cNvPr id="5" name="Immagine 4">
            <a:extLst>
              <a:ext uri="{FF2B5EF4-FFF2-40B4-BE49-F238E27FC236}">
                <a16:creationId xmlns:a16="http://schemas.microsoft.com/office/drawing/2014/main" id="{FCE53269-D21C-162B-1298-661BB325D3DF}"/>
              </a:ext>
            </a:extLst>
          </p:cNvPr>
          <p:cNvPicPr>
            <a:picLocks noChangeAspect="1"/>
          </p:cNvPicPr>
          <p:nvPr/>
        </p:nvPicPr>
        <p:blipFill>
          <a:blip r:embed="rId4"/>
          <a:stretch>
            <a:fillRect/>
          </a:stretch>
        </p:blipFill>
        <p:spPr>
          <a:xfrm>
            <a:off x="9792429" y="1150710"/>
            <a:ext cx="5903096" cy="1654843"/>
          </a:xfrm>
          <a:prstGeom prst="rect">
            <a:avLst/>
          </a:prstGeom>
        </p:spPr>
      </p:pic>
      <p:sp>
        <p:nvSpPr>
          <p:cNvPr id="6" name="Rettangolo 5">
            <a:extLst>
              <a:ext uri="{FF2B5EF4-FFF2-40B4-BE49-F238E27FC236}">
                <a16:creationId xmlns:a16="http://schemas.microsoft.com/office/drawing/2014/main" id="{B7E06BEC-9211-F4B7-BF32-F74F939130F0}"/>
              </a:ext>
            </a:extLst>
          </p:cNvPr>
          <p:cNvSpPr/>
          <p:nvPr/>
        </p:nvSpPr>
        <p:spPr>
          <a:xfrm>
            <a:off x="11683379" y="793986"/>
            <a:ext cx="2316147" cy="430887"/>
          </a:xfrm>
          <a:prstGeom prst="rect">
            <a:avLst/>
          </a:prstGeom>
          <a:noFill/>
        </p:spPr>
        <p:txBody>
          <a:bodyPr wrap="none" lIns="91440" tIns="45720" rIns="91440" bIns="45720">
            <a:spAutoFit/>
          </a:bodyPr>
          <a:lstStyle/>
          <a:p>
            <a:pPr algn="ctr"/>
            <a:r>
              <a:rPr lang="en-US" sz="22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Record in </a:t>
            </a:r>
            <a:r>
              <a:rPr lang="en-US" sz="2200" b="1" cap="none" spc="0" dirty="0" err="1">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Tabella</a:t>
            </a:r>
            <a:endParaRPr lang="it-IT" sz="22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
        <p:nvSpPr>
          <p:cNvPr id="7" name="Rettangolo 6">
            <a:extLst>
              <a:ext uri="{FF2B5EF4-FFF2-40B4-BE49-F238E27FC236}">
                <a16:creationId xmlns:a16="http://schemas.microsoft.com/office/drawing/2014/main" id="{63BA783D-A5D8-BF9B-9C40-EEC872DB39D3}"/>
              </a:ext>
            </a:extLst>
          </p:cNvPr>
          <p:cNvSpPr/>
          <p:nvPr/>
        </p:nvSpPr>
        <p:spPr>
          <a:xfrm>
            <a:off x="11290515" y="2805553"/>
            <a:ext cx="3101875" cy="430887"/>
          </a:xfrm>
          <a:prstGeom prst="rect">
            <a:avLst/>
          </a:prstGeom>
          <a:noFill/>
        </p:spPr>
        <p:txBody>
          <a:bodyPr wrap="none" lIns="91440" tIns="45720" rIns="91440" bIns="45720">
            <a:spAutoFit/>
          </a:bodyPr>
          <a:lstStyle/>
          <a:p>
            <a:pPr algn="ctr"/>
            <a:r>
              <a:rPr lang="en-US" sz="22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Record </a:t>
            </a:r>
            <a:r>
              <a:rPr lang="en-US" sz="2200" b="1" cap="none" spc="0" dirty="0" err="1">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letti</a:t>
            </a:r>
            <a:r>
              <a:rPr lang="en-US" sz="22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 dal </a:t>
            </a:r>
            <a:r>
              <a:rPr lang="en-US" sz="2200" b="1" cap="none" spc="0" dirty="0" err="1">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rPr>
              <a:t>Cursore</a:t>
            </a:r>
            <a:endParaRPr lang="it-IT" sz="2200" b="1" cap="none" spc="0" dirty="0">
              <a:ln w="22225">
                <a:solidFill>
                  <a:schemeClr val="accent2"/>
                </a:solidFill>
                <a:prstDash val="solid"/>
              </a:ln>
              <a:solidFill>
                <a:schemeClr val="accent2">
                  <a:lumMod val="40000"/>
                  <a:lumOff val="60000"/>
                </a:schemeClr>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82780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8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Esplicito ( 4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133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Nella clausola </a:t>
            </a:r>
            <a:r>
              <a:rPr lang="it-IT" sz="2800" b="1" dirty="0">
                <a:ea typeface="Tahoma" panose="020B0604030504040204" pitchFamily="34" charset="0"/>
                <a:cs typeface="Calibri" panose="020F0502020204030204" pitchFamily="34" charset="0"/>
                <a:sym typeface="Convergence"/>
              </a:rPr>
              <a:t>FROM </a:t>
            </a:r>
            <a:r>
              <a:rPr lang="it-IT" sz="2800" dirty="0">
                <a:ea typeface="Tahoma" panose="020B0604030504040204" pitchFamily="34" charset="0"/>
                <a:cs typeface="Calibri" panose="020F0502020204030204" pitchFamily="34" charset="0"/>
                <a:sym typeface="Convergence"/>
              </a:rPr>
              <a:t>sarà possibile inserire una o più </a:t>
            </a:r>
            <a:r>
              <a:rPr lang="it-IT" sz="2800" b="1" dirty="0">
                <a:ea typeface="Tahoma" panose="020B0604030504040204" pitchFamily="34" charset="0"/>
                <a:cs typeface="Calibri" panose="020F0502020204030204" pitchFamily="34" charset="0"/>
                <a:sym typeface="Convergence"/>
              </a:rPr>
              <a:t>Tabelle </a:t>
            </a:r>
            <a:r>
              <a:rPr lang="it-IT" sz="2800" dirty="0">
                <a:ea typeface="Tahoma" panose="020B0604030504040204" pitchFamily="34" charset="0"/>
                <a:cs typeface="Calibri" panose="020F0502020204030204" pitchFamily="34" charset="0"/>
                <a:sym typeface="Convergence"/>
              </a:rPr>
              <a:t>ed utilizzare le </a:t>
            </a:r>
            <a:r>
              <a:rPr lang="it-IT" sz="2800" b="1" dirty="0">
                <a:ea typeface="Tahoma" panose="020B0604030504040204" pitchFamily="34" charset="0"/>
                <a:cs typeface="Calibri" panose="020F0502020204030204" pitchFamily="34" charset="0"/>
                <a:sym typeface="Convergence"/>
              </a:rPr>
              <a:t>Join </a:t>
            </a:r>
            <a:r>
              <a:rPr lang="it-IT" sz="2800" dirty="0">
                <a:ea typeface="Tahoma" panose="020B0604030504040204" pitchFamily="34" charset="0"/>
                <a:cs typeface="Calibri" panose="020F0502020204030204" pitchFamily="34" charset="0"/>
                <a:sym typeface="Convergence"/>
              </a:rPr>
              <a:t>sia di tipo </a:t>
            </a:r>
            <a:r>
              <a:rPr lang="it-IT" sz="2800" b="1" dirty="0">
                <a:ea typeface="Tahoma" panose="020B0604030504040204" pitchFamily="34" charset="0"/>
                <a:cs typeface="Calibri" panose="020F0502020204030204" pitchFamily="34" charset="0"/>
                <a:sym typeface="Convergence"/>
              </a:rPr>
              <a:t>INNER </a:t>
            </a:r>
            <a:r>
              <a:rPr lang="it-IT" sz="2800" dirty="0">
                <a:ea typeface="Tahoma" panose="020B0604030504040204" pitchFamily="34" charset="0"/>
                <a:cs typeface="Calibri" panose="020F0502020204030204" pitchFamily="34" charset="0"/>
                <a:sym typeface="Convergence"/>
              </a:rPr>
              <a:t>che di tipo </a:t>
            </a:r>
            <a:r>
              <a:rPr lang="it-IT" sz="2800" b="1" dirty="0">
                <a:ea typeface="Tahoma" panose="020B0604030504040204" pitchFamily="34" charset="0"/>
                <a:cs typeface="Calibri" panose="020F0502020204030204" pitchFamily="34" charset="0"/>
                <a:sym typeface="Convergence"/>
              </a:rPr>
              <a:t>OUTER</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Sarà possibile inoltre utilizzare anche la </a:t>
            </a:r>
            <a:r>
              <a:rPr lang="it-IT" sz="2800" b="1" dirty="0">
                <a:ea typeface="Tahoma" panose="020B0604030504040204" pitchFamily="34" charset="0"/>
                <a:cs typeface="Calibri" panose="020F0502020204030204" pitchFamily="34" charset="0"/>
                <a:sym typeface="Convergence"/>
              </a:rPr>
              <a:t>GROUP BY </a:t>
            </a:r>
            <a:r>
              <a:rPr lang="it-IT" sz="2800" dirty="0">
                <a:ea typeface="Tahoma" panose="020B0604030504040204" pitchFamily="34" charset="0"/>
                <a:cs typeface="Calibri" panose="020F0502020204030204" pitchFamily="34" charset="0"/>
                <a:sym typeface="Convergence"/>
              </a:rPr>
              <a:t>e la </a:t>
            </a:r>
            <a:r>
              <a:rPr lang="it-IT" sz="2800" b="1" dirty="0">
                <a:ea typeface="Tahoma" panose="020B0604030504040204" pitchFamily="34" charset="0"/>
                <a:cs typeface="Calibri" panose="020F0502020204030204" pitchFamily="34" charset="0"/>
                <a:sym typeface="Convergence"/>
              </a:rPr>
              <a:t>HAVING</a:t>
            </a:r>
          </a:p>
        </p:txBody>
      </p:sp>
      <p:sp>
        <p:nvSpPr>
          <p:cNvPr id="2" name="CasellaDiTesto 1">
            <a:extLst>
              <a:ext uri="{FF2B5EF4-FFF2-40B4-BE49-F238E27FC236}">
                <a16:creationId xmlns:a16="http://schemas.microsoft.com/office/drawing/2014/main" id="{816D6EFC-9C41-0458-E979-777C47202D74}"/>
              </a:ext>
            </a:extLst>
          </p:cNvPr>
          <p:cNvSpPr txBox="1"/>
          <p:nvPr/>
        </p:nvSpPr>
        <p:spPr>
          <a:xfrm>
            <a:off x="3755254" y="1822016"/>
            <a:ext cx="10173810" cy="2123658"/>
          </a:xfrm>
          <a:prstGeom prst="rect">
            <a:avLst/>
          </a:prstGeom>
          <a:noFill/>
        </p:spPr>
        <p:txBody>
          <a:bodyPr wrap="square" rtlCol="0">
            <a:spAutoFit/>
          </a:bodyPr>
          <a:lstStyle/>
          <a:p>
            <a:r>
              <a:rPr lang="en-US" sz="2200" b="1" dirty="0">
                <a:solidFill>
                  <a:srgbClr val="0000FF"/>
                </a:solidFill>
                <a:latin typeface="Courier New" panose="02070309020205020404" pitchFamily="49" charset="0"/>
                <a:cs typeface="Courier New" panose="02070309020205020404" pitchFamily="49" charset="0"/>
              </a:rPr>
              <a:t>DO $$</a:t>
            </a:r>
          </a:p>
          <a:p>
            <a:r>
              <a:rPr lang="en-US" sz="2200" b="1" dirty="0">
                <a:solidFill>
                  <a:srgbClr val="0000FF"/>
                </a:solidFill>
                <a:latin typeface="Courier New" panose="02070309020205020404" pitchFamily="49" charset="0"/>
                <a:cs typeface="Courier New" panose="02070309020205020404" pitchFamily="49" charset="0"/>
              </a:rPr>
              <a:t>DECLARE</a:t>
            </a:r>
          </a:p>
          <a:p>
            <a:r>
              <a:rPr lang="en-US" sz="2200" b="1" dirty="0">
                <a:latin typeface="Courier New" panose="02070309020205020404" pitchFamily="49" charset="0"/>
                <a:cs typeface="Courier New" panose="02070309020205020404" pitchFamily="49" charset="0"/>
              </a:rPr>
              <a:t>CUR_TAB </a:t>
            </a:r>
            <a:r>
              <a:rPr lang="en-US" sz="2200" b="1" dirty="0">
                <a:solidFill>
                  <a:srgbClr val="0000FF"/>
                </a:solidFill>
                <a:latin typeface="Courier New" panose="02070309020205020404" pitchFamily="49" charset="0"/>
                <a:cs typeface="Courier New" panose="02070309020205020404" pitchFamily="49" charset="0"/>
              </a:rPr>
              <a:t>CURSOR</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FOR</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SELECT</a:t>
            </a:r>
            <a:r>
              <a:rPr lang="en-US" sz="2200" b="1" dirty="0">
                <a:latin typeface="Courier New" panose="02070309020205020404" pitchFamily="49" charset="0"/>
                <a:cs typeface="Courier New" panose="02070309020205020404" pitchFamily="49" charset="0"/>
              </a:rPr>
              <a:t> ID_ANAG, COGNOME, NOME, DT_NASC, CITTA</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FROM</a:t>
            </a:r>
            <a:r>
              <a:rPr lang="en-US" sz="2200" b="1" dirty="0">
                <a:latin typeface="Courier New" panose="02070309020205020404" pitchFamily="49" charset="0"/>
                <a:cs typeface="Courier New" panose="02070309020205020404" pitchFamily="49" charset="0"/>
              </a:rPr>
              <a:t> SCH_DBETL.ANAGRAFE_DIPENDENTI  </a:t>
            </a:r>
          </a:p>
          <a:p>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ORDER</a:t>
            </a:r>
            <a:r>
              <a:rPr lang="en-US" sz="2200" b="1" dirty="0">
                <a:latin typeface="Courier New" panose="02070309020205020404" pitchFamily="49" charset="0"/>
                <a:cs typeface="Courier New" panose="02070309020205020404" pitchFamily="49" charset="0"/>
              </a:rPr>
              <a:t> </a:t>
            </a:r>
            <a:r>
              <a:rPr lang="en-US" sz="2200" b="1" dirty="0">
                <a:solidFill>
                  <a:srgbClr val="0000FF"/>
                </a:solidFill>
                <a:latin typeface="Courier New" panose="02070309020205020404" pitchFamily="49" charset="0"/>
                <a:cs typeface="Courier New" panose="02070309020205020404" pitchFamily="49" charset="0"/>
              </a:rPr>
              <a:t>BY</a:t>
            </a:r>
            <a:r>
              <a:rPr lang="en-US" sz="2200" b="1" dirty="0">
                <a:latin typeface="Courier New" panose="02070309020205020404" pitchFamily="49" charset="0"/>
                <a:cs typeface="Courier New" panose="02070309020205020404" pitchFamily="49" charset="0"/>
              </a:rPr>
              <a:t> ID_ANAG;</a:t>
            </a:r>
          </a:p>
        </p:txBody>
      </p:sp>
    </p:spTree>
    <p:extLst>
      <p:ext uri="{BB962C8B-B14F-4D97-AF65-F5344CB8AC3E}">
        <p14:creationId xmlns:p14="http://schemas.microsoft.com/office/powerpoint/2010/main" val="49686651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tipologia dei Blocchi PLPG/Sql</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Tre sono i tipi di </a:t>
            </a:r>
            <a:r>
              <a:rPr lang="it-IT" sz="2800" b="1" dirty="0">
                <a:ea typeface="Tahoma" panose="020B0604030504040204" pitchFamily="34" charset="0"/>
                <a:cs typeface="Calibri" panose="020F0502020204030204" pitchFamily="34" charset="0"/>
                <a:sym typeface="Convergence"/>
              </a:rPr>
              <a:t>Blocchi</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PLPG/Sql </a:t>
            </a:r>
            <a:r>
              <a:rPr lang="it-IT" sz="2800" dirty="0">
                <a:ea typeface="Tahoma" panose="020B0604030504040204" pitchFamily="34" charset="0"/>
                <a:cs typeface="Calibri" panose="020F0502020204030204" pitchFamily="34" charset="0"/>
                <a:sym typeface="Convergence"/>
              </a:rPr>
              <a:t>che possono essere utilizzati</a:t>
            </a:r>
            <a:endParaRPr lang="it-IT" sz="2400"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FC92D0F0-316C-E032-8096-5CAC813BD24B}"/>
              </a:ext>
            </a:extLst>
          </p:cNvPr>
          <p:cNvSpPr txBox="1">
            <a:spLocks noChangeArrowheads="1"/>
          </p:cNvSpPr>
          <p:nvPr/>
        </p:nvSpPr>
        <p:spPr bwMode="auto">
          <a:xfrm>
            <a:off x="461563" y="1315558"/>
            <a:ext cx="7768037" cy="26356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Wingdings" panose="05000000000000000000" pitchFamily="2" charset="2"/>
              <a:buChar char="Ø"/>
            </a:pPr>
            <a:r>
              <a:rPr lang="it-IT" sz="2800" b="1" dirty="0">
                <a:solidFill>
                  <a:srgbClr val="3333FF"/>
                </a:solidFill>
                <a:ea typeface="Tahoma" panose="020B0604030504040204" pitchFamily="34" charset="0"/>
                <a:cs typeface="Calibri" panose="020F0502020204030204" pitchFamily="34" charset="0"/>
                <a:sym typeface="Convergence"/>
              </a:rPr>
              <a:t>Anonymous </a:t>
            </a:r>
            <a:r>
              <a:rPr lang="it-IT" sz="2800" b="1" dirty="0" err="1">
                <a:solidFill>
                  <a:srgbClr val="3333FF"/>
                </a:solidFill>
                <a:ea typeface="Tahoma" panose="020B0604030504040204" pitchFamily="34" charset="0"/>
                <a:cs typeface="Calibri" panose="020F0502020204030204" pitchFamily="34" charset="0"/>
                <a:sym typeface="Convergence"/>
              </a:rPr>
              <a:t>Blocks</a:t>
            </a:r>
            <a:r>
              <a:rPr lang="it-IT" sz="2800" b="1" dirty="0">
                <a:solidFill>
                  <a:srgbClr val="3333FF"/>
                </a:solidFill>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Blocchi anonimi </a:t>
            </a:r>
            <a:r>
              <a:rPr lang="it-IT" sz="2800" dirty="0">
                <a:ea typeface="Tahoma" panose="020B0604030504040204" pitchFamily="34" charset="0"/>
                <a:cs typeface="Calibri" panose="020F0502020204030204" pitchFamily="34" charset="0"/>
                <a:sym typeface="Convergence"/>
              </a:rPr>
              <a:t>)</a:t>
            </a:r>
          </a:p>
          <a:p>
            <a:pPr marL="482600" lvl="0" indent="-342900">
              <a:buFont typeface="Wingdings" panose="05000000000000000000" pitchFamily="2" charset="2"/>
              <a:buChar char="Ø"/>
            </a:pPr>
            <a:endParaRPr lang="it-IT" sz="2800" b="1" dirty="0">
              <a:solidFill>
                <a:srgbClr val="3333FF"/>
              </a:solidFill>
              <a:ea typeface="Tahoma" panose="020B0604030504040204" pitchFamily="34" charset="0"/>
              <a:cs typeface="Calibri" panose="020F0502020204030204" pitchFamily="34" charset="0"/>
              <a:sym typeface="Convergence"/>
            </a:endParaRPr>
          </a:p>
          <a:p>
            <a:pPr marL="482600" lvl="0" indent="-342900">
              <a:buFont typeface="Wingdings" panose="05000000000000000000" pitchFamily="2" charset="2"/>
              <a:buChar char="Ø"/>
            </a:pPr>
            <a:r>
              <a:rPr lang="it-IT" sz="2800" b="1" dirty="0" err="1">
                <a:solidFill>
                  <a:srgbClr val="3333FF"/>
                </a:solidFill>
                <a:ea typeface="Tahoma" panose="020B0604030504040204" pitchFamily="34" charset="0"/>
                <a:cs typeface="Calibri" panose="020F0502020204030204" pitchFamily="34" charset="0"/>
                <a:sym typeface="Convergence"/>
              </a:rPr>
              <a:t>Stored</a:t>
            </a:r>
            <a:r>
              <a:rPr lang="it-IT" sz="2800" b="1" dirty="0">
                <a:solidFill>
                  <a:srgbClr val="3333FF"/>
                </a:solidFill>
                <a:ea typeface="Tahoma" panose="020B0604030504040204" pitchFamily="34" charset="0"/>
                <a:cs typeface="Calibri" panose="020F0502020204030204" pitchFamily="34" charset="0"/>
                <a:sym typeface="Convergence"/>
              </a:rPr>
              <a:t> </a:t>
            </a:r>
            <a:r>
              <a:rPr lang="it-IT" sz="2800" b="1" dirty="0" err="1">
                <a:solidFill>
                  <a:srgbClr val="3333FF"/>
                </a:solidFill>
                <a:ea typeface="Tahoma" panose="020B0604030504040204" pitchFamily="34" charset="0"/>
                <a:cs typeface="Calibri" panose="020F0502020204030204" pitchFamily="34" charset="0"/>
                <a:sym typeface="Convergence"/>
              </a:rPr>
              <a:t>Procedures</a:t>
            </a:r>
            <a:r>
              <a:rPr lang="it-IT" sz="2800" b="1" dirty="0">
                <a:solidFill>
                  <a:srgbClr val="3333FF"/>
                </a:solidFill>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Procedure memorizzate </a:t>
            </a:r>
            <a:r>
              <a:rPr lang="it-IT" sz="2800" dirty="0">
                <a:ea typeface="Tahoma" panose="020B0604030504040204" pitchFamily="34" charset="0"/>
                <a:cs typeface="Calibri" panose="020F0502020204030204" pitchFamily="34" charset="0"/>
                <a:sym typeface="Convergence"/>
              </a:rPr>
              <a:t>)</a:t>
            </a:r>
          </a:p>
          <a:p>
            <a:pPr marL="482600" lvl="0" indent="-342900">
              <a:buFont typeface="Wingdings" panose="05000000000000000000" pitchFamily="2" charset="2"/>
              <a:buChar char="Ø"/>
            </a:pPr>
            <a:endParaRPr lang="it-IT" sz="2800" b="1" dirty="0">
              <a:solidFill>
                <a:srgbClr val="3333FF"/>
              </a:solidFill>
              <a:ea typeface="Tahoma" panose="020B0604030504040204" pitchFamily="34" charset="0"/>
              <a:cs typeface="Calibri" panose="020F0502020204030204" pitchFamily="34" charset="0"/>
              <a:sym typeface="Convergence"/>
            </a:endParaRPr>
          </a:p>
          <a:p>
            <a:pPr marL="482600" lvl="0" indent="-342900">
              <a:buFont typeface="Wingdings" panose="05000000000000000000" pitchFamily="2" charset="2"/>
              <a:buChar char="Ø"/>
            </a:pPr>
            <a:r>
              <a:rPr lang="it-IT" sz="2800" b="1" dirty="0" err="1">
                <a:solidFill>
                  <a:srgbClr val="3333FF"/>
                </a:solidFill>
                <a:ea typeface="Tahoma" panose="020B0604030504040204" pitchFamily="34" charset="0"/>
                <a:cs typeface="Calibri" panose="020F0502020204030204" pitchFamily="34" charset="0"/>
                <a:sym typeface="Convergence"/>
              </a:rPr>
              <a:t>Stored</a:t>
            </a:r>
            <a:r>
              <a:rPr lang="it-IT" sz="2800" b="1" dirty="0">
                <a:solidFill>
                  <a:srgbClr val="3333FF"/>
                </a:solidFill>
                <a:ea typeface="Tahoma" panose="020B0604030504040204" pitchFamily="34" charset="0"/>
                <a:cs typeface="Calibri" panose="020F0502020204030204" pitchFamily="34" charset="0"/>
                <a:sym typeface="Convergence"/>
              </a:rPr>
              <a:t> </a:t>
            </a:r>
            <a:r>
              <a:rPr lang="it-IT" sz="2800" b="1" dirty="0" err="1">
                <a:solidFill>
                  <a:srgbClr val="3333FF"/>
                </a:solidFill>
                <a:ea typeface="Tahoma" panose="020B0604030504040204" pitchFamily="34" charset="0"/>
                <a:cs typeface="Calibri" panose="020F0502020204030204" pitchFamily="34" charset="0"/>
                <a:sym typeface="Convergence"/>
              </a:rPr>
              <a:t>Functions</a:t>
            </a:r>
            <a:r>
              <a:rPr lang="it-IT" sz="2800" b="1" dirty="0">
                <a:solidFill>
                  <a:srgbClr val="3333FF"/>
                </a:solidFill>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Funzioni memorizzate </a:t>
            </a:r>
            <a:r>
              <a:rPr lang="it-IT" sz="2800" dirty="0">
                <a:ea typeface="Tahoma" panose="020B0604030504040204" pitchFamily="34" charset="0"/>
                <a:cs typeface="Calibri" panose="020F0502020204030204" pitchFamily="34" charset="0"/>
                <a:sym typeface="Convergence"/>
              </a:rPr>
              <a:t>)</a:t>
            </a:r>
            <a:endParaRPr lang="it-IT" sz="2400" dirty="0">
              <a:latin typeface="Convergence"/>
              <a:ea typeface="Convergence"/>
              <a:cs typeface="Convergence"/>
              <a:sym typeface="Convergence"/>
            </a:endParaRPr>
          </a:p>
        </p:txBody>
      </p:sp>
    </p:spTree>
    <p:extLst>
      <p:ext uri="{BB962C8B-B14F-4D97-AF65-F5344CB8AC3E}">
        <p14:creationId xmlns:p14="http://schemas.microsoft.com/office/powerpoint/2010/main" val="23465803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0.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Operazione con i Cursori Espliciti</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Il </a:t>
            </a:r>
            <a:r>
              <a:rPr lang="it-IT" sz="2800" b="1" dirty="0">
                <a:ea typeface="Tahoma" panose="020B0604030504040204" pitchFamily="34" charset="0"/>
                <a:cs typeface="Calibri" panose="020F0502020204030204" pitchFamily="34" charset="0"/>
                <a:sym typeface="Convergence"/>
              </a:rPr>
              <a:t>Cursore Esplicito </a:t>
            </a:r>
            <a:r>
              <a:rPr lang="it-IT" sz="2800" dirty="0">
                <a:ea typeface="Tahoma" panose="020B0604030504040204" pitchFamily="34" charset="0"/>
                <a:cs typeface="Calibri" panose="020F0502020204030204" pitchFamily="34" charset="0"/>
                <a:sym typeface="Convergence"/>
              </a:rPr>
              <a:t>deve essere</a:t>
            </a:r>
            <a:endParaRPr lang="it-IT" sz="2400"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FCD7E47D-37D8-08E3-2F25-8BB51FBB0D32}"/>
              </a:ext>
            </a:extLst>
          </p:cNvPr>
          <p:cNvSpPr txBox="1">
            <a:spLocks noChangeArrowheads="1"/>
          </p:cNvSpPr>
          <p:nvPr/>
        </p:nvSpPr>
        <p:spPr bwMode="auto">
          <a:xfrm>
            <a:off x="428110" y="1271401"/>
            <a:ext cx="12451549" cy="15687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596900" indent="-457200">
              <a:buClr>
                <a:srgbClr val="000000"/>
              </a:buClr>
              <a:buFont typeface="Wingdings" panose="05000000000000000000" pitchFamily="2" charset="2"/>
              <a:buChar char="Ø"/>
            </a:pP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Aperto con l’istruzione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OPEN</a:t>
            </a: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 </a:t>
            </a:r>
          </a:p>
          <a:p>
            <a:pPr marL="596900" indent="-457200">
              <a:buClr>
                <a:srgbClr val="000000"/>
              </a:buClr>
              <a:buFont typeface="Wingdings" panose="05000000000000000000" pitchFamily="2" charset="2"/>
              <a:buChar char="Ø"/>
            </a:pP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Letto con l’istruzione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FETCH</a:t>
            </a:r>
          </a:p>
          <a:p>
            <a:pPr marL="596900" indent="-457200">
              <a:buClr>
                <a:srgbClr val="000000"/>
              </a:buClr>
              <a:buFont typeface="Wingdings" panose="05000000000000000000" pitchFamily="2" charset="2"/>
              <a:buChar char="Ø"/>
            </a:pPr>
            <a:r>
              <a:rPr lang="it-IT" sz="2800"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Chiuso con l’istruzione </a:t>
            </a:r>
            <a:r>
              <a:rPr lang="it-IT" sz="2800" b="1" dirty="0">
                <a:solidFill>
                  <a:srgbClr val="000000"/>
                </a:solidFill>
                <a:latin typeface="Calibri" panose="020F0502020204030204" pitchFamily="34" charset="0"/>
                <a:ea typeface="Tahoma" panose="020B0604030504040204" pitchFamily="34" charset="0"/>
                <a:cs typeface="Calibri" panose="020F0502020204030204" pitchFamily="34" charset="0"/>
                <a:sym typeface="Convergence"/>
              </a:rPr>
              <a:t>CLOSE</a:t>
            </a:r>
          </a:p>
        </p:txBody>
      </p:sp>
      <p:pic>
        <p:nvPicPr>
          <p:cNvPr id="3" name="Immagine 2">
            <a:extLst>
              <a:ext uri="{FF2B5EF4-FFF2-40B4-BE49-F238E27FC236}">
                <a16:creationId xmlns:a16="http://schemas.microsoft.com/office/drawing/2014/main" id="{01D3EB72-193E-195A-B1FD-642DBB72AF5B}"/>
              </a:ext>
            </a:extLst>
          </p:cNvPr>
          <p:cNvPicPr>
            <a:picLocks noChangeAspect="1"/>
          </p:cNvPicPr>
          <p:nvPr/>
        </p:nvPicPr>
        <p:blipFill>
          <a:blip r:embed="rId3"/>
          <a:stretch>
            <a:fillRect/>
          </a:stretch>
        </p:blipFill>
        <p:spPr>
          <a:xfrm>
            <a:off x="10397081" y="650651"/>
            <a:ext cx="5292678" cy="4972378"/>
          </a:xfrm>
          <a:prstGeom prst="rect">
            <a:avLst/>
          </a:prstGeom>
        </p:spPr>
      </p:pic>
    </p:spTree>
    <p:extLst>
      <p:ext uri="{BB962C8B-B14F-4D97-AF65-F5344CB8AC3E}">
        <p14:creationId xmlns:p14="http://schemas.microsoft.com/office/powerpoint/2010/main" val="153073211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Come lavorano i Cursori in Postgres ( 1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All'atto della </a:t>
            </a:r>
            <a:r>
              <a:rPr lang="it-IT" sz="2800" b="1" dirty="0">
                <a:ea typeface="Tahoma" panose="020B0604030504040204" pitchFamily="34" charset="0"/>
                <a:cs typeface="Calibri" panose="020F0502020204030204" pitchFamily="34" charset="0"/>
                <a:sym typeface="Convergence"/>
              </a:rPr>
              <a:t>OPEN</a:t>
            </a:r>
            <a:r>
              <a:rPr lang="it-IT" sz="2800" dirty="0">
                <a:ea typeface="Tahoma" panose="020B0604030504040204" pitchFamily="34" charset="0"/>
                <a:cs typeface="Calibri" panose="020F0502020204030204" pitchFamily="34" charset="0"/>
                <a:sym typeface="Convergence"/>
              </a:rPr>
              <a:t> viene risolta la </a:t>
            </a:r>
            <a:r>
              <a:rPr lang="it-IT" sz="2800" b="1" dirty="0">
                <a:ea typeface="Tahoma" panose="020B0604030504040204" pitchFamily="34" charset="0"/>
                <a:cs typeface="Calibri" panose="020F0502020204030204" pitchFamily="34" charset="0"/>
                <a:sym typeface="Convergence"/>
              </a:rPr>
              <a:t>Query</a:t>
            </a:r>
            <a:r>
              <a:rPr lang="it-IT" sz="2800" dirty="0">
                <a:ea typeface="Tahoma" panose="020B0604030504040204" pitchFamily="34" charset="0"/>
                <a:cs typeface="Calibri" panose="020F0502020204030204" pitchFamily="34" charset="0"/>
                <a:sym typeface="Convergence"/>
              </a:rPr>
              <a:t> e prelevati i dati dai </a:t>
            </a:r>
            <a:r>
              <a:rPr lang="it-IT" sz="2800" b="1" dirty="0" err="1">
                <a:ea typeface="Tahoma" panose="020B0604030504040204" pitchFamily="34" charset="0"/>
                <a:cs typeface="Calibri" panose="020F0502020204030204" pitchFamily="34" charset="0"/>
                <a:sym typeface="Convergence"/>
              </a:rPr>
              <a:t>Datafile</a:t>
            </a:r>
            <a:r>
              <a:rPr lang="it-IT" sz="2800" dirty="0">
                <a:ea typeface="Tahoma" panose="020B0604030504040204" pitchFamily="34" charset="0"/>
                <a:cs typeface="Calibri" panose="020F0502020204030204" pitchFamily="34" charset="0"/>
                <a:sym typeface="Convergence"/>
              </a:rPr>
              <a:t> salvati su disco o dalla </a:t>
            </a:r>
            <a:r>
              <a:rPr lang="it-IT" sz="2800" b="1" dirty="0">
                <a:ea typeface="Tahoma" panose="020B0604030504040204" pitchFamily="34" charset="0"/>
                <a:cs typeface="Calibri" panose="020F0502020204030204" pitchFamily="34" charset="0"/>
                <a:sym typeface="Convergence"/>
              </a:rPr>
              <a:t>Buffer Cache </a:t>
            </a:r>
            <a:r>
              <a:rPr lang="it-IT" sz="2800" dirty="0">
                <a:ea typeface="Tahoma" panose="020B0604030504040204" pitchFamily="34" charset="0"/>
                <a:cs typeface="Calibri" panose="020F0502020204030204" pitchFamily="34" charset="0"/>
                <a:sym typeface="Convergence"/>
              </a:rPr>
              <a:t>se sono già presenti in questa area di memoria</a:t>
            </a:r>
            <a:endParaRPr lang="it-IT" sz="2400" dirty="0">
              <a:latin typeface="Convergence"/>
              <a:ea typeface="Convergence"/>
              <a:cs typeface="Convergence"/>
              <a:sym typeface="Convergence"/>
            </a:endParaRPr>
          </a:p>
        </p:txBody>
      </p:sp>
      <p:pic>
        <p:nvPicPr>
          <p:cNvPr id="6" name="Immagine 5">
            <a:extLst>
              <a:ext uri="{FF2B5EF4-FFF2-40B4-BE49-F238E27FC236}">
                <a16:creationId xmlns:a16="http://schemas.microsoft.com/office/drawing/2014/main" id="{26C35EDF-3E1F-0E50-688B-AB39787647C8}"/>
              </a:ext>
            </a:extLst>
          </p:cNvPr>
          <p:cNvPicPr>
            <a:picLocks noChangeAspect="1"/>
          </p:cNvPicPr>
          <p:nvPr/>
        </p:nvPicPr>
        <p:blipFill>
          <a:blip r:embed="rId3"/>
          <a:stretch>
            <a:fillRect/>
          </a:stretch>
        </p:blipFill>
        <p:spPr>
          <a:xfrm>
            <a:off x="3132062" y="2065213"/>
            <a:ext cx="9713928" cy="4142136"/>
          </a:xfrm>
          <a:prstGeom prst="rect">
            <a:avLst/>
          </a:prstGeom>
        </p:spPr>
      </p:pic>
    </p:spTree>
    <p:extLst>
      <p:ext uri="{BB962C8B-B14F-4D97-AF65-F5344CB8AC3E}">
        <p14:creationId xmlns:p14="http://schemas.microsoft.com/office/powerpoint/2010/main" val="26327227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2.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Come lavorano i Cursori in Postgres ( 2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50177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Una volta letti i dati dal disco o dalla </a:t>
            </a:r>
            <a:r>
              <a:rPr lang="it-IT" sz="2800" b="1" dirty="0">
                <a:ea typeface="Tahoma" panose="020B0604030504040204" pitchFamily="34" charset="0"/>
                <a:cs typeface="Calibri" panose="020F0502020204030204" pitchFamily="34" charset="0"/>
                <a:sym typeface="Convergence"/>
              </a:rPr>
              <a:t>Buffer Cache</a:t>
            </a:r>
            <a:r>
              <a:rPr lang="it-IT" sz="2800" dirty="0">
                <a:ea typeface="Tahoma" panose="020B0604030504040204" pitchFamily="34" charset="0"/>
                <a:cs typeface="Calibri" panose="020F0502020204030204" pitchFamily="34" charset="0"/>
                <a:sym typeface="Convergence"/>
              </a:rPr>
              <a:t>, questi vengono caricati in memoria</a:t>
            </a:r>
            <a:endParaRPr lang="it-IT" sz="2400" dirty="0">
              <a:latin typeface="Convergence"/>
              <a:ea typeface="Convergence"/>
              <a:cs typeface="Convergence"/>
              <a:sym typeface="Convergence"/>
            </a:endParaRPr>
          </a:p>
        </p:txBody>
      </p:sp>
      <p:pic>
        <p:nvPicPr>
          <p:cNvPr id="14" name="Immagine 13">
            <a:extLst>
              <a:ext uri="{FF2B5EF4-FFF2-40B4-BE49-F238E27FC236}">
                <a16:creationId xmlns:a16="http://schemas.microsoft.com/office/drawing/2014/main" id="{FFA2D4AE-0F00-07CC-4F1D-724F402FE875}"/>
              </a:ext>
            </a:extLst>
          </p:cNvPr>
          <p:cNvPicPr>
            <a:picLocks noChangeAspect="1"/>
          </p:cNvPicPr>
          <p:nvPr/>
        </p:nvPicPr>
        <p:blipFill>
          <a:blip r:embed="rId3"/>
          <a:stretch>
            <a:fillRect/>
          </a:stretch>
        </p:blipFill>
        <p:spPr>
          <a:xfrm>
            <a:off x="2842519" y="1565342"/>
            <a:ext cx="10340821" cy="4411179"/>
          </a:xfrm>
          <a:prstGeom prst="rect">
            <a:avLst/>
          </a:prstGeom>
        </p:spPr>
      </p:pic>
    </p:spTree>
    <p:extLst>
      <p:ext uri="{BB962C8B-B14F-4D97-AF65-F5344CB8AC3E}">
        <p14:creationId xmlns:p14="http://schemas.microsoft.com/office/powerpoint/2010/main" val="339167940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3.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Come lavorano i Cursori in Postgres ( 3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lettura delle righe viene effettuata tramite l'istruzione </a:t>
            </a:r>
            <a:r>
              <a:rPr lang="it-IT" sz="2800" b="1" dirty="0">
                <a:ea typeface="Tahoma" panose="020B0604030504040204" pitchFamily="34" charset="0"/>
                <a:cs typeface="Calibri" panose="020F0502020204030204" pitchFamily="34" charset="0"/>
                <a:sym typeface="Convergence"/>
              </a:rPr>
              <a:t>FETCH</a:t>
            </a:r>
            <a:r>
              <a:rPr lang="it-IT" sz="2800" dirty="0">
                <a:ea typeface="Tahoma" panose="020B0604030504040204" pitchFamily="34" charset="0"/>
                <a:cs typeface="Calibri" panose="020F0502020204030204" pitchFamily="34" charset="0"/>
                <a:sym typeface="Convergence"/>
              </a:rPr>
              <a:t> ed i dati verranno quindi letti dalla memoria e non dai dischi fisici</a:t>
            </a:r>
            <a:endParaRPr lang="it-IT" sz="2400" dirty="0">
              <a:latin typeface="Convergence"/>
              <a:ea typeface="Convergence"/>
              <a:cs typeface="Convergence"/>
              <a:sym typeface="Convergence"/>
            </a:endParaRPr>
          </a:p>
        </p:txBody>
      </p:sp>
      <p:pic>
        <p:nvPicPr>
          <p:cNvPr id="17" name="Immagine 16">
            <a:extLst>
              <a:ext uri="{FF2B5EF4-FFF2-40B4-BE49-F238E27FC236}">
                <a16:creationId xmlns:a16="http://schemas.microsoft.com/office/drawing/2014/main" id="{67CC60D2-D513-0D15-1F53-DE0E34B6EDFA}"/>
              </a:ext>
            </a:extLst>
          </p:cNvPr>
          <p:cNvPicPr>
            <a:picLocks noChangeAspect="1"/>
          </p:cNvPicPr>
          <p:nvPr/>
        </p:nvPicPr>
        <p:blipFill>
          <a:blip r:embed="rId3"/>
          <a:stretch>
            <a:fillRect/>
          </a:stretch>
        </p:blipFill>
        <p:spPr>
          <a:xfrm>
            <a:off x="3099323" y="1921577"/>
            <a:ext cx="9641427" cy="3974629"/>
          </a:xfrm>
          <a:prstGeom prst="rect">
            <a:avLst/>
          </a:prstGeom>
        </p:spPr>
      </p:pic>
    </p:spTree>
    <p:extLst>
      <p:ext uri="{BB962C8B-B14F-4D97-AF65-F5344CB8AC3E}">
        <p14:creationId xmlns:p14="http://schemas.microsoft.com/office/powerpoint/2010/main" val="390749307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4.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Come lavorano i Cursori in Postgres ( 4 di 4 )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a:t>
            </a:r>
            <a:r>
              <a:rPr lang="it-IT" sz="2800" b="1" dirty="0">
                <a:ea typeface="Tahoma" panose="020B0604030504040204" pitchFamily="34" charset="0"/>
                <a:cs typeface="Calibri" panose="020F0502020204030204" pitchFamily="34" charset="0"/>
                <a:sym typeface="Convergence"/>
              </a:rPr>
              <a:t>CLOSE</a:t>
            </a:r>
            <a:r>
              <a:rPr lang="it-IT" sz="2800" dirty="0">
                <a:ea typeface="Tahoma" panose="020B0604030504040204" pitchFamily="34" charset="0"/>
                <a:cs typeface="Calibri" panose="020F0502020204030204" pitchFamily="34" charset="0"/>
                <a:sym typeface="Convergence"/>
              </a:rPr>
              <a:t> del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cancellerà i dati dalla memoria e li trasferirà nei </a:t>
            </a:r>
            <a:r>
              <a:rPr lang="it-IT" sz="2800" b="1" dirty="0" err="1">
                <a:ea typeface="Tahoma" panose="020B0604030504040204" pitchFamily="34" charset="0"/>
                <a:cs typeface="Calibri" panose="020F0502020204030204" pitchFamily="34" charset="0"/>
                <a:sym typeface="Convergence"/>
              </a:rPr>
              <a:t>Datafile</a:t>
            </a:r>
            <a:r>
              <a:rPr lang="it-IT" sz="2800" dirty="0">
                <a:ea typeface="Tahoma" panose="020B0604030504040204" pitchFamily="34" charset="0"/>
                <a:cs typeface="Calibri" panose="020F0502020204030204" pitchFamily="34" charset="0"/>
                <a:sym typeface="Convergence"/>
              </a:rPr>
              <a:t> sui dischi liberando così risorse e memoria per altri processi</a:t>
            </a:r>
            <a:endParaRPr lang="it-IT" sz="2400" dirty="0">
              <a:latin typeface="Convergence"/>
              <a:ea typeface="Convergence"/>
              <a:cs typeface="Convergence"/>
              <a:sym typeface="Convergence"/>
            </a:endParaRPr>
          </a:p>
        </p:txBody>
      </p:sp>
      <p:pic>
        <p:nvPicPr>
          <p:cNvPr id="18" name="Immagine 17">
            <a:extLst>
              <a:ext uri="{FF2B5EF4-FFF2-40B4-BE49-F238E27FC236}">
                <a16:creationId xmlns:a16="http://schemas.microsoft.com/office/drawing/2014/main" id="{9031574F-829B-63FE-11A1-FA4991643D0F}"/>
              </a:ext>
            </a:extLst>
          </p:cNvPr>
          <p:cNvPicPr>
            <a:picLocks noChangeAspect="1"/>
          </p:cNvPicPr>
          <p:nvPr/>
        </p:nvPicPr>
        <p:blipFill>
          <a:blip r:embed="rId3"/>
          <a:stretch>
            <a:fillRect/>
          </a:stretch>
        </p:blipFill>
        <p:spPr>
          <a:xfrm>
            <a:off x="3342072" y="1835653"/>
            <a:ext cx="9956677" cy="4178751"/>
          </a:xfrm>
          <a:prstGeom prst="rect">
            <a:avLst/>
          </a:prstGeom>
        </p:spPr>
      </p:pic>
    </p:spTree>
    <p:extLst>
      <p:ext uri="{BB962C8B-B14F-4D97-AF65-F5344CB8AC3E}">
        <p14:creationId xmlns:p14="http://schemas.microsoft.com/office/powerpoint/2010/main" val="311162151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5.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OPEN del Cursore</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932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Questa è una delle operazioni più importanti ed onerose per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in quanto effettuata in sequenza le seguenti operazioni</a:t>
            </a:r>
            <a:endParaRPr lang="it-IT" sz="2400" dirty="0">
              <a:latin typeface="Convergence"/>
              <a:ea typeface="Convergence"/>
              <a:cs typeface="Convergence"/>
              <a:sym typeface="Convergence"/>
            </a:endParaRPr>
          </a:p>
        </p:txBody>
      </p:sp>
      <p:sp>
        <p:nvSpPr>
          <p:cNvPr id="2" name="Text Box 1">
            <a:extLst>
              <a:ext uri="{FF2B5EF4-FFF2-40B4-BE49-F238E27FC236}">
                <a16:creationId xmlns:a16="http://schemas.microsoft.com/office/drawing/2014/main" id="{B13DF200-98CF-701D-F0CF-B902BF4D0E91}"/>
              </a:ext>
            </a:extLst>
          </p:cNvPr>
          <p:cNvSpPr txBox="1">
            <a:spLocks noChangeArrowheads="1"/>
          </p:cNvSpPr>
          <p:nvPr/>
        </p:nvSpPr>
        <p:spPr bwMode="auto">
          <a:xfrm>
            <a:off x="450413" y="1739753"/>
            <a:ext cx="15094388" cy="243050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Dimensionamento dell’area di memoria richiesta in base al numero di righe da estrarre ed in base alle colonne selezionate</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Una volta dimensionata l’area di memoria, vengono caricati i dati al suo interno, prelevandoli dal disco o dalla </a:t>
            </a:r>
            <a:r>
              <a:rPr lang="it-IT" sz="2800" b="1" dirty="0">
                <a:ea typeface="Tahoma" panose="020B0604030504040204" pitchFamily="34" charset="0"/>
                <a:cs typeface="Calibri" panose="020F0502020204030204" pitchFamily="34" charset="0"/>
                <a:sym typeface="Convergence"/>
              </a:rPr>
              <a:t>Buffer Cache</a:t>
            </a:r>
          </a:p>
          <a:p>
            <a:pPr marL="482600" lvl="0" indent="-342900">
              <a:buFont typeface="Wingdings" panose="05000000000000000000" pitchFamily="2" charset="2"/>
              <a:buChar char="Ø"/>
            </a:pPr>
            <a:r>
              <a:rPr lang="it-IT" sz="2800" dirty="0">
                <a:ea typeface="Tahoma" panose="020B0604030504040204" pitchFamily="34" charset="0"/>
                <a:cs typeface="Calibri" panose="020F0502020204030204" pitchFamily="34" charset="0"/>
                <a:sym typeface="Convergence"/>
              </a:rPr>
              <a:t>Questa operazione può richiedere molte risorse al processore</a:t>
            </a:r>
          </a:p>
        </p:txBody>
      </p:sp>
      <p:sp>
        <p:nvSpPr>
          <p:cNvPr id="3" name="CasellaDiTesto 2">
            <a:extLst>
              <a:ext uri="{FF2B5EF4-FFF2-40B4-BE49-F238E27FC236}">
                <a16:creationId xmlns:a16="http://schemas.microsoft.com/office/drawing/2014/main" id="{98278E0F-F7B0-244E-82AC-A9F8AFAECF4D}"/>
              </a:ext>
            </a:extLst>
          </p:cNvPr>
          <p:cNvSpPr txBox="1"/>
          <p:nvPr/>
        </p:nvSpPr>
        <p:spPr>
          <a:xfrm>
            <a:off x="6006315" y="4326701"/>
            <a:ext cx="6735335" cy="1569660"/>
          </a:xfrm>
          <a:prstGeom prst="rect">
            <a:avLst/>
          </a:prstGeom>
          <a:noFill/>
        </p:spPr>
        <p:txBody>
          <a:bodyPr wrap="square" rtlCol="0">
            <a:spAutoFit/>
          </a:bodyPr>
          <a:lstStyle/>
          <a:p>
            <a:r>
              <a:rPr lang="en-US" sz="3200" b="1" dirty="0">
                <a:solidFill>
                  <a:srgbClr val="0000FF"/>
                </a:solidFill>
                <a:latin typeface="Courier New" panose="02070309020205020404" pitchFamily="49" charset="0"/>
                <a:cs typeface="Courier New" panose="02070309020205020404" pitchFamily="49" charset="0"/>
              </a:rPr>
              <a:t>BEGIN</a:t>
            </a:r>
          </a:p>
          <a:p>
            <a:r>
              <a:rPr lang="en-US" sz="3200" b="1" dirty="0">
                <a:solidFill>
                  <a:srgbClr val="0000FF"/>
                </a:solidFill>
                <a:latin typeface="Courier New" panose="02070309020205020404" pitchFamily="49" charset="0"/>
                <a:cs typeface="Courier New" panose="02070309020205020404" pitchFamily="49" charset="0"/>
              </a:rPr>
              <a:t>   OPEN </a:t>
            </a:r>
            <a:r>
              <a:rPr lang="en-US" sz="3200" b="1" dirty="0">
                <a:latin typeface="Courier New" panose="02070309020205020404" pitchFamily="49" charset="0"/>
                <a:cs typeface="Courier New" panose="02070309020205020404" pitchFamily="49" charset="0"/>
              </a:rPr>
              <a:t>CUR_DATI;</a:t>
            </a:r>
          </a:p>
          <a:p>
            <a:r>
              <a:rPr lang="en-US" sz="3200" b="1" dirty="0">
                <a:solidFill>
                  <a:srgbClr val="0000FF"/>
                </a:solidFill>
                <a:latin typeface="Courier New" panose="02070309020205020404" pitchFamily="49" charset="0"/>
                <a:cs typeface="Courier New" panose="02070309020205020404" pitchFamily="49" charset="0"/>
              </a:rPr>
              <a:t>END;</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06514804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6.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FETCH del Cursore ( 1 di 2 )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9283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Come visto in precedenza, nella dichiarazione del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sarà necessario esplicitare i campi dai quali reperire i dati; il comando di lettura è </a:t>
            </a:r>
            <a:r>
              <a:rPr lang="it-IT" sz="2800" b="1" dirty="0">
                <a:ea typeface="Tahoma" panose="020B0604030504040204" pitchFamily="34" charset="0"/>
                <a:cs typeface="Calibri" panose="020F0502020204030204" pitchFamily="34" charset="0"/>
                <a:sym typeface="Convergence"/>
              </a:rPr>
              <a:t>FETCH</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Nel </a:t>
            </a:r>
            <a:r>
              <a:rPr lang="it-IT" sz="2800" b="1" dirty="0">
                <a:ea typeface="Tahoma" panose="020B0604030504040204" pitchFamily="34" charset="0"/>
                <a:cs typeface="Calibri" panose="020F0502020204030204" pitchFamily="34" charset="0"/>
                <a:sym typeface="Convergence"/>
              </a:rPr>
              <a:t>Blocco</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BEGIN</a:t>
            </a:r>
            <a:r>
              <a:rPr lang="it-IT" sz="2800" dirty="0">
                <a:ea typeface="Tahoma" panose="020B0604030504040204" pitchFamily="34" charset="0"/>
                <a:cs typeface="Calibri" panose="020F0502020204030204" pitchFamily="34" charset="0"/>
                <a:sym typeface="Convergence"/>
              </a:rPr>
              <a:t>, all'atto della </a:t>
            </a:r>
            <a:r>
              <a:rPr lang="it-IT" sz="2800" b="1" dirty="0">
                <a:ea typeface="Tahoma" panose="020B0604030504040204" pitchFamily="34" charset="0"/>
                <a:cs typeface="Calibri" panose="020F0502020204030204" pitchFamily="34" charset="0"/>
                <a:sym typeface="Convergence"/>
              </a:rPr>
              <a:t>FETCH</a:t>
            </a:r>
            <a:r>
              <a:rPr lang="it-IT" sz="2800" dirty="0">
                <a:ea typeface="Tahoma" panose="020B0604030504040204" pitchFamily="34" charset="0"/>
                <a:cs typeface="Calibri" panose="020F0502020204030204" pitchFamily="34" charset="0"/>
                <a:sym typeface="Convergence"/>
              </a:rPr>
              <a:t>, sarà necessario indicare le variabili che dovranno contenere il valore delle colonne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sequenza è essenziale e bisogna tener presente che tanti sono i campi della </a:t>
            </a:r>
            <a:r>
              <a:rPr lang="it-IT" sz="2800" b="1" dirty="0">
                <a:ea typeface="Tahoma" panose="020B0604030504040204" pitchFamily="34" charset="0"/>
                <a:cs typeface="Calibri" panose="020F0502020204030204" pitchFamily="34" charset="0"/>
                <a:sym typeface="Convergence"/>
              </a:rPr>
              <a:t>SELECT</a:t>
            </a:r>
            <a:r>
              <a:rPr lang="it-IT" sz="2800" dirty="0">
                <a:ea typeface="Tahoma" panose="020B0604030504040204" pitchFamily="34" charset="0"/>
                <a:cs typeface="Calibri" panose="020F0502020204030204" pitchFamily="34" charset="0"/>
                <a:sym typeface="Convergence"/>
              </a:rPr>
              <a:t> nel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tante devono essere le </a:t>
            </a:r>
            <a:r>
              <a:rPr lang="it-IT" sz="2800" b="1" dirty="0">
                <a:ea typeface="Tahoma" panose="020B0604030504040204" pitchFamily="34" charset="0"/>
                <a:cs typeface="Calibri" panose="020F0502020204030204" pitchFamily="34" charset="0"/>
                <a:sym typeface="Convergence"/>
              </a:rPr>
              <a:t>Variabili</a:t>
            </a:r>
            <a:r>
              <a:rPr lang="it-IT" sz="2800" dirty="0">
                <a:ea typeface="Tahoma" panose="020B0604030504040204" pitchFamily="34" charset="0"/>
                <a:cs typeface="Calibri" panose="020F0502020204030204" pitchFamily="34" charset="0"/>
                <a:sym typeface="Convergence"/>
              </a:rPr>
              <a:t> presenti nella </a:t>
            </a:r>
            <a:r>
              <a:rPr lang="it-IT" sz="2800" b="1" dirty="0">
                <a:ea typeface="Tahoma" panose="020B0604030504040204" pitchFamily="34" charset="0"/>
                <a:cs typeface="Calibri" panose="020F0502020204030204" pitchFamily="34" charset="0"/>
                <a:sym typeface="Convergence"/>
              </a:rPr>
              <a:t>INTO</a:t>
            </a:r>
            <a:r>
              <a:rPr lang="it-IT" sz="2800" dirty="0">
                <a:ea typeface="Tahoma" panose="020B0604030504040204" pitchFamily="34" charset="0"/>
                <a:cs typeface="Calibri" panose="020F0502020204030204" pitchFamily="34" charset="0"/>
                <a:sym typeface="Convergence"/>
              </a:rPr>
              <a:t> della </a:t>
            </a:r>
            <a:r>
              <a:rPr lang="it-IT" sz="2800" b="1" dirty="0">
                <a:ea typeface="Tahoma" panose="020B0604030504040204" pitchFamily="34" charset="0"/>
                <a:cs typeface="Calibri" panose="020F0502020204030204" pitchFamily="34" charset="0"/>
                <a:sym typeface="Convergence"/>
              </a:rPr>
              <a:t>FETCH</a:t>
            </a:r>
            <a:endParaRPr lang="it-IT" sz="2400" b="1" dirty="0">
              <a:latin typeface="Convergence"/>
              <a:ea typeface="Convergence"/>
              <a:cs typeface="Convergence"/>
              <a:sym typeface="Convergence"/>
            </a:endParaRPr>
          </a:p>
        </p:txBody>
      </p:sp>
    </p:spTree>
    <p:extLst>
      <p:ext uri="{BB962C8B-B14F-4D97-AF65-F5344CB8AC3E}">
        <p14:creationId xmlns:p14="http://schemas.microsoft.com/office/powerpoint/2010/main" val="2689853416"/>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7.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FETCH del Cursore ( 2 di 2 )</a:t>
            </a:r>
          </a:p>
        </p:txBody>
      </p:sp>
      <p:sp>
        <p:nvSpPr>
          <p:cNvPr id="3" name="Rettangolo 2">
            <a:extLst>
              <a:ext uri="{FF2B5EF4-FFF2-40B4-BE49-F238E27FC236}">
                <a16:creationId xmlns:a16="http://schemas.microsoft.com/office/drawing/2014/main" id="{1D5CA845-0DA7-6776-23E6-AE9AEE03D026}"/>
              </a:ext>
            </a:extLst>
          </p:cNvPr>
          <p:cNvSpPr/>
          <p:nvPr/>
        </p:nvSpPr>
        <p:spPr>
          <a:xfrm>
            <a:off x="12218596" y="933906"/>
            <a:ext cx="3476929" cy="1346226"/>
          </a:xfrm>
          <a:prstGeom prst="rect">
            <a:avLst/>
          </a:prstGeom>
          <a:solidFill>
            <a:srgbClr val="3333FF"/>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200" b="1" dirty="0">
                <a:latin typeface="Calibri" panose="020F0502020204030204" pitchFamily="34" charset="0"/>
                <a:cs typeface="Calibri" panose="020F0502020204030204" pitchFamily="34" charset="0"/>
              </a:rPr>
              <a:t>Dichiarazione delle variabili che dovranno ospitare i valori della riga letta</a:t>
            </a:r>
          </a:p>
        </p:txBody>
      </p:sp>
      <p:sp>
        <p:nvSpPr>
          <p:cNvPr id="5" name="Rettangolo 4">
            <a:extLst>
              <a:ext uri="{FF2B5EF4-FFF2-40B4-BE49-F238E27FC236}">
                <a16:creationId xmlns:a16="http://schemas.microsoft.com/office/drawing/2014/main" id="{6D0F5B33-C8F2-F698-DA5D-4EDA75BF7CAE}"/>
              </a:ext>
            </a:extLst>
          </p:cNvPr>
          <p:cNvSpPr/>
          <p:nvPr/>
        </p:nvSpPr>
        <p:spPr>
          <a:xfrm>
            <a:off x="12218596" y="2546776"/>
            <a:ext cx="3476929" cy="1346226"/>
          </a:xfrm>
          <a:prstGeom prst="rect">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200" b="1" dirty="0">
                <a:latin typeface="Calibri" panose="020F0502020204030204" pitchFamily="34" charset="0"/>
                <a:cs typeface="Calibri" panose="020F0502020204030204" pitchFamily="34" charset="0"/>
              </a:rPr>
              <a:t>Dichiarazione del Cursore con la Query scritta in modo nativo e senza variabili</a:t>
            </a:r>
          </a:p>
        </p:txBody>
      </p:sp>
      <p:sp>
        <p:nvSpPr>
          <p:cNvPr id="6" name="Rettangolo 5">
            <a:extLst>
              <a:ext uri="{FF2B5EF4-FFF2-40B4-BE49-F238E27FC236}">
                <a16:creationId xmlns:a16="http://schemas.microsoft.com/office/drawing/2014/main" id="{32178DE9-4968-7EB1-27FF-027946E73992}"/>
              </a:ext>
            </a:extLst>
          </p:cNvPr>
          <p:cNvSpPr/>
          <p:nvPr/>
        </p:nvSpPr>
        <p:spPr>
          <a:xfrm>
            <a:off x="12218596" y="4134370"/>
            <a:ext cx="3476929" cy="1586206"/>
          </a:xfrm>
          <a:prstGeom prst="rect">
            <a:avLst/>
          </a:prstGeom>
          <a:solidFill>
            <a:srgbClr val="00B05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it-IT" sz="2200" b="1" dirty="0">
                <a:solidFill>
                  <a:schemeClr val="bg1"/>
                </a:solidFill>
                <a:latin typeface="Calibri" panose="020F0502020204030204" pitchFamily="34" charset="0"/>
                <a:cs typeface="Calibri" panose="020F0502020204030204" pitchFamily="34" charset="0"/>
              </a:rPr>
              <a:t>Nella </a:t>
            </a:r>
            <a:r>
              <a:rPr lang="it-IT" sz="2200" b="1" dirty="0" err="1">
                <a:solidFill>
                  <a:schemeClr val="bg1"/>
                </a:solidFill>
                <a:latin typeface="Calibri" panose="020F0502020204030204" pitchFamily="34" charset="0"/>
                <a:cs typeface="Calibri" panose="020F0502020204030204" pitchFamily="34" charset="0"/>
              </a:rPr>
              <a:t>Fetch</a:t>
            </a:r>
            <a:r>
              <a:rPr lang="it-IT" sz="2200" b="1" dirty="0">
                <a:solidFill>
                  <a:schemeClr val="bg1"/>
                </a:solidFill>
                <a:latin typeface="Calibri" panose="020F0502020204030204" pitchFamily="34" charset="0"/>
                <a:cs typeface="Calibri" panose="020F0502020204030204" pitchFamily="34" charset="0"/>
              </a:rPr>
              <a:t> inserire la clausola INTO seguita dalle variabili ospitanti i valori della riga letta</a:t>
            </a:r>
          </a:p>
        </p:txBody>
      </p:sp>
      <p:cxnSp>
        <p:nvCxnSpPr>
          <p:cNvPr id="22" name="Connettore 2 21">
            <a:extLst>
              <a:ext uri="{FF2B5EF4-FFF2-40B4-BE49-F238E27FC236}">
                <a16:creationId xmlns:a16="http://schemas.microsoft.com/office/drawing/2014/main" id="{83607FA0-92F9-A9DD-9BA5-7D97F4530CBF}"/>
              </a:ext>
            </a:extLst>
          </p:cNvPr>
          <p:cNvCxnSpPr>
            <a:cxnSpLocks/>
          </p:cNvCxnSpPr>
          <p:nvPr/>
        </p:nvCxnSpPr>
        <p:spPr>
          <a:xfrm flipH="1" flipV="1">
            <a:off x="9685538" y="4267472"/>
            <a:ext cx="2725769" cy="308049"/>
          </a:xfrm>
          <a:prstGeom prst="straightConnector1">
            <a:avLst/>
          </a:prstGeom>
          <a:ln w="111125">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Connettore 2 26">
            <a:extLst>
              <a:ext uri="{FF2B5EF4-FFF2-40B4-BE49-F238E27FC236}">
                <a16:creationId xmlns:a16="http://schemas.microsoft.com/office/drawing/2014/main" id="{E2D2EBE5-F545-7430-75F4-748328B32F16}"/>
              </a:ext>
            </a:extLst>
          </p:cNvPr>
          <p:cNvCxnSpPr>
            <a:cxnSpLocks/>
          </p:cNvCxnSpPr>
          <p:nvPr/>
        </p:nvCxnSpPr>
        <p:spPr>
          <a:xfrm flipH="1">
            <a:off x="2831977" y="2709273"/>
            <a:ext cx="9490121" cy="0"/>
          </a:xfrm>
          <a:prstGeom prst="straightConnector1">
            <a:avLst/>
          </a:prstGeom>
          <a:ln w="11112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nettore 2 28">
            <a:extLst>
              <a:ext uri="{FF2B5EF4-FFF2-40B4-BE49-F238E27FC236}">
                <a16:creationId xmlns:a16="http://schemas.microsoft.com/office/drawing/2014/main" id="{54A1D45E-B805-2101-8A8F-4B83E0DC9742}"/>
              </a:ext>
            </a:extLst>
          </p:cNvPr>
          <p:cNvCxnSpPr>
            <a:cxnSpLocks/>
          </p:cNvCxnSpPr>
          <p:nvPr/>
        </p:nvCxnSpPr>
        <p:spPr>
          <a:xfrm flipH="1">
            <a:off x="5161392" y="1746892"/>
            <a:ext cx="7249915" cy="169411"/>
          </a:xfrm>
          <a:prstGeom prst="straightConnector1">
            <a:avLst/>
          </a:prstGeom>
          <a:ln w="111125">
            <a:solidFill>
              <a:srgbClr val="0000FF"/>
            </a:solidFill>
            <a:tailEnd type="triangle"/>
          </a:ln>
        </p:spPr>
        <p:style>
          <a:lnRef idx="1">
            <a:schemeClr val="accent1"/>
          </a:lnRef>
          <a:fillRef idx="0">
            <a:schemeClr val="accent1"/>
          </a:fillRef>
          <a:effectRef idx="0">
            <a:schemeClr val="accent1"/>
          </a:effectRef>
          <a:fontRef idx="minor">
            <a:schemeClr val="tx1"/>
          </a:fontRef>
        </p:style>
      </p:cxnSp>
      <p:sp>
        <p:nvSpPr>
          <p:cNvPr id="4" name="CasellaDiTesto 3">
            <a:extLst>
              <a:ext uri="{FF2B5EF4-FFF2-40B4-BE49-F238E27FC236}">
                <a16:creationId xmlns:a16="http://schemas.microsoft.com/office/drawing/2014/main" id="{BF1AF3D4-7EEA-9D01-769F-4C5416CAA0C1}"/>
              </a:ext>
            </a:extLst>
          </p:cNvPr>
          <p:cNvSpPr txBox="1"/>
          <p:nvPr/>
        </p:nvSpPr>
        <p:spPr>
          <a:xfrm>
            <a:off x="424181" y="908398"/>
            <a:ext cx="9474422" cy="4832092"/>
          </a:xfrm>
          <a:prstGeom prst="rect">
            <a:avLst/>
          </a:prstGeom>
          <a:noFill/>
        </p:spPr>
        <p:txBody>
          <a:bodyPr wrap="square" rtlCol="0">
            <a:spAutoFit/>
          </a:bodyPr>
          <a:lstStyle/>
          <a:p>
            <a:r>
              <a:rPr lang="en-US" sz="1400" b="1" dirty="0">
                <a:solidFill>
                  <a:srgbClr val="0000FF"/>
                </a:solidFill>
                <a:latin typeface="Courier New" panose="02070309020205020404" pitchFamily="49" charset="0"/>
                <a:cs typeface="Courier New" panose="02070309020205020404" pitchFamily="49" charset="0"/>
              </a:rPr>
              <a:t>DO $$</a:t>
            </a:r>
          </a:p>
          <a:p>
            <a:r>
              <a:rPr lang="en-US" sz="1400" b="1" dirty="0">
                <a:solidFill>
                  <a:srgbClr val="0000FF"/>
                </a:solidFill>
                <a:latin typeface="Courier New" panose="02070309020205020404" pitchFamily="49" charset="0"/>
                <a:cs typeface="Courier New" panose="02070309020205020404" pitchFamily="49" charset="0"/>
              </a:rPr>
              <a:t>DECLARE</a:t>
            </a:r>
          </a:p>
          <a:p>
            <a:r>
              <a:rPr lang="en-US" sz="1400" b="1" dirty="0">
                <a:latin typeface="Courier New" panose="02070309020205020404" pitchFamily="49" charset="0"/>
                <a:cs typeface="Courier New" panose="02070309020205020404" pitchFamily="49" charset="0"/>
              </a:rPr>
              <a:t>   VAR_ID_ANAG               </a:t>
            </a:r>
            <a:r>
              <a:rPr lang="en-US" sz="1400" b="1" dirty="0">
                <a:solidFill>
                  <a:srgbClr val="0000FF"/>
                </a:solidFill>
                <a:latin typeface="Courier New" panose="02070309020205020404" pitchFamily="49" charset="0"/>
                <a:cs typeface="Courier New" panose="02070309020205020404" pitchFamily="49" charset="0"/>
              </a:rPr>
              <a:t>DECIMAL</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VAR_COGNOME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(30);</a:t>
            </a:r>
          </a:p>
          <a:p>
            <a:r>
              <a:rPr lang="en-US" sz="1400" b="1" dirty="0">
                <a:latin typeface="Courier New" panose="02070309020205020404" pitchFamily="49" charset="0"/>
                <a:cs typeface="Courier New" panose="02070309020205020404" pitchFamily="49" charset="0"/>
              </a:rPr>
              <a:t>   VAR_NOME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(30);</a:t>
            </a:r>
          </a:p>
          <a:p>
            <a:r>
              <a:rPr lang="en-US" sz="1400" b="1" dirty="0">
                <a:latin typeface="Courier New" panose="02070309020205020404" pitchFamily="49" charset="0"/>
                <a:cs typeface="Courier New" panose="02070309020205020404" pitchFamily="49" charset="0"/>
              </a:rPr>
              <a:t>   VAR_DT_NASC               </a:t>
            </a:r>
            <a:r>
              <a:rPr lang="en-US" sz="1400" b="1" dirty="0">
                <a:solidFill>
                  <a:srgbClr val="0000FF"/>
                </a:solidFill>
                <a:latin typeface="Courier New" panose="02070309020205020404" pitchFamily="49" charset="0"/>
                <a:cs typeface="Courier New" panose="02070309020205020404" pitchFamily="49" charset="0"/>
              </a:rPr>
              <a:t>DATE</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VAR_CITTA                 </a:t>
            </a:r>
            <a:r>
              <a:rPr lang="en-US" sz="1400" b="1" dirty="0">
                <a:solidFill>
                  <a:srgbClr val="0000FF"/>
                </a:solidFill>
                <a:latin typeface="Courier New" panose="02070309020205020404" pitchFamily="49" charset="0"/>
                <a:cs typeface="Courier New" panose="02070309020205020404" pitchFamily="49" charset="0"/>
              </a:rPr>
              <a:t>VARCHAR</a:t>
            </a:r>
            <a:r>
              <a:rPr lang="en-US" sz="1400" b="1" dirty="0">
                <a:latin typeface="Courier New" panose="02070309020205020404" pitchFamily="49" charset="0"/>
                <a:cs typeface="Courier New" panose="02070309020205020404" pitchFamily="49" charset="0"/>
              </a:rPr>
              <a:t>(40);</a:t>
            </a:r>
          </a:p>
          <a:p>
            <a:endParaRPr lang="en-US" sz="1400" b="1" dirty="0">
              <a:latin typeface="Courier New" panose="02070309020205020404" pitchFamily="49" charset="0"/>
              <a:cs typeface="Courier New" panose="02070309020205020404" pitchFamily="49" charset="0"/>
            </a:endParaRPr>
          </a:p>
          <a:p>
            <a:r>
              <a:rPr lang="en-US" sz="1400" b="1" dirty="0">
                <a:latin typeface="Courier New" panose="02070309020205020404" pitchFamily="49" charset="0"/>
                <a:cs typeface="Courier New" panose="02070309020205020404" pitchFamily="49" charset="0"/>
              </a:rPr>
              <a:t>   CUR_TAB </a:t>
            </a:r>
            <a:r>
              <a:rPr lang="en-US" sz="1400" b="1" dirty="0">
                <a:solidFill>
                  <a:srgbClr val="0000FF"/>
                </a:solidFill>
                <a:latin typeface="Courier New" panose="02070309020205020404" pitchFamily="49" charset="0"/>
                <a:cs typeface="Courier New" panose="02070309020205020404" pitchFamily="49" charset="0"/>
              </a:rPr>
              <a:t>CURSOR</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FOR</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SELECT</a:t>
            </a:r>
            <a:r>
              <a:rPr lang="en-US" sz="1400" b="1" dirty="0">
                <a:latin typeface="Courier New" panose="02070309020205020404" pitchFamily="49" charset="0"/>
                <a:cs typeface="Courier New" panose="02070309020205020404" pitchFamily="49" charset="0"/>
              </a:rPr>
              <a:t> ID_ANAG, COGNOME, NOME, DT_NASC, CITTA</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FROM</a:t>
            </a:r>
            <a:r>
              <a:rPr lang="en-US" sz="1400" b="1" dirty="0">
                <a:latin typeface="Courier New" panose="02070309020205020404" pitchFamily="49" charset="0"/>
                <a:cs typeface="Courier New" panose="02070309020205020404" pitchFamily="49" charset="0"/>
              </a:rPr>
              <a:t> SCH_DBETL.ANAGRAFE_DIPENDENTI  </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ORDER</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BY</a:t>
            </a:r>
            <a:r>
              <a:rPr lang="en-US" sz="1400" b="1" dirty="0">
                <a:latin typeface="Courier New" panose="02070309020205020404" pitchFamily="49" charset="0"/>
                <a:cs typeface="Courier New" panose="02070309020205020404" pitchFamily="49" charset="0"/>
              </a:rPr>
              <a:t> ID_ANAG;</a:t>
            </a:r>
          </a:p>
          <a:p>
            <a:r>
              <a:rPr lang="en-US" sz="1400" b="1" dirty="0">
                <a:solidFill>
                  <a:srgbClr val="0000FF"/>
                </a:solidFill>
                <a:latin typeface="Courier New" panose="02070309020205020404" pitchFamily="49" charset="0"/>
                <a:cs typeface="Courier New" panose="02070309020205020404" pitchFamily="49" charset="0"/>
              </a:rPr>
              <a:t>BEGIN</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OPEN</a:t>
            </a:r>
            <a:r>
              <a:rPr lang="en-US" sz="1400" b="1" dirty="0">
                <a:latin typeface="Courier New" panose="02070309020205020404" pitchFamily="49" charset="0"/>
                <a:cs typeface="Courier New" panose="02070309020205020404" pitchFamily="49" charset="0"/>
              </a:rPr>
              <a:t> CUR_TAB;</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LOOP</a:t>
            </a:r>
            <a:r>
              <a:rPr lang="en-US" sz="1400" b="1" dirty="0">
                <a:latin typeface="Courier New" panose="02070309020205020404" pitchFamily="49" charset="0"/>
                <a:cs typeface="Courier New" panose="02070309020205020404" pitchFamily="49" charset="0"/>
              </a:rPr>
              <a:t> </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FETCH</a:t>
            </a:r>
            <a:r>
              <a:rPr lang="en-US" sz="1400" b="1" dirty="0">
                <a:latin typeface="Courier New" panose="02070309020205020404" pitchFamily="49" charset="0"/>
                <a:cs typeface="Courier New" panose="02070309020205020404" pitchFamily="49" charset="0"/>
              </a:rPr>
              <a:t> CUR_TAB </a:t>
            </a:r>
            <a:r>
              <a:rPr lang="en-US" sz="1400" b="1" dirty="0">
                <a:solidFill>
                  <a:srgbClr val="0000FF"/>
                </a:solidFill>
                <a:latin typeface="Courier New" panose="02070309020205020404" pitchFamily="49" charset="0"/>
                <a:cs typeface="Courier New" panose="02070309020205020404" pitchFamily="49" charset="0"/>
              </a:rPr>
              <a:t>INTO</a:t>
            </a:r>
            <a:r>
              <a:rPr lang="en-US" sz="1400" b="1" dirty="0">
                <a:latin typeface="Courier New" panose="02070309020205020404" pitchFamily="49" charset="0"/>
                <a:cs typeface="Courier New" panose="02070309020205020404" pitchFamily="49" charset="0"/>
              </a:rPr>
              <a:t> VAR_ID_ANAG, VAR_COGNOME, VAR_NOME, VAR_DT_NASC, VAR_CITTA;</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EXIT WHEN NOT FOUND</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RAISE INFO </a:t>
            </a:r>
            <a:r>
              <a:rPr lang="en-US" sz="1400" b="1" dirty="0">
                <a:latin typeface="Courier New" panose="02070309020205020404" pitchFamily="49" charset="0"/>
                <a:cs typeface="Courier New" panose="02070309020205020404" pitchFamily="49" charset="0"/>
              </a:rPr>
              <a:t>'Record </a:t>
            </a:r>
            <a:r>
              <a:rPr lang="en-US" sz="1400" b="1" dirty="0" err="1">
                <a:latin typeface="Courier New" panose="02070309020205020404" pitchFamily="49" charset="0"/>
                <a:cs typeface="Courier New" panose="02070309020205020404" pitchFamily="49" charset="0"/>
              </a:rPr>
              <a:t>letto</a:t>
            </a:r>
            <a:r>
              <a:rPr lang="en-US" sz="1400" b="1" dirty="0">
                <a:latin typeface="Courier New" panose="02070309020205020404" pitchFamily="49" charset="0"/>
                <a:cs typeface="Courier New" panose="02070309020205020404" pitchFamily="49" charset="0"/>
              </a:rPr>
              <a:t>   : </a:t>
            </a:r>
            <a:r>
              <a:rPr lang="en-US" sz="1400" b="1" dirty="0">
                <a:solidFill>
                  <a:srgbClr val="0000FF"/>
                </a:solidFill>
                <a:latin typeface="Courier New" panose="02070309020205020404" pitchFamily="49" charset="0"/>
                <a:cs typeface="Courier New" panose="02070309020205020404" pitchFamily="49" charset="0"/>
              </a:rPr>
              <a:t>%</a:t>
            </a:r>
            <a:r>
              <a:rPr lang="en-US" sz="1400" b="1" dirty="0">
                <a:latin typeface="Courier New" panose="02070309020205020404" pitchFamily="49" charset="0"/>
                <a:cs typeface="Courier New" panose="02070309020205020404" pitchFamily="49" charset="0"/>
              </a:rPr>
              <a:t>', VAR_COGNOME || ' ' || VAR_NOME;</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 </a:t>
            </a:r>
            <a:r>
              <a:rPr lang="en-US" sz="1400" b="1" dirty="0">
                <a:solidFill>
                  <a:srgbClr val="0000FF"/>
                </a:solidFill>
                <a:latin typeface="Courier New" panose="02070309020205020404" pitchFamily="49" charset="0"/>
                <a:cs typeface="Courier New" panose="02070309020205020404" pitchFamily="49" charset="0"/>
              </a:rPr>
              <a:t>LOOP</a:t>
            </a:r>
            <a:r>
              <a:rPr lang="en-US" sz="1400" b="1" dirty="0">
                <a:latin typeface="Courier New" panose="02070309020205020404" pitchFamily="49" charset="0"/>
                <a:cs typeface="Courier New" panose="02070309020205020404" pitchFamily="49" charset="0"/>
              </a:rPr>
              <a:t>;</a:t>
            </a:r>
          </a:p>
          <a:p>
            <a:r>
              <a:rPr lang="en-US" sz="1400" b="1" dirty="0">
                <a:latin typeface="Courier New" panose="02070309020205020404" pitchFamily="49" charset="0"/>
                <a:cs typeface="Courier New" panose="02070309020205020404" pitchFamily="49" charset="0"/>
              </a:rPr>
              <a:t>   </a:t>
            </a:r>
            <a:r>
              <a:rPr lang="en-US" sz="1400" b="1" dirty="0">
                <a:solidFill>
                  <a:srgbClr val="0000FF"/>
                </a:solidFill>
                <a:highlight>
                  <a:srgbClr val="FFFF00"/>
                </a:highlight>
                <a:latin typeface="Courier New" panose="02070309020205020404" pitchFamily="49" charset="0"/>
                <a:cs typeface="Courier New" panose="02070309020205020404" pitchFamily="49" charset="0"/>
              </a:rPr>
              <a:t>CLOSE</a:t>
            </a:r>
            <a:r>
              <a:rPr lang="en-US" sz="1400" b="1" dirty="0">
                <a:latin typeface="Courier New" panose="02070309020205020404" pitchFamily="49" charset="0"/>
                <a:cs typeface="Courier New" panose="02070309020205020404" pitchFamily="49" charset="0"/>
              </a:rPr>
              <a:t> CUR_TAB; </a:t>
            </a:r>
          </a:p>
          <a:p>
            <a:r>
              <a:rPr lang="en-US" sz="1400" b="1" dirty="0">
                <a:solidFill>
                  <a:srgbClr val="0000FF"/>
                </a:solidFill>
                <a:latin typeface="Courier New" panose="02070309020205020404" pitchFamily="49" charset="0"/>
                <a:cs typeface="Courier New" panose="02070309020205020404" pitchFamily="49" charset="0"/>
              </a:rPr>
              <a:t>END</a:t>
            </a:r>
            <a:r>
              <a:rPr lang="en-US" sz="1400" b="1" dirty="0">
                <a:latin typeface="Courier New" panose="02070309020205020404" pitchFamily="49" charset="0"/>
                <a:cs typeface="Courier New" panose="02070309020205020404" pitchFamily="49" charset="0"/>
              </a:rPr>
              <a:t>;</a:t>
            </a:r>
          </a:p>
          <a:p>
            <a:r>
              <a:rPr lang="en-US" sz="1400" b="1" dirty="0">
                <a:solidFill>
                  <a:srgbClr val="0000FF"/>
                </a:solidFill>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583740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8.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La CLOSE del Cursore</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3497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L'operazione di </a:t>
            </a:r>
            <a:r>
              <a:rPr lang="it-IT" sz="2800" b="1" dirty="0">
                <a:ea typeface="Tahoma" panose="020B0604030504040204" pitchFamily="34" charset="0"/>
                <a:cs typeface="Calibri" panose="020F0502020204030204" pitchFamily="34" charset="0"/>
                <a:sym typeface="Convergence"/>
              </a:rPr>
              <a:t>CLOSE</a:t>
            </a:r>
            <a:r>
              <a:rPr lang="it-IT" sz="2800" dirty="0">
                <a:ea typeface="Tahoma" panose="020B0604030504040204" pitchFamily="34" charset="0"/>
                <a:cs typeface="Calibri" panose="020F0502020204030204" pitchFamily="34" charset="0"/>
                <a:sym typeface="Convergence"/>
              </a:rPr>
              <a:t> di un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elimina tutte le righe presenti all'interno dell'area di memoria</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Dopo la sua esecuzione, verranno rilasciate tutte le risorse impegnate e soprattutto la memoria occupata durante l'esecuzione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Eventuali aggiornamenti sui dati, verranno applicati, se non presenti </a:t>
            </a:r>
            <a:r>
              <a:rPr lang="it-IT" sz="2800" b="1" dirty="0">
                <a:ea typeface="Tahoma" panose="020B0604030504040204" pitchFamily="34" charset="0"/>
                <a:cs typeface="Calibri" panose="020F0502020204030204" pitchFamily="34" charset="0"/>
                <a:sym typeface="Convergence"/>
              </a:rPr>
              <a:t>COMMIT</a:t>
            </a:r>
            <a:r>
              <a:rPr lang="it-IT" sz="2800" dirty="0">
                <a:ea typeface="Tahoma" panose="020B0604030504040204" pitchFamily="34" charset="0"/>
                <a:cs typeface="Calibri" panose="020F0502020204030204" pitchFamily="34" charset="0"/>
                <a:sym typeface="Convergence"/>
              </a:rPr>
              <a:t> intermedie durante l'elaborazione, all'atto dell'esecuzione della </a:t>
            </a:r>
            <a:r>
              <a:rPr lang="it-IT" sz="2800" b="1" dirty="0">
                <a:ea typeface="Tahoma" panose="020B0604030504040204" pitchFamily="34" charset="0"/>
                <a:cs typeface="Calibri" panose="020F0502020204030204" pitchFamily="34" charset="0"/>
                <a:sym typeface="Convergence"/>
              </a:rPr>
              <a:t>CLOSE</a:t>
            </a:r>
            <a:endParaRPr lang="it-IT" sz="2400" b="1" dirty="0">
              <a:latin typeface="Convergence"/>
              <a:ea typeface="Convergence"/>
              <a:cs typeface="Convergence"/>
              <a:sym typeface="Convergence"/>
            </a:endParaRPr>
          </a:p>
        </p:txBody>
      </p:sp>
      <p:sp>
        <p:nvSpPr>
          <p:cNvPr id="2" name="CasellaDiTesto 1">
            <a:extLst>
              <a:ext uri="{FF2B5EF4-FFF2-40B4-BE49-F238E27FC236}">
                <a16:creationId xmlns:a16="http://schemas.microsoft.com/office/drawing/2014/main" id="{F18F7035-353E-0060-C44A-4EA06350A879}"/>
              </a:ext>
            </a:extLst>
          </p:cNvPr>
          <p:cNvSpPr txBox="1"/>
          <p:nvPr/>
        </p:nvSpPr>
        <p:spPr>
          <a:xfrm>
            <a:off x="6006315" y="4326701"/>
            <a:ext cx="6735335" cy="1569660"/>
          </a:xfrm>
          <a:prstGeom prst="rect">
            <a:avLst/>
          </a:prstGeom>
          <a:noFill/>
        </p:spPr>
        <p:txBody>
          <a:bodyPr wrap="square" rtlCol="0">
            <a:spAutoFit/>
          </a:bodyPr>
          <a:lstStyle/>
          <a:p>
            <a:r>
              <a:rPr lang="en-US" sz="3200" b="1" dirty="0">
                <a:solidFill>
                  <a:srgbClr val="0000FF"/>
                </a:solidFill>
                <a:latin typeface="Courier New" panose="02070309020205020404" pitchFamily="49" charset="0"/>
                <a:cs typeface="Courier New" panose="02070309020205020404" pitchFamily="49" charset="0"/>
              </a:rPr>
              <a:t>BEGIN</a:t>
            </a:r>
          </a:p>
          <a:p>
            <a:r>
              <a:rPr lang="en-US" sz="3200" b="1" dirty="0">
                <a:solidFill>
                  <a:srgbClr val="0000FF"/>
                </a:solidFill>
                <a:latin typeface="Courier New" panose="02070309020205020404" pitchFamily="49" charset="0"/>
                <a:cs typeface="Courier New" panose="02070309020205020404" pitchFamily="49" charset="0"/>
              </a:rPr>
              <a:t>   CLOSE </a:t>
            </a:r>
            <a:r>
              <a:rPr lang="en-US" sz="3200" b="1" dirty="0">
                <a:latin typeface="Courier New" panose="02070309020205020404" pitchFamily="49" charset="0"/>
                <a:cs typeface="Courier New" panose="02070309020205020404" pitchFamily="49" charset="0"/>
              </a:rPr>
              <a:t>CUR_DATI;</a:t>
            </a:r>
          </a:p>
          <a:p>
            <a:r>
              <a:rPr lang="en-US" sz="3200" b="1" dirty="0">
                <a:solidFill>
                  <a:srgbClr val="0000FF"/>
                </a:solidFill>
                <a:latin typeface="Courier New" panose="02070309020205020404" pitchFamily="49" charset="0"/>
                <a:cs typeface="Courier New" panose="02070309020205020404" pitchFamily="49" charset="0"/>
              </a:rPr>
              <a:t>END;</a:t>
            </a:r>
            <a:endParaRPr lang="en-US" sz="3200" b="1"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42168692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99.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87000"/>
            <a:lum/>
          </a:blip>
          <a:srcRect/>
          <a:stretch>
            <a:fillRect l="-2000"/>
          </a:stretch>
        </a:blipFill>
        <a:effectLst/>
      </p:bgPr>
    </p:bg>
    <p:spTree>
      <p:nvGrpSpPr>
        <p:cNvPr id="1" name=""/>
        <p:cNvGrpSpPr/>
        <p:nvPr/>
      </p:nvGrpSpPr>
      <p:grpSpPr>
        <a:xfrm>
          <a:off x="0" y="0"/>
          <a:ext cx="0" cy="0"/>
          <a:chOff x="0" y="0"/>
          <a:chExt cx="0" cy="0"/>
        </a:xfrm>
      </p:grpSpPr>
      <p:sp>
        <p:nvSpPr>
          <p:cNvPr id="10" name="Titolo 1">
            <a:extLst>
              <a:ext uri="{FF2B5EF4-FFF2-40B4-BE49-F238E27FC236}">
                <a16:creationId xmlns:a16="http://schemas.microsoft.com/office/drawing/2014/main" id="{0C2BB2B2-FECB-1AE6-C0B6-132FE65D3980}"/>
              </a:ext>
            </a:extLst>
          </p:cNvPr>
          <p:cNvSpPr txBox="1">
            <a:spLocks/>
          </p:cNvSpPr>
          <p:nvPr/>
        </p:nvSpPr>
        <p:spPr>
          <a:xfrm>
            <a:off x="19309" y="-36478"/>
            <a:ext cx="15676216" cy="434787"/>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None/>
              <a:defRPr sz="1400" b="0" i="0" u="none" strike="noStrike" cap="none">
                <a:solidFill>
                  <a:srgbClr val="000000"/>
                </a:solidFill>
                <a:latin typeface="Arial"/>
                <a:ea typeface="Arial"/>
                <a:cs typeface="Arial"/>
                <a:sym typeface="Arial"/>
              </a:defRPr>
            </a:lvl1pPr>
          </a:lstStyle>
          <a:p>
            <a:r>
              <a:rPr lang="it-IT" sz="3200" b="1" dirty="0">
                <a:solidFill>
                  <a:schemeClr val="bg1"/>
                </a:solidFill>
                <a:latin typeface="Calibri" panose="020F0502020204030204" pitchFamily="34" charset="0"/>
                <a:cs typeface="Calibri" panose="020F0502020204030204" pitchFamily="34" charset="0"/>
              </a:rPr>
              <a:t>Il Cursore Implicito ( 1 di 5 )</a:t>
            </a:r>
          </a:p>
        </p:txBody>
      </p:sp>
      <p:sp>
        <p:nvSpPr>
          <p:cNvPr id="12" name="Text Box 1">
            <a:extLst>
              <a:ext uri="{FF2B5EF4-FFF2-40B4-BE49-F238E27FC236}">
                <a16:creationId xmlns:a16="http://schemas.microsoft.com/office/drawing/2014/main" id="{E6C70A78-06F2-ADF6-25E0-C4178FCA1F97}"/>
              </a:ext>
            </a:extLst>
          </p:cNvPr>
          <p:cNvSpPr txBox="1">
            <a:spLocks noChangeArrowheads="1"/>
          </p:cNvSpPr>
          <p:nvPr/>
        </p:nvSpPr>
        <p:spPr bwMode="auto">
          <a:xfrm>
            <a:off x="110533" y="650651"/>
            <a:ext cx="15434267" cy="41335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67500" tIns="35100" rIns="67500" bIns="35100">
            <a:spAutoFit/>
          </a:bodyP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Microsoft YaHei" panose="020B0503020204020204" pitchFamily="34" charset="-122"/>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Microsoft YaHei" panose="020B0503020204020204" pitchFamily="34" charset="-122"/>
              </a:defRPr>
            </a:lvl2pPr>
            <a:lvl3pPr marL="914400">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Microsoft YaHei" panose="020B0503020204020204" pitchFamily="34" charset="-122"/>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Microsoft YaHei" panose="020B0503020204020204" pitchFamily="34" charset="-122"/>
              </a:defRPr>
            </a:lvl9pPr>
          </a:lstStyle>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Un </a:t>
            </a:r>
            <a:r>
              <a:rPr lang="it-IT" sz="2800" b="1" dirty="0">
                <a:ea typeface="Tahoma" panose="020B0604030504040204" pitchFamily="34" charset="0"/>
                <a:cs typeface="Calibri" panose="020F0502020204030204" pitchFamily="34" charset="0"/>
                <a:sym typeface="Convergence"/>
              </a:rPr>
              <a:t>Cursore Implicito </a:t>
            </a:r>
            <a:r>
              <a:rPr lang="it-IT" sz="2800" dirty="0">
                <a:ea typeface="Tahoma" panose="020B0604030504040204" pitchFamily="34" charset="0"/>
                <a:cs typeface="Calibri" panose="020F0502020204030204" pitchFamily="34" charset="0"/>
                <a:sym typeface="Convergence"/>
              </a:rPr>
              <a:t>viene generato quando un </a:t>
            </a:r>
            <a:r>
              <a:rPr lang="it-IT" sz="2800" b="1" dirty="0">
                <a:ea typeface="Tahoma" panose="020B0604030504040204" pitchFamily="34" charset="0"/>
                <a:cs typeface="Calibri" panose="020F0502020204030204" pitchFamily="34" charset="0"/>
                <a:sym typeface="Convergence"/>
              </a:rPr>
              <a:t>Blocco PL/</a:t>
            </a:r>
            <a:r>
              <a:rPr lang="it-IT" sz="2800" b="1" dirty="0" err="1">
                <a:ea typeface="Tahoma" panose="020B0604030504040204" pitchFamily="34" charset="0"/>
                <a:cs typeface="Calibri" panose="020F0502020204030204" pitchFamily="34" charset="0"/>
                <a:sym typeface="Convergence"/>
              </a:rPr>
              <a:t>Sql</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emette una istruzione </a:t>
            </a:r>
            <a:r>
              <a:rPr lang="it-IT" sz="2800" b="1" dirty="0" err="1">
                <a:ea typeface="Tahoma" panose="020B0604030504040204" pitchFamily="34" charset="0"/>
                <a:cs typeface="Calibri" panose="020F0502020204030204" pitchFamily="34" charset="0"/>
                <a:sym typeface="Convergence"/>
              </a:rPr>
              <a:t>Sql</a:t>
            </a:r>
            <a:endParaRPr lang="it-IT" sz="2800" b="1"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b="1" dirty="0">
                <a:ea typeface="Tahoma" panose="020B0604030504040204" pitchFamily="34" charset="0"/>
                <a:cs typeface="Calibri" panose="020F0502020204030204" pitchFamily="34" charset="0"/>
                <a:sym typeface="Convergence"/>
              </a:rPr>
              <a:t>PL/</a:t>
            </a:r>
            <a:r>
              <a:rPr lang="it-IT" sz="2800" b="1" dirty="0" err="1">
                <a:ea typeface="Tahoma" panose="020B0604030504040204" pitchFamily="34" charset="0"/>
                <a:cs typeface="Calibri" panose="020F0502020204030204" pitchFamily="34" charset="0"/>
                <a:sym typeface="Convergence"/>
              </a:rPr>
              <a:t>Sql</a:t>
            </a:r>
            <a:r>
              <a:rPr lang="it-IT" sz="2800" b="1" dirty="0">
                <a:ea typeface="Tahoma" panose="020B0604030504040204" pitchFamily="34" charset="0"/>
                <a:cs typeface="Calibri" panose="020F0502020204030204" pitchFamily="34" charset="0"/>
                <a:sym typeface="Convergence"/>
              </a:rPr>
              <a:t> </a:t>
            </a:r>
            <a:r>
              <a:rPr lang="it-IT" sz="2800" dirty="0">
                <a:ea typeface="Tahoma" panose="020B0604030504040204" pitchFamily="34" charset="0"/>
                <a:cs typeface="Calibri" panose="020F0502020204030204" pitchFamily="34" charset="0"/>
                <a:sym typeface="Convergence"/>
              </a:rPr>
              <a:t>crea un </a:t>
            </a:r>
            <a:r>
              <a:rPr lang="it-IT" sz="2800" b="1" dirty="0">
                <a:ea typeface="Tahoma" panose="020B0604030504040204" pitchFamily="34" charset="0"/>
                <a:cs typeface="Calibri" panose="020F0502020204030204" pitchFamily="34" charset="0"/>
                <a:sym typeface="Convergence"/>
              </a:rPr>
              <a:t>Cursore</a:t>
            </a:r>
            <a:r>
              <a:rPr lang="it-IT" sz="2800" dirty="0">
                <a:ea typeface="Tahoma" panose="020B0604030504040204" pitchFamily="34" charset="0"/>
                <a:cs typeface="Calibri" panose="020F0502020204030204" pitchFamily="34" charset="0"/>
                <a:sym typeface="Convergence"/>
              </a:rPr>
              <a:t> implicito e lo gestisce automaticamente </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Questo significa che vengono effettuate le operazioni di </a:t>
            </a:r>
            <a:r>
              <a:rPr lang="it-IT" sz="2800" b="1" dirty="0">
                <a:ea typeface="Tahoma" panose="020B0604030504040204" pitchFamily="34" charset="0"/>
                <a:cs typeface="Calibri" panose="020F0502020204030204" pitchFamily="34" charset="0"/>
                <a:sym typeface="Convergence"/>
              </a:rPr>
              <a:t>OPEN</a:t>
            </a:r>
            <a:r>
              <a:rPr lang="it-IT" sz="2800" dirty="0">
                <a:ea typeface="Tahoma" panose="020B0604030504040204" pitchFamily="34" charset="0"/>
                <a:cs typeface="Calibri" panose="020F0502020204030204" pitchFamily="34" charset="0"/>
                <a:sym typeface="Convergence"/>
              </a:rPr>
              <a:t>, </a:t>
            </a:r>
            <a:r>
              <a:rPr lang="it-IT" sz="2800" b="1" dirty="0">
                <a:ea typeface="Tahoma" panose="020B0604030504040204" pitchFamily="34" charset="0"/>
                <a:cs typeface="Calibri" panose="020F0502020204030204" pitchFamily="34" charset="0"/>
                <a:sym typeface="Convergence"/>
              </a:rPr>
              <a:t>FETCH</a:t>
            </a:r>
            <a:r>
              <a:rPr lang="it-IT" sz="2800" dirty="0">
                <a:ea typeface="Tahoma" panose="020B0604030504040204" pitchFamily="34" charset="0"/>
                <a:cs typeface="Calibri" panose="020F0502020204030204" pitchFamily="34" charset="0"/>
                <a:sym typeface="Convergence"/>
              </a:rPr>
              <a:t> e </a:t>
            </a:r>
            <a:r>
              <a:rPr lang="it-IT" sz="2800" b="1" dirty="0">
                <a:ea typeface="Tahoma" panose="020B0604030504040204" pitchFamily="34" charset="0"/>
                <a:cs typeface="Calibri" panose="020F0502020204030204" pitchFamily="34" charset="0"/>
                <a:sym typeface="Convergence"/>
              </a:rPr>
              <a:t>CLOSE</a:t>
            </a:r>
            <a:r>
              <a:rPr lang="it-IT" sz="2800" dirty="0">
                <a:ea typeface="Tahoma" panose="020B0604030504040204" pitchFamily="34" charset="0"/>
                <a:cs typeface="Calibri" panose="020F0502020204030204" pitchFamily="34" charset="0"/>
                <a:sym typeface="Convergence"/>
              </a:rPr>
              <a:t> da </a:t>
            </a:r>
            <a:r>
              <a:rPr lang="it-IT" sz="2800" b="1" dirty="0">
                <a:ea typeface="Tahoma" panose="020B0604030504040204" pitchFamily="34" charset="0"/>
                <a:cs typeface="Calibri" panose="020F0502020204030204" pitchFamily="34" charset="0"/>
                <a:sym typeface="Convergence"/>
              </a:rPr>
              <a:t>Postgres</a:t>
            </a:r>
            <a:r>
              <a:rPr lang="it-IT" sz="2800" dirty="0">
                <a:ea typeface="Tahoma" panose="020B0604030504040204" pitchFamily="34" charset="0"/>
                <a:cs typeface="Calibri" panose="020F0502020204030204" pitchFamily="34" charset="0"/>
                <a:sym typeface="Convergence"/>
              </a:rPr>
              <a:t> e non dal programmatore</a:t>
            </a:r>
          </a:p>
          <a:p>
            <a:pPr marL="482600" lvl="0" indent="-342900">
              <a:buFont typeface="Courier New" panose="02070309020205020404" pitchFamily="49" charset="0"/>
              <a:buChar char="o"/>
            </a:pPr>
            <a:endParaRPr lang="it-IT" sz="2800" dirty="0">
              <a:ea typeface="Tahoma" panose="020B0604030504040204" pitchFamily="34" charset="0"/>
              <a:cs typeface="Calibri" panose="020F0502020204030204" pitchFamily="34" charset="0"/>
              <a:sym typeface="Convergence"/>
            </a:endParaRPr>
          </a:p>
          <a:p>
            <a:pPr marL="482600" lvl="0" indent="-342900">
              <a:buFont typeface="Courier New" panose="02070309020205020404" pitchFamily="49" charset="0"/>
              <a:buChar char="o"/>
            </a:pPr>
            <a:r>
              <a:rPr lang="it-IT" sz="2800" dirty="0">
                <a:ea typeface="Tahoma" panose="020B0604030504040204" pitchFamily="34" charset="0"/>
                <a:cs typeface="Calibri" panose="020F0502020204030204" pitchFamily="34" charset="0"/>
                <a:sym typeface="Convergence"/>
              </a:rPr>
              <a:t>La differenza a livello sintattico è notevole e verrà dettagliata nelle slide successive</a:t>
            </a:r>
          </a:p>
        </p:txBody>
      </p:sp>
    </p:spTree>
    <p:extLst>
      <p:ext uri="{BB962C8B-B14F-4D97-AF65-F5344CB8AC3E}">
        <p14:creationId xmlns:p14="http://schemas.microsoft.com/office/powerpoint/2010/main" val="378059353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theme/theme1.xml><?xml version="1.0" encoding="utf-8"?>
<a:theme xmlns:a="http://schemas.openxmlformats.org/drawingml/2006/main" name="Tema di Office">
  <a:themeElements>
    <a:clrScheme name="Tema di 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ema di 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Tema di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2B31873B93E3E04EBC9EAC17E3B57DC9" ma:contentTypeVersion="6" ma:contentTypeDescription="Creare un nuovo documento." ma:contentTypeScope="" ma:versionID="04d7b18d5bfe8cc73faa829929c71da8">
  <xsd:schema xmlns:xsd="http://www.w3.org/2001/XMLSchema" xmlns:xs="http://www.w3.org/2001/XMLSchema" xmlns:p="http://schemas.microsoft.com/office/2006/metadata/properties" xmlns:ns2="ffff4161-82e7-401b-b5bb-f4cda5aa206c" xmlns:ns3="ad59da05-c55a-4940-88ac-3c04830424c1" targetNamespace="http://schemas.microsoft.com/office/2006/metadata/properties" ma:root="true" ma:fieldsID="e5d50bf5b8da8c288a9468328803f92b" ns2:_="" ns3:_="">
    <xsd:import namespace="ffff4161-82e7-401b-b5bb-f4cda5aa206c"/>
    <xsd:import namespace="ad59da05-c55a-4940-88ac-3c04830424c1"/>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fff4161-82e7-401b-b5bb-f4cda5aa206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ad59da05-c55a-4940-88ac-3c04830424c1" elementFormDefault="qualified">
    <xsd:import namespace="http://schemas.microsoft.com/office/2006/documentManagement/types"/>
    <xsd:import namespace="http://schemas.microsoft.com/office/infopath/2007/PartnerControls"/>
    <xsd:element name="SharedWithUsers" ma:index="10" nillable="true" ma:displayName="Condivis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Condiviso con dettagli"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D592EB75-A6A5-4793-825E-120449624014}">
  <ds:schemaRefs>
    <ds:schemaRef ds:uri="http://schemas.microsoft.com/sharepoint/v3/contenttype/forms"/>
  </ds:schemaRefs>
</ds:datastoreItem>
</file>

<file path=customXml/itemProps2.xml><?xml version="1.0" encoding="utf-8"?>
<ds:datastoreItem xmlns:ds="http://schemas.openxmlformats.org/officeDocument/2006/customXml" ds:itemID="{FFEFEBF9-36B1-43AD-A8D5-4818ABBBF86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fff4161-82e7-401b-b5bb-f4cda5aa206c"/>
    <ds:schemaRef ds:uri="ad59da05-c55a-4940-88ac-3c04830424c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29F5B2-DE6E-49DC-A267-0CF55ED75A60}">
  <ds:schemaRefs>
    <ds:schemaRef ds:uri="http://schemas.microsoft.com/office/2006/metadata/properties"/>
    <ds:schemaRef ds:uri="http://schemas.microsoft.com/office/infopath/2007/PartnerControls"/>
    <ds:schemaRef ds:uri="37420461-4ef5-4c33-8665-6abfcf3d4c3b"/>
    <ds:schemaRef ds:uri="0aa8d5a0-c614-42de-80fd-0a80c91a21e6"/>
  </ds:schemaRefs>
</ds:datastoreItem>
</file>

<file path=docProps/app.xml><?xml version="1.0" encoding="utf-8"?>
<Properties xmlns="http://schemas.openxmlformats.org/officeDocument/2006/extended-properties" xmlns:vt="http://schemas.openxmlformats.org/officeDocument/2006/docPropsVTypes">
  <Template>Office Theme</Template>
  <TotalTime>16433</TotalTime>
  <Words>11041</Words>
  <Application>Microsoft Office PowerPoint</Application>
  <PresentationFormat>Personalizzato</PresentationFormat>
  <Paragraphs>1380</Paragraphs>
  <Slides>136</Slides>
  <Notes>0</Notes>
  <HiddenSlides>0</HiddenSlides>
  <MMClips>0</MMClips>
  <ScaleCrop>false</ScaleCrop>
  <HeadingPairs>
    <vt:vector size="6" baseType="variant">
      <vt:variant>
        <vt:lpstr>Caratteri utilizzati</vt:lpstr>
      </vt:variant>
      <vt:variant>
        <vt:i4>8</vt:i4>
      </vt:variant>
      <vt:variant>
        <vt:lpstr>Tema</vt:lpstr>
      </vt:variant>
      <vt:variant>
        <vt:i4>1</vt:i4>
      </vt:variant>
      <vt:variant>
        <vt:lpstr>Titoli diapositive</vt:lpstr>
      </vt:variant>
      <vt:variant>
        <vt:i4>136</vt:i4>
      </vt:variant>
    </vt:vector>
  </HeadingPairs>
  <TitlesOfParts>
    <vt:vector size="145" baseType="lpstr">
      <vt:lpstr>Arial</vt:lpstr>
      <vt:lpstr>Calibri</vt:lpstr>
      <vt:lpstr>Calibri Light</vt:lpstr>
      <vt:lpstr>Convergence</vt:lpstr>
      <vt:lpstr>Courier New</vt:lpstr>
      <vt:lpstr>Tahoma</vt:lpstr>
      <vt:lpstr>Times New Roman</vt:lpstr>
      <vt:lpstr>Wingdings</vt:lpstr>
      <vt:lpstr>Tema di Office</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Francesco</dc:creator>
  <cp:lastModifiedBy>Francesco Basso</cp:lastModifiedBy>
  <cp:revision>160</cp:revision>
  <dcterms:created xsi:type="dcterms:W3CDTF">2022-08-22T17:22:56Z</dcterms:created>
  <dcterms:modified xsi:type="dcterms:W3CDTF">2023-10-22T06:58:57Z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0x0101002B31873B93E3E04EBC9EAC17E3B57DC9</vt:lpwstr>
  </property>
</Properties>
</file>