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45ECC-8369-4604-BE0B-026478FA2B50}" v="477" dt="2022-10-07T11:53:28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2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B3515C42-77D7-44E4-BBF7-99D1062F9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br>
              <a:rPr lang="fr-FR" b="1">
                <a:solidFill>
                  <a:schemeClr val="tx2"/>
                </a:solidFill>
                <a:cs typeface="Calibri Light"/>
              </a:rPr>
            </a:br>
            <a:br>
              <a:rPr lang="fr-FR" b="1">
                <a:solidFill>
                  <a:schemeClr val="tx2"/>
                </a:solidFill>
                <a:cs typeface="Calibri Light"/>
              </a:rPr>
            </a:br>
            <a:r>
              <a:rPr lang="fr-FR" b="1">
                <a:solidFill>
                  <a:schemeClr val="tx2"/>
                </a:solidFill>
                <a:cs typeface="Calibri Light"/>
              </a:rPr>
              <a:t>MongoDB</a:t>
            </a:r>
            <a:br>
              <a:rPr lang="fr-FR" b="1">
                <a:solidFill>
                  <a:schemeClr val="tx2"/>
                </a:solidFill>
                <a:cs typeface="Calibri Light"/>
              </a:rPr>
            </a:br>
            <a:r>
              <a:rPr lang="fr-FR" b="1">
                <a:solidFill>
                  <a:schemeClr val="tx2"/>
                </a:solidFill>
                <a:cs typeface="Calibri Light"/>
              </a:rPr>
              <a:t>VS</a:t>
            </a:r>
            <a:br>
              <a:rPr lang="fr-FR" b="1">
                <a:solidFill>
                  <a:schemeClr val="tx2"/>
                </a:solidFill>
                <a:cs typeface="Calibri Light"/>
              </a:rPr>
            </a:br>
            <a:r>
              <a:rPr lang="fr-FR" b="1">
                <a:solidFill>
                  <a:schemeClr val="tx2"/>
                </a:solidFill>
                <a:cs typeface="Calibri Light"/>
              </a:rPr>
              <a:t>SQL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3648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30708" y="22493"/>
            <a:ext cx="3561292" cy="6830508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1C5D5-6A63-1751-29BB-A08D0B87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Developed</a:t>
            </a:r>
            <a:r>
              <a:rPr lang="fr-FR" dirty="0"/>
              <a:t> by and initial Release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E10DC27D-28EB-E4DD-B2E4-D07042E92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33399"/>
              </p:ext>
            </p:extLst>
          </p:nvPr>
        </p:nvGraphicFramePr>
        <p:xfrm>
          <a:off x="838200" y="1949450"/>
          <a:ext cx="10515600" cy="116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063962164"/>
                    </a:ext>
                  </a:extLst>
                </a:gridCol>
              </a:tblGrid>
              <a:tr h="11673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 u="none" strike="noStrike" noProof="0" dirty="0">
                          <a:effectLst/>
                          <a:latin typeface="Times New Roman"/>
                        </a:rPr>
                        <a:t>MongoDB : </a:t>
                      </a:r>
                      <a:r>
                        <a:rPr lang="fr-FR" sz="2000" b="1" i="0" u="none" strike="noStrike" noProof="0" dirty="0" err="1">
                          <a:effectLst/>
                          <a:latin typeface="Times New Roman"/>
                        </a:rPr>
                        <a:t>Developed</a:t>
                      </a:r>
                      <a:r>
                        <a:rPr lang="fr-FR" sz="2000" b="1" i="0" u="none" strike="noStrike" noProof="0" dirty="0">
                          <a:effectLst/>
                          <a:latin typeface="Times New Roman"/>
                        </a:rPr>
                        <a:t> by MongoDB Inc. and </a:t>
                      </a:r>
                      <a:r>
                        <a:rPr lang="fr-FR" sz="2000" b="1" i="0" u="none" strike="noStrike" noProof="0" dirty="0" err="1">
                          <a:effectLst/>
                          <a:latin typeface="Times New Roman"/>
                        </a:rPr>
                        <a:t>initially</a:t>
                      </a:r>
                      <a:r>
                        <a:rPr lang="fr-FR" sz="2000" b="1" i="0" u="none" strike="noStrike" noProof="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fr-FR" sz="2000" b="1" i="0" u="none" strike="noStrike" noProof="0" dirty="0" err="1">
                          <a:effectLst/>
                          <a:latin typeface="Times New Roman"/>
                        </a:rPr>
                        <a:t>released</a:t>
                      </a:r>
                      <a:r>
                        <a:rPr lang="fr-FR" sz="2000" b="1" i="0" u="none" strike="noStrike" noProof="0" dirty="0">
                          <a:effectLst/>
                          <a:latin typeface="Times New Roman"/>
                        </a:rPr>
                        <a:t> on </a:t>
                      </a:r>
                      <a:r>
                        <a:rPr lang="fr-FR" sz="2000" b="1" i="0" u="none" strike="noStrike" noProof="0" dirty="0" err="1">
                          <a:effectLst/>
                          <a:latin typeface="Times New Roman"/>
                        </a:rPr>
                        <a:t>February</a:t>
                      </a:r>
                      <a:r>
                        <a:rPr lang="fr-FR" sz="2000" b="1" i="0" u="none" strike="noStrike" noProof="0" dirty="0">
                          <a:effectLst/>
                          <a:latin typeface="Times New Roman"/>
                        </a:rPr>
                        <a:t> 11,  2009.</a:t>
                      </a:r>
                      <a:endParaRPr lang="fr-FR" sz="20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340868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CB33A1F2-6FB3-5B90-84B6-C237A30D94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5" name="Espace réservé du contenu 10">
            <a:extLst>
              <a:ext uri="{FF2B5EF4-FFF2-40B4-BE49-F238E27FC236}">
                <a16:creationId xmlns:a16="http://schemas.microsoft.com/office/drawing/2014/main" id="{D86E11CD-136A-5CC2-6765-D62076654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88739"/>
              </p:ext>
            </p:extLst>
          </p:nvPr>
        </p:nvGraphicFramePr>
        <p:xfrm>
          <a:off x="760562" y="3525209"/>
          <a:ext cx="10515600" cy="116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063962164"/>
                    </a:ext>
                  </a:extLst>
                </a:gridCol>
              </a:tblGrid>
              <a:tr h="11645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 u="none" strike="noStrike" noProof="0" dirty="0">
                          <a:effectLst/>
                          <a:latin typeface="Times New Roman"/>
                        </a:rPr>
                        <a:t>SQL Server : </a:t>
                      </a:r>
                      <a:r>
                        <a:rPr lang="fr-FR" sz="2000" b="1" i="0" u="none" strike="noStrike" noProof="0" dirty="0" err="1">
                          <a:effectLst/>
                          <a:latin typeface="Times New Roman"/>
                        </a:rPr>
                        <a:t>Developed</a:t>
                      </a:r>
                      <a:r>
                        <a:rPr lang="fr-FR" sz="2000" b="1" i="0" u="none" strike="noStrike" noProof="0" dirty="0">
                          <a:effectLst/>
                          <a:latin typeface="Times New Roman"/>
                        </a:rPr>
                        <a:t> by Microsoft Corporation and </a:t>
                      </a:r>
                      <a:r>
                        <a:rPr lang="fr-FR" sz="2000" b="1" i="0" u="none" strike="noStrike" noProof="0" dirty="0" err="1">
                          <a:effectLst/>
                          <a:latin typeface="Times New Roman"/>
                        </a:rPr>
                        <a:t>released</a:t>
                      </a:r>
                      <a:r>
                        <a:rPr lang="fr-FR" sz="2000" b="1" i="0" u="none" strike="noStrike" noProof="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fr-FR" sz="2000" b="1" i="0" u="none" strike="noStrike" noProof="0" dirty="0" err="1">
                          <a:effectLst/>
                          <a:latin typeface="Times New Roman"/>
                        </a:rPr>
                        <a:t>initially</a:t>
                      </a:r>
                      <a:r>
                        <a:rPr lang="fr-FR" sz="2000" b="1" i="0" u="none" strike="noStrike" noProof="0" dirty="0">
                          <a:effectLst/>
                          <a:latin typeface="Times New Roman"/>
                        </a:rPr>
                        <a:t> on April 24, 1989.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3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0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30947-0D5F-7000-D58A-F8FF0F6F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Base Model 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D87BB30-7780-75BA-A7F4-D006A2153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19049"/>
              </p:ext>
            </p:extLst>
          </p:nvPr>
        </p:nvGraphicFramePr>
        <p:xfrm>
          <a:off x="838200" y="1949450"/>
          <a:ext cx="1051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17575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MongoDB : Non-</a:t>
                      </a:r>
                      <a:r>
                        <a:rPr lang="fr-FR" dirty="0" err="1">
                          <a:effectLst/>
                        </a:rPr>
                        <a:t>Relational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Database</a:t>
                      </a:r>
                      <a:r>
                        <a:rPr lang="fr-FR" dirty="0">
                          <a:effectLst/>
                        </a:rPr>
                        <a:t>: Document-</a:t>
                      </a:r>
                      <a:r>
                        <a:rPr lang="fr-FR" dirty="0" err="1">
                          <a:effectLst/>
                        </a:rPr>
                        <a:t>oriented</a:t>
                      </a:r>
                      <a:r>
                        <a:rPr lang="fr-FR" dirty="0">
                          <a:effectLst/>
                        </a:rPr>
                        <a:t> (key-value structure)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4293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B9D8D3A-E2E4-464B-B84B-B5FAA10039B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8B23C309-11FB-C77B-5DE7-D9B49E3BA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113422"/>
              </p:ext>
            </p:extLst>
          </p:nvPr>
        </p:nvGraphicFramePr>
        <p:xfrm>
          <a:off x="832449" y="2763209"/>
          <a:ext cx="1051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17575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SQL Server: </a:t>
                      </a:r>
                      <a:r>
                        <a:rPr lang="fr-FR" dirty="0" err="1">
                          <a:effectLst/>
                        </a:rPr>
                        <a:t>Relational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Database</a:t>
                      </a:r>
                      <a:r>
                        <a:rPr lang="fr-FR" dirty="0">
                          <a:effectLst/>
                        </a:rPr>
                        <a:t>: Tables format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4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5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8295E-16D3-A821-5BCA-D7C17CA0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Implementation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Language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EE9DF99-52FC-F60B-57C2-55C4633F2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25951"/>
              </p:ext>
            </p:extLst>
          </p:nvPr>
        </p:nvGraphicFramePr>
        <p:xfrm>
          <a:off x="746185" y="2389397"/>
          <a:ext cx="1051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17575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MongoDB: JavaScript, Python, Java, PHP, C++, C, Ruby, Perl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42939"/>
                  </a:ext>
                </a:extLst>
              </a:tr>
            </a:tbl>
          </a:graphicData>
        </a:graphic>
      </p:graphicFrame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E032ED4B-43B3-F6F8-AEB7-8632E0EB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674943"/>
              </p:ext>
            </p:extLst>
          </p:nvPr>
        </p:nvGraphicFramePr>
        <p:xfrm>
          <a:off x="690113" y="3335546"/>
          <a:ext cx="105156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17575162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SQL Server: C,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4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25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07BB9-BEB5-2849-2625-CCF64148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91BAA-3A35-678D-A1BF-1545C5A2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MONGODB: Open-Source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SQRL Server : License </a:t>
            </a:r>
            <a:r>
              <a:rPr lang="fr-FR" dirty="0" err="1"/>
              <a:t>Required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316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32F29-ADC7-8FB6-8670-6A21AA72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Schema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1D18C-E08F-F9AC-E26D-28C4AB6C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MongoDB : Dynamic </a:t>
            </a:r>
            <a:r>
              <a:rPr lang="fr-FR" dirty="0" err="1"/>
              <a:t>Schema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SQL Server : </a:t>
            </a:r>
            <a:r>
              <a:rPr lang="fr-FR" dirty="0" err="1"/>
              <a:t>Fixed</a:t>
            </a:r>
            <a:r>
              <a:rPr lang="fr-FR" dirty="0"/>
              <a:t> </a:t>
            </a:r>
            <a:r>
              <a:rPr lang="fr-FR" dirty="0" err="1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39134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6CF7D-E29D-F7DA-B84F-99D7DA5D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E0466-5C27-6787-A296-1B83F2C4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MongoDB : MongoDB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</a:p>
          <a:p>
            <a:endParaRPr lang="fr-FR" dirty="0"/>
          </a:p>
          <a:p>
            <a:r>
              <a:rPr lang="fr-FR" dirty="0"/>
              <a:t>SQL Server : SQL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63904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EBD9D-11C7-EC43-C56F-531D1827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F1F2D-1CC0-129A-CCC0-4C201615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MongoDB : Supports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Reducer</a:t>
            </a:r>
            <a:r>
              <a:rPr lang="fr-FR" dirty="0"/>
              <a:t> </a:t>
            </a:r>
            <a:r>
              <a:rPr lang="fr-FR" dirty="0" err="1"/>
              <a:t>method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SQL Server : </a:t>
            </a:r>
            <a:r>
              <a:rPr lang="fr-FR" dirty="0" err="1"/>
              <a:t>Does</a:t>
            </a:r>
            <a:r>
              <a:rPr lang="fr-FR" dirty="0"/>
              <a:t> not support the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94586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BlockprintVTI</vt:lpstr>
      <vt:lpstr>  MongoDB VS SQL</vt:lpstr>
      <vt:lpstr>Developed by and initial Release</vt:lpstr>
      <vt:lpstr>Data Base Model </vt:lpstr>
      <vt:lpstr>Implementation Language</vt:lpstr>
      <vt:lpstr>License</vt:lpstr>
      <vt:lpstr>Data Schema</vt:lpstr>
      <vt:lpstr>Query Language</vt:lpstr>
      <vt:lpstr>Map Reducer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135</cp:revision>
  <dcterms:created xsi:type="dcterms:W3CDTF">2022-10-07T11:31:34Z</dcterms:created>
  <dcterms:modified xsi:type="dcterms:W3CDTF">2022-10-07T11:54:12Z</dcterms:modified>
</cp:coreProperties>
</file>