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71" r:id="rId9"/>
    <p:sldId id="265" r:id="rId10"/>
    <p:sldId id="263" r:id="rId11"/>
    <p:sldId id="270" r:id="rId12"/>
    <p:sldId id="264" r:id="rId13"/>
    <p:sldId id="268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47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7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9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2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87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0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3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6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8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39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5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72981"/>
            <a:ext cx="9144000" cy="2387600"/>
          </a:xfrm>
        </p:spPr>
        <p:txBody>
          <a:bodyPr/>
          <a:lstStyle/>
          <a:p>
            <a:r>
              <a:rPr lang="fr-FR" b="1" dirty="0" smtClean="0"/>
              <a:t>Création d’un Mini Système de Gestion de Fichiers</a:t>
            </a:r>
            <a:endParaRPr lang="fr-FR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98129"/>
            <a:ext cx="3338945" cy="3048144"/>
          </a:xfrm>
        </p:spPr>
        <p:txBody>
          <a:bodyPr>
            <a:normAutofit fontScale="92500"/>
          </a:bodyPr>
          <a:lstStyle/>
          <a:p>
            <a:pPr algn="l"/>
            <a:r>
              <a:rPr lang="fr-FR" b="1" u="sng" dirty="0" smtClean="0"/>
              <a:t>Réalisé par: </a:t>
            </a:r>
          </a:p>
          <a:p>
            <a:pPr algn="l"/>
            <a:r>
              <a:rPr lang="fr-FR" dirty="0" err="1" smtClean="0"/>
              <a:t>O’nicé</a:t>
            </a:r>
            <a:r>
              <a:rPr lang="fr-FR" dirty="0" smtClean="0"/>
              <a:t> Coelho</a:t>
            </a:r>
          </a:p>
          <a:p>
            <a:pPr algn="l"/>
            <a:r>
              <a:rPr lang="fr-FR" dirty="0" smtClean="0"/>
              <a:t>Mohammed </a:t>
            </a:r>
            <a:r>
              <a:rPr lang="fr-FR" dirty="0"/>
              <a:t>Amine </a:t>
            </a:r>
            <a:r>
              <a:rPr lang="fr-FR" dirty="0" err="1" smtClean="0"/>
              <a:t>Ouasti</a:t>
            </a:r>
            <a:endParaRPr lang="fr-FR" dirty="0" smtClean="0"/>
          </a:p>
          <a:p>
            <a:pPr algn="l"/>
            <a:r>
              <a:rPr lang="fr-FR" dirty="0" smtClean="0"/>
              <a:t>Omar </a:t>
            </a:r>
            <a:r>
              <a:rPr lang="fr-FR" dirty="0" err="1" smtClean="0"/>
              <a:t>Saidi</a:t>
            </a:r>
            <a:endParaRPr lang="fr-FR" dirty="0" smtClean="0"/>
          </a:p>
          <a:p>
            <a:pPr algn="l"/>
            <a:r>
              <a:rPr lang="fr-FR" dirty="0" smtClean="0"/>
              <a:t>Rania </a:t>
            </a:r>
            <a:r>
              <a:rPr lang="fr-FR" dirty="0" err="1" smtClean="0"/>
              <a:t>Tounsi</a:t>
            </a:r>
            <a:endParaRPr lang="fr-FR" dirty="0" smtClean="0"/>
          </a:p>
          <a:p>
            <a:pPr algn="l"/>
            <a:r>
              <a:rPr lang="fr-FR" dirty="0" err="1" smtClean="0"/>
              <a:t>Marouane</a:t>
            </a:r>
            <a:r>
              <a:rPr lang="fr-FR" dirty="0" smtClean="0"/>
              <a:t> </a:t>
            </a:r>
            <a:r>
              <a:rPr lang="fr-FR" dirty="0" err="1" smtClean="0"/>
              <a:t>Ouzzman</a:t>
            </a:r>
            <a:endParaRPr lang="fr-FR" dirty="0"/>
          </a:p>
          <a:p>
            <a:pPr algn="l"/>
            <a:r>
              <a:rPr lang="fr-FR" dirty="0" smtClean="0"/>
              <a:t>El Mehdi </a:t>
            </a:r>
            <a:r>
              <a:rPr lang="fr-FR" dirty="0" err="1" smtClean="0"/>
              <a:t>Guemrani</a:t>
            </a:r>
            <a:endParaRPr lang="fr-FR" dirty="0"/>
          </a:p>
          <a:p>
            <a:endParaRPr lang="fr-FR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329055" y="3498129"/>
            <a:ext cx="3338945" cy="3048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 u="sng" dirty="0" smtClean="0"/>
              <a:t>Encadrement: </a:t>
            </a:r>
          </a:p>
          <a:p>
            <a:pPr algn="l"/>
            <a:r>
              <a:rPr lang="fr-FR" dirty="0" smtClean="0"/>
              <a:t>Thierry Garcia</a:t>
            </a:r>
          </a:p>
          <a:p>
            <a:pPr algn="l"/>
            <a:r>
              <a:rPr lang="fr-FR" dirty="0" err="1" smtClean="0"/>
              <a:t>Dhekra</a:t>
            </a:r>
            <a:r>
              <a:rPr lang="fr-FR" dirty="0" smtClean="0"/>
              <a:t> </a:t>
            </a:r>
            <a:r>
              <a:rPr lang="fr-FR" dirty="0" err="1" smtClean="0"/>
              <a:t>Abouda</a:t>
            </a:r>
            <a:endParaRPr lang="fr-FR" dirty="0" smtClean="0"/>
          </a:p>
          <a:p>
            <a:endParaRPr lang="fr-FR" dirty="0" smtClean="0"/>
          </a:p>
        </p:txBody>
      </p:sp>
      <p:pic>
        <p:nvPicPr>
          <p:cNvPr id="1026" name="Picture 2" descr="RÃ©sultat de recherche d'images pour &quot;logo universitÃ© de versaill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57" y="0"/>
            <a:ext cx="3335770" cy="108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logo isty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618" y="0"/>
            <a:ext cx="3297382" cy="108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09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3291"/>
            <a:ext cx="10515600" cy="623454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 err="1" smtClean="0"/>
              <a:t>typedef</a:t>
            </a:r>
            <a:r>
              <a:rPr lang="fr-FR" dirty="0" smtClean="0"/>
              <a:t> </a:t>
            </a:r>
            <a:r>
              <a:rPr lang="fr-FR" dirty="0" err="1" smtClean="0"/>
              <a:t>struct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{</a:t>
            </a:r>
          </a:p>
          <a:p>
            <a:pPr marL="0" indent="0">
              <a:buNone/>
            </a:pPr>
            <a:r>
              <a:rPr lang="fr-FR" dirty="0" smtClean="0"/>
              <a:t>	char libre;	// 0 oui,1 non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posBloc</a:t>
            </a:r>
            <a:r>
              <a:rPr lang="fr-FR" dirty="0" smtClean="0"/>
              <a:t>;</a:t>
            </a:r>
          </a:p>
          <a:p>
            <a:pPr marL="0" indent="0">
              <a:buNone/>
            </a:pPr>
            <a:r>
              <a:rPr lang="fr-FR" dirty="0" smtClean="0"/>
              <a:t>}</a:t>
            </a:r>
            <a:r>
              <a:rPr lang="fr-FR" b="1" dirty="0" err="1" smtClean="0"/>
              <a:t>InfoBloc</a:t>
            </a:r>
            <a:r>
              <a:rPr lang="fr-FR" dirty="0" smtClean="0"/>
              <a:t>;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typedef</a:t>
            </a:r>
            <a:r>
              <a:rPr lang="fr-FR" dirty="0" smtClean="0"/>
              <a:t> </a:t>
            </a:r>
            <a:r>
              <a:rPr lang="fr-FR" dirty="0" err="1" smtClean="0"/>
              <a:t>struct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{</a:t>
            </a:r>
          </a:p>
          <a:p>
            <a:pPr marL="0" indent="0">
              <a:buNone/>
            </a:pPr>
            <a:r>
              <a:rPr lang="fr-FR" dirty="0" smtClean="0"/>
              <a:t>	char </a:t>
            </a:r>
            <a:r>
              <a:rPr lang="fr-FR" dirty="0" err="1" smtClean="0"/>
              <a:t>donnees</a:t>
            </a:r>
            <a:r>
              <a:rPr lang="fr-FR" dirty="0" smtClean="0"/>
              <a:t>[BLOC_TAILLE];</a:t>
            </a:r>
          </a:p>
          <a:p>
            <a:pPr marL="0" indent="0">
              <a:buNone/>
            </a:pPr>
            <a:r>
              <a:rPr lang="fr-FR" b="1" dirty="0" smtClean="0"/>
              <a:t>}Bloc</a:t>
            </a:r>
            <a:r>
              <a:rPr lang="fr-FR" dirty="0" smtClean="0"/>
              <a:t>;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typedef</a:t>
            </a:r>
            <a:r>
              <a:rPr lang="fr-FR" dirty="0" smtClean="0"/>
              <a:t> </a:t>
            </a:r>
            <a:r>
              <a:rPr lang="fr-FR" dirty="0" err="1" smtClean="0"/>
              <a:t>struct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{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inode</a:t>
            </a:r>
            <a:r>
              <a:rPr lang="fr-FR" dirty="0" smtClean="0"/>
              <a:t>;</a:t>
            </a:r>
          </a:p>
          <a:p>
            <a:pPr marL="0" indent="0">
              <a:buNone/>
            </a:pPr>
            <a:r>
              <a:rPr lang="fr-FR" dirty="0" smtClean="0"/>
              <a:t>	char nom[FIC_NOM_TAILLE];</a:t>
            </a:r>
          </a:p>
          <a:p>
            <a:pPr marL="0" indent="0">
              <a:buNone/>
            </a:pPr>
            <a:r>
              <a:rPr lang="fr-FR" dirty="0" smtClean="0"/>
              <a:t>}</a:t>
            </a:r>
            <a:r>
              <a:rPr lang="fr-FR" b="1" dirty="0" err="1" smtClean="0"/>
              <a:t>InfoFic</a:t>
            </a:r>
            <a:r>
              <a:rPr lang="fr-FR" dirty="0" smtClean="0"/>
              <a:t>;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Picture 4" descr="RÃ©sultat de recherche d'images pour &quot;logo isty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618" y="0"/>
            <a:ext cx="3297382" cy="108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37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5161"/>
            <a:ext cx="10515600" cy="4811802"/>
          </a:xfrm>
        </p:spPr>
        <p:txBody>
          <a:bodyPr>
            <a:normAutofit fontScale="92500" lnSpcReduction="10000"/>
          </a:bodyPr>
          <a:lstStyle/>
          <a:p>
            <a:r>
              <a:rPr lang="fr-FR" sz="3200" dirty="0" smtClean="0"/>
              <a:t>Primitives du SGF:</a:t>
            </a:r>
          </a:p>
          <a:p>
            <a:pPr lvl="1"/>
            <a:r>
              <a:rPr lang="fr-FR" sz="2800" dirty="0" err="1" smtClean="0"/>
              <a:t>creer_texte</a:t>
            </a:r>
            <a:r>
              <a:rPr lang="fr-FR" sz="2800" dirty="0" smtClean="0"/>
              <a:t>()</a:t>
            </a:r>
          </a:p>
          <a:p>
            <a:pPr lvl="2"/>
            <a:r>
              <a:rPr lang="fr-FR" dirty="0" err="1"/>
              <a:t>ajouter_inode</a:t>
            </a:r>
            <a:r>
              <a:rPr lang="fr-FR" dirty="0"/>
              <a:t>(</a:t>
            </a:r>
            <a:r>
              <a:rPr lang="fr-FR" dirty="0" err="1"/>
              <a:t>creer_inode</a:t>
            </a:r>
            <a:r>
              <a:rPr lang="fr-FR" dirty="0"/>
              <a:t>(TXT,6));</a:t>
            </a:r>
            <a:endParaRPr lang="fr-FR" dirty="0" smtClean="0"/>
          </a:p>
          <a:p>
            <a:pPr lvl="1"/>
            <a:r>
              <a:rPr lang="fr-FR" sz="2800" dirty="0" err="1" smtClean="0"/>
              <a:t>ajout_texte</a:t>
            </a:r>
            <a:r>
              <a:rPr lang="fr-FR" sz="2800" dirty="0" smtClean="0"/>
              <a:t>()</a:t>
            </a:r>
          </a:p>
          <a:p>
            <a:pPr lvl="2"/>
            <a:r>
              <a:rPr lang="fr-FR" dirty="0" err="1"/>
              <a:t>ecriture_texte</a:t>
            </a:r>
            <a:r>
              <a:rPr lang="fr-FR" dirty="0"/>
              <a:t>(</a:t>
            </a:r>
            <a:r>
              <a:rPr lang="fr-FR" dirty="0" err="1"/>
              <a:t>numI,texte</a:t>
            </a:r>
            <a:r>
              <a:rPr lang="fr-FR" dirty="0"/>
              <a:t>);</a:t>
            </a:r>
            <a:endParaRPr lang="fr-FR" dirty="0" smtClean="0"/>
          </a:p>
          <a:p>
            <a:pPr lvl="1"/>
            <a:r>
              <a:rPr lang="fr-FR" sz="2800" dirty="0" err="1" smtClean="0"/>
              <a:t>affiche_contenu_texte</a:t>
            </a:r>
            <a:r>
              <a:rPr lang="fr-FR" sz="2800" dirty="0"/>
              <a:t>()</a:t>
            </a:r>
          </a:p>
          <a:p>
            <a:pPr lvl="2"/>
            <a:r>
              <a:rPr lang="fr-FR" dirty="0" err="1"/>
              <a:t>affiche_bloc</a:t>
            </a:r>
            <a:r>
              <a:rPr lang="fr-FR" dirty="0"/>
              <a:t>(</a:t>
            </a:r>
            <a:r>
              <a:rPr lang="fr-FR" dirty="0" err="1"/>
              <a:t>lire_bloc</a:t>
            </a:r>
            <a:r>
              <a:rPr lang="fr-FR" dirty="0"/>
              <a:t>(</a:t>
            </a:r>
            <a:r>
              <a:rPr lang="fr-FR" dirty="0" err="1"/>
              <a:t>inode.bloc</a:t>
            </a:r>
            <a:r>
              <a:rPr lang="fr-FR" dirty="0"/>
              <a:t>[i</a:t>
            </a:r>
            <a:r>
              <a:rPr lang="fr-FR" dirty="0" smtClean="0"/>
              <a:t>]))</a:t>
            </a:r>
            <a:endParaRPr lang="fr-FR" sz="2800" dirty="0" smtClean="0"/>
          </a:p>
          <a:p>
            <a:pPr lvl="1"/>
            <a:r>
              <a:rPr lang="fr-FR" sz="2800" dirty="0" err="1" smtClean="0"/>
              <a:t>creer_dossier</a:t>
            </a:r>
            <a:r>
              <a:rPr lang="fr-FR" sz="2800" dirty="0" smtClean="0"/>
              <a:t>()</a:t>
            </a:r>
          </a:p>
          <a:p>
            <a:pPr lvl="1"/>
            <a:r>
              <a:rPr lang="fr-FR" sz="2800" dirty="0" err="1" smtClean="0"/>
              <a:t>suppr_dossier_fichier</a:t>
            </a:r>
            <a:r>
              <a:rPr lang="fr-FR" sz="2800" dirty="0" smtClean="0"/>
              <a:t>()</a:t>
            </a:r>
          </a:p>
          <a:p>
            <a:pPr lvl="1"/>
            <a:r>
              <a:rPr lang="fr-FR" sz="2800" dirty="0" err="1" smtClean="0"/>
              <a:t>affiche_contenu_dossier</a:t>
            </a:r>
            <a:r>
              <a:rPr lang="fr-FR" sz="2800" dirty="0" smtClean="0"/>
              <a:t>()</a:t>
            </a:r>
          </a:p>
          <a:p>
            <a:pPr lvl="1"/>
            <a:r>
              <a:rPr lang="fr-FR" sz="2800" dirty="0" err="1"/>
              <a:t>creer_lien</a:t>
            </a:r>
            <a:r>
              <a:rPr lang="fr-FR" sz="2800" dirty="0"/>
              <a:t>()</a:t>
            </a:r>
          </a:p>
          <a:p>
            <a:pPr lvl="1"/>
            <a:r>
              <a:rPr lang="fr-FR" sz="2800" dirty="0" err="1" smtClean="0"/>
              <a:t>deplacer_fichier</a:t>
            </a:r>
            <a:r>
              <a:rPr lang="fr-FR" sz="2800" dirty="0" smtClean="0"/>
              <a:t>()</a:t>
            </a:r>
          </a:p>
          <a:p>
            <a:pPr lvl="1"/>
            <a:r>
              <a:rPr lang="fr-FR" sz="2800" dirty="0" err="1"/>
              <a:t>copie_fichier</a:t>
            </a:r>
            <a:r>
              <a:rPr lang="fr-FR" sz="2800" dirty="0" smtClean="0"/>
              <a:t>()</a:t>
            </a:r>
          </a:p>
          <a:p>
            <a:pPr lvl="1"/>
            <a:endParaRPr lang="fr-FR" dirty="0"/>
          </a:p>
        </p:txBody>
      </p:sp>
      <p:pic>
        <p:nvPicPr>
          <p:cNvPr id="4" name="Picture 3" descr="RÃ©sultat de recherche d'images pour &quot;logo isty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618" y="0"/>
            <a:ext cx="3297382" cy="108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1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087214"/>
            <a:ext cx="11490102" cy="5770785"/>
          </a:xfrm>
        </p:spPr>
        <p:txBody>
          <a:bodyPr>
            <a:normAutofit/>
          </a:bodyPr>
          <a:lstStyle/>
          <a:p>
            <a:r>
              <a:rPr lang="fr-FR" sz="3200" dirty="0"/>
              <a:t>Les </a:t>
            </a:r>
            <a:r>
              <a:rPr lang="fr-FR" sz="3200" dirty="0" smtClean="0"/>
              <a:t>fonctions du Disque</a:t>
            </a:r>
            <a:endParaRPr lang="fr-FR" sz="3200" dirty="0"/>
          </a:p>
          <a:p>
            <a:pPr lvl="1"/>
            <a:r>
              <a:rPr lang="fr-FR" sz="2800" dirty="0" err="1"/>
              <a:t>void</a:t>
            </a:r>
            <a:r>
              <a:rPr lang="fr-FR" sz="2800" dirty="0"/>
              <a:t> </a:t>
            </a:r>
            <a:r>
              <a:rPr lang="fr-FR" sz="2800" dirty="0" err="1"/>
              <a:t>creation_disque</a:t>
            </a:r>
            <a:r>
              <a:rPr lang="fr-FR" sz="2800" dirty="0"/>
              <a:t>()</a:t>
            </a:r>
          </a:p>
          <a:p>
            <a:pPr lvl="2"/>
            <a:r>
              <a:rPr lang="fr-FR" sz="2400" dirty="0" smtClean="0"/>
              <a:t>Cette fonction permet de créer le disque (si le disque n’existe pas)</a:t>
            </a:r>
          </a:p>
          <a:p>
            <a:pPr lvl="1"/>
            <a:r>
              <a:rPr lang="fr-FR" sz="2800" dirty="0" err="1" smtClean="0"/>
              <a:t>int</a:t>
            </a:r>
            <a:r>
              <a:rPr lang="fr-FR" sz="2800" dirty="0" smtClean="0"/>
              <a:t> </a:t>
            </a:r>
            <a:r>
              <a:rPr lang="fr-FR" sz="2800" dirty="0" err="1" smtClean="0"/>
              <a:t>charger_disque</a:t>
            </a:r>
            <a:r>
              <a:rPr lang="fr-FR" sz="2800" dirty="0" smtClean="0"/>
              <a:t>()</a:t>
            </a:r>
          </a:p>
          <a:p>
            <a:pPr lvl="2"/>
            <a:r>
              <a:rPr lang="fr-FR" sz="2400" dirty="0" smtClean="0"/>
              <a:t>Cette fonction permet de charger le disque (si le disque existe)</a:t>
            </a:r>
          </a:p>
          <a:p>
            <a:pPr lvl="1"/>
            <a:r>
              <a:rPr lang="fr-FR" sz="2800" dirty="0" err="1"/>
              <a:t>int</a:t>
            </a:r>
            <a:r>
              <a:rPr lang="fr-FR" sz="2800" dirty="0"/>
              <a:t> </a:t>
            </a:r>
            <a:r>
              <a:rPr lang="fr-FR" sz="2800" dirty="0" err="1"/>
              <a:t>formater_disque</a:t>
            </a:r>
            <a:r>
              <a:rPr lang="fr-FR" sz="2800" dirty="0" smtClean="0"/>
              <a:t>()</a:t>
            </a:r>
          </a:p>
          <a:p>
            <a:pPr lvl="2"/>
            <a:r>
              <a:rPr lang="fr-FR" sz="2400" dirty="0" smtClean="0"/>
              <a:t>Cette fonction permet de formater le disque.</a:t>
            </a:r>
          </a:p>
          <a:p>
            <a:pPr lvl="1"/>
            <a:r>
              <a:rPr lang="fr-FR" sz="2800" dirty="0" err="1" smtClean="0"/>
              <a:t>Void</a:t>
            </a:r>
            <a:r>
              <a:rPr lang="fr-FR" sz="2800" dirty="0" smtClean="0"/>
              <a:t> </a:t>
            </a:r>
            <a:r>
              <a:rPr lang="fr-FR" sz="2800" dirty="0" err="1" smtClean="0"/>
              <a:t>sauvegarder_disque</a:t>
            </a:r>
            <a:r>
              <a:rPr lang="fr-FR" sz="2800" dirty="0" smtClean="0"/>
              <a:t>()</a:t>
            </a:r>
            <a:r>
              <a:rPr lang="fr-FR" sz="2800" dirty="0"/>
              <a:t>	</a:t>
            </a:r>
            <a:endParaRPr lang="fr-FR" sz="2800" dirty="0" smtClean="0"/>
          </a:p>
          <a:p>
            <a:pPr lvl="2"/>
            <a:r>
              <a:rPr lang="fr-FR" sz="2400" dirty="0"/>
              <a:t>Cette fonction permet de sauvegarder notre </a:t>
            </a:r>
            <a:r>
              <a:rPr lang="fr-FR" sz="2400" dirty="0" smtClean="0"/>
              <a:t>SGF</a:t>
            </a:r>
          </a:p>
          <a:p>
            <a:pPr lvl="1"/>
            <a:r>
              <a:rPr lang="fr-FR" sz="2800" dirty="0" err="1"/>
              <a:t>int</a:t>
            </a:r>
            <a:r>
              <a:rPr lang="fr-FR" sz="2800" dirty="0"/>
              <a:t> </a:t>
            </a:r>
            <a:r>
              <a:rPr lang="fr-FR" sz="2800" dirty="0" err="1"/>
              <a:t>creer_root</a:t>
            </a:r>
            <a:r>
              <a:rPr lang="fr-FR" sz="2800" dirty="0" smtClean="0"/>
              <a:t>()</a:t>
            </a:r>
          </a:p>
          <a:p>
            <a:pPr lvl="2"/>
            <a:r>
              <a:rPr lang="fr-FR" sz="2400" dirty="0"/>
              <a:t>Cette fonction permet de créer le répertoire racine (/)</a:t>
            </a:r>
            <a:endParaRPr lang="fr-FR" sz="24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5" name="Picture 4" descr="RÃ©sultat de recherche d'images pour &quot;logo isty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618" y="0"/>
            <a:ext cx="3297382" cy="108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31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" y="283335"/>
            <a:ext cx="10515600" cy="5718219"/>
          </a:xfrm>
        </p:spPr>
        <p:txBody>
          <a:bodyPr>
            <a:normAutofit/>
          </a:bodyPr>
          <a:lstStyle/>
          <a:p>
            <a:r>
              <a:rPr lang="fr-FR" dirty="0" smtClean="0"/>
              <a:t>Exemple de commandes implémentées</a:t>
            </a:r>
          </a:p>
          <a:p>
            <a:pPr lvl="1"/>
            <a:r>
              <a:rPr lang="fr-FR" dirty="0" smtClean="0"/>
              <a:t>La commande CAT </a:t>
            </a:r>
            <a:endParaRPr lang="fr-FR" dirty="0" smtClean="0"/>
          </a:p>
          <a:p>
            <a:pPr lvl="1"/>
            <a:r>
              <a:rPr lang="fr-FR" dirty="0" smtClean="0"/>
              <a:t>La commande LS</a:t>
            </a:r>
          </a:p>
          <a:p>
            <a:pPr lvl="1"/>
            <a:r>
              <a:rPr lang="fr-FR" dirty="0" smtClean="0"/>
              <a:t>La commande TOUCH</a:t>
            </a:r>
          </a:p>
          <a:p>
            <a:pPr lvl="1"/>
            <a:r>
              <a:rPr lang="fr-FR" dirty="0" smtClean="0"/>
              <a:t>La commande CD</a:t>
            </a:r>
          </a:p>
          <a:p>
            <a:pPr lvl="1"/>
            <a:r>
              <a:rPr lang="fr-FR" dirty="0" smtClean="0"/>
              <a:t>La commande MKDIR</a:t>
            </a:r>
          </a:p>
          <a:p>
            <a:pPr marL="457200" lvl="1" indent="0">
              <a:buNone/>
            </a:pPr>
            <a:endParaRPr lang="fr-FR" dirty="0" smtClean="0"/>
          </a:p>
        </p:txBody>
      </p:sp>
      <p:pic>
        <p:nvPicPr>
          <p:cNvPr id="4" name="Picture 4" descr="RÃ©sultat de recherche d'images pour &quot;logo isty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618" y="0"/>
            <a:ext cx="3297382" cy="108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scontent-cdg2-1.xx.fbcdn.net/v/t1.15752-9/35225642_2150559801627345_4140572142355873792_n.jpg?_nc_cat=0&amp;oh=147a137b11eff4825182ea89ba46aa4f&amp;oe=5BB8865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521" y="1880315"/>
            <a:ext cx="8434429" cy="497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8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55" y="2812111"/>
            <a:ext cx="10515600" cy="1325563"/>
          </a:xfrm>
        </p:spPr>
        <p:txBody>
          <a:bodyPr>
            <a:normAutofit/>
          </a:bodyPr>
          <a:lstStyle/>
          <a:p>
            <a:r>
              <a:rPr lang="fr-FR" sz="8800" dirty="0" smtClean="0"/>
              <a:t>CONCLUSION</a:t>
            </a:r>
            <a:endParaRPr lang="fr-FR" sz="8800" dirty="0"/>
          </a:p>
        </p:txBody>
      </p:sp>
    </p:spTree>
    <p:extLst>
      <p:ext uri="{BB962C8B-B14F-4D97-AF65-F5344CB8AC3E}">
        <p14:creationId xmlns:p14="http://schemas.microsoft.com/office/powerpoint/2010/main" val="149834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8000" dirty="0" smtClean="0"/>
              <a:t>Plan</a:t>
            </a:r>
            <a:endParaRPr lang="fr-FR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5339"/>
          </a:xfrm>
        </p:spPr>
        <p:txBody>
          <a:bodyPr>
            <a:no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fr-FR" sz="4000" dirty="0"/>
              <a:t>Introduction</a:t>
            </a:r>
          </a:p>
          <a:p>
            <a:pPr marL="857250" indent="-857250">
              <a:buFont typeface="+mj-lt"/>
              <a:buAutoNum type="romanUcPeriod"/>
            </a:pPr>
            <a:r>
              <a:rPr lang="fr-FR" sz="4000" dirty="0"/>
              <a:t>Cahier </a:t>
            </a:r>
            <a:r>
              <a:rPr lang="fr-FR" sz="4000" dirty="0" smtClean="0"/>
              <a:t>des charges</a:t>
            </a:r>
            <a:endParaRPr lang="fr-FR" sz="4000" dirty="0"/>
          </a:p>
          <a:p>
            <a:pPr marL="857250" indent="-857250">
              <a:buFont typeface="+mj-lt"/>
              <a:buAutoNum type="romanUcPeriod"/>
            </a:pPr>
            <a:r>
              <a:rPr lang="fr-FR" sz="4000" dirty="0"/>
              <a:t>Répartition des taches</a:t>
            </a:r>
          </a:p>
          <a:p>
            <a:pPr marL="857250" indent="-857250">
              <a:buFont typeface="+mj-lt"/>
              <a:buAutoNum type="romanUcPeriod"/>
            </a:pPr>
            <a:r>
              <a:rPr lang="fr-FR" sz="4000" dirty="0"/>
              <a:t>Généralités sur les SGF</a:t>
            </a:r>
          </a:p>
          <a:p>
            <a:pPr marL="857250" indent="-857250">
              <a:buFont typeface="+mj-lt"/>
              <a:buAutoNum type="romanUcPeriod"/>
            </a:pPr>
            <a:r>
              <a:rPr lang="fr-FR" sz="4000" dirty="0"/>
              <a:t>Implémentation</a:t>
            </a:r>
          </a:p>
          <a:p>
            <a:pPr marL="857250" indent="-857250">
              <a:buFont typeface="+mj-lt"/>
              <a:buAutoNum type="romanUcPeriod"/>
            </a:pPr>
            <a:r>
              <a:rPr lang="fr-FR" sz="4000" dirty="0"/>
              <a:t>Test</a:t>
            </a:r>
          </a:p>
          <a:p>
            <a:pPr marL="857250" indent="-857250">
              <a:buFont typeface="+mj-lt"/>
              <a:buAutoNum type="romanUcPeriod"/>
            </a:pPr>
            <a:r>
              <a:rPr lang="fr-FR" sz="4000" dirty="0"/>
              <a:t>Conclusion </a:t>
            </a:r>
          </a:p>
        </p:txBody>
      </p:sp>
      <p:pic>
        <p:nvPicPr>
          <p:cNvPr id="4" name="Picture 4" descr="RÃ©sultat de recherche d'images pour &quot;logo isty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618" y="0"/>
            <a:ext cx="3297382" cy="108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19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2309" y="2692689"/>
            <a:ext cx="6892636" cy="1325563"/>
          </a:xfrm>
        </p:spPr>
        <p:txBody>
          <a:bodyPr/>
          <a:lstStyle/>
          <a:p>
            <a:r>
              <a:rPr lang="fr-FR" sz="8000" dirty="0"/>
              <a:t>INTRODUCTION</a:t>
            </a:r>
          </a:p>
        </p:txBody>
      </p:sp>
      <p:pic>
        <p:nvPicPr>
          <p:cNvPr id="4" name="Picture 4" descr="RÃ©sultat de recherche d'images pour &quot;logo isty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618" y="0"/>
            <a:ext cx="3297382" cy="108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3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319503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dirty="0"/>
              <a:t>CAHIER </a:t>
            </a:r>
            <a:r>
              <a:rPr lang="fr-FR" sz="5400" dirty="0" smtClean="0"/>
              <a:t>DES CHARGES</a:t>
            </a:r>
            <a:endParaRPr lang="fr-FR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7" y="1971098"/>
            <a:ext cx="11450782" cy="4351338"/>
          </a:xfrm>
        </p:spPr>
        <p:txBody>
          <a:bodyPr>
            <a:normAutofit/>
          </a:bodyPr>
          <a:lstStyle/>
          <a:p>
            <a:r>
              <a:rPr lang="fr-FR" sz="3200" dirty="0" smtClean="0"/>
              <a:t>Faire un interpréteur basique (mini </a:t>
            </a:r>
            <a:r>
              <a:rPr lang="fr-FR" sz="3200" dirty="0" err="1" smtClean="0"/>
              <a:t>bash</a:t>
            </a:r>
            <a:r>
              <a:rPr lang="fr-FR" sz="3200" dirty="0" smtClean="0"/>
              <a:t>) ;</a:t>
            </a:r>
          </a:p>
          <a:p>
            <a:r>
              <a:rPr lang="fr-FR" sz="3200" dirty="0" smtClean="0"/>
              <a:t>Reproduire la structure interne des </a:t>
            </a:r>
            <a:r>
              <a:rPr lang="fr-FR" sz="3200" dirty="0" err="1" smtClean="0"/>
              <a:t>inodes</a:t>
            </a:r>
            <a:r>
              <a:rPr lang="fr-FR" sz="3200" dirty="0" smtClean="0"/>
              <a:t>/blocs et l’arborescence des fichiers (faire le SGF) ;</a:t>
            </a:r>
          </a:p>
          <a:p>
            <a:r>
              <a:rPr lang="fr-FR" sz="3200" dirty="0" smtClean="0"/>
              <a:t>Définir un ensemble de primitives qui permettent d’interagir avec le SGF ;</a:t>
            </a:r>
          </a:p>
          <a:p>
            <a:r>
              <a:rPr lang="fr-FR" sz="3200" dirty="0" smtClean="0"/>
              <a:t>Définir un ensemble de commandes </a:t>
            </a:r>
            <a:r>
              <a:rPr lang="fr-FR" sz="3200" dirty="0" err="1" smtClean="0"/>
              <a:t>shell</a:t>
            </a:r>
            <a:r>
              <a:rPr lang="fr-FR" sz="3200" dirty="0" smtClean="0"/>
              <a:t> qui utilisent ces primitives. </a:t>
            </a:r>
            <a:endParaRPr lang="fr-FR" sz="3200" dirty="0"/>
          </a:p>
        </p:txBody>
      </p:sp>
      <p:pic>
        <p:nvPicPr>
          <p:cNvPr id="4" name="Picture 4" descr="RÃ©sultat de recherche d'images pour &quot;logo isty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618" y="0"/>
            <a:ext cx="3297382" cy="108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45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 smtClean="0"/>
              <a:t>REPARTITION DES TACHES</a:t>
            </a:r>
            <a:endParaRPr lang="fr-FR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072" y="2740025"/>
            <a:ext cx="10598728" cy="1915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 smtClean="0"/>
              <a:t>Étant au même pied d’égalité, nous avons jugé bon de nous réunir plusieurs fois pour travailler tous ensemble sur les mêmes tâches. </a:t>
            </a:r>
            <a:endParaRPr lang="fr-FR" sz="3600" dirty="0"/>
          </a:p>
        </p:txBody>
      </p:sp>
      <p:pic>
        <p:nvPicPr>
          <p:cNvPr id="4" name="Picture 4" descr="RÃ©sultat de recherche d'images pour &quot;logo isty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618" y="0"/>
            <a:ext cx="3297382" cy="108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6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944" y="117161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dirty="0"/>
              <a:t>Généralité sur les SGF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563" y="1442724"/>
            <a:ext cx="10515600" cy="4911658"/>
          </a:xfrm>
        </p:spPr>
        <p:txBody>
          <a:bodyPr>
            <a:normAutofit/>
          </a:bodyPr>
          <a:lstStyle/>
          <a:p>
            <a:r>
              <a:rPr lang="fr-FR" sz="3600" dirty="0" smtClean="0"/>
              <a:t>Qu’est ce qu’un </a:t>
            </a:r>
            <a:r>
              <a:rPr lang="fr-FR" sz="3600" dirty="0" err="1" smtClean="0"/>
              <a:t>inode</a:t>
            </a:r>
            <a:r>
              <a:rPr lang="fr-FR" sz="3600" dirty="0" smtClean="0"/>
              <a:t>? </a:t>
            </a:r>
          </a:p>
        </p:txBody>
      </p:sp>
      <p:pic>
        <p:nvPicPr>
          <p:cNvPr id="4" name="Picture 4" descr="RÃ©sultat de recherche d'images pour &quot;logo isty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618" y="0"/>
            <a:ext cx="3297382" cy="108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84" y="2215166"/>
            <a:ext cx="10084159" cy="464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8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5345"/>
            <a:ext cx="10515600" cy="4971618"/>
          </a:xfrm>
        </p:spPr>
        <p:txBody>
          <a:bodyPr>
            <a:normAutofit/>
          </a:bodyPr>
          <a:lstStyle/>
          <a:p>
            <a:r>
              <a:rPr lang="fr-FR" sz="3600" dirty="0" smtClean="0"/>
              <a:t>Qu’est ce qu’un Fichier?</a:t>
            </a:r>
          </a:p>
          <a:p>
            <a:pPr lvl="1"/>
            <a:r>
              <a:rPr lang="fr-FR" sz="3200" dirty="0" smtClean="0"/>
              <a:t>Fichiers de données. Contenu : une suite de caractères sans organisation particulière. Caractéristique spéciale : la taille.</a:t>
            </a:r>
          </a:p>
          <a:p>
            <a:pPr lvl="1"/>
            <a:endParaRPr lang="fr-FR" sz="3200" dirty="0"/>
          </a:p>
          <a:p>
            <a:pPr lvl="1"/>
            <a:endParaRPr lang="fr-FR" sz="3200" dirty="0" smtClean="0"/>
          </a:p>
          <a:p>
            <a:r>
              <a:rPr lang="fr-FR" sz="3600" dirty="0"/>
              <a:t>Qu’est ce qu’un Répertoire</a:t>
            </a:r>
            <a:r>
              <a:rPr lang="fr-FR" sz="3600" dirty="0" smtClean="0"/>
              <a:t>?</a:t>
            </a:r>
          </a:p>
          <a:p>
            <a:pPr lvl="1"/>
            <a:r>
              <a:rPr lang="fr-FR" sz="3200" dirty="0" smtClean="0"/>
              <a:t>Fichiers réguliers et fichiers spéciaux. Contenu : une structure logique associant noms internes ↔ noms externes. </a:t>
            </a:r>
            <a:endParaRPr lang="fr-FR" dirty="0"/>
          </a:p>
        </p:txBody>
      </p:sp>
      <p:pic>
        <p:nvPicPr>
          <p:cNvPr id="4" name="Picture 4" descr="RÃ©sultat de recherche d'images pour &quot;logo isty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618" y="0"/>
            <a:ext cx="3297382" cy="108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68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Implémentée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89" y="1752600"/>
            <a:ext cx="10515600" cy="4351338"/>
          </a:xfrm>
        </p:spPr>
        <p:txBody>
          <a:bodyPr/>
          <a:lstStyle/>
          <a:p>
            <a:r>
              <a:rPr lang="fr-FR" dirty="0" smtClean="0"/>
              <a:t>Allocation chainée (non contiguë)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Allocation contiguë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1026" name="Picture 2" descr="https://scontent-cdg2-1.xx.fbcdn.net/v/t1.15752-9/35416816_2083558321860720_6027671564084838400_n.png?_nc_cat=0&amp;oh=f8200282e6fc1f2d895f7cf5c035bf99&amp;oe=5BAEFE6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5" y="1644242"/>
            <a:ext cx="380047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content-cdg2-1.xx.fbcdn.net/v/t1.15752-9/35164826_2083558911860661_1428692305186914304_n.png?_nc_cat=0&amp;oh=abe7ecee158b57c84b17d5b6e02bb85a&amp;oe=5BAC131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4044179"/>
            <a:ext cx="447675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38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8000" dirty="0"/>
              <a:t>Implémentation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3611"/>
          </a:xfrm>
        </p:spPr>
        <p:txBody>
          <a:bodyPr>
            <a:normAutofit fontScale="92500" lnSpcReduction="20000"/>
          </a:bodyPr>
          <a:lstStyle/>
          <a:p>
            <a:r>
              <a:rPr lang="fr-FR" sz="3600" dirty="0"/>
              <a:t>Les structures utilisées :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typedef</a:t>
            </a:r>
            <a:r>
              <a:rPr lang="fr-FR" dirty="0" smtClean="0"/>
              <a:t> </a:t>
            </a:r>
            <a:r>
              <a:rPr lang="fr-FR" dirty="0" err="1" smtClean="0"/>
              <a:t>struct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{</a:t>
            </a:r>
          </a:p>
          <a:p>
            <a:pPr marL="0" indent="0">
              <a:buNone/>
            </a:pPr>
            <a:r>
              <a:rPr lang="fr-FR" dirty="0" smtClean="0"/>
              <a:t>	char </a:t>
            </a:r>
            <a:r>
              <a:rPr lang="fr-FR" dirty="0" err="1" smtClean="0"/>
              <a:t>typeFichier</a:t>
            </a:r>
            <a:r>
              <a:rPr lang="fr-FR" dirty="0" smtClean="0"/>
              <a:t>; // 1 = texte, 2 = dossier, 3 lien , 0 = libre ...</a:t>
            </a:r>
          </a:p>
          <a:p>
            <a:pPr marL="0" indent="0">
              <a:buNone/>
            </a:pPr>
            <a:r>
              <a:rPr lang="fr-FR" dirty="0" smtClean="0"/>
              <a:t>	char droits; // (</a:t>
            </a:r>
            <a:r>
              <a:rPr lang="fr-FR" dirty="0" err="1" smtClean="0"/>
              <a:t>rwx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nbLien</a:t>
            </a:r>
            <a:r>
              <a:rPr lang="fr-FR" dirty="0" smtClean="0"/>
              <a:t>;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int</a:t>
            </a:r>
            <a:r>
              <a:rPr lang="fr-FR" dirty="0" smtClean="0"/>
              <a:t> taille;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int</a:t>
            </a:r>
            <a:r>
              <a:rPr lang="fr-FR" dirty="0" smtClean="0"/>
              <a:t> bloc[NB_BLOC_MAX];	// -1 si le bloc n'est pas utilisé, "pointeur" vers le(s) bloc(s)</a:t>
            </a:r>
          </a:p>
          <a:p>
            <a:pPr marL="0" indent="0">
              <a:buNone/>
            </a:pPr>
            <a:r>
              <a:rPr lang="fr-FR" dirty="0" smtClean="0"/>
              <a:t>}</a:t>
            </a:r>
            <a:r>
              <a:rPr lang="fr-FR" b="1" dirty="0" err="1" smtClean="0"/>
              <a:t>Inode</a:t>
            </a:r>
            <a:r>
              <a:rPr lang="fr-FR" dirty="0" smtClean="0"/>
              <a:t>;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RÃ©sultat de recherche d'images pour &quot;logo isty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618" y="0"/>
            <a:ext cx="3297382" cy="108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19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2371</TotalTime>
  <Words>302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Création d’un Mini Système de Gestion de Fichiers</vt:lpstr>
      <vt:lpstr>Plan</vt:lpstr>
      <vt:lpstr>INTRODUCTION</vt:lpstr>
      <vt:lpstr>CAHIER DES CHARGES</vt:lpstr>
      <vt:lpstr>REPARTITION DES TACHES</vt:lpstr>
      <vt:lpstr>Généralité sur les SGF</vt:lpstr>
      <vt:lpstr>PowerPoint Presentation</vt:lpstr>
      <vt:lpstr>Structure Implémentée</vt:lpstr>
      <vt:lpstr>Implémentation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d’un Mini Système de Gestion de Fichiers</dc:title>
  <dc:creator>mehdi</dc:creator>
  <cp:lastModifiedBy>mehdi</cp:lastModifiedBy>
  <cp:revision>26</cp:revision>
  <dcterms:created xsi:type="dcterms:W3CDTF">2018-06-13T22:11:52Z</dcterms:created>
  <dcterms:modified xsi:type="dcterms:W3CDTF">2018-06-15T18:59:44Z</dcterms:modified>
</cp:coreProperties>
</file>