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1164" r:id="rId2"/>
    <p:sldId id="1389" r:id="rId3"/>
    <p:sldId id="1446" r:id="rId4"/>
    <p:sldId id="1437" r:id="rId5"/>
    <p:sldId id="1447" r:id="rId6"/>
    <p:sldId id="1411" r:id="rId7"/>
    <p:sldId id="1430" r:id="rId8"/>
    <p:sldId id="1412" r:id="rId9"/>
    <p:sldId id="1414" r:id="rId10"/>
    <p:sldId id="1433" r:id="rId11"/>
    <p:sldId id="1416" r:id="rId12"/>
    <p:sldId id="1445" r:id="rId13"/>
    <p:sldId id="1401" r:id="rId14"/>
    <p:sldId id="1435" r:id="rId15"/>
    <p:sldId id="1423" r:id="rId16"/>
    <p:sldId id="1417" r:id="rId17"/>
    <p:sldId id="1436" r:id="rId18"/>
    <p:sldId id="1434" r:id="rId19"/>
  </p:sldIdLst>
  <p:sldSz cx="12192000" cy="6858000"/>
  <p:notesSz cx="7023100" cy="93091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754463-30FA-824E-9681-17E0926DDDD5}">
          <p14:sldIdLst>
            <p14:sldId id="1164"/>
            <p14:sldId id="1389"/>
            <p14:sldId id="1446"/>
            <p14:sldId id="1437"/>
            <p14:sldId id="1447"/>
            <p14:sldId id="1411"/>
            <p14:sldId id="1430"/>
            <p14:sldId id="1412"/>
            <p14:sldId id="1414"/>
            <p14:sldId id="1433"/>
            <p14:sldId id="1416"/>
            <p14:sldId id="1445"/>
            <p14:sldId id="1401"/>
            <p14:sldId id="1435"/>
            <p14:sldId id="1423"/>
            <p14:sldId id="1417"/>
            <p14:sldId id="1436"/>
            <p14:sldId id="1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44" userDrawn="1">
          <p15:clr>
            <a:srgbClr val="A4A3A4"/>
          </p15:clr>
        </p15:guide>
        <p15:guide id="2" pos="2124" userDrawn="1">
          <p15:clr>
            <a:srgbClr val="A4A3A4"/>
          </p15:clr>
        </p15:guide>
        <p15:guide id="3" orient="horz" pos="2932" userDrawn="1">
          <p15:clr>
            <a:srgbClr val="A4A3A4"/>
          </p15:clr>
        </p15:guide>
        <p15:guide id="4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pofford, Laura" initials="SL" lastIdx="2" clrIdx="6">
    <p:extLst>
      <p:ext uri="{19B8F6BF-5375-455C-9EA6-DF929625EA0E}">
        <p15:presenceInfo xmlns:p15="http://schemas.microsoft.com/office/powerpoint/2012/main" userId="S::lspofford@imf.org::729f3023-7458-4886-8b15-5f4e1b9d797d" providerId="AD"/>
      </p:ext>
    </p:extLst>
  </p:cmAuthor>
  <p:cmAuthor id="1" name="Nandwa, Boaz" initials="NB" lastIdx="10" clrIdx="0"/>
  <p:cmAuthor id="8" name="El Gemayel, Joelle" initials="EGJ" lastIdx="5" clrIdx="7">
    <p:extLst>
      <p:ext uri="{19B8F6BF-5375-455C-9EA6-DF929625EA0E}">
        <p15:presenceInfo xmlns:p15="http://schemas.microsoft.com/office/powerpoint/2012/main" userId="S::JElGemayel@imf.org::b0d1ff4f-31f7-411c-b64d-5a11a4e81658" providerId="AD"/>
      </p:ext>
    </p:extLst>
  </p:cmAuthor>
  <p:cmAuthor id="2" name="Kamil Dybczak" initials="KD" lastIdx="10" clrIdx="1"/>
  <p:cmAuthor id="3" name="Tamirisa, Natalia" initials="TN" lastIdx="12" clrIdx="2"/>
  <p:cmAuthor id="4" name="Almalik, Mansour" initials="AM" lastIdx="6" clrIdx="3"/>
  <p:cmAuthor id="5" name="Pierre, Gaelle" initials="PG" lastIdx="3" clrIdx="4"/>
  <p:cmAuthor id="6" name="Basile, Gregory" initials="BG" lastIdx="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C50"/>
    <a:srgbClr val="F39C12"/>
    <a:srgbClr val="16A085"/>
    <a:srgbClr val="9BBB59"/>
    <a:srgbClr val="FEFEFE"/>
    <a:srgbClr val="DC4234"/>
    <a:srgbClr val="F79646"/>
    <a:srgbClr val="25D129"/>
    <a:srgbClr val="004C9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4" autoAdjust="0"/>
    <p:restoredTop sz="94151" autoAdjust="0"/>
  </p:normalViewPr>
  <p:slideViewPr>
    <p:cSldViewPr snapToGrid="0">
      <p:cViewPr varScale="1">
        <p:scale>
          <a:sx n="77" d="100"/>
          <a:sy n="77" d="100"/>
        </p:scale>
        <p:origin x="4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67" d="100"/>
          <a:sy n="167" d="100"/>
        </p:scale>
        <p:origin x="4152" y="184"/>
      </p:cViewPr>
      <p:guideLst>
        <p:guide orient="horz" pos="2844"/>
        <p:guide pos="2124"/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210D0-7B95-4E1E-B4FA-C55DF4C09D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2DB35-27BA-47C7-9DC2-0F823E059789}">
      <dgm:prSet phldrT="[Text]"/>
      <dgm:spPr/>
      <dgm:t>
        <a:bodyPr/>
        <a:lstStyle/>
        <a:p>
          <a:pPr algn="ctr"/>
          <a:r>
            <a:rPr lang="en-US" dirty="0"/>
            <a:t>13h00 exchange rate</a:t>
          </a:r>
        </a:p>
        <a:p>
          <a:pPr algn="ctr"/>
          <a:r>
            <a:rPr lang="en-US" i="1" dirty="0"/>
            <a:t>Published </a:t>
          </a:r>
          <a:r>
            <a:rPr lang="en-US" i="1" dirty="0" err="1"/>
            <a:t>13h15</a:t>
          </a:r>
          <a:endParaRPr lang="en-US" i="1" dirty="0"/>
        </a:p>
      </dgm:t>
    </dgm:pt>
    <dgm:pt modelId="{91C42A27-8F72-4B03-84C4-3C2F7431F201}" type="parTrans" cxnId="{A1E68431-A01E-40B1-9F23-FEA3CCAD1FF6}">
      <dgm:prSet/>
      <dgm:spPr/>
      <dgm:t>
        <a:bodyPr/>
        <a:lstStyle/>
        <a:p>
          <a:pPr algn="ctr"/>
          <a:endParaRPr lang="en-US"/>
        </a:p>
      </dgm:t>
    </dgm:pt>
    <dgm:pt modelId="{3E248ABB-06DF-4163-85E4-DB63E123DB1F}" type="sibTrans" cxnId="{A1E68431-A01E-40B1-9F23-FEA3CCAD1FF6}">
      <dgm:prSet/>
      <dgm:spPr/>
      <dgm:t>
        <a:bodyPr/>
        <a:lstStyle/>
        <a:p>
          <a:pPr algn="ctr"/>
          <a:endParaRPr lang="en-US"/>
        </a:p>
      </dgm:t>
    </dgm:pt>
    <dgm:pt modelId="{6136AC60-7BE0-4E23-ADDD-B481D2943B22}" type="asst">
      <dgm:prSet phldrT="[Text]"/>
      <dgm:spPr/>
      <dgm:t>
        <a:bodyPr/>
        <a:lstStyle/>
        <a:p>
          <a:pPr algn="ctr"/>
          <a:r>
            <a:rPr lang="en-US" dirty="0"/>
            <a:t>Non-intervention region : no intervention</a:t>
          </a:r>
        </a:p>
      </dgm:t>
    </dgm:pt>
    <dgm:pt modelId="{8E3CB518-2859-4EB3-8614-CE553C6C9019}" type="parTrans" cxnId="{138691E8-FFB1-41DA-8890-7B11BE2C5079}">
      <dgm:prSet/>
      <dgm:spPr/>
      <dgm:t>
        <a:bodyPr/>
        <a:lstStyle/>
        <a:p>
          <a:pPr algn="ctr"/>
          <a:endParaRPr lang="en-US"/>
        </a:p>
      </dgm:t>
    </dgm:pt>
    <dgm:pt modelId="{13189BA1-BBEA-4B63-A197-249F8B932FF5}" type="sibTrans" cxnId="{138691E8-FFB1-41DA-8890-7B11BE2C5079}">
      <dgm:prSet/>
      <dgm:spPr/>
      <dgm:t>
        <a:bodyPr/>
        <a:lstStyle/>
        <a:p>
          <a:pPr algn="ctr"/>
          <a:endParaRPr lang="en-US"/>
        </a:p>
      </dgm:t>
    </dgm:pt>
    <dgm:pt modelId="{8AC26E37-6989-4DCD-BD54-C8B5E65B5B16}">
      <dgm:prSet phldrT="[Text]"/>
      <dgm:spPr/>
      <dgm:t>
        <a:bodyPr/>
        <a:lstStyle/>
        <a:p>
          <a:pPr algn="ctr"/>
          <a:r>
            <a:rPr lang="en-US" dirty="0"/>
            <a:t>Intervention region</a:t>
          </a:r>
        </a:p>
      </dgm:t>
    </dgm:pt>
    <dgm:pt modelId="{79A734E3-D0DF-420B-8BFB-FEC1546D409F}" type="parTrans" cxnId="{88B368D0-54ED-4B65-A349-D1A9BF368CD1}">
      <dgm:prSet/>
      <dgm:spPr/>
      <dgm:t>
        <a:bodyPr/>
        <a:lstStyle/>
        <a:p>
          <a:pPr algn="ctr"/>
          <a:endParaRPr lang="en-US"/>
        </a:p>
      </dgm:t>
    </dgm:pt>
    <dgm:pt modelId="{535A4D34-A41E-471E-8339-F817C78715F7}" type="sibTrans" cxnId="{88B368D0-54ED-4B65-A349-D1A9BF368CD1}">
      <dgm:prSet/>
      <dgm:spPr/>
      <dgm:t>
        <a:bodyPr/>
        <a:lstStyle/>
        <a:p>
          <a:pPr algn="ctr"/>
          <a:endParaRPr lang="en-US"/>
        </a:p>
      </dgm:t>
    </dgm:pt>
    <dgm:pt modelId="{CC77272E-658D-4A8A-9DC2-FAD49EE6D44C}">
      <dgm:prSet/>
      <dgm:spPr/>
      <dgm:t>
        <a:bodyPr/>
        <a:lstStyle/>
        <a:p>
          <a:pPr algn="ctr"/>
          <a:r>
            <a:rPr lang="en-US" dirty="0"/>
            <a:t>Management decision : </a:t>
          </a:r>
          <a:r>
            <a:rPr lang="en-US" dirty="0" err="1"/>
            <a:t>13h30</a:t>
          </a:r>
          <a:endParaRPr lang="en-US" dirty="0"/>
        </a:p>
      </dgm:t>
    </dgm:pt>
    <dgm:pt modelId="{20C9EBA4-68C3-4293-AE24-2727121C6E4F}" type="parTrans" cxnId="{E897C1AA-CC52-4D76-A81E-32A2E48E2311}">
      <dgm:prSet/>
      <dgm:spPr/>
      <dgm:t>
        <a:bodyPr/>
        <a:lstStyle/>
        <a:p>
          <a:pPr algn="ctr"/>
          <a:endParaRPr lang="en-US"/>
        </a:p>
      </dgm:t>
    </dgm:pt>
    <dgm:pt modelId="{464D30FF-DB91-4DAD-A611-44F460752A7B}" type="sibTrans" cxnId="{E897C1AA-CC52-4D76-A81E-32A2E48E2311}">
      <dgm:prSet/>
      <dgm:spPr/>
      <dgm:t>
        <a:bodyPr/>
        <a:lstStyle/>
        <a:p>
          <a:pPr algn="ctr"/>
          <a:endParaRPr lang="en-US"/>
        </a:p>
      </dgm:t>
    </dgm:pt>
    <dgm:pt modelId="{36E00B89-25DE-409F-953F-55886E296BE7}">
      <dgm:prSet/>
      <dgm:spPr/>
      <dgm:t>
        <a:bodyPr/>
        <a:lstStyle/>
        <a:p>
          <a:pPr algn="ctr"/>
          <a:r>
            <a:rPr lang="en-US" dirty="0"/>
            <a:t>Announce the auction </a:t>
          </a:r>
          <a:r>
            <a:rPr lang="en-US" dirty="0" err="1"/>
            <a:t>13h35</a:t>
          </a:r>
          <a:endParaRPr lang="en-US" dirty="0"/>
        </a:p>
      </dgm:t>
    </dgm:pt>
    <dgm:pt modelId="{2FD8AA7F-3DD8-4285-9739-ED124B462C60}" type="parTrans" cxnId="{C3E12F70-EF76-4DBD-B068-E1CF64C6BC7B}">
      <dgm:prSet/>
      <dgm:spPr/>
      <dgm:t>
        <a:bodyPr/>
        <a:lstStyle/>
        <a:p>
          <a:pPr algn="ctr"/>
          <a:endParaRPr lang="en-US"/>
        </a:p>
      </dgm:t>
    </dgm:pt>
    <dgm:pt modelId="{72A71C95-1810-4B62-B154-67315EF89A52}" type="sibTrans" cxnId="{C3E12F70-EF76-4DBD-B068-E1CF64C6BC7B}">
      <dgm:prSet/>
      <dgm:spPr/>
      <dgm:t>
        <a:bodyPr/>
        <a:lstStyle/>
        <a:p>
          <a:pPr algn="ctr"/>
          <a:endParaRPr lang="en-US"/>
        </a:p>
      </dgm:t>
    </dgm:pt>
    <dgm:pt modelId="{5851ABA6-C04E-4730-87B1-E3896B41DDD2}">
      <dgm:prSet/>
      <dgm:spPr/>
      <dgm:t>
        <a:bodyPr/>
        <a:lstStyle/>
        <a:p>
          <a:pPr algn="ctr"/>
          <a:r>
            <a:rPr lang="en-US" dirty="0"/>
            <a:t>Allot the auction </a:t>
          </a:r>
          <a:r>
            <a:rPr lang="en-US" dirty="0" err="1"/>
            <a:t>13h50</a:t>
          </a:r>
          <a:endParaRPr lang="en-US" dirty="0"/>
        </a:p>
      </dgm:t>
    </dgm:pt>
    <dgm:pt modelId="{A6A318AB-3B2F-47D6-A973-F780610F72C2}" type="parTrans" cxnId="{A333541C-916B-45BB-9CB8-CA3D24DE6D44}">
      <dgm:prSet/>
      <dgm:spPr/>
      <dgm:t>
        <a:bodyPr/>
        <a:lstStyle/>
        <a:p>
          <a:pPr algn="ctr"/>
          <a:endParaRPr lang="en-US"/>
        </a:p>
      </dgm:t>
    </dgm:pt>
    <dgm:pt modelId="{A3CEEA2F-60B8-46F1-BBE8-7C5B2D41312C}" type="sibTrans" cxnId="{A333541C-916B-45BB-9CB8-CA3D24DE6D44}">
      <dgm:prSet/>
      <dgm:spPr/>
      <dgm:t>
        <a:bodyPr/>
        <a:lstStyle/>
        <a:p>
          <a:pPr algn="ctr"/>
          <a:endParaRPr lang="en-US"/>
        </a:p>
      </dgm:t>
    </dgm:pt>
    <dgm:pt modelId="{C3504424-4EE9-4149-84EB-59A8CDFE8522}">
      <dgm:prSet/>
      <dgm:spPr/>
      <dgm:t>
        <a:bodyPr/>
        <a:lstStyle/>
        <a:p>
          <a:pPr algn="ctr"/>
          <a:r>
            <a:rPr lang="en-US" dirty="0"/>
            <a:t>No intervention </a:t>
          </a:r>
        </a:p>
      </dgm:t>
    </dgm:pt>
    <dgm:pt modelId="{CFB75903-6AA7-45D8-9276-BC99EC61A9AE}" type="parTrans" cxnId="{45D52889-436A-4357-907C-A4C407546067}">
      <dgm:prSet/>
      <dgm:spPr/>
      <dgm:t>
        <a:bodyPr/>
        <a:lstStyle/>
        <a:p>
          <a:pPr algn="ctr"/>
          <a:endParaRPr lang="en-US"/>
        </a:p>
      </dgm:t>
    </dgm:pt>
    <dgm:pt modelId="{88ABE19A-64A4-4201-94CC-1F53C45D706C}" type="sibTrans" cxnId="{45D52889-436A-4357-907C-A4C407546067}">
      <dgm:prSet/>
      <dgm:spPr/>
      <dgm:t>
        <a:bodyPr/>
        <a:lstStyle/>
        <a:p>
          <a:pPr algn="ctr"/>
          <a:endParaRPr lang="en-US"/>
        </a:p>
      </dgm:t>
    </dgm:pt>
    <dgm:pt modelId="{A1650665-1753-48BA-8DB0-7A83C0C97F45}" type="pres">
      <dgm:prSet presAssocID="{BAF210D0-7B95-4E1E-B4FA-C55DF4C09D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C32E5B-8404-43CF-86F6-5B56CDA8D50C}" type="pres">
      <dgm:prSet presAssocID="{46B2DB35-27BA-47C7-9DC2-0F823E059789}" presName="hierRoot1" presStyleCnt="0"/>
      <dgm:spPr/>
    </dgm:pt>
    <dgm:pt modelId="{16D44794-1B99-4299-9A9D-D970889CC8B6}" type="pres">
      <dgm:prSet presAssocID="{46B2DB35-27BA-47C7-9DC2-0F823E059789}" presName="composite" presStyleCnt="0"/>
      <dgm:spPr/>
    </dgm:pt>
    <dgm:pt modelId="{BEAB161C-A6D1-4811-9A88-65EF7008E467}" type="pres">
      <dgm:prSet presAssocID="{46B2DB35-27BA-47C7-9DC2-0F823E059789}" presName="background" presStyleLbl="node0" presStyleIdx="0" presStyleCnt="1"/>
      <dgm:spPr/>
    </dgm:pt>
    <dgm:pt modelId="{56668259-3947-4E18-94DC-99789CA60FD6}" type="pres">
      <dgm:prSet presAssocID="{46B2DB35-27BA-47C7-9DC2-0F823E059789}" presName="text" presStyleLbl="fgAcc0" presStyleIdx="0" presStyleCnt="1">
        <dgm:presLayoutVars>
          <dgm:chPref val="3"/>
        </dgm:presLayoutVars>
      </dgm:prSet>
      <dgm:spPr/>
    </dgm:pt>
    <dgm:pt modelId="{61623C76-1BEE-4290-BDE6-DA6947A6B630}" type="pres">
      <dgm:prSet presAssocID="{46B2DB35-27BA-47C7-9DC2-0F823E059789}" presName="hierChild2" presStyleCnt="0"/>
      <dgm:spPr/>
    </dgm:pt>
    <dgm:pt modelId="{A969C1E1-336E-4950-B7CF-D3848AFE613E}" type="pres">
      <dgm:prSet presAssocID="{8E3CB518-2859-4EB3-8614-CE553C6C9019}" presName="Name10" presStyleLbl="parChTrans1D2" presStyleIdx="0" presStyleCnt="2"/>
      <dgm:spPr/>
    </dgm:pt>
    <dgm:pt modelId="{724E34B4-B7E2-4B37-9699-C4032B390032}" type="pres">
      <dgm:prSet presAssocID="{6136AC60-7BE0-4E23-ADDD-B481D2943B22}" presName="hierRoot2" presStyleCnt="0"/>
      <dgm:spPr/>
    </dgm:pt>
    <dgm:pt modelId="{652A613F-2C77-4415-82D2-E1B530ECE48F}" type="pres">
      <dgm:prSet presAssocID="{6136AC60-7BE0-4E23-ADDD-B481D2943B22}" presName="composite2" presStyleCnt="0"/>
      <dgm:spPr/>
    </dgm:pt>
    <dgm:pt modelId="{3E1B9E94-7DB3-4B87-B218-3A9E40592CAB}" type="pres">
      <dgm:prSet presAssocID="{6136AC60-7BE0-4E23-ADDD-B481D2943B22}" presName="background2" presStyleLbl="asst1" presStyleIdx="0" presStyleCnt="1"/>
      <dgm:spPr/>
    </dgm:pt>
    <dgm:pt modelId="{ED21C4B0-3F9B-479E-83A4-83D146E7AB22}" type="pres">
      <dgm:prSet presAssocID="{6136AC60-7BE0-4E23-ADDD-B481D2943B22}" presName="text2" presStyleLbl="fgAcc2" presStyleIdx="0" presStyleCnt="2">
        <dgm:presLayoutVars>
          <dgm:chPref val="3"/>
        </dgm:presLayoutVars>
      </dgm:prSet>
      <dgm:spPr/>
    </dgm:pt>
    <dgm:pt modelId="{D3E4A5D7-8892-4AAD-A96A-3285EBFC2548}" type="pres">
      <dgm:prSet presAssocID="{6136AC60-7BE0-4E23-ADDD-B481D2943B22}" presName="hierChild3" presStyleCnt="0"/>
      <dgm:spPr/>
    </dgm:pt>
    <dgm:pt modelId="{C9A5B56B-B838-493F-A480-A7C54C5D82B3}" type="pres">
      <dgm:prSet presAssocID="{79A734E3-D0DF-420B-8BFB-FEC1546D409F}" presName="Name10" presStyleLbl="parChTrans1D2" presStyleIdx="1" presStyleCnt="2"/>
      <dgm:spPr/>
    </dgm:pt>
    <dgm:pt modelId="{6D061FEB-6EC6-48DF-957D-F37D0C3A3B86}" type="pres">
      <dgm:prSet presAssocID="{8AC26E37-6989-4DCD-BD54-C8B5E65B5B16}" presName="hierRoot2" presStyleCnt="0"/>
      <dgm:spPr/>
    </dgm:pt>
    <dgm:pt modelId="{8C20AB0B-E605-47E6-B0CC-7FC46C3C1AD8}" type="pres">
      <dgm:prSet presAssocID="{8AC26E37-6989-4DCD-BD54-C8B5E65B5B16}" presName="composite2" presStyleCnt="0"/>
      <dgm:spPr/>
    </dgm:pt>
    <dgm:pt modelId="{20947EE7-958E-409C-9AC0-B6AD44E2D54D}" type="pres">
      <dgm:prSet presAssocID="{8AC26E37-6989-4DCD-BD54-C8B5E65B5B16}" presName="background2" presStyleLbl="node2" presStyleIdx="0" presStyleCnt="1"/>
      <dgm:spPr/>
    </dgm:pt>
    <dgm:pt modelId="{DDF9B5EF-3EB9-463D-8C5C-F160DC33117D}" type="pres">
      <dgm:prSet presAssocID="{8AC26E37-6989-4DCD-BD54-C8B5E65B5B16}" presName="text2" presStyleLbl="fgAcc2" presStyleIdx="1" presStyleCnt="2">
        <dgm:presLayoutVars>
          <dgm:chPref val="3"/>
        </dgm:presLayoutVars>
      </dgm:prSet>
      <dgm:spPr/>
    </dgm:pt>
    <dgm:pt modelId="{8C14F6A8-BCA6-4A1F-ABAA-1EA30CEC040C}" type="pres">
      <dgm:prSet presAssocID="{8AC26E37-6989-4DCD-BD54-C8B5E65B5B16}" presName="hierChild3" presStyleCnt="0"/>
      <dgm:spPr/>
    </dgm:pt>
    <dgm:pt modelId="{277D3636-2018-4640-A6FF-0A8C2897AA52}" type="pres">
      <dgm:prSet presAssocID="{20C9EBA4-68C3-4293-AE24-2727121C6E4F}" presName="Name17" presStyleLbl="parChTrans1D3" presStyleIdx="0" presStyleCnt="1"/>
      <dgm:spPr/>
    </dgm:pt>
    <dgm:pt modelId="{5729951B-CE84-4A4A-A204-5A5EFD9A964A}" type="pres">
      <dgm:prSet presAssocID="{CC77272E-658D-4A8A-9DC2-FAD49EE6D44C}" presName="hierRoot3" presStyleCnt="0"/>
      <dgm:spPr/>
    </dgm:pt>
    <dgm:pt modelId="{E57346FE-7194-4649-B809-74DA0658B3C1}" type="pres">
      <dgm:prSet presAssocID="{CC77272E-658D-4A8A-9DC2-FAD49EE6D44C}" presName="composite3" presStyleCnt="0"/>
      <dgm:spPr/>
    </dgm:pt>
    <dgm:pt modelId="{2882D0DC-4ECE-416F-BDC7-302059058D10}" type="pres">
      <dgm:prSet presAssocID="{CC77272E-658D-4A8A-9DC2-FAD49EE6D44C}" presName="background3" presStyleLbl="node3" presStyleIdx="0" presStyleCnt="1"/>
      <dgm:spPr/>
    </dgm:pt>
    <dgm:pt modelId="{F27154C0-2C3F-4A42-A272-F44E2FEA7812}" type="pres">
      <dgm:prSet presAssocID="{CC77272E-658D-4A8A-9DC2-FAD49EE6D44C}" presName="text3" presStyleLbl="fgAcc3" presStyleIdx="0" presStyleCnt="1">
        <dgm:presLayoutVars>
          <dgm:chPref val="3"/>
        </dgm:presLayoutVars>
      </dgm:prSet>
      <dgm:spPr/>
    </dgm:pt>
    <dgm:pt modelId="{0D1C97D6-4BEB-4C23-81E7-0B3B99514F57}" type="pres">
      <dgm:prSet presAssocID="{CC77272E-658D-4A8A-9DC2-FAD49EE6D44C}" presName="hierChild4" presStyleCnt="0"/>
      <dgm:spPr/>
    </dgm:pt>
    <dgm:pt modelId="{BA1E6E9D-C7BE-4D04-AD93-A58AF19C475D}" type="pres">
      <dgm:prSet presAssocID="{2FD8AA7F-3DD8-4285-9739-ED124B462C60}" presName="Name23" presStyleLbl="parChTrans1D4" presStyleIdx="0" presStyleCnt="3"/>
      <dgm:spPr/>
    </dgm:pt>
    <dgm:pt modelId="{FDC9E440-1019-4EBA-911F-173E3B546BE2}" type="pres">
      <dgm:prSet presAssocID="{36E00B89-25DE-409F-953F-55886E296BE7}" presName="hierRoot4" presStyleCnt="0"/>
      <dgm:spPr/>
    </dgm:pt>
    <dgm:pt modelId="{DDD8610F-201D-48EA-85A8-F3C422C98668}" type="pres">
      <dgm:prSet presAssocID="{36E00B89-25DE-409F-953F-55886E296BE7}" presName="composite4" presStyleCnt="0"/>
      <dgm:spPr/>
    </dgm:pt>
    <dgm:pt modelId="{CC1B6B01-1ED4-4032-B91C-A61737008A84}" type="pres">
      <dgm:prSet presAssocID="{36E00B89-25DE-409F-953F-55886E296BE7}" presName="background4" presStyleLbl="node4" presStyleIdx="0" presStyleCnt="3"/>
      <dgm:spPr/>
    </dgm:pt>
    <dgm:pt modelId="{64475F6C-CF36-460E-85DD-B076ABBE9C43}" type="pres">
      <dgm:prSet presAssocID="{36E00B89-25DE-409F-953F-55886E296BE7}" presName="text4" presStyleLbl="fgAcc4" presStyleIdx="0" presStyleCnt="3">
        <dgm:presLayoutVars>
          <dgm:chPref val="3"/>
        </dgm:presLayoutVars>
      </dgm:prSet>
      <dgm:spPr/>
    </dgm:pt>
    <dgm:pt modelId="{906C502A-DEA0-4A93-9070-D648E9D3DAEA}" type="pres">
      <dgm:prSet presAssocID="{36E00B89-25DE-409F-953F-55886E296BE7}" presName="hierChild5" presStyleCnt="0"/>
      <dgm:spPr/>
    </dgm:pt>
    <dgm:pt modelId="{AC82058B-775D-4695-AADC-2786BBB804F5}" type="pres">
      <dgm:prSet presAssocID="{A6A318AB-3B2F-47D6-A973-F780610F72C2}" presName="Name23" presStyleLbl="parChTrans1D4" presStyleIdx="1" presStyleCnt="3"/>
      <dgm:spPr/>
    </dgm:pt>
    <dgm:pt modelId="{0EF64667-9384-4FC4-8F2D-7824A0E2721B}" type="pres">
      <dgm:prSet presAssocID="{5851ABA6-C04E-4730-87B1-E3896B41DDD2}" presName="hierRoot4" presStyleCnt="0"/>
      <dgm:spPr/>
    </dgm:pt>
    <dgm:pt modelId="{9045670C-3659-4913-8BEE-9514120672AF}" type="pres">
      <dgm:prSet presAssocID="{5851ABA6-C04E-4730-87B1-E3896B41DDD2}" presName="composite4" presStyleCnt="0"/>
      <dgm:spPr/>
    </dgm:pt>
    <dgm:pt modelId="{6002C194-8C3F-489A-BFFC-93F16734ECBD}" type="pres">
      <dgm:prSet presAssocID="{5851ABA6-C04E-4730-87B1-E3896B41DDD2}" presName="background4" presStyleLbl="node4" presStyleIdx="1" presStyleCnt="3"/>
      <dgm:spPr/>
    </dgm:pt>
    <dgm:pt modelId="{B96573F2-3057-4EFD-9B46-8F6B6ABFFFF9}" type="pres">
      <dgm:prSet presAssocID="{5851ABA6-C04E-4730-87B1-E3896B41DDD2}" presName="text4" presStyleLbl="fgAcc4" presStyleIdx="1" presStyleCnt="3">
        <dgm:presLayoutVars>
          <dgm:chPref val="3"/>
        </dgm:presLayoutVars>
      </dgm:prSet>
      <dgm:spPr/>
    </dgm:pt>
    <dgm:pt modelId="{11A88DC9-ED1F-4EBE-8CF7-E29635BCDA01}" type="pres">
      <dgm:prSet presAssocID="{5851ABA6-C04E-4730-87B1-E3896B41DDD2}" presName="hierChild5" presStyleCnt="0"/>
      <dgm:spPr/>
    </dgm:pt>
    <dgm:pt modelId="{21B78650-5BA5-40CD-82FD-408DD3A8A064}" type="pres">
      <dgm:prSet presAssocID="{CFB75903-6AA7-45D8-9276-BC99EC61A9AE}" presName="Name23" presStyleLbl="parChTrans1D4" presStyleIdx="2" presStyleCnt="3"/>
      <dgm:spPr/>
    </dgm:pt>
    <dgm:pt modelId="{6874EE6A-51BB-491C-8F58-E6B58CF15C7E}" type="pres">
      <dgm:prSet presAssocID="{C3504424-4EE9-4149-84EB-59A8CDFE8522}" presName="hierRoot4" presStyleCnt="0"/>
      <dgm:spPr/>
    </dgm:pt>
    <dgm:pt modelId="{5E63963E-2CBA-44F4-95C0-8E576B2303B0}" type="pres">
      <dgm:prSet presAssocID="{C3504424-4EE9-4149-84EB-59A8CDFE8522}" presName="composite4" presStyleCnt="0"/>
      <dgm:spPr/>
    </dgm:pt>
    <dgm:pt modelId="{861322DC-5B06-406E-BDCE-FE9DA6585B37}" type="pres">
      <dgm:prSet presAssocID="{C3504424-4EE9-4149-84EB-59A8CDFE8522}" presName="background4" presStyleLbl="node4" presStyleIdx="2" presStyleCnt="3"/>
      <dgm:spPr/>
    </dgm:pt>
    <dgm:pt modelId="{8B04ACDC-50B3-4DE8-93A5-A84FA6F1C58A}" type="pres">
      <dgm:prSet presAssocID="{C3504424-4EE9-4149-84EB-59A8CDFE8522}" presName="text4" presStyleLbl="fgAcc4" presStyleIdx="2" presStyleCnt="3">
        <dgm:presLayoutVars>
          <dgm:chPref val="3"/>
        </dgm:presLayoutVars>
      </dgm:prSet>
      <dgm:spPr/>
    </dgm:pt>
    <dgm:pt modelId="{BB4E9EE6-F482-4ABF-B0BC-45D94FF05874}" type="pres">
      <dgm:prSet presAssocID="{C3504424-4EE9-4149-84EB-59A8CDFE8522}" presName="hierChild5" presStyleCnt="0"/>
      <dgm:spPr/>
    </dgm:pt>
  </dgm:ptLst>
  <dgm:cxnLst>
    <dgm:cxn modelId="{A333541C-916B-45BB-9CB8-CA3D24DE6D44}" srcId="{36E00B89-25DE-409F-953F-55886E296BE7}" destId="{5851ABA6-C04E-4730-87B1-E3896B41DDD2}" srcOrd="0" destOrd="0" parTransId="{A6A318AB-3B2F-47D6-A973-F780610F72C2}" sibTransId="{A3CEEA2F-60B8-46F1-BBE8-7C5B2D41312C}"/>
    <dgm:cxn modelId="{A4176527-2010-462A-82E0-CE99205DECDB}" type="presOf" srcId="{36E00B89-25DE-409F-953F-55886E296BE7}" destId="{64475F6C-CF36-460E-85DD-B076ABBE9C43}" srcOrd="0" destOrd="0" presId="urn:microsoft.com/office/officeart/2005/8/layout/hierarchy1"/>
    <dgm:cxn modelId="{A1E68431-A01E-40B1-9F23-FEA3CCAD1FF6}" srcId="{BAF210D0-7B95-4E1E-B4FA-C55DF4C09DBC}" destId="{46B2DB35-27BA-47C7-9DC2-0F823E059789}" srcOrd="0" destOrd="0" parTransId="{91C42A27-8F72-4B03-84C4-3C2F7431F201}" sibTransId="{3E248ABB-06DF-4163-85E4-DB63E123DB1F}"/>
    <dgm:cxn modelId="{9F5E2838-47EA-4E23-ABE4-3A9E94E27CCC}" type="presOf" srcId="{CC77272E-658D-4A8A-9DC2-FAD49EE6D44C}" destId="{F27154C0-2C3F-4A42-A272-F44E2FEA7812}" srcOrd="0" destOrd="0" presId="urn:microsoft.com/office/officeart/2005/8/layout/hierarchy1"/>
    <dgm:cxn modelId="{9CD0F238-2A54-4E3E-A370-F7E664517BFD}" type="presOf" srcId="{5851ABA6-C04E-4730-87B1-E3896B41DDD2}" destId="{B96573F2-3057-4EFD-9B46-8F6B6ABFFFF9}" srcOrd="0" destOrd="0" presId="urn:microsoft.com/office/officeart/2005/8/layout/hierarchy1"/>
    <dgm:cxn modelId="{AE01BC5B-9342-4229-9408-A91A4F42D44E}" type="presOf" srcId="{2FD8AA7F-3DD8-4285-9739-ED124B462C60}" destId="{BA1E6E9D-C7BE-4D04-AD93-A58AF19C475D}" srcOrd="0" destOrd="0" presId="urn:microsoft.com/office/officeart/2005/8/layout/hierarchy1"/>
    <dgm:cxn modelId="{9C1DE643-1E2F-4372-BC8C-B7FE9181612A}" type="presOf" srcId="{C3504424-4EE9-4149-84EB-59A8CDFE8522}" destId="{8B04ACDC-50B3-4DE8-93A5-A84FA6F1C58A}" srcOrd="0" destOrd="0" presId="urn:microsoft.com/office/officeart/2005/8/layout/hierarchy1"/>
    <dgm:cxn modelId="{C3E12F70-EF76-4DBD-B068-E1CF64C6BC7B}" srcId="{CC77272E-658D-4A8A-9DC2-FAD49EE6D44C}" destId="{36E00B89-25DE-409F-953F-55886E296BE7}" srcOrd="0" destOrd="0" parTransId="{2FD8AA7F-3DD8-4285-9739-ED124B462C60}" sibTransId="{72A71C95-1810-4B62-B154-67315EF89A52}"/>
    <dgm:cxn modelId="{88DA2C51-1D60-4B88-8C08-A4FF20024856}" type="presOf" srcId="{46B2DB35-27BA-47C7-9DC2-0F823E059789}" destId="{56668259-3947-4E18-94DC-99789CA60FD6}" srcOrd="0" destOrd="0" presId="urn:microsoft.com/office/officeart/2005/8/layout/hierarchy1"/>
    <dgm:cxn modelId="{BD599E80-541D-4A0F-97DC-BD3377C7F3BB}" type="presOf" srcId="{20C9EBA4-68C3-4293-AE24-2727121C6E4F}" destId="{277D3636-2018-4640-A6FF-0A8C2897AA52}" srcOrd="0" destOrd="0" presId="urn:microsoft.com/office/officeart/2005/8/layout/hierarchy1"/>
    <dgm:cxn modelId="{45D52889-436A-4357-907C-A4C407546067}" srcId="{CC77272E-658D-4A8A-9DC2-FAD49EE6D44C}" destId="{C3504424-4EE9-4149-84EB-59A8CDFE8522}" srcOrd="1" destOrd="0" parTransId="{CFB75903-6AA7-45D8-9276-BC99EC61A9AE}" sibTransId="{88ABE19A-64A4-4201-94CC-1F53C45D706C}"/>
    <dgm:cxn modelId="{E2D1598F-8BE2-4061-8593-06ECB5117530}" type="presOf" srcId="{CFB75903-6AA7-45D8-9276-BC99EC61A9AE}" destId="{21B78650-5BA5-40CD-82FD-408DD3A8A064}" srcOrd="0" destOrd="0" presId="urn:microsoft.com/office/officeart/2005/8/layout/hierarchy1"/>
    <dgm:cxn modelId="{523E389D-D0C7-4881-9FB9-34FF3FD8A7E9}" type="presOf" srcId="{A6A318AB-3B2F-47D6-A973-F780610F72C2}" destId="{AC82058B-775D-4695-AADC-2786BBB804F5}" srcOrd="0" destOrd="0" presId="urn:microsoft.com/office/officeart/2005/8/layout/hierarchy1"/>
    <dgm:cxn modelId="{E897C1AA-CC52-4D76-A81E-32A2E48E2311}" srcId="{8AC26E37-6989-4DCD-BD54-C8B5E65B5B16}" destId="{CC77272E-658D-4A8A-9DC2-FAD49EE6D44C}" srcOrd="0" destOrd="0" parTransId="{20C9EBA4-68C3-4293-AE24-2727121C6E4F}" sibTransId="{464D30FF-DB91-4DAD-A611-44F460752A7B}"/>
    <dgm:cxn modelId="{DF9DEBBC-4CCA-4F54-A101-057C86F2C7E6}" type="presOf" srcId="{8AC26E37-6989-4DCD-BD54-C8B5E65B5B16}" destId="{DDF9B5EF-3EB9-463D-8C5C-F160DC33117D}" srcOrd="0" destOrd="0" presId="urn:microsoft.com/office/officeart/2005/8/layout/hierarchy1"/>
    <dgm:cxn modelId="{88B368D0-54ED-4B65-A349-D1A9BF368CD1}" srcId="{46B2DB35-27BA-47C7-9DC2-0F823E059789}" destId="{8AC26E37-6989-4DCD-BD54-C8B5E65B5B16}" srcOrd="1" destOrd="0" parTransId="{79A734E3-D0DF-420B-8BFB-FEC1546D409F}" sibTransId="{535A4D34-A41E-471E-8339-F817C78715F7}"/>
    <dgm:cxn modelId="{530A81D3-3248-4374-A2ED-52C7FCB4C589}" type="presOf" srcId="{8E3CB518-2859-4EB3-8614-CE553C6C9019}" destId="{A969C1E1-336E-4950-B7CF-D3848AFE613E}" srcOrd="0" destOrd="0" presId="urn:microsoft.com/office/officeart/2005/8/layout/hierarchy1"/>
    <dgm:cxn modelId="{138691E8-FFB1-41DA-8890-7B11BE2C5079}" srcId="{46B2DB35-27BA-47C7-9DC2-0F823E059789}" destId="{6136AC60-7BE0-4E23-ADDD-B481D2943B22}" srcOrd="0" destOrd="0" parTransId="{8E3CB518-2859-4EB3-8614-CE553C6C9019}" sibTransId="{13189BA1-BBEA-4B63-A197-249F8B932FF5}"/>
    <dgm:cxn modelId="{FEE82CEB-B764-4FAB-ABA8-8D028A0E5024}" type="presOf" srcId="{79A734E3-D0DF-420B-8BFB-FEC1546D409F}" destId="{C9A5B56B-B838-493F-A480-A7C54C5D82B3}" srcOrd="0" destOrd="0" presId="urn:microsoft.com/office/officeart/2005/8/layout/hierarchy1"/>
    <dgm:cxn modelId="{4A4B62F6-317B-49E5-8326-5659D6D437B0}" type="presOf" srcId="{6136AC60-7BE0-4E23-ADDD-B481D2943B22}" destId="{ED21C4B0-3F9B-479E-83A4-83D146E7AB22}" srcOrd="0" destOrd="0" presId="urn:microsoft.com/office/officeart/2005/8/layout/hierarchy1"/>
    <dgm:cxn modelId="{3F4918FF-4F89-4A31-AABA-0ABBA12B0B51}" type="presOf" srcId="{BAF210D0-7B95-4E1E-B4FA-C55DF4C09DBC}" destId="{A1650665-1753-48BA-8DB0-7A83C0C97F45}" srcOrd="0" destOrd="0" presId="urn:microsoft.com/office/officeart/2005/8/layout/hierarchy1"/>
    <dgm:cxn modelId="{1E0B6193-1215-44A1-9F88-F536EEBCA61E}" type="presParOf" srcId="{A1650665-1753-48BA-8DB0-7A83C0C97F45}" destId="{E6C32E5B-8404-43CF-86F6-5B56CDA8D50C}" srcOrd="0" destOrd="0" presId="urn:microsoft.com/office/officeart/2005/8/layout/hierarchy1"/>
    <dgm:cxn modelId="{71B771B2-6BF5-4BC3-8581-79C74E357D9B}" type="presParOf" srcId="{E6C32E5B-8404-43CF-86F6-5B56CDA8D50C}" destId="{16D44794-1B99-4299-9A9D-D970889CC8B6}" srcOrd="0" destOrd="0" presId="urn:microsoft.com/office/officeart/2005/8/layout/hierarchy1"/>
    <dgm:cxn modelId="{9BF4900E-C324-4F25-A390-4E069C826B5A}" type="presParOf" srcId="{16D44794-1B99-4299-9A9D-D970889CC8B6}" destId="{BEAB161C-A6D1-4811-9A88-65EF7008E467}" srcOrd="0" destOrd="0" presId="urn:microsoft.com/office/officeart/2005/8/layout/hierarchy1"/>
    <dgm:cxn modelId="{F86958E0-6A2A-4ADC-85D5-7751A2E28316}" type="presParOf" srcId="{16D44794-1B99-4299-9A9D-D970889CC8B6}" destId="{56668259-3947-4E18-94DC-99789CA60FD6}" srcOrd="1" destOrd="0" presId="urn:microsoft.com/office/officeart/2005/8/layout/hierarchy1"/>
    <dgm:cxn modelId="{53CDDC43-87E2-43A2-8CD8-052EE172C091}" type="presParOf" srcId="{E6C32E5B-8404-43CF-86F6-5B56CDA8D50C}" destId="{61623C76-1BEE-4290-BDE6-DA6947A6B630}" srcOrd="1" destOrd="0" presId="urn:microsoft.com/office/officeart/2005/8/layout/hierarchy1"/>
    <dgm:cxn modelId="{6E6A2FE6-110A-4A76-B21D-1DABC9AF2180}" type="presParOf" srcId="{61623C76-1BEE-4290-BDE6-DA6947A6B630}" destId="{A969C1E1-336E-4950-B7CF-D3848AFE613E}" srcOrd="0" destOrd="0" presId="urn:microsoft.com/office/officeart/2005/8/layout/hierarchy1"/>
    <dgm:cxn modelId="{6D80B895-8267-452D-9626-5978D1BA9974}" type="presParOf" srcId="{61623C76-1BEE-4290-BDE6-DA6947A6B630}" destId="{724E34B4-B7E2-4B37-9699-C4032B390032}" srcOrd="1" destOrd="0" presId="urn:microsoft.com/office/officeart/2005/8/layout/hierarchy1"/>
    <dgm:cxn modelId="{1899E41A-0421-4A87-9A0D-64B9F518A7A0}" type="presParOf" srcId="{724E34B4-B7E2-4B37-9699-C4032B390032}" destId="{652A613F-2C77-4415-82D2-E1B530ECE48F}" srcOrd="0" destOrd="0" presId="urn:microsoft.com/office/officeart/2005/8/layout/hierarchy1"/>
    <dgm:cxn modelId="{27B61C09-C45B-4E3C-98C1-90368C67584F}" type="presParOf" srcId="{652A613F-2C77-4415-82D2-E1B530ECE48F}" destId="{3E1B9E94-7DB3-4B87-B218-3A9E40592CAB}" srcOrd="0" destOrd="0" presId="urn:microsoft.com/office/officeart/2005/8/layout/hierarchy1"/>
    <dgm:cxn modelId="{1B9DF269-B500-4CFB-BCBE-05CB94742FEA}" type="presParOf" srcId="{652A613F-2C77-4415-82D2-E1B530ECE48F}" destId="{ED21C4B0-3F9B-479E-83A4-83D146E7AB22}" srcOrd="1" destOrd="0" presId="urn:microsoft.com/office/officeart/2005/8/layout/hierarchy1"/>
    <dgm:cxn modelId="{8A075D49-16E0-467A-AC34-E485F18CA0CD}" type="presParOf" srcId="{724E34B4-B7E2-4B37-9699-C4032B390032}" destId="{D3E4A5D7-8892-4AAD-A96A-3285EBFC2548}" srcOrd="1" destOrd="0" presId="urn:microsoft.com/office/officeart/2005/8/layout/hierarchy1"/>
    <dgm:cxn modelId="{54F3C190-F605-411A-9467-4F0CD6FA0D5C}" type="presParOf" srcId="{61623C76-1BEE-4290-BDE6-DA6947A6B630}" destId="{C9A5B56B-B838-493F-A480-A7C54C5D82B3}" srcOrd="2" destOrd="0" presId="urn:microsoft.com/office/officeart/2005/8/layout/hierarchy1"/>
    <dgm:cxn modelId="{7452C9B7-3357-4586-B5D3-BDC9CEAAB6CF}" type="presParOf" srcId="{61623C76-1BEE-4290-BDE6-DA6947A6B630}" destId="{6D061FEB-6EC6-48DF-957D-F37D0C3A3B86}" srcOrd="3" destOrd="0" presId="urn:microsoft.com/office/officeart/2005/8/layout/hierarchy1"/>
    <dgm:cxn modelId="{D868BADE-72D1-4119-BF49-9C8C5BFA52A3}" type="presParOf" srcId="{6D061FEB-6EC6-48DF-957D-F37D0C3A3B86}" destId="{8C20AB0B-E605-47E6-B0CC-7FC46C3C1AD8}" srcOrd="0" destOrd="0" presId="urn:microsoft.com/office/officeart/2005/8/layout/hierarchy1"/>
    <dgm:cxn modelId="{5D7F1AAF-D00F-4883-B6A4-2772B6619E6C}" type="presParOf" srcId="{8C20AB0B-E605-47E6-B0CC-7FC46C3C1AD8}" destId="{20947EE7-958E-409C-9AC0-B6AD44E2D54D}" srcOrd="0" destOrd="0" presId="urn:microsoft.com/office/officeart/2005/8/layout/hierarchy1"/>
    <dgm:cxn modelId="{2DF9C531-362F-4B10-88E8-76D4AF3A75B3}" type="presParOf" srcId="{8C20AB0B-E605-47E6-B0CC-7FC46C3C1AD8}" destId="{DDF9B5EF-3EB9-463D-8C5C-F160DC33117D}" srcOrd="1" destOrd="0" presId="urn:microsoft.com/office/officeart/2005/8/layout/hierarchy1"/>
    <dgm:cxn modelId="{F9013259-4581-4A95-A058-42AAD6905278}" type="presParOf" srcId="{6D061FEB-6EC6-48DF-957D-F37D0C3A3B86}" destId="{8C14F6A8-BCA6-4A1F-ABAA-1EA30CEC040C}" srcOrd="1" destOrd="0" presId="urn:microsoft.com/office/officeart/2005/8/layout/hierarchy1"/>
    <dgm:cxn modelId="{F74DF772-DA89-4622-AD55-60AA89BFA6B8}" type="presParOf" srcId="{8C14F6A8-BCA6-4A1F-ABAA-1EA30CEC040C}" destId="{277D3636-2018-4640-A6FF-0A8C2897AA52}" srcOrd="0" destOrd="0" presId="urn:microsoft.com/office/officeart/2005/8/layout/hierarchy1"/>
    <dgm:cxn modelId="{632BA589-55F8-4B04-95AE-B48EB89BDA58}" type="presParOf" srcId="{8C14F6A8-BCA6-4A1F-ABAA-1EA30CEC040C}" destId="{5729951B-CE84-4A4A-A204-5A5EFD9A964A}" srcOrd="1" destOrd="0" presId="urn:microsoft.com/office/officeart/2005/8/layout/hierarchy1"/>
    <dgm:cxn modelId="{F978776B-314B-45C2-9553-8A124B842119}" type="presParOf" srcId="{5729951B-CE84-4A4A-A204-5A5EFD9A964A}" destId="{E57346FE-7194-4649-B809-74DA0658B3C1}" srcOrd="0" destOrd="0" presId="urn:microsoft.com/office/officeart/2005/8/layout/hierarchy1"/>
    <dgm:cxn modelId="{936C6BB0-7C6C-4A11-A5D0-8EEC6CBE0329}" type="presParOf" srcId="{E57346FE-7194-4649-B809-74DA0658B3C1}" destId="{2882D0DC-4ECE-416F-BDC7-302059058D10}" srcOrd="0" destOrd="0" presId="urn:microsoft.com/office/officeart/2005/8/layout/hierarchy1"/>
    <dgm:cxn modelId="{40E4DD96-BAE3-4E9D-A0E4-1237C7B7D1C0}" type="presParOf" srcId="{E57346FE-7194-4649-B809-74DA0658B3C1}" destId="{F27154C0-2C3F-4A42-A272-F44E2FEA7812}" srcOrd="1" destOrd="0" presId="urn:microsoft.com/office/officeart/2005/8/layout/hierarchy1"/>
    <dgm:cxn modelId="{4B9A2A0A-9F90-4457-BD2A-4B23199F5ED8}" type="presParOf" srcId="{5729951B-CE84-4A4A-A204-5A5EFD9A964A}" destId="{0D1C97D6-4BEB-4C23-81E7-0B3B99514F57}" srcOrd="1" destOrd="0" presId="urn:microsoft.com/office/officeart/2005/8/layout/hierarchy1"/>
    <dgm:cxn modelId="{B6275255-8A3A-4512-83A0-83B3A03CD03F}" type="presParOf" srcId="{0D1C97D6-4BEB-4C23-81E7-0B3B99514F57}" destId="{BA1E6E9D-C7BE-4D04-AD93-A58AF19C475D}" srcOrd="0" destOrd="0" presId="urn:microsoft.com/office/officeart/2005/8/layout/hierarchy1"/>
    <dgm:cxn modelId="{99F4423F-2AC3-4F9F-BE32-6FBBE34EB336}" type="presParOf" srcId="{0D1C97D6-4BEB-4C23-81E7-0B3B99514F57}" destId="{FDC9E440-1019-4EBA-911F-173E3B546BE2}" srcOrd="1" destOrd="0" presId="urn:microsoft.com/office/officeart/2005/8/layout/hierarchy1"/>
    <dgm:cxn modelId="{51B228AB-01F0-4762-836F-7B385484EC14}" type="presParOf" srcId="{FDC9E440-1019-4EBA-911F-173E3B546BE2}" destId="{DDD8610F-201D-48EA-85A8-F3C422C98668}" srcOrd="0" destOrd="0" presId="urn:microsoft.com/office/officeart/2005/8/layout/hierarchy1"/>
    <dgm:cxn modelId="{E990D194-077A-4904-B13A-0788EBEA7F21}" type="presParOf" srcId="{DDD8610F-201D-48EA-85A8-F3C422C98668}" destId="{CC1B6B01-1ED4-4032-B91C-A61737008A84}" srcOrd="0" destOrd="0" presId="urn:microsoft.com/office/officeart/2005/8/layout/hierarchy1"/>
    <dgm:cxn modelId="{93CA73FE-002E-4441-8A46-89853DDB7BA8}" type="presParOf" srcId="{DDD8610F-201D-48EA-85A8-F3C422C98668}" destId="{64475F6C-CF36-460E-85DD-B076ABBE9C43}" srcOrd="1" destOrd="0" presId="urn:microsoft.com/office/officeart/2005/8/layout/hierarchy1"/>
    <dgm:cxn modelId="{13B31A44-C7F4-4012-B008-DD0474C02F53}" type="presParOf" srcId="{FDC9E440-1019-4EBA-911F-173E3B546BE2}" destId="{906C502A-DEA0-4A93-9070-D648E9D3DAEA}" srcOrd="1" destOrd="0" presId="urn:microsoft.com/office/officeart/2005/8/layout/hierarchy1"/>
    <dgm:cxn modelId="{0FCE467F-086C-459B-B7C6-6B153193794C}" type="presParOf" srcId="{906C502A-DEA0-4A93-9070-D648E9D3DAEA}" destId="{AC82058B-775D-4695-AADC-2786BBB804F5}" srcOrd="0" destOrd="0" presId="urn:microsoft.com/office/officeart/2005/8/layout/hierarchy1"/>
    <dgm:cxn modelId="{D0D4A236-D123-40F9-B2A2-49090E62A3C5}" type="presParOf" srcId="{906C502A-DEA0-4A93-9070-D648E9D3DAEA}" destId="{0EF64667-9384-4FC4-8F2D-7824A0E2721B}" srcOrd="1" destOrd="0" presId="urn:microsoft.com/office/officeart/2005/8/layout/hierarchy1"/>
    <dgm:cxn modelId="{A4251CAF-C338-4FCA-BB8D-5936C6AC15BE}" type="presParOf" srcId="{0EF64667-9384-4FC4-8F2D-7824A0E2721B}" destId="{9045670C-3659-4913-8BEE-9514120672AF}" srcOrd="0" destOrd="0" presId="urn:microsoft.com/office/officeart/2005/8/layout/hierarchy1"/>
    <dgm:cxn modelId="{266B45A8-F70B-4829-B012-1187396275A9}" type="presParOf" srcId="{9045670C-3659-4913-8BEE-9514120672AF}" destId="{6002C194-8C3F-489A-BFFC-93F16734ECBD}" srcOrd="0" destOrd="0" presId="urn:microsoft.com/office/officeart/2005/8/layout/hierarchy1"/>
    <dgm:cxn modelId="{205D2B96-18DA-4A37-8116-95DB64CB2230}" type="presParOf" srcId="{9045670C-3659-4913-8BEE-9514120672AF}" destId="{B96573F2-3057-4EFD-9B46-8F6B6ABFFFF9}" srcOrd="1" destOrd="0" presId="urn:microsoft.com/office/officeart/2005/8/layout/hierarchy1"/>
    <dgm:cxn modelId="{7F5C3B1B-953C-4DF6-A361-70981BC681CE}" type="presParOf" srcId="{0EF64667-9384-4FC4-8F2D-7824A0E2721B}" destId="{11A88DC9-ED1F-4EBE-8CF7-E29635BCDA01}" srcOrd="1" destOrd="0" presId="urn:microsoft.com/office/officeart/2005/8/layout/hierarchy1"/>
    <dgm:cxn modelId="{B0243365-75E4-420B-9587-0AE7DB2EB3A6}" type="presParOf" srcId="{0D1C97D6-4BEB-4C23-81E7-0B3B99514F57}" destId="{21B78650-5BA5-40CD-82FD-408DD3A8A064}" srcOrd="2" destOrd="0" presId="urn:microsoft.com/office/officeart/2005/8/layout/hierarchy1"/>
    <dgm:cxn modelId="{DDDD939C-E6CB-4F0F-B26F-A3B2F121650D}" type="presParOf" srcId="{0D1C97D6-4BEB-4C23-81E7-0B3B99514F57}" destId="{6874EE6A-51BB-491C-8F58-E6B58CF15C7E}" srcOrd="3" destOrd="0" presId="urn:microsoft.com/office/officeart/2005/8/layout/hierarchy1"/>
    <dgm:cxn modelId="{676A2FE5-1435-4F15-B058-409707DDF5B3}" type="presParOf" srcId="{6874EE6A-51BB-491C-8F58-E6B58CF15C7E}" destId="{5E63963E-2CBA-44F4-95C0-8E576B2303B0}" srcOrd="0" destOrd="0" presId="urn:microsoft.com/office/officeart/2005/8/layout/hierarchy1"/>
    <dgm:cxn modelId="{03D770D5-5510-4076-B83E-6C89806B6D59}" type="presParOf" srcId="{5E63963E-2CBA-44F4-95C0-8E576B2303B0}" destId="{861322DC-5B06-406E-BDCE-FE9DA6585B37}" srcOrd="0" destOrd="0" presId="urn:microsoft.com/office/officeart/2005/8/layout/hierarchy1"/>
    <dgm:cxn modelId="{7FD68E43-3F33-41E1-A71C-2A03ECBBC600}" type="presParOf" srcId="{5E63963E-2CBA-44F4-95C0-8E576B2303B0}" destId="{8B04ACDC-50B3-4DE8-93A5-A84FA6F1C58A}" srcOrd="1" destOrd="0" presId="urn:microsoft.com/office/officeart/2005/8/layout/hierarchy1"/>
    <dgm:cxn modelId="{77915CDD-2E09-48AA-A6FB-C588BD9869CF}" type="presParOf" srcId="{6874EE6A-51BB-491C-8F58-E6B58CF15C7E}" destId="{BB4E9EE6-F482-4ABF-B0BC-45D94FF058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78650-5BA5-40CD-82FD-408DD3A8A064}">
      <dsp:nvSpPr>
        <dsp:cNvPr id="0" name=""/>
        <dsp:cNvSpPr/>
      </dsp:nvSpPr>
      <dsp:spPr>
        <a:xfrm>
          <a:off x="3106090" y="2711604"/>
          <a:ext cx="665875" cy="316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5"/>
              </a:lnTo>
              <a:lnTo>
                <a:pt x="665875" y="215955"/>
              </a:lnTo>
              <a:lnTo>
                <a:pt x="665875" y="316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2058B-775D-4695-AADC-2786BBB804F5}">
      <dsp:nvSpPr>
        <dsp:cNvPr id="0" name=""/>
        <dsp:cNvSpPr/>
      </dsp:nvSpPr>
      <dsp:spPr>
        <a:xfrm>
          <a:off x="2394495" y="3720405"/>
          <a:ext cx="91440" cy="316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6E9D-C7BE-4D04-AD93-A58AF19C475D}">
      <dsp:nvSpPr>
        <dsp:cNvPr id="0" name=""/>
        <dsp:cNvSpPr/>
      </dsp:nvSpPr>
      <dsp:spPr>
        <a:xfrm>
          <a:off x="2440215" y="2711604"/>
          <a:ext cx="665875" cy="316895"/>
        </a:xfrm>
        <a:custGeom>
          <a:avLst/>
          <a:gdLst/>
          <a:ahLst/>
          <a:cxnLst/>
          <a:rect l="0" t="0" r="0" b="0"/>
          <a:pathLst>
            <a:path>
              <a:moveTo>
                <a:pt x="665875" y="0"/>
              </a:moveTo>
              <a:lnTo>
                <a:pt x="665875" y="215955"/>
              </a:lnTo>
              <a:lnTo>
                <a:pt x="0" y="215955"/>
              </a:lnTo>
              <a:lnTo>
                <a:pt x="0" y="316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D3636-2018-4640-A6FF-0A8C2897AA52}">
      <dsp:nvSpPr>
        <dsp:cNvPr id="0" name=""/>
        <dsp:cNvSpPr/>
      </dsp:nvSpPr>
      <dsp:spPr>
        <a:xfrm>
          <a:off x="3060370" y="1702804"/>
          <a:ext cx="91440" cy="316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B56B-B838-493F-A480-A7C54C5D82B3}">
      <dsp:nvSpPr>
        <dsp:cNvPr id="0" name=""/>
        <dsp:cNvSpPr/>
      </dsp:nvSpPr>
      <dsp:spPr>
        <a:xfrm>
          <a:off x="2440215" y="694003"/>
          <a:ext cx="665875" cy="316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5"/>
              </a:lnTo>
              <a:lnTo>
                <a:pt x="665875" y="215955"/>
              </a:lnTo>
              <a:lnTo>
                <a:pt x="665875" y="316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9C1E1-336E-4950-B7CF-D3848AFE613E}">
      <dsp:nvSpPr>
        <dsp:cNvPr id="0" name=""/>
        <dsp:cNvSpPr/>
      </dsp:nvSpPr>
      <dsp:spPr>
        <a:xfrm>
          <a:off x="1774340" y="694003"/>
          <a:ext cx="665875" cy="316895"/>
        </a:xfrm>
        <a:custGeom>
          <a:avLst/>
          <a:gdLst/>
          <a:ahLst/>
          <a:cxnLst/>
          <a:rect l="0" t="0" r="0" b="0"/>
          <a:pathLst>
            <a:path>
              <a:moveTo>
                <a:pt x="665875" y="0"/>
              </a:moveTo>
              <a:lnTo>
                <a:pt x="665875" y="215955"/>
              </a:lnTo>
              <a:lnTo>
                <a:pt x="0" y="215955"/>
              </a:lnTo>
              <a:lnTo>
                <a:pt x="0" y="316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B161C-A6D1-4811-9A88-65EF7008E467}">
      <dsp:nvSpPr>
        <dsp:cNvPr id="0" name=""/>
        <dsp:cNvSpPr/>
      </dsp:nvSpPr>
      <dsp:spPr>
        <a:xfrm>
          <a:off x="1895409" y="2098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8259-3947-4E18-94DC-99789CA60FD6}">
      <dsp:nvSpPr>
        <dsp:cNvPr id="0" name=""/>
        <dsp:cNvSpPr/>
      </dsp:nvSpPr>
      <dsp:spPr>
        <a:xfrm>
          <a:off x="2016477" y="117113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13h00 exchange rate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Published </a:t>
          </a:r>
          <a:r>
            <a:rPr lang="en-US" sz="1000" i="1" kern="1200" dirty="0" err="1"/>
            <a:t>13h15</a:t>
          </a:r>
          <a:endParaRPr lang="en-US" sz="1000" i="1" kern="1200" dirty="0"/>
        </a:p>
      </dsp:txBody>
      <dsp:txXfrm>
        <a:off x="2036742" y="137378"/>
        <a:ext cx="1049083" cy="651374"/>
      </dsp:txXfrm>
    </dsp:sp>
    <dsp:sp modelId="{3E1B9E94-7DB3-4B87-B218-3A9E40592CAB}">
      <dsp:nvSpPr>
        <dsp:cNvPr id="0" name=""/>
        <dsp:cNvSpPr/>
      </dsp:nvSpPr>
      <dsp:spPr>
        <a:xfrm>
          <a:off x="1229533" y="1010899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1C4B0-3F9B-479E-83A4-83D146E7AB22}">
      <dsp:nvSpPr>
        <dsp:cNvPr id="0" name=""/>
        <dsp:cNvSpPr/>
      </dsp:nvSpPr>
      <dsp:spPr>
        <a:xfrm>
          <a:off x="1350602" y="1125914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Non-intervention region : no intervention</a:t>
          </a:r>
        </a:p>
      </dsp:txBody>
      <dsp:txXfrm>
        <a:off x="1370867" y="1146179"/>
        <a:ext cx="1049083" cy="651374"/>
      </dsp:txXfrm>
    </dsp:sp>
    <dsp:sp modelId="{20947EE7-958E-409C-9AC0-B6AD44E2D54D}">
      <dsp:nvSpPr>
        <dsp:cNvPr id="0" name=""/>
        <dsp:cNvSpPr/>
      </dsp:nvSpPr>
      <dsp:spPr>
        <a:xfrm>
          <a:off x="2561284" y="1010899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9B5EF-3EB9-463D-8C5C-F160DC33117D}">
      <dsp:nvSpPr>
        <dsp:cNvPr id="0" name=""/>
        <dsp:cNvSpPr/>
      </dsp:nvSpPr>
      <dsp:spPr>
        <a:xfrm>
          <a:off x="2682352" y="1125914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Intervention region</a:t>
          </a:r>
        </a:p>
      </dsp:txBody>
      <dsp:txXfrm>
        <a:off x="2702617" y="1146179"/>
        <a:ext cx="1049083" cy="651374"/>
      </dsp:txXfrm>
    </dsp:sp>
    <dsp:sp modelId="{2882D0DC-4ECE-416F-BDC7-302059058D10}">
      <dsp:nvSpPr>
        <dsp:cNvPr id="0" name=""/>
        <dsp:cNvSpPr/>
      </dsp:nvSpPr>
      <dsp:spPr>
        <a:xfrm>
          <a:off x="2561284" y="2019700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4C0-2C3F-4A42-A272-F44E2FEA7812}">
      <dsp:nvSpPr>
        <dsp:cNvPr id="0" name=""/>
        <dsp:cNvSpPr/>
      </dsp:nvSpPr>
      <dsp:spPr>
        <a:xfrm>
          <a:off x="2682352" y="2134715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Management decision : </a:t>
          </a:r>
          <a:r>
            <a:rPr lang="en-US" sz="1000" kern="1200" dirty="0" err="1"/>
            <a:t>13h30</a:t>
          </a:r>
          <a:endParaRPr lang="en-US" sz="1000" kern="1200" dirty="0"/>
        </a:p>
      </dsp:txBody>
      <dsp:txXfrm>
        <a:off x="2702617" y="2154980"/>
        <a:ext cx="1049083" cy="651374"/>
      </dsp:txXfrm>
    </dsp:sp>
    <dsp:sp modelId="{CC1B6B01-1ED4-4032-B91C-A61737008A84}">
      <dsp:nvSpPr>
        <dsp:cNvPr id="0" name=""/>
        <dsp:cNvSpPr/>
      </dsp:nvSpPr>
      <dsp:spPr>
        <a:xfrm>
          <a:off x="1895409" y="3028500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75F6C-CF36-460E-85DD-B076ABBE9C43}">
      <dsp:nvSpPr>
        <dsp:cNvPr id="0" name=""/>
        <dsp:cNvSpPr/>
      </dsp:nvSpPr>
      <dsp:spPr>
        <a:xfrm>
          <a:off x="2016477" y="3143515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Announce the auction </a:t>
          </a:r>
          <a:r>
            <a:rPr lang="en-US" sz="1000" kern="1200" dirty="0" err="1"/>
            <a:t>13h35</a:t>
          </a:r>
          <a:endParaRPr lang="en-US" sz="1000" kern="1200" dirty="0"/>
        </a:p>
      </dsp:txBody>
      <dsp:txXfrm>
        <a:off x="2036742" y="3163780"/>
        <a:ext cx="1049083" cy="651374"/>
      </dsp:txXfrm>
    </dsp:sp>
    <dsp:sp modelId="{6002C194-8C3F-489A-BFFC-93F16734ECBD}">
      <dsp:nvSpPr>
        <dsp:cNvPr id="0" name=""/>
        <dsp:cNvSpPr/>
      </dsp:nvSpPr>
      <dsp:spPr>
        <a:xfrm>
          <a:off x="1895409" y="4037301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573F2-3057-4EFD-9B46-8F6B6ABFFFF9}">
      <dsp:nvSpPr>
        <dsp:cNvPr id="0" name=""/>
        <dsp:cNvSpPr/>
      </dsp:nvSpPr>
      <dsp:spPr>
        <a:xfrm>
          <a:off x="2016477" y="4152316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Allot the auction </a:t>
          </a:r>
          <a:r>
            <a:rPr lang="en-US" sz="1000" kern="1200" dirty="0" err="1"/>
            <a:t>13h50</a:t>
          </a:r>
          <a:endParaRPr lang="en-US" sz="1000" kern="1200" dirty="0"/>
        </a:p>
      </dsp:txBody>
      <dsp:txXfrm>
        <a:off x="2036742" y="4172581"/>
        <a:ext cx="1049083" cy="651374"/>
      </dsp:txXfrm>
    </dsp:sp>
    <dsp:sp modelId="{861322DC-5B06-406E-BDCE-FE9DA6585B37}">
      <dsp:nvSpPr>
        <dsp:cNvPr id="0" name=""/>
        <dsp:cNvSpPr/>
      </dsp:nvSpPr>
      <dsp:spPr>
        <a:xfrm>
          <a:off x="3227159" y="3028500"/>
          <a:ext cx="1089613" cy="69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4ACDC-50B3-4DE8-93A5-A84FA6F1C58A}">
      <dsp:nvSpPr>
        <dsp:cNvPr id="0" name=""/>
        <dsp:cNvSpPr/>
      </dsp:nvSpPr>
      <dsp:spPr>
        <a:xfrm>
          <a:off x="3348227" y="3143515"/>
          <a:ext cx="1089613" cy="69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intervention </a:t>
          </a:r>
        </a:p>
      </dsp:txBody>
      <dsp:txXfrm>
        <a:off x="3368492" y="3163780"/>
        <a:ext cx="1049083" cy="651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" y="12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2" y="8842547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075" y="8842547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 anchor="b"/>
          <a:lstStyle>
            <a:lvl1pPr algn="r">
              <a:defRPr sz="1200"/>
            </a:lvl1pPr>
          </a:lstStyle>
          <a:p>
            <a:fld id="{70787CFD-D5C7-455D-B121-683BFE13F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98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9" y="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/>
          <a:lstStyle>
            <a:lvl1pPr algn="r">
              <a:defRPr sz="1200"/>
            </a:lvl1pPr>
          </a:lstStyle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4" tIns="46567" rIns="93134" bIns="465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3" y="4421825"/>
            <a:ext cx="5618480" cy="4189095"/>
          </a:xfrm>
          <a:prstGeom prst="rect">
            <a:avLst/>
          </a:prstGeom>
        </p:spPr>
        <p:txBody>
          <a:bodyPr vert="horz" lIns="93134" tIns="46567" rIns="93134" bIns="4656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9" y="884203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 anchor="b"/>
          <a:lstStyle>
            <a:lvl1pPr algn="r">
              <a:defRPr sz="1200"/>
            </a:lvl1pPr>
          </a:lstStyle>
          <a:p>
            <a:fld id="{BA49F774-CCF9-492C-9AEB-F2814D4A6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0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7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9F774-CCF9-492C-9AEB-F2814D4A66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9F774-CCF9-492C-9AEB-F2814D4A66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9F774-CCF9-492C-9AEB-F2814D4A66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9F774-CCF9-492C-9AEB-F2814D4A66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E4E862-E263-8B4A-AFB5-DFAAA754BCA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9F774-CCF9-492C-9AEB-F2814D4A66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 userDrawn="1"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4459F0-C776-6C49-B932-81C19C279A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040"/>
          <a:stretch/>
        </p:blipFill>
        <p:spPr>
          <a:xfrm>
            <a:off x="5623560" y="749808"/>
            <a:ext cx="1102360" cy="11418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799" userDrawn="1">
          <p15:clr>
            <a:srgbClr val="FBAE40"/>
          </p15:clr>
        </p15:guide>
        <p15:guide id="3" pos="3600" userDrawn="1">
          <p15:clr>
            <a:srgbClr val="FBAE40"/>
          </p15:clr>
        </p15:guide>
        <p15:guide id="4" pos="30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367013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0806" y="491385"/>
            <a:ext cx="3670259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Text+Photo</a:t>
            </a:r>
            <a:r>
              <a:rPr lang="en-US" dirty="0"/>
              <a:t>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806" y="1469871"/>
            <a:ext cx="3670259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7569D7D-6010-454B-A86B-B6C69D7E2E6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91000" y="-1"/>
            <a:ext cx="8001000" cy="662940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D26CCD3-E500-1F49-8DD8-1545E2CBF0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8746884" y="3184281"/>
            <a:ext cx="6629396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4016584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(W)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850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5349453"/>
            <a:ext cx="12192000" cy="1508547"/>
          </a:xfrm>
          <a:prstGeom prst="rect">
            <a:avLst/>
          </a:prstGeom>
        </p:spPr>
        <p:txBody>
          <a:bodyPr vert="horz" lIns="457200" tIns="182880" rIns="457200" bIns="182880" rtlCol="0" anchor="t" anchorCtr="0">
            <a:no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 Photo (W)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bg1">
              <a:lumMod val="9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7998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-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172200"/>
          </a:xfrm>
          <a:solidFill>
            <a:schemeClr val="bg1">
              <a:lumMod val="90000"/>
            </a:schemeClr>
          </a:solidFill>
        </p:spPr>
        <p:txBody>
          <a:bodyPr tIns="0" bIns="256032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975483" y="2955682"/>
            <a:ext cx="617219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172200"/>
            <a:ext cx="12202245" cy="685800"/>
          </a:xfrm>
          <a:prstGeom prst="rect">
            <a:avLst/>
          </a:prstGeom>
        </p:spPr>
        <p:txBody>
          <a:bodyPr vert="horz" lIns="457200" tIns="91440" rIns="457200" bIns="182880" rtlCol="0" anchor="t" anchorCtr="0">
            <a:normAutofit/>
          </a:bodyPr>
          <a:lstStyle>
            <a:lvl1pPr algn="ctr">
              <a:defRPr lang="en-US" sz="2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Extra-Large </a:t>
            </a:r>
            <a:r>
              <a:rPr lang="en-US" dirty="0" err="1"/>
              <a:t>Photo+Title</a:t>
            </a:r>
            <a:r>
              <a:rPr lang="en-US" dirty="0"/>
              <a:t> (W) Layout</a:t>
            </a:r>
          </a:p>
        </p:txBody>
      </p:sp>
    </p:spTree>
    <p:extLst>
      <p:ext uri="{BB962C8B-B14F-4D97-AF65-F5344CB8AC3E}">
        <p14:creationId xmlns:p14="http://schemas.microsoft.com/office/powerpoint/2010/main" val="1151900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-Large 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58368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769743" y="3161422"/>
            <a:ext cx="658367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1688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Single-Column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 marL="0" marR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/>
            </a:pPr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EA4B-58AD-3842-9BEC-4B9FF60E019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FD9C8-9F14-B64C-88D7-AFEADAB39B39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8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Two-Column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26B-2A1F-084E-BAF6-BEA91A8E38A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70538"/>
            <a:ext cx="0" cy="442546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5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+Text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(B)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DC7D600-7783-1F4F-AD62-06B784E129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838" y="1672046"/>
            <a:ext cx="4855464" cy="44805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893C67-9BAE-6946-9896-78E2472B0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9838" y="5891766"/>
            <a:ext cx="4855464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5769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+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(B)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A7720-BFE2-8541-8CCE-E6CF2AEB21D5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AC3A-914C-D94C-9254-C253E5803F2C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t.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 userDrawn="1"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rgbClr val="004C97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7D2D33-B99A-B046-B49A-16CB982B1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560" y="749808"/>
            <a:ext cx="4416552" cy="11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1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799">
          <p15:clr>
            <a:srgbClr val="FBAE40"/>
          </p15:clr>
        </p15:guide>
        <p15:guide id="3" pos="3600">
          <p15:clr>
            <a:srgbClr val="FBAE40"/>
          </p15:clr>
        </p15:guide>
        <p15:guide id="4" pos="3081">
          <p15:clr>
            <a:srgbClr val="FBAE40"/>
          </p15:clr>
        </p15:guide>
        <p15:guide id="5" pos="3632" userDrawn="1">
          <p15:clr>
            <a:srgbClr val="FBAE40"/>
          </p15:clr>
        </p15:guide>
        <p15:guide id="6" orient="horz" pos="83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-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5349450"/>
            <a:ext cx="12191999" cy="1508547"/>
          </a:xfrm>
          <a:prstGeom prst="rect">
            <a:avLst/>
          </a:prstGeom>
        </p:spPr>
        <p:txBody>
          <a:bodyPr vert="horz" lIns="457200" tIns="182880" rIns="457200" bIns="182880" rtlCol="0" anchor="t">
            <a:normAutofit/>
          </a:bodyPr>
          <a:lstStyle>
            <a:lvl1pPr algn="ctr">
              <a:defRPr lang="en-US" sz="24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Large-Photo (B)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7DE7E-D5A7-934A-BDAA-810E25C7A2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tx2">
              <a:lumMod val="5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E3DB-FA3A-7842-8A68-4AE4AACEC5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F97F-5A7B-3544-BBF1-8D9147069589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Arial Black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205F-7910-2A4D-9D13-3F4027CE12D3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yan)">
    <p:bg>
      <p:bgPr>
        <a:solidFill>
          <a:srgbClr val="004C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0" y="660588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2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73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Green)">
    <p:bg>
      <p:bgPr>
        <a:solidFill>
          <a:srgbClr val="25D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(Green)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91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Yellow)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(Yellow)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9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genda">
    <p:bg>
      <p:bgPr>
        <a:solidFill>
          <a:srgbClr val="004C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936A-9C43-D84B-9C24-0185515D689C}"/>
              </a:ext>
            </a:extLst>
          </p:cNvPr>
          <p:cNvSpPr/>
          <p:nvPr userDrawn="1"/>
        </p:nvSpPr>
        <p:spPr>
          <a:xfrm>
            <a:off x="-1" y="6638778"/>
            <a:ext cx="12192001" cy="219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57510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4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17E442-62FD-4DB4-8CD8-D37EC69A9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1725" y="749300"/>
            <a:ext cx="9264650" cy="4659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233363" indent="-233363"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390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9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991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Single-Column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808027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81" userDrawn="1">
          <p15:clr>
            <a:srgbClr val="FBAE40"/>
          </p15:clr>
        </p15:guide>
        <p15:guide id="4" pos="690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Two-Column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F7038D-D496-7248-87EC-9540380F1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2198208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791806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/>
          <a:p>
            <a:pPr lvl="0"/>
            <a:r>
              <a:rPr lang="en-US" dirty="0"/>
              <a:t>Paragraph type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2138"/>
            <a:ext cx="10972800" cy="1118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Master Slide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9C718-696D-8C48-95E3-35ACB84AD8D9}"/>
              </a:ext>
            </a:extLst>
          </p:cNvPr>
          <p:cNvSpPr txBox="1"/>
          <p:nvPr userDrawn="1"/>
        </p:nvSpPr>
        <p:spPr>
          <a:xfrm>
            <a:off x="0" y="656183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5D478-FD4A-2240-B032-46F4E3BAB6E8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accent1"/>
                </a:solidFill>
              </a:rPr>
              <a:pPr algn="r"/>
              <a:t>‹#›</a:t>
            </a:fld>
            <a:endParaRPr lang="en-US" sz="100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0" r:id="rId2"/>
    <p:sldLayoutId id="2147483754" r:id="rId3"/>
    <p:sldLayoutId id="2147483755" r:id="rId4"/>
    <p:sldLayoutId id="2147483756" r:id="rId5"/>
    <p:sldLayoutId id="2147483758" r:id="rId6"/>
    <p:sldLayoutId id="2147483757" r:id="rId7"/>
    <p:sldLayoutId id="2147483707" r:id="rId8"/>
    <p:sldLayoutId id="2147483759" r:id="rId9"/>
    <p:sldLayoutId id="2147483748" r:id="rId10"/>
    <p:sldLayoutId id="2147483744" r:id="rId11"/>
    <p:sldLayoutId id="2147483750" r:id="rId12"/>
    <p:sldLayoutId id="2147483747" r:id="rId13"/>
    <p:sldLayoutId id="2147483752" r:id="rId14"/>
    <p:sldLayoutId id="2147483751" r:id="rId15"/>
    <p:sldLayoutId id="2147483745" r:id="rId16"/>
    <p:sldLayoutId id="2147483746" r:id="rId17"/>
    <p:sldLayoutId id="2147483749" r:id="rId18"/>
    <p:sldLayoutId id="2147483753" r:id="rId19"/>
    <p:sldLayoutId id="2147483743" r:id="rId20"/>
  </p:sldLayoutIdLst>
  <p:transition>
    <p:fade/>
  </p:transition>
  <p:hf hdr="0" dt="0"/>
  <p:txStyles>
    <p:titleStyle>
      <a:lvl1pPr algn="l" defTabSz="914314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314" rtl="0" eaLnBrk="1" latinLnBrk="0" hangingPunct="1">
        <a:spcBef>
          <a:spcPts val="2400"/>
        </a:spcBef>
        <a:buClr>
          <a:schemeClr val="accent1"/>
        </a:buClr>
        <a:buSzPct val="110000"/>
        <a:buFont typeface="Wingdings" charset="2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314" rtl="0" eaLnBrk="1" latinLnBrk="0" hangingPunct="1">
        <a:spcBef>
          <a:spcPts val="600"/>
        </a:spcBef>
        <a:buClr>
          <a:srgbClr val="004C97"/>
        </a:buClr>
        <a:buSzPct val="130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marR="0" indent="-225425" algn="l" defTabSz="91431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>
            <a:lumMod val="50000"/>
          </a:schemeClr>
        </a:buClr>
        <a:buSzPct val="75000"/>
        <a:buFont typeface="ArialMT"/>
        <a:buChar char="►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233363" algn="l" defTabSz="914314" rtl="0" eaLnBrk="1" latinLnBrk="0" hangingPunct="1">
        <a:spcBef>
          <a:spcPts val="600"/>
        </a:spcBef>
        <a:buClr>
          <a:srgbClr val="004C97"/>
        </a:buClr>
        <a:buSzPct val="85000"/>
        <a:buFont typeface="LucidaGrande" charset="0"/>
        <a:buChar char="◆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SzPct val="105000"/>
        <a:buFont typeface=".HelveticaNeueDeskInterface-Regular"/>
        <a:buChar char="●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2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9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5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8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EC1-60D1-CD48-8690-FF0B6D8A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327" y="2128886"/>
            <a:ext cx="12544654" cy="2239337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Constrained Discretion Approach </a:t>
            </a:r>
            <a:br>
              <a:rPr lang="en-US" sz="3600" b="1" dirty="0"/>
            </a:br>
            <a:r>
              <a:rPr lang="en-US" sz="3600" b="1" dirty="0"/>
              <a:t>for FXI Triggers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567D-8DF8-2F4C-807C-947F097B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8025" y="3935545"/>
            <a:ext cx="5515284" cy="86535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/>
              <a:t>January 2023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A944-E770-B641-8381-99B0FD277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435" y="4880498"/>
            <a:ext cx="5769931" cy="374742"/>
          </a:xfrm>
        </p:spPr>
        <p:txBody>
          <a:bodyPr>
            <a:normAutofit/>
          </a:bodyPr>
          <a:lstStyle/>
          <a:p>
            <a:r>
              <a:rPr lang="en-US" dirty="0"/>
              <a:t>Romain Veyrune and Zhuohui Chen (MCMCO)</a:t>
            </a:r>
          </a:p>
        </p:txBody>
      </p:sp>
    </p:spTree>
    <p:extLst>
      <p:ext uri="{BB962C8B-B14F-4D97-AF65-F5344CB8AC3E}">
        <p14:creationId xmlns:p14="http://schemas.microsoft.com/office/powerpoint/2010/main" val="30432975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454C-DC15-4FFB-9CEC-9E618750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Intervention Decision—Option 2: Exogenous Variables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61C263-3DFE-4946-AAC7-FF09DA473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9838" y="1469871"/>
            <a:ext cx="9715500" cy="48605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International context : VIX, Interbank rate spread EUR USD overnight, Oil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Domestic factors : Spot bid/ask spread, USD/EUR forward overnight, USD/EUR forward 1w, Implied USD/EUR overnight volatility, Implied USD/EUR 1w volatility</a:t>
            </a:r>
          </a:p>
          <a:p>
            <a:r>
              <a:rPr lang="en-US" dirty="0"/>
              <a:t>Other possible exogenous regressors: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 Open Position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Spot/forward dealt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Past intervention dummy and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Seasonality dummy </a:t>
            </a:r>
          </a:p>
        </p:txBody>
      </p:sp>
    </p:spTree>
    <p:extLst>
      <p:ext uri="{BB962C8B-B14F-4D97-AF65-F5344CB8AC3E}">
        <p14:creationId xmlns:p14="http://schemas.microsoft.com/office/powerpoint/2010/main" val="2148829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491385"/>
            <a:ext cx="9942967" cy="978486"/>
          </a:xfrm>
        </p:spPr>
        <p:txBody>
          <a:bodyPr/>
          <a:lstStyle/>
          <a:p>
            <a:r>
              <a:rPr lang="en-US" sz="2800" dirty="0"/>
              <a:t>Intervention Decision—Option 2: advantages and shortcomings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282D-916E-4A3A-8A39-31D448CFFE29}"/>
              </a:ext>
            </a:extLst>
          </p:cNvPr>
          <p:cNvSpPr txBox="1"/>
          <p:nvPr/>
        </p:nvSpPr>
        <p:spPr>
          <a:xfrm>
            <a:off x="718457" y="1532066"/>
            <a:ext cx="511628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</a:t>
            </a:r>
            <a:r>
              <a:rPr lang="en-US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Forward looking</a:t>
            </a:r>
            <a:r>
              <a:rPr lang="en-US" sz="2000" dirty="0"/>
              <a:t>, respond to expected market development, rapidly adjust to new market conditions.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Robust, accurately predict the frequency of FXI, budget neutral if symmetric, financially sound.</a:t>
            </a:r>
            <a:endParaRPr lang="en-US" sz="16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FX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non-linearities and asymmetries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appreciation and depreciation.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in change in some fundamentals factors via the exogenous regressors.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95B64-92C2-4F75-9836-40051EEC7B86}"/>
              </a:ext>
            </a:extLst>
          </p:cNvPr>
          <p:cNvSpPr txBox="1"/>
          <p:nvPr/>
        </p:nvSpPr>
        <p:spPr>
          <a:xfrm>
            <a:off x="6357257" y="1436175"/>
            <a:ext cx="459490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Shortcomings</a:t>
            </a:r>
            <a:r>
              <a:rPr lang="en-US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complicated, less easily replicable (could be an advantage if speculation is a concern).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6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31" y="326686"/>
            <a:ext cx="11361423" cy="7158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Conditional Volatility Modelling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F3EE5B-1A5C-4883-88EA-A8AA05C97CC2}"/>
                  </a:ext>
                </a:extLst>
              </p:cNvPr>
              <p:cNvSpPr txBox="1"/>
              <p:nvPr/>
            </p:nvSpPr>
            <p:spPr>
              <a:xfrm>
                <a:off x="824505" y="1556627"/>
                <a:ext cx="7449589" cy="3042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>
                  <a:effectLst/>
                  <a:ea typeface="DengXian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800"/>
                  </a:spcAft>
                </a:pPr>
                <a:endParaRPr lang="en-US" sz="2000" dirty="0">
                  <a:effectLst/>
                  <a:ea typeface="DengXian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DengXian"/>
                          </a:rPr>
                        </m:ctrlPr>
                      </m:sSub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DengXian"/>
                          </a:rPr>
                          <m:t>𝜎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DengXian"/>
                          </a:rPr>
                          <m:t>𝑡</m:t>
                        </m:r>
                      </m:sub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DengXian"/>
                          </a:rPr>
                          <m:t>2</m:t>
                        </m:r>
                      </m:sup>
                    </m:sSubSup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DengXian"/>
                      </a:rPr>
                      <m:t>=…</m:t>
                    </m:r>
                  </m:oMath>
                </a14:m>
                <a:r>
                  <a:rPr lang="en-US" sz="2000" dirty="0">
                    <a:effectLst/>
                    <a:ea typeface="DengXian"/>
                    <a:cs typeface="Times New Roman" panose="02020603050405020304" pitchFamily="18" charset="0"/>
                  </a:rPr>
                  <a:t>     (2)</a:t>
                </a:r>
              </a:p>
              <a:p>
                <a:pPr marL="0" marR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~ </m:t>
                      </m:r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𝑆𝑜𝑚𝑒</m:t>
                      </m:r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𝐷𝑖𝑠𝑡𝑟𝑖𝑏𝑢𝑡𝑖𝑜𝑛</m:t>
                      </m:r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 (3)</m:t>
                      </m:r>
                    </m:oMath>
                  </m:oMathPara>
                </a14:m>
                <a:endParaRPr lang="en-US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F3EE5B-1A5C-4883-88EA-A8AA05C9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05" y="1556627"/>
                <a:ext cx="7449589" cy="3042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6D09460-1E86-4012-A2B9-355658620267}"/>
              </a:ext>
            </a:extLst>
          </p:cNvPr>
          <p:cNvSpPr txBox="1"/>
          <p:nvPr/>
        </p:nvSpPr>
        <p:spPr>
          <a:xfrm>
            <a:off x="824505" y="4407201"/>
            <a:ext cx="11029849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>
                <a:effectLst/>
                <a:ea typeface="DengXian"/>
                <a:cs typeface="Times New Roman" panose="02020603050405020304" pitchFamily="18" charset="0"/>
              </a:rPr>
              <a:t> is a mean model, an Autoregressive (AR) process with exogenous regressor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>
                <a:effectLst/>
                <a:ea typeface="DengXian"/>
                <a:cs typeface="Times New Roman" panose="02020603050405020304" pitchFamily="18" charset="0"/>
              </a:rPr>
              <a:t> is a volatility process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>
                <a:effectLst/>
                <a:ea typeface="DengXian"/>
                <a:cs typeface="Times New Roman" panose="02020603050405020304" pitchFamily="18" charset="0"/>
              </a:rPr>
              <a:t> a distribution for the standardized residuals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BA4560-29EA-4F90-872E-8086E3690EA0}"/>
              </a:ext>
            </a:extLst>
          </p:cNvPr>
          <p:cNvSpPr/>
          <p:nvPr/>
        </p:nvSpPr>
        <p:spPr>
          <a:xfrm>
            <a:off x="7268832" y="1668342"/>
            <a:ext cx="3255486" cy="888558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exogenous variables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8350B9-1EEC-4E90-AEA3-277422334BC8}"/>
              </a:ext>
            </a:extLst>
          </p:cNvPr>
          <p:cNvSpPr/>
          <p:nvPr/>
        </p:nvSpPr>
        <p:spPr>
          <a:xfrm>
            <a:off x="7274419" y="2699476"/>
            <a:ext cx="3255486" cy="888558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EWMA, RiskMetric2006, ARCH, GARCH, </a:t>
            </a:r>
            <a:r>
              <a:rPr lang="en-US" dirty="0" err="1"/>
              <a:t>eGARCH</a:t>
            </a:r>
            <a:r>
              <a:rPr lang="en-US" dirty="0"/>
              <a:t>, </a:t>
            </a:r>
            <a:r>
              <a:rPr lang="en-US" dirty="0" err="1"/>
              <a:t>gjrGARCH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1EE1D6-D6BD-4008-B710-3D3ADD873433}"/>
              </a:ext>
            </a:extLst>
          </p:cNvPr>
          <p:cNvSpPr/>
          <p:nvPr/>
        </p:nvSpPr>
        <p:spPr>
          <a:xfrm>
            <a:off x="7268832" y="3730610"/>
            <a:ext cx="3255486" cy="888558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Student T, </a:t>
            </a:r>
          </a:p>
          <a:p>
            <a:pPr algn="ctr"/>
            <a:r>
              <a:rPr lang="en-US" dirty="0"/>
              <a:t>Skewed T, Generalized Error</a:t>
            </a:r>
          </a:p>
        </p:txBody>
      </p:sp>
    </p:spTree>
    <p:extLst>
      <p:ext uri="{BB962C8B-B14F-4D97-AF65-F5344CB8AC3E}">
        <p14:creationId xmlns:p14="http://schemas.microsoft.com/office/powerpoint/2010/main" val="30948852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31" y="326686"/>
            <a:ext cx="11361423" cy="71581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Model Selection: </a:t>
            </a:r>
            <a:r>
              <a:rPr lang="en-US" dirty="0"/>
              <a:t>Evaluating predictive performance and overcoming 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64D58-6E84-4FE9-81B7-201B729F9FDE}"/>
              </a:ext>
            </a:extLst>
          </p:cNvPr>
          <p:cNvSpPr txBox="1"/>
          <p:nvPr/>
        </p:nvSpPr>
        <p:spPr>
          <a:xfrm>
            <a:off x="378631" y="1381511"/>
            <a:ext cx="54578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sample vs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of sample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 of sample testing is preferred, which uses “new” data which is not found in the dataset used to build the model. “Predictive performance”</a:t>
            </a:r>
          </a:p>
          <a:p>
            <a:endParaRPr lang="en-US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overcome overfitting. Overfitting is a modeling error in statistics that occurs when a function is too closely aligned to a limited set of data points</a:t>
            </a:r>
          </a:p>
          <a:p>
            <a:endParaRPr lang="en-US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 for point forecast – </a:t>
            </a:r>
          </a:p>
          <a:p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mean: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errors</a:t>
            </a:r>
          </a:p>
          <a:p>
            <a:endParaRPr lang="en-US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 for probabilistic forecast – conditional density: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Interval Score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E524BB-8B1B-4513-B024-EC9CF5E3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30" y="1475509"/>
            <a:ext cx="5903524" cy="4593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EDFBD-ECB6-4B9D-9ED3-266AEEDCFA5B}"/>
              </a:ext>
            </a:extLst>
          </p:cNvPr>
          <p:cNvSpPr txBox="1"/>
          <p:nvPr/>
        </p:nvSpPr>
        <p:spPr>
          <a:xfrm>
            <a:off x="10149124" y="604008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Prepared by IMF staff</a:t>
            </a:r>
          </a:p>
        </p:txBody>
      </p:sp>
    </p:spTree>
    <p:extLst>
      <p:ext uri="{BB962C8B-B14F-4D97-AF65-F5344CB8AC3E}">
        <p14:creationId xmlns:p14="http://schemas.microsoft.com/office/powerpoint/2010/main" val="22064191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6" y="82098"/>
            <a:ext cx="10412374" cy="978486"/>
          </a:xfrm>
        </p:spPr>
        <p:txBody>
          <a:bodyPr/>
          <a:lstStyle/>
          <a:p>
            <a:r>
              <a:rPr lang="en-US" sz="2800" dirty="0"/>
              <a:t>Model Selection: Top 5 Models for Mean and Density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A8057-C66C-49BC-A110-CC437DAAF39E}"/>
              </a:ext>
            </a:extLst>
          </p:cNvPr>
          <p:cNvSpPr txBox="1"/>
          <p:nvPr/>
        </p:nvSpPr>
        <p:spPr>
          <a:xfrm>
            <a:off x="8950369" y="6529681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Bloomberg data and IMF staff calculation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BEEE6-6EFC-4961-8151-4A9D68F35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78596"/>
              </p:ext>
            </p:extLst>
          </p:nvPr>
        </p:nvGraphicFramePr>
        <p:xfrm>
          <a:off x="108236" y="911499"/>
          <a:ext cx="11817628" cy="547677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1632">
                  <a:extLst>
                    <a:ext uri="{9D8B030D-6E8A-4147-A177-3AD203B41FA5}">
                      <a16:colId xmlns:a16="http://schemas.microsoft.com/office/drawing/2014/main" val="2212879495"/>
                    </a:ext>
                  </a:extLst>
                </a:gridCol>
                <a:gridCol w="2567836">
                  <a:extLst>
                    <a:ext uri="{9D8B030D-6E8A-4147-A177-3AD203B41FA5}">
                      <a16:colId xmlns:a16="http://schemas.microsoft.com/office/drawing/2014/main" val="735248966"/>
                    </a:ext>
                  </a:extLst>
                </a:gridCol>
                <a:gridCol w="1160664">
                  <a:extLst>
                    <a:ext uri="{9D8B030D-6E8A-4147-A177-3AD203B41FA5}">
                      <a16:colId xmlns:a16="http://schemas.microsoft.com/office/drawing/2014/main" val="2350625149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3257956439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1449141370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965764419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1943001516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10534868"/>
                    </a:ext>
                  </a:extLst>
                </a:gridCol>
                <a:gridCol w="638827">
                  <a:extLst>
                    <a:ext uri="{9D8B030D-6E8A-4147-A177-3AD203B41FA5}">
                      <a16:colId xmlns:a16="http://schemas.microsoft.com/office/drawing/2014/main" val="137347383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231270271"/>
                    </a:ext>
                  </a:extLst>
                </a:gridCol>
                <a:gridCol w="890434">
                  <a:extLst>
                    <a:ext uri="{9D8B030D-6E8A-4147-A177-3AD203B41FA5}">
                      <a16:colId xmlns:a16="http://schemas.microsoft.com/office/drawing/2014/main" val="2595111975"/>
                    </a:ext>
                  </a:extLst>
                </a:gridCol>
              </a:tblGrid>
              <a:tr h="73283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Lag 1 FX </a:t>
                      </a:r>
                      <a:r>
                        <a:rPr lang="en-US" sz="1400" b="1" u="none" strike="noStrike" dirty="0" err="1">
                          <a:effectLst/>
                        </a:rPr>
                        <a:t>logret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EURUSD 1w </a:t>
                      </a:r>
                      <a:r>
                        <a:rPr lang="en-US" sz="1400" b="1" u="none" strike="noStrike" dirty="0" err="1">
                          <a:effectLst/>
                        </a:rPr>
                        <a:t>fw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fd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EURUSD </a:t>
                      </a:r>
                      <a:r>
                        <a:rPr lang="en-US" sz="1400" b="1" u="none" strike="noStrike" dirty="0" err="1">
                          <a:effectLst/>
                        </a:rPr>
                        <a:t>ovn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fw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fd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b="1" u="none" strike="noStrike" dirty="0" err="1">
                          <a:effectLst/>
                        </a:rPr>
                        <a:t>Implied</a:t>
                      </a:r>
                      <a:r>
                        <a:rPr lang="nl-NL" sz="1400" b="1" u="none" strike="noStrike" dirty="0">
                          <a:effectLst/>
                        </a:rPr>
                        <a:t> EURUSD vol </a:t>
                      </a:r>
                      <a:r>
                        <a:rPr lang="nl-NL" sz="1400" b="1" u="none" strike="noStrike" dirty="0" err="1">
                          <a:effectLst/>
                        </a:rPr>
                        <a:t>ovn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fd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Interbank </a:t>
                      </a:r>
                      <a:r>
                        <a:rPr lang="en-US" sz="1400" b="1" u="none" strike="noStrike" dirty="0" err="1">
                          <a:effectLst/>
                        </a:rPr>
                        <a:t>ovn</a:t>
                      </a:r>
                      <a:r>
                        <a:rPr lang="en-US" sz="1400" b="1" u="none" strike="noStrike" dirty="0">
                          <a:effectLst/>
                        </a:rPr>
                        <a:t> spread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Bid ask abs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Num of </a:t>
                      </a:r>
                      <a:r>
                        <a:rPr lang="en-US" sz="1400" b="1" u="none" strike="noStrike" dirty="0" err="1">
                          <a:effectLst/>
                        </a:rPr>
                        <a:t>obs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CV RMSE (Mean)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CV MIS (Density)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25301"/>
                  </a:ext>
                </a:extLst>
              </a:tr>
              <a:tr h="47439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Conditional 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34 [ARCH, </a:t>
                      </a:r>
                      <a:r>
                        <a:rPr lang="en-US" sz="1400" u="none" strike="noStrike" dirty="0" err="1">
                          <a:effectLst/>
                        </a:rPr>
                        <a:t>SkewStudent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241.35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6863614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91 [ARCH, </a:t>
                      </a:r>
                      <a:r>
                        <a:rPr lang="en-US" sz="1400" u="none" strike="noStrike" dirty="0" err="1">
                          <a:effectLst/>
                        </a:rPr>
                        <a:t>SkewStudent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48.976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241.18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099951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91 [EGARCH, </a:t>
                      </a:r>
                      <a:r>
                        <a:rPr lang="en-US" sz="1400" u="none" strike="noStrike" dirty="0" err="1">
                          <a:effectLst/>
                        </a:rPr>
                        <a:t>SkewStudent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246.62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575067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9 [ARCH, </a:t>
                      </a:r>
                      <a:r>
                        <a:rPr lang="en-US" sz="1400" u="none" strike="noStrike" dirty="0" err="1">
                          <a:effectLst/>
                        </a:rPr>
                        <a:t>SkewStudent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-0.03*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241.37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47698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36 [ARCH, </a:t>
                      </a:r>
                      <a:r>
                        <a:rPr lang="en-US" sz="1400" u="none" strike="noStrike" dirty="0" err="1">
                          <a:effectLst/>
                        </a:rPr>
                        <a:t>SkewStudent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-0.03*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48.978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241.30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61784"/>
                  </a:ext>
                </a:extLst>
              </a:tr>
              <a:tr h="47439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Conditional density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29 [</a:t>
                      </a:r>
                      <a:r>
                        <a:rPr lang="en-US" sz="1400" u="none" strike="noStrike" dirty="0" err="1">
                          <a:effectLst/>
                        </a:rPr>
                        <a:t>RiskMetric</a:t>
                      </a:r>
                      <a:r>
                        <a:rPr lang="en-US" sz="1400" u="none" strike="noStrike" dirty="0">
                          <a:effectLst/>
                        </a:rPr>
                        <a:t>, Normal]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-0.03*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49.094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217.44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2579527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7 [</a:t>
                      </a:r>
                      <a:r>
                        <a:rPr lang="en-US" sz="1400" u="none" strike="noStrike" dirty="0" err="1">
                          <a:effectLst/>
                        </a:rPr>
                        <a:t>RiskMetric</a:t>
                      </a:r>
                      <a:r>
                        <a:rPr lang="en-US" sz="1400" u="none" strike="noStrike" dirty="0">
                          <a:effectLst/>
                        </a:rPr>
                        <a:t>, Normal]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49.111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217.45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28989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5 [</a:t>
                      </a:r>
                      <a:r>
                        <a:rPr lang="en-US" sz="1400" u="none" strike="noStrike" dirty="0" err="1">
                          <a:effectLst/>
                        </a:rPr>
                        <a:t>RiskMetric</a:t>
                      </a:r>
                      <a:r>
                        <a:rPr lang="en-US" sz="1400" u="none" strike="noStrike" dirty="0">
                          <a:effectLst/>
                        </a:rPr>
                        <a:t>, Normal]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49.083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217.57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607892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1 [</a:t>
                      </a:r>
                      <a:r>
                        <a:rPr lang="en-US" sz="1400" u="none" strike="noStrike" dirty="0" err="1">
                          <a:effectLst/>
                        </a:rPr>
                        <a:t>RiskMetric</a:t>
                      </a:r>
                      <a:r>
                        <a:rPr lang="en-US" sz="1400" u="none" strike="noStrike" dirty="0">
                          <a:effectLst/>
                        </a:rPr>
                        <a:t>, Normal]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49.100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217.59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4548219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Model 20 [</a:t>
                      </a:r>
                      <a:r>
                        <a:rPr lang="en-US" sz="1400" u="none" strike="noStrike" dirty="0" err="1">
                          <a:effectLst/>
                        </a:rPr>
                        <a:t>RiskMetric</a:t>
                      </a:r>
                      <a:r>
                        <a:rPr lang="en-US" sz="1400" u="none" strike="noStrike" dirty="0">
                          <a:effectLst/>
                        </a:rPr>
                        <a:t>, Normal]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279.22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49.118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217.76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969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335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90" y="0"/>
            <a:ext cx="11832332" cy="9784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Combination: Pooling Threshold and Weight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5E771-A923-48EC-B71B-D08B21D992A8}"/>
              </a:ext>
            </a:extLst>
          </p:cNvPr>
          <p:cNvSpPr txBox="1"/>
          <p:nvPr/>
        </p:nvSpPr>
        <p:spPr>
          <a:xfrm>
            <a:off x="257466" y="1002034"/>
            <a:ext cx="114011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With model combination, a more reliable recommendation can be obtained, overcoming any limitations of individual models</a:t>
            </a:r>
          </a:p>
          <a:p>
            <a:endParaRPr lang="en-US" sz="2000" dirty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B0503020204020204"/>
                <a:cs typeface="Times New Roman" panose="02020603050405020304" pitchFamily="18" charset="0"/>
              </a:rPr>
              <a:t>emoving models from the pool in an ad-hoc manner is not advisable. Models are included in the pool as long as the increase in error is gradual</a:t>
            </a:r>
          </a:p>
          <a:p>
            <a:endParaRPr lang="en-US" sz="2000" dirty="0">
              <a:latin typeface="Times New Roman" panose="02020603050405020304" pitchFamily="18" charset="0"/>
              <a:ea typeface="DengXian" panose="020B0503020204020204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DengXian" panose="020B0503020204020204"/>
                <a:cs typeface="Times New Roman" panose="02020603050405020304" pitchFamily="18" charset="0"/>
              </a:rPr>
              <a:t>A threshold can be set to detect whether an inclusion of a model will introduce dramatic jump in the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B6806-2734-4839-B065-A913B4A8CE95}"/>
                  </a:ext>
                </a:extLst>
              </p:cNvPr>
              <p:cNvSpPr txBox="1"/>
              <p:nvPr/>
            </p:nvSpPr>
            <p:spPr>
              <a:xfrm>
                <a:off x="2871167" y="3388516"/>
                <a:ext cx="61075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𝑇h𝑟𝑒𝑠h𝑜𝑙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B6806-2734-4839-B065-A913B4A8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67" y="3388516"/>
                <a:ext cx="6107594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CB247-9AE1-455C-8521-872548E96F08}"/>
                  </a:ext>
                </a:extLst>
              </p:cNvPr>
              <p:cNvSpPr txBox="1"/>
              <p:nvPr/>
            </p:nvSpPr>
            <p:spPr>
              <a:xfrm>
                <a:off x="191328" y="3886881"/>
                <a:ext cx="1146727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where the index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 corresponds to the model number (models are ranked from best to worst),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(0.75)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 is the 3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 quartile, and IQR is the interquartile ranger, i.e.,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(0.75)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DengXian" panose="020B0503020204020204"/>
                        <a:cs typeface="Times New Roman" panose="02020603050405020304" pitchFamily="18" charset="0"/>
                      </a:rPr>
                      <m:t>(0.25)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CB247-9AE1-455C-8521-872548E96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8" y="3886881"/>
                <a:ext cx="11467272" cy="707886"/>
              </a:xfrm>
              <a:prstGeom prst="rect">
                <a:avLst/>
              </a:prstGeom>
              <a:blipFill>
                <a:blip r:embed="rId4"/>
                <a:stretch>
                  <a:fillRect l="-53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A4695A-3433-406C-8C5E-9584CB40FCB4}"/>
              </a:ext>
            </a:extLst>
          </p:cNvPr>
          <p:cNvSpPr txBox="1"/>
          <p:nvPr/>
        </p:nvSpPr>
        <p:spPr>
          <a:xfrm flipH="1">
            <a:off x="263590" y="4867314"/>
            <a:ext cx="907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effectLst/>
                <a:latin typeface="Times New Roman" panose="02020603050405020304" pitchFamily="18" charset="0"/>
                <a:ea typeface="DengXian" panose="020B0503020204020204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 metric-based weight can be designed for combining the models in the pool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D7150E-DB82-4E22-BA03-0BC1FAAFA527}"/>
                  </a:ext>
                </a:extLst>
              </p:cNvPr>
              <p:cNvSpPr txBox="1"/>
              <p:nvPr/>
            </p:nvSpPr>
            <p:spPr>
              <a:xfrm>
                <a:off x="3125959" y="5365679"/>
                <a:ext cx="6107594" cy="73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D7150E-DB82-4E22-BA03-0BC1FAA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59" y="5365679"/>
                <a:ext cx="6107594" cy="737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16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491385"/>
            <a:ext cx="9942967" cy="978486"/>
          </a:xfrm>
        </p:spPr>
        <p:txBody>
          <a:bodyPr/>
          <a:lstStyle/>
          <a:p>
            <a:r>
              <a:rPr lang="en-US" sz="2800" dirty="0"/>
              <a:t>Decision—Option 2: Conditional Distributio</a:t>
            </a:r>
            <a:r>
              <a:rPr lang="en-US" dirty="0"/>
              <a:t>n as of November 30 (model combination)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4AE1A-A484-49B5-830F-D0D480641B15}"/>
              </a:ext>
            </a:extLst>
          </p:cNvPr>
          <p:cNvSpPr txBox="1"/>
          <p:nvPr/>
        </p:nvSpPr>
        <p:spPr>
          <a:xfrm>
            <a:off x="8826556" y="6594763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Bloomberg data and IMF staff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DB47D-9100-4808-A14E-8216B375A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" b="5306"/>
          <a:stretch/>
        </p:blipFill>
        <p:spPr>
          <a:xfrm>
            <a:off x="628072" y="1560443"/>
            <a:ext cx="10551557" cy="50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61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491385"/>
            <a:ext cx="9942967" cy="978486"/>
          </a:xfrm>
        </p:spPr>
        <p:txBody>
          <a:bodyPr/>
          <a:lstStyle/>
          <a:p>
            <a:r>
              <a:rPr lang="en-US" sz="2800" dirty="0"/>
              <a:t>Decision—Option 2: Conditional Distributio</a:t>
            </a:r>
            <a:r>
              <a:rPr lang="en-US" dirty="0"/>
              <a:t>n as of November 30 (best density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648E4-3E92-4914-811F-8D287A04F13B}"/>
              </a:ext>
            </a:extLst>
          </p:cNvPr>
          <p:cNvSpPr txBox="1"/>
          <p:nvPr/>
        </p:nvSpPr>
        <p:spPr>
          <a:xfrm>
            <a:off x="8970709" y="6561698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Bloomberg data and IMF staff calculation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B2AF1-3839-4FE3-9FEF-269E721A2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6603"/>
          <a:stretch/>
        </p:blipFill>
        <p:spPr>
          <a:xfrm>
            <a:off x="628650" y="1469871"/>
            <a:ext cx="11172825" cy="50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70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95" y="260528"/>
            <a:ext cx="9942967" cy="978486"/>
          </a:xfrm>
        </p:spPr>
        <p:txBody>
          <a:bodyPr/>
          <a:lstStyle/>
          <a:p>
            <a:r>
              <a:rPr lang="en-US" sz="2800" dirty="0"/>
              <a:t>Decision—Option 2: Conditional Distributio</a:t>
            </a:r>
            <a:r>
              <a:rPr lang="en-US" dirty="0"/>
              <a:t>n Dynamics from September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8293-F498-4316-8D39-7E375DB34E21}"/>
              </a:ext>
            </a:extLst>
          </p:cNvPr>
          <p:cNvSpPr txBox="1"/>
          <p:nvPr/>
        </p:nvSpPr>
        <p:spPr>
          <a:xfrm>
            <a:off x="8929434" y="6409118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Bloomberg data and IMF staff calculation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965E980-92D5-4A86-976E-DBCE5287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5797" r="15462" b="5508"/>
          <a:stretch/>
        </p:blipFill>
        <p:spPr>
          <a:xfrm>
            <a:off x="926942" y="1469871"/>
            <a:ext cx="10338116" cy="49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6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9" y="46083"/>
            <a:ext cx="11232671" cy="978486"/>
          </a:xfrm>
        </p:spPr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05D92-AC1F-4EF8-89EC-621551C80258}"/>
              </a:ext>
            </a:extLst>
          </p:cNvPr>
          <p:cNvSpPr txBox="1"/>
          <p:nvPr/>
        </p:nvSpPr>
        <p:spPr>
          <a:xfrm>
            <a:off x="768928" y="1144642"/>
            <a:ext cx="9960429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 Decision : Historical versus </a:t>
            </a:r>
            <a:r>
              <a:rPr lang="en-US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Predictive-Conditional Norm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Volatility 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and Combination</a:t>
            </a:r>
          </a:p>
        </p:txBody>
      </p:sp>
    </p:spTree>
    <p:extLst>
      <p:ext uri="{BB962C8B-B14F-4D97-AF65-F5344CB8AC3E}">
        <p14:creationId xmlns:p14="http://schemas.microsoft.com/office/powerpoint/2010/main" val="2168855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4752-93BA-4505-88D8-5B865E05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: differentiating “normal” market conditions from “disorderly” market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7EC2-C8E9-4578-B08E-569838D85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01" y="1599180"/>
            <a:ext cx="9715500" cy="48605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Times New Roman (Body CS)"/>
              </a:rPr>
              <a:t>2012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 (Body CS)"/>
              </a:rPr>
              <a:t>Decision on Bilateral and Multilateral Surveillance (IMF 2012): “a</a:t>
            </a:r>
            <a:r>
              <a:rPr lang="en-US" sz="1800" dirty="0">
                <a:solidFill>
                  <a:srgbClr val="2C2825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Times New Roman (Body CS)"/>
              </a:rPr>
              <a:t> member should intervene in the exchange market if necessary to counter disorderly conditions, which may be characterized </a:t>
            </a:r>
            <a:r>
              <a:rPr lang="en-US" sz="1800" i="1" dirty="0">
                <a:solidFill>
                  <a:srgbClr val="2C2825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Times New Roman (Body CS)"/>
              </a:rPr>
              <a:t>inter alia by disruptive short-term movements in the exchange rate of its currency</a:t>
            </a:r>
            <a:r>
              <a:rPr lang="en-US" sz="1800" dirty="0">
                <a:solidFill>
                  <a:srgbClr val="2C2825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Times New Roman (Body CS)"/>
              </a:rPr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Multiple indicators could be considered including (i) short-term exchange rate vol; (ii) bid ask spread; (iii) market turnover; (iv) other liquidity metrics (see </a:t>
            </a:r>
            <a:r>
              <a:rPr lang="en-US" sz="1800" dirty="0" err="1">
                <a:solidFill>
                  <a:srgbClr val="2C2825"/>
                </a:solidFill>
                <a:latin typeface="Helvetica" panose="020B0604020202020204" pitchFamily="34" charset="0"/>
              </a:rPr>
              <a:t>Lybek</a:t>
            </a: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 and Sar 2002); (v) order book; and (vi) qualitative information.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Indicators could be presented to the policy market in a “dashboard” or “heat map.”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The “heat map” should include critical value i.e. define norms for the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The rest of the presentation would focus on: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Indicator = short-term volatility; and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2825"/>
                </a:solidFill>
                <a:latin typeface="Helvetica" panose="020B0604020202020204" pitchFamily="34" charset="0"/>
              </a:rPr>
              <a:t>data-driven methods to determine the “norm.”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66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4752-93BA-4505-88D8-5B865E05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 : discretion under constraint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7EC2-C8E9-4578-B08E-569838D85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474" y="1377507"/>
            <a:ext cx="9715500" cy="48605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constraint: the central bank will not intervene within the “normal” daily change in the exchange—the “nonintervention region.”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discretion: once the daily change excess the norm—in the “intervention region”—the central bank </a:t>
            </a:r>
            <a:r>
              <a:rPr lang="en-US" i="1" dirty="0"/>
              <a:t>can but does not have to </a:t>
            </a:r>
            <a:r>
              <a:rPr lang="en-US" dirty="0"/>
              <a:t>intervene, depending on whether it deems the exceedance justified.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consideration for deciding of intervention in the “intervention” region?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Financial frictions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Financial stability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Dis-anchoring of inflation expectation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And other consideration discussed in the Integrated Policy Framework workstream (https://</a:t>
            </a:r>
            <a:r>
              <a:rPr lang="en-US" dirty="0" err="1"/>
              <a:t>www.imf.org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/Topics/</a:t>
            </a:r>
            <a:r>
              <a:rPr lang="en-US" dirty="0" err="1"/>
              <a:t>IPF</a:t>
            </a:r>
            <a:r>
              <a:rPr lang="en-US" dirty="0"/>
              <a:t>-Integrated-Policy-Framework)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1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4752-93BA-4505-88D8-5B865E05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framework : Intervention Decision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 (Body CS)"/>
              </a:rPr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053276-3225-4AFF-A007-41E7E4185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620615"/>
              </p:ext>
            </p:extLst>
          </p:nvPr>
        </p:nvGraphicFramePr>
        <p:xfrm>
          <a:off x="4822002" y="1138844"/>
          <a:ext cx="5667375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4797F0-4DD1-48FB-83AC-E2C34F7B64EC}"/>
              </a:ext>
            </a:extLst>
          </p:cNvPr>
          <p:cNvSpPr txBox="1"/>
          <p:nvPr/>
        </p:nvSpPr>
        <p:spPr>
          <a:xfrm>
            <a:off x="1195077" y="1400375"/>
            <a:ext cx="429132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Mid-day observed exchange rate to ensure that enough transactions took place for a representative rate.</a:t>
            </a:r>
          </a:p>
        </p:txBody>
      </p:sp>
    </p:spTree>
    <p:extLst>
      <p:ext uri="{BB962C8B-B14F-4D97-AF65-F5344CB8AC3E}">
        <p14:creationId xmlns:p14="http://schemas.microsoft.com/office/powerpoint/2010/main" val="8527107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491385"/>
            <a:ext cx="9942967" cy="978486"/>
          </a:xfrm>
        </p:spPr>
        <p:txBody>
          <a:bodyPr>
            <a:noAutofit/>
          </a:bodyPr>
          <a:lstStyle/>
          <a:p>
            <a:r>
              <a:rPr lang="en-US" sz="2400" dirty="0"/>
              <a:t>Intervention Decision—Option 1: Historic Volatility Norm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C8A8FFE-E25C-43D9-8224-14F850117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0" t="9195" r="6763"/>
          <a:stretch/>
        </p:blipFill>
        <p:spPr bwMode="auto">
          <a:xfrm>
            <a:off x="4841558" y="1873702"/>
            <a:ext cx="6743419" cy="3765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A282D-916E-4A3A-8A39-31D448CFFE29}"/>
                  </a:ext>
                </a:extLst>
              </p:cNvPr>
              <p:cNvSpPr txBox="1"/>
              <p:nvPr/>
            </p:nvSpPr>
            <p:spPr>
              <a:xfrm>
                <a:off x="654513" y="1501984"/>
                <a:ext cx="3614057" cy="503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historical distribution of the exchange rate log returns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triggers are defined by percentile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of the </a:t>
                </a:r>
                <a:r>
                  <a:rPr lang="en-US" sz="2400" i="1" dirty="0"/>
                  <a:t>historical</a:t>
                </a:r>
                <a:r>
                  <a:rPr lang="en-US" sz="2400" dirty="0"/>
                  <a:t> distribution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A282D-916E-4A3A-8A39-31D448CF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3" y="1501984"/>
                <a:ext cx="3614057" cy="5032147"/>
              </a:xfrm>
              <a:prstGeom prst="rect">
                <a:avLst/>
              </a:prstGeom>
              <a:blipFill>
                <a:blip r:embed="rId3"/>
                <a:stretch>
                  <a:fillRect l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3ADC52-BBAF-47E3-BEDF-A386FEAAB39E}"/>
              </a:ext>
            </a:extLst>
          </p:cNvPr>
          <p:cNvSpPr txBox="1"/>
          <p:nvPr/>
        </p:nvSpPr>
        <p:spPr>
          <a:xfrm>
            <a:off x="5015345" y="5615299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Prepared by IMF staff</a:t>
            </a:r>
          </a:p>
        </p:txBody>
      </p:sp>
    </p:spTree>
    <p:extLst>
      <p:ext uri="{BB962C8B-B14F-4D97-AF65-F5344CB8AC3E}">
        <p14:creationId xmlns:p14="http://schemas.microsoft.com/office/powerpoint/2010/main" val="35070237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256581"/>
            <a:ext cx="9942967" cy="978486"/>
          </a:xfrm>
        </p:spPr>
        <p:txBody>
          <a:bodyPr/>
          <a:lstStyle/>
          <a:p>
            <a:r>
              <a:rPr lang="en-US" sz="2800" dirty="0"/>
              <a:t>Intervention Decision—Option 1: Historic Volatility Norm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D6B54-5D57-41B2-92E0-2054E07B6B31}"/>
              </a:ext>
            </a:extLst>
          </p:cNvPr>
          <p:cNvSpPr txBox="1"/>
          <p:nvPr/>
        </p:nvSpPr>
        <p:spPr>
          <a:xfrm>
            <a:off x="1239838" y="6374735"/>
            <a:ext cx="2975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Bloomberg data and IMF staff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560D-ED40-4ED5-951B-BCE372A44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r="8979"/>
          <a:stretch/>
        </p:blipFill>
        <p:spPr bwMode="auto">
          <a:xfrm>
            <a:off x="930099" y="1182757"/>
            <a:ext cx="10768258" cy="51919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50736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491385"/>
            <a:ext cx="9942967" cy="978486"/>
          </a:xfrm>
        </p:spPr>
        <p:txBody>
          <a:bodyPr>
            <a:normAutofit/>
          </a:bodyPr>
          <a:lstStyle/>
          <a:p>
            <a:r>
              <a:rPr lang="en-US" sz="2800" dirty="0"/>
              <a:t>Intervention Decision—Option 1: Historic Volatility Norm </a:t>
            </a:r>
            <a:r>
              <a:rPr lang="en-US" dirty="0"/>
              <a:t>Advantages and Shortcomings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282D-916E-4A3A-8A39-31D448CFFE29}"/>
              </a:ext>
            </a:extLst>
          </p:cNvPr>
          <p:cNvSpPr txBox="1"/>
          <p:nvPr/>
        </p:nvSpPr>
        <p:spPr>
          <a:xfrm>
            <a:off x="718457" y="1607231"/>
            <a:ext cx="5116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</a:t>
            </a:r>
            <a:r>
              <a:rPr lang="en-US" sz="2400" dirty="0"/>
              <a:t> </a:t>
            </a:r>
          </a:p>
          <a:p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Simple, intuitive and transparent, easily replicable.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95B64-92C2-4F75-9836-40051EEC7B86}"/>
              </a:ext>
            </a:extLst>
          </p:cNvPr>
          <p:cNvSpPr txBox="1"/>
          <p:nvPr/>
        </p:nvSpPr>
        <p:spPr>
          <a:xfrm>
            <a:off x="6357257" y="1607231"/>
            <a:ext cx="45949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Shortcomings</a:t>
            </a:r>
            <a:r>
              <a:rPr lang="en-US" sz="2400" dirty="0"/>
              <a:t> </a:t>
            </a:r>
          </a:p>
          <a:p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Backward-looking, heavily influenced by past data, and only slowly adapting to new volatility  regime.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Does no accurately predict future FXI – could lead to excessive or insufficient FXI.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87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64B-A116-40B9-9401-2B9EE8E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16" y="284258"/>
            <a:ext cx="9942967" cy="978486"/>
          </a:xfrm>
        </p:spPr>
        <p:txBody>
          <a:bodyPr>
            <a:normAutofit/>
          </a:bodyPr>
          <a:lstStyle/>
          <a:p>
            <a:r>
              <a:rPr lang="en-US" sz="2800" dirty="0"/>
              <a:t>Intervention Decision—Option 2: Model-based Volatility Norm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9DE-8BEB-42A1-8329-2F9167241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A282D-916E-4A3A-8A39-31D448CFFE29}"/>
                  </a:ext>
                </a:extLst>
              </p:cNvPr>
              <p:cNvSpPr txBox="1"/>
              <p:nvPr/>
            </p:nvSpPr>
            <p:spPr>
              <a:xfrm>
                <a:off x="718457" y="1306586"/>
                <a:ext cx="3929743" cy="521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forecast distribution of the USD/EUR based on time series models that include exogenous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triggers are defined as the percentiles of the </a:t>
                </a:r>
                <a:r>
                  <a:rPr lang="en-US" sz="2400" i="1" dirty="0"/>
                  <a:t>predictive conditional </a:t>
                </a:r>
                <a:r>
                  <a:rPr lang="en-US" sz="2400" dirty="0"/>
                  <a:t>distribution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has a probability of exceeding equal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(tail risk)</a:t>
                </a:r>
                <a:endParaRPr lang="en-US" sz="32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A282D-916E-4A3A-8A39-31D448CF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1306586"/>
                <a:ext cx="3929743" cy="5218160"/>
              </a:xfrm>
              <a:prstGeom prst="rect">
                <a:avLst/>
              </a:prstGeom>
              <a:blipFill>
                <a:blip r:embed="rId2"/>
                <a:stretch>
                  <a:fillRect l="-2171" t="-467" r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B871644-DFD4-402F-AFBF-605C0B9F2F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0091" r="5728" b="2441"/>
          <a:stretch/>
        </p:blipFill>
        <p:spPr bwMode="auto">
          <a:xfrm>
            <a:off x="4648200" y="1848191"/>
            <a:ext cx="7082758" cy="3747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41A8E-C8D3-467C-BF5C-8AFDFCD00EB8}"/>
              </a:ext>
            </a:extLst>
          </p:cNvPr>
          <p:cNvSpPr txBox="1"/>
          <p:nvPr/>
        </p:nvSpPr>
        <p:spPr>
          <a:xfrm>
            <a:off x="4875667" y="559525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Prepared by IMF staff</a:t>
            </a:r>
          </a:p>
        </p:txBody>
      </p:sp>
    </p:spTree>
    <p:extLst>
      <p:ext uri="{BB962C8B-B14F-4D97-AF65-F5344CB8AC3E}">
        <p14:creationId xmlns:p14="http://schemas.microsoft.com/office/powerpoint/2010/main" val="23000871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IMF Colors V2">
      <a:dk1>
        <a:srgbClr val="000000"/>
      </a:dk1>
      <a:lt1>
        <a:srgbClr val="FEFEFE"/>
      </a:lt1>
      <a:dk2>
        <a:srgbClr val="004C97"/>
      </a:dk2>
      <a:lt2>
        <a:srgbClr val="CAEDFE"/>
      </a:lt2>
      <a:accent1>
        <a:srgbClr val="009CDE"/>
      </a:accent1>
      <a:accent2>
        <a:srgbClr val="F2A900"/>
      </a:accent2>
      <a:accent3>
        <a:srgbClr val="8030A7"/>
      </a:accent3>
      <a:accent4>
        <a:srgbClr val="DA281C"/>
      </a:accent4>
      <a:accent5>
        <a:srgbClr val="78BE20"/>
      </a:accent5>
      <a:accent6>
        <a:srgbClr val="00B0B9"/>
      </a:accent6>
      <a:hlink>
        <a:srgbClr val="0065B3"/>
      </a:hlink>
      <a:folHlink>
        <a:srgbClr val="FFBD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2BE712F-A78D-B246-AB9A-E5B00EE957CC}" vid="{19B392E8-AF84-0747-B600-24C09692C9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Questionnaires Tests de Resilience</Template>
  <TotalTime>13326</TotalTime>
  <Words>1320</Words>
  <Application>Microsoft Office PowerPoint</Application>
  <PresentationFormat>Widescreen</PresentationFormat>
  <Paragraphs>202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.HelveticaNeueDeskInterface-Regular</vt:lpstr>
      <vt:lpstr>ArialMT</vt:lpstr>
      <vt:lpstr>LucidaGrande</vt:lpstr>
      <vt:lpstr>Arial</vt:lpstr>
      <vt:lpstr>Arial Black</vt:lpstr>
      <vt:lpstr>Calibri</vt:lpstr>
      <vt:lpstr>Cambria Math</vt:lpstr>
      <vt:lpstr>Helvetica</vt:lpstr>
      <vt:lpstr>Times New Roman</vt:lpstr>
      <vt:lpstr>Wingdings</vt:lpstr>
      <vt:lpstr>Custom Design</vt:lpstr>
      <vt:lpstr>Constrained Discretion Approach  for FXI Triggers</vt:lpstr>
      <vt:lpstr>Table of Contents</vt:lpstr>
      <vt:lpstr>Challenge : differentiating “normal” market conditions from “disorderly” market conditions</vt:lpstr>
      <vt:lpstr>Conceptual framework : discretion under constraint </vt:lpstr>
      <vt:lpstr>Conceptual framework : Intervention Decision </vt:lpstr>
      <vt:lpstr>Intervention Decision—Option 1: Historic Volatility Norm </vt:lpstr>
      <vt:lpstr>Intervention Decision—Option 1: Historic Volatility Norm </vt:lpstr>
      <vt:lpstr>Intervention Decision—Option 1: Historic Volatility Norm Advantages and Shortcomings </vt:lpstr>
      <vt:lpstr>Intervention Decision—Option 2: Model-based Volatility Norm </vt:lpstr>
      <vt:lpstr>Intervention Decision—Option 2: Exogenous Variables</vt:lpstr>
      <vt:lpstr>Intervention Decision—Option 2: advantages and shortcomings</vt:lpstr>
      <vt:lpstr>Conditional Volatility Modelling</vt:lpstr>
      <vt:lpstr>Model Selection: Evaluating predictive performance and overcoming overfitting</vt:lpstr>
      <vt:lpstr>Model Selection: Top 5 Models for Mean and Density</vt:lpstr>
      <vt:lpstr>Model Combination: Pooling Threshold and Weight</vt:lpstr>
      <vt:lpstr>Decision—Option 2: Conditional Distribution as of November 30 (model combination)</vt:lpstr>
      <vt:lpstr>Decision—Option 2: Conditional Distribution as of November 30 (best density model)</vt:lpstr>
      <vt:lpstr>Decision—Option 2: Conditional Distribution Dynamics from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visually integrated Fund</dc:title>
  <dc:creator>Lafarguette, Romain</dc:creator>
  <cp:lastModifiedBy>Chen, Zhuohui</cp:lastModifiedBy>
  <cp:revision>422</cp:revision>
  <cp:lastPrinted>2018-06-28T11:42:50Z</cp:lastPrinted>
  <dcterms:created xsi:type="dcterms:W3CDTF">2021-01-31T10:57:53Z</dcterms:created>
  <dcterms:modified xsi:type="dcterms:W3CDTF">2023-01-18T16:23:42Z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eDOCS AutoSave">
    <vt:lpwstr/>
  </property>
</Properties>
</file>