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34"/>
  </p:notesMasterIdLst>
  <p:sldIdLst>
    <p:sldId id="261" r:id="rId5"/>
    <p:sldId id="258" r:id="rId6"/>
    <p:sldId id="259" r:id="rId7"/>
    <p:sldId id="285" r:id="rId8"/>
    <p:sldId id="260" r:id="rId9"/>
    <p:sldId id="266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348" r:id="rId32"/>
    <p:sldId id="284" r:id="rId33"/>
  </p:sldIdLst>
  <p:sldSz cx="12192000" cy="6858000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886" algn="l" defTabSz="45717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062" algn="l" defTabSz="45717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240" algn="l" defTabSz="45717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418" algn="l" defTabSz="45717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67878-B6E9-4C6E-BC3A-A58BE2041CB6}" v="5" dt="2022-12-13T13:16:02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3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23700B-306E-9945-933C-135090536FA4}" type="datetimeFigureOut">
              <a:rPr lang="en-GB"/>
              <a:pPr>
                <a:defRPr/>
              </a:pPr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652463"/>
            <a:ext cx="5788025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1" tIns="43106" rIns="86211" bIns="43106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86211" tIns="43106" rIns="86211" bIns="4310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D5456F4-9875-E245-A183-54C68AF131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379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17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3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53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7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596" y="1711895"/>
            <a:ext cx="9090781" cy="904863"/>
          </a:xfrm>
        </p:spPr>
        <p:txBody>
          <a:bodyPr>
            <a:noAutofit/>
          </a:bodyPr>
          <a:lstStyle>
            <a:lvl1pPr>
              <a:lnSpc>
                <a:spcPct val="105000"/>
              </a:lnSpc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95" y="3091128"/>
            <a:ext cx="9039780" cy="1752600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l">
              <a:defRPr sz="70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C9637D78-7754-3E41-8E8F-6BFD762CAB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464" y="6557964"/>
            <a:ext cx="3166533" cy="111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896536" y="260648"/>
            <a:ext cx="1056117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GB"/>
          </a:p>
        </p:txBody>
      </p:sp>
      <p:pic>
        <p:nvPicPr>
          <p:cNvPr id="11" name="Picture 10" descr="AD In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383385" y="295884"/>
            <a:ext cx="1423419" cy="271273"/>
          </a:xfrm>
          <a:prstGeom prst="rect">
            <a:avLst/>
          </a:prstGeom>
        </p:spPr>
      </p:pic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22895" y="1782533"/>
            <a:ext cx="983911" cy="306000"/>
          </a:xfrm>
          <a:prstGeom prst="rect">
            <a:avLst/>
          </a:prstGeom>
        </p:spPr>
      </p:pic>
      <p:pic>
        <p:nvPicPr>
          <p:cNvPr id="14" name="Picture 13" descr="RealProgress_blk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86947" y="6220831"/>
            <a:ext cx="1000076" cy="2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FFCC8-0F20-9B4B-AD2E-8C39025E55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464" y="6557964"/>
            <a:ext cx="3166533" cy="111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99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00" y="241201"/>
            <a:ext cx="10363200" cy="338555"/>
          </a:xfrm>
        </p:spPr>
        <p:txBody>
          <a:bodyPr>
            <a:spAutoFit/>
          </a:bodyPr>
          <a:lstStyle>
            <a:lvl1pPr algn="l" defTabSz="914354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0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00" y="585449"/>
            <a:ext cx="10363200" cy="307777"/>
          </a:xfrm>
        </p:spPr>
        <p:txBody>
          <a:bodyPr anchor="b">
            <a:spAutoFit/>
          </a:bodyPr>
          <a:lstStyle>
            <a:lvl1pPr marL="0" indent="0">
              <a:buNone/>
              <a:defRPr sz="2000" baseline="0">
                <a:solidFill>
                  <a:schemeClr val="accent2"/>
                </a:solidFill>
                <a:latin typeface="+mj-lt"/>
              </a:defRPr>
            </a:lvl1pPr>
            <a:lvl2pPr marL="4571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3200" y="1074553"/>
            <a:ext cx="11384517" cy="5419241"/>
          </a:xfrm>
          <a:solidFill>
            <a:schemeClr val="accent3"/>
          </a:solidFill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C0A5D-B3FE-194F-A96A-52EFB8FBE9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464" y="6557964"/>
            <a:ext cx="3166533" cy="111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8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88800" y="1763713"/>
            <a:ext cx="5580336" cy="473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4"/>
          </p:nvPr>
        </p:nvSpPr>
        <p:spPr>
          <a:xfrm>
            <a:off x="6191251" y="1763713"/>
            <a:ext cx="5580336" cy="473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C8C42-B837-854A-BCA7-4590CD6906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464" y="6557964"/>
            <a:ext cx="3166533" cy="111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5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88801" y="1763713"/>
            <a:ext cx="5599251" cy="473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191253" y="1763712"/>
            <a:ext cx="5596467" cy="4734000"/>
          </a:xfrm>
          <a:solidFill>
            <a:schemeClr val="accent3"/>
          </a:solidFill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8A4D4-DF60-E04C-A13C-538F1207D8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464" y="6557964"/>
            <a:ext cx="3166533" cy="111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46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4ACC8-B41F-B34B-A2AB-A5583EAE97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464" y="6557964"/>
            <a:ext cx="3166533" cy="111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9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1274B-5F8F-CE49-9274-1D25887130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464" y="6557964"/>
            <a:ext cx="3166533" cy="111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6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4287" y="241301"/>
            <a:ext cx="10274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9469" y="1760542"/>
            <a:ext cx="11398251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464" y="6557964"/>
            <a:ext cx="3166533" cy="111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3441" y="6525347"/>
            <a:ext cx="395817" cy="1222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3293A6-2700-3046-833B-092508D598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1239054" y="312499"/>
            <a:ext cx="637033" cy="198120"/>
          </a:xfrm>
          <a:prstGeom prst="rect">
            <a:avLst/>
          </a:prstGeom>
        </p:spPr>
      </p:pic>
      <p:sp>
        <p:nvSpPr>
          <p:cNvPr id="2" name="MSIPCMContentMarking" descr="{&quot;HashCode&quot;:867481997,&quot;Placement&quot;:&quot;Footer&quot;,&quot;Top&quot;:522.0343,&quot;Left&quot;:0.0,&quot;SlideWidth&quot;:960,&quot;SlideHeight&quot;:540}">
            <a:extLst>
              <a:ext uri="{FF2B5EF4-FFF2-40B4-BE49-F238E27FC236}">
                <a16:creationId xmlns:a16="http://schemas.microsoft.com/office/drawing/2014/main" id="{5ECA440A-BA78-4BBA-A683-8E30919CD85E}"/>
              </a:ext>
            </a:extLst>
          </p:cNvPr>
          <p:cNvSpPr txBox="1"/>
          <p:nvPr userDrawn="1"/>
        </p:nvSpPr>
        <p:spPr>
          <a:xfrm>
            <a:off x="0" y="6629836"/>
            <a:ext cx="186158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737373"/>
                </a:solidFill>
                <a:latin typeface="Calibri" panose="020F0502020204030204" pitchFamily="34" charset="0"/>
              </a:rPr>
              <a:t>Classification: Confidential - ADIA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5pPr>
      <a:lvl6pPr marL="45717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6pPr>
      <a:lvl7pPr marL="914354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7pPr>
      <a:lvl8pPr marL="1371532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8pPr>
      <a:lvl9pPr marL="182870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algn="l" rtl="0" eaLnBrk="1" fontAlgn="base" hangingPunct="1">
        <a:spcBef>
          <a:spcPts val="8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95269" indent="-395269" algn="l" rtl="0" eaLnBrk="1" fontAlgn="base" hangingPunct="1">
        <a:spcBef>
          <a:spcPts val="851"/>
        </a:spcBef>
        <a:spcAft>
          <a:spcPct val="0"/>
        </a:spcAft>
        <a:buClr>
          <a:schemeClr val="accent2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611158" indent="-215889" algn="l" rtl="0" eaLnBrk="1" fontAlgn="base" hangingPunct="1">
        <a:spcBef>
          <a:spcPts val="4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827046" indent="-215889" algn="l" rtl="0" eaLnBrk="1" fontAlgn="base" hangingPunct="1">
        <a:spcBef>
          <a:spcPts val="400"/>
        </a:spcBef>
        <a:spcAft>
          <a:spcPts val="160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accent2"/>
          </a:solidFill>
          <a:latin typeface="+mn-lt"/>
          <a:ea typeface="ＭＳ Ｐゴシック" charset="0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96" y="1669643"/>
            <a:ext cx="9090781" cy="904863"/>
          </a:xfrm>
        </p:spPr>
        <p:txBody>
          <a:bodyPr/>
          <a:lstStyle/>
          <a:p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Strategies and Actors in Financial Markets</a:t>
            </a:r>
            <a:b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lang="en-US" sz="28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z="28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800" spc="-9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Intermediaries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197" y="3111448"/>
            <a:ext cx="9039780" cy="1496112"/>
          </a:xfrm>
        </p:spPr>
        <p:txBody>
          <a:bodyPr/>
          <a:lstStyle/>
          <a:p>
            <a:pPr algn="l"/>
            <a:r>
              <a:rPr lang="en-US" dirty="0"/>
              <a:t>Amine Raboun, </a:t>
            </a:r>
            <a:r>
              <a:rPr lang="en-US" dirty="0" err="1"/>
              <a:t>Ph.D</a:t>
            </a:r>
            <a:endParaRPr lang="en-US" dirty="0"/>
          </a:p>
          <a:p>
            <a:pPr algn="l"/>
            <a:r>
              <a:rPr lang="en-US" dirty="0">
                <a:solidFill>
                  <a:srgbClr val="000000"/>
                </a:solidFill>
              </a:rPr>
              <a:t>     Quantitative Researcher &amp; Developer - Abu Dhabi Investment Authority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     Lecturer, Paris Dauphine – PSL University </a:t>
            </a:r>
            <a:endParaRPr lang="en-GB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37D78-7754-3E41-8E8F-6BFD762CABAE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32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21563"/>
            <a:ext cx="5072380" cy="509541"/>
          </a:xfrm>
          <a:prstGeom prst="rect">
            <a:avLst/>
          </a:prstGeom>
        </p:spPr>
        <p:txBody>
          <a:bodyPr vert="horz" wrap="square" lIns="0" tIns="16933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>
                <a:latin typeface="Calibri"/>
                <a:cs typeface="Calibri"/>
              </a:rPr>
              <a:t>Lessons</a:t>
            </a:r>
            <a:r>
              <a:rPr sz="3200" spc="-47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learned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from</a:t>
            </a:r>
            <a:r>
              <a:rPr sz="3200" spc="-47" dirty="0">
                <a:latin typeface="Calibri"/>
                <a:cs typeface="Calibri"/>
              </a:rPr>
              <a:t> </a:t>
            </a:r>
            <a:r>
              <a:rPr sz="3200" spc="-7" dirty="0">
                <a:latin typeface="Calibri"/>
                <a:cs typeface="Calibri"/>
              </a:rPr>
              <a:t>this</a:t>
            </a:r>
            <a:r>
              <a:rPr sz="3200" spc="-13" dirty="0">
                <a:latin typeface="Calibri"/>
                <a:cs typeface="Calibri"/>
              </a:rPr>
              <a:t> tale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737" y="1177883"/>
            <a:ext cx="10565553" cy="3806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6240624" algn="ctr">
              <a:spcBef>
                <a:spcPts val="140"/>
              </a:spcBef>
            </a:pPr>
            <a:r>
              <a:rPr sz="1600" spc="6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sz="1600" spc="26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sz="1600" spc="2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1600" spc="2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8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sz="1600" spc="272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8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8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sz="1600" spc="3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9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system?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9" indent="-342900">
              <a:buFont typeface="+mj-lt"/>
              <a:buAutoNum type="arabicPeriod"/>
              <a:tabLst>
                <a:tab pos="589264" algn="l"/>
                <a:tab pos="590112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sz="1600" spc="-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sz="1600" spc="-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buyers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sellers</a:t>
            </a:r>
            <a:r>
              <a:rPr sz="1600" spc="-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sz="1600" spc="6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outside</a:t>
            </a:r>
            <a:r>
              <a:rPr sz="1600" spc="-4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financial</a:t>
            </a:r>
            <a:r>
              <a:rPr sz="1600" spc="-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975" marR="196422" indent="-342900">
              <a:spcBef>
                <a:spcPts val="1347"/>
              </a:spcBef>
              <a:buFont typeface="+mj-lt"/>
              <a:buAutoNum type="arabicPeriod"/>
              <a:tabLst>
                <a:tab pos="589264" algn="l"/>
                <a:tab pos="590112" algn="l"/>
              </a:tabLst>
            </a:pP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 agency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introduced between buyers and sellers.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concentrates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liquidity,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</a:t>
            </a:r>
            <a:r>
              <a:rPr sz="1600" spc="-4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unconflicted</a:t>
            </a:r>
            <a:r>
              <a:rPr sz="1600" spc="-6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expertise and</a:t>
            </a:r>
            <a:r>
              <a:rPr sz="1600" spc="-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pays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costs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now</a:t>
            </a:r>
            <a:r>
              <a:rPr sz="1600" spc="-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between</a:t>
            </a:r>
            <a:r>
              <a:rPr sz="1600" spc="-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participants.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975" marR="6773" indent="-342900">
              <a:spcBef>
                <a:spcPts val="1325"/>
              </a:spcBef>
              <a:buFont typeface="+mj-lt"/>
              <a:buAutoNum type="arabicPeriod"/>
              <a:tabLst>
                <a:tab pos="589264" algn="l"/>
                <a:tab pos="590112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makers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improve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liquidity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market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themselves between buyers and sellers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would</a:t>
            </a:r>
            <a:r>
              <a:rPr sz="1600" spc="-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sz="1600" spc="-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enough</a:t>
            </a:r>
            <a:r>
              <a:rPr sz="1600" spc="-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otherwise.</a:t>
            </a:r>
            <a:r>
              <a:rPr sz="1600" spc="-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spc="-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rewarded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a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markup,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bid-ask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spread.</a:t>
            </a:r>
            <a:r>
              <a:rPr sz="1600" spc="-1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 </a:t>
            </a:r>
            <a:r>
              <a:rPr sz="1600" spc="-4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market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not one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sided, the balance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buyers and sellers is enough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maintain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smooth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orderly</a:t>
            </a:r>
            <a:r>
              <a:rPr sz="1600" spc="-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functioning</a:t>
            </a:r>
            <a:r>
              <a:rPr sz="1600" spc="-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9" indent="-342900">
              <a:spcBef>
                <a:spcPts val="1333"/>
              </a:spcBef>
              <a:buFont typeface="+mj-lt"/>
              <a:buAutoNum type="arabicPeriod"/>
              <a:tabLst>
                <a:tab pos="589264" algn="l"/>
                <a:tab pos="590112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Collateralization</a:t>
            </a:r>
            <a:r>
              <a:rPr sz="1600" spc="-6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guarantee,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partly,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promised</a:t>
            </a:r>
            <a:r>
              <a:rPr sz="1600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sz="1600" spc="-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9" indent="-342900">
              <a:spcBef>
                <a:spcPts val="1347"/>
              </a:spcBef>
              <a:buFont typeface="+mj-lt"/>
              <a:buAutoNum type="arabicPeriod"/>
              <a:tabLst>
                <a:tab pos="589264" algn="l"/>
                <a:tab pos="590112" algn="l"/>
              </a:tabLst>
            </a:pP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intermediaries'</a:t>
            </a:r>
            <a:r>
              <a:rPr sz="1600" spc="-4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inventories</a:t>
            </a:r>
            <a:r>
              <a:rPr sz="1600" spc="-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direction,</a:t>
            </a:r>
            <a:r>
              <a:rPr sz="1600" spc="-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risk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bankruptcy</a:t>
            </a:r>
            <a:r>
              <a:rPr sz="1600" spc="-4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increases</a:t>
            </a:r>
            <a:r>
              <a:rPr sz="1600" spc="-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happens</a:t>
            </a:r>
            <a:r>
              <a:rPr sz="1600" spc="-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freezes.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975" marR="533387" indent="-342900">
              <a:spcBef>
                <a:spcPts val="1325"/>
              </a:spcBef>
              <a:buFont typeface="+mj-lt"/>
              <a:buAutoNum type="arabicPeriod"/>
              <a:tabLst>
                <a:tab pos="589264" algn="l"/>
                <a:tab pos="590112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Clearing</a:t>
            </a:r>
            <a:r>
              <a:rPr sz="1600" spc="-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careful</a:t>
            </a:r>
            <a:r>
              <a:rPr sz="1600" spc="-4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  <a:r>
              <a:rPr sz="1600" spc="-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intermediaries’</a:t>
            </a:r>
            <a:r>
              <a:rPr sz="1600" spc="-10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-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measures</a:t>
            </a:r>
            <a:r>
              <a:rPr sz="1600" spc="-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allowing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anticipate</a:t>
            </a:r>
            <a:r>
              <a:rPr sz="1600" spc="-4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sz="1600" spc="-4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6542193" cy="32402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Economics</a:t>
            </a:r>
            <a:r>
              <a:rPr dirty="0"/>
              <a:t> </a:t>
            </a:r>
            <a:r>
              <a:rPr spc="-7" dirty="0"/>
              <a:t>of</a:t>
            </a:r>
            <a:r>
              <a:rPr spc="-13" dirty="0"/>
              <a:t> financial</a:t>
            </a:r>
            <a:r>
              <a:rPr dirty="0"/>
              <a:t> </a:t>
            </a:r>
            <a:r>
              <a:rPr spc="-7" dirty="0"/>
              <a:t>markets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0402" y="5305857"/>
            <a:ext cx="720344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270927" indent="-253994">
              <a:spcBef>
                <a:spcPts val="127"/>
              </a:spcBef>
              <a:buClr>
                <a:srgbClr val="008D7E"/>
              </a:buClr>
              <a:buFont typeface="Wingdings"/>
              <a:buChar char=""/>
              <a:tabLst>
                <a:tab pos="270927" algn="l"/>
              </a:tabLst>
            </a:pPr>
            <a:endParaRPr sz="1333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9635" y="5915831"/>
            <a:ext cx="9487745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1467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268" y="831241"/>
            <a:ext cx="10793443" cy="55554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6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sz="1867" spc="2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spc="9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sz="1867" spc="2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spc="1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rationalization</a:t>
            </a:r>
            <a:r>
              <a:rPr sz="1867" spc="2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spc="6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867" spc="2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spc="1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intermediaries</a:t>
            </a:r>
            <a:endParaRPr lang="en-US" sz="1867" spc="120" dirty="0">
              <a:solidFill>
                <a:srgbClr val="3136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>
              <a:spcBef>
                <a:spcPts val="133"/>
              </a:spcBef>
            </a:pPr>
            <a:endParaRPr lang="en-US" sz="1600" spc="120" dirty="0">
              <a:solidFill>
                <a:srgbClr val="3136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>
              <a:spcBef>
                <a:spcPts val="133"/>
              </a:spcBef>
            </a:pPr>
            <a:r>
              <a:rPr lang="en-US" sz="1600" b="1" spc="12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</a:p>
          <a:p>
            <a:pPr marL="575719" lvl="1" indent="-253994">
              <a:spcBef>
                <a:spcPts val="133"/>
              </a:spcBef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allocation of capital / resources</a:t>
            </a:r>
          </a:p>
          <a:p>
            <a:pPr marL="575719" lvl="1" indent="-253994">
              <a:spcBef>
                <a:spcPts val="133"/>
              </a:spcBef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 to the welfare theorem, provided</a:t>
            </a:r>
          </a:p>
          <a:p>
            <a:pPr marL="759861" lvl="1" indent="-285750">
              <a:spcBef>
                <a:spcPts val="133"/>
              </a:spcBef>
              <a:buFont typeface="Wingdings" panose="05000000000000000000" pitchFamily="2" charset="2"/>
              <a:buChar char="Ø"/>
            </a:pPr>
            <a:endParaRPr lang="en-US" sz="1600" spc="-7" dirty="0">
              <a:solidFill>
                <a:srgbClr val="3136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>
              <a:spcBef>
                <a:spcPts val="133"/>
              </a:spcBef>
            </a:pPr>
            <a:r>
              <a:rPr lang="en-US" sz="1600" b="1" spc="-7" dirty="0">
                <a:solidFill>
                  <a:srgbClr val="313637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Means:</a:t>
            </a:r>
          </a:p>
          <a:p>
            <a:pPr marL="575719" indent="-253994">
              <a:spcBef>
                <a:spcPts val="127"/>
              </a:spcBef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fair access to unbiased (fundamental and technical) information</a:t>
            </a:r>
          </a:p>
          <a:p>
            <a:pPr marL="575719" indent="-253994"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prices are endogenously set by offer and demand equilibrium</a:t>
            </a:r>
          </a:p>
          <a:p>
            <a:pPr marL="575719" indent="-253994"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Plus, rational choices of agents.</a:t>
            </a:r>
          </a:p>
          <a:p>
            <a:pPr marL="16933" marR="6773">
              <a:spcBef>
                <a:spcPts val="1313"/>
              </a:spcBef>
            </a:pPr>
            <a:r>
              <a:rPr lang="en-US" sz="1800" spc="-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8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18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obtain</a:t>
            </a:r>
            <a:r>
              <a:rPr lang="en-US" sz="18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US" sz="18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rational</a:t>
            </a:r>
            <a:r>
              <a:rPr lang="en-US" sz="18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allocation,</a:t>
            </a:r>
            <a:r>
              <a:rPr lang="en-US" sz="18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corrected</a:t>
            </a:r>
            <a:r>
              <a:rPr lang="en-US" sz="18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en-US" sz="18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800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lang="en-US" sz="18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participants</a:t>
            </a:r>
            <a:r>
              <a:rPr lang="en-US" sz="1800" spc="6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(provided </a:t>
            </a:r>
            <a:r>
              <a:rPr lang="en-US" sz="1800" spc="-5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8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8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8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diverse</a:t>
            </a:r>
            <a:r>
              <a:rPr lang="en-US" sz="18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enough).</a:t>
            </a:r>
            <a:endParaRPr lang="en-US" sz="1600" b="1" spc="120" dirty="0">
              <a:solidFill>
                <a:srgbClr val="313637"/>
              </a:solidFill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>
              <a:spcBef>
                <a:spcPts val="140"/>
              </a:spcBef>
            </a:pPr>
            <a:r>
              <a:rPr lang="en-US" sz="1867" b="1" spc="12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Thus:</a:t>
            </a:r>
          </a:p>
          <a:p>
            <a:pPr marL="575719" lvl="1" indent="-253994">
              <a:spcBef>
                <a:spcPts val="127"/>
              </a:spcBef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need few points of access to information (to ensure its fair dissemination)</a:t>
            </a:r>
          </a:p>
          <a:p>
            <a:pPr marL="575719" lvl="1" indent="-253994"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need market liquidity so that the offer and demand balance is not disturbed.</a:t>
            </a:r>
          </a:p>
          <a:p>
            <a:pPr marL="270927" indent="-253994">
              <a:buClr>
                <a:srgbClr val="008D7E"/>
              </a:buClr>
              <a:buFont typeface="Wingdings"/>
              <a:buChar char=""/>
              <a:tabLst>
                <a:tab pos="270927" algn="l"/>
              </a:tabLst>
            </a:pPr>
            <a:endParaRPr lang="en-US" sz="2000" spc="-7" dirty="0">
              <a:solidFill>
                <a:srgbClr val="636B6D"/>
              </a:solidFill>
              <a:latin typeface="Verdana"/>
              <a:cs typeface="Calibri" panose="020F0502020204030204" pitchFamily="34" charset="0"/>
            </a:endParaRPr>
          </a:p>
          <a:p>
            <a:pPr marL="16933">
              <a:spcBef>
                <a:spcPts val="133"/>
              </a:spcBef>
            </a:pPr>
            <a:r>
              <a:rPr lang="en-US" sz="1800" b="1" spc="12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Plus:</a:t>
            </a:r>
          </a:p>
          <a:p>
            <a:pPr marL="16933">
              <a:spcBef>
                <a:spcPts val="133"/>
              </a:spcBef>
            </a:pPr>
            <a:r>
              <a:rPr lang="en-US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(more recently) you need to net and secure positions</a:t>
            </a:r>
          </a:p>
          <a:p>
            <a:pPr marL="471582">
              <a:spcBef>
                <a:spcPts val="1460"/>
              </a:spcBef>
            </a:pPr>
            <a:r>
              <a:rPr lang="en-US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regulator or a policy-maker, you count on intermediaries to ensure these three last points.</a:t>
            </a:r>
            <a:endParaRPr spc="-7" dirty="0">
              <a:solidFill>
                <a:srgbClr val="3136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6610DAB8-1543-4443-AFDA-9908FE6E9043}"/>
              </a:ext>
            </a:extLst>
          </p:cNvPr>
          <p:cNvSpPr/>
          <p:nvPr/>
        </p:nvSpPr>
        <p:spPr>
          <a:xfrm>
            <a:off x="584268" y="6037264"/>
            <a:ext cx="436812" cy="193040"/>
          </a:xfrm>
          <a:custGeom>
            <a:avLst/>
            <a:gdLst/>
            <a:ahLst/>
            <a:cxnLst/>
            <a:rect l="l" t="t" r="r" b="b"/>
            <a:pathLst>
              <a:path w="410209" h="144779">
                <a:moveTo>
                  <a:pt x="337565" y="0"/>
                </a:moveTo>
                <a:lnTo>
                  <a:pt x="337565" y="36195"/>
                </a:lnTo>
                <a:lnTo>
                  <a:pt x="0" y="36195"/>
                </a:lnTo>
                <a:lnTo>
                  <a:pt x="0" y="108585"/>
                </a:lnTo>
                <a:lnTo>
                  <a:pt x="337565" y="108585"/>
                </a:lnTo>
                <a:lnTo>
                  <a:pt x="337565" y="144780"/>
                </a:lnTo>
                <a:lnTo>
                  <a:pt x="409955" y="72390"/>
                </a:lnTo>
                <a:lnTo>
                  <a:pt x="33756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540" y="968519"/>
            <a:ext cx="5846076" cy="51962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6542193" cy="32402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Economics</a:t>
            </a:r>
            <a:r>
              <a:rPr dirty="0"/>
              <a:t> </a:t>
            </a:r>
            <a:r>
              <a:rPr spc="-7" dirty="0"/>
              <a:t>of</a:t>
            </a:r>
            <a:r>
              <a:rPr spc="-13" dirty="0"/>
              <a:t> financial</a:t>
            </a:r>
            <a:r>
              <a:rPr dirty="0"/>
              <a:t> </a:t>
            </a:r>
            <a:r>
              <a:rPr spc="-7" dirty="0"/>
              <a:t>markets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71336" y="968519"/>
            <a:ext cx="3120813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endParaRPr sz="1467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1336" y="945049"/>
            <a:ext cx="5453887" cy="5514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algn="just">
              <a:spcBef>
                <a:spcPts val="140"/>
              </a:spcBef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(right)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have Cash PMs they are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 algn="just">
              <a:spcBef>
                <a:spcPts val="140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cash</a:t>
            </a:r>
            <a:r>
              <a:rPr sz="1600" spc="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rich</a:t>
            </a:r>
            <a:r>
              <a:rPr sz="1600" spc="1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sz="1600" spc="1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safety</a:t>
            </a:r>
            <a:r>
              <a:rPr sz="1600" spc="1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poor</a:t>
            </a:r>
            <a:r>
              <a:rPr sz="1600" spc="1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(fear</a:t>
            </a:r>
            <a:r>
              <a:rPr sz="1600" spc="1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1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lose</a:t>
            </a:r>
            <a:r>
              <a:rPr sz="1600" spc="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1600" spc="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money).</a:t>
            </a:r>
          </a:p>
          <a:p>
            <a:pPr marL="778914" algn="just"/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Amine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Raboun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 marR="6773" algn="just">
              <a:spcBef>
                <a:spcPts val="1333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side (left) you have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Risk PMs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, they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3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3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beat</a:t>
            </a:r>
            <a:r>
              <a:rPr sz="1600" spc="3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3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benchmark,</a:t>
            </a:r>
            <a:r>
              <a:rPr sz="1600" spc="3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thus</a:t>
            </a:r>
            <a:r>
              <a:rPr sz="1600" spc="3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3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securities</a:t>
            </a:r>
            <a:r>
              <a:rPr sz="1600" spc="3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rich </a:t>
            </a:r>
            <a:r>
              <a:rPr sz="1600" spc="-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sz="1600" spc="2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1600" spc="2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poor</a:t>
            </a:r>
            <a:r>
              <a:rPr sz="1600" spc="2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(need</a:t>
            </a:r>
            <a:r>
              <a:rPr sz="1600" spc="2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leverage</a:t>
            </a:r>
            <a:r>
              <a:rPr sz="1600" spc="2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non</a:t>
            </a:r>
            <a:r>
              <a:rPr sz="1600" spc="2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linearities).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8914" algn="just">
              <a:lnSpc>
                <a:spcPts val="1747"/>
              </a:lnSpc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Amine Raboun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 marR="8466" algn="just">
              <a:spcBef>
                <a:spcPts val="1340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(middle)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Intermediaries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match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PMs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asset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of</a:t>
            </a:r>
            <a:r>
              <a:rPr sz="1600" spc="5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balance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sheet</a:t>
            </a:r>
            <a:r>
              <a:rPr sz="1600" spc="50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Cash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PMs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50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liability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side.</a:t>
            </a:r>
          </a:p>
          <a:p>
            <a:pPr marL="778914" algn="just">
              <a:spcBef>
                <a:spcPts val="7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Christophe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 err="1">
                <a:latin typeface="Calibri" panose="020F0502020204030204" pitchFamily="34" charset="0"/>
                <a:cs typeface="Calibri" panose="020F0502020204030204" pitchFamily="34" charset="0"/>
              </a:rPr>
              <a:t>Lesieur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 algn="just">
              <a:spcBef>
                <a:spcPts val="1333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600" spc="5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n-US" sz="1600" spc="5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5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600" spc="5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600" spc="5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1600" spc="5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controlling</a:t>
            </a:r>
            <a:r>
              <a:rPr lang="en-US" sz="1600" spc="5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sz="1600" spc="5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risks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8914" algn="just"/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Pascal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Gibart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 marR="10160" algn="just">
              <a:spcBef>
                <a:spcPts val="1325"/>
              </a:spcBef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accountancy, each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 transaction of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kind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made,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has to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 marked-to-market, thus all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pegged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to traded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prices.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 marR="10160" algn="just">
              <a:spcBef>
                <a:spcPts val="1347"/>
              </a:spcBef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Regulators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monitoring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sure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happens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smooth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8914" algn="just"/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-&gt;Julien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Leprun.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6542193" cy="32402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Economics</a:t>
            </a:r>
            <a:r>
              <a:rPr dirty="0"/>
              <a:t> </a:t>
            </a:r>
            <a:r>
              <a:rPr spc="-7" dirty="0"/>
              <a:t>of</a:t>
            </a:r>
            <a:r>
              <a:rPr spc="-13" dirty="0"/>
              <a:t> financial</a:t>
            </a:r>
            <a:r>
              <a:rPr dirty="0"/>
              <a:t> </a:t>
            </a:r>
            <a:r>
              <a:rPr spc="-7" dirty="0"/>
              <a:t>markets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0378" y="1246226"/>
            <a:ext cx="4770967" cy="32256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(US)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ecosystem.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178642" indent="-457189">
              <a:spcBef>
                <a:spcPts val="1347"/>
              </a:spcBef>
              <a:buFont typeface="Wingdings"/>
              <a:buChar char=""/>
              <a:tabLst>
                <a:tab pos="473275" algn="l"/>
                <a:tab pos="474121" algn="l"/>
              </a:tabLst>
            </a:pP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CCPs (Central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Counterparty),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Clearing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Exchanges,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600" spc="-545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Triparty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Agents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(repo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third-parties).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6773" indent="-457189">
              <a:spcBef>
                <a:spcPts val="1325"/>
              </a:spcBef>
              <a:buFont typeface="Wingdings"/>
              <a:buChar char=""/>
              <a:tabLst>
                <a:tab pos="473275" algn="l"/>
                <a:tab pos="474121" algn="l"/>
              </a:tabLst>
            </a:pP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identified,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regulated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unconflicted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intermediaries</a:t>
            </a:r>
            <a:r>
              <a:rPr lang="en-US"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makes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regulators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makers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comfortable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14393" indent="-457189">
              <a:spcBef>
                <a:spcPts val="1333"/>
              </a:spcBef>
              <a:buFont typeface="Wingdings"/>
              <a:buChar char=""/>
              <a:tabLst>
                <a:tab pos="473275" algn="l"/>
                <a:tab pos="474121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G20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Pittsburgh</a:t>
            </a:r>
            <a:r>
              <a:rPr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Summit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(2009), </a:t>
            </a:r>
            <a:r>
              <a:rPr sz="1600" spc="-545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transactions</a:t>
            </a:r>
            <a:r>
              <a:rPr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collateral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deposit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netting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(positions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contracts).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148" y="962695"/>
            <a:ext cx="5269608" cy="52870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4675293" cy="32402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Rôle</a:t>
            </a:r>
            <a:r>
              <a:rPr spc="-40" dirty="0"/>
              <a:t> </a:t>
            </a:r>
            <a:r>
              <a:rPr spc="-7" dirty="0"/>
              <a:t>of</a:t>
            </a:r>
            <a:r>
              <a:rPr spc="-47" dirty="0"/>
              <a:t> </a:t>
            </a:r>
            <a:r>
              <a:rPr spc="-7" dirty="0"/>
              <a:t>intermediaries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4" y="990262"/>
            <a:ext cx="10369973" cy="50082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regulator,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you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intermediaries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682" indent="-285750">
              <a:spcBef>
                <a:spcPts val="1340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net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secure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positions,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682" indent="-285750">
              <a:spcBef>
                <a:spcPts val="667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fair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sz="1600" spc="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(fundamental)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information,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682" indent="-285750">
              <a:spcBef>
                <a:spcPts val="660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facilitate</a:t>
            </a:r>
            <a:r>
              <a:rPr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liquidity</a:t>
            </a:r>
            <a:r>
              <a:rPr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markets.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>
              <a:spcBef>
                <a:spcPts val="679"/>
              </a:spcBef>
            </a:pP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Remind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years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ago: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6773" indent="-457189">
              <a:spcBef>
                <a:spcPts val="1320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sz="1600" spc="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physically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present</a:t>
            </a:r>
            <a:r>
              <a:rPr sz="1600" spc="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CEO/CFO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speeches</a:t>
            </a:r>
            <a:r>
              <a:rPr sz="1600" spc="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firms,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(40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years </a:t>
            </a:r>
            <a:r>
              <a:rPr sz="1600" spc="-4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ago,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central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banks);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indent="-457189">
              <a:spcBef>
                <a:spcPts val="673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sz="1600" spc="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seek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liquidity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you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had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mind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deal.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indent="-457189">
              <a:spcBef>
                <a:spcPts val="673"/>
              </a:spcBef>
              <a:buClr>
                <a:srgbClr val="008D7E"/>
              </a:buClr>
              <a:buFont typeface="Wingdings"/>
              <a:buChar char=""/>
              <a:tabLst>
                <a:tab pos="473275" algn="l"/>
                <a:tab pos="474121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2">
              <a:spcBef>
                <a:spcPts val="673"/>
              </a:spcBef>
              <a:buClr>
                <a:srgbClr val="008D7E"/>
              </a:buClr>
              <a:tabLst>
                <a:tab pos="473275" algn="l"/>
                <a:tab pos="474121" algn="l"/>
              </a:tabLst>
            </a:pPr>
            <a:r>
              <a:rPr lang="en-US" sz="1600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</a:t>
            </a:r>
            <a:r>
              <a:rPr lang="en-US"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electronic markets)</a:t>
            </a:r>
            <a:r>
              <a:rPr lang="en-US"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changed</a:t>
            </a:r>
            <a:r>
              <a:rPr lang="en-US"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n-US"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asset classes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(corporate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bonds</a:t>
            </a:r>
            <a:r>
              <a:rPr lang="en-US"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n-US"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ready-to-process</a:t>
            </a:r>
            <a:r>
              <a:rPr lang="en-US" sz="1600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debt </a:t>
            </a:r>
            <a:r>
              <a:rPr lang="en-US" sz="1600" spc="-5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structures</a:t>
            </a:r>
            <a:r>
              <a:rPr lang="en-US"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corporates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obtain).</a:t>
            </a:r>
          </a:p>
          <a:p>
            <a:pPr marL="16932">
              <a:spcBef>
                <a:spcPts val="673"/>
              </a:spcBef>
              <a:buClr>
                <a:srgbClr val="008D7E"/>
              </a:buClr>
              <a:tabLst>
                <a:tab pos="473275" algn="l"/>
                <a:tab pos="474121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2">
              <a:spcBef>
                <a:spcPts val="673"/>
              </a:spcBef>
              <a:buClr>
                <a:srgbClr val="008D7E"/>
              </a:buClr>
              <a:tabLst>
                <a:tab pos="473275" algn="l"/>
                <a:tab pos="474121" algn="l"/>
              </a:tabLst>
            </a:pP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sz="1600" b="1" spc="-13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600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en-US" sz="1600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edia</a:t>
            </a:r>
            <a:r>
              <a:rPr lang="en-US" sz="1600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tion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going</a:t>
            </a:r>
            <a:r>
              <a:rPr lang="en-US"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en-US"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among</a:t>
            </a:r>
            <a:r>
              <a:rPr lang="en-US"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lang="en-US"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markets.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markets</a:t>
            </a:r>
            <a:r>
              <a:rPr lang="en-US"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(press,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</a:t>
            </a:r>
            <a:r>
              <a:rPr lang="en-US"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goods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sellers)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technological actors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emerging. They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the fixed costs (and achieve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netting) and </a:t>
            </a:r>
            <a:r>
              <a:rPr lang="en-US"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to large 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B2B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infrastructures. </a:t>
            </a:r>
            <a:r>
              <a:rPr lang="en-US" sz="1600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(see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i="1" spc="-13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Theory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Financial Intermediation: </a:t>
            </a:r>
            <a:r>
              <a:rPr lang="en-US" sz="1600" i="1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1600" i="1" spc="13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13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Essay</a:t>
            </a:r>
            <a:r>
              <a:rPr lang="en-US" sz="1600" i="1" spc="2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600" i="1" spc="2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1600" i="1" spc="13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600" i="1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en-US" sz="1600" i="1" spc="40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(not)</a:t>
            </a:r>
            <a:r>
              <a:rPr lang="en-US" sz="1600" i="1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Explain,</a:t>
            </a:r>
            <a:r>
              <a:rPr lang="en-US" sz="1600" i="1" spc="20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</a:t>
            </a:r>
            <a:r>
              <a:rPr lang="en-US" sz="1600" i="1" spc="13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7" dirty="0" err="1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Scholtens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spc="6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van</a:t>
            </a:r>
            <a:r>
              <a:rPr lang="en-US" sz="1600" i="1" spc="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13" dirty="0" err="1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Wensveen</a:t>
            </a:r>
            <a:r>
              <a:rPr lang="en-US" sz="1600" i="1" spc="-13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i="1" spc="6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2003</a:t>
            </a:r>
            <a:r>
              <a:rPr lang="en-US" sz="1600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600" dirty="0"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4568" y="3824732"/>
            <a:ext cx="865547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4376" y="5139877"/>
            <a:ext cx="835829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16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694" y="5383717"/>
            <a:ext cx="1005755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endParaRPr sz="1333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4976705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/>
              <a:t>Intermediation</a:t>
            </a:r>
            <a:r>
              <a:rPr sz="2800" spc="-33" dirty="0"/>
              <a:t> </a:t>
            </a:r>
            <a:r>
              <a:rPr sz="2800" spc="-7" dirty="0"/>
              <a:t>of</a:t>
            </a:r>
            <a:r>
              <a:rPr sz="2800" spc="-40" dirty="0"/>
              <a:t> </a:t>
            </a:r>
            <a:r>
              <a:rPr sz="2800" spc="-7" dirty="0"/>
              <a:t>Risks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4" y="1071981"/>
            <a:ext cx="10578253" cy="44065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Verdana"/>
                <a:cs typeface="Verdana"/>
              </a:rPr>
              <a:t>Going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back</a:t>
            </a:r>
            <a:r>
              <a:rPr sz="1600" spc="2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to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concepts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mathematical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finance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more</a:t>
            </a:r>
            <a:r>
              <a:rPr sz="1600" spc="-27" dirty="0">
                <a:latin typeface="Verdana"/>
                <a:cs typeface="Verdana"/>
              </a:rPr>
              <a:t> </a:t>
            </a:r>
            <a:r>
              <a:rPr sz="1600" spc="-13" dirty="0">
                <a:latin typeface="Verdana"/>
                <a:cs typeface="Verdana"/>
              </a:rPr>
              <a:t>familiar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with</a:t>
            </a:r>
            <a:endParaRPr sz="1600" dirty="0">
              <a:latin typeface="Verdana"/>
              <a:cs typeface="Verdana"/>
            </a:endParaRPr>
          </a:p>
          <a:p>
            <a:pPr marL="474121" indent="-457189">
              <a:spcBef>
                <a:spcPts val="1347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1600" spc="-7" dirty="0">
                <a:latin typeface="Verdana"/>
                <a:cs typeface="Verdana"/>
              </a:rPr>
              <a:t>you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13" dirty="0">
                <a:latin typeface="Verdana"/>
                <a:cs typeface="Verdana"/>
              </a:rPr>
              <a:t>investment</a:t>
            </a:r>
            <a:r>
              <a:rPr sz="1600" spc="2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bank.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33" dirty="0">
                <a:latin typeface="Verdana"/>
                <a:cs typeface="Verdana"/>
              </a:rPr>
              <a:t>You</a:t>
            </a:r>
            <a:r>
              <a:rPr sz="1600" spc="-27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sell a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structured</a:t>
            </a:r>
            <a:r>
              <a:rPr sz="1600" spc="2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product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 a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13" dirty="0">
                <a:latin typeface="Verdana"/>
                <a:cs typeface="Verdana"/>
              </a:rPr>
              <a:t>derivative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to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clients;</a:t>
            </a:r>
            <a:endParaRPr sz="1600" dirty="0">
              <a:latin typeface="Verdana"/>
              <a:cs typeface="Verdana"/>
            </a:endParaRPr>
          </a:p>
          <a:p>
            <a:pPr marL="474121" marR="34711" indent="-457189">
              <a:spcBef>
                <a:spcPts val="1333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1600" spc="-7" dirty="0">
                <a:latin typeface="Verdana"/>
                <a:cs typeface="Verdana"/>
              </a:rPr>
              <a:t>you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not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hedge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each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book separately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(or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at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least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you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shouldn't):</a:t>
            </a:r>
            <a:r>
              <a:rPr sz="1600" spc="6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you hope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3" dirty="0">
                <a:latin typeface="Verdana"/>
                <a:cs typeface="Verdana"/>
              </a:rPr>
              <a:t>have</a:t>
            </a:r>
            <a:r>
              <a:rPr sz="1600" spc="2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other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clients </a:t>
            </a:r>
            <a:r>
              <a:rPr sz="1600" spc="-54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consuming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other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products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flattening</a:t>
            </a:r>
            <a:r>
              <a:rPr sz="1600" spc="5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your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risk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27" dirty="0">
                <a:latin typeface="Verdana"/>
                <a:cs typeface="Verdana"/>
              </a:rPr>
              <a:t>inventory.</a:t>
            </a:r>
            <a:endParaRPr sz="1600" dirty="0">
              <a:latin typeface="Verdana"/>
              <a:cs typeface="Verdana"/>
            </a:endParaRPr>
          </a:p>
          <a:p>
            <a:pPr marL="474121" marR="940623" indent="-457189">
              <a:spcBef>
                <a:spcPts val="1325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1600" spc="-7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course,</a:t>
            </a:r>
            <a:r>
              <a:rPr sz="1600" spc="-7" dirty="0">
                <a:latin typeface="Verdana"/>
                <a:cs typeface="Verdana"/>
              </a:rPr>
              <a:t> </a:t>
            </a:r>
            <a:r>
              <a:rPr sz="1600" spc="-13" dirty="0">
                <a:latin typeface="Verdana"/>
                <a:cs typeface="Verdana"/>
              </a:rPr>
              <a:t>you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will not</a:t>
            </a:r>
            <a:r>
              <a:rPr sz="1600" dirty="0">
                <a:latin typeface="Verdana"/>
                <a:cs typeface="Verdana"/>
              </a:rPr>
              <a:t> succeed</a:t>
            </a:r>
            <a:r>
              <a:rPr sz="1600" spc="-7" dirty="0">
                <a:latin typeface="Verdana"/>
                <a:cs typeface="Verdana"/>
              </a:rPr>
              <a:t> in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netting</a:t>
            </a:r>
            <a:r>
              <a:rPr sz="1600" spc="27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100%</a:t>
            </a:r>
            <a:r>
              <a:rPr sz="1600" spc="-33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the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risk, </a:t>
            </a:r>
            <a:r>
              <a:rPr sz="1600" spc="-7" dirty="0">
                <a:latin typeface="Verdana"/>
                <a:cs typeface="Verdana"/>
              </a:rPr>
              <a:t>hence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you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3" dirty="0">
                <a:latin typeface="Verdana"/>
                <a:cs typeface="Verdana"/>
              </a:rPr>
              <a:t>have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hedge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the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remaining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book,</a:t>
            </a:r>
            <a:r>
              <a:rPr sz="1600" spc="-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in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the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markets</a:t>
            </a:r>
            <a:endParaRPr sz="1600" dirty="0">
              <a:latin typeface="Verdana"/>
              <a:cs typeface="Verdana"/>
            </a:endParaRPr>
          </a:p>
          <a:p>
            <a:pPr marL="474121" marR="33866" indent="-457189">
              <a:spcBef>
                <a:spcPts val="1347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1600" spc="-7" dirty="0">
                <a:latin typeface="Verdana"/>
                <a:cs typeface="Verdana"/>
              </a:rPr>
              <a:t>if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you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succeed</a:t>
            </a:r>
            <a:r>
              <a:rPr sz="1600" spc="-7" dirty="0">
                <a:latin typeface="Verdana"/>
                <a:cs typeface="Verdana"/>
              </a:rPr>
              <a:t> into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hedging</a:t>
            </a:r>
            <a:r>
              <a:rPr sz="1600" spc="3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continuously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markets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(without</a:t>
            </a:r>
            <a:r>
              <a:rPr sz="1600" spc="33" dirty="0">
                <a:latin typeface="Verdana"/>
                <a:cs typeface="Verdana"/>
              </a:rPr>
              <a:t> </a:t>
            </a:r>
            <a:r>
              <a:rPr sz="1600" spc="-27" dirty="0">
                <a:latin typeface="Verdana"/>
                <a:cs typeface="Verdana"/>
              </a:rPr>
              <a:t>liquidity,</a:t>
            </a:r>
            <a:r>
              <a:rPr sz="1600" spc="8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i.e.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market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impact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issues),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it just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mean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someone</a:t>
            </a:r>
            <a:r>
              <a:rPr sz="1600" spc="-3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has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the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opposite</a:t>
            </a:r>
            <a:r>
              <a:rPr sz="1600" dirty="0">
                <a:latin typeface="Verdana"/>
                <a:cs typeface="Verdana"/>
              </a:rPr>
              <a:t> risk </a:t>
            </a:r>
            <a:r>
              <a:rPr sz="1600" spc="-7" dirty="0">
                <a:latin typeface="Verdana"/>
                <a:cs typeface="Verdana"/>
              </a:rPr>
              <a:t>in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the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market and</a:t>
            </a:r>
            <a:r>
              <a:rPr sz="1600" spc="2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hedges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it </a:t>
            </a:r>
            <a:r>
              <a:rPr sz="1600" dirty="0">
                <a:latin typeface="Verdana"/>
                <a:cs typeface="Verdana"/>
              </a:rPr>
              <a:t>on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13" dirty="0">
                <a:latin typeface="Verdana"/>
                <a:cs typeface="Verdana"/>
              </a:rPr>
              <a:t>its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side: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you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should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could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find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it 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net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both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positions</a:t>
            </a:r>
            <a:endParaRPr sz="1600" dirty="0">
              <a:latin typeface="Verdana"/>
              <a:cs typeface="Verdana"/>
            </a:endParaRPr>
          </a:p>
          <a:p>
            <a:pPr marL="474121" marR="6773" indent="-457189">
              <a:spcBef>
                <a:spcPts val="1325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1600" dirty="0">
                <a:latin typeface="Verdana"/>
                <a:cs typeface="Verdana"/>
              </a:rPr>
              <a:t>In </a:t>
            </a:r>
            <a:r>
              <a:rPr sz="1600" spc="-7" dirty="0">
                <a:latin typeface="Verdana"/>
                <a:cs typeface="Verdana"/>
              </a:rPr>
              <a:t>this</a:t>
            </a:r>
            <a:r>
              <a:rPr sz="1600" dirty="0">
                <a:latin typeface="Verdana"/>
                <a:cs typeface="Verdana"/>
              </a:rPr>
              <a:t> sense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wrong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13" dirty="0">
                <a:latin typeface="Verdana"/>
                <a:cs typeface="Verdana"/>
              </a:rPr>
              <a:t>way</a:t>
            </a:r>
            <a:r>
              <a:rPr sz="1600" spc="27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is</a:t>
            </a:r>
            <a:r>
              <a:rPr sz="1600" spc="-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not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good for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the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13" dirty="0">
                <a:latin typeface="Verdana"/>
                <a:cs typeface="Verdana"/>
              </a:rPr>
              <a:t>liquidity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 </a:t>
            </a:r>
            <a:r>
              <a:rPr sz="1600" spc="-7" dirty="0">
                <a:latin typeface="Verdana"/>
                <a:cs typeface="Verdana"/>
              </a:rPr>
              <a:t>markets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at</a:t>
            </a:r>
            <a:r>
              <a:rPr sz="1600" spc="2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all, you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cannot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believe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3" dirty="0">
                <a:latin typeface="Verdana"/>
                <a:cs typeface="Verdana"/>
              </a:rPr>
              <a:t>you </a:t>
            </a:r>
            <a:r>
              <a:rPr sz="1600" spc="-54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really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hedge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you</a:t>
            </a:r>
            <a:r>
              <a:rPr sz="1600" spc="7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impact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the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price.</a:t>
            </a:r>
            <a:endParaRPr sz="1600" dirty="0">
              <a:latin typeface="Verdana"/>
              <a:cs typeface="Verdana"/>
            </a:endParaRPr>
          </a:p>
          <a:p>
            <a:pPr marL="16933">
              <a:spcBef>
                <a:spcPts val="1333"/>
              </a:spcBef>
            </a:pPr>
            <a:r>
              <a:rPr sz="1600" spc="-60" dirty="0">
                <a:latin typeface="Verdana"/>
                <a:cs typeface="Verdana"/>
              </a:rPr>
              <a:t>Two</a:t>
            </a:r>
            <a:r>
              <a:rPr sz="1600" spc="-7" dirty="0">
                <a:latin typeface="Verdana"/>
                <a:cs typeface="Verdana"/>
              </a:rPr>
              <a:t> good</a:t>
            </a:r>
            <a:r>
              <a:rPr sz="1600" spc="-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but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stylized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examples</a:t>
            </a:r>
            <a:r>
              <a:rPr sz="1600" spc="-13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7" dirty="0">
                <a:latin typeface="Verdana"/>
                <a:cs typeface="Verdana"/>
              </a:rPr>
              <a:t>the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spc="-13" dirty="0">
                <a:latin typeface="Verdana"/>
                <a:cs typeface="Verdana"/>
              </a:rPr>
              <a:t>literature</a:t>
            </a:r>
            <a:r>
              <a:rPr sz="1600" spc="13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</a:p>
          <a:p>
            <a:pPr marL="474121" marR="3354409">
              <a:lnSpc>
                <a:spcPct val="104000"/>
              </a:lnSpc>
              <a:spcBef>
                <a:spcPts val="200"/>
              </a:spcBef>
            </a:pPr>
            <a:r>
              <a:rPr sz="1333" spc="-7" dirty="0">
                <a:latin typeface="Verdana"/>
                <a:cs typeface="Verdana"/>
              </a:rPr>
              <a:t>(Option</a:t>
            </a:r>
            <a:r>
              <a:rPr sz="1333" spc="20" dirty="0">
                <a:latin typeface="Verdana"/>
                <a:cs typeface="Verdana"/>
              </a:rPr>
              <a:t> </a:t>
            </a:r>
            <a:r>
              <a:rPr sz="1333" spc="-7" dirty="0">
                <a:latin typeface="Verdana"/>
                <a:cs typeface="Verdana"/>
              </a:rPr>
              <a:t>market</a:t>
            </a:r>
            <a:r>
              <a:rPr sz="1333" spc="33" dirty="0">
                <a:latin typeface="Verdana"/>
                <a:cs typeface="Verdana"/>
              </a:rPr>
              <a:t> </a:t>
            </a:r>
            <a:r>
              <a:rPr sz="1333" dirty="0">
                <a:latin typeface="Verdana"/>
                <a:cs typeface="Verdana"/>
              </a:rPr>
              <a:t>making</a:t>
            </a:r>
            <a:r>
              <a:rPr sz="1333" spc="-20" dirty="0">
                <a:latin typeface="Verdana"/>
                <a:cs typeface="Verdana"/>
              </a:rPr>
              <a:t> </a:t>
            </a:r>
            <a:r>
              <a:rPr sz="1333" spc="-7" dirty="0">
                <a:latin typeface="Verdana"/>
                <a:cs typeface="Verdana"/>
              </a:rPr>
              <a:t>under</a:t>
            </a:r>
            <a:r>
              <a:rPr sz="1333" spc="20" dirty="0">
                <a:latin typeface="Verdana"/>
                <a:cs typeface="Verdana"/>
              </a:rPr>
              <a:t> </a:t>
            </a:r>
            <a:r>
              <a:rPr sz="1333" spc="-7" dirty="0">
                <a:latin typeface="Verdana"/>
                <a:cs typeface="Verdana"/>
              </a:rPr>
              <a:t>inventory</a:t>
            </a:r>
            <a:r>
              <a:rPr sz="1333" spc="33" dirty="0">
                <a:latin typeface="Verdana"/>
                <a:cs typeface="Verdana"/>
              </a:rPr>
              <a:t> </a:t>
            </a:r>
            <a:r>
              <a:rPr sz="1333" dirty="0">
                <a:latin typeface="Verdana"/>
                <a:cs typeface="Verdana"/>
              </a:rPr>
              <a:t>risk</a:t>
            </a:r>
            <a:r>
              <a:rPr sz="1333" i="1" dirty="0">
                <a:latin typeface="Verdana"/>
                <a:cs typeface="Verdana"/>
              </a:rPr>
              <a:t>,</a:t>
            </a:r>
            <a:r>
              <a:rPr sz="1333" i="1" spc="13" dirty="0">
                <a:latin typeface="Verdana"/>
                <a:cs typeface="Verdana"/>
              </a:rPr>
              <a:t> </a:t>
            </a:r>
            <a:r>
              <a:rPr sz="1333" i="1" spc="-7" dirty="0">
                <a:latin typeface="Verdana"/>
                <a:cs typeface="Verdana"/>
              </a:rPr>
              <a:t>S. Stoikov</a:t>
            </a:r>
            <a:r>
              <a:rPr sz="1333" i="1" spc="60" dirty="0">
                <a:latin typeface="Verdana"/>
                <a:cs typeface="Verdana"/>
              </a:rPr>
              <a:t> </a:t>
            </a:r>
            <a:r>
              <a:rPr sz="1333" i="1" spc="-7" dirty="0">
                <a:latin typeface="Verdana"/>
                <a:cs typeface="Verdana"/>
              </a:rPr>
              <a:t>and</a:t>
            </a:r>
            <a:r>
              <a:rPr sz="1333" i="1" spc="13" dirty="0">
                <a:latin typeface="Verdana"/>
                <a:cs typeface="Verdana"/>
              </a:rPr>
              <a:t> </a:t>
            </a:r>
            <a:r>
              <a:rPr sz="1333" i="1" spc="-7" dirty="0">
                <a:latin typeface="Verdana"/>
                <a:cs typeface="Verdana"/>
              </a:rPr>
              <a:t>M.</a:t>
            </a:r>
            <a:r>
              <a:rPr sz="1333" i="1" dirty="0">
                <a:latin typeface="Verdana"/>
                <a:cs typeface="Verdana"/>
              </a:rPr>
              <a:t> </a:t>
            </a:r>
            <a:r>
              <a:rPr sz="1333" i="1" spc="-7" dirty="0">
                <a:latin typeface="Verdana"/>
                <a:cs typeface="Verdana"/>
              </a:rPr>
              <a:t>Saglam,</a:t>
            </a:r>
            <a:r>
              <a:rPr sz="1333" i="1" spc="13" dirty="0">
                <a:latin typeface="Verdana"/>
                <a:cs typeface="Verdana"/>
              </a:rPr>
              <a:t> </a:t>
            </a:r>
            <a:r>
              <a:rPr sz="1333" i="1" spc="-7" dirty="0">
                <a:latin typeface="Verdana"/>
                <a:cs typeface="Verdana"/>
              </a:rPr>
              <a:t>2009</a:t>
            </a:r>
            <a:r>
              <a:rPr sz="1333" spc="-7" dirty="0">
                <a:latin typeface="Verdana"/>
                <a:cs typeface="Verdana"/>
              </a:rPr>
              <a:t>) </a:t>
            </a:r>
            <a:r>
              <a:rPr sz="1333" spc="-453" dirty="0">
                <a:latin typeface="Verdana"/>
                <a:cs typeface="Verdana"/>
              </a:rPr>
              <a:t> </a:t>
            </a:r>
            <a:r>
              <a:rPr sz="1333" spc="-7" dirty="0">
                <a:latin typeface="Verdana"/>
                <a:cs typeface="Verdana"/>
              </a:rPr>
              <a:t>(High</a:t>
            </a:r>
            <a:r>
              <a:rPr sz="1333" spc="-27" dirty="0">
                <a:latin typeface="Verdana"/>
                <a:cs typeface="Verdana"/>
              </a:rPr>
              <a:t> </a:t>
            </a:r>
            <a:r>
              <a:rPr sz="1333" spc="-7" dirty="0">
                <a:latin typeface="Verdana"/>
                <a:cs typeface="Verdana"/>
              </a:rPr>
              <a:t>Frequency</a:t>
            </a:r>
            <a:r>
              <a:rPr sz="1333" spc="47" dirty="0">
                <a:latin typeface="Verdana"/>
                <a:cs typeface="Verdana"/>
              </a:rPr>
              <a:t> </a:t>
            </a:r>
            <a:r>
              <a:rPr sz="1333" spc="-7" dirty="0">
                <a:latin typeface="Verdana"/>
                <a:cs typeface="Verdana"/>
              </a:rPr>
              <a:t>Market</a:t>
            </a:r>
            <a:r>
              <a:rPr sz="1333" spc="27" dirty="0">
                <a:latin typeface="Verdana"/>
                <a:cs typeface="Verdana"/>
              </a:rPr>
              <a:t> </a:t>
            </a:r>
            <a:r>
              <a:rPr sz="1333" dirty="0">
                <a:latin typeface="Verdana"/>
                <a:cs typeface="Verdana"/>
              </a:rPr>
              <a:t>Making,</a:t>
            </a:r>
            <a:r>
              <a:rPr sz="1333" spc="-27" dirty="0">
                <a:latin typeface="Verdana"/>
                <a:cs typeface="Verdana"/>
              </a:rPr>
              <a:t> </a:t>
            </a:r>
            <a:r>
              <a:rPr sz="1333" spc="-7" dirty="0">
                <a:latin typeface="Verdana"/>
                <a:cs typeface="Verdana"/>
              </a:rPr>
              <a:t>R.</a:t>
            </a:r>
            <a:r>
              <a:rPr sz="1333" spc="-20" dirty="0">
                <a:latin typeface="Verdana"/>
                <a:cs typeface="Verdana"/>
              </a:rPr>
              <a:t> </a:t>
            </a:r>
            <a:r>
              <a:rPr sz="1333" spc="-7" dirty="0">
                <a:latin typeface="Verdana"/>
                <a:cs typeface="Verdana"/>
              </a:rPr>
              <a:t>Carmona</a:t>
            </a:r>
            <a:r>
              <a:rPr sz="1333" spc="40" dirty="0">
                <a:latin typeface="Verdana"/>
                <a:cs typeface="Verdana"/>
              </a:rPr>
              <a:t> </a:t>
            </a:r>
            <a:r>
              <a:rPr sz="1333" spc="-7" dirty="0">
                <a:latin typeface="Verdana"/>
                <a:cs typeface="Verdana"/>
              </a:rPr>
              <a:t>and</a:t>
            </a:r>
            <a:r>
              <a:rPr sz="1333" dirty="0">
                <a:latin typeface="Verdana"/>
                <a:cs typeface="Verdana"/>
              </a:rPr>
              <a:t> </a:t>
            </a:r>
            <a:r>
              <a:rPr sz="1333" spc="-7" dirty="0">
                <a:latin typeface="Verdana"/>
                <a:cs typeface="Verdana"/>
              </a:rPr>
              <a:t>K.</a:t>
            </a:r>
            <a:r>
              <a:rPr sz="1333" spc="-13" dirty="0">
                <a:latin typeface="Verdana"/>
                <a:cs typeface="Verdana"/>
              </a:rPr>
              <a:t> </a:t>
            </a:r>
            <a:r>
              <a:rPr sz="1333" spc="-7" dirty="0">
                <a:latin typeface="Verdana"/>
                <a:cs typeface="Verdana"/>
              </a:rPr>
              <a:t>Webster,2012)</a:t>
            </a:r>
            <a:endParaRPr sz="1333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3" y="360173"/>
            <a:ext cx="4753187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/>
              <a:t>Intermediation</a:t>
            </a:r>
            <a:r>
              <a:rPr sz="2800" spc="-53" dirty="0"/>
              <a:t> </a:t>
            </a:r>
            <a:r>
              <a:rPr sz="2800" dirty="0"/>
              <a:t>of</a:t>
            </a:r>
            <a:r>
              <a:rPr sz="2800" spc="-67" dirty="0"/>
              <a:t> </a:t>
            </a:r>
            <a:r>
              <a:rPr sz="2800" spc="-7" dirty="0"/>
              <a:t>Risk</a:t>
            </a:r>
            <a:r>
              <a:rPr lang="en-US" sz="2800" spc="-7" dirty="0"/>
              <a:t>s</a:t>
            </a:r>
            <a:endParaRPr sz="2800" spc="-7" dirty="0"/>
          </a:p>
        </p:txBody>
      </p:sp>
      <p:sp>
        <p:nvSpPr>
          <p:cNvPr id="4" name="object 4"/>
          <p:cNvSpPr txBox="1"/>
          <p:nvPr/>
        </p:nvSpPr>
        <p:spPr>
          <a:xfrm>
            <a:off x="546879" y="1545690"/>
            <a:ext cx="11098242" cy="17902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dirty="0">
                <a:solidFill>
                  <a:srgbClr val="313637"/>
                </a:solidFill>
                <a:latin typeface="Verdana"/>
                <a:cs typeface="Verdana"/>
              </a:rPr>
              <a:t>Function</a:t>
            </a:r>
            <a:r>
              <a:rPr sz="1867" spc="-4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dirty="0">
                <a:solidFill>
                  <a:srgbClr val="313637"/>
                </a:solidFill>
                <a:latin typeface="Verdana"/>
                <a:cs typeface="Verdana"/>
              </a:rPr>
              <a:t>of</a:t>
            </a:r>
            <a:r>
              <a:rPr sz="1867" spc="-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867" spc="-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dirty="0">
                <a:solidFill>
                  <a:srgbClr val="313637"/>
                </a:solidFill>
                <a:latin typeface="Verdana"/>
                <a:cs typeface="Verdana"/>
              </a:rPr>
              <a:t>Financial</a:t>
            </a:r>
            <a:r>
              <a:rPr sz="1867" spc="-5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spc="-7" dirty="0">
                <a:solidFill>
                  <a:srgbClr val="313637"/>
                </a:solidFill>
                <a:latin typeface="Verdana"/>
                <a:cs typeface="Verdana"/>
              </a:rPr>
              <a:t>System:</a:t>
            </a:r>
            <a:endParaRPr sz="1867" dirty="0">
              <a:latin typeface="Verdana"/>
              <a:cs typeface="Verdana"/>
            </a:endParaRPr>
          </a:p>
          <a:p>
            <a:pPr marL="474121" indent="-457189">
              <a:spcBef>
                <a:spcPts val="1333"/>
              </a:spcBef>
              <a:buFont typeface="Wingdings"/>
              <a:buChar char=""/>
              <a:tabLst>
                <a:tab pos="473275" algn="l"/>
                <a:tab pos="474121" algn="l"/>
              </a:tabLst>
            </a:pP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600" spc="-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Financial</a:t>
            </a:r>
            <a:r>
              <a:rPr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System transforms risks.</a:t>
            </a:r>
            <a:endParaRPr lang="en-US" sz="1600" spc="-7" dirty="0">
              <a:solidFill>
                <a:srgbClr val="313637"/>
              </a:solidFill>
              <a:latin typeface="Verdana"/>
              <a:cs typeface="Verdana"/>
            </a:endParaRPr>
          </a:p>
          <a:p>
            <a:pPr marL="474121" indent="-457189">
              <a:spcBef>
                <a:spcPts val="1333"/>
              </a:spcBef>
              <a:buFont typeface="Wingdings"/>
              <a:buChar char=""/>
              <a:tabLst>
                <a:tab pos="473275" algn="l"/>
                <a:tab pos="474121" algn="l"/>
              </a:tabLst>
            </a:pP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If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a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participant</a:t>
            </a:r>
            <a:r>
              <a:rPr sz="1600" spc="5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buys</a:t>
            </a:r>
            <a:r>
              <a:rPr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risk,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without</a:t>
            </a:r>
            <a:r>
              <a:rPr sz="1600" spc="3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another</a:t>
            </a:r>
            <a:r>
              <a:rPr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participant</a:t>
            </a:r>
            <a:r>
              <a:rPr sz="1600" spc="4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sells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it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back,</a:t>
            </a:r>
            <a:r>
              <a:rPr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then</a:t>
            </a:r>
            <a:r>
              <a:rPr sz="1600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system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 accumulates risk</a:t>
            </a:r>
          </a:p>
          <a:p>
            <a:pPr marL="474121" indent="-457189">
              <a:spcBef>
                <a:spcPts val="1333"/>
              </a:spcBef>
              <a:buFont typeface="Wingdings"/>
              <a:buChar char=""/>
              <a:tabLst>
                <a:tab pos="473275" algn="l"/>
                <a:tab pos="474121" algn="l"/>
              </a:tabLst>
            </a:pP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lang="en-US" sz="160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only</a:t>
            </a:r>
            <a:r>
              <a:rPr lang="en-US"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13" dirty="0">
                <a:solidFill>
                  <a:srgbClr val="313637"/>
                </a:solidFill>
                <a:latin typeface="Verdana"/>
                <a:cs typeface="Verdana"/>
              </a:rPr>
              <a:t>way</a:t>
            </a:r>
            <a:r>
              <a:rPr lang="en-US"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lang="en-US"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financial</a:t>
            </a:r>
            <a:r>
              <a:rPr lang="en-US" sz="1600" spc="3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system</a:t>
            </a:r>
            <a:r>
              <a:rPr lang="en-US"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does</a:t>
            </a:r>
            <a:r>
              <a:rPr lang="en-US" sz="160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not</a:t>
            </a:r>
            <a:r>
              <a:rPr lang="en-US"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accumulate</a:t>
            </a:r>
            <a:r>
              <a:rPr lang="en-US" sz="1600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rgbClr val="313637"/>
                </a:solidFill>
                <a:latin typeface="Verdana"/>
                <a:cs typeface="Verdana"/>
              </a:rPr>
              <a:t>risk</a:t>
            </a:r>
            <a:r>
              <a:rPr lang="en-US"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is</a:t>
            </a:r>
            <a:r>
              <a:rPr lang="en-US"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when</a:t>
            </a:r>
            <a:r>
              <a:rPr lang="en-US"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it buys</a:t>
            </a:r>
            <a:r>
              <a:rPr lang="en-US" sz="1600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and</a:t>
            </a:r>
            <a:r>
              <a:rPr lang="en-US" sz="1600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rgbClr val="313637"/>
                </a:solidFill>
                <a:latin typeface="Verdana"/>
                <a:cs typeface="Verdana"/>
              </a:rPr>
              <a:t>sells risk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 outside </a:t>
            </a:r>
            <a:r>
              <a:rPr lang="en-US" sz="1600" spc="-54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rgbClr val="313637"/>
                </a:solidFill>
                <a:latin typeface="Verdana"/>
                <a:cs typeface="Verdana"/>
              </a:rPr>
              <a:t>of</a:t>
            </a:r>
            <a:r>
              <a:rPr lang="en-US" sz="1600" spc="-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lang="en-US"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system.</a:t>
            </a:r>
            <a:r>
              <a:rPr lang="en-US" sz="1600" dirty="0">
                <a:solidFill>
                  <a:srgbClr val="313637"/>
                </a:solidFill>
                <a:latin typeface="Verdana"/>
                <a:cs typeface="Verdana"/>
              </a:rPr>
              <a:t> It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nets</a:t>
            </a:r>
            <a:r>
              <a:rPr lang="en-US"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out</a:t>
            </a:r>
            <a:r>
              <a:rPr lang="en-US" sz="1600" dirty="0">
                <a:solidFill>
                  <a:srgbClr val="313637"/>
                </a:solidFill>
                <a:latin typeface="Verdana"/>
                <a:cs typeface="Verdana"/>
              </a:rPr>
              <a:t> risk</a:t>
            </a:r>
            <a:r>
              <a:rPr lang="en-US"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rgbClr val="313637"/>
                </a:solidFill>
                <a:latin typeface="Verdana"/>
                <a:cs typeface="Verdana"/>
              </a:rPr>
              <a:t>from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rgbClr val="313637"/>
                </a:solidFill>
                <a:latin typeface="Verdana"/>
                <a:cs typeface="Verdana"/>
              </a:rPr>
              <a:t>real</a:t>
            </a:r>
            <a:r>
              <a:rPr lang="en-US" sz="1600" spc="-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lang="en-US" sz="1600" spc="-27" dirty="0">
                <a:solidFill>
                  <a:srgbClr val="313637"/>
                </a:solidFill>
                <a:latin typeface="Verdana"/>
                <a:cs typeface="Verdana"/>
              </a:rPr>
              <a:t>economy.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879" y="3699178"/>
            <a:ext cx="10509673" cy="17253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solidFill>
                  <a:srgbClr val="313637"/>
                </a:solidFill>
                <a:latin typeface="Verdana"/>
                <a:cs typeface="Verdana"/>
              </a:rPr>
              <a:t>Intermediation:</a:t>
            </a:r>
            <a:endParaRPr sz="1867" dirty="0">
              <a:latin typeface="Verdana"/>
              <a:cs typeface="Verdana"/>
            </a:endParaRPr>
          </a:p>
          <a:p>
            <a:pPr marL="474121" indent="-457189">
              <a:spcBef>
                <a:spcPts val="1340"/>
              </a:spcBef>
              <a:buFont typeface="Wingdings"/>
              <a:buChar char=""/>
              <a:tabLst>
                <a:tab pos="473275" algn="l"/>
                <a:tab pos="474121" algn="l"/>
              </a:tabLst>
            </a:pP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financial</a:t>
            </a:r>
            <a:r>
              <a:rPr sz="1600" spc="4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system</a:t>
            </a:r>
            <a:r>
              <a:rPr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can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be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seen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 as a</a:t>
            </a:r>
            <a:r>
              <a:rPr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connected</a:t>
            </a:r>
            <a:r>
              <a:rPr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network</a:t>
            </a:r>
            <a:r>
              <a:rPr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of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intermediaries.</a:t>
            </a:r>
            <a:endParaRPr sz="1600" dirty="0">
              <a:latin typeface="Verdana"/>
              <a:cs typeface="Verdana"/>
            </a:endParaRPr>
          </a:p>
          <a:p>
            <a:pPr marL="474121" indent="-457189">
              <a:spcBef>
                <a:spcPts val="673"/>
              </a:spcBef>
              <a:buFont typeface="Wingdings"/>
              <a:buChar char=""/>
              <a:tabLst>
                <a:tab pos="473275" algn="l"/>
                <a:tab pos="474121" algn="l"/>
              </a:tabLst>
            </a:pP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Synchronization</a:t>
            </a:r>
            <a:r>
              <a:rPr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of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 buyers</a:t>
            </a:r>
            <a:r>
              <a:rPr sz="1600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and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sellers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 is</a:t>
            </a:r>
            <a:r>
              <a:rPr sz="1600" spc="-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crucial</a:t>
            </a:r>
            <a:r>
              <a:rPr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for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intermediaries.</a:t>
            </a:r>
            <a:endParaRPr lang="en-US" sz="1600" spc="-7" dirty="0">
              <a:solidFill>
                <a:srgbClr val="313637"/>
              </a:solidFill>
              <a:latin typeface="Verdana"/>
              <a:cs typeface="Verdana"/>
            </a:endParaRPr>
          </a:p>
          <a:p>
            <a:pPr marL="474121" indent="-457189">
              <a:spcBef>
                <a:spcPts val="673"/>
              </a:spcBef>
              <a:buFont typeface="Wingdings"/>
              <a:buChar char=""/>
              <a:tabLst>
                <a:tab pos="473275" algn="l"/>
                <a:tab pos="474121" algn="l"/>
              </a:tabLst>
            </a:pP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more</a:t>
            </a:r>
            <a:r>
              <a:rPr sz="1600" spc="-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an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intermediary</a:t>
            </a:r>
            <a:r>
              <a:rPr sz="1600" spc="3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has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to</a:t>
            </a:r>
            <a:r>
              <a:rPr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wait</a:t>
            </a:r>
            <a:r>
              <a:rPr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a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seller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 once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 he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has</a:t>
            </a:r>
            <a:r>
              <a:rPr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sold,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more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risk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it will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Verdana"/>
                <a:cs typeface="Verdana"/>
              </a:rPr>
              <a:t>have</a:t>
            </a:r>
            <a:r>
              <a:rPr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to</a:t>
            </a:r>
            <a:r>
              <a:rPr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take.</a:t>
            </a:r>
            <a:endParaRPr sz="1600" dirty="0">
              <a:latin typeface="Verdana"/>
              <a:cs typeface="Verdana"/>
            </a:endParaRPr>
          </a:p>
          <a:p>
            <a:pPr marL="474121" indent="-457189">
              <a:spcBef>
                <a:spcPts val="660"/>
              </a:spcBef>
              <a:buFont typeface="Wingdings"/>
              <a:buChar char=""/>
              <a:tabLst>
                <a:tab pos="473275" algn="l"/>
                <a:tab pos="474121" algn="l"/>
              </a:tabLst>
            </a:pPr>
            <a:r>
              <a:rPr sz="1600" spc="-13" dirty="0">
                <a:solidFill>
                  <a:srgbClr val="313637"/>
                </a:solidFill>
                <a:latin typeface="Verdana"/>
                <a:cs typeface="Verdana"/>
              </a:rPr>
              <a:t>Regulation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is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a</a:t>
            </a:r>
            <a:r>
              <a:rPr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Verdana"/>
                <a:cs typeface="Verdana"/>
              </a:rPr>
              <a:t>calibrating</a:t>
            </a:r>
            <a:r>
              <a:rPr sz="1600" spc="3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this</a:t>
            </a:r>
            <a:r>
              <a:rPr sz="1600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maximum</a:t>
            </a:r>
            <a:r>
              <a:rPr sz="1600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amount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of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risk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it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is</a:t>
            </a:r>
            <a:r>
              <a:rPr sz="160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allowed</a:t>
            </a:r>
            <a:r>
              <a:rPr sz="1600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Verdana"/>
                <a:cs typeface="Verdana"/>
              </a:rPr>
              <a:t>to</a:t>
            </a:r>
            <a:r>
              <a:rPr sz="1600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Verdana"/>
                <a:cs typeface="Verdana"/>
              </a:rPr>
              <a:t>take.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3" y="261699"/>
            <a:ext cx="6573520" cy="546303"/>
          </a:xfrm>
          <a:prstGeom prst="rect">
            <a:avLst/>
          </a:prstGeom>
        </p:spPr>
        <p:txBody>
          <a:bodyPr vert="horz" wrap="square" lIns="0" tIns="1143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900"/>
              </a:spcBef>
            </a:pPr>
            <a:r>
              <a:rPr sz="2800" spc="-7" dirty="0"/>
              <a:t>Creation</a:t>
            </a:r>
            <a:r>
              <a:rPr sz="2800" spc="-27" dirty="0"/>
              <a:t> </a:t>
            </a:r>
            <a:r>
              <a:rPr sz="2800" spc="-7" dirty="0"/>
              <a:t>of</a:t>
            </a:r>
            <a:r>
              <a:rPr sz="2800" spc="-27" dirty="0"/>
              <a:t> </a:t>
            </a:r>
            <a:r>
              <a:rPr sz="2800" spc="-13" dirty="0"/>
              <a:t>Exchanges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957" y="2135303"/>
            <a:ext cx="9136379" cy="9840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b="1" spc="-7" dirty="0">
                <a:solidFill>
                  <a:srgbClr val="313637"/>
                </a:solidFill>
                <a:latin typeface="Verdana"/>
                <a:cs typeface="Verdana"/>
              </a:rPr>
              <a:t>France: Bourse </a:t>
            </a:r>
            <a:r>
              <a:rPr sz="1867" b="1" dirty="0">
                <a:solidFill>
                  <a:srgbClr val="313637"/>
                </a:solidFill>
                <a:latin typeface="Verdana"/>
                <a:cs typeface="Verdana"/>
              </a:rPr>
              <a:t>de</a:t>
            </a:r>
            <a:r>
              <a:rPr sz="1867" b="1" spc="-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b="1" dirty="0">
                <a:solidFill>
                  <a:srgbClr val="313637"/>
                </a:solidFill>
                <a:latin typeface="Verdana"/>
                <a:cs typeface="Verdana"/>
              </a:rPr>
              <a:t>Paris</a:t>
            </a:r>
            <a:r>
              <a:rPr sz="1867" b="1" spc="-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b="1" spc="-7" dirty="0">
                <a:solidFill>
                  <a:srgbClr val="313637"/>
                </a:solidFill>
                <a:latin typeface="Verdana"/>
                <a:cs typeface="Verdana"/>
              </a:rPr>
              <a:t>created</a:t>
            </a:r>
            <a:r>
              <a:rPr sz="1867" b="1" spc="-3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b="1" spc="-7" dirty="0">
                <a:solidFill>
                  <a:srgbClr val="313637"/>
                </a:solidFill>
                <a:latin typeface="Verdana"/>
                <a:cs typeface="Verdana"/>
              </a:rPr>
              <a:t>September,</a:t>
            </a:r>
            <a:r>
              <a:rPr sz="1867" b="1" spc="-4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b="1" spc="-7" dirty="0">
                <a:solidFill>
                  <a:srgbClr val="313637"/>
                </a:solidFill>
                <a:latin typeface="Verdana"/>
                <a:cs typeface="Verdana"/>
              </a:rPr>
              <a:t>24,1724</a:t>
            </a:r>
            <a:endParaRPr sz="1867" dirty="0">
              <a:latin typeface="Verdana"/>
              <a:cs typeface="Verdana"/>
            </a:endParaRPr>
          </a:p>
          <a:p>
            <a:pPr marL="474121" marR="6773">
              <a:lnSpc>
                <a:spcPct val="103299"/>
              </a:lnSpc>
              <a:spcBef>
                <a:spcPts val="1527"/>
              </a:spcBef>
            </a:pP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Thanks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to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an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“Arrêté</a:t>
            </a:r>
            <a:r>
              <a:rPr sz="1600" i="1" spc="-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du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Roi''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Louis</a:t>
            </a:r>
            <a:r>
              <a:rPr sz="1600" i="1" spc="-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600" i="1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XVth.</a:t>
            </a:r>
            <a:r>
              <a:rPr sz="1600" i="1" spc="4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In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1774: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 obligation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to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trade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on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pit. </a:t>
            </a:r>
            <a:r>
              <a:rPr sz="1600" i="1" spc="-54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1801:</a:t>
            </a:r>
            <a:r>
              <a:rPr sz="1600" i="1" spc="-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monopoly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of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trading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stocks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for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existing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71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brokers.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957" y="3566761"/>
            <a:ext cx="10256520" cy="19819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dirty="0">
                <a:solidFill>
                  <a:srgbClr val="313637"/>
                </a:solidFill>
                <a:latin typeface="Verdana"/>
                <a:cs typeface="Verdana"/>
              </a:rPr>
              <a:t>Nyse</a:t>
            </a:r>
            <a:r>
              <a:rPr sz="1867" b="1" spc="-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b="1" spc="-7" dirty="0">
                <a:solidFill>
                  <a:srgbClr val="313637"/>
                </a:solidFill>
                <a:latin typeface="Verdana"/>
                <a:cs typeface="Verdana"/>
              </a:rPr>
              <a:t>creation:</a:t>
            </a:r>
            <a:r>
              <a:rPr sz="1867" b="1" spc="-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b="1" spc="-7" dirty="0">
                <a:solidFill>
                  <a:srgbClr val="313637"/>
                </a:solidFill>
                <a:latin typeface="Verdana"/>
                <a:cs typeface="Verdana"/>
              </a:rPr>
              <a:t>under</a:t>
            </a:r>
            <a:r>
              <a:rPr sz="1867" b="1" spc="-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b="1" dirty="0">
                <a:solidFill>
                  <a:srgbClr val="313637"/>
                </a:solidFill>
                <a:latin typeface="Verdana"/>
                <a:cs typeface="Verdana"/>
              </a:rPr>
              <a:t>a </a:t>
            </a:r>
            <a:r>
              <a:rPr sz="1867" b="1" spc="-7" dirty="0">
                <a:solidFill>
                  <a:srgbClr val="313637"/>
                </a:solidFill>
                <a:latin typeface="Verdana"/>
                <a:cs typeface="Verdana"/>
              </a:rPr>
              <a:t>buttonwood tree</a:t>
            </a:r>
            <a:r>
              <a:rPr sz="1867" b="1" spc="-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b="1" dirty="0">
                <a:solidFill>
                  <a:srgbClr val="313637"/>
                </a:solidFill>
                <a:latin typeface="Verdana"/>
                <a:cs typeface="Verdana"/>
              </a:rPr>
              <a:t>on</a:t>
            </a:r>
            <a:r>
              <a:rPr sz="1867" b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b="1" spc="-7" dirty="0">
                <a:solidFill>
                  <a:srgbClr val="313637"/>
                </a:solidFill>
                <a:latin typeface="Verdana"/>
                <a:cs typeface="Verdana"/>
              </a:rPr>
              <a:t>Wall</a:t>
            </a:r>
            <a:r>
              <a:rPr sz="1867" b="1" spc="-4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867" b="1" spc="-7" dirty="0">
                <a:solidFill>
                  <a:srgbClr val="313637"/>
                </a:solidFill>
                <a:latin typeface="Verdana"/>
                <a:cs typeface="Verdana"/>
              </a:rPr>
              <a:t>Street</a:t>
            </a:r>
            <a:endParaRPr sz="1867" dirty="0">
              <a:latin typeface="Verdana"/>
              <a:cs typeface="Verdana"/>
            </a:endParaRPr>
          </a:p>
          <a:p>
            <a:pPr marL="474121" marR="6773">
              <a:lnSpc>
                <a:spcPct val="100699"/>
              </a:lnSpc>
              <a:spcBef>
                <a:spcPts val="1587"/>
              </a:spcBef>
            </a:pP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“We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Subscribers,</a:t>
            </a:r>
            <a:r>
              <a:rPr sz="1600" i="1" spc="4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[24]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Brokers</a:t>
            </a:r>
            <a:r>
              <a:rPr sz="1600" i="1" spc="-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for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Purchase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and</a:t>
            </a:r>
            <a:r>
              <a:rPr sz="1600" i="1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Sale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of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the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13" dirty="0">
                <a:solidFill>
                  <a:srgbClr val="313637"/>
                </a:solidFill>
                <a:latin typeface="Verdana"/>
                <a:cs typeface="Verdana"/>
              </a:rPr>
              <a:t>Public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Stock,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do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hereby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solemnly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promise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and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pledge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ourselves to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each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other,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that</a:t>
            </a:r>
            <a:r>
              <a:rPr sz="1600" i="1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we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13" dirty="0">
                <a:solidFill>
                  <a:srgbClr val="313637"/>
                </a:solidFill>
                <a:latin typeface="Verdana"/>
                <a:cs typeface="Verdana"/>
              </a:rPr>
              <a:t>will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not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buy</a:t>
            </a:r>
            <a:r>
              <a:rPr sz="1600" i="1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or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sell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from</a:t>
            </a:r>
            <a:r>
              <a:rPr sz="1600" i="1" spc="-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this</a:t>
            </a:r>
            <a:r>
              <a:rPr sz="1600" i="1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day </a:t>
            </a:r>
            <a:r>
              <a:rPr sz="1600" i="1" spc="-54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for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any</a:t>
            </a:r>
            <a:r>
              <a:rPr sz="1600" i="1" spc="3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person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whatsoever,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any</a:t>
            </a:r>
            <a:r>
              <a:rPr sz="1600" i="1" spc="3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kind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of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13" dirty="0">
                <a:solidFill>
                  <a:srgbClr val="313637"/>
                </a:solidFill>
                <a:latin typeface="Verdana"/>
                <a:cs typeface="Verdana"/>
              </a:rPr>
              <a:t>Public</a:t>
            </a:r>
            <a:r>
              <a:rPr sz="1600" i="1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Stock,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at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a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less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rate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than</a:t>
            </a:r>
            <a:r>
              <a:rPr sz="1600" i="1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one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quarter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percent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Commission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on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 the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Specie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value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and</a:t>
            </a:r>
            <a:r>
              <a:rPr sz="1600" i="1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that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we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13" dirty="0">
                <a:solidFill>
                  <a:srgbClr val="313637"/>
                </a:solidFill>
                <a:latin typeface="Verdana"/>
                <a:cs typeface="Verdana"/>
              </a:rPr>
              <a:t>will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give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preference</a:t>
            </a:r>
            <a:r>
              <a:rPr sz="1600" i="1" spc="-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to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each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other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in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our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Negotiations.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In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Testimony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whereof</a:t>
            </a:r>
            <a:r>
              <a:rPr sz="1600" i="1" spc="-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we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have</a:t>
            </a:r>
            <a:r>
              <a:rPr sz="1600" i="1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set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our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hands</a:t>
            </a:r>
            <a:r>
              <a:rPr sz="1600" i="1" spc="4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this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17th</a:t>
            </a:r>
            <a:r>
              <a:rPr sz="1600" i="1" spc="13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day</a:t>
            </a:r>
            <a:r>
              <a:rPr sz="1600" i="1" spc="20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of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May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at</a:t>
            </a:r>
            <a:r>
              <a:rPr sz="1600" i="1" spc="2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New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313637"/>
                </a:solidFill>
                <a:latin typeface="Verdana"/>
                <a:cs typeface="Verdana"/>
              </a:rPr>
              <a:t>York, </a:t>
            </a:r>
            <a:r>
              <a:rPr sz="1600" i="1" spc="7" dirty="0">
                <a:solidFill>
                  <a:srgbClr val="313637"/>
                </a:solidFill>
                <a:latin typeface="Verdana"/>
                <a:cs typeface="Verdana"/>
              </a:rPr>
              <a:t> </a:t>
            </a:r>
            <a:r>
              <a:rPr sz="1600" i="1" spc="-7" dirty="0">
                <a:solidFill>
                  <a:srgbClr val="313637"/>
                </a:solidFill>
                <a:latin typeface="Verdana"/>
                <a:cs typeface="Verdana"/>
              </a:rPr>
              <a:t>1792.”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F093D-BD33-45DB-BDBA-3B8131E28CB7}"/>
              </a:ext>
            </a:extLst>
          </p:cNvPr>
          <p:cNvSpPr txBox="1"/>
          <p:nvPr/>
        </p:nvSpPr>
        <p:spPr>
          <a:xfrm>
            <a:off x="594360" y="1536081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113" dirty="0">
                <a:latin typeface="Verdana"/>
                <a:cs typeface="Verdana"/>
              </a:rPr>
              <a:t>Historically</a:t>
            </a:r>
            <a:r>
              <a:rPr lang="en-US" sz="1800" spc="227" dirty="0">
                <a:latin typeface="Verdana"/>
                <a:cs typeface="Verdana"/>
              </a:rPr>
              <a:t> </a:t>
            </a:r>
            <a:r>
              <a:rPr lang="en-US" sz="1800" spc="107" dirty="0">
                <a:latin typeface="Verdana"/>
                <a:cs typeface="Verdana"/>
              </a:rPr>
              <a:t>brokers</a:t>
            </a:r>
            <a:r>
              <a:rPr lang="en-US" sz="1800" spc="272" dirty="0">
                <a:latin typeface="Verdana"/>
                <a:cs typeface="Verdana"/>
              </a:rPr>
              <a:t> </a:t>
            </a:r>
            <a:r>
              <a:rPr lang="en-US" sz="1800" spc="93" dirty="0">
                <a:latin typeface="Verdana"/>
                <a:cs typeface="Verdana"/>
              </a:rPr>
              <a:t>were</a:t>
            </a:r>
            <a:r>
              <a:rPr lang="en-US" sz="1800" spc="260" dirty="0">
                <a:latin typeface="Verdana"/>
                <a:cs typeface="Verdana"/>
              </a:rPr>
              <a:t> </a:t>
            </a:r>
            <a:r>
              <a:rPr lang="en-US" sz="1800" spc="80" dirty="0">
                <a:latin typeface="Verdana"/>
                <a:cs typeface="Verdana"/>
              </a:rPr>
              <a:t>the</a:t>
            </a:r>
            <a:r>
              <a:rPr lang="en-US" sz="1800" spc="272" dirty="0">
                <a:latin typeface="Verdana"/>
                <a:cs typeface="Verdana"/>
              </a:rPr>
              <a:t> </a:t>
            </a:r>
            <a:r>
              <a:rPr lang="en-US" sz="1800" spc="107" dirty="0">
                <a:latin typeface="Verdana"/>
                <a:cs typeface="Verdana"/>
              </a:rPr>
              <a:t>founders</a:t>
            </a:r>
            <a:r>
              <a:rPr lang="en-US" sz="1800" spc="272" dirty="0">
                <a:latin typeface="Verdana"/>
                <a:cs typeface="Verdana"/>
              </a:rPr>
              <a:t> </a:t>
            </a:r>
            <a:r>
              <a:rPr lang="en-US" sz="1800" spc="87" dirty="0">
                <a:latin typeface="Verdana"/>
                <a:cs typeface="Verdana"/>
              </a:rPr>
              <a:t>(and</a:t>
            </a:r>
            <a:r>
              <a:rPr lang="en-US" sz="1800" spc="272" dirty="0">
                <a:latin typeface="Verdana"/>
                <a:cs typeface="Verdana"/>
              </a:rPr>
              <a:t> </a:t>
            </a:r>
            <a:r>
              <a:rPr lang="en-US" sz="1800" spc="93" dirty="0">
                <a:latin typeface="Verdana"/>
                <a:cs typeface="Verdana"/>
              </a:rPr>
              <a:t>only </a:t>
            </a:r>
            <a:r>
              <a:rPr lang="en-US" sz="1800" spc="-633" dirty="0">
                <a:latin typeface="Verdana"/>
                <a:cs typeface="Verdana"/>
              </a:rPr>
              <a:t> </a:t>
            </a:r>
            <a:r>
              <a:rPr lang="en-US" sz="1800" spc="113" dirty="0">
                <a:latin typeface="Verdana"/>
                <a:cs typeface="Verdana"/>
              </a:rPr>
              <a:t>members)</a:t>
            </a:r>
            <a:r>
              <a:rPr lang="en-US" sz="1800" spc="253" dirty="0">
                <a:latin typeface="Verdana"/>
                <a:cs typeface="Verdana"/>
              </a:rPr>
              <a:t> </a:t>
            </a:r>
            <a:r>
              <a:rPr lang="en-US" sz="1800" spc="60" dirty="0">
                <a:latin typeface="Verdana"/>
                <a:cs typeface="Verdana"/>
              </a:rPr>
              <a:t>of</a:t>
            </a:r>
            <a:r>
              <a:rPr lang="en-US" sz="1800" spc="247" dirty="0">
                <a:latin typeface="Verdana"/>
                <a:cs typeface="Verdana"/>
              </a:rPr>
              <a:t> </a:t>
            </a:r>
            <a:r>
              <a:rPr lang="en-US" sz="1800" spc="107" dirty="0">
                <a:latin typeface="Verdana"/>
                <a:cs typeface="Verdana"/>
              </a:rPr>
              <a:t>exchanges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4127500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13" dirty="0"/>
              <a:t>Market</a:t>
            </a:r>
            <a:r>
              <a:rPr sz="2800" spc="-33" dirty="0"/>
              <a:t> </a:t>
            </a:r>
            <a:r>
              <a:rPr sz="2800" spc="-7" dirty="0"/>
              <a:t>Participants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4" y="1276097"/>
            <a:ext cx="10839873" cy="348886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474121" marR="6773" indent="-374217">
              <a:lnSpc>
                <a:spcPct val="101299"/>
              </a:lnSpc>
              <a:spcBef>
                <a:spcPts val="107"/>
              </a:spcBef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participant</a:t>
            </a:r>
            <a:r>
              <a:rPr sz="1600" spc="6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viewpoint,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depending</a:t>
            </a:r>
            <a:r>
              <a:rPr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scale,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utility</a:t>
            </a:r>
            <a:r>
              <a:rPr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function.</a:t>
            </a:r>
            <a:r>
              <a:rPr sz="1600" spc="4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</a:t>
            </a:r>
            <a:r>
              <a:rPr sz="1600" spc="6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dynamics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trading,</a:t>
            </a:r>
            <a:r>
              <a:rPr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useful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participants </a:t>
            </a:r>
            <a:r>
              <a:rPr sz="1600" spc="-5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3"/>
              </a:spcBef>
            </a:pPr>
            <a:endParaRPr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indent="-457189">
              <a:spcBef>
                <a:spcPts val="7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b="1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</a:t>
            </a:r>
            <a:r>
              <a:rPr sz="1600" b="1" spc="-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Side:</a:t>
            </a:r>
            <a:r>
              <a:rPr sz="1600" b="1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Investors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Managers.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metaorders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662077" indent="-457189"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b="1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Sell</a:t>
            </a:r>
            <a:r>
              <a:rPr sz="1600" b="1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sz="1600" b="1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sz="1600" b="1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Agency: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Intermediaries;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excluding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markers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takers.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trade </a:t>
            </a:r>
            <a:r>
              <a:rPr sz="1600" spc="-5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metaorders</a:t>
            </a:r>
            <a:r>
              <a:rPr sz="1600" spc="-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(including</a:t>
            </a:r>
            <a:r>
              <a:rPr sz="1600" spc="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clients).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indent="-457189">
              <a:spcBef>
                <a:spcPts val="1340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b="1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sz="1600" b="1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b="1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vendors:</a:t>
            </a:r>
            <a:r>
              <a:rPr sz="1600" b="1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exchanges,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trading</a:t>
            </a:r>
            <a:r>
              <a:rPr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facilities,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providers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trading</a:t>
            </a:r>
            <a:r>
              <a:rPr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frameworks,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sell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trading</a:t>
            </a:r>
            <a:r>
              <a:rPr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(especially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analytics).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indent="-457189">
              <a:spcBef>
                <a:spcPts val="1333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b="1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makers</a:t>
            </a:r>
            <a:r>
              <a:rPr sz="1600" b="1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b="1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Prop. Shops</a:t>
            </a:r>
            <a:r>
              <a:rPr sz="1600" b="1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(including</a:t>
            </a:r>
            <a:r>
              <a:rPr sz="1600" spc="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HFT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firms):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trading.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indent="-457189"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b="1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Regulators:</a:t>
            </a:r>
            <a:r>
              <a:rPr sz="1600" b="1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smooth and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orderly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functioning</a:t>
            </a:r>
            <a:r>
              <a:rPr sz="1600" spc="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7034953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/>
              <a:t>Specialization</a:t>
            </a:r>
            <a:r>
              <a:rPr sz="2800" spc="7" dirty="0"/>
              <a:t> </a:t>
            </a:r>
            <a:r>
              <a:rPr sz="2800" spc="-7" dirty="0"/>
              <a:t>Inside</a:t>
            </a:r>
            <a:r>
              <a:rPr sz="2800" spc="-40" dirty="0"/>
              <a:t> </a:t>
            </a:r>
            <a:r>
              <a:rPr sz="2800" spc="-7" dirty="0"/>
              <a:t>Participants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3971" y="1344585"/>
            <a:ext cx="10366587" cy="429775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b="1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Buy</a:t>
            </a:r>
            <a:r>
              <a:rPr sz="1600" b="1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13" dirty="0">
                <a:latin typeface="Calibri" panose="020F0502020204030204" pitchFamily="34" charset="0"/>
                <a:cs typeface="Calibri" panose="020F0502020204030204" pitchFamily="34" charset="0"/>
              </a:rPr>
              <a:t>Side: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232828" indent="-457189">
              <a:spcBef>
                <a:spcPts val="1340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asset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managers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experts in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microstructure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guarantee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1600" spc="-5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 clients.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hence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delegate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brokers.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130383" indent="-457189">
              <a:spcBef>
                <a:spcPts val="1325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Largest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asset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managers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trading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  <a:r>
              <a:rPr sz="1600" spc="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Dealing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Desk.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centralizes </a:t>
            </a:r>
            <a:r>
              <a:rPr sz="1600" spc="-5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metaorder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portfolio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managers,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reroute to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brokers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monitor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of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execution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sz="1600" spc="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TCA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(Transaction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Analysis).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6773" indent="-457189">
              <a:spcBef>
                <a:spcPts val="1333"/>
              </a:spcBef>
            </a:pP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Sell</a:t>
            </a:r>
            <a:r>
              <a:rPr sz="1600" b="1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sz="1600" b="1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algo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trading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provider.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are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exchanges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trading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facilities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operate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DMA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(Direct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Access)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dealing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desks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clients.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sz="1600" spc="-5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Broker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Crossing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Network.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Services,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analysis.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60958" indent="-457189">
              <a:spcBef>
                <a:spcPts val="1347"/>
              </a:spcBef>
            </a:pP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Structurers:</a:t>
            </a:r>
            <a:r>
              <a:rPr sz="1600" b="1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Intermediaries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risks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via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products.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Repackage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sources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(different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asset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maturities)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achieve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certain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risk-return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profile.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225208" indent="-457189">
              <a:spcBef>
                <a:spcPts val="1325"/>
              </a:spcBef>
            </a:pP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Investment Banks:</a:t>
            </a:r>
            <a:r>
              <a:rPr sz="1600" b="1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leverage,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net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risks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inside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balance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sheets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(that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global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balance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sheets,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allowing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cross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boundaries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cheap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cost),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replicate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residual </a:t>
            </a:r>
            <a:r>
              <a:rPr sz="1600" spc="-5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risks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markets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Black-Scholes-Merton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procedures.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053" y="1453387"/>
            <a:ext cx="10549467" cy="21612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sz="1600" b="1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 we</a:t>
            </a:r>
            <a:r>
              <a:rPr sz="1600" b="1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talk</a:t>
            </a:r>
            <a:r>
              <a:rPr sz="1600" b="1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sz="16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 marR="6773">
              <a:spcBef>
                <a:spcPts val="1325"/>
              </a:spcBef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markets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ecosystem with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outputs,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you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ecosystem,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you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1600" spc="-4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sz="1600" spc="-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it.</a:t>
            </a:r>
          </a:p>
          <a:p>
            <a:pPr marL="626518" indent="-305639">
              <a:spcBef>
                <a:spcPts val="1325"/>
              </a:spcBef>
              <a:buAutoNum type="arabicPeriod"/>
              <a:tabLst>
                <a:tab pos="627363" algn="l"/>
              </a:tabLst>
            </a:pP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1600" spc="-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speak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aspects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not covered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classical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courses.</a:t>
            </a:r>
          </a:p>
          <a:p>
            <a:pPr marL="626518" indent="-305639">
              <a:spcBef>
                <a:spcPts val="1333"/>
              </a:spcBef>
              <a:buAutoNum type="arabicPeriod"/>
              <a:tabLst>
                <a:tab pos="627363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sz="1600" spc="-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environment.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6518" indent="-305639">
              <a:spcBef>
                <a:spcPts val="1347"/>
              </a:spcBef>
              <a:buAutoNum type="arabicPeriod"/>
              <a:tabLst>
                <a:tab pos="627363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Hence,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able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evolve and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decisions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while being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aware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of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immediate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neighborhood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3990340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7034953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/>
              <a:t>Specialization</a:t>
            </a:r>
            <a:r>
              <a:rPr sz="2800" spc="7" dirty="0"/>
              <a:t> </a:t>
            </a:r>
            <a:r>
              <a:rPr sz="2800" spc="-7" dirty="0"/>
              <a:t>Inside</a:t>
            </a:r>
            <a:r>
              <a:rPr sz="2800" spc="-40" dirty="0"/>
              <a:t> </a:t>
            </a:r>
            <a:r>
              <a:rPr sz="2800" spc="-7" dirty="0"/>
              <a:t>Participants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957" y="1742711"/>
            <a:ext cx="10609579" cy="305895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28786" indent="-457189">
              <a:spcBef>
                <a:spcPts val="133"/>
              </a:spcBef>
            </a:pP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b="1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Makers</a:t>
            </a:r>
            <a:r>
              <a:rPr sz="1600" b="1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Prop.</a:t>
            </a:r>
            <a:r>
              <a:rPr sz="1600" b="1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Shops</a:t>
            </a:r>
            <a:r>
              <a:rPr sz="1600" b="1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100%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focused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trading,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intensive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opportunistic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trading.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makers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benefit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rebates,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special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types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operators.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fear </a:t>
            </a:r>
            <a:r>
              <a:rPr sz="1600" spc="-5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adverse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tactics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pure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latency,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models.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310719" indent="-457189">
              <a:spcBef>
                <a:spcPts val="1347"/>
              </a:spcBef>
            </a:pP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sz="1600" b="1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Vendors</a:t>
            </a:r>
            <a:r>
              <a:rPr sz="1600" b="1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side,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paramount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terms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dissemination.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instance,</a:t>
            </a:r>
            <a:r>
              <a:rPr sz="1600" spc="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AlgoBoxes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provider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(like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Fidessa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Flextrade), </a:t>
            </a:r>
            <a:r>
              <a:rPr sz="1600" spc="-5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away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trading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algorithms.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 to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academic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models. They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Analytical</a:t>
            </a:r>
            <a:r>
              <a:rPr sz="1600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Engines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meaningful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computations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sell </a:t>
            </a:r>
            <a:r>
              <a:rPr sz="1600" spc="-5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 products.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6773" indent="-457189">
              <a:spcBef>
                <a:spcPts val="1333"/>
              </a:spcBef>
            </a:pPr>
            <a:r>
              <a:rPr sz="1600" b="1" spc="-7" dirty="0">
                <a:latin typeface="Calibri" panose="020F0502020204030204" pitchFamily="34" charset="0"/>
                <a:cs typeface="Calibri" panose="020F0502020204030204" pitchFamily="34" charset="0"/>
              </a:rPr>
              <a:t>Regulators</a:t>
            </a:r>
            <a:r>
              <a:rPr sz="1600" b="1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access to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replay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trading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scenarioes.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Flash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Crash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pressure in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crunching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sz="1600" spc="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spc="-7" dirty="0">
                <a:latin typeface="Calibri" panose="020F0502020204030204" pitchFamily="34" charset="0"/>
                <a:cs typeface="Calibri" panose="020F0502020204030204" pitchFamily="34" charset="0"/>
              </a:rPr>
              <a:t>(see</a:t>
            </a:r>
            <a:r>
              <a:rPr sz="1600" i="1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i="1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u="sng" dirty="0">
                <a:uFill>
                  <a:solidFill>
                    <a:srgbClr val="008D7E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MIDAS</a:t>
            </a:r>
            <a:r>
              <a:rPr sz="1600" i="1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spc="-7" dirty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sz="1600" i="1" spc="-4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dirty="0">
                <a:latin typeface="Calibri" panose="020F0502020204030204" pitchFamily="34" charset="0"/>
                <a:cs typeface="Calibri" panose="020F0502020204030204" pitchFamily="34" charset="0"/>
              </a:rPr>
              <a:t>site</a:t>
            </a:r>
            <a:r>
              <a:rPr sz="1600" i="1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spc="-7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i="1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i="1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dirty="0">
                <a:latin typeface="Calibri" panose="020F0502020204030204" pitchFamily="34" charset="0"/>
                <a:cs typeface="Calibri" panose="020F0502020204030204" pitchFamily="34" charset="0"/>
              </a:rPr>
              <a:t>SEC)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Europe</a:t>
            </a:r>
            <a:r>
              <a:rPr sz="1600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Authority</a:t>
            </a:r>
            <a:r>
              <a:rPr sz="1600" spc="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sz="1600" spc="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1600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trading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venues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regulated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Member.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Nevertheless,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ESMA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bridging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gap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4461933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/>
              <a:t>The</a:t>
            </a:r>
            <a:r>
              <a:rPr sz="2800" spc="-27" dirty="0"/>
              <a:t> </a:t>
            </a:r>
            <a:r>
              <a:rPr sz="2800" spc="-13" dirty="0"/>
              <a:t>Financial</a:t>
            </a:r>
            <a:r>
              <a:rPr sz="2800" spc="-33" dirty="0"/>
              <a:t> </a:t>
            </a:r>
            <a:r>
              <a:rPr sz="2800" spc="-7" dirty="0"/>
              <a:t>System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3072" y="1174049"/>
            <a:ext cx="6724184" cy="51990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3" y="360173"/>
            <a:ext cx="5963920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/>
              <a:t>Role</a:t>
            </a:r>
            <a:r>
              <a:rPr sz="2800" spc="-13" dirty="0"/>
              <a:t> </a:t>
            </a:r>
            <a:r>
              <a:rPr sz="2800" spc="-7" dirty="0"/>
              <a:t>of</a:t>
            </a:r>
            <a:r>
              <a:rPr sz="2800" spc="-13" dirty="0"/>
              <a:t> the Financial</a:t>
            </a:r>
            <a:r>
              <a:rPr sz="2800" spc="7" dirty="0"/>
              <a:t> </a:t>
            </a:r>
            <a:r>
              <a:rPr sz="2800" spc="-13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3" y="1468391"/>
            <a:ext cx="10424160" cy="29871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sz="1600" spc="4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essentially</a:t>
            </a:r>
            <a:r>
              <a:rPr sz="1600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intermediary,</a:t>
            </a:r>
            <a:r>
              <a:rPr sz="1600" spc="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sz="1600" spc="5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sz="1600" spc="4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(Robert</a:t>
            </a:r>
            <a:r>
              <a:rPr sz="1600" spc="40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Merton</a:t>
            </a:r>
            <a:r>
              <a:rPr sz="1600" spc="60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636B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1995)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indent="-457189">
              <a:spcBef>
                <a:spcPts val="1347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payments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goods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indent="-457189">
              <a:spcBef>
                <a:spcPts val="1333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mechanism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pooling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funds</a:t>
            </a:r>
            <a:r>
              <a:rPr sz="1600" spc="4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undertake</a:t>
            </a:r>
            <a:r>
              <a:rPr sz="1600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large-scale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indivisible</a:t>
            </a:r>
            <a:r>
              <a:rPr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enterprise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indent="-457189"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sz="1600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sz="1600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geographic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regions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industries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indent="-457189">
              <a:spcBef>
                <a:spcPts val="1347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uncertainty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marR="264153" indent="-457189"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decentralized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decision-making</a:t>
            </a:r>
            <a:r>
              <a:rPr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sectors of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sz="1600" spc="-5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economy;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4121" indent="-457189"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asymmetric-information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incentive</a:t>
            </a:r>
            <a:r>
              <a:rPr sz="1600" spc="6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party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1600" spc="4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party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about</a:t>
            </a:r>
            <a:r>
              <a:rPr lang="en-US"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-US"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lang="en-US" sz="1600" spc="4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</a:t>
            </a:r>
            <a:r>
              <a:rPr lang="en-US" sz="1600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8294793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/>
              <a:t>Middleman</a:t>
            </a:r>
            <a:r>
              <a:rPr sz="2800" spc="-13" dirty="0"/>
              <a:t> </a:t>
            </a:r>
            <a:r>
              <a:rPr sz="2800" spc="-7" dirty="0"/>
              <a:t>Role:</a:t>
            </a:r>
            <a:r>
              <a:rPr sz="2800" dirty="0"/>
              <a:t> </a:t>
            </a:r>
            <a:r>
              <a:rPr sz="2800" spc="-7" dirty="0"/>
              <a:t>Issuers</a:t>
            </a:r>
            <a:r>
              <a:rPr sz="2800" spc="-40" dirty="0"/>
              <a:t> </a:t>
            </a:r>
            <a:r>
              <a:rPr sz="2800" spc="-7" dirty="0"/>
              <a:t>&lt;-&gt; Investors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077" y="1260855"/>
            <a:ext cx="10559627" cy="494836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21725" indent="-304792">
              <a:spcBef>
                <a:spcPts val="127"/>
              </a:spcBef>
              <a:buFont typeface="Wingdings"/>
              <a:buChar char=""/>
              <a:tabLst>
                <a:tab pos="320879" algn="l"/>
                <a:tab pos="321725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Corporate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Brokerage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5719" lvl="1" indent="-253994">
              <a:spcBef>
                <a:spcPts val="1340"/>
              </a:spcBef>
              <a:buFont typeface="Wingdings"/>
              <a:buChar char="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Investment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Banks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have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senior bankers,</a:t>
            </a:r>
            <a:r>
              <a:rPr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Corporates'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debt)</a:t>
            </a:r>
          </a:p>
          <a:p>
            <a:pPr marL="575719" marR="290398" lvl="1" indent="-253994">
              <a:buFont typeface="Wingdings"/>
              <a:buChar char="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shares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(or bonds),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she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needs a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dirty="0">
                <a:latin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sz="1600" i="1" spc="-7" dirty="0">
                <a:latin typeface="Calibri" panose="020F0502020204030204" pitchFamily="34" charset="0"/>
                <a:cs typeface="Calibri" panose="020F0502020204030204" pitchFamily="34" charset="0"/>
              </a:rPr>
              <a:t> runner</a:t>
            </a:r>
            <a:r>
              <a:rPr sz="1600" i="1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investors.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Usually,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Broker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guarantees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600" spc="-3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share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(conditioned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shares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sold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day).</a:t>
            </a:r>
          </a:p>
          <a:p>
            <a:pPr marL="575719" marR="6773" lvl="1" indent="-253994">
              <a:buFont typeface="Wingdings"/>
              <a:buChar char="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is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raise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markets</a:t>
            </a:r>
            <a:r>
              <a:rPr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(conditions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volatility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issuance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volumes,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guaranteed 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prices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are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pegged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sz="1600" spc="-3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spc="-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VWAPs),</a:t>
            </a:r>
          </a:p>
          <a:p>
            <a:pPr marL="575719" lvl="1" indent="-253994">
              <a:buFont typeface="Wingdings"/>
              <a:buChar char=""/>
              <a:tabLst>
                <a:tab pos="575719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same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share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buy back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programs.</a:t>
            </a:r>
          </a:p>
          <a:p>
            <a:pPr marL="575719" lvl="1" indent="-253994">
              <a:buFont typeface="Wingdings"/>
              <a:buChar char="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brokers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mandated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stocks.</a:t>
            </a:r>
          </a:p>
          <a:p>
            <a:pPr lvl="1">
              <a:spcBef>
                <a:spcPts val="40"/>
              </a:spcBef>
              <a:buClr>
                <a:srgbClr val="008D7E"/>
              </a:buClr>
              <a:buFont typeface="Wingdings"/>
              <a:buChar char="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725" indent="-304792">
              <a:buFont typeface="Wingdings"/>
              <a:buChar char=""/>
              <a:tabLst>
                <a:tab pos="320879" algn="l"/>
                <a:tab pos="321725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Corporate Access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5719" lvl="1" indent="-253994">
              <a:spcBef>
                <a:spcPts val="1340"/>
              </a:spcBef>
              <a:buFont typeface="Wingdings"/>
              <a:buChar char="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Brokers organize meetings (one-to-one or conferences) between issuers (mostly CFOs) and investors</a:t>
            </a:r>
          </a:p>
          <a:p>
            <a:pPr marL="575719" lvl="1" indent="-253994">
              <a:buFont typeface="Wingdings"/>
              <a:buChar char="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Companies have the opportunity to explain their strategy</a:t>
            </a:r>
          </a:p>
          <a:p>
            <a:pPr marL="575719" lvl="1" indent="-253994">
              <a:buFont typeface="Wingdings"/>
              <a:buChar char="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Investors have the opportunity to challenge the accuracy of explanations.</a:t>
            </a:r>
          </a:p>
          <a:p>
            <a:pPr lvl="1">
              <a:spcBef>
                <a:spcPts val="33"/>
              </a:spcBef>
              <a:buClr>
                <a:srgbClr val="008D7E"/>
              </a:buClr>
              <a:buFont typeface="Wingdings"/>
              <a:buChar char="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725" indent="-304792">
              <a:buFont typeface="Wingdings"/>
              <a:buChar char=""/>
              <a:tabLst>
                <a:tab pos="320879" algn="l"/>
                <a:tab pos="32172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(research)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Brokers</a:t>
            </a:r>
            <a:r>
              <a:rPr sz="1600" spc="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reports</a:t>
            </a:r>
            <a:r>
              <a:rPr sz="1600" spc="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5719" lvl="1" indent="-253994">
              <a:spcBef>
                <a:spcPts val="1340"/>
              </a:spcBef>
              <a:buFont typeface="Wingdings"/>
              <a:buChar char="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macroeconomics</a:t>
            </a:r>
            <a:r>
              <a:rPr sz="1600" spc="-8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(strategists)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5719" lvl="1" indent="-253994">
              <a:buFont typeface="Wingdings"/>
              <a:buChar char="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companies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sectors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(fundamental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analysts)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5719" lvl="1" indent="-253994">
              <a:spcBef>
                <a:spcPts val="7"/>
              </a:spcBef>
              <a:buFont typeface="Wingdings"/>
              <a:buChar char="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systematic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(factorial)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portfolios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(quantitative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analysts).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8741833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/>
              <a:t>Middleman Role:</a:t>
            </a:r>
            <a:r>
              <a:rPr sz="2800" spc="7" dirty="0"/>
              <a:t> </a:t>
            </a:r>
            <a:r>
              <a:rPr sz="2800" spc="-7" dirty="0"/>
              <a:t>Investors</a:t>
            </a:r>
            <a:r>
              <a:rPr sz="2800" spc="-27" dirty="0"/>
              <a:t> </a:t>
            </a:r>
            <a:r>
              <a:rPr sz="2800" spc="-7" dirty="0"/>
              <a:t>&lt;-&gt;</a:t>
            </a:r>
            <a:r>
              <a:rPr sz="2800" spc="7" dirty="0"/>
              <a:t> </a:t>
            </a:r>
            <a:r>
              <a:rPr sz="2800" spc="-7" dirty="0"/>
              <a:t>Investors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8038" y="1034797"/>
            <a:ext cx="10519122" cy="494836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246374" indent="-230288">
              <a:spcBef>
                <a:spcPts val="127"/>
              </a:spcBef>
              <a:buFont typeface="Wingdings"/>
              <a:buChar char=""/>
              <a:tabLst>
                <a:tab pos="247220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trading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(OTC)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``upstairs</a:t>
            </a:r>
            <a:r>
              <a:rPr sz="1600" spc="2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trading''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658" lvl="1" indent="-230288">
              <a:spcBef>
                <a:spcPts val="1340"/>
              </a:spcBef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Broker's Sales traders (qualitatively) know the portfolio of investors (anonymity)</a:t>
            </a:r>
          </a:p>
          <a:p>
            <a:pPr marL="603658" lvl="1" indent="-230288"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Especially because the Broker's Sales sold them Analysts' ideas</a:t>
            </a:r>
          </a:p>
          <a:p>
            <a:pPr marL="603658" lvl="1" indent="-230288"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Some small brokerage firms are specialized in sectorial small cap liquidity seeking.</a:t>
            </a:r>
          </a:p>
          <a:p>
            <a:pPr marL="603658" lvl="1" indent="-230288"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Can have discretion to find blocks for one week.</a:t>
            </a:r>
          </a:p>
          <a:p>
            <a:pPr lvl="1">
              <a:spcBef>
                <a:spcPts val="20"/>
              </a:spcBef>
              <a:buClr>
                <a:srgbClr val="008D7E"/>
              </a:buClr>
              <a:buFont typeface="Wingdings"/>
              <a:buChar char="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6374" indent="-230288">
              <a:buFont typeface="Wingdings"/>
              <a:buChar char=""/>
              <a:tabLst>
                <a:tab pos="247220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spc="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Easing –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Facilitation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658" lvl="1" indent="-230288">
              <a:spcBef>
                <a:spcPts val="1340"/>
              </a:spcBef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Take quantity at a negotiated price</a:t>
            </a:r>
          </a:p>
          <a:p>
            <a:pPr marL="603658" lvl="1" indent="-230288"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by voice for large quantities</a:t>
            </a:r>
          </a:p>
          <a:p>
            <a:pPr marL="603658" lvl="1" indent="-230288"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by electronic means for small quantities (answers at “the touch”).</a:t>
            </a:r>
          </a:p>
          <a:p>
            <a:pPr marL="603658" lvl="1" indent="-230288"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 broker provides liquidity on other asset classes too, if needed.</a:t>
            </a:r>
          </a:p>
          <a:p>
            <a:pPr lvl="1">
              <a:spcBef>
                <a:spcPts val="33"/>
              </a:spcBef>
              <a:buClr>
                <a:srgbClr val="008D7E"/>
              </a:buClr>
              <a:buFont typeface="Wingdings"/>
              <a:buChar char="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6374" indent="-230288">
              <a:buFont typeface="Wingdings"/>
              <a:buChar char=""/>
              <a:tabLst>
                <a:tab pos="247220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sz="1600" spc="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1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</a:t>
            </a:r>
            <a:r>
              <a:rPr sz="1600" spc="3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1600" spc="-20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“common</a:t>
            </a:r>
            <a:r>
              <a:rPr sz="1600" spc="73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trading”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658" lvl="1" indent="-230288">
              <a:spcBef>
                <a:spcPts val="1340"/>
              </a:spcBef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Historically brokers were the founders (and only members) of exchange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pPr marL="603658" lvl="1" indent="-230288">
              <a:spcBef>
                <a:spcPts val="7"/>
              </a:spcBef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Now they are clients of exchanges, and no more the first clients (market makers and HFT are more important).</a:t>
            </a:r>
          </a:p>
          <a:p>
            <a:pPr marL="603658" lvl="1" indent="-230288">
              <a:spcBef>
                <a:spcPts val="7"/>
              </a:spcBef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 some exchanges, brokers can be privileged provided they pay for.</a:t>
            </a:r>
          </a:p>
          <a:p>
            <a:pPr marL="603658" lvl="1" indent="-230288">
              <a:buSzPct val="56250"/>
              <a:buFont typeface="Wingdings"/>
              <a:buChar char=""/>
              <a:tabLst>
                <a:tab pos="60450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Brokers guarantee best execution, provide Direct Market Access and electronic services (algo trading, TCA and consultancy).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3" y="360173"/>
            <a:ext cx="9712112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/>
              <a:t>Middleman</a:t>
            </a:r>
            <a:r>
              <a:rPr sz="2800" dirty="0"/>
              <a:t> </a:t>
            </a:r>
            <a:r>
              <a:rPr sz="2800" spc="-7" dirty="0"/>
              <a:t>Role:</a:t>
            </a:r>
            <a:r>
              <a:rPr sz="2800" spc="13" dirty="0"/>
              <a:t> </a:t>
            </a:r>
            <a:r>
              <a:rPr sz="2800" spc="-7" dirty="0"/>
              <a:t>Investors</a:t>
            </a:r>
            <a:r>
              <a:rPr sz="2800" spc="-20" dirty="0"/>
              <a:t> </a:t>
            </a:r>
            <a:r>
              <a:rPr sz="2800" spc="-7" dirty="0"/>
              <a:t>&lt;-&gt;</a:t>
            </a:r>
            <a:r>
              <a:rPr sz="2800" spc="7" dirty="0"/>
              <a:t> </a:t>
            </a:r>
            <a:r>
              <a:rPr sz="2800" spc="-13" dirty="0"/>
              <a:t>Infrastructure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5053" y="1361100"/>
            <a:ext cx="8950112" cy="347103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01836" indent="-285750">
              <a:spcBef>
                <a:spcPts val="127"/>
              </a:spcBef>
              <a:buFont typeface="Wingdings"/>
              <a:buChar char=""/>
              <a:tabLst>
                <a:tab pos="247220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Regulation and market surveillance</a:t>
            </a:r>
          </a:p>
          <a:p>
            <a:pPr marL="604505" lvl="1" indent="-231134">
              <a:spcBef>
                <a:spcPts val="1340"/>
              </a:spcBef>
              <a:buSzPct val="56250"/>
              <a:buFont typeface="Wingdings"/>
              <a:buChar char=""/>
              <a:tabLst>
                <a:tab pos="605352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Brokers are part of the surveillance infrastructure (risk limits)</a:t>
            </a:r>
          </a:p>
          <a:p>
            <a:pPr marL="604505" lvl="1" indent="-231134">
              <a:buSzPct val="56250"/>
              <a:buFont typeface="Wingdings"/>
              <a:buChar char=""/>
              <a:tabLst>
                <a:tab pos="605352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have to warn national authorities when they detect suspicious behavior</a:t>
            </a:r>
          </a:p>
          <a:p>
            <a:pPr marL="604505" lvl="1" indent="-231134">
              <a:buSzPct val="56250"/>
              <a:buFont typeface="Wingdings"/>
              <a:buChar char=""/>
              <a:tabLst>
                <a:tab pos="605352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work with exchanges and authorities when asked to</a:t>
            </a:r>
          </a:p>
          <a:p>
            <a:pPr marL="628628" lvl="1" indent="-171450">
              <a:spcBef>
                <a:spcPts val="40"/>
              </a:spcBef>
              <a:buClr>
                <a:srgbClr val="008D7E"/>
              </a:buClr>
              <a:buFont typeface="Wingdings"/>
              <a:buChar char=""/>
            </a:pPr>
            <a:endParaRPr sz="1600" spc="-7" dirty="0">
              <a:solidFill>
                <a:srgbClr val="3136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1836" indent="-285750">
              <a:buFont typeface="Wingdings"/>
              <a:buChar char=""/>
              <a:tabLst>
                <a:tab pos="247220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Clearing, Collateralization and Settlement</a:t>
            </a:r>
          </a:p>
          <a:p>
            <a:pPr marL="604505" lvl="1" indent="-231134">
              <a:spcBef>
                <a:spcPts val="1333"/>
              </a:spcBef>
              <a:buSzPct val="56250"/>
              <a:buFont typeface="Wingdings"/>
              <a:buChar char=""/>
              <a:tabLst>
                <a:tab pos="605352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Brokers dispatch drop-copies of trades to keep track of investor’s positions where needed</a:t>
            </a:r>
          </a:p>
          <a:p>
            <a:pPr marL="604505" lvl="1" indent="-231134">
              <a:buSzPct val="56250"/>
              <a:buFont typeface="Wingdings"/>
              <a:buChar char=""/>
              <a:tabLst>
                <a:tab pos="605352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Brokers are connected to CCPs and custodians, thus play the role of middlemen between end investor and infrastructures</a:t>
            </a:r>
          </a:p>
          <a:p>
            <a:pPr marL="628628" lvl="1" indent="-171450">
              <a:spcBef>
                <a:spcPts val="40"/>
              </a:spcBef>
              <a:buClr>
                <a:srgbClr val="008D7E"/>
              </a:buClr>
              <a:buFont typeface="Wingdings"/>
              <a:buChar char=""/>
            </a:pPr>
            <a:endParaRPr sz="1600" spc="-7" dirty="0">
              <a:solidFill>
                <a:srgbClr val="3136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1836" indent="-285750">
              <a:spcBef>
                <a:spcPts val="7"/>
              </a:spcBef>
              <a:buFont typeface="Wingdings"/>
              <a:buChar char=""/>
              <a:tabLst>
                <a:tab pos="247220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 and financing</a:t>
            </a:r>
          </a:p>
          <a:p>
            <a:pPr marL="604505" lvl="1" indent="-231134">
              <a:spcBef>
                <a:spcPts val="1333"/>
              </a:spcBef>
              <a:buSzPct val="56250"/>
              <a:buFont typeface="Wingdings"/>
              <a:buChar char=""/>
              <a:tabLst>
                <a:tab pos="605352" algn="l"/>
              </a:tabLst>
            </a:pP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 brokers are providing repo, re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en-US"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600" spc="-7" dirty="0">
                <a:solidFill>
                  <a:srgbClr val="3136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repo and financing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3" y="360173"/>
            <a:ext cx="3838787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/>
              <a:t>Who</a:t>
            </a:r>
            <a:r>
              <a:rPr sz="2800" spc="-20" dirty="0"/>
              <a:t> </a:t>
            </a:r>
            <a:r>
              <a:rPr sz="2800" spc="-13" dirty="0"/>
              <a:t>pays</a:t>
            </a:r>
            <a:r>
              <a:rPr sz="2800" dirty="0"/>
              <a:t> </a:t>
            </a:r>
            <a:r>
              <a:rPr sz="2800" spc="-13" dirty="0"/>
              <a:t>whom</a:t>
            </a:r>
            <a:r>
              <a:rPr sz="2800" spc="-33" dirty="0"/>
              <a:t> </a:t>
            </a:r>
            <a:r>
              <a:rPr sz="2800" spc="-7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000" y="1246246"/>
            <a:ext cx="10950000" cy="511507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21725" indent="-304792">
              <a:spcBef>
                <a:spcPts val="127"/>
              </a:spcBef>
              <a:buFont typeface="Wingdings"/>
              <a:buChar char=""/>
              <a:tabLst>
                <a:tab pos="320879" algn="l"/>
                <a:tab pos="321725" algn="l"/>
              </a:tabLst>
            </a:pP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Issuers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pay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corporate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brokerage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1406" lvl="1" indent="-254840">
              <a:spcBef>
                <a:spcPts val="1340"/>
              </a:spcBef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they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brokers'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conferences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free,</a:t>
            </a:r>
          </a:p>
          <a:p>
            <a:pPr marL="831406" lvl="1" indent="-254840"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r>
              <a:rPr sz="1600" i="1" spc="-7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i="1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dirty="0">
                <a:latin typeface="Calibri" panose="020F0502020204030204" pitchFamily="34" charset="0"/>
                <a:cs typeface="Calibri" panose="020F0502020204030204" pitchFamily="34" charset="0"/>
              </a:rPr>
              <a:t>exchange</a:t>
            </a:r>
            <a:r>
              <a:rPr sz="1600" i="1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chances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to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included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investors'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portfolios.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1406" lvl="1" indent="-254840"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725" indent="-304792">
              <a:buFont typeface="Wingdings"/>
              <a:buChar char=""/>
              <a:tabLst>
                <a:tab pos="320879" algn="l"/>
                <a:tab pos="321725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Investors</a:t>
            </a:r>
            <a:r>
              <a:rPr sz="1600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pay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fees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trading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1406" lvl="1" indent="-254840">
              <a:spcBef>
                <a:spcPts val="1340"/>
              </a:spcBef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trade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anyway; thus,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pay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fees</a:t>
            </a:r>
          </a:p>
          <a:p>
            <a:pPr marL="831406" lvl="1" indent="-254840"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MIFID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II,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investors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pay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touch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touch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fees.</a:t>
            </a:r>
          </a:p>
          <a:p>
            <a:pPr marL="831406" lvl="1" indent="-254840"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touch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(research)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electronic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trading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1406" lvl="1" indent="-254840"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MIFID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II oblige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brokers</a:t>
            </a:r>
            <a:r>
              <a:rPr sz="1600" spc="-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unbundle</a:t>
            </a:r>
            <a:r>
              <a:rPr sz="1600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research,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pay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hard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dollars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reports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meeting.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"/>
              </a:spcBef>
              <a:buFont typeface="Wingdings"/>
              <a:buChar char=""/>
            </a:pPr>
            <a:endParaRPr sz="1600" spc="-7" dirty="0">
              <a:solidFill>
                <a:srgbClr val="31363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725" indent="-304792">
              <a:spcBef>
                <a:spcPts val="7"/>
              </a:spcBef>
              <a:buFont typeface="Wingdings"/>
              <a:buChar char=""/>
              <a:tabLst>
                <a:tab pos="320879" algn="l"/>
                <a:tab pos="321725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Investors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vote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Extel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Refinitiv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MorningStar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surveys.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1406" lvl="1" indent="-254840">
              <a:spcBef>
                <a:spcPts val="1333"/>
              </a:spcBef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Buy-sides are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using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 err="1">
                <a:latin typeface="Calibri" panose="020F0502020204030204" pitchFamily="34" charset="0"/>
                <a:cs typeface="Calibri" panose="020F0502020204030204" pitchFamily="34" charset="0"/>
              </a:rPr>
              <a:t>Extel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ranking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repartition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split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flows amongst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brokers.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1406" lvl="1" indent="-254840"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MorningStar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quantitative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Extel,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used.</a:t>
            </a:r>
          </a:p>
          <a:p>
            <a:pPr marL="831406" marR="6773" lvl="1" indent="-253994">
              <a:spcBef>
                <a:spcPts val="7"/>
              </a:spcBef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reinforcing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ecosystem:</a:t>
            </a:r>
            <a:r>
              <a:rPr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best ranked,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thus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difficult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newcomers.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dirty="0">
                <a:latin typeface="Calibri" panose="020F0502020204030204" pitchFamily="34" charset="0"/>
                <a:cs typeface="Calibri" panose="020F0502020204030204" pitchFamily="34" charset="0"/>
              </a:rPr>
              <a:t>good for </a:t>
            </a:r>
            <a:r>
              <a:rPr sz="1600" i="1" spc="-3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spc="-7" dirty="0">
                <a:latin typeface="Calibri" panose="020F0502020204030204" pitchFamily="34" charset="0"/>
                <a:cs typeface="Calibri" panose="020F0502020204030204" pitchFamily="34" charset="0"/>
              </a:rPr>
              <a:t>concentration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spc="-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1406" marR="6773" lvl="1" indent="-253994">
              <a:spcBef>
                <a:spcPts val="7"/>
              </a:spcBef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725" indent="-304792">
              <a:buFont typeface="Wingdings"/>
              <a:buChar char=""/>
              <a:tabLst>
                <a:tab pos="320879" algn="l"/>
                <a:tab pos="321725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Investment</a:t>
            </a:r>
            <a:r>
              <a:rPr sz="1600" spc="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banks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pay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information.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1406" lvl="1" indent="-254840">
              <a:spcBef>
                <a:spcPts val="1347"/>
              </a:spcBef>
              <a:buSzPct val="56250"/>
              <a:buFont typeface="Wingdings"/>
              <a:buChar char=""/>
              <a:tabLst>
                <a:tab pos="831406" algn="l"/>
                <a:tab pos="832253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Brokerage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overcrowded,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nevertheless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Investment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banks pay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maintain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brokerage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arm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alive.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9DC8-6563-4AA3-BA1A-25F67727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Organization inside a brokerage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DA2B-B0B7-4FCF-AAE9-1C03DAAA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9" y="1760543"/>
            <a:ext cx="11398251" cy="411547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 typical organization: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Sales: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select and distribute the reports, they are in charge of the global sales relationship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Analysts: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 the reports, talk to the CFO of the corporates and to investors 'Portfolio managers.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Sales-traders: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 investors orders (by phone) via Dealing Desks and seek liquidity&gt; They select and send flow-oriented reports ( often written by quant analysts ).They are in charge of upstairs trading , and route the remaining orders to traders or trading algorithms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Traders: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mix manual and algorithmic traded orders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Dealers: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manage broker’s prop books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AES sales-traders: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receive and monitor algo orders sent directly by low touch clients. They are the only one to see the low touch flows. They offer execution consultancy to clients.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DMA teams: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monitorigin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DMA orders and operate and help desk.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Middle and back offices: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maintain the relationship with investors middle and back offices and with CCPS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EF937-3462-4199-AF33-96B78730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FFCC8-0F20-9B4B-AD2E-8C39025E5577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C22C-961C-40F1-AFDB-49CABC775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157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20A0-6887-4B42-9628-F94B3C03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144" y="2113644"/>
            <a:ext cx="10274300" cy="676275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Questions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C745B-16C2-44ED-A390-6DF0D472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4ACC8-B41F-B34B-A2AB-A5583EAE97D2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338F-99C6-463B-89D5-FC745D6DB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56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3" y="360173"/>
            <a:ext cx="2783840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/>
              <a:t>To</a:t>
            </a:r>
            <a:r>
              <a:rPr sz="2800" spc="-47" dirty="0"/>
              <a:t> </a:t>
            </a:r>
            <a:r>
              <a:rPr sz="2800" spc="-13" dirty="0"/>
              <a:t>go</a:t>
            </a:r>
            <a:r>
              <a:rPr sz="2800" spc="-53" dirty="0"/>
              <a:t> </a:t>
            </a:r>
            <a:r>
              <a:rPr sz="2800" spc="-13" dirty="0"/>
              <a:t>further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5612" y="2247866"/>
            <a:ext cx="4057228" cy="2244589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6933">
              <a:spcBef>
                <a:spcPts val="1460"/>
              </a:spcBef>
            </a:pPr>
            <a:r>
              <a:rPr sz="1867" spc="-10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867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dirty="0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sz="1867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dirty="0">
                <a:latin typeface="Calibri" panose="020F0502020204030204" pitchFamily="34" charset="0"/>
                <a:cs typeface="Calibri" panose="020F0502020204030204" pitchFamily="34" charset="0"/>
              </a:rPr>
              <a:t>further:</a:t>
            </a:r>
          </a:p>
          <a:p>
            <a:pPr marL="16933" marR="6773">
              <a:spcBef>
                <a:spcPts val="1325"/>
              </a:spcBef>
            </a:pPr>
            <a:r>
              <a:rPr sz="1867" b="1" dirty="0"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sz="1867" b="1" spc="-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b="1" spc="-7" dirty="0">
                <a:latin typeface="Calibri" panose="020F0502020204030204" pitchFamily="34" charset="0"/>
                <a:cs typeface="Calibri" panose="020F0502020204030204" pitchFamily="34" charset="0"/>
              </a:rPr>
              <a:t>Markets</a:t>
            </a:r>
            <a:r>
              <a:rPr sz="1867" b="1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b="1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867" b="1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b="1" spc="-7" dirty="0">
                <a:latin typeface="Calibri" panose="020F0502020204030204" pitchFamily="34" charset="0"/>
                <a:cs typeface="Calibri" panose="020F0502020204030204" pitchFamily="34" charset="0"/>
              </a:rPr>
              <a:t>Practice: </a:t>
            </a:r>
            <a:r>
              <a:rPr sz="1867" b="1" spc="-6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b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sz="1867" b="1" spc="-13" dirty="0">
                <a:latin typeface="Calibri" panose="020F0502020204030204" pitchFamily="34" charset="0"/>
                <a:cs typeface="Calibri" panose="020F0502020204030204" pitchFamily="34" charset="0"/>
              </a:rPr>
              <a:t>Post </a:t>
            </a:r>
            <a:r>
              <a:rPr sz="1867" b="1" dirty="0">
                <a:latin typeface="Calibri" panose="020F0502020204030204" pitchFamily="34" charset="0"/>
                <a:cs typeface="Calibri" panose="020F0502020204030204" pitchFamily="34" charset="0"/>
              </a:rPr>
              <a:t>Crisis </a:t>
            </a:r>
            <a:r>
              <a:rPr sz="1867" b="1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b="1" dirty="0">
                <a:latin typeface="Calibri" panose="020F0502020204030204" pitchFamily="34" charset="0"/>
                <a:cs typeface="Calibri" panose="020F0502020204030204" pitchFamily="34" charset="0"/>
              </a:rPr>
              <a:t>Intermediation</a:t>
            </a:r>
            <a:r>
              <a:rPr sz="1867" b="1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867" b="1" spc="1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b="1" spc="-27" dirty="0" err="1">
                <a:latin typeface="Calibri" panose="020F0502020204030204" pitchFamily="34" charset="0"/>
                <a:cs typeface="Calibri" panose="020F0502020204030204" pitchFamily="34" charset="0"/>
              </a:rPr>
              <a:t>FinTechs</a:t>
            </a:r>
            <a:r>
              <a:rPr sz="1867" b="1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b="1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67" b="1" spc="-2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 marR="6773">
              <a:spcBef>
                <a:spcPts val="0"/>
              </a:spcBef>
            </a:pPr>
            <a:r>
              <a:rPr sz="1867" spc="-7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z="1867" spc="6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spc="-7" dirty="0">
                <a:latin typeface="Calibri" panose="020F0502020204030204" pitchFamily="34" charset="0"/>
                <a:cs typeface="Calibri" panose="020F0502020204030204" pitchFamily="34" charset="0"/>
              </a:rPr>
              <a:t>Charles-Albert </a:t>
            </a:r>
            <a:r>
              <a:rPr sz="1867" dirty="0">
                <a:latin typeface="Calibri" panose="020F0502020204030204" pitchFamily="34" charset="0"/>
                <a:cs typeface="Calibri" panose="020F0502020204030204" pitchFamily="34" charset="0"/>
              </a:rPr>
              <a:t>Lehalle </a:t>
            </a:r>
            <a:r>
              <a:rPr sz="1867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67" spc="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 marR="6773">
              <a:spcBef>
                <a:spcPts val="0"/>
              </a:spcBef>
            </a:pPr>
            <a:r>
              <a:rPr sz="1867" dirty="0">
                <a:latin typeface="Calibri" panose="020F0502020204030204" pitchFamily="34" charset="0"/>
                <a:cs typeface="Calibri" panose="020F0502020204030204" pitchFamily="34" charset="0"/>
              </a:rPr>
              <a:t>and Amine </a:t>
            </a:r>
            <a:r>
              <a:rPr sz="1867" spc="-7" dirty="0">
                <a:latin typeface="Calibri" panose="020F0502020204030204" pitchFamily="34" charset="0"/>
                <a:cs typeface="Calibri" panose="020F0502020204030204" pitchFamily="34" charset="0"/>
              </a:rPr>
              <a:t>Raboun </a:t>
            </a:r>
            <a:endParaRPr lang="en-US" sz="1867" spc="-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33" marR="6773">
              <a:spcBef>
                <a:spcPts val="1325"/>
              </a:spcBef>
            </a:pPr>
            <a:r>
              <a:rPr sz="1867" spc="-13" dirty="0">
                <a:latin typeface="Calibri" panose="020F0502020204030204" pitchFamily="34" charset="0"/>
                <a:cs typeface="Calibri" panose="020F0502020204030204" pitchFamily="34" charset="0"/>
              </a:rPr>
              <a:t>(World </a:t>
            </a:r>
            <a:r>
              <a:rPr sz="1867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67" dirty="0">
                <a:latin typeface="Calibri" panose="020F0502020204030204" pitchFamily="34" charset="0"/>
                <a:cs typeface="Calibri" panose="020F0502020204030204" pitchFamily="34" charset="0"/>
              </a:rPr>
              <a:t>Scientific </a:t>
            </a:r>
            <a:r>
              <a:rPr sz="1867" spc="-27" dirty="0">
                <a:latin typeface="Calibri" panose="020F0502020204030204" pitchFamily="34" charset="0"/>
                <a:cs typeface="Calibri" panose="020F0502020204030204" pitchFamily="34" charset="0"/>
              </a:rPr>
              <a:t>Publisher,</a:t>
            </a:r>
            <a:r>
              <a:rPr lang="en-US" sz="1867" spc="-27" dirty="0">
                <a:latin typeface="Calibri" panose="020F0502020204030204" pitchFamily="34" charset="0"/>
                <a:cs typeface="Calibri" panose="020F0502020204030204" pitchFamily="34" charset="0"/>
              </a:rPr>
              <a:t> June 2022</a:t>
            </a:r>
            <a:r>
              <a:rPr sz="1867" spc="-13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8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1570736"/>
            <a:ext cx="5933440" cy="4092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3" y="360173"/>
            <a:ext cx="3942080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04884" y="4793077"/>
            <a:ext cx="317500" cy="164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008D7E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/>
              <a:t>│</a:t>
            </a:r>
            <a:r>
              <a:rPr lang="en-US" spc="-65"/>
              <a:t> </a:t>
            </a:r>
            <a:fld id="{81D60167-4931-47E6-BA6A-407CBD079E47}" type="slidenum">
              <a:rPr smtClean="0"/>
              <a:pPr marL="12700">
                <a:spcBef>
                  <a:spcPts val="105"/>
                </a:spcBef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7038" y="972651"/>
            <a:ext cx="3819313" cy="112870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600" spc="107" dirty="0">
                <a:latin typeface="Calibri" panose="020F0502020204030204" pitchFamily="34" charset="0"/>
                <a:cs typeface="Calibri" panose="020F0502020204030204" pitchFamily="34" charset="0"/>
              </a:rPr>
              <a:t>Sessions</a:t>
            </a:r>
            <a:r>
              <a:rPr sz="1600" spc="2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(12:00</a:t>
            </a:r>
            <a:r>
              <a:rPr sz="1600" spc="28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1600" spc="2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13:30)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6038" indent="-458035">
              <a:spcBef>
                <a:spcPts val="1560"/>
              </a:spcBef>
              <a:buFont typeface="Wingdings"/>
              <a:buChar char=""/>
              <a:tabLst>
                <a:tab pos="595192" algn="l"/>
                <a:tab pos="596038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sessions</a:t>
            </a:r>
            <a:r>
              <a:rPr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1h30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6038" indent="-458035">
              <a:spcBef>
                <a:spcPts val="1325"/>
              </a:spcBef>
              <a:buFont typeface="Wingdings"/>
              <a:buChar char=""/>
              <a:tabLst>
                <a:tab pos="595192" algn="l"/>
                <a:tab pos="596038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 industry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1766772"/>
              </p:ext>
            </p:extLst>
          </p:nvPr>
        </p:nvGraphicFramePr>
        <p:xfrm>
          <a:off x="700684" y="2289556"/>
          <a:ext cx="10692553" cy="35101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5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5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  <a:endParaRPr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5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Speaker</a:t>
                      </a:r>
                      <a:endParaRPr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600" spc="-6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Organization of 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Financial</a:t>
                      </a:r>
                      <a:r>
                        <a:rPr sz="1600" spc="2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Amine</a:t>
                      </a:r>
                      <a:r>
                        <a:rPr sz="1600" spc="-4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Raboun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65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600" spc="-6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r>
                        <a:rPr sz="1600" spc="-6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9267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Market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Microstructure</a:t>
                      </a:r>
                      <a:r>
                        <a:rPr sz="1600" spc="3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flow</a:t>
                      </a:r>
                      <a:r>
                        <a:rPr sz="1600" spc="1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trading</a:t>
                      </a:r>
                      <a:r>
                        <a:rPr sz="1600" spc="2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intermediaries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9267" marB="0"/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600" spc="-1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Amine Raboun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926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64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600" spc="-6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r>
                        <a:rPr sz="1600" spc="-6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9267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Structured</a:t>
                      </a:r>
                      <a:r>
                        <a:rPr sz="1600" spc="3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Products:</a:t>
                      </a:r>
                      <a:r>
                        <a:rPr sz="1600" spc="2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Investment</a:t>
                      </a:r>
                      <a:r>
                        <a:rPr sz="1600" spc="2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Banks</a:t>
                      </a:r>
                      <a:r>
                        <a:rPr sz="1600" spc="2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offers</a:t>
                      </a: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&amp; Investors needs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9267" marB="0"/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Christophe</a:t>
                      </a:r>
                      <a:r>
                        <a:rPr sz="1600" spc="-3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Lesieur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926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76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r>
                        <a:rPr sz="1600" spc="-4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1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Risk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management</a:t>
                      </a:r>
                      <a:r>
                        <a:rPr sz="1600" spc="1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Investment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bank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Pascal</a:t>
                      </a:r>
                      <a:r>
                        <a:rPr sz="1600" spc="-3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Gibart</a:t>
                      </a:r>
                      <a:endParaRPr sz="16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r>
                        <a:rPr sz="1600" spc="-6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</a:t>
                      </a:r>
                      <a:r>
                        <a:rPr sz="1600" spc="-3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2008</a:t>
                      </a:r>
                      <a:r>
                        <a:rPr sz="1600" spc="-2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Crisis</a:t>
                      </a:r>
                      <a:r>
                        <a:rPr sz="1600" spc="-1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regulation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Julien</a:t>
                      </a:r>
                      <a:r>
                        <a:rPr sz="1600" spc="-2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Leprun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Mar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Invest</a:t>
                      </a: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ment Process in a changing world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Amine</a:t>
                      </a:r>
                      <a:r>
                        <a:rPr sz="1600" spc="-4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Raboun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05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600" spc="-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r>
                        <a:rPr sz="1600" spc="-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IA and</a:t>
                      </a:r>
                      <a:r>
                        <a:rPr lang="en-US" sz="1600" spc="-1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spc="-2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Financial System: Will intermediaries be disintermediated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tc>
                  <a:txBody>
                    <a:bodyPr/>
                    <a:lstStyle/>
                    <a:p>
                      <a:pPr marL="92710" marR="556895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Charles-Albert Lehalle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113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615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r>
                        <a:rPr sz="1600" spc="-6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59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Alternative data changing the investment process</a:t>
                      </a:r>
                      <a:endParaRPr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59" marB="0"/>
                </a:tc>
                <a:tc>
                  <a:txBody>
                    <a:bodyPr/>
                    <a:lstStyle/>
                    <a:p>
                      <a:pPr marL="92710" marR="556895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Charles-Albert Lehalle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59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95" y="1691575"/>
            <a:ext cx="9090781" cy="904863"/>
          </a:xfrm>
        </p:spPr>
        <p:txBody>
          <a:bodyPr/>
          <a:lstStyle/>
          <a:p>
            <a:r>
              <a:rPr lang="en-US"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1: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Organization of the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lang="en-US" sz="28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595" y="3141928"/>
            <a:ext cx="9039780" cy="1496112"/>
          </a:xfrm>
        </p:spPr>
        <p:txBody>
          <a:bodyPr/>
          <a:lstStyle/>
          <a:p>
            <a:pPr algn="l"/>
            <a:r>
              <a:rPr lang="en-US" dirty="0"/>
              <a:t>Amine Raboun, </a:t>
            </a:r>
            <a:r>
              <a:rPr lang="en-US" dirty="0" err="1"/>
              <a:t>Ph.D</a:t>
            </a:r>
            <a:endParaRPr lang="en-US" dirty="0"/>
          </a:p>
          <a:p>
            <a:pPr algn="l"/>
            <a:r>
              <a:rPr lang="en-US" dirty="0">
                <a:solidFill>
                  <a:srgbClr val="000000"/>
                </a:solidFill>
              </a:rPr>
              <a:t>     Quantitative Researcher &amp; Developer - Abu Dhabi Investment Authority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     Lecturer, Paris Dauphine – PSL University </a:t>
            </a:r>
            <a:endParaRPr lang="en-GB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37D78-7754-3E41-8E8F-6BFD762CABA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Document Classification</a:t>
            </a: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46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9148233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13" dirty="0">
                <a:latin typeface="Calibri" panose="020F0502020204030204" pitchFamily="34" charset="0"/>
                <a:cs typeface="Calibri" panose="020F0502020204030204" pitchFamily="34" charset="0"/>
              </a:rPr>
              <a:t>Outline: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Organizatin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8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" dirty="0"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957" y="1742711"/>
            <a:ext cx="7186643" cy="27409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9833" indent="-342900">
              <a:spcBef>
                <a:spcPts val="133"/>
              </a:spcBef>
              <a:buFont typeface="+mj-lt"/>
              <a:buAutoNum type="arabicPeriod"/>
              <a:tabLst>
                <a:tab pos="320879" algn="l"/>
                <a:tab pos="321725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9833" indent="-342900">
              <a:spcBef>
                <a:spcPts val="1347"/>
              </a:spcBef>
              <a:buFont typeface="+mj-lt"/>
              <a:buAutoNum type="arabicPeriod"/>
              <a:tabLst>
                <a:tab pos="320879" algn="l"/>
                <a:tab pos="321725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Macroscopic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9833" indent="-342900">
              <a:spcBef>
                <a:spcPts val="1333"/>
              </a:spcBef>
              <a:buFont typeface="+mj-lt"/>
              <a:buAutoNum type="arabicPeriod"/>
              <a:tabLst>
                <a:tab pos="320879" algn="l"/>
                <a:tab pos="321725" algn="l"/>
              </a:tabLst>
            </a:pP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Intermediation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625" lvl="1" indent="-342900">
              <a:spcBef>
                <a:spcPts val="1325"/>
              </a:spcBef>
              <a:buFont typeface="+mj-lt"/>
              <a:buAutoNum type="arabicPeriod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investors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625" lvl="1" indent="-342900">
              <a:spcBef>
                <a:spcPts val="1347"/>
              </a:spcBef>
              <a:buFont typeface="+mj-lt"/>
              <a:buAutoNum type="arabicPeriod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between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investors</a:t>
            </a:r>
            <a:r>
              <a:rPr lang="en-US" sz="1600" spc="-13">
                <a:latin typeface="Calibri" panose="020F0502020204030204" pitchFamily="34" charset="0"/>
                <a:cs typeface="Calibri" panose="020F0502020204030204" pitchFamily="34" charset="0"/>
              </a:rPr>
              <a:t>, issuers</a:t>
            </a:r>
            <a:r>
              <a:rPr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64625" lvl="1" indent="-342900">
              <a:spcBef>
                <a:spcPts val="1325"/>
              </a:spcBef>
              <a:buFont typeface="+mj-lt"/>
              <a:buAutoNum type="arabicPeriod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pays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whom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59833" indent="-342900">
              <a:spcBef>
                <a:spcPts val="1325"/>
              </a:spcBef>
              <a:buFont typeface="+mj-lt"/>
              <a:buAutoNum type="arabicPeriod"/>
              <a:tabLst>
                <a:tab pos="320879" algn="l"/>
                <a:tab pos="321725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Organization inside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brokerage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firm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3" y="360173"/>
            <a:ext cx="4277360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sz="2800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" dirty="0">
                <a:latin typeface="Calibri" panose="020F0502020204030204" pitchFamily="34" charset="0"/>
                <a:cs typeface="Calibri" panose="020F0502020204030204" pitchFamily="34" charset="0"/>
              </a:rPr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73" y="1171090"/>
            <a:ext cx="10815320" cy="419089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600" spc="87" dirty="0">
                <a:latin typeface="Calibri" panose="020F0502020204030204" pitchFamily="34" charset="0"/>
                <a:cs typeface="Calibri" panose="020F0502020204030204" pitchFamily="34" charset="0"/>
              </a:rPr>
              <a:t>Let’s</a:t>
            </a:r>
            <a:r>
              <a:rPr sz="1600" spc="2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1600" spc="2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93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2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2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0" dirty="0">
                <a:latin typeface="Calibri" panose="020F0502020204030204" pitchFamily="34" charset="0"/>
                <a:cs typeface="Calibri" panose="020F0502020204030204" pitchFamily="34" charset="0"/>
              </a:rPr>
              <a:t>story</a:t>
            </a:r>
            <a:r>
              <a:rPr sz="1600" spc="2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2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13" dirty="0">
                <a:latin typeface="Calibri" panose="020F0502020204030204" pitchFamily="34" charset="0"/>
                <a:cs typeface="Calibri" panose="020F0502020204030204" pitchFamily="34" charset="0"/>
              </a:rPr>
              <a:t>micro-credit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013" indent="-458035">
              <a:spcBef>
                <a:spcPts val="1567"/>
              </a:spcBef>
              <a:buFont typeface="Wingdings" panose="05000000000000000000" pitchFamily="2" charset="2"/>
              <a:buChar char="Ø"/>
              <a:tabLst>
                <a:tab pos="817013" algn="l"/>
                <a:tab pos="817860" algn="l"/>
              </a:tabLst>
            </a:pP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Say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shoes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shiner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at New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Deli, India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013" indent="-458035">
              <a:spcBef>
                <a:spcPts val="1353"/>
              </a:spcBef>
              <a:buFont typeface="Wingdings" panose="05000000000000000000" pitchFamily="2" charset="2"/>
              <a:buChar char="Ø"/>
              <a:tabLst>
                <a:tab pos="817013" algn="l"/>
                <a:tab pos="817860" algn="l"/>
              </a:tabLst>
            </a:pP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pay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$1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shoes 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shiner,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ask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guy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013" marR="435176" indent="-457189">
              <a:spcBef>
                <a:spcPts val="1327"/>
              </a:spcBef>
              <a:buFont typeface="Wingdings" panose="05000000000000000000" pitchFamily="2" charset="2"/>
              <a:buChar char="Ø"/>
              <a:tabLst>
                <a:tab pos="817013" algn="l"/>
                <a:tab pos="817860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“It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seems you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day,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$30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day,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good </a:t>
            </a:r>
            <a:r>
              <a:rPr sz="1600" spc="-5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job.’”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013" marR="288706" indent="-457189"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817013" algn="l"/>
                <a:tab pos="817860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answers: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“not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all,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earn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$1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33" dirty="0">
                <a:latin typeface="Calibri" panose="020F0502020204030204" pitchFamily="34" charset="0"/>
                <a:cs typeface="Calibri" panose="020F0502020204030204" pitchFamily="34" charset="0"/>
              </a:rPr>
              <a:t>day...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do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own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brush.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borrow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everyday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600" spc="-5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owner with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$29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day.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013" indent="-458035">
              <a:spcBef>
                <a:spcPts val="1347"/>
              </a:spcBef>
              <a:buFont typeface="Wingdings" panose="05000000000000000000" pitchFamily="2" charset="2"/>
              <a:buChar char="Ø"/>
              <a:tabLst>
                <a:tab pos="817013" algn="l"/>
                <a:tab pos="817860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brush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costs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$40,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propose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lend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shoe shiner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days,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exchange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$10</a:t>
            </a:r>
            <a:r>
              <a:rPr sz="16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yield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013" indent="-458035"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817013" algn="l"/>
                <a:tab pos="817860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shoe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shiner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makes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of $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(=30x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– 10)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keeps 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brush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ever,</a:t>
            </a:r>
            <a:r>
              <a:rPr lang="en-US" sz="1600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25%</a:t>
            </a:r>
            <a:r>
              <a:rPr sz="1600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on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loan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8978">
              <a:spcBef>
                <a:spcPts val="1325"/>
              </a:spcBef>
              <a:tabLst>
                <a:tab pos="817013" algn="l"/>
                <a:tab pos="817860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basic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sz="1600" b="1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r>
              <a:rPr lang="en-US" sz="1600" b="1" spc="-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3653" indent="-254840">
              <a:buSzPct val="58333"/>
              <a:buFont typeface="Wingdings"/>
              <a:buChar char=""/>
              <a:tabLst>
                <a:tab pos="1431678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liquidity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transformation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3653" indent="-254840">
              <a:buSzPct val="58333"/>
              <a:buFont typeface="Wingdings"/>
              <a:buChar char=""/>
              <a:tabLst>
                <a:tab pos="1431678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Counterparty-risk:</a:t>
            </a:r>
            <a:r>
              <a:rPr lang="en-US"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credit default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lack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skill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 bad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luck.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4573" y="4625379"/>
            <a:ext cx="297147" cy="193040"/>
          </a:xfrm>
          <a:custGeom>
            <a:avLst/>
            <a:gdLst/>
            <a:ahLst/>
            <a:cxnLst/>
            <a:rect l="l" t="t" r="r" b="b"/>
            <a:pathLst>
              <a:path w="410209" h="144779">
                <a:moveTo>
                  <a:pt x="337565" y="0"/>
                </a:moveTo>
                <a:lnTo>
                  <a:pt x="337565" y="36195"/>
                </a:lnTo>
                <a:lnTo>
                  <a:pt x="0" y="36195"/>
                </a:lnTo>
                <a:lnTo>
                  <a:pt x="0" y="108585"/>
                </a:lnTo>
                <a:lnTo>
                  <a:pt x="337565" y="108585"/>
                </a:lnTo>
                <a:lnTo>
                  <a:pt x="337565" y="144780"/>
                </a:lnTo>
                <a:lnTo>
                  <a:pt x="409955" y="72390"/>
                </a:lnTo>
                <a:lnTo>
                  <a:pt x="33756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360173"/>
            <a:ext cx="4945380" cy="447131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Pure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" dirty="0">
                <a:latin typeface="Calibri" panose="020F0502020204030204" pitchFamily="34" charset="0"/>
                <a:cs typeface="Calibri" panose="020F0502020204030204" pitchFamily="34" charset="0"/>
              </a:rPr>
              <a:t>Agency </a:t>
            </a: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Brokerage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958" y="1407431"/>
            <a:ext cx="10605345" cy="415419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word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month,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investment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opportunity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spread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 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40" dirty="0">
                <a:latin typeface="Calibri" panose="020F0502020204030204" pitchFamily="34" charset="0"/>
                <a:cs typeface="Calibri" panose="020F0502020204030204" pitchFamily="34" charset="0"/>
              </a:rPr>
              <a:t>city,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traveler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goes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New Deli,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looks for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shoe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shiner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him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deal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5240" indent="-528307">
              <a:spcBef>
                <a:spcPts val="1340"/>
              </a:spcBef>
              <a:buFont typeface="Wingdings" panose="05000000000000000000" pitchFamily="2" charset="2"/>
              <a:buChar char="Ø"/>
              <a:tabLst>
                <a:tab pos="544393" algn="l"/>
                <a:tab pos="545240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entrepreneur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identified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for an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agency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susidiaries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7475" lvl="1" indent="-285750">
              <a:spcBef>
                <a:spcPts val="660"/>
              </a:spcBef>
              <a:buFont typeface="Wingdings" panose="05000000000000000000" pitchFamily="2" charset="2"/>
              <a:buChar char="Ø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French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subsidiary</a:t>
            </a:r>
            <a:r>
              <a:rPr lang="en-US"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French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investors</a:t>
            </a:r>
            <a:r>
              <a:rPr lang="en-US"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ready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liquidity</a:t>
            </a:r>
            <a:r>
              <a:rPr lang="en-US" sz="1600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counterparty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risks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deposits in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exchange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7475" lvl="1" indent="-285750">
              <a:spcBef>
                <a:spcPts val="673"/>
              </a:spcBef>
              <a:buFont typeface="Wingdings" panose="05000000000000000000" pitchFamily="2" charset="2"/>
              <a:buChar char="Ø"/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Indian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subsidiary</a:t>
            </a:r>
            <a:r>
              <a:rPr lang="en-US"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where shoe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shiner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lang="en-US"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money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7475" marR="364058" lvl="1" indent="-285750">
              <a:spcBef>
                <a:spcPts val="673"/>
              </a:spcBef>
              <a:buFont typeface="Wingdings" panose="05000000000000000000" pitchFamily="2" charset="2"/>
              <a:buChar char="Ø"/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agency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gather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deposits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France,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transfer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ndia</a:t>
            </a:r>
            <a:r>
              <a:rPr lang="en-US"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keeps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5%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return.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spc="-5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investor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is left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yield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instead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25%</a:t>
            </a:r>
          </a:p>
          <a:p>
            <a:pPr marL="680703"/>
            <a:endParaRPr lang="en-US" sz="26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703"/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of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pure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agency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acheive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reducing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</a:p>
          <a:p>
            <a:pPr marL="1087093" marR="71118" lvl="2" indent="-253994">
              <a:spcBef>
                <a:spcPts val="673"/>
              </a:spcBef>
              <a:buSzPct val="58333"/>
              <a:buFont typeface="Wingdings"/>
              <a:buChar char=""/>
              <a:tabLst>
                <a:tab pos="108793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replaces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costs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of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plane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tickets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effort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shoe-shiners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looking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1600" spc="-5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money with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operating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maintaining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balance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sheet in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France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7093" lvl="2" indent="-254840">
              <a:buSzPct val="58333"/>
              <a:buFont typeface="Wingdings"/>
              <a:buChar char=""/>
              <a:tabLst>
                <a:tab pos="108793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splits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fixed costs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all participants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7093" lvl="2" indent="-254840">
              <a:buSzPct val="58333"/>
              <a:buFont typeface="Wingdings"/>
              <a:buChar char=""/>
              <a:tabLst>
                <a:tab pos="108793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creates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marketplace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liquidity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form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concentrate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4B2D4A4-1DE8-4348-9EA7-C87998123426}"/>
              </a:ext>
            </a:extLst>
          </p:cNvPr>
          <p:cNvSpPr/>
          <p:nvPr/>
        </p:nvSpPr>
        <p:spPr>
          <a:xfrm>
            <a:off x="943702" y="4281560"/>
            <a:ext cx="317500" cy="193040"/>
          </a:xfrm>
          <a:custGeom>
            <a:avLst/>
            <a:gdLst/>
            <a:ahLst/>
            <a:cxnLst/>
            <a:rect l="l" t="t" r="r" b="b"/>
            <a:pathLst>
              <a:path w="410209" h="144779">
                <a:moveTo>
                  <a:pt x="337565" y="0"/>
                </a:moveTo>
                <a:lnTo>
                  <a:pt x="337565" y="36195"/>
                </a:lnTo>
                <a:lnTo>
                  <a:pt x="0" y="36195"/>
                </a:lnTo>
                <a:lnTo>
                  <a:pt x="0" y="108585"/>
                </a:lnTo>
                <a:lnTo>
                  <a:pt x="337565" y="108585"/>
                </a:lnTo>
                <a:lnTo>
                  <a:pt x="337565" y="144780"/>
                </a:lnTo>
                <a:lnTo>
                  <a:pt x="409955" y="72390"/>
                </a:lnTo>
                <a:lnTo>
                  <a:pt x="33756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894" y="379747"/>
            <a:ext cx="10462260" cy="878018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sz="28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8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" dirty="0">
                <a:latin typeface="Calibri" panose="020F0502020204030204" pitchFamily="34" charset="0"/>
                <a:cs typeface="Calibri" panose="020F0502020204030204" pitchFamily="34" charset="0"/>
              </a:rPr>
              <a:t>market,</a:t>
            </a:r>
            <a:r>
              <a:rPr sz="28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risk,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One sided risk</a:t>
            </a:r>
          </a:p>
          <a:p>
            <a:pPr marL="16933">
              <a:lnSpc>
                <a:spcPct val="100000"/>
              </a:lnSpc>
              <a:spcBef>
                <a:spcPts val="7"/>
              </a:spcBef>
            </a:pP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systemic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7" dirty="0">
                <a:latin typeface="Calibri" panose="020F0502020204030204" pitchFamily="34" charset="0"/>
                <a:cs typeface="Calibri" panose="020F0502020204030204" pitchFamily="34" charset="0"/>
              </a:rPr>
              <a:t>crisis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639" y="1464234"/>
            <a:ext cx="10651742" cy="43054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02682" indent="-285750">
              <a:spcBef>
                <a:spcPts val="133"/>
              </a:spcBef>
              <a:buFont typeface="Wingdings" panose="05000000000000000000" pitchFamily="2" charset="2"/>
              <a:buChar char="Ø"/>
              <a:tabLst>
                <a:tab pos="473275" algn="l"/>
                <a:tab pos="474121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months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pure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agency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business: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5719" lvl="1" indent="-254840">
              <a:spcBef>
                <a:spcPts val="1340"/>
              </a:spcBef>
              <a:buFont typeface="Wingdings"/>
              <a:buChar char=""/>
              <a:tabLst>
                <a:tab pos="575719" algn="l"/>
              </a:tabLst>
            </a:pP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investors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deposit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shoe-shiners</a:t>
            </a:r>
            <a:r>
              <a:rPr sz="1600" spc="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it.</a:t>
            </a:r>
          </a:p>
          <a:p>
            <a:pPr marL="574872" marR="6773" lvl="1" indent="-253994">
              <a:spcBef>
                <a:spcPts val="1327"/>
              </a:spcBef>
              <a:buFont typeface="Wingdings"/>
              <a:buChar char=""/>
              <a:tabLst>
                <a:tab pos="575719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hours</a:t>
            </a:r>
            <a:r>
              <a:rPr sz="1600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sz="1600" spc="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arrivals,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1600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investors</a:t>
            </a:r>
            <a:r>
              <a:rPr sz="1600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lose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patience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leave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sz="1600" spc="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agency </a:t>
            </a:r>
            <a:r>
              <a:rPr sz="1600" spc="-4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 contract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5719" lvl="1" indent="-254840">
              <a:spcBef>
                <a:spcPts val="1347"/>
              </a:spcBef>
              <a:buFont typeface="Wingdings"/>
              <a:buChar char=""/>
              <a:tabLst>
                <a:tab pos="575719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 bank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propose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rôle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couterparty</a:t>
            </a:r>
            <a:r>
              <a:rPr sz="1600" spc="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buyers</a:t>
            </a:r>
            <a:r>
              <a:rPr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sellers</a:t>
            </a:r>
            <a:r>
              <a:rPr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agencies</a:t>
            </a:r>
            <a:endParaRPr lang="en-US" sz="1600" spc="-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36299">
              <a:spcBef>
                <a:spcPts val="1347"/>
              </a:spcBef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	The broker introduced 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Market-Making.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Its role is to buy from sellers and sell to buyers as they manifest in exchange of a markup. 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bid-ask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spread is born. The market is far more liquid (10 contracts on average)</a:t>
            </a:r>
          </a:p>
          <a:p>
            <a:pPr marL="301837" marR="6773" indent="-285750"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321725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pure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agency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business,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agency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skin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game.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bears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spc="-5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risk.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5719" lvl="1" indent="-254840">
              <a:spcBef>
                <a:spcPts val="1340"/>
              </a:spcBef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couple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years,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almost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 shoes-shiners</a:t>
            </a:r>
            <a:r>
              <a:rPr lang="en-US" sz="1600" spc="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1600" spc="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Delhi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bought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brush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5719" lvl="1" indent="-254840">
              <a:spcBef>
                <a:spcPts val="1325"/>
              </a:spcBef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agency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r>
              <a:rPr lang="en-US" sz="1600" spc="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guarantee</a:t>
            </a:r>
            <a:r>
              <a:rPr lang="en-US" sz="1600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en-US" sz="1600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depositors,</a:t>
            </a:r>
            <a:r>
              <a:rPr lang="en-US" sz="1600" spc="8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3" dirty="0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US" sz="1600" spc="5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60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shoe-shiners</a:t>
            </a:r>
            <a:r>
              <a:rPr lang="en-US" sz="1600" spc="9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declined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sharply</a:t>
            </a:r>
          </a:p>
          <a:p>
            <a:pPr indent="-136299">
              <a:spcBef>
                <a:spcPts val="1325"/>
              </a:spcBef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	Bad inventory management creates 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One sided risk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. Should the agency go bankrupt, all running contracts are null even if the shoe-shiner are willing to pay back the money -&gt; 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Systemic crisis 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Regulator introduce 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Clearing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3134" y="4047401"/>
            <a:ext cx="1041823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0879" marR="6773" indent="-304792">
              <a:spcBef>
                <a:spcPts val="1325"/>
              </a:spcBef>
              <a:buClr>
                <a:srgbClr val="008D7E"/>
              </a:buClr>
              <a:buFont typeface="Wingdings"/>
              <a:buChar char=""/>
              <a:tabLst>
                <a:tab pos="321725" algn="l"/>
              </a:tabLst>
            </a:pPr>
            <a:endParaRPr sz="1333" dirty="0">
              <a:latin typeface="Verdana"/>
              <a:cs typeface="Verdana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B0419E3F-DAE0-42B6-8501-29B03D711D10}"/>
              </a:ext>
            </a:extLst>
          </p:cNvPr>
          <p:cNvSpPr/>
          <p:nvPr/>
        </p:nvSpPr>
        <p:spPr>
          <a:xfrm>
            <a:off x="673134" y="3429000"/>
            <a:ext cx="273472" cy="193040"/>
          </a:xfrm>
          <a:custGeom>
            <a:avLst/>
            <a:gdLst/>
            <a:ahLst/>
            <a:cxnLst/>
            <a:rect l="l" t="t" r="r" b="b"/>
            <a:pathLst>
              <a:path w="410209" h="144779">
                <a:moveTo>
                  <a:pt x="337565" y="0"/>
                </a:moveTo>
                <a:lnTo>
                  <a:pt x="337565" y="36195"/>
                </a:lnTo>
                <a:lnTo>
                  <a:pt x="0" y="36195"/>
                </a:lnTo>
                <a:lnTo>
                  <a:pt x="0" y="108585"/>
                </a:lnTo>
                <a:lnTo>
                  <a:pt x="337565" y="108585"/>
                </a:lnTo>
                <a:lnTo>
                  <a:pt x="337565" y="144780"/>
                </a:lnTo>
                <a:lnTo>
                  <a:pt x="409955" y="72390"/>
                </a:lnTo>
                <a:lnTo>
                  <a:pt x="33756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2B36C17D-EA84-4324-BFAD-7A18A0D466FF}"/>
              </a:ext>
            </a:extLst>
          </p:cNvPr>
          <p:cNvSpPr/>
          <p:nvPr/>
        </p:nvSpPr>
        <p:spPr>
          <a:xfrm>
            <a:off x="687059" y="5297246"/>
            <a:ext cx="273472" cy="193040"/>
          </a:xfrm>
          <a:custGeom>
            <a:avLst/>
            <a:gdLst/>
            <a:ahLst/>
            <a:cxnLst/>
            <a:rect l="l" t="t" r="r" b="b"/>
            <a:pathLst>
              <a:path w="410209" h="144779">
                <a:moveTo>
                  <a:pt x="337565" y="0"/>
                </a:moveTo>
                <a:lnTo>
                  <a:pt x="337565" y="36195"/>
                </a:lnTo>
                <a:lnTo>
                  <a:pt x="0" y="36195"/>
                </a:lnTo>
                <a:lnTo>
                  <a:pt x="0" y="108585"/>
                </a:lnTo>
                <a:lnTo>
                  <a:pt x="337565" y="108585"/>
                </a:lnTo>
                <a:lnTo>
                  <a:pt x="337565" y="144780"/>
                </a:lnTo>
                <a:lnTo>
                  <a:pt x="409955" y="72390"/>
                </a:lnTo>
                <a:lnTo>
                  <a:pt x="33756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34" y="135907"/>
            <a:ext cx="8851053" cy="631797"/>
          </a:xfrm>
          <a:prstGeom prst="rect">
            <a:avLst/>
          </a:prstGeom>
        </p:spPr>
        <p:txBody>
          <a:bodyPr vert="horz" wrap="square" lIns="0" tIns="1608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Risk</a:t>
            </a:r>
            <a:r>
              <a:rPr spc="7" dirty="0"/>
              <a:t> </a:t>
            </a:r>
            <a:r>
              <a:rPr spc="-13" dirty="0"/>
              <a:t>structuring,</a:t>
            </a:r>
            <a:r>
              <a:rPr spc="7" dirty="0"/>
              <a:t> </a:t>
            </a:r>
            <a:r>
              <a:rPr spc="-7" dirty="0"/>
              <a:t>Unconflicted</a:t>
            </a:r>
            <a:r>
              <a:rPr spc="20" dirty="0"/>
              <a:t> </a:t>
            </a:r>
            <a:r>
              <a:rPr spc="-7" dirty="0"/>
              <a:t>advises and</a:t>
            </a:r>
          </a:p>
          <a:p>
            <a:pPr marL="16933">
              <a:lnSpc>
                <a:spcPct val="100000"/>
              </a:lnSpc>
              <a:spcBef>
                <a:spcPts val="7"/>
              </a:spcBef>
            </a:pPr>
            <a:r>
              <a:rPr spc="-7" dirty="0"/>
              <a:t>stabilization of</a:t>
            </a:r>
            <a:r>
              <a:rPr dirty="0"/>
              <a:t> </a:t>
            </a:r>
            <a:r>
              <a:rPr spc="-7" dirty="0"/>
              <a:t>the 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5820" y="1273954"/>
            <a:ext cx="10571479" cy="43823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1725" indent="-304792">
              <a:spcBef>
                <a:spcPts val="133"/>
              </a:spcBef>
              <a:buFont typeface="Wingdings"/>
              <a:buChar char=""/>
              <a:tabLst>
                <a:tab pos="321725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After some credit default events, the agency introduced some clauses to the contract:</a:t>
            </a:r>
          </a:p>
          <a:p>
            <a:pPr marL="607475" lvl="1" indent="-285750">
              <a:spcBef>
                <a:spcPts val="0"/>
              </a:spcBef>
              <a:buFont typeface="Wingdings"/>
              <a:buChar char=""/>
              <a:tabLst>
                <a:tab pos="575719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 shoe shiner must buy a brush with the borrowed money</a:t>
            </a:r>
          </a:p>
          <a:p>
            <a:pPr marL="607475" lvl="1" indent="-285750">
              <a:spcBef>
                <a:spcPts val="0"/>
              </a:spcBef>
              <a:buFont typeface="Wingdings"/>
              <a:buChar char=""/>
              <a:tabLst>
                <a:tab pos="575719" algn="l"/>
              </a:tabLst>
            </a:pP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In case of default, the agency gets the brush back. By reselling it, it recovers part of the investment (</a:t>
            </a:r>
            <a:r>
              <a:rPr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Rate</a:t>
            </a:r>
            <a:r>
              <a:rPr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spc="-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35453">
              <a:spcBef>
                <a:spcPts val="0"/>
              </a:spcBef>
              <a:tabLst>
                <a:tab pos="575719" algn="l"/>
              </a:tabLst>
            </a:pPr>
            <a:endParaRPr lang="en-US" sz="1600" spc="-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35453">
              <a:spcBef>
                <a:spcPts val="0"/>
              </a:spcBef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 broker introduced collateralization. It stabilizes the system by limiting the risk born by investors </a:t>
            </a:r>
          </a:p>
          <a:p>
            <a:pPr marL="607475" lvl="1" indent="-285750">
              <a:spcBef>
                <a:spcPts val="0"/>
              </a:spcBef>
              <a:buFont typeface="Wingdings"/>
              <a:buChar char=""/>
              <a:tabLst>
                <a:tab pos="575719" algn="l"/>
              </a:tabLst>
            </a:pPr>
            <a:endParaRPr lang="en-US" sz="1600" spc="-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1836" indent="-285750">
              <a:spcBef>
                <a:spcPts val="133"/>
              </a:spcBef>
              <a:buFont typeface="Wingdings"/>
              <a:buChar char=""/>
              <a:tabLst>
                <a:tab pos="247220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After an in-depth study of the shoe-shining business, the agency understands better the risks</a:t>
            </a:r>
          </a:p>
          <a:p>
            <a:pPr marL="607475" marR="567252" lvl="1" indent="-285750">
              <a:spcBef>
                <a:spcPts val="0"/>
              </a:spcBef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Depending on the shoe-shiner location (street, shopping center..), skill, and statistical revenues, the agency  attribute </a:t>
            </a:r>
          </a:p>
          <a:p>
            <a:pPr marL="607475" marR="567252" lvl="1" indent="-285750">
              <a:spcBef>
                <a:spcPts val="0"/>
              </a:spcBef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a note to each contract</a:t>
            </a:r>
          </a:p>
          <a:p>
            <a:pPr marL="607475" lvl="1" indent="-285750">
              <a:spcBef>
                <a:spcPts val="0"/>
              </a:spcBef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 broker puts in place a variety of contracts with a large range of yields corresponding to different levels of risk</a:t>
            </a:r>
          </a:p>
          <a:p>
            <a:pPr marL="607475" lvl="1" indent="-285750">
              <a:spcBef>
                <a:spcPts val="0"/>
              </a:spcBef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under the moto “Higher Risk Higher Return”</a:t>
            </a:r>
          </a:p>
          <a:p>
            <a:pPr marL="607475" lvl="1" indent="-285750">
              <a:spcBef>
                <a:spcPts val="0"/>
              </a:spcBef>
              <a:buFont typeface="Wingdings"/>
              <a:buChar char=""/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 agency publishes a weekly newsletter, with pending offers and transparent rankings of contracts</a:t>
            </a:r>
          </a:p>
          <a:p>
            <a:pPr marL="607475" lvl="1" indent="-285750">
              <a:spcBef>
                <a:spcPts val="0"/>
              </a:spcBef>
              <a:buFont typeface="Wingdings"/>
              <a:buChar char=""/>
              <a:tabLst>
                <a:tab pos="575719" algn="l"/>
              </a:tabLst>
            </a:pPr>
            <a:endParaRPr lang="en-US" sz="1600" spc="-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35453">
              <a:spcBef>
                <a:spcPts val="0"/>
              </a:spcBef>
              <a:tabLst>
                <a:tab pos="575719" algn="l"/>
              </a:tabLst>
            </a:pP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The broker introduced 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Risk Structuring</a:t>
            </a:r>
            <a:r>
              <a:rPr lang="en-US" sz="1600" spc="-7" dirty="0">
                <a:latin typeface="Calibri" panose="020F0502020204030204" pitchFamily="34" charset="0"/>
                <a:cs typeface="Calibri" panose="020F0502020204030204" pitchFamily="34" charset="0"/>
              </a:rPr>
              <a:t>. By repackaging high and low risk together. It achieves a better capital allocation. With complex risk packaging, the final investor need </a:t>
            </a:r>
            <a:r>
              <a:rPr lang="en-US" sz="1600" b="1" spc="-7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Unconflicted Advice</a:t>
            </a:r>
          </a:p>
          <a:p>
            <a:pPr marL="321725" lvl="1">
              <a:spcBef>
                <a:spcPts val="1325"/>
              </a:spcBef>
              <a:buClr>
                <a:srgbClr val="008D7E"/>
              </a:buClr>
              <a:tabLst>
                <a:tab pos="575719" algn="l"/>
              </a:tabLst>
            </a:pPr>
            <a:endParaRPr lang="en-US" sz="1600" spc="-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EF12FF1-A2AB-4C79-80BB-87A87DB28102}"/>
              </a:ext>
            </a:extLst>
          </p:cNvPr>
          <p:cNvSpPr/>
          <p:nvPr/>
        </p:nvSpPr>
        <p:spPr>
          <a:xfrm>
            <a:off x="419101" y="2303877"/>
            <a:ext cx="317500" cy="193040"/>
          </a:xfrm>
          <a:custGeom>
            <a:avLst/>
            <a:gdLst/>
            <a:ahLst/>
            <a:cxnLst/>
            <a:rect l="l" t="t" r="r" b="b"/>
            <a:pathLst>
              <a:path w="410209" h="144779">
                <a:moveTo>
                  <a:pt x="337565" y="0"/>
                </a:moveTo>
                <a:lnTo>
                  <a:pt x="337565" y="36195"/>
                </a:lnTo>
                <a:lnTo>
                  <a:pt x="0" y="36195"/>
                </a:lnTo>
                <a:lnTo>
                  <a:pt x="0" y="108585"/>
                </a:lnTo>
                <a:lnTo>
                  <a:pt x="337565" y="108585"/>
                </a:lnTo>
                <a:lnTo>
                  <a:pt x="337565" y="144780"/>
                </a:lnTo>
                <a:lnTo>
                  <a:pt x="409955" y="72390"/>
                </a:lnTo>
                <a:lnTo>
                  <a:pt x="33756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81115B6E-68FF-4005-AFC0-458E44C69677}"/>
              </a:ext>
            </a:extLst>
          </p:cNvPr>
          <p:cNvSpPr/>
          <p:nvPr/>
        </p:nvSpPr>
        <p:spPr>
          <a:xfrm>
            <a:off x="476252" y="4752437"/>
            <a:ext cx="317500" cy="193040"/>
          </a:xfrm>
          <a:custGeom>
            <a:avLst/>
            <a:gdLst/>
            <a:ahLst/>
            <a:cxnLst/>
            <a:rect l="l" t="t" r="r" b="b"/>
            <a:pathLst>
              <a:path w="410209" h="144779">
                <a:moveTo>
                  <a:pt x="337565" y="0"/>
                </a:moveTo>
                <a:lnTo>
                  <a:pt x="337565" y="36195"/>
                </a:lnTo>
                <a:lnTo>
                  <a:pt x="0" y="36195"/>
                </a:lnTo>
                <a:lnTo>
                  <a:pt x="0" y="108585"/>
                </a:lnTo>
                <a:lnTo>
                  <a:pt x="337565" y="108585"/>
                </a:lnTo>
                <a:lnTo>
                  <a:pt x="337565" y="144780"/>
                </a:lnTo>
                <a:lnTo>
                  <a:pt x="409955" y="72390"/>
                </a:lnTo>
                <a:lnTo>
                  <a:pt x="33756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FSPANMODE" val="span"/>
</p:tagLst>
</file>

<file path=ppt/theme/theme1.xml><?xml version="1.0" encoding="utf-8"?>
<a:theme xmlns:a="http://schemas.openxmlformats.org/drawingml/2006/main" name="ADIA PPT Template Master_2014Sep09">
  <a:themeElements>
    <a:clrScheme name="ADIA">
      <a:dk1>
        <a:srgbClr val="000000"/>
      </a:dk1>
      <a:lt1>
        <a:srgbClr val="FFFFFF"/>
      </a:lt1>
      <a:dk2>
        <a:srgbClr val="F3EDEA"/>
      </a:dk2>
      <a:lt2>
        <a:srgbClr val="FFFFFF"/>
      </a:lt2>
      <a:accent1>
        <a:srgbClr val="60A7E5"/>
      </a:accent1>
      <a:accent2>
        <a:srgbClr val="A39A94"/>
      </a:accent2>
      <a:accent3>
        <a:srgbClr val="838386"/>
      </a:accent3>
      <a:accent4>
        <a:srgbClr val="8685C6"/>
      </a:accent4>
      <a:accent5>
        <a:srgbClr val="FA7C89"/>
      </a:accent5>
      <a:accent6>
        <a:srgbClr val="B0D8F1"/>
      </a:accent6>
      <a:hlink>
        <a:srgbClr val="000000"/>
      </a:hlink>
      <a:folHlink>
        <a:srgbClr val="838386"/>
      </a:folHlink>
    </a:clrScheme>
    <a:fontScheme name="AD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A684A9B04ADF45A499AD4A3B8D1DB4" ma:contentTypeVersion="3" ma:contentTypeDescription="Create a new document." ma:contentTypeScope="" ma:versionID="910dd04490c6165be0e9c77b8e7a2f96">
  <xsd:schema xmlns:xsd="http://www.w3.org/2001/XMLSchema" xmlns:xs="http://www.w3.org/2001/XMLSchema" xmlns:p="http://schemas.microsoft.com/office/2006/metadata/properties" xmlns:ns2="595dbad7-920a-4993-af56-7000ff843b2e" targetNamespace="http://schemas.microsoft.com/office/2006/metadata/properties" ma:root="true" ma:fieldsID="f98cf28e48234d7690f6ec378b32f9f8" ns2:_="">
    <xsd:import namespace="595dbad7-920a-4993-af56-7000ff843b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5dbad7-920a-4993-af56-7000ff843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0843CC-551D-4FE5-8641-955A0D4CF1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39646F-DBE2-4B76-9B08-9B7C68F9B3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5dbad7-920a-4993-af56-7000ff843b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71D699-22F9-4621-ABFE-C7E64C419E9A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ADIA PPT Template Master_2014Sep09</Template>
  <TotalTime>1553</TotalTime>
  <Words>3867</Words>
  <Application>Microsoft Office PowerPoint</Application>
  <PresentationFormat>Widescreen</PresentationFormat>
  <Paragraphs>305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Georgia</vt:lpstr>
      <vt:lpstr>Verdana</vt:lpstr>
      <vt:lpstr>Wingdings</vt:lpstr>
      <vt:lpstr>ADIA PPT Template Master_2014Sep09</vt:lpstr>
      <vt:lpstr>Strategies and Actors in Financial Markets Financial System as  a Network of Intermediaries</vt:lpstr>
      <vt:lpstr>Course Description</vt:lpstr>
      <vt:lpstr>Course description</vt:lpstr>
      <vt:lpstr>Session 1:  Organization of the Financial System</vt:lpstr>
      <vt:lpstr>Outline: Organizatin of the financial system</vt:lpstr>
      <vt:lpstr>Risk Transformation</vt:lpstr>
      <vt:lpstr>Pure Agency Brokerage</vt:lpstr>
      <vt:lpstr>Making the market, Inventory risk, One sided risk and systemic crisis</vt:lpstr>
      <vt:lpstr>Risk structuring, Unconflicted advises and stabilization of the system</vt:lpstr>
      <vt:lpstr>Lessons learned from this tale</vt:lpstr>
      <vt:lpstr>Economics of financial markets</vt:lpstr>
      <vt:lpstr>Economics of financial markets</vt:lpstr>
      <vt:lpstr>Economics of financial markets</vt:lpstr>
      <vt:lpstr>Rôle of intermediaries</vt:lpstr>
      <vt:lpstr>Intermediation of Risks</vt:lpstr>
      <vt:lpstr>Intermediation of Risks</vt:lpstr>
      <vt:lpstr>Creation of Exchanges</vt:lpstr>
      <vt:lpstr>Market Participants</vt:lpstr>
      <vt:lpstr>Specialization Inside Participants</vt:lpstr>
      <vt:lpstr>Specialization Inside Participants</vt:lpstr>
      <vt:lpstr>The Financial System</vt:lpstr>
      <vt:lpstr>Role of the Financial System</vt:lpstr>
      <vt:lpstr>Middleman Role: Issuers &lt;-&gt; Investors</vt:lpstr>
      <vt:lpstr>Middleman Role: Investors &lt;-&gt; Investors</vt:lpstr>
      <vt:lpstr>Middleman Role: Investors &lt;-&gt; Infrastructure</vt:lpstr>
      <vt:lpstr>Who pays whom ?</vt:lpstr>
      <vt:lpstr>Organization inside a brokerage firm</vt:lpstr>
      <vt:lpstr>Conclusion Questions ?</vt:lpstr>
      <vt:lpstr>To go further</vt:lpstr>
    </vt:vector>
  </TitlesOfParts>
  <Company>ADIA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Title</dc:title>
  <dc:creator>Bjorn Bottin</dc:creator>
  <cp:lastModifiedBy>Amine Raboun</cp:lastModifiedBy>
  <cp:revision>13</cp:revision>
  <cp:lastPrinted>2013-12-03T16:54:59Z</cp:lastPrinted>
  <dcterms:created xsi:type="dcterms:W3CDTF">2018-01-16T05:57:55Z</dcterms:created>
  <dcterms:modified xsi:type="dcterms:W3CDTF">2023-01-12T20:56:14Z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0x0101006AA684A9B04ADF45A499AD4A3B8D1DB4</vt:lpwstr>
  </property>
  <property fmtid="{D5CDD505-2E9C-101B-9397-08002B2CF9AE}" pid="3" name="MSIP_Label_801c0dd7-740b-4336-b45e-817693cc39db_Enabled">
    <vt:lpwstr>true</vt:lpwstr>
  </property>
  <property fmtid="{D5CDD505-2E9C-101B-9397-08002B2CF9AE}" pid="4" name="MSIP_Label_801c0dd7-740b-4336-b45e-817693cc39db_SetDate">
    <vt:lpwstr>2021-11-07T12:43:19Z</vt:lpwstr>
  </property>
  <property fmtid="{D5CDD505-2E9C-101B-9397-08002B2CF9AE}" pid="5" name="MSIP_Label_801c0dd7-740b-4336-b45e-817693cc39db_Method">
    <vt:lpwstr>Privileged</vt:lpwstr>
  </property>
  <property fmtid="{D5CDD505-2E9C-101B-9397-08002B2CF9AE}" pid="6" name="MSIP_Label_801c0dd7-740b-4336-b45e-817693cc39db_Name">
    <vt:lpwstr>ADIA Only_0</vt:lpwstr>
  </property>
  <property fmtid="{D5CDD505-2E9C-101B-9397-08002B2CF9AE}" pid="7" name="MSIP_Label_801c0dd7-740b-4336-b45e-817693cc39db_SiteId">
    <vt:lpwstr>8506c69f-005d-421b-b670-9a8ccd5aee63</vt:lpwstr>
  </property>
  <property fmtid="{D5CDD505-2E9C-101B-9397-08002B2CF9AE}" pid="8" name="MSIP_Label_801c0dd7-740b-4336-b45e-817693cc39db_ActionId">
    <vt:lpwstr>e6824eef-6a59-49a2-8a2e-98d5038f5aaa</vt:lpwstr>
  </property>
  <property fmtid="{D5CDD505-2E9C-101B-9397-08002B2CF9AE}" pid="9" name="MSIP_Label_801c0dd7-740b-4336-b45e-817693cc39db_ContentBits">
    <vt:lpwstr>2</vt:lpwstr>
  </property>
</Properties>
</file>