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52"/>
  </p:notesMasterIdLst>
  <p:sldIdLst>
    <p:sldId id="266" r:id="rId5"/>
    <p:sldId id="360" r:id="rId6"/>
    <p:sldId id="336" r:id="rId7"/>
    <p:sldId id="280" r:id="rId8"/>
    <p:sldId id="281" r:id="rId9"/>
    <p:sldId id="282" r:id="rId10"/>
    <p:sldId id="283" r:id="rId11"/>
    <p:sldId id="286" r:id="rId12"/>
    <p:sldId id="362" r:id="rId13"/>
    <p:sldId id="316" r:id="rId14"/>
    <p:sldId id="317" r:id="rId15"/>
    <p:sldId id="318" r:id="rId16"/>
    <p:sldId id="319" r:id="rId17"/>
    <p:sldId id="267" r:id="rId18"/>
    <p:sldId id="320" r:id="rId19"/>
    <p:sldId id="321" r:id="rId20"/>
    <p:sldId id="322" r:id="rId21"/>
    <p:sldId id="323" r:id="rId22"/>
    <p:sldId id="324" r:id="rId23"/>
    <p:sldId id="361" r:id="rId24"/>
    <p:sldId id="328" r:id="rId25"/>
    <p:sldId id="329" r:id="rId26"/>
    <p:sldId id="364" r:id="rId27"/>
    <p:sldId id="330" r:id="rId28"/>
    <p:sldId id="331" r:id="rId29"/>
    <p:sldId id="333" r:id="rId30"/>
    <p:sldId id="335" r:id="rId31"/>
    <p:sldId id="337" r:id="rId32"/>
    <p:sldId id="339" r:id="rId33"/>
    <p:sldId id="340" r:id="rId34"/>
    <p:sldId id="341" r:id="rId35"/>
    <p:sldId id="342" r:id="rId36"/>
    <p:sldId id="343" r:id="rId37"/>
    <p:sldId id="344" r:id="rId38"/>
    <p:sldId id="345" r:id="rId39"/>
    <p:sldId id="346" r:id="rId40"/>
    <p:sldId id="363" r:id="rId41"/>
    <p:sldId id="351" r:id="rId42"/>
    <p:sldId id="352" r:id="rId43"/>
    <p:sldId id="353" r:id="rId44"/>
    <p:sldId id="355" r:id="rId45"/>
    <p:sldId id="348" r:id="rId46"/>
    <p:sldId id="284" r:id="rId47"/>
    <p:sldId id="356" r:id="rId48"/>
    <p:sldId id="357" r:id="rId49"/>
    <p:sldId id="358" r:id="rId50"/>
    <p:sldId id="359" r:id="rId51"/>
  </p:sldIdLst>
  <p:sldSz cx="12192000" cy="6858000"/>
  <p:notesSz cx="6400800" cy="86868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78"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354"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532"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709"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886" algn="l" defTabSz="457178" rtl="0" eaLnBrk="1" latinLnBrk="0" hangingPunct="1">
      <a:defRPr kern="1200">
        <a:solidFill>
          <a:schemeClr val="tx1"/>
        </a:solidFill>
        <a:latin typeface="Arial" charset="0"/>
        <a:ea typeface="ＭＳ Ｐゴシック" charset="0"/>
        <a:cs typeface="ＭＳ Ｐゴシック" charset="0"/>
      </a:defRPr>
    </a:lvl6pPr>
    <a:lvl7pPr marL="2743062" algn="l" defTabSz="457178" rtl="0" eaLnBrk="1" latinLnBrk="0" hangingPunct="1">
      <a:defRPr kern="1200">
        <a:solidFill>
          <a:schemeClr val="tx1"/>
        </a:solidFill>
        <a:latin typeface="Arial" charset="0"/>
        <a:ea typeface="ＭＳ Ｐゴシック" charset="0"/>
        <a:cs typeface="ＭＳ Ｐゴシック" charset="0"/>
      </a:defRPr>
    </a:lvl7pPr>
    <a:lvl8pPr marL="3200240" algn="l" defTabSz="457178" rtl="0" eaLnBrk="1" latinLnBrk="0" hangingPunct="1">
      <a:defRPr kern="1200">
        <a:solidFill>
          <a:schemeClr val="tx1"/>
        </a:solidFill>
        <a:latin typeface="Arial" charset="0"/>
        <a:ea typeface="ＭＳ Ｐゴシック" charset="0"/>
        <a:cs typeface="ＭＳ Ｐゴシック" charset="0"/>
      </a:defRPr>
    </a:lvl8pPr>
    <a:lvl9pPr marL="3657418" algn="l" defTabSz="457178"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67878-B6E9-4C6E-BC3A-A58BE2041CB6}" v="5" dt="2022-12-13T13:16:02.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78" y="35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363" cy="434975"/>
          </a:xfrm>
          <a:prstGeom prst="rect">
            <a:avLst/>
          </a:prstGeom>
        </p:spPr>
        <p:txBody>
          <a:bodyPr vert="horz" lIns="86211" tIns="43106" rIns="86211" bIns="43106" rtlCol="0"/>
          <a:lstStyle>
            <a:lvl1pPr algn="l" fontAlgn="auto">
              <a:spcBef>
                <a:spcPts val="0"/>
              </a:spcBef>
              <a:spcAft>
                <a:spcPts val="0"/>
              </a:spcAft>
              <a:defRPr sz="1100">
                <a:latin typeface="+mn-lt"/>
                <a:ea typeface="+mn-ea"/>
                <a:cs typeface="+mn-cs"/>
              </a:defRPr>
            </a:lvl1pPr>
          </a:lstStyle>
          <a:p>
            <a:pPr>
              <a:defRPr/>
            </a:pPr>
            <a:endParaRPr lang="en-GB"/>
          </a:p>
        </p:txBody>
      </p:sp>
      <p:sp>
        <p:nvSpPr>
          <p:cNvPr id="3" name="Date Placeholder 2"/>
          <p:cNvSpPr>
            <a:spLocks noGrp="1"/>
          </p:cNvSpPr>
          <p:nvPr>
            <p:ph type="dt" idx="1"/>
          </p:nvPr>
        </p:nvSpPr>
        <p:spPr>
          <a:xfrm>
            <a:off x="3625850" y="0"/>
            <a:ext cx="2773363" cy="434975"/>
          </a:xfrm>
          <a:prstGeom prst="rect">
            <a:avLst/>
          </a:prstGeom>
        </p:spPr>
        <p:txBody>
          <a:bodyPr vert="horz" lIns="86211" tIns="43106" rIns="86211" bIns="43106" rtlCol="0"/>
          <a:lstStyle>
            <a:lvl1pPr algn="r" fontAlgn="auto">
              <a:spcBef>
                <a:spcPts val="0"/>
              </a:spcBef>
              <a:spcAft>
                <a:spcPts val="0"/>
              </a:spcAft>
              <a:defRPr sz="1100" smtClean="0">
                <a:latin typeface="+mn-lt"/>
                <a:ea typeface="+mn-ea"/>
                <a:cs typeface="+mn-cs"/>
              </a:defRPr>
            </a:lvl1pPr>
          </a:lstStyle>
          <a:p>
            <a:pPr>
              <a:defRPr/>
            </a:pPr>
            <a:fld id="{7323700B-306E-9945-933C-135090536FA4}" type="datetimeFigureOut">
              <a:rPr lang="en-GB"/>
              <a:pPr>
                <a:defRPr/>
              </a:pPr>
              <a:t>20/01/2023</a:t>
            </a:fld>
            <a:endParaRPr lang="en-GB"/>
          </a:p>
        </p:txBody>
      </p:sp>
      <p:sp>
        <p:nvSpPr>
          <p:cNvPr id="4" name="Slide Image Placeholder 3"/>
          <p:cNvSpPr>
            <a:spLocks noGrp="1" noRot="1" noChangeAspect="1"/>
          </p:cNvSpPr>
          <p:nvPr>
            <p:ph type="sldImg" idx="2"/>
          </p:nvPr>
        </p:nvSpPr>
        <p:spPr>
          <a:xfrm>
            <a:off x="306388" y="652463"/>
            <a:ext cx="5788025" cy="3255962"/>
          </a:xfrm>
          <a:prstGeom prst="rect">
            <a:avLst/>
          </a:prstGeom>
          <a:noFill/>
          <a:ln w="12700">
            <a:solidFill>
              <a:prstClr val="black"/>
            </a:solidFill>
          </a:ln>
        </p:spPr>
        <p:txBody>
          <a:bodyPr vert="horz" lIns="86211" tIns="43106" rIns="86211" bIns="43106" rtlCol="0" anchor="ctr"/>
          <a:lstStyle/>
          <a:p>
            <a:pPr lvl="0"/>
            <a:endParaRPr lang="en-GB" noProof="0"/>
          </a:p>
        </p:txBody>
      </p:sp>
      <p:sp>
        <p:nvSpPr>
          <p:cNvPr id="5" name="Notes Placeholder 4"/>
          <p:cNvSpPr>
            <a:spLocks noGrp="1"/>
          </p:cNvSpPr>
          <p:nvPr>
            <p:ph type="body" sz="quarter" idx="3"/>
          </p:nvPr>
        </p:nvSpPr>
        <p:spPr>
          <a:xfrm>
            <a:off x="639763" y="4125913"/>
            <a:ext cx="5121275" cy="3910012"/>
          </a:xfrm>
          <a:prstGeom prst="rect">
            <a:avLst/>
          </a:prstGeom>
        </p:spPr>
        <p:txBody>
          <a:bodyPr vert="horz" lIns="86211" tIns="43106" rIns="86211" bIns="4310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250238"/>
            <a:ext cx="2773363" cy="434975"/>
          </a:xfrm>
          <a:prstGeom prst="rect">
            <a:avLst/>
          </a:prstGeom>
        </p:spPr>
        <p:txBody>
          <a:bodyPr vert="horz" lIns="86211" tIns="43106" rIns="86211" bIns="43106" rtlCol="0" anchor="b"/>
          <a:lstStyle>
            <a:lvl1pPr algn="l" fontAlgn="auto">
              <a:spcBef>
                <a:spcPts val="0"/>
              </a:spcBef>
              <a:spcAft>
                <a:spcPts val="0"/>
              </a:spcAft>
              <a:defRPr sz="1100">
                <a:latin typeface="+mn-lt"/>
                <a:ea typeface="+mn-ea"/>
                <a:cs typeface="+mn-cs"/>
              </a:defRPr>
            </a:lvl1pPr>
          </a:lstStyle>
          <a:p>
            <a:pPr>
              <a:defRPr/>
            </a:pPr>
            <a:endParaRPr lang="en-GB"/>
          </a:p>
        </p:txBody>
      </p:sp>
      <p:sp>
        <p:nvSpPr>
          <p:cNvPr id="7" name="Slide Number Placeholder 6"/>
          <p:cNvSpPr>
            <a:spLocks noGrp="1"/>
          </p:cNvSpPr>
          <p:nvPr>
            <p:ph type="sldNum" sz="quarter" idx="5"/>
          </p:nvPr>
        </p:nvSpPr>
        <p:spPr>
          <a:xfrm>
            <a:off x="3625850" y="8250238"/>
            <a:ext cx="2773363" cy="434975"/>
          </a:xfrm>
          <a:prstGeom prst="rect">
            <a:avLst/>
          </a:prstGeom>
        </p:spPr>
        <p:txBody>
          <a:bodyPr vert="horz" lIns="86211" tIns="43106" rIns="86211" bIns="43106" rtlCol="0" anchor="b"/>
          <a:lstStyle>
            <a:lvl1pPr algn="r" fontAlgn="auto">
              <a:spcBef>
                <a:spcPts val="0"/>
              </a:spcBef>
              <a:spcAft>
                <a:spcPts val="0"/>
              </a:spcAft>
              <a:defRPr sz="1100" smtClean="0">
                <a:latin typeface="+mn-lt"/>
                <a:ea typeface="+mn-ea"/>
                <a:cs typeface="+mn-cs"/>
              </a:defRPr>
            </a:lvl1pPr>
          </a:lstStyle>
          <a:p>
            <a:pPr>
              <a:defRPr/>
            </a:pPr>
            <a:fld id="{ED5456F4-9875-E245-A183-54C68AF131AE}" type="slidenum">
              <a:rPr lang="en-GB"/>
              <a:pPr>
                <a:defRPr/>
              </a:pPr>
              <a:t>‹#›</a:t>
            </a:fld>
            <a:endParaRPr lang="en-GB"/>
          </a:p>
        </p:txBody>
      </p:sp>
    </p:spTree>
    <p:extLst>
      <p:ext uri="{BB962C8B-B14F-4D97-AF65-F5344CB8AC3E}">
        <p14:creationId xmlns:p14="http://schemas.microsoft.com/office/powerpoint/2010/main" val="14323791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178" algn="l" rtl="0" fontAlgn="base">
      <a:spcBef>
        <a:spcPct val="30000"/>
      </a:spcBef>
      <a:spcAft>
        <a:spcPct val="0"/>
      </a:spcAft>
      <a:defRPr sz="1200" kern="1200">
        <a:solidFill>
          <a:schemeClr val="tx1"/>
        </a:solidFill>
        <a:latin typeface="+mn-lt"/>
        <a:ea typeface="ＭＳ Ｐゴシック" charset="0"/>
        <a:cs typeface="+mn-cs"/>
      </a:defRPr>
    </a:lvl2pPr>
    <a:lvl3pPr marL="914354" algn="l" rtl="0" fontAlgn="base">
      <a:spcBef>
        <a:spcPct val="30000"/>
      </a:spcBef>
      <a:spcAft>
        <a:spcPct val="0"/>
      </a:spcAft>
      <a:defRPr sz="1200" kern="1200">
        <a:solidFill>
          <a:schemeClr val="tx1"/>
        </a:solidFill>
        <a:latin typeface="+mn-lt"/>
        <a:ea typeface="ＭＳ Ｐゴシック" charset="0"/>
        <a:cs typeface="+mn-cs"/>
      </a:defRPr>
    </a:lvl3pPr>
    <a:lvl4pPr marL="1371532" algn="l" rtl="0" fontAlgn="base">
      <a:spcBef>
        <a:spcPct val="30000"/>
      </a:spcBef>
      <a:spcAft>
        <a:spcPct val="0"/>
      </a:spcAft>
      <a:defRPr sz="1200" kern="1200">
        <a:solidFill>
          <a:schemeClr val="tx1"/>
        </a:solidFill>
        <a:latin typeface="+mn-lt"/>
        <a:ea typeface="ＭＳ Ｐゴシック" charset="0"/>
        <a:cs typeface="+mn-cs"/>
      </a:defRPr>
    </a:lvl4pPr>
    <a:lvl5pPr marL="1828709" algn="l" rtl="0" fontAlgn="base">
      <a:spcBef>
        <a:spcPct val="30000"/>
      </a:spcBef>
      <a:spcAft>
        <a:spcPct val="0"/>
      </a:spcAft>
      <a:defRPr sz="1200" kern="1200">
        <a:solidFill>
          <a:schemeClr val="tx1"/>
        </a:solidFill>
        <a:latin typeface="+mn-lt"/>
        <a:ea typeface="ＭＳ Ｐゴシック" charset="0"/>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6596" y="1711895"/>
            <a:ext cx="9090781" cy="904863"/>
          </a:xfrm>
        </p:spPr>
        <p:txBody>
          <a:bodyPr>
            <a:noAutofit/>
          </a:bodyPr>
          <a:lstStyle>
            <a:lvl1pPr>
              <a:lnSpc>
                <a:spcPct val="105000"/>
              </a:lnSpc>
              <a:defRPr sz="2800" baseline="0">
                <a:solidFill>
                  <a:schemeClr val="tx1"/>
                </a:solidFill>
              </a:defRPr>
            </a:lvl1pPr>
          </a:lstStyle>
          <a:p>
            <a:r>
              <a:rPr lang="en-US"/>
              <a:t>Click to edit Master title style</a:t>
            </a:r>
            <a:endParaRPr lang="en-GB"/>
          </a:p>
        </p:txBody>
      </p:sp>
      <p:sp>
        <p:nvSpPr>
          <p:cNvPr id="3" name="Subtitle 2"/>
          <p:cNvSpPr>
            <a:spLocks noGrp="1"/>
          </p:cNvSpPr>
          <p:nvPr>
            <p:ph type="subTitle" idx="1"/>
          </p:nvPr>
        </p:nvSpPr>
        <p:spPr>
          <a:xfrm>
            <a:off x="416595" y="3091128"/>
            <a:ext cx="9039780" cy="1752600"/>
          </a:xfrm>
        </p:spPr>
        <p:txBody>
          <a:bodyPr>
            <a:normAutofit/>
          </a:bodyPr>
          <a:lstStyle>
            <a:lvl1pPr marL="0" indent="0" algn="l">
              <a:lnSpc>
                <a:spcPct val="120000"/>
              </a:lnSpc>
              <a:spcBef>
                <a:spcPts val="0"/>
              </a:spcBef>
              <a:buNone/>
              <a:defRPr sz="1500">
                <a:solidFill>
                  <a:schemeClr val="tx1"/>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GB"/>
          </a:p>
        </p:txBody>
      </p:sp>
      <p:sp>
        <p:nvSpPr>
          <p:cNvPr id="6" name="Slide Number Placeholder 5"/>
          <p:cNvSpPr>
            <a:spLocks noGrp="1"/>
          </p:cNvSpPr>
          <p:nvPr userDrawn="1">
            <p:ph type="sldNum" sz="quarter" idx="12"/>
          </p:nvPr>
        </p:nvSpPr>
        <p:spPr/>
        <p:txBody>
          <a:bodyPr/>
          <a:lstStyle>
            <a:lvl1pPr algn="l">
              <a:defRPr sz="700" smtClean="0">
                <a:solidFill>
                  <a:schemeClr val="accent3"/>
                </a:solidFill>
              </a:defRPr>
            </a:lvl1pPr>
          </a:lstStyle>
          <a:p>
            <a:pPr>
              <a:defRPr/>
            </a:pPr>
            <a:fld id="{C9637D78-7754-3E41-8E8F-6BFD762CABAE}" type="slidenum">
              <a:rPr lang="en-GB"/>
              <a:pPr>
                <a:defRPr/>
              </a:pPr>
              <a:t>‹#›</a:t>
            </a:fld>
            <a:endParaRPr lang="en-GB"/>
          </a:p>
        </p:txBody>
      </p:sp>
      <p:sp>
        <p:nvSpPr>
          <p:cNvPr id="7"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
        <p:nvSpPr>
          <p:cNvPr id="10" name="Rectangle 9"/>
          <p:cNvSpPr/>
          <p:nvPr userDrawn="1"/>
        </p:nvSpPr>
        <p:spPr>
          <a:xfrm>
            <a:off x="10896536" y="260648"/>
            <a:ext cx="1056117"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GB"/>
          </a:p>
        </p:txBody>
      </p:sp>
      <p:pic>
        <p:nvPicPr>
          <p:cNvPr id="11" name="Picture 10" descr="AD Inv.png"/>
          <p:cNvPicPr>
            <a:picLocks noChangeAspect="1"/>
          </p:cNvPicPr>
          <p:nvPr userDrawn="1"/>
        </p:nvPicPr>
        <p:blipFill>
          <a:blip r:embed="rId2" cstate="print"/>
          <a:stretch>
            <a:fillRect/>
          </a:stretch>
        </p:blipFill>
        <p:spPr>
          <a:xfrm>
            <a:off x="10383385" y="295884"/>
            <a:ext cx="1423419" cy="271273"/>
          </a:xfrm>
          <a:prstGeom prst="rect">
            <a:avLst/>
          </a:prstGeom>
        </p:spPr>
      </p:pic>
      <p:pic>
        <p:nvPicPr>
          <p:cNvPr id="13" name="Picture 12" descr="Logo.png"/>
          <p:cNvPicPr>
            <a:picLocks noChangeAspect="1"/>
          </p:cNvPicPr>
          <p:nvPr userDrawn="1"/>
        </p:nvPicPr>
        <p:blipFill>
          <a:blip r:embed="rId3" cstate="print"/>
          <a:stretch>
            <a:fillRect/>
          </a:stretch>
        </p:blipFill>
        <p:spPr>
          <a:xfrm>
            <a:off x="10822895" y="1782533"/>
            <a:ext cx="983911" cy="306000"/>
          </a:xfrm>
          <a:prstGeom prst="rect">
            <a:avLst/>
          </a:prstGeom>
        </p:spPr>
      </p:pic>
      <p:pic>
        <p:nvPicPr>
          <p:cNvPr id="14" name="Picture 13" descr="RealProgress_blk.png"/>
          <p:cNvPicPr>
            <a:picLocks noChangeAspect="1"/>
          </p:cNvPicPr>
          <p:nvPr userDrawn="1"/>
        </p:nvPicPr>
        <p:blipFill>
          <a:blip r:embed="rId4" cstate="print"/>
          <a:stretch>
            <a:fillRect/>
          </a:stretch>
        </p:blipFill>
        <p:spPr>
          <a:xfrm>
            <a:off x="10886947" y="6220831"/>
            <a:ext cx="1000076" cy="290572"/>
          </a:xfrm>
          <a:prstGeom prst="rect">
            <a:avLst/>
          </a:prstGeom>
        </p:spPr>
      </p:pic>
    </p:spTree>
    <p:extLst>
      <p:ext uri="{BB962C8B-B14F-4D97-AF65-F5344CB8AC3E}">
        <p14:creationId xmlns:p14="http://schemas.microsoft.com/office/powerpoint/2010/main" val="7417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lvl1pPr>
              <a:defRPr/>
            </a:lvl1pPr>
          </a:lstStyle>
          <a:p>
            <a:pPr>
              <a:defRPr/>
            </a:pPr>
            <a:fld id="{F46FFCC8-0F20-9B4B-AD2E-8C39025E5577}" type="slidenum">
              <a:rPr lang="en-GB"/>
              <a:pPr>
                <a:defRPr/>
              </a:pPr>
              <a:t>‹#›</a:t>
            </a:fld>
            <a:endParaRPr lang="en-GB"/>
          </a:p>
        </p:txBody>
      </p:sp>
      <p:sp>
        <p:nvSpPr>
          <p:cNvPr id="8"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403499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3200" y="241201"/>
            <a:ext cx="10363200" cy="338555"/>
          </a:xfrm>
        </p:spPr>
        <p:txBody>
          <a:bodyPr>
            <a:spAutoFit/>
          </a:bodyPr>
          <a:lstStyle>
            <a:lvl1pPr algn="l" defTabSz="914354" rtl="0" eaLnBrk="1" latinLnBrk="0" hangingPunct="1">
              <a:lnSpc>
                <a:spcPct val="110000"/>
              </a:lnSpc>
              <a:spcBef>
                <a:spcPct val="0"/>
              </a:spcBef>
              <a:buNone/>
              <a:defRPr lang="en-GB" sz="2000" kern="1200" baseline="0" dirty="0">
                <a:solidFill>
                  <a:schemeClr val="tx1"/>
                </a:solidFill>
                <a:latin typeface="+mj-lt"/>
                <a:ea typeface="+mj-ea"/>
                <a:cs typeface="+mj-cs"/>
              </a:defRPr>
            </a:lvl1pPr>
          </a:lstStyle>
          <a:p>
            <a:r>
              <a:rPr lang="en-US"/>
              <a:t>Click to edit Master title style</a:t>
            </a:r>
            <a:endParaRPr lang="en-GB"/>
          </a:p>
        </p:txBody>
      </p:sp>
      <p:sp>
        <p:nvSpPr>
          <p:cNvPr id="3" name="Text Placeholder 2"/>
          <p:cNvSpPr>
            <a:spLocks noGrp="1"/>
          </p:cNvSpPr>
          <p:nvPr>
            <p:ph type="body" idx="1"/>
          </p:nvPr>
        </p:nvSpPr>
        <p:spPr>
          <a:xfrm>
            <a:off x="403200" y="585449"/>
            <a:ext cx="10363200" cy="307777"/>
          </a:xfrm>
        </p:spPr>
        <p:txBody>
          <a:bodyPr anchor="b">
            <a:spAutoFit/>
          </a:bodyPr>
          <a:lstStyle>
            <a:lvl1pPr marL="0" indent="0">
              <a:buNone/>
              <a:defRPr sz="2000" baseline="0">
                <a:solidFill>
                  <a:schemeClr val="accent2"/>
                </a:solidFill>
                <a:latin typeface="+mj-lt"/>
              </a:defRPr>
            </a:lvl1pPr>
            <a:lvl2pPr marL="457178" indent="0">
              <a:buNone/>
              <a:defRPr sz="1900">
                <a:solidFill>
                  <a:schemeClr val="tx1">
                    <a:tint val="75000"/>
                  </a:schemeClr>
                </a:solidFill>
              </a:defRPr>
            </a:lvl2pPr>
            <a:lvl3pPr marL="914354" indent="0">
              <a:buNone/>
              <a:defRPr sz="1600">
                <a:solidFill>
                  <a:schemeClr val="tx1">
                    <a:tint val="75000"/>
                  </a:schemeClr>
                </a:solidFill>
              </a:defRPr>
            </a:lvl3pPr>
            <a:lvl4pPr marL="1371532" indent="0">
              <a:buNone/>
              <a:defRPr sz="1500">
                <a:solidFill>
                  <a:schemeClr val="tx1">
                    <a:tint val="75000"/>
                  </a:schemeClr>
                </a:solidFill>
              </a:defRPr>
            </a:lvl4pPr>
            <a:lvl5pPr marL="1828709" indent="0">
              <a:buNone/>
              <a:defRPr sz="1500">
                <a:solidFill>
                  <a:schemeClr val="tx1">
                    <a:tint val="75000"/>
                  </a:schemeClr>
                </a:solidFill>
              </a:defRPr>
            </a:lvl5pPr>
            <a:lvl6pPr marL="2285886" indent="0">
              <a:buNone/>
              <a:defRPr sz="1500">
                <a:solidFill>
                  <a:schemeClr val="tx1">
                    <a:tint val="75000"/>
                  </a:schemeClr>
                </a:solidFill>
              </a:defRPr>
            </a:lvl6pPr>
            <a:lvl7pPr marL="2743062" indent="0">
              <a:buNone/>
              <a:defRPr sz="1500">
                <a:solidFill>
                  <a:schemeClr val="tx1">
                    <a:tint val="75000"/>
                  </a:schemeClr>
                </a:solidFill>
              </a:defRPr>
            </a:lvl7pPr>
            <a:lvl8pPr marL="3200240" indent="0">
              <a:buNone/>
              <a:defRPr sz="1500">
                <a:solidFill>
                  <a:schemeClr val="tx1">
                    <a:tint val="75000"/>
                  </a:schemeClr>
                </a:solidFill>
              </a:defRPr>
            </a:lvl8pPr>
            <a:lvl9pPr marL="3657418" indent="0">
              <a:buNone/>
              <a:defRPr sz="15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403200" y="1074553"/>
            <a:ext cx="11384517" cy="5419241"/>
          </a:xfrm>
          <a:solidFill>
            <a:schemeClr val="accent3"/>
          </a:solidFill>
          <a:ln>
            <a:noFill/>
          </a:ln>
        </p:spPr>
        <p:txBody>
          <a:bodyPr rtlCol="0">
            <a:normAutofit/>
          </a:bodyPr>
          <a:lstStyle/>
          <a:p>
            <a:pPr lvl="0"/>
            <a:r>
              <a:rPr lang="en-US" noProof="0"/>
              <a:t>Click icon to add picture</a:t>
            </a:r>
            <a:endParaRPr lang="en-GB" noProof="0"/>
          </a:p>
        </p:txBody>
      </p:sp>
      <p:sp>
        <p:nvSpPr>
          <p:cNvPr id="7" name="Slide Number Placeholder 5"/>
          <p:cNvSpPr>
            <a:spLocks noGrp="1"/>
          </p:cNvSpPr>
          <p:nvPr>
            <p:ph type="sldNum" sz="quarter" idx="16"/>
          </p:nvPr>
        </p:nvSpPr>
        <p:spPr/>
        <p:txBody>
          <a:bodyPr/>
          <a:lstStyle>
            <a:lvl1pPr>
              <a:defRPr/>
            </a:lvl1pPr>
          </a:lstStyle>
          <a:p>
            <a:pPr>
              <a:defRPr/>
            </a:pPr>
            <a:fld id="{3D4C0A5D-B3FE-194F-A96A-52EFB8FBE98C}" type="slidenum">
              <a:rPr lang="en-GB"/>
              <a:pPr>
                <a:defRPr/>
              </a:pPr>
              <a:t>‹#›</a:t>
            </a:fld>
            <a:endParaRPr lang="en-GB"/>
          </a:p>
        </p:txBody>
      </p:sp>
      <p:sp>
        <p:nvSpPr>
          <p:cNvPr id="8"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142487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1" name="Content Placeholder 10"/>
          <p:cNvSpPr>
            <a:spLocks noGrp="1"/>
          </p:cNvSpPr>
          <p:nvPr>
            <p:ph sz="quarter" idx="13"/>
          </p:nvPr>
        </p:nvSpPr>
        <p:spPr>
          <a:xfrm>
            <a:off x="388800" y="1763713"/>
            <a:ext cx="5580336" cy="4735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10"/>
          <p:cNvSpPr>
            <a:spLocks noGrp="1"/>
          </p:cNvSpPr>
          <p:nvPr>
            <p:ph sz="quarter" idx="14"/>
          </p:nvPr>
        </p:nvSpPr>
        <p:spPr>
          <a:xfrm>
            <a:off x="6191251" y="1763713"/>
            <a:ext cx="5580336" cy="4735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7"/>
          </p:nvPr>
        </p:nvSpPr>
        <p:spPr/>
        <p:txBody>
          <a:bodyPr/>
          <a:lstStyle>
            <a:lvl1pPr>
              <a:defRPr/>
            </a:lvl1pPr>
          </a:lstStyle>
          <a:p>
            <a:pPr>
              <a:defRPr/>
            </a:pPr>
            <a:fld id="{D76C8C42-B837-854A-BCA7-4590CD69062D}" type="slidenum">
              <a:rPr lang="en-GB"/>
              <a:pPr>
                <a:defRPr/>
              </a:pPr>
              <a:t>‹#›</a:t>
            </a:fld>
            <a:endParaRPr lang="en-GB"/>
          </a:p>
        </p:txBody>
      </p:sp>
      <p:sp>
        <p:nvSpPr>
          <p:cNvPr id="8"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244855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1" name="Content Placeholder 10"/>
          <p:cNvSpPr>
            <a:spLocks noGrp="1"/>
          </p:cNvSpPr>
          <p:nvPr>
            <p:ph sz="quarter" idx="13"/>
          </p:nvPr>
        </p:nvSpPr>
        <p:spPr>
          <a:xfrm>
            <a:off x="388801" y="1763713"/>
            <a:ext cx="5599251" cy="4735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p:cNvSpPr>
            <a:spLocks noGrp="1"/>
          </p:cNvSpPr>
          <p:nvPr>
            <p:ph type="pic" sz="quarter" idx="14"/>
          </p:nvPr>
        </p:nvSpPr>
        <p:spPr>
          <a:xfrm>
            <a:off x="6191253" y="1763712"/>
            <a:ext cx="5596467" cy="4734000"/>
          </a:xfrm>
          <a:solidFill>
            <a:schemeClr val="accent3"/>
          </a:solidFill>
        </p:spPr>
        <p:txBody>
          <a:bodyPr rtlCol="0">
            <a:normAutofit/>
          </a:bodyPr>
          <a:lstStyle/>
          <a:p>
            <a:pPr lvl="0"/>
            <a:r>
              <a:rPr lang="en-US" noProof="0"/>
              <a:t>Click icon to add picture</a:t>
            </a:r>
            <a:endParaRPr lang="en-GB" noProof="0"/>
          </a:p>
        </p:txBody>
      </p:sp>
      <p:sp>
        <p:nvSpPr>
          <p:cNvPr id="7" name="Slide Number Placeholder 6"/>
          <p:cNvSpPr>
            <a:spLocks noGrp="1"/>
          </p:cNvSpPr>
          <p:nvPr>
            <p:ph type="sldNum" sz="quarter" idx="17"/>
          </p:nvPr>
        </p:nvSpPr>
        <p:spPr/>
        <p:txBody>
          <a:bodyPr/>
          <a:lstStyle>
            <a:lvl1pPr>
              <a:defRPr/>
            </a:lvl1pPr>
          </a:lstStyle>
          <a:p>
            <a:pPr>
              <a:defRPr/>
            </a:pPr>
            <a:fld id="{2698A4D4-DF60-E04C-A13C-538F1207D8F9}" type="slidenum">
              <a:rPr lang="en-GB"/>
              <a:pPr>
                <a:defRPr/>
              </a:pPr>
              <a:t>‹#›</a:t>
            </a:fld>
            <a:endParaRPr lang="en-GB"/>
          </a:p>
        </p:txBody>
      </p:sp>
      <p:sp>
        <p:nvSpPr>
          <p:cNvPr id="8"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269346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12"/>
          </p:nvPr>
        </p:nvSpPr>
        <p:spPr/>
        <p:txBody>
          <a:bodyPr/>
          <a:lstStyle>
            <a:lvl1pPr>
              <a:defRPr/>
            </a:lvl1pPr>
          </a:lstStyle>
          <a:p>
            <a:pPr>
              <a:defRPr/>
            </a:pPr>
            <a:fld id="{DC74ACC8-B41F-B34B-A2AB-A5583EAE97D2}" type="slidenum">
              <a:rPr lang="en-GB"/>
              <a:pPr>
                <a:defRPr/>
              </a:pPr>
              <a:t>‹#›</a:t>
            </a:fld>
            <a:endParaRPr lang="en-GB"/>
          </a:p>
        </p:txBody>
      </p:sp>
      <p:sp>
        <p:nvSpPr>
          <p:cNvPr id="6"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231498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A351274B-5F8F-CE49-9274-1D25887130B4}" type="slidenum">
              <a:rPr lang="en-GB"/>
              <a:pPr>
                <a:defRPr/>
              </a:pPr>
              <a:t>‹#›</a:t>
            </a:fld>
            <a:endParaRPr lang="en-GB"/>
          </a:p>
        </p:txBody>
      </p:sp>
      <p:sp>
        <p:nvSpPr>
          <p:cNvPr id="5"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Tree>
    <p:extLst>
      <p:ext uri="{BB962C8B-B14F-4D97-AF65-F5344CB8AC3E}">
        <p14:creationId xmlns:p14="http://schemas.microsoft.com/office/powerpoint/2010/main" val="420767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04287" y="241301"/>
            <a:ext cx="10274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389469" y="1760542"/>
            <a:ext cx="11398251"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3"/>
          </p:nvPr>
        </p:nvSpPr>
        <p:spPr>
          <a:xfrm>
            <a:off x="387464" y="6557964"/>
            <a:ext cx="3166533" cy="111125"/>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Arial"/>
              </a:defRPr>
            </a:lvl1pPr>
          </a:lstStyle>
          <a:p>
            <a:pPr>
              <a:defRPr/>
            </a:pPr>
            <a:r>
              <a:rPr lang="en-GB"/>
              <a:t>Document Classification</a:t>
            </a:r>
            <a:endParaRPr lang="en-GB">
              <a:cs typeface="+mn-cs"/>
            </a:endParaRPr>
          </a:p>
        </p:txBody>
      </p:sp>
      <p:sp>
        <p:nvSpPr>
          <p:cNvPr id="6" name="Slide Number Placeholder 5"/>
          <p:cNvSpPr>
            <a:spLocks noGrp="1"/>
          </p:cNvSpPr>
          <p:nvPr>
            <p:ph type="sldNum" sz="quarter" idx="4"/>
          </p:nvPr>
        </p:nvSpPr>
        <p:spPr>
          <a:xfrm>
            <a:off x="6023441" y="6525347"/>
            <a:ext cx="395817" cy="122237"/>
          </a:xfrm>
          <a:prstGeom prst="rect">
            <a:avLst/>
          </a:prstGeom>
        </p:spPr>
        <p:txBody>
          <a:bodyPr vert="horz" lIns="0" tIns="0" rIns="0" bIns="0" rtlCol="0" anchor="t" anchorCtr="0">
            <a:noAutofit/>
          </a:bodyPr>
          <a:lstStyle>
            <a:lvl1pPr algn="l" fontAlgn="auto">
              <a:spcBef>
                <a:spcPts val="0"/>
              </a:spcBef>
              <a:spcAft>
                <a:spcPts val="0"/>
              </a:spcAft>
              <a:defRPr sz="700" smtClean="0">
                <a:solidFill>
                  <a:schemeClr val="accent3"/>
                </a:solidFill>
                <a:latin typeface="+mn-lt"/>
                <a:ea typeface="+mn-ea"/>
                <a:cs typeface="+mn-cs"/>
              </a:defRPr>
            </a:lvl1pPr>
          </a:lstStyle>
          <a:p>
            <a:pPr>
              <a:defRPr/>
            </a:pPr>
            <a:fld id="{373293A6-2700-3046-833B-092508D598EC}" type="slidenum">
              <a:rPr lang="en-GB"/>
              <a:pPr>
                <a:defRPr/>
              </a:pPr>
              <a:t>‹#›</a:t>
            </a:fld>
            <a:endParaRPr lang="en-GB"/>
          </a:p>
        </p:txBody>
      </p:sp>
      <p:pic>
        <p:nvPicPr>
          <p:cNvPr id="7" name="Picture 6" descr="Logo.png"/>
          <p:cNvPicPr>
            <a:picLocks noChangeAspect="1"/>
          </p:cNvPicPr>
          <p:nvPr userDrawn="1"/>
        </p:nvPicPr>
        <p:blipFill>
          <a:blip r:embed="rId9" cstate="print"/>
          <a:stretch>
            <a:fillRect/>
          </a:stretch>
        </p:blipFill>
        <p:spPr>
          <a:xfrm>
            <a:off x="11239054" y="312499"/>
            <a:ext cx="637033" cy="198120"/>
          </a:xfrm>
          <a:prstGeom prst="rect">
            <a:avLst/>
          </a:prstGeom>
        </p:spPr>
      </p:pic>
      <p:sp>
        <p:nvSpPr>
          <p:cNvPr id="2" name="MSIPCMContentMarking" descr="{&quot;HashCode&quot;:867481997,&quot;Placement&quot;:&quot;Footer&quot;,&quot;Top&quot;:522.0343,&quot;Left&quot;:0.0,&quot;SlideWidth&quot;:960,&quot;SlideHeight&quot;:540}">
            <a:extLst>
              <a:ext uri="{FF2B5EF4-FFF2-40B4-BE49-F238E27FC236}">
                <a16:creationId xmlns:a16="http://schemas.microsoft.com/office/drawing/2014/main" id="{5ECA440A-BA78-4BBA-A683-8E30919CD85E}"/>
              </a:ext>
            </a:extLst>
          </p:cNvPr>
          <p:cNvSpPr txBox="1"/>
          <p:nvPr userDrawn="1"/>
        </p:nvSpPr>
        <p:spPr>
          <a:xfrm>
            <a:off x="0" y="6629836"/>
            <a:ext cx="1861585" cy="228163"/>
          </a:xfrm>
          <a:prstGeom prst="rect">
            <a:avLst/>
          </a:prstGeom>
          <a:noFill/>
        </p:spPr>
        <p:txBody>
          <a:bodyPr vert="horz" wrap="square" lIns="0" tIns="0" rIns="0" bIns="0" rtlCol="0" anchor="ctr" anchorCtr="1">
            <a:spAutoFit/>
          </a:bodyPr>
          <a:lstStyle/>
          <a:p>
            <a:pPr algn="l">
              <a:spcBef>
                <a:spcPct val="0"/>
              </a:spcBef>
              <a:spcAft>
                <a:spcPct val="0"/>
              </a:spcAft>
            </a:pPr>
            <a:r>
              <a:rPr lang="en-GB" sz="800">
                <a:solidFill>
                  <a:srgbClr val="737373"/>
                </a:solidFill>
                <a:latin typeface="Calibri" panose="020F0502020204030204" pitchFamily="34" charset="0"/>
              </a:rPr>
              <a:t>Classification: Confidential - ADIA Only</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p:hf hdr="0"/>
  <p:txStyles>
    <p:titleStyle>
      <a:lvl1pPr algn="l" rtl="0" eaLnBrk="1" fontAlgn="base" hangingPunct="1">
        <a:lnSpc>
          <a:spcPct val="110000"/>
        </a:lnSpc>
        <a:spcBef>
          <a:spcPct val="0"/>
        </a:spcBef>
        <a:spcAft>
          <a:spcPct val="0"/>
        </a:spcAft>
        <a:defRPr sz="2000" kern="1200">
          <a:solidFill>
            <a:schemeClr val="tx1"/>
          </a:solidFill>
          <a:latin typeface="+mj-lt"/>
          <a:ea typeface="ＭＳ Ｐゴシック" charset="0"/>
          <a:cs typeface="ＭＳ Ｐゴシック" charset="0"/>
        </a:defRPr>
      </a:lvl1pPr>
      <a:lvl2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2pPr>
      <a:lvl3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3pPr>
      <a:lvl4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4pPr>
      <a:lvl5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5pPr>
      <a:lvl6pPr marL="457178"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6pPr>
      <a:lvl7pPr marL="914354"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7pPr>
      <a:lvl8pPr marL="1371532"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8pPr>
      <a:lvl9pPr marL="1828709"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9pPr>
    </p:titleStyle>
    <p:bodyStyle>
      <a:lvl1pPr algn="l" rtl="0" eaLnBrk="1" fontAlgn="base" hangingPunct="1">
        <a:spcBef>
          <a:spcPts val="800"/>
        </a:spcBef>
        <a:spcAft>
          <a:spcPct val="0"/>
        </a:spcAft>
        <a:buFont typeface="Arial" charset="0"/>
        <a:defRPr sz="1600" kern="1200">
          <a:solidFill>
            <a:schemeClr val="tx1"/>
          </a:solidFill>
          <a:latin typeface="+mn-lt"/>
          <a:ea typeface="ＭＳ Ｐゴシック" charset="0"/>
          <a:cs typeface="ＭＳ Ｐゴシック" charset="0"/>
        </a:defRPr>
      </a:lvl1pPr>
      <a:lvl2pPr marL="395269" indent="-395269" algn="l" rtl="0" eaLnBrk="1" fontAlgn="base" hangingPunct="1">
        <a:spcBef>
          <a:spcPts val="851"/>
        </a:spcBef>
        <a:spcAft>
          <a:spcPct val="0"/>
        </a:spcAft>
        <a:buClr>
          <a:schemeClr val="accent2"/>
        </a:buClr>
        <a:buFont typeface="Wingdings" charset="0"/>
        <a:buChar char="§"/>
        <a:defRPr sz="1600" kern="1200">
          <a:solidFill>
            <a:schemeClr val="tx1"/>
          </a:solidFill>
          <a:latin typeface="+mn-lt"/>
          <a:ea typeface="ＭＳ Ｐゴシック" charset="0"/>
          <a:cs typeface="+mn-cs"/>
        </a:defRPr>
      </a:lvl2pPr>
      <a:lvl3pPr marL="611158" indent="-215889" algn="l" rtl="0" eaLnBrk="1" fontAlgn="base" hangingPunct="1">
        <a:spcBef>
          <a:spcPts val="400"/>
        </a:spcBef>
        <a:spcAft>
          <a:spcPct val="0"/>
        </a:spcAft>
        <a:buFont typeface="Arial" charset="0"/>
        <a:buChar char="–"/>
        <a:defRPr sz="1600" kern="1200">
          <a:solidFill>
            <a:schemeClr val="tx1"/>
          </a:solidFill>
          <a:latin typeface="+mn-lt"/>
          <a:ea typeface="ＭＳ Ｐゴシック" charset="0"/>
          <a:cs typeface="+mn-cs"/>
        </a:defRPr>
      </a:lvl3pPr>
      <a:lvl4pPr marL="827046" indent="-215889" algn="l" rtl="0" eaLnBrk="1" fontAlgn="base" hangingPunct="1">
        <a:spcBef>
          <a:spcPts val="400"/>
        </a:spcBef>
        <a:spcAft>
          <a:spcPts val="1600"/>
        </a:spcAft>
        <a:buFont typeface="Arial" charset="0"/>
        <a:buChar char="–"/>
        <a:defRPr sz="1600" kern="1200">
          <a:solidFill>
            <a:schemeClr val="tx1"/>
          </a:solidFill>
          <a:latin typeface="+mn-lt"/>
          <a:ea typeface="ＭＳ Ｐゴシック" charset="0"/>
          <a:cs typeface="+mn-cs"/>
        </a:defRPr>
      </a:lvl4pPr>
      <a:lvl5pPr algn="l" rtl="0" eaLnBrk="1" fontAlgn="base" hangingPunct="1">
        <a:spcBef>
          <a:spcPts val="1600"/>
        </a:spcBef>
        <a:spcAft>
          <a:spcPct val="0"/>
        </a:spcAft>
        <a:buFont typeface="Arial" charset="0"/>
        <a:defRPr sz="1600" kern="1200">
          <a:solidFill>
            <a:schemeClr val="accent2"/>
          </a:solidFill>
          <a:latin typeface="+mn-lt"/>
          <a:ea typeface="ＭＳ Ｐゴシック" charset="0"/>
          <a:cs typeface="+mn-cs"/>
        </a:defRPr>
      </a:lvl5pPr>
      <a:lvl6pPr marL="2514474"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ctapl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8696" y="1806803"/>
            <a:ext cx="9090781" cy="904863"/>
          </a:xfrm>
        </p:spPr>
        <p:txBody>
          <a:bodyPr/>
          <a:lstStyle/>
          <a:p>
            <a:r>
              <a:rPr lang="en-US" sz="2800" spc="-5" dirty="0">
                <a:latin typeface="Calibri" panose="020F0502020204030204" pitchFamily="34" charset="0"/>
                <a:cs typeface="Calibri" panose="020F0502020204030204" pitchFamily="34" charset="0"/>
              </a:rPr>
              <a:t>Strategies and Actors in Financial Markets</a:t>
            </a:r>
            <a:br>
              <a:rPr lang="en-US" sz="2800" spc="-5" dirty="0">
                <a:latin typeface="Calibri" panose="020F0502020204030204" pitchFamily="34" charset="0"/>
                <a:cs typeface="Calibri" panose="020F0502020204030204" pitchFamily="34" charset="0"/>
              </a:rPr>
            </a:br>
            <a:r>
              <a:rPr lang="en-US" sz="2800" spc="-5" dirty="0">
                <a:latin typeface="Calibri" panose="020F0502020204030204" pitchFamily="34" charset="0"/>
                <a:cs typeface="Calibri" panose="020F0502020204030204" pitchFamily="34" charset="0"/>
              </a:rPr>
              <a:t>Microstructure and flow trading for Intermediaries</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734196" y="3106086"/>
            <a:ext cx="9039780" cy="1496112"/>
          </a:xfrm>
        </p:spPr>
        <p:txBody>
          <a:bodyPr/>
          <a:lstStyle/>
          <a:p>
            <a:pPr algn="l"/>
            <a:r>
              <a:rPr lang="en-US" dirty="0"/>
              <a:t>Amine Raboun, </a:t>
            </a:r>
            <a:r>
              <a:rPr lang="en-US" dirty="0" err="1"/>
              <a:t>Ph.D</a:t>
            </a:r>
            <a:endParaRPr lang="en-US" dirty="0"/>
          </a:p>
          <a:p>
            <a:pPr algn="l"/>
            <a:r>
              <a:rPr lang="en-US" dirty="0">
                <a:solidFill>
                  <a:srgbClr val="000000"/>
                </a:solidFill>
              </a:rPr>
              <a:t>     Quantitative Researcher &amp; Developer - Abu Dhabi Investment Authority</a:t>
            </a:r>
          </a:p>
          <a:p>
            <a:pPr algn="l"/>
            <a:r>
              <a:rPr lang="en-US" dirty="0">
                <a:solidFill>
                  <a:srgbClr val="000000"/>
                </a:solidFill>
              </a:rPr>
              <a:t>     Lecturer, Paris Dauphine – PSL University </a:t>
            </a:r>
            <a:endParaRPr lang="en-GB" dirty="0">
              <a:latin typeface="Arial" charset="0"/>
            </a:endParaRPr>
          </a:p>
        </p:txBody>
      </p:sp>
      <p:sp>
        <p:nvSpPr>
          <p:cNvPr id="4" name="Slide Number Placeholder 3"/>
          <p:cNvSpPr>
            <a:spLocks noGrp="1"/>
          </p:cNvSpPr>
          <p:nvPr>
            <p:ph type="sldNum" sz="quarter" idx="12"/>
          </p:nvPr>
        </p:nvSpPr>
        <p:spPr/>
        <p:txBody>
          <a:bodyPr/>
          <a:lstStyle/>
          <a:p>
            <a:pPr>
              <a:defRPr/>
            </a:pPr>
            <a:fld id="{C9637D78-7754-3E41-8E8F-6BFD762CABAE}" type="slidenum">
              <a:rPr lang="en-GB" smtClean="0"/>
              <a:pPr>
                <a:defRPr/>
              </a:pPr>
              <a:t>1</a:t>
            </a:fld>
            <a:endParaRPr lang="en-GB"/>
          </a:p>
        </p:txBody>
      </p:sp>
      <p:sp>
        <p:nvSpPr>
          <p:cNvPr id="5" name="Footer Placeholder 4"/>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2179727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a:extLst>
              <a:ext uri="{FF2B5EF4-FFF2-40B4-BE49-F238E27FC236}">
                <a16:creationId xmlns:a16="http://schemas.microsoft.com/office/drawing/2014/main" id="{9454F5A5-626D-41A1-8B0E-42722280005D}"/>
              </a:ext>
            </a:extLst>
          </p:cNvPr>
          <p:cNvPicPr/>
          <p:nvPr/>
        </p:nvPicPr>
        <p:blipFill>
          <a:blip r:embed="rId2" cstate="print"/>
          <a:stretch>
            <a:fillRect/>
          </a:stretch>
        </p:blipFill>
        <p:spPr>
          <a:xfrm>
            <a:off x="895301" y="2091537"/>
            <a:ext cx="10652095" cy="3292466"/>
          </a:xfrm>
          <a:prstGeom prst="rect">
            <a:avLst/>
          </a:prstGeom>
        </p:spPr>
      </p:pic>
      <p:sp>
        <p:nvSpPr>
          <p:cNvPr id="2" name="Title 1">
            <a:extLst>
              <a:ext uri="{FF2B5EF4-FFF2-40B4-BE49-F238E27FC236}">
                <a16:creationId xmlns:a16="http://schemas.microsoft.com/office/drawing/2014/main" id="{45CE15A0-A858-4211-B19F-662255A39CF7}"/>
              </a:ext>
            </a:extLst>
          </p:cNvPr>
          <p:cNvSpPr>
            <a:spLocks noGrp="1"/>
          </p:cNvSpPr>
          <p:nvPr>
            <p:ph type="title"/>
          </p:nvPr>
        </p:nvSpPr>
        <p:spPr>
          <a:xfrm>
            <a:off x="404287" y="241301"/>
            <a:ext cx="10274300" cy="619759"/>
          </a:xfrm>
        </p:spPr>
        <p:txBody>
          <a:bodyPr/>
          <a:lstStyle/>
          <a:p>
            <a:r>
              <a:rPr lang="en-US" sz="2800" spc="-53" dirty="0">
                <a:solidFill>
                  <a:srgbClr val="22373A"/>
                </a:solidFill>
                <a:latin typeface="Lucida Sans Unicode"/>
                <a:cs typeface="Lucida Sans Unicode"/>
              </a:rPr>
              <a:t>Liquidity contributes to price dynamics</a:t>
            </a:r>
            <a:endParaRPr lang="en-US"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BB39FC1-144A-4B90-9228-5471B14E9DA4}"/>
              </a:ext>
            </a:extLst>
          </p:cNvPr>
          <p:cNvSpPr>
            <a:spLocks noGrp="1"/>
          </p:cNvSpPr>
          <p:nvPr>
            <p:ph type="sldNum" sz="quarter" idx="12"/>
          </p:nvPr>
        </p:nvSpPr>
        <p:spPr/>
        <p:txBody>
          <a:bodyPr/>
          <a:lstStyle/>
          <a:p>
            <a:pPr>
              <a:defRPr/>
            </a:pPr>
            <a:fld id="{F46FFCC8-0F20-9B4B-AD2E-8C39025E5577}" type="slidenum">
              <a:rPr lang="en-GB" smtClean="0"/>
              <a:pPr>
                <a:defRPr/>
              </a:pPr>
              <a:t>10</a:t>
            </a:fld>
            <a:endParaRPr lang="en-GB"/>
          </a:p>
        </p:txBody>
      </p:sp>
      <p:sp>
        <p:nvSpPr>
          <p:cNvPr id="5" name="Footer Placeholder 4">
            <a:extLst>
              <a:ext uri="{FF2B5EF4-FFF2-40B4-BE49-F238E27FC236}">
                <a16:creationId xmlns:a16="http://schemas.microsoft.com/office/drawing/2014/main" id="{7C91A804-FD4C-4855-BA7A-F0AEF993F339}"/>
              </a:ext>
            </a:extLst>
          </p:cNvPr>
          <p:cNvSpPr>
            <a:spLocks noGrp="1"/>
          </p:cNvSpPr>
          <p:nvPr>
            <p:ph type="ftr" sz="quarter" idx="3"/>
          </p:nvPr>
        </p:nvSpPr>
        <p:spPr/>
        <p:txBody>
          <a:bodyPr/>
          <a:lstStyle/>
          <a:p>
            <a:pPr>
              <a:defRPr/>
            </a:pPr>
            <a:r>
              <a:rPr lang="en-GB"/>
              <a:t>Document Classification</a:t>
            </a:r>
            <a:endParaRPr lang="en-GB">
              <a:cs typeface="+mn-cs"/>
            </a:endParaRPr>
          </a:p>
        </p:txBody>
      </p:sp>
      <p:sp>
        <p:nvSpPr>
          <p:cNvPr id="6" name="object 6">
            <a:extLst>
              <a:ext uri="{FF2B5EF4-FFF2-40B4-BE49-F238E27FC236}">
                <a16:creationId xmlns:a16="http://schemas.microsoft.com/office/drawing/2014/main" id="{F2B3157F-A1F2-43A2-B7EE-83581D69DEB2}"/>
              </a:ext>
            </a:extLst>
          </p:cNvPr>
          <p:cNvSpPr txBox="1"/>
          <p:nvPr/>
        </p:nvSpPr>
        <p:spPr>
          <a:xfrm>
            <a:off x="812742" y="1228577"/>
            <a:ext cx="11213031" cy="1307518"/>
          </a:xfrm>
          <a:prstGeom prst="rect">
            <a:avLst/>
          </a:prstGeom>
        </p:spPr>
        <p:txBody>
          <a:bodyPr vert="horz" wrap="square" lIns="0" tIns="76498" rIns="0" bIns="0" rtlCol="0">
            <a:spAutoFit/>
          </a:bodyPr>
          <a:lstStyle/>
          <a:p>
            <a:pPr marL="26841">
              <a:spcBef>
                <a:spcPts val="349"/>
              </a:spcBef>
              <a:tabLst>
                <a:tab pos="5859489" algn="l"/>
              </a:tabLst>
            </a:pPr>
            <a:r>
              <a:rPr lang="en-US" spc="32" dirty="0">
                <a:latin typeface="Calibri" panose="020F0502020204030204" pitchFamily="34" charset="0"/>
                <a:cs typeface="Calibri" panose="020F0502020204030204" pitchFamily="34" charset="0"/>
              </a:rPr>
              <a:t>The dynamic of the Price </a:t>
            </a:r>
            <a:r>
              <a:rPr lang="en-US" spc="32" dirty="0" err="1">
                <a:latin typeface="Calibri" panose="020F0502020204030204" pitchFamily="34" charset="0"/>
                <a:cs typeface="Calibri" panose="020F0502020204030204" pitchFamily="34" charset="0"/>
              </a:rPr>
              <a:t>Fromation</a:t>
            </a:r>
            <a:r>
              <a:rPr lang="en-US" spc="32" dirty="0">
                <a:latin typeface="Calibri" panose="020F0502020204030204" pitchFamily="34" charset="0"/>
                <a:cs typeface="Calibri" panose="020F0502020204030204" pitchFamily="34" charset="0"/>
              </a:rPr>
              <a:t> (or Price Discovery) Process is twofold:</a:t>
            </a:r>
          </a:p>
          <a:p>
            <a:pPr marL="26841">
              <a:spcBef>
                <a:spcPts val="349"/>
              </a:spcBef>
              <a:tabLst>
                <a:tab pos="5859489" algn="l"/>
              </a:tabLst>
            </a:pPr>
            <a:r>
              <a:rPr b="1" spc="32" dirty="0">
                <a:latin typeface="Calibri" panose="020F0502020204030204" pitchFamily="34" charset="0"/>
                <a:cs typeface="Calibri" panose="020F0502020204030204" pitchFamily="34" charset="0"/>
              </a:rPr>
              <a:t>Forward</a:t>
            </a:r>
            <a:r>
              <a:rPr b="1" dirty="0">
                <a:latin typeface="Calibri" panose="020F0502020204030204" pitchFamily="34" charset="0"/>
                <a:cs typeface="Calibri" panose="020F0502020204030204" pitchFamily="34" charset="0"/>
              </a:rPr>
              <a:t> </a:t>
            </a:r>
            <a:r>
              <a:rPr b="1" spc="42" dirty="0">
                <a:latin typeface="Calibri" panose="020F0502020204030204" pitchFamily="34" charset="0"/>
                <a:cs typeface="Calibri" panose="020F0502020204030204" pitchFamily="34" charset="0"/>
              </a:rPr>
              <a:t>dynamics	</a:t>
            </a:r>
            <a:r>
              <a:rPr b="1" spc="32" dirty="0">
                <a:latin typeface="Calibri" panose="020F0502020204030204" pitchFamily="34" charset="0"/>
                <a:cs typeface="Calibri" panose="020F0502020204030204" pitchFamily="34" charset="0"/>
              </a:rPr>
              <a:t>Backward</a:t>
            </a:r>
            <a:r>
              <a:rPr b="1" spc="-74" dirty="0">
                <a:latin typeface="Calibri" panose="020F0502020204030204" pitchFamily="34" charset="0"/>
                <a:cs typeface="Calibri" panose="020F0502020204030204" pitchFamily="34" charset="0"/>
              </a:rPr>
              <a:t> </a:t>
            </a:r>
            <a:r>
              <a:rPr b="1" spc="42" dirty="0">
                <a:latin typeface="Calibri" panose="020F0502020204030204" pitchFamily="34" charset="0"/>
                <a:cs typeface="Calibri" panose="020F0502020204030204" pitchFamily="34" charset="0"/>
              </a:rPr>
              <a:t>dynamics</a:t>
            </a:r>
            <a:endParaRPr dirty="0">
              <a:latin typeface="Calibri" panose="020F0502020204030204" pitchFamily="34" charset="0"/>
              <a:cs typeface="Calibri" panose="020F0502020204030204" pitchFamily="34" charset="0"/>
            </a:endParaRPr>
          </a:p>
          <a:p>
            <a:pPr marL="26841" marR="10737">
              <a:lnSpc>
                <a:spcPct val="119300"/>
              </a:lnSpc>
              <a:tabLst>
                <a:tab pos="5859489" algn="l"/>
              </a:tabLst>
            </a:pPr>
            <a:r>
              <a:rPr spc="-53" dirty="0">
                <a:latin typeface="Calibri" panose="020F0502020204030204" pitchFamily="34" charset="0"/>
                <a:cs typeface="Calibri" panose="020F0502020204030204" pitchFamily="34" charset="0"/>
              </a:rPr>
              <a:t>The</a:t>
            </a:r>
            <a:r>
              <a:rPr spc="-21" dirty="0">
                <a:latin typeface="Calibri" panose="020F0502020204030204" pitchFamily="34" charset="0"/>
                <a:cs typeface="Calibri" panose="020F0502020204030204" pitchFamily="34" charset="0"/>
              </a:rPr>
              <a:t> </a:t>
            </a:r>
            <a:r>
              <a:rPr spc="32" dirty="0">
                <a:latin typeface="Calibri" panose="020F0502020204030204" pitchFamily="34" charset="0"/>
                <a:cs typeface="Calibri" panose="020F0502020204030204" pitchFamily="34" charset="0"/>
              </a:rPr>
              <a:t>balance</a:t>
            </a:r>
            <a:r>
              <a:rPr spc="-11" dirty="0">
                <a:latin typeface="Calibri" panose="020F0502020204030204" pitchFamily="34" charset="0"/>
                <a:cs typeface="Calibri" panose="020F0502020204030204" pitchFamily="34" charset="0"/>
              </a:rPr>
              <a:t> </a:t>
            </a:r>
            <a:r>
              <a:rPr spc="53" dirty="0">
                <a:latin typeface="Calibri" panose="020F0502020204030204" pitchFamily="34" charset="0"/>
                <a:cs typeface="Calibri" panose="020F0502020204030204" pitchFamily="34" charset="0"/>
              </a:rPr>
              <a:t>between</a:t>
            </a:r>
            <a:r>
              <a:rPr spc="-21" dirty="0">
                <a:latin typeface="Calibri" panose="020F0502020204030204" pitchFamily="34" charset="0"/>
                <a:cs typeface="Calibri" panose="020F0502020204030204" pitchFamily="34" charset="0"/>
              </a:rPr>
              <a:t> </a:t>
            </a:r>
            <a:r>
              <a:rPr spc="-42" dirty="0">
                <a:latin typeface="Calibri" panose="020F0502020204030204" pitchFamily="34" charset="0"/>
                <a:cs typeface="Calibri" panose="020F0502020204030204" pitchFamily="34" charset="0"/>
              </a:rPr>
              <a:t>offer</a:t>
            </a:r>
            <a:r>
              <a:rPr spc="-11" dirty="0">
                <a:latin typeface="Calibri" panose="020F0502020204030204" pitchFamily="34" charset="0"/>
                <a:cs typeface="Calibri" panose="020F0502020204030204" pitchFamily="34" charset="0"/>
              </a:rPr>
              <a:t> </a:t>
            </a:r>
            <a:r>
              <a:rPr spc="53" dirty="0">
                <a:latin typeface="Calibri" panose="020F0502020204030204" pitchFamily="34" charset="0"/>
                <a:cs typeface="Calibri" panose="020F0502020204030204" pitchFamily="34" charset="0"/>
              </a:rPr>
              <a:t>and</a:t>
            </a:r>
            <a:r>
              <a:rPr spc="-21" dirty="0">
                <a:latin typeface="Calibri" panose="020F0502020204030204" pitchFamily="34" charset="0"/>
                <a:cs typeface="Calibri" panose="020F0502020204030204" pitchFamily="34" charset="0"/>
              </a:rPr>
              <a:t> </a:t>
            </a:r>
            <a:r>
              <a:rPr spc="74" dirty="0">
                <a:latin typeface="Calibri" panose="020F0502020204030204" pitchFamily="34" charset="0"/>
                <a:cs typeface="Calibri" panose="020F0502020204030204" pitchFamily="34" charset="0"/>
              </a:rPr>
              <a:t>demand</a:t>
            </a:r>
            <a:r>
              <a:rPr spc="-11" dirty="0">
                <a:latin typeface="Calibri" panose="020F0502020204030204" pitchFamily="34" charset="0"/>
                <a:cs typeface="Calibri" panose="020F0502020204030204" pitchFamily="34" charset="0"/>
              </a:rPr>
              <a:t> </a:t>
            </a:r>
            <a:r>
              <a:rPr spc="21" dirty="0">
                <a:latin typeface="Calibri" panose="020F0502020204030204" pitchFamily="34" charset="0"/>
                <a:cs typeface="Calibri" panose="020F0502020204030204" pitchFamily="34" charset="0"/>
              </a:rPr>
              <a:t>at</a:t>
            </a:r>
            <a:r>
              <a:rPr spc="-21" dirty="0">
                <a:latin typeface="Calibri" panose="020F0502020204030204" pitchFamily="34" charset="0"/>
                <a:cs typeface="Calibri" panose="020F0502020204030204" pitchFamily="34" charset="0"/>
              </a:rPr>
              <a:t> </a:t>
            </a:r>
            <a:r>
              <a:rPr spc="11" dirty="0">
                <a:latin typeface="Calibri" panose="020F0502020204030204" pitchFamily="34" charset="0"/>
                <a:cs typeface="Calibri" panose="020F0502020204030204" pitchFamily="34" charset="0"/>
              </a:rPr>
              <a:t>t</a:t>
            </a:r>
            <a:r>
              <a:rPr spc="-11" dirty="0">
                <a:latin typeface="Calibri" panose="020F0502020204030204" pitchFamily="34" charset="0"/>
                <a:cs typeface="Calibri" panose="020F0502020204030204" pitchFamily="34" charset="0"/>
              </a:rPr>
              <a:t> </a:t>
            </a:r>
            <a:r>
              <a:rPr spc="21" dirty="0">
                <a:latin typeface="Calibri" panose="020F0502020204030204" pitchFamily="34" charset="0"/>
                <a:cs typeface="Calibri" panose="020F0502020204030204" pitchFamily="34" charset="0"/>
              </a:rPr>
              <a:t>move	</a:t>
            </a:r>
            <a:r>
              <a:rPr spc="-53" dirty="0">
                <a:latin typeface="Calibri" panose="020F0502020204030204" pitchFamily="34" charset="0"/>
                <a:cs typeface="Calibri" panose="020F0502020204030204" pitchFamily="34" charset="0"/>
              </a:rPr>
              <a:t>The </a:t>
            </a:r>
            <a:r>
              <a:rPr spc="11" dirty="0">
                <a:latin typeface="Calibri" panose="020F0502020204030204" pitchFamily="34" charset="0"/>
                <a:cs typeface="Calibri" panose="020F0502020204030204" pitchFamily="34" charset="0"/>
              </a:rPr>
              <a:t>comparison</a:t>
            </a:r>
            <a:r>
              <a:rPr spc="-53" dirty="0">
                <a:latin typeface="Calibri" panose="020F0502020204030204" pitchFamily="34" charset="0"/>
                <a:cs typeface="Calibri" panose="020F0502020204030204" pitchFamily="34" charset="0"/>
              </a:rPr>
              <a:t> </a:t>
            </a:r>
            <a:r>
              <a:rPr spc="53" dirty="0">
                <a:latin typeface="Calibri" panose="020F0502020204030204" pitchFamily="34" charset="0"/>
                <a:cs typeface="Calibri" panose="020F0502020204030204" pitchFamily="34" charset="0"/>
              </a:rPr>
              <a:t>between</a:t>
            </a:r>
            <a:r>
              <a:rPr spc="-53" dirty="0">
                <a:latin typeface="Calibri" panose="020F0502020204030204" pitchFamily="34" charset="0"/>
                <a:cs typeface="Calibri" panose="020F0502020204030204" pitchFamily="34" charset="0"/>
              </a:rPr>
              <a:t> </a:t>
            </a:r>
            <a:r>
              <a:rPr spc="11" dirty="0">
                <a:latin typeface="Calibri" panose="020F0502020204030204" pitchFamily="34" charset="0"/>
                <a:cs typeface="Calibri" panose="020F0502020204030204" pitchFamily="34" charset="0"/>
              </a:rPr>
              <a:t>current</a:t>
            </a:r>
            <a:r>
              <a:rPr spc="-53" dirty="0">
                <a:latin typeface="Calibri" panose="020F0502020204030204" pitchFamily="34" charset="0"/>
                <a:cs typeface="Calibri" panose="020F0502020204030204" pitchFamily="34" charset="0"/>
              </a:rPr>
              <a:t> </a:t>
            </a:r>
            <a:r>
              <a:rPr spc="-21" dirty="0">
                <a:latin typeface="Calibri" panose="020F0502020204030204" pitchFamily="34" charset="0"/>
                <a:cs typeface="Calibri" panose="020F0502020204030204" pitchFamily="34" charset="0"/>
              </a:rPr>
              <a:t>prices</a:t>
            </a:r>
            <a:r>
              <a:rPr spc="-63" dirty="0">
                <a:latin typeface="Calibri" panose="020F0502020204030204" pitchFamily="34" charset="0"/>
                <a:cs typeface="Calibri" panose="020F0502020204030204" pitchFamily="34" charset="0"/>
              </a:rPr>
              <a:t> </a:t>
            </a:r>
            <a:r>
              <a:rPr spc="53" dirty="0">
                <a:latin typeface="Calibri" panose="020F0502020204030204" pitchFamily="34" charset="0"/>
                <a:cs typeface="Calibri" panose="020F0502020204030204" pitchFamily="34" charset="0"/>
              </a:rPr>
              <a:t>and</a:t>
            </a:r>
            <a:r>
              <a:rPr spc="-53" dirty="0">
                <a:latin typeface="Calibri" panose="020F0502020204030204" pitchFamily="34" charset="0"/>
                <a:cs typeface="Calibri" panose="020F0502020204030204" pitchFamily="34" charset="0"/>
              </a:rPr>
              <a:t> </a:t>
            </a:r>
            <a:r>
              <a:rPr spc="-11" dirty="0">
                <a:latin typeface="Calibri" panose="020F0502020204030204" pitchFamily="34" charset="0"/>
                <a:cs typeface="Calibri" panose="020F0502020204030204" pitchFamily="34" charset="0"/>
              </a:rPr>
              <a:t>future </a:t>
            </a:r>
            <a:r>
              <a:rPr spc="-497" dirty="0">
                <a:latin typeface="Calibri" panose="020F0502020204030204" pitchFamily="34" charset="0"/>
                <a:cs typeface="Calibri" panose="020F0502020204030204" pitchFamily="34" charset="0"/>
              </a:rPr>
              <a:t> </a:t>
            </a:r>
            <a:r>
              <a:rPr spc="-21" dirty="0">
                <a:latin typeface="Calibri" panose="020F0502020204030204" pitchFamily="34" charset="0"/>
                <a:cs typeface="Calibri" panose="020F0502020204030204" pitchFamily="34" charset="0"/>
              </a:rPr>
              <a:t>prices </a:t>
            </a:r>
            <a:r>
              <a:rPr spc="21" dirty="0">
                <a:latin typeface="Calibri" panose="020F0502020204030204" pitchFamily="34" charset="0"/>
                <a:cs typeface="Calibri" panose="020F0502020204030204" pitchFamily="34" charset="0"/>
              </a:rPr>
              <a:t>at</a:t>
            </a:r>
            <a:r>
              <a:rPr spc="-11" dirty="0">
                <a:latin typeface="Calibri" panose="020F0502020204030204" pitchFamily="34" charset="0"/>
                <a:cs typeface="Calibri" panose="020F0502020204030204" pitchFamily="34" charset="0"/>
              </a:rPr>
              <a:t> </a:t>
            </a:r>
            <a:r>
              <a:rPr spc="-137" dirty="0">
                <a:latin typeface="Calibri" panose="020F0502020204030204" pitchFamily="34" charset="0"/>
                <a:cs typeface="Calibri" panose="020F0502020204030204" pitchFamily="34" charset="0"/>
              </a:rPr>
              <a:t>t+1	</a:t>
            </a:r>
            <a:r>
              <a:rPr dirty="0">
                <a:latin typeface="Calibri" panose="020F0502020204030204" pitchFamily="34" charset="0"/>
                <a:cs typeface="Calibri" panose="020F0502020204030204" pitchFamily="34" charset="0"/>
              </a:rPr>
              <a:t>expectations</a:t>
            </a:r>
            <a:r>
              <a:rPr spc="-42" dirty="0">
                <a:latin typeface="Calibri" panose="020F0502020204030204" pitchFamily="34" charset="0"/>
                <a:cs typeface="Calibri" panose="020F0502020204030204" pitchFamily="34" charset="0"/>
              </a:rPr>
              <a:t> </a:t>
            </a:r>
            <a:r>
              <a:rPr spc="-32" dirty="0">
                <a:latin typeface="Calibri" panose="020F0502020204030204" pitchFamily="34" charset="0"/>
                <a:cs typeface="Calibri" panose="020F0502020204030204" pitchFamily="34" charset="0"/>
              </a:rPr>
              <a:t>triggers </a:t>
            </a:r>
            <a:r>
              <a:rPr spc="63" dirty="0">
                <a:latin typeface="Calibri" panose="020F0502020204030204" pitchFamily="34" charset="0"/>
                <a:cs typeface="Calibri" panose="020F0502020204030204" pitchFamily="34" charset="0"/>
              </a:rPr>
              <a:t>new</a:t>
            </a:r>
            <a:r>
              <a:rPr spc="-42" dirty="0">
                <a:latin typeface="Calibri" panose="020F0502020204030204" pitchFamily="34" charset="0"/>
                <a:cs typeface="Calibri" panose="020F0502020204030204" pitchFamily="34" charset="0"/>
              </a:rPr>
              <a:t> </a:t>
            </a:r>
            <a:r>
              <a:rPr spc="-53" dirty="0">
                <a:latin typeface="Calibri" panose="020F0502020204030204" pitchFamily="34" charset="0"/>
                <a:cs typeface="Calibri" panose="020F0502020204030204" pitchFamily="34" charset="0"/>
              </a:rPr>
              <a:t>offers</a:t>
            </a:r>
            <a:r>
              <a:rPr spc="-32" dirty="0">
                <a:latin typeface="Calibri" panose="020F0502020204030204" pitchFamily="34" charset="0"/>
                <a:cs typeface="Calibri" panose="020F0502020204030204" pitchFamily="34" charset="0"/>
              </a:rPr>
              <a:t> </a:t>
            </a:r>
            <a:r>
              <a:rPr spc="53" dirty="0">
                <a:latin typeface="Calibri" panose="020F0502020204030204" pitchFamily="34" charset="0"/>
                <a:cs typeface="Calibri" panose="020F0502020204030204" pitchFamily="34" charset="0"/>
              </a:rPr>
              <a:t>and</a:t>
            </a:r>
            <a:r>
              <a:rPr spc="-32" dirty="0">
                <a:latin typeface="Calibri" panose="020F0502020204030204" pitchFamily="34" charset="0"/>
                <a:cs typeface="Calibri" panose="020F0502020204030204" pitchFamily="34" charset="0"/>
              </a:rPr>
              <a:t> </a:t>
            </a:r>
            <a:r>
              <a:rPr spc="42" dirty="0">
                <a:latin typeface="Calibri" panose="020F0502020204030204" pitchFamily="34" charset="0"/>
                <a:cs typeface="Calibri" panose="020F0502020204030204" pitchFamily="34" charset="0"/>
              </a:rPr>
              <a:t>demands</a:t>
            </a:r>
            <a:endParaRPr dirty="0">
              <a:latin typeface="Calibri" panose="020F0502020204030204" pitchFamily="34" charset="0"/>
              <a:cs typeface="Calibri" panose="020F0502020204030204" pitchFamily="34" charset="0"/>
            </a:endParaRPr>
          </a:p>
        </p:txBody>
      </p:sp>
      <p:sp>
        <p:nvSpPr>
          <p:cNvPr id="8" name="object 8">
            <a:extLst>
              <a:ext uri="{FF2B5EF4-FFF2-40B4-BE49-F238E27FC236}">
                <a16:creationId xmlns:a16="http://schemas.microsoft.com/office/drawing/2014/main" id="{C364BCED-61D3-4B0E-9F87-A88E8516EDC7}"/>
              </a:ext>
            </a:extLst>
          </p:cNvPr>
          <p:cNvSpPr txBox="1"/>
          <p:nvPr/>
        </p:nvSpPr>
        <p:spPr>
          <a:xfrm>
            <a:off x="790780" y="5695004"/>
            <a:ext cx="10610440" cy="712603"/>
          </a:xfrm>
          <a:prstGeom prst="rect">
            <a:avLst/>
          </a:prstGeom>
        </p:spPr>
        <p:txBody>
          <a:bodyPr vert="horz" wrap="square" lIns="0" tIns="75156" rIns="0" bIns="0" rtlCol="0">
            <a:spAutoFit/>
          </a:bodyPr>
          <a:lstStyle/>
          <a:p>
            <a:pPr algn="ctr">
              <a:spcBef>
                <a:spcPts val="592"/>
              </a:spcBef>
            </a:pPr>
            <a:r>
              <a:rPr sz="1902" dirty="0">
                <a:solidFill>
                  <a:srgbClr val="22373A"/>
                </a:solidFill>
                <a:latin typeface="Calibri" panose="020F0502020204030204" pitchFamily="34" charset="0"/>
                <a:cs typeface="Calibri" panose="020F0502020204030204" pitchFamily="34" charset="0"/>
              </a:rPr>
              <a:t>It</a:t>
            </a:r>
            <a:r>
              <a:rPr sz="1902" spc="-21" dirty="0">
                <a:solidFill>
                  <a:srgbClr val="22373A"/>
                </a:solidFill>
                <a:latin typeface="Calibri" panose="020F0502020204030204" pitchFamily="34" charset="0"/>
                <a:cs typeface="Calibri" panose="020F0502020204030204" pitchFamily="34" charset="0"/>
              </a:rPr>
              <a:t> </a:t>
            </a:r>
            <a:r>
              <a:rPr sz="1902" dirty="0">
                <a:solidFill>
                  <a:srgbClr val="22373A"/>
                </a:solidFill>
                <a:latin typeface="Calibri" panose="020F0502020204030204" pitchFamily="34" charset="0"/>
                <a:cs typeface="Calibri" panose="020F0502020204030204" pitchFamily="34" charset="0"/>
              </a:rPr>
              <a:t>simultaneously</a:t>
            </a:r>
            <a:r>
              <a:rPr sz="1902" spc="-21" dirty="0">
                <a:solidFill>
                  <a:srgbClr val="22373A"/>
                </a:solidFill>
                <a:latin typeface="Calibri" panose="020F0502020204030204" pitchFamily="34" charset="0"/>
                <a:cs typeface="Calibri" panose="020F0502020204030204" pitchFamily="34" charset="0"/>
              </a:rPr>
              <a:t> </a:t>
            </a:r>
            <a:r>
              <a:rPr sz="1902" dirty="0">
                <a:solidFill>
                  <a:srgbClr val="22373A"/>
                </a:solidFill>
                <a:latin typeface="Calibri" panose="020F0502020204030204" pitchFamily="34" charset="0"/>
                <a:cs typeface="Calibri" panose="020F0502020204030204" pitchFamily="34" charset="0"/>
              </a:rPr>
              <a:t>creates</a:t>
            </a:r>
            <a:r>
              <a:rPr sz="1902" spc="-21" dirty="0">
                <a:solidFill>
                  <a:srgbClr val="22373A"/>
                </a:solidFill>
                <a:latin typeface="Calibri" panose="020F0502020204030204" pitchFamily="34" charset="0"/>
                <a:cs typeface="Calibri" panose="020F0502020204030204" pitchFamily="34" charset="0"/>
              </a:rPr>
              <a:t> </a:t>
            </a:r>
            <a:r>
              <a:rPr sz="1902" spc="11" dirty="0">
                <a:solidFill>
                  <a:srgbClr val="22373A"/>
                </a:solidFill>
                <a:latin typeface="Calibri" panose="020F0502020204030204" pitchFamily="34" charset="0"/>
                <a:cs typeface="Calibri" panose="020F0502020204030204" pitchFamily="34" charset="0"/>
              </a:rPr>
              <a:t>(endogenous)</a:t>
            </a:r>
            <a:r>
              <a:rPr sz="1902" spc="-21" dirty="0">
                <a:solidFill>
                  <a:srgbClr val="22373A"/>
                </a:solidFill>
                <a:latin typeface="Calibri" panose="020F0502020204030204" pitchFamily="34" charset="0"/>
                <a:cs typeface="Calibri" panose="020F0502020204030204" pitchFamily="34" charset="0"/>
              </a:rPr>
              <a:t> </a:t>
            </a:r>
            <a:r>
              <a:rPr sz="1902" dirty="0">
                <a:solidFill>
                  <a:srgbClr val="22373A"/>
                </a:solidFill>
                <a:latin typeface="Calibri" panose="020F0502020204030204" pitchFamily="34" charset="0"/>
                <a:cs typeface="Calibri" panose="020F0502020204030204" pitchFamily="34" charset="0"/>
              </a:rPr>
              <a:t>information</a:t>
            </a:r>
            <a:r>
              <a:rPr sz="1902" spc="-21" dirty="0">
                <a:solidFill>
                  <a:srgbClr val="22373A"/>
                </a:solidFill>
                <a:latin typeface="Calibri" panose="020F0502020204030204" pitchFamily="34" charset="0"/>
                <a:cs typeface="Calibri" panose="020F0502020204030204" pitchFamily="34" charset="0"/>
              </a:rPr>
              <a:t> </a:t>
            </a:r>
            <a:r>
              <a:rPr sz="1902" spc="53" dirty="0">
                <a:solidFill>
                  <a:srgbClr val="22373A"/>
                </a:solidFill>
                <a:latin typeface="Calibri" panose="020F0502020204030204" pitchFamily="34" charset="0"/>
                <a:cs typeface="Calibri" panose="020F0502020204030204" pitchFamily="34" charset="0"/>
              </a:rPr>
              <a:t>and</a:t>
            </a:r>
            <a:r>
              <a:rPr sz="1902" spc="-21" dirty="0">
                <a:solidFill>
                  <a:srgbClr val="22373A"/>
                </a:solidFill>
                <a:latin typeface="Calibri" panose="020F0502020204030204" pitchFamily="34" charset="0"/>
                <a:cs typeface="Calibri" panose="020F0502020204030204" pitchFamily="34" charset="0"/>
              </a:rPr>
              <a:t> </a:t>
            </a:r>
            <a:r>
              <a:rPr sz="1902" spc="-42" dirty="0">
                <a:solidFill>
                  <a:srgbClr val="22373A"/>
                </a:solidFill>
                <a:latin typeface="Calibri" panose="020F0502020204030204" pitchFamily="34" charset="0"/>
                <a:cs typeface="Calibri" panose="020F0502020204030204" pitchFamily="34" charset="0"/>
              </a:rPr>
              <a:t>conveys</a:t>
            </a:r>
            <a:r>
              <a:rPr sz="1902" spc="-11" dirty="0">
                <a:solidFill>
                  <a:srgbClr val="22373A"/>
                </a:solidFill>
                <a:latin typeface="Calibri" panose="020F0502020204030204" pitchFamily="34" charset="0"/>
                <a:cs typeface="Calibri" panose="020F0502020204030204" pitchFamily="34" charset="0"/>
              </a:rPr>
              <a:t> </a:t>
            </a:r>
            <a:r>
              <a:rPr sz="1902" spc="-32" dirty="0">
                <a:solidFill>
                  <a:srgbClr val="22373A"/>
                </a:solidFill>
                <a:latin typeface="Calibri" panose="020F0502020204030204" pitchFamily="34" charset="0"/>
                <a:cs typeface="Calibri" panose="020F0502020204030204" pitchFamily="34" charset="0"/>
              </a:rPr>
              <a:t>(exogenous)</a:t>
            </a:r>
            <a:r>
              <a:rPr sz="1902" spc="-21" dirty="0">
                <a:solidFill>
                  <a:srgbClr val="22373A"/>
                </a:solidFill>
                <a:latin typeface="Calibri" panose="020F0502020204030204" pitchFamily="34" charset="0"/>
                <a:cs typeface="Calibri" panose="020F0502020204030204" pitchFamily="34" charset="0"/>
              </a:rPr>
              <a:t> information.</a:t>
            </a:r>
            <a:endParaRPr sz="1902" dirty="0">
              <a:latin typeface="Calibri" panose="020F0502020204030204" pitchFamily="34" charset="0"/>
              <a:cs typeface="Calibri" panose="020F0502020204030204" pitchFamily="34" charset="0"/>
            </a:endParaRPr>
          </a:p>
          <a:p>
            <a:pPr algn="ctr">
              <a:spcBef>
                <a:spcPts val="380"/>
              </a:spcBef>
            </a:pPr>
            <a:endParaRPr sz="1902"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714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426F-2ECB-40DC-A232-1B7B1986F76C}"/>
              </a:ext>
            </a:extLst>
          </p:cNvPr>
          <p:cNvSpPr>
            <a:spLocks noGrp="1"/>
          </p:cNvSpPr>
          <p:nvPr>
            <p:ph type="title"/>
          </p:nvPr>
        </p:nvSpPr>
        <p:spPr/>
        <p:txBody>
          <a:bodyPr/>
          <a:lstStyle/>
          <a:p>
            <a:r>
              <a:rPr lang="en-US" sz="2800" spc="32" dirty="0">
                <a:latin typeface="Calibri" panose="020F0502020204030204" pitchFamily="34" charset="0"/>
                <a:cs typeface="Calibri" panose="020F0502020204030204" pitchFamily="34" charset="0"/>
              </a:rPr>
              <a:t>A liquid market is a mixed market</a:t>
            </a:r>
          </a:p>
        </p:txBody>
      </p:sp>
      <p:sp>
        <p:nvSpPr>
          <p:cNvPr id="3" name="Content Placeholder 2">
            <a:extLst>
              <a:ext uri="{FF2B5EF4-FFF2-40B4-BE49-F238E27FC236}">
                <a16:creationId xmlns:a16="http://schemas.microsoft.com/office/drawing/2014/main" id="{3CBF2476-FA56-4D97-84DA-96E0A4203336}"/>
              </a:ext>
            </a:extLst>
          </p:cNvPr>
          <p:cNvSpPr>
            <a:spLocks noGrp="1"/>
          </p:cNvSpPr>
          <p:nvPr>
            <p:ph idx="1"/>
          </p:nvPr>
        </p:nvSpPr>
        <p:spPr>
          <a:xfrm>
            <a:off x="389469" y="1394460"/>
            <a:ext cx="11398251" cy="5104769"/>
          </a:xfrm>
        </p:spPr>
        <p:txBody>
          <a:bodyPr/>
          <a:lstStyle/>
          <a:p>
            <a:pPr>
              <a:spcBef>
                <a:spcPts val="592"/>
              </a:spcBef>
              <a:spcAft>
                <a:spcPts val="600"/>
              </a:spcAft>
            </a:pPr>
            <a:r>
              <a:rPr lang="en-US" sz="2000" spc="-53" dirty="0">
                <a:latin typeface="Calibri" panose="020F0502020204030204" pitchFamily="34" charset="0"/>
                <a:cs typeface="Calibri" panose="020F0502020204030204" pitchFamily="34" charset="0"/>
              </a:rPr>
              <a:t>A </a:t>
            </a:r>
            <a:r>
              <a:rPr lang="en-US" sz="2000" b="1" spc="21" dirty="0">
                <a:latin typeface="Calibri" panose="020F0502020204030204" pitchFamily="34" charset="0"/>
                <a:cs typeface="Calibri" panose="020F0502020204030204" pitchFamily="34" charset="0"/>
              </a:rPr>
              <a:t>trading facility has two main goals: </a:t>
            </a:r>
          </a:p>
          <a:p>
            <a:pPr marL="599793" indent="-285750">
              <a:spcBef>
                <a:spcPts val="592"/>
              </a:spcBef>
              <a:buFont typeface="Wingdings" panose="05000000000000000000" pitchFamily="2" charset="2"/>
              <a:buChar char="Ø"/>
              <a:tabLst>
                <a:tab pos="481804" algn="l"/>
              </a:tabLst>
            </a:pPr>
            <a:r>
              <a:rPr lang="en-US" sz="2000" spc="21" dirty="0">
                <a:latin typeface="Calibri" panose="020F0502020204030204" pitchFamily="34" charset="0"/>
                <a:cs typeface="Calibri" panose="020F0502020204030204" pitchFamily="34" charset="0"/>
              </a:rPr>
              <a:t>Achieve an </a:t>
            </a:r>
            <a:r>
              <a:rPr lang="en-US" sz="2000" spc="-53" dirty="0">
                <a:latin typeface="Calibri" panose="020F0502020204030204" pitchFamily="34" charset="0"/>
                <a:cs typeface="Calibri" panose="020F0502020204030204" pitchFamily="34" charset="0"/>
              </a:rPr>
              <a:t>equilibrium price that matches the offer and demand. The more buyers, the higher the price and the more sellers the lower the price. This is the source of market pressure</a:t>
            </a:r>
          </a:p>
          <a:p>
            <a:pPr marL="599793" indent="-285750">
              <a:spcBef>
                <a:spcPts val="592"/>
              </a:spcBef>
              <a:buFont typeface="Wingdings" panose="05000000000000000000" pitchFamily="2" charset="2"/>
              <a:buChar char="Ø"/>
              <a:tabLst>
                <a:tab pos="481804" algn="l"/>
              </a:tabLst>
            </a:pPr>
            <a:r>
              <a:rPr lang="en-US" sz="2000" spc="-53" dirty="0">
                <a:latin typeface="Calibri" panose="020F0502020204030204" pitchFamily="34" charset="0"/>
                <a:cs typeface="Calibri" panose="020F0502020204030204" pitchFamily="34" charset="0"/>
              </a:rPr>
              <a:t>Disseminate prices that digested most of the available information concerning the valuation of assets </a:t>
            </a:r>
          </a:p>
          <a:p>
            <a:pPr marL="26841" marR="10737">
              <a:lnSpc>
                <a:spcPct val="119300"/>
              </a:lnSpc>
              <a:spcBef>
                <a:spcPts val="211"/>
              </a:spcBef>
            </a:pPr>
            <a:endParaRPr lang="en-US" sz="2000" spc="-53" dirty="0">
              <a:latin typeface="Calibri" panose="020F0502020204030204" pitchFamily="34" charset="0"/>
              <a:cs typeface="Calibri" panose="020F0502020204030204" pitchFamily="34" charset="0"/>
            </a:endParaRPr>
          </a:p>
          <a:p>
            <a:pPr marL="26841" marR="10737">
              <a:lnSpc>
                <a:spcPct val="119300"/>
              </a:lnSpc>
              <a:spcBef>
                <a:spcPts val="211"/>
              </a:spcBef>
            </a:pPr>
            <a:r>
              <a:rPr lang="en-US" sz="2000" spc="-53" dirty="0">
                <a:latin typeface="Calibri" panose="020F0502020204030204" pitchFamily="34" charset="0"/>
                <a:cs typeface="Calibri" panose="020F0502020204030204" pitchFamily="34" charset="0"/>
              </a:rPr>
              <a:t>The</a:t>
            </a:r>
            <a:r>
              <a:rPr lang="en-US" sz="2000" spc="-21" dirty="0">
                <a:latin typeface="Calibri" panose="020F0502020204030204" pitchFamily="34" charset="0"/>
                <a:cs typeface="Calibri" panose="020F0502020204030204" pitchFamily="34" charset="0"/>
              </a:rPr>
              <a:t> </a:t>
            </a:r>
            <a:r>
              <a:rPr lang="en-US" sz="2000" b="1" spc="21" dirty="0">
                <a:latin typeface="Calibri" panose="020F0502020204030204" pitchFamily="34" charset="0"/>
                <a:cs typeface="Calibri" panose="020F0502020204030204" pitchFamily="34" charset="0"/>
              </a:rPr>
              <a:t>synchronization</a:t>
            </a:r>
            <a:r>
              <a:rPr lang="en-US" sz="2000" b="1" spc="11" dirty="0">
                <a:latin typeface="Calibri" panose="020F0502020204030204" pitchFamily="34" charset="0"/>
                <a:cs typeface="Calibri" panose="020F0502020204030204" pitchFamily="34" charset="0"/>
              </a:rPr>
              <a:t> of sellers </a:t>
            </a:r>
            <a:r>
              <a:rPr lang="en-US" sz="2000" b="1" spc="42" dirty="0">
                <a:latin typeface="Calibri" panose="020F0502020204030204" pitchFamily="34" charset="0"/>
                <a:cs typeface="Calibri" panose="020F0502020204030204" pitchFamily="34" charset="0"/>
              </a:rPr>
              <a:t>and</a:t>
            </a:r>
            <a:r>
              <a:rPr lang="en-US" sz="2000" b="1" spc="11" dirty="0">
                <a:latin typeface="Calibri" panose="020F0502020204030204" pitchFamily="34" charset="0"/>
                <a:cs typeface="Calibri" panose="020F0502020204030204" pitchFamily="34" charset="0"/>
              </a:rPr>
              <a:t> buyers </a:t>
            </a:r>
            <a:r>
              <a:rPr lang="en-US" sz="2000" spc="-85" dirty="0">
                <a:latin typeface="Calibri" panose="020F0502020204030204" pitchFamily="34" charset="0"/>
                <a:cs typeface="Calibri" panose="020F0502020204030204" pitchFamily="34" charset="0"/>
              </a:rPr>
              <a:t>is</a:t>
            </a:r>
            <a:r>
              <a:rPr lang="en-US" sz="2000" spc="-21"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the</a:t>
            </a:r>
            <a:r>
              <a:rPr lang="en-US" sz="2000" spc="-21" dirty="0">
                <a:latin typeface="Calibri" panose="020F0502020204030204" pitchFamily="34" charset="0"/>
                <a:cs typeface="Calibri" panose="020F0502020204030204" pitchFamily="34" charset="0"/>
              </a:rPr>
              <a:t> </a:t>
            </a:r>
            <a:r>
              <a:rPr lang="en-US" sz="2000" spc="53" dirty="0">
                <a:latin typeface="Calibri" panose="020F0502020204030204" pitchFamily="34" charset="0"/>
                <a:cs typeface="Calibri" panose="020F0502020204030204" pitchFamily="34" charset="0"/>
              </a:rPr>
              <a:t>main</a:t>
            </a:r>
            <a:r>
              <a:rPr lang="en-US" sz="2000" spc="-21"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component</a:t>
            </a:r>
            <a:r>
              <a:rPr lang="en-US" sz="2000" spc="-21" dirty="0">
                <a:latin typeface="Calibri" panose="020F0502020204030204" pitchFamily="34" charset="0"/>
                <a:cs typeface="Calibri" panose="020F0502020204030204" pitchFamily="34" charset="0"/>
              </a:rPr>
              <a:t> </a:t>
            </a:r>
            <a:r>
              <a:rPr lang="en-US" sz="2000" spc="-53" dirty="0">
                <a:latin typeface="Calibri" panose="020F0502020204030204" pitchFamily="34" charset="0"/>
                <a:cs typeface="Calibri" panose="020F0502020204030204" pitchFamily="34" charset="0"/>
              </a:rPr>
              <a:t>of</a:t>
            </a:r>
            <a:r>
              <a:rPr lang="en-US" sz="2000" spc="-11" dirty="0">
                <a:latin typeface="Calibri" panose="020F0502020204030204" pitchFamily="34" charset="0"/>
                <a:cs typeface="Calibri" panose="020F0502020204030204" pitchFamily="34" charset="0"/>
              </a:rPr>
              <a:t> illiquidity</a:t>
            </a:r>
            <a:r>
              <a:rPr lang="en-US" sz="2000" spc="-21"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(and</a:t>
            </a:r>
            <a:r>
              <a:rPr lang="en-US" sz="2000" spc="-2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thus</a:t>
            </a:r>
            <a:r>
              <a:rPr lang="en-US" sz="2000" spc="-21"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market </a:t>
            </a:r>
            <a:r>
              <a:rPr lang="en-US" sz="2000" spc="-507"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impact):</a:t>
            </a:r>
          </a:p>
          <a:p>
            <a:pPr marL="599793" indent="-285750">
              <a:spcBef>
                <a:spcPts val="2071"/>
              </a:spcBef>
              <a:buFont typeface="Wingdings" panose="05000000000000000000" pitchFamily="2" charset="2"/>
              <a:buChar char="Ø"/>
              <a:tabLst>
                <a:tab pos="481804" algn="l"/>
              </a:tabLst>
            </a:pPr>
            <a:r>
              <a:rPr lang="en-US" sz="2000" spc="106" dirty="0">
                <a:latin typeface="Calibri" panose="020F0502020204030204" pitchFamily="34" charset="0"/>
                <a:cs typeface="Calibri" panose="020F0502020204030204" pitchFamily="34" charset="0"/>
              </a:rPr>
              <a:t>When</a:t>
            </a:r>
            <a:r>
              <a:rPr lang="en-US" sz="2000" spc="-32"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an</a:t>
            </a:r>
            <a:r>
              <a:rPr lang="en-US" sz="2000" spc="-32"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external</a:t>
            </a:r>
            <a:r>
              <a:rPr lang="en-US" sz="2000" spc="-32"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news</a:t>
            </a:r>
            <a:r>
              <a:rPr lang="en-US" sz="2000" spc="-32" dirty="0">
                <a:latin typeface="Calibri" panose="020F0502020204030204" pitchFamily="34" charset="0"/>
                <a:cs typeface="Calibri" panose="020F0502020204030204" pitchFamily="34" charset="0"/>
              </a:rPr>
              <a:t> </a:t>
            </a:r>
            <a:r>
              <a:rPr lang="en-US" sz="2000" spc="-85" dirty="0">
                <a:latin typeface="Calibri" panose="020F0502020204030204" pitchFamily="34" charset="0"/>
                <a:cs typeface="Calibri" panose="020F0502020204030204" pitchFamily="34" charset="0"/>
              </a:rPr>
              <a:t>is</a:t>
            </a:r>
            <a:r>
              <a:rPr lang="en-US" sz="2000" spc="-32"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disclosed:</a:t>
            </a:r>
            <a:r>
              <a:rPr lang="en-US" sz="2000" spc="53"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the</a:t>
            </a:r>
            <a:r>
              <a:rPr lang="en-US" sz="2000" spc="-32"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synchronization</a:t>
            </a:r>
            <a:r>
              <a:rPr lang="en-US" sz="2000" spc="-32" dirty="0">
                <a:latin typeface="Calibri" panose="020F0502020204030204" pitchFamily="34" charset="0"/>
                <a:cs typeface="Calibri" panose="020F0502020204030204" pitchFamily="34" charset="0"/>
              </a:rPr>
              <a:t> </a:t>
            </a:r>
            <a:r>
              <a:rPr lang="en-US" sz="2000" spc="-85" dirty="0">
                <a:latin typeface="Calibri" panose="020F0502020204030204" pitchFamily="34" charset="0"/>
                <a:cs typeface="Calibri" panose="020F0502020204030204" pitchFamily="34" charset="0"/>
              </a:rPr>
              <a:t>is</a:t>
            </a:r>
            <a:r>
              <a:rPr lang="en-US" sz="2000" spc="-32"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immediate;</a:t>
            </a:r>
            <a:endParaRPr lang="en-US" sz="2000" dirty="0">
              <a:latin typeface="Calibri" panose="020F0502020204030204" pitchFamily="34" charset="0"/>
              <a:cs typeface="Calibri" panose="020F0502020204030204" pitchFamily="34" charset="0"/>
            </a:endParaRPr>
          </a:p>
          <a:p>
            <a:pPr marL="599793" indent="-285750">
              <a:spcBef>
                <a:spcPts val="1023"/>
              </a:spcBef>
              <a:buFont typeface="Wingdings" panose="05000000000000000000" pitchFamily="2" charset="2"/>
              <a:buChar char="Ø"/>
              <a:tabLst>
                <a:tab pos="481804" algn="l"/>
              </a:tabLst>
            </a:pPr>
            <a:r>
              <a:rPr lang="en-US" sz="2000" spc="106" dirty="0">
                <a:latin typeface="Calibri" panose="020F0502020204030204" pitchFamily="34" charset="0"/>
                <a:cs typeface="Calibri" panose="020F0502020204030204" pitchFamily="34" charset="0"/>
              </a:rPr>
              <a:t>When</a:t>
            </a:r>
            <a:r>
              <a:rPr lang="en-US" sz="2000" spc="-32"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information</a:t>
            </a:r>
            <a:r>
              <a:rPr lang="en-US" sz="2000" spc="-2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affect</a:t>
            </a:r>
            <a:r>
              <a:rPr lang="en-US" sz="2000" spc="-32"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differently</a:t>
            </a:r>
            <a:r>
              <a:rPr lang="en-US" sz="2000" spc="-21"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investment</a:t>
            </a:r>
            <a:r>
              <a:rPr lang="en-US" sz="2000" spc="-32"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time</a:t>
            </a:r>
            <a:r>
              <a:rPr lang="en-US" sz="2000" spc="-21" dirty="0">
                <a:latin typeface="Calibri" panose="020F0502020204030204" pitchFamily="34" charset="0"/>
                <a:cs typeface="Calibri" panose="020F0502020204030204" pitchFamily="34" charset="0"/>
              </a:rPr>
              <a:t> </a:t>
            </a:r>
            <a:r>
              <a:rPr lang="en-US" sz="2000" spc="-53" dirty="0">
                <a:latin typeface="Calibri" panose="020F0502020204030204" pitchFamily="34" charset="0"/>
                <a:cs typeface="Calibri" panose="020F0502020204030204" pitchFamily="34" charset="0"/>
              </a:rPr>
              <a:t>horizons:</a:t>
            </a:r>
            <a:r>
              <a:rPr lang="en-US" sz="2000" spc="63"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the</a:t>
            </a:r>
            <a:r>
              <a:rPr lang="en-US" sz="2000" spc="-32" dirty="0">
                <a:latin typeface="Calibri" panose="020F0502020204030204" pitchFamily="34" charset="0"/>
                <a:cs typeface="Calibri" panose="020F0502020204030204" pitchFamily="34" charset="0"/>
              </a:rPr>
              <a:t> </a:t>
            </a:r>
            <a:r>
              <a:rPr lang="en-US" sz="2000" spc="53" dirty="0">
                <a:latin typeface="Calibri" panose="020F0502020204030204" pitchFamily="34" charset="0"/>
                <a:cs typeface="Calibri" panose="020F0502020204030204" pitchFamily="34" charset="0"/>
              </a:rPr>
              <a:t>impact</a:t>
            </a:r>
            <a:r>
              <a:rPr lang="en-US" sz="2000" spc="-21" dirty="0">
                <a:latin typeface="Calibri" panose="020F0502020204030204" pitchFamily="34" charset="0"/>
                <a:cs typeface="Calibri" panose="020F0502020204030204" pitchFamily="34" charset="0"/>
              </a:rPr>
              <a:t> </a:t>
            </a:r>
            <a:r>
              <a:rPr lang="en-US" sz="2000" spc="-85" dirty="0">
                <a:latin typeface="Calibri" panose="020F0502020204030204" pitchFamily="34" charset="0"/>
                <a:cs typeface="Calibri" panose="020F0502020204030204" pitchFamily="34" charset="0"/>
              </a:rPr>
              <a:t>is</a:t>
            </a:r>
            <a:r>
              <a:rPr lang="en-US" sz="2000" spc="-32"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smoother;</a:t>
            </a:r>
            <a:endParaRPr lang="en-US" sz="2000" dirty="0">
              <a:latin typeface="Calibri" panose="020F0502020204030204" pitchFamily="34" charset="0"/>
              <a:cs typeface="Calibri" panose="020F0502020204030204" pitchFamily="34" charset="0"/>
            </a:endParaRPr>
          </a:p>
          <a:p>
            <a:pPr marL="599793" indent="-285750">
              <a:spcBef>
                <a:spcPts val="1023"/>
              </a:spcBef>
              <a:buFont typeface="Wingdings" panose="05000000000000000000" pitchFamily="2" charset="2"/>
              <a:buChar char="Ø"/>
              <a:tabLst>
                <a:tab pos="481804" algn="l"/>
              </a:tabLst>
            </a:pPr>
            <a:r>
              <a:rPr lang="en-US" sz="2000" spc="32" dirty="0">
                <a:latin typeface="Calibri" panose="020F0502020204030204" pitchFamily="34" charset="0"/>
                <a:cs typeface="Calibri" panose="020F0502020204030204" pitchFamily="34" charset="0"/>
              </a:rPr>
              <a:t>A</a:t>
            </a:r>
            <a:r>
              <a:rPr lang="en-US" sz="2000" spc="-21"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market</a:t>
            </a:r>
            <a:r>
              <a:rPr lang="en-US" sz="2000" spc="-21"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with</a:t>
            </a:r>
            <a:r>
              <a:rPr lang="en-US" sz="2000" spc="-11" dirty="0">
                <a:latin typeface="Calibri" panose="020F0502020204030204" pitchFamily="34" charset="0"/>
                <a:cs typeface="Calibri" panose="020F0502020204030204" pitchFamily="34" charset="0"/>
              </a:rPr>
              <a:t> different</a:t>
            </a:r>
            <a:r>
              <a:rPr lang="en-US" sz="2000" spc="-21"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investment</a:t>
            </a:r>
            <a:r>
              <a:rPr lang="en-US" sz="2000" spc="-21"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philosophies </a:t>
            </a:r>
            <a:r>
              <a:rPr lang="en-US" sz="2000" spc="53" dirty="0">
                <a:latin typeface="Calibri" panose="020F0502020204030204" pitchFamily="34" charset="0"/>
                <a:cs typeface="Calibri" panose="020F0502020204030204" pitchFamily="34" charset="0"/>
              </a:rPr>
              <a:t>and</a:t>
            </a:r>
            <a:r>
              <a:rPr lang="en-US" sz="2000" spc="-21"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different </a:t>
            </a:r>
            <a:r>
              <a:rPr lang="en-US" sz="2000" spc="42" dirty="0">
                <a:latin typeface="Calibri" panose="020F0502020204030204" pitchFamily="34" charset="0"/>
                <a:cs typeface="Calibri" panose="020F0502020204030204" pitchFamily="34" charset="0"/>
              </a:rPr>
              <a:t>time</a:t>
            </a:r>
            <a:r>
              <a:rPr lang="en-US" sz="2000" spc="-21" dirty="0">
                <a:latin typeface="Calibri" panose="020F0502020204030204" pitchFamily="34" charset="0"/>
                <a:cs typeface="Calibri" panose="020F0502020204030204" pitchFamily="34" charset="0"/>
              </a:rPr>
              <a:t> </a:t>
            </a:r>
            <a:r>
              <a:rPr lang="en-US" sz="2000" spc="-32" dirty="0">
                <a:latin typeface="Calibri" panose="020F0502020204030204" pitchFamily="34" charset="0"/>
                <a:cs typeface="Calibri" panose="020F0502020204030204" pitchFamily="34" charset="0"/>
              </a:rPr>
              <a:t>horizons</a:t>
            </a:r>
            <a:r>
              <a:rPr lang="en-US" sz="2000" spc="-21" dirty="0">
                <a:latin typeface="Calibri" panose="020F0502020204030204" pitchFamily="34" charset="0"/>
                <a:cs typeface="Calibri" panose="020F0502020204030204" pitchFamily="34" charset="0"/>
              </a:rPr>
              <a:t> </a:t>
            </a:r>
            <a:r>
              <a:rPr lang="en-US" sz="2000" spc="-85" dirty="0">
                <a:latin typeface="Calibri" panose="020F0502020204030204" pitchFamily="34" charset="0"/>
                <a:cs typeface="Calibri" panose="020F0502020204030204" pitchFamily="34" charset="0"/>
              </a:rPr>
              <a:t>is</a:t>
            </a:r>
            <a:r>
              <a:rPr lang="en-US" sz="2000" spc="-11" dirty="0">
                <a:latin typeface="Calibri" panose="020F0502020204030204" pitchFamily="34" charset="0"/>
                <a:cs typeface="Calibri" panose="020F0502020204030204" pitchFamily="34" charset="0"/>
              </a:rPr>
              <a:t> </a:t>
            </a:r>
            <a:r>
              <a:rPr lang="en-US" sz="2000" spc="32" dirty="0">
                <a:latin typeface="Calibri" panose="020F0502020204030204" pitchFamily="34" charset="0"/>
                <a:cs typeface="Calibri" panose="020F0502020204030204" pitchFamily="34" charset="0"/>
              </a:rPr>
              <a:t>more</a:t>
            </a:r>
            <a:r>
              <a:rPr lang="en-US" sz="2000" spc="-21" dirty="0">
                <a:latin typeface="Calibri" panose="020F0502020204030204" pitchFamily="34" charset="0"/>
                <a:cs typeface="Calibri" panose="020F0502020204030204" pitchFamily="34" charset="0"/>
              </a:rPr>
              <a:t> liquid.</a:t>
            </a:r>
            <a:endParaRPr lang="en-US" sz="2000" dirty="0">
              <a:latin typeface="Calibri" panose="020F0502020204030204" pitchFamily="34" charset="0"/>
              <a:cs typeface="Calibri" panose="020F0502020204030204" pitchFamily="34" charset="0"/>
            </a:endParaRPr>
          </a:p>
          <a:p>
            <a:pPr marL="26841">
              <a:spcBef>
                <a:spcPts val="2082"/>
              </a:spcBef>
            </a:pPr>
            <a:r>
              <a:rPr lang="en-US" sz="2000" spc="-21" dirty="0">
                <a:latin typeface="Calibri" panose="020F0502020204030204" pitchFamily="34" charset="0"/>
                <a:cs typeface="Calibri" panose="020F0502020204030204" pitchFamily="34" charset="0"/>
              </a:rPr>
              <a:t>Theoretical</a:t>
            </a:r>
            <a:r>
              <a:rPr lang="en-US" sz="2000" spc="-11"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developments</a:t>
            </a:r>
            <a:r>
              <a:rPr lang="en-US" sz="2000" spc="-1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a:t>
            </a:r>
            <a:r>
              <a:rPr lang="en-US" sz="2000" spc="-1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[LGR1O] </a:t>
            </a:r>
            <a:r>
              <a:rPr lang="en-US" sz="2000" spc="11" dirty="0">
                <a:latin typeface="Calibri" panose="020F0502020204030204" pitchFamily="34" charset="0"/>
                <a:cs typeface="Calibri" panose="020F0502020204030204" pitchFamily="34" charset="0"/>
              </a:rPr>
              <a:t>(macroscopic</a:t>
            </a:r>
            <a:r>
              <a:rPr lang="en-US" sz="2000" spc="-11"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scale)</a:t>
            </a:r>
            <a:r>
              <a:rPr lang="en-US" sz="2000" spc="-11" dirty="0">
                <a:latin typeface="Calibri" panose="020F0502020204030204" pitchFamily="34" charset="0"/>
                <a:cs typeface="Calibri" panose="020F0502020204030204" pitchFamily="34" charset="0"/>
              </a:rPr>
              <a:t> </a:t>
            </a:r>
            <a:r>
              <a:rPr lang="en-US" sz="2000" spc="53" dirty="0">
                <a:latin typeface="Calibri" panose="020F0502020204030204" pitchFamily="34" charset="0"/>
                <a:cs typeface="Calibri" panose="020F0502020204030204" pitchFamily="34" charset="0"/>
              </a:rPr>
              <a:t>and</a:t>
            </a:r>
            <a:r>
              <a:rPr lang="en-US" sz="2000" spc="-1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[LLLL13] </a:t>
            </a:r>
            <a:r>
              <a:rPr lang="en-US" sz="2000" dirty="0">
                <a:latin typeface="Calibri" panose="020F0502020204030204" pitchFamily="34" charset="0"/>
                <a:cs typeface="Calibri" panose="020F0502020204030204" pitchFamily="34" charset="0"/>
              </a:rPr>
              <a:t>(microscopic</a:t>
            </a:r>
            <a:r>
              <a:rPr lang="en-US" sz="2000" spc="-11"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scale)</a:t>
            </a:r>
            <a:r>
              <a:rPr lang="en-US" sz="2000" spc="-11" dirty="0">
                <a:latin typeface="Calibri" panose="020F0502020204030204" pitchFamily="34" charset="0"/>
                <a:cs typeface="Calibri" panose="020F0502020204030204" pitchFamily="34" charset="0"/>
              </a:rPr>
              <a:t> </a:t>
            </a:r>
            <a:r>
              <a:rPr lang="en-US" sz="2000" spc="-211"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0F2242A-F0C1-4C7C-8DF4-6F1C8253CA1C}"/>
              </a:ext>
            </a:extLst>
          </p:cNvPr>
          <p:cNvSpPr>
            <a:spLocks noGrp="1"/>
          </p:cNvSpPr>
          <p:nvPr>
            <p:ph type="sldNum" sz="quarter" idx="12"/>
          </p:nvPr>
        </p:nvSpPr>
        <p:spPr/>
        <p:txBody>
          <a:bodyPr/>
          <a:lstStyle/>
          <a:p>
            <a:pPr>
              <a:defRPr/>
            </a:pPr>
            <a:fld id="{F46FFCC8-0F20-9B4B-AD2E-8C39025E5577}" type="slidenum">
              <a:rPr lang="en-GB" smtClean="0"/>
              <a:pPr>
                <a:defRPr/>
              </a:pPr>
              <a:t>11</a:t>
            </a:fld>
            <a:endParaRPr lang="en-GB"/>
          </a:p>
        </p:txBody>
      </p:sp>
      <p:sp>
        <p:nvSpPr>
          <p:cNvPr id="5" name="Footer Placeholder 4">
            <a:extLst>
              <a:ext uri="{FF2B5EF4-FFF2-40B4-BE49-F238E27FC236}">
                <a16:creationId xmlns:a16="http://schemas.microsoft.com/office/drawing/2014/main" id="{EFC81D30-8A89-4DC3-8146-BB9E0464A7A3}"/>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76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3203-8BE6-42C5-A667-F6EBA0082368}"/>
              </a:ext>
            </a:extLst>
          </p:cNvPr>
          <p:cNvSpPr>
            <a:spLocks noGrp="1"/>
          </p:cNvSpPr>
          <p:nvPr>
            <p:ph type="title"/>
          </p:nvPr>
        </p:nvSpPr>
        <p:spPr>
          <a:xfrm>
            <a:off x="403200" y="241201"/>
            <a:ext cx="10363200" cy="338555"/>
          </a:xfrm>
        </p:spPr>
        <p:txBody>
          <a:bodyPr vert="horz" wrap="square" lIns="0" tIns="0" rIns="0" bIns="0" numCol="1" anchor="t" anchorCtr="0" compatLnSpc="1">
            <a:prstTxWarp prst="textNoShape">
              <a:avLst/>
            </a:prstTxWarp>
            <a:noAutofit/>
          </a:bodyPr>
          <a:lstStyle/>
          <a:p>
            <a:r>
              <a:rPr lang="en-US" sz="2800" spc="32" dirty="0">
                <a:latin typeface="Calibri" panose="020F0502020204030204" pitchFamily="34" charset="0"/>
                <a:ea typeface="ＭＳ Ｐゴシック" charset="0"/>
                <a:cs typeface="Calibri" panose="020F0502020204030204" pitchFamily="34" charset="0"/>
              </a:rPr>
              <a:t>Example</a:t>
            </a:r>
          </a:p>
        </p:txBody>
      </p:sp>
      <p:pic>
        <p:nvPicPr>
          <p:cNvPr id="6" name="object 6">
            <a:extLst>
              <a:ext uri="{FF2B5EF4-FFF2-40B4-BE49-F238E27FC236}">
                <a16:creationId xmlns:a16="http://schemas.microsoft.com/office/drawing/2014/main" id="{2B4986BD-9ACD-4543-B0DA-70349EA34DCF}"/>
              </a:ext>
            </a:extLst>
          </p:cNvPr>
          <p:cNvPicPr/>
          <p:nvPr/>
        </p:nvPicPr>
        <p:blipFill>
          <a:blip r:embed="rId2" cstate="print"/>
          <a:stretch>
            <a:fillRect/>
          </a:stretch>
        </p:blipFill>
        <p:spPr>
          <a:xfrm>
            <a:off x="2711034" y="710205"/>
            <a:ext cx="6624814" cy="4840194"/>
          </a:xfrm>
          <a:prstGeom prst="rect">
            <a:avLst/>
          </a:prstGeom>
          <a:noFill/>
          <a:ln>
            <a:noFill/>
          </a:ln>
        </p:spPr>
      </p:pic>
      <p:sp>
        <p:nvSpPr>
          <p:cNvPr id="4" name="Slide Number Placeholder 3">
            <a:extLst>
              <a:ext uri="{FF2B5EF4-FFF2-40B4-BE49-F238E27FC236}">
                <a16:creationId xmlns:a16="http://schemas.microsoft.com/office/drawing/2014/main" id="{ACE6CD4A-8431-4983-80B5-E5B6CFB7C623}"/>
              </a:ext>
            </a:extLst>
          </p:cNvPr>
          <p:cNvSpPr>
            <a:spLocks noGrp="1"/>
          </p:cNvSpPr>
          <p:nvPr>
            <p:ph type="sldNum" sz="quarter" idx="16"/>
          </p:nvPr>
        </p:nvSpPr>
        <p:spPr>
          <a:xfrm>
            <a:off x="6023441" y="6525347"/>
            <a:ext cx="395817" cy="122237"/>
          </a:xfrm>
        </p:spPr>
        <p:txBody>
          <a:bodyPr vert="horz" lIns="0" tIns="0" rIns="0" bIns="0" rtlCol="0" anchor="t" anchorCtr="0">
            <a:normAutofit/>
          </a:bodyPr>
          <a:lstStyle/>
          <a:p>
            <a:pPr>
              <a:spcAft>
                <a:spcPts val="600"/>
              </a:spcAft>
              <a:defRPr/>
            </a:pPr>
            <a:fld id="{F46FFCC8-0F20-9B4B-AD2E-8C39025E5577}" type="slidenum">
              <a:rPr lang="en-GB" kern="1200"/>
              <a:pPr>
                <a:spcAft>
                  <a:spcPts val="600"/>
                </a:spcAft>
                <a:defRPr/>
              </a:pPr>
              <a:t>12</a:t>
            </a:fld>
            <a:endParaRPr lang="en-GB" kern="1200"/>
          </a:p>
        </p:txBody>
      </p:sp>
      <p:sp>
        <p:nvSpPr>
          <p:cNvPr id="5" name="Footer Placeholder 4">
            <a:extLst>
              <a:ext uri="{FF2B5EF4-FFF2-40B4-BE49-F238E27FC236}">
                <a16:creationId xmlns:a16="http://schemas.microsoft.com/office/drawing/2014/main" id="{52B20540-0B2A-4198-BE9E-DB328080F599}"/>
              </a:ext>
            </a:extLst>
          </p:cNvPr>
          <p:cNvSpPr>
            <a:spLocks noGrp="1"/>
          </p:cNvSpPr>
          <p:nvPr>
            <p:ph type="ftr" sz="quarter" idx="3"/>
          </p:nvPr>
        </p:nvSpPr>
        <p:spPr>
          <a:xfrm>
            <a:off x="387464" y="6557964"/>
            <a:ext cx="3166533" cy="111125"/>
          </a:xfrm>
        </p:spPr>
        <p:txBody>
          <a:bodyPr vert="horz" lIns="0" tIns="0" rIns="0" bIns="0" rtlCol="0" anchor="t" anchorCtr="0">
            <a:normAutofit/>
          </a:bodyPr>
          <a:lstStyle/>
          <a:p>
            <a:pPr>
              <a:spcAft>
                <a:spcPts val="600"/>
              </a:spcAft>
              <a:defRPr/>
            </a:pPr>
            <a:r>
              <a:rPr lang="en-GB"/>
              <a:t>Document Classification</a:t>
            </a:r>
          </a:p>
        </p:txBody>
      </p:sp>
      <p:sp>
        <p:nvSpPr>
          <p:cNvPr id="9" name="object 7">
            <a:extLst>
              <a:ext uri="{FF2B5EF4-FFF2-40B4-BE49-F238E27FC236}">
                <a16:creationId xmlns:a16="http://schemas.microsoft.com/office/drawing/2014/main" id="{2BCB24BA-8A5B-491D-B50E-58A3AC98241A}"/>
              </a:ext>
            </a:extLst>
          </p:cNvPr>
          <p:cNvSpPr txBox="1"/>
          <p:nvPr/>
        </p:nvSpPr>
        <p:spPr>
          <a:xfrm>
            <a:off x="812791" y="5680848"/>
            <a:ext cx="10555415" cy="352889"/>
          </a:xfrm>
          <a:prstGeom prst="rect">
            <a:avLst/>
          </a:prstGeom>
        </p:spPr>
        <p:txBody>
          <a:bodyPr vert="horz" wrap="square" lIns="0" tIns="75156" rIns="0" bIns="0" rtlCol="0">
            <a:spAutoFit/>
          </a:bodyPr>
          <a:lstStyle/>
          <a:p>
            <a:pPr algn="ctr">
              <a:spcBef>
                <a:spcPts val="592"/>
              </a:spcBef>
            </a:pPr>
            <a:r>
              <a:rPr dirty="0">
                <a:solidFill>
                  <a:srgbClr val="22373A"/>
                </a:solidFill>
                <a:latin typeface="Calibri" panose="020F0502020204030204" pitchFamily="34" charset="0"/>
                <a:cs typeface="Calibri" panose="020F0502020204030204" pitchFamily="34" charset="0"/>
              </a:rPr>
              <a:t>TF1</a:t>
            </a:r>
            <a:r>
              <a:rPr spc="-32" dirty="0">
                <a:solidFill>
                  <a:srgbClr val="22373A"/>
                </a:solidFill>
                <a:latin typeface="Calibri" panose="020F0502020204030204" pitchFamily="34" charset="0"/>
                <a:cs typeface="Calibri" panose="020F0502020204030204" pitchFamily="34" charset="0"/>
              </a:rPr>
              <a:t> </a:t>
            </a:r>
            <a:r>
              <a:rPr dirty="0">
                <a:solidFill>
                  <a:srgbClr val="22373A"/>
                </a:solidFill>
                <a:latin typeface="Calibri" panose="020F0502020204030204" pitchFamily="34" charset="0"/>
                <a:cs typeface="Calibri" panose="020F0502020204030204" pitchFamily="34" charset="0"/>
              </a:rPr>
              <a:t>price</a:t>
            </a:r>
            <a:r>
              <a:rPr spc="-32" dirty="0">
                <a:solidFill>
                  <a:srgbClr val="22373A"/>
                </a:solidFill>
                <a:latin typeface="Calibri" panose="020F0502020204030204" pitchFamily="34" charset="0"/>
                <a:cs typeface="Calibri" panose="020F0502020204030204" pitchFamily="34" charset="0"/>
              </a:rPr>
              <a:t> </a:t>
            </a:r>
            <a:r>
              <a:rPr spc="21" dirty="0">
                <a:solidFill>
                  <a:srgbClr val="22373A"/>
                </a:solidFill>
                <a:latin typeface="Calibri" panose="020F0502020204030204" pitchFamily="34" charset="0"/>
                <a:cs typeface="Calibri" panose="020F0502020204030204" pitchFamily="34" charset="0"/>
              </a:rPr>
              <a:t>around</a:t>
            </a:r>
            <a:r>
              <a:rPr spc="-32" dirty="0">
                <a:solidFill>
                  <a:srgbClr val="22373A"/>
                </a:solidFill>
                <a:latin typeface="Calibri" panose="020F0502020204030204" pitchFamily="34" charset="0"/>
                <a:cs typeface="Calibri" panose="020F0502020204030204" pitchFamily="34" charset="0"/>
              </a:rPr>
              <a:t> </a:t>
            </a:r>
            <a:r>
              <a:rPr spc="42" dirty="0">
                <a:solidFill>
                  <a:srgbClr val="22373A"/>
                </a:solidFill>
                <a:latin typeface="Calibri" panose="020F0502020204030204" pitchFamily="34" charset="0"/>
                <a:cs typeface="Calibri" panose="020F0502020204030204" pitchFamily="34" charset="0"/>
              </a:rPr>
              <a:t>the</a:t>
            </a:r>
            <a:r>
              <a:rPr spc="-32" dirty="0">
                <a:solidFill>
                  <a:srgbClr val="22373A"/>
                </a:solidFill>
                <a:latin typeface="Calibri" panose="020F0502020204030204" pitchFamily="34" charset="0"/>
                <a:cs typeface="Calibri" panose="020F0502020204030204" pitchFamily="34" charset="0"/>
              </a:rPr>
              <a:t> </a:t>
            </a:r>
            <a:r>
              <a:rPr spc="53" dirty="0">
                <a:solidFill>
                  <a:srgbClr val="22373A"/>
                </a:solidFill>
                <a:latin typeface="Calibri" panose="020F0502020204030204" pitchFamily="34" charset="0"/>
                <a:cs typeface="Calibri" panose="020F0502020204030204" pitchFamily="34" charset="0"/>
              </a:rPr>
              <a:t>announcement</a:t>
            </a:r>
            <a:r>
              <a:rPr spc="-32" dirty="0">
                <a:solidFill>
                  <a:srgbClr val="22373A"/>
                </a:solidFill>
                <a:latin typeface="Calibri" panose="020F0502020204030204" pitchFamily="34" charset="0"/>
                <a:cs typeface="Calibri" panose="020F0502020204030204" pitchFamily="34" charset="0"/>
              </a:rPr>
              <a:t> </a:t>
            </a:r>
            <a:r>
              <a:rPr spc="-53" dirty="0">
                <a:solidFill>
                  <a:srgbClr val="22373A"/>
                </a:solidFill>
                <a:latin typeface="Calibri" panose="020F0502020204030204" pitchFamily="34" charset="0"/>
                <a:cs typeface="Calibri" panose="020F0502020204030204" pitchFamily="34" charset="0"/>
              </a:rPr>
              <a:t>of</a:t>
            </a:r>
            <a:r>
              <a:rPr spc="-32" dirty="0">
                <a:solidFill>
                  <a:srgbClr val="22373A"/>
                </a:solidFill>
                <a:latin typeface="Calibri" panose="020F0502020204030204" pitchFamily="34" charset="0"/>
                <a:cs typeface="Calibri" panose="020F0502020204030204" pitchFamily="34" charset="0"/>
              </a:rPr>
              <a:t> </a:t>
            </a:r>
            <a:r>
              <a:rPr spc="42" dirty="0">
                <a:solidFill>
                  <a:srgbClr val="22373A"/>
                </a:solidFill>
                <a:latin typeface="Calibri" panose="020F0502020204030204" pitchFamily="34" charset="0"/>
                <a:cs typeface="Calibri" panose="020F0502020204030204" pitchFamily="34" charset="0"/>
              </a:rPr>
              <a:t>the</a:t>
            </a:r>
            <a:r>
              <a:rPr spc="-21" dirty="0">
                <a:solidFill>
                  <a:srgbClr val="22373A"/>
                </a:solidFill>
                <a:latin typeface="Calibri" panose="020F0502020204030204" pitchFamily="34" charset="0"/>
                <a:cs typeface="Calibri" panose="020F0502020204030204" pitchFamily="34" charset="0"/>
              </a:rPr>
              <a:t> </a:t>
            </a:r>
            <a:r>
              <a:rPr spc="63" dirty="0">
                <a:solidFill>
                  <a:srgbClr val="22373A"/>
                </a:solidFill>
                <a:latin typeface="Calibri" panose="020F0502020204030204" pitchFamily="34" charset="0"/>
                <a:cs typeface="Calibri" panose="020F0502020204030204" pitchFamily="34" charset="0"/>
              </a:rPr>
              <a:t>end</a:t>
            </a:r>
            <a:r>
              <a:rPr spc="-32" dirty="0">
                <a:solidFill>
                  <a:srgbClr val="22373A"/>
                </a:solidFill>
                <a:latin typeface="Calibri" panose="020F0502020204030204" pitchFamily="34" charset="0"/>
                <a:cs typeface="Calibri" panose="020F0502020204030204" pitchFamily="34" charset="0"/>
              </a:rPr>
              <a:t> </a:t>
            </a:r>
            <a:r>
              <a:rPr spc="-53" dirty="0">
                <a:solidFill>
                  <a:srgbClr val="22373A"/>
                </a:solidFill>
                <a:latin typeface="Calibri" panose="020F0502020204030204" pitchFamily="34" charset="0"/>
                <a:cs typeface="Calibri" panose="020F0502020204030204" pitchFamily="34" charset="0"/>
              </a:rPr>
              <a:t>of</a:t>
            </a:r>
            <a:r>
              <a:rPr spc="-32" dirty="0">
                <a:solidFill>
                  <a:srgbClr val="22373A"/>
                </a:solidFill>
                <a:latin typeface="Calibri" panose="020F0502020204030204" pitchFamily="34" charset="0"/>
                <a:cs typeface="Calibri" panose="020F0502020204030204" pitchFamily="34" charset="0"/>
              </a:rPr>
              <a:t> </a:t>
            </a:r>
            <a:r>
              <a:rPr spc="-21" dirty="0">
                <a:solidFill>
                  <a:srgbClr val="22373A"/>
                </a:solidFill>
                <a:latin typeface="Calibri" panose="020F0502020204030204" pitchFamily="34" charset="0"/>
                <a:cs typeface="Calibri" panose="020F0502020204030204" pitchFamily="34" charset="0"/>
              </a:rPr>
              <a:t>advertising</a:t>
            </a:r>
            <a:r>
              <a:rPr spc="-32" dirty="0">
                <a:solidFill>
                  <a:srgbClr val="22373A"/>
                </a:solidFill>
                <a:latin typeface="Calibri" panose="020F0502020204030204" pitchFamily="34" charset="0"/>
                <a:cs typeface="Calibri" panose="020F0502020204030204" pitchFamily="34" charset="0"/>
              </a:rPr>
              <a:t> </a:t>
            </a:r>
            <a:r>
              <a:rPr spc="21" dirty="0">
                <a:solidFill>
                  <a:srgbClr val="22373A"/>
                </a:solidFill>
                <a:latin typeface="Calibri" panose="020F0502020204030204" pitchFamily="34" charset="0"/>
                <a:cs typeface="Calibri" panose="020F0502020204030204" pitchFamily="34" charset="0"/>
              </a:rPr>
              <a:t>on</a:t>
            </a:r>
            <a:r>
              <a:rPr spc="-32" dirty="0">
                <a:solidFill>
                  <a:srgbClr val="22373A"/>
                </a:solidFill>
                <a:latin typeface="Calibri" panose="020F0502020204030204" pitchFamily="34" charset="0"/>
                <a:cs typeface="Calibri" panose="020F0502020204030204" pitchFamily="34" charset="0"/>
              </a:rPr>
              <a:t> </a:t>
            </a:r>
            <a:r>
              <a:rPr spc="32" dirty="0">
                <a:solidFill>
                  <a:srgbClr val="22373A"/>
                </a:solidFill>
                <a:latin typeface="Calibri" panose="020F0502020204030204" pitchFamily="34" charset="0"/>
                <a:cs typeface="Calibri" panose="020F0502020204030204" pitchFamily="34" charset="0"/>
              </a:rPr>
              <a:t>public</a:t>
            </a:r>
            <a:r>
              <a:rPr spc="-32" dirty="0">
                <a:solidFill>
                  <a:srgbClr val="22373A"/>
                </a:solidFill>
                <a:latin typeface="Calibri" panose="020F0502020204030204" pitchFamily="34" charset="0"/>
                <a:cs typeface="Calibri" panose="020F0502020204030204" pitchFamily="34" charset="0"/>
              </a:rPr>
              <a:t> </a:t>
            </a:r>
            <a:r>
              <a:rPr spc="21" dirty="0">
                <a:solidFill>
                  <a:srgbClr val="22373A"/>
                </a:solidFill>
                <a:latin typeface="Calibri" panose="020F0502020204030204" pitchFamily="34" charset="0"/>
                <a:cs typeface="Calibri" panose="020F0502020204030204" pitchFamily="34" charset="0"/>
              </a:rPr>
              <a:t>channels</a:t>
            </a:r>
            <a:r>
              <a:rPr spc="-21" dirty="0">
                <a:solidFill>
                  <a:srgbClr val="22373A"/>
                </a:solidFill>
                <a:latin typeface="Calibri" panose="020F0502020204030204" pitchFamily="34" charset="0"/>
                <a:cs typeface="Calibri" panose="020F0502020204030204" pitchFamily="34" charset="0"/>
              </a:rPr>
              <a:t> </a:t>
            </a:r>
            <a:r>
              <a:rPr spc="21" dirty="0">
                <a:solidFill>
                  <a:srgbClr val="22373A"/>
                </a:solidFill>
                <a:latin typeface="Calibri" panose="020F0502020204030204" pitchFamily="34" charset="0"/>
                <a:cs typeface="Calibri" panose="020F0502020204030204" pitchFamily="34" charset="0"/>
              </a:rPr>
              <a:t>(8</a:t>
            </a:r>
            <a:r>
              <a:rPr spc="-32" dirty="0">
                <a:solidFill>
                  <a:srgbClr val="22373A"/>
                </a:solidFill>
                <a:latin typeface="Calibri" panose="020F0502020204030204" pitchFamily="34" charset="0"/>
                <a:cs typeface="Calibri" panose="020F0502020204030204" pitchFamily="34" charset="0"/>
              </a:rPr>
              <a:t> </a:t>
            </a:r>
            <a:r>
              <a:rPr spc="42" dirty="0">
                <a:solidFill>
                  <a:srgbClr val="22373A"/>
                </a:solidFill>
                <a:latin typeface="Calibri" panose="020F0502020204030204" pitchFamily="34" charset="0"/>
                <a:cs typeface="Calibri" panose="020F0502020204030204" pitchFamily="34" charset="0"/>
              </a:rPr>
              <a:t>Jan</a:t>
            </a:r>
            <a:r>
              <a:rPr lang="en-US" spc="42" dirty="0">
                <a:solidFill>
                  <a:srgbClr val="22373A"/>
                </a:solidFill>
                <a:latin typeface="Calibri" panose="020F0502020204030204" pitchFamily="34" charset="0"/>
                <a:cs typeface="Calibri" panose="020F0502020204030204" pitchFamily="34" charset="0"/>
              </a:rPr>
              <a:t> </a:t>
            </a:r>
            <a:r>
              <a:rPr spc="-63" dirty="0">
                <a:solidFill>
                  <a:srgbClr val="22373A"/>
                </a:solidFill>
                <a:latin typeface="Calibri" panose="020F0502020204030204" pitchFamily="34" charset="0"/>
                <a:cs typeface="Calibri" panose="020F0502020204030204" pitchFamily="34" charset="0"/>
              </a:rPr>
              <a:t>2OO8).</a:t>
            </a:r>
            <a:endParaRP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031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A83787F-7EAE-0945-95A8-C4CF9D18E01F}"/>
              </a:ext>
            </a:extLst>
          </p:cNvPr>
          <p:cNvSpPr>
            <a:spLocks noGrp="1"/>
          </p:cNvSpPr>
          <p:nvPr>
            <p:ph type="title"/>
          </p:nvPr>
        </p:nvSpPr>
        <p:spPr>
          <a:xfrm>
            <a:off x="403200" y="241201"/>
            <a:ext cx="10363200" cy="450251"/>
          </a:xfrm>
        </p:spPr>
        <p:txBody>
          <a:bodyPr/>
          <a:lstStyle/>
          <a:p>
            <a:r>
              <a:rPr lang="en-US" sz="2800" spc="32" dirty="0">
                <a:latin typeface="Calibri" panose="020F0502020204030204" pitchFamily="34" charset="0"/>
                <a:ea typeface="ＭＳ Ｐゴシック" charset="0"/>
                <a:cs typeface="Calibri" panose="020F0502020204030204" pitchFamily="34" charset="0"/>
              </a:rPr>
              <a:t>Example</a:t>
            </a:r>
          </a:p>
        </p:txBody>
      </p:sp>
      <p:pic>
        <p:nvPicPr>
          <p:cNvPr id="7" name="object 6">
            <a:extLst>
              <a:ext uri="{FF2B5EF4-FFF2-40B4-BE49-F238E27FC236}">
                <a16:creationId xmlns:a16="http://schemas.microsoft.com/office/drawing/2014/main" id="{ACB52726-547F-453E-92EF-AF08EA613C08}"/>
              </a:ext>
            </a:extLst>
          </p:cNvPr>
          <p:cNvPicPr>
            <a:picLocks noGrp="1"/>
          </p:cNvPicPr>
          <p:nvPr>
            <p:ph type="pic" sz="quarter" idx="13"/>
          </p:nvPr>
        </p:nvPicPr>
        <p:blipFill rotWithShape="1">
          <a:blip r:embed="rId2" cstate="print"/>
          <a:stretch/>
        </p:blipFill>
        <p:spPr>
          <a:xfrm>
            <a:off x="2547815" y="692355"/>
            <a:ext cx="7373068" cy="5104199"/>
          </a:xfrm>
          <a:prstGeom prst="rect">
            <a:avLst/>
          </a:prstGeom>
          <a:noFill/>
        </p:spPr>
      </p:pic>
      <p:sp>
        <p:nvSpPr>
          <p:cNvPr id="16" name="Slide Number Placeholder 4">
            <a:extLst>
              <a:ext uri="{FF2B5EF4-FFF2-40B4-BE49-F238E27FC236}">
                <a16:creationId xmlns:a16="http://schemas.microsoft.com/office/drawing/2014/main" id="{3AF9A3CF-CDA4-699A-E9FF-B5C7A284A772}"/>
              </a:ext>
            </a:extLst>
          </p:cNvPr>
          <p:cNvSpPr>
            <a:spLocks noGrp="1"/>
          </p:cNvSpPr>
          <p:nvPr>
            <p:ph type="sldNum" sz="quarter" idx="16"/>
          </p:nvPr>
        </p:nvSpPr>
        <p:spPr>
          <a:xfrm>
            <a:off x="6023441" y="6525347"/>
            <a:ext cx="395817" cy="122237"/>
          </a:xfrm>
        </p:spPr>
        <p:txBody>
          <a:bodyPr/>
          <a:lstStyle/>
          <a:p>
            <a:pPr>
              <a:spcAft>
                <a:spcPts val="600"/>
              </a:spcAft>
              <a:defRPr/>
            </a:pPr>
            <a:fld id="{3D4C0A5D-B3FE-194F-A96A-52EFB8FBE98C}" type="slidenum">
              <a:rPr lang="en-GB"/>
              <a:pPr>
                <a:spcAft>
                  <a:spcPts val="600"/>
                </a:spcAft>
                <a:defRPr/>
              </a:pPr>
              <a:t>13</a:t>
            </a:fld>
            <a:endParaRPr lang="en-GB"/>
          </a:p>
        </p:txBody>
      </p:sp>
      <p:sp>
        <p:nvSpPr>
          <p:cNvPr id="6" name="Footer Placeholder 5">
            <a:extLst>
              <a:ext uri="{FF2B5EF4-FFF2-40B4-BE49-F238E27FC236}">
                <a16:creationId xmlns:a16="http://schemas.microsoft.com/office/drawing/2014/main" id="{0CEE3C87-BF46-4F30-A657-254769B8FC20}"/>
              </a:ext>
            </a:extLst>
          </p:cNvPr>
          <p:cNvSpPr>
            <a:spLocks noGrp="1"/>
          </p:cNvSpPr>
          <p:nvPr>
            <p:ph type="ftr" sz="quarter" idx="3"/>
          </p:nvPr>
        </p:nvSpPr>
        <p:spPr>
          <a:xfrm>
            <a:off x="387464" y="6557964"/>
            <a:ext cx="3166533" cy="111125"/>
          </a:xfrm>
        </p:spPr>
        <p:txBody>
          <a:bodyPr anchor="t">
            <a:normAutofit/>
          </a:bodyPr>
          <a:lstStyle/>
          <a:p>
            <a:pPr>
              <a:spcAft>
                <a:spcPts val="600"/>
              </a:spcAft>
              <a:defRPr/>
            </a:pPr>
            <a:r>
              <a:rPr lang="en-GB"/>
              <a:t>Document Classification</a:t>
            </a:r>
          </a:p>
        </p:txBody>
      </p:sp>
      <p:sp>
        <p:nvSpPr>
          <p:cNvPr id="5" name="Slide Number Placeholder 4" hidden="1">
            <a:extLst>
              <a:ext uri="{FF2B5EF4-FFF2-40B4-BE49-F238E27FC236}">
                <a16:creationId xmlns:a16="http://schemas.microsoft.com/office/drawing/2014/main" id="{A215B552-5580-4DFE-A64E-BB86D7E8A377}"/>
              </a:ext>
            </a:extLst>
          </p:cNvPr>
          <p:cNvSpPr>
            <a:spLocks noGrp="1"/>
          </p:cNvSpPr>
          <p:nvPr>
            <p:ph type="sldNum" sz="quarter" idx="4294967295"/>
          </p:nvPr>
        </p:nvSpPr>
        <p:spPr>
          <a:xfrm>
            <a:off x="6023441" y="6525347"/>
            <a:ext cx="395817" cy="122237"/>
          </a:xfrm>
        </p:spPr>
        <p:txBody>
          <a:bodyPr/>
          <a:lstStyle/>
          <a:p>
            <a:pPr>
              <a:spcAft>
                <a:spcPts val="600"/>
              </a:spcAft>
              <a:defRPr/>
            </a:pPr>
            <a:fld id="{3D4C0A5D-B3FE-194F-A96A-52EFB8FBE98C}" type="slidenum">
              <a:rPr lang="en-GB" smtClean="0"/>
              <a:pPr>
                <a:spcAft>
                  <a:spcPts val="600"/>
                </a:spcAft>
                <a:defRPr/>
              </a:pPr>
              <a:t>13</a:t>
            </a:fld>
            <a:endParaRPr lang="en-GB"/>
          </a:p>
        </p:txBody>
      </p:sp>
      <p:sp>
        <p:nvSpPr>
          <p:cNvPr id="11" name="object 7">
            <a:extLst>
              <a:ext uri="{FF2B5EF4-FFF2-40B4-BE49-F238E27FC236}">
                <a16:creationId xmlns:a16="http://schemas.microsoft.com/office/drawing/2014/main" id="{7CEC255B-2CE3-4FFD-AA81-3C4676BB75E1}"/>
              </a:ext>
            </a:extLst>
          </p:cNvPr>
          <p:cNvSpPr txBox="1"/>
          <p:nvPr/>
        </p:nvSpPr>
        <p:spPr>
          <a:xfrm>
            <a:off x="1909297" y="6012298"/>
            <a:ext cx="10707069" cy="297305"/>
          </a:xfrm>
          <a:prstGeom prst="rect">
            <a:avLst/>
          </a:prstGeom>
        </p:spPr>
        <p:txBody>
          <a:bodyPr vert="horz" wrap="square" lIns="0" tIns="26841" rIns="0" bIns="0" rtlCol="0">
            <a:spAutoFit/>
          </a:bodyPr>
          <a:lstStyle/>
          <a:p>
            <a:pPr marL="4685175" marR="10737" indent="-4659676">
              <a:lnSpc>
                <a:spcPct val="116700"/>
              </a:lnSpc>
              <a:spcBef>
                <a:spcPts val="211"/>
              </a:spcBef>
            </a:pPr>
            <a:r>
              <a:rPr sz="1600" spc="21" dirty="0">
                <a:solidFill>
                  <a:srgbClr val="22373A"/>
                </a:solidFill>
                <a:latin typeface="Calibri" panose="020F0502020204030204" pitchFamily="34" charset="0"/>
                <a:cs typeface="Calibri" panose="020F0502020204030204" pitchFamily="34" charset="0"/>
              </a:rPr>
              <a:t>Bouygues</a:t>
            </a:r>
            <a:r>
              <a:rPr sz="1600" spc="-42" dirty="0">
                <a:solidFill>
                  <a:srgbClr val="22373A"/>
                </a:solidFill>
                <a:latin typeface="Calibri" panose="020F0502020204030204" pitchFamily="34" charset="0"/>
                <a:cs typeface="Calibri" panose="020F0502020204030204" pitchFamily="34" charset="0"/>
              </a:rPr>
              <a:t> </a:t>
            </a:r>
            <a:r>
              <a:rPr sz="1600" dirty="0">
                <a:solidFill>
                  <a:srgbClr val="22373A"/>
                </a:solidFill>
                <a:latin typeface="Calibri" panose="020F0502020204030204" pitchFamily="34" charset="0"/>
                <a:cs typeface="Calibri" panose="020F0502020204030204" pitchFamily="34" charset="0"/>
              </a:rPr>
              <a:t>price</a:t>
            </a:r>
            <a:r>
              <a:rPr sz="1600" spc="-42" dirty="0">
                <a:solidFill>
                  <a:srgbClr val="22373A"/>
                </a:solidFill>
                <a:latin typeface="Calibri" panose="020F0502020204030204" pitchFamily="34" charset="0"/>
                <a:cs typeface="Calibri" panose="020F0502020204030204" pitchFamily="34" charset="0"/>
              </a:rPr>
              <a:t> </a:t>
            </a:r>
            <a:r>
              <a:rPr sz="1600" spc="21" dirty="0">
                <a:solidFill>
                  <a:srgbClr val="22373A"/>
                </a:solidFill>
                <a:latin typeface="Calibri" panose="020F0502020204030204" pitchFamily="34" charset="0"/>
                <a:cs typeface="Calibri" panose="020F0502020204030204" pitchFamily="34" charset="0"/>
              </a:rPr>
              <a:t>around</a:t>
            </a:r>
            <a:r>
              <a:rPr sz="1600" spc="-32" dirty="0">
                <a:solidFill>
                  <a:srgbClr val="22373A"/>
                </a:solidFill>
                <a:latin typeface="Calibri" panose="020F0502020204030204" pitchFamily="34" charset="0"/>
                <a:cs typeface="Calibri" panose="020F0502020204030204" pitchFamily="34" charset="0"/>
              </a:rPr>
              <a:t> </a:t>
            </a:r>
            <a:r>
              <a:rPr sz="1600" spc="42" dirty="0">
                <a:solidFill>
                  <a:srgbClr val="22373A"/>
                </a:solidFill>
                <a:latin typeface="Calibri" panose="020F0502020204030204" pitchFamily="34" charset="0"/>
                <a:cs typeface="Calibri" panose="020F0502020204030204" pitchFamily="34" charset="0"/>
              </a:rPr>
              <a:t>the</a:t>
            </a:r>
            <a:r>
              <a:rPr sz="1600" spc="-42" dirty="0">
                <a:solidFill>
                  <a:srgbClr val="22373A"/>
                </a:solidFill>
                <a:latin typeface="Calibri" panose="020F0502020204030204" pitchFamily="34" charset="0"/>
                <a:cs typeface="Calibri" panose="020F0502020204030204" pitchFamily="34" charset="0"/>
              </a:rPr>
              <a:t> </a:t>
            </a:r>
            <a:r>
              <a:rPr sz="1600" spc="53" dirty="0">
                <a:solidFill>
                  <a:srgbClr val="22373A"/>
                </a:solidFill>
                <a:latin typeface="Calibri" panose="020F0502020204030204" pitchFamily="34" charset="0"/>
                <a:cs typeface="Calibri" panose="020F0502020204030204" pitchFamily="34" charset="0"/>
              </a:rPr>
              <a:t>announcement</a:t>
            </a:r>
            <a:r>
              <a:rPr sz="1600" spc="-32" dirty="0">
                <a:solidFill>
                  <a:srgbClr val="22373A"/>
                </a:solidFill>
                <a:latin typeface="Calibri" panose="020F0502020204030204" pitchFamily="34" charset="0"/>
                <a:cs typeface="Calibri" panose="020F0502020204030204" pitchFamily="34" charset="0"/>
              </a:rPr>
              <a:t> </a:t>
            </a:r>
            <a:r>
              <a:rPr sz="1600" spc="-53" dirty="0">
                <a:solidFill>
                  <a:srgbClr val="22373A"/>
                </a:solidFill>
                <a:latin typeface="Calibri" panose="020F0502020204030204" pitchFamily="34" charset="0"/>
                <a:cs typeface="Calibri" panose="020F0502020204030204" pitchFamily="34" charset="0"/>
              </a:rPr>
              <a:t>of</a:t>
            </a:r>
            <a:r>
              <a:rPr sz="1600" spc="-42" dirty="0">
                <a:solidFill>
                  <a:srgbClr val="22373A"/>
                </a:solidFill>
                <a:latin typeface="Calibri" panose="020F0502020204030204" pitchFamily="34" charset="0"/>
                <a:cs typeface="Calibri" panose="020F0502020204030204" pitchFamily="34" charset="0"/>
              </a:rPr>
              <a:t> </a:t>
            </a:r>
            <a:r>
              <a:rPr sz="1600" spc="42" dirty="0">
                <a:solidFill>
                  <a:srgbClr val="22373A"/>
                </a:solidFill>
                <a:latin typeface="Calibri" panose="020F0502020204030204" pitchFamily="34" charset="0"/>
                <a:cs typeface="Calibri" panose="020F0502020204030204" pitchFamily="34" charset="0"/>
              </a:rPr>
              <a:t>the</a:t>
            </a:r>
            <a:r>
              <a:rPr sz="1600" spc="-42" dirty="0">
                <a:solidFill>
                  <a:srgbClr val="22373A"/>
                </a:solidFill>
                <a:latin typeface="Calibri" panose="020F0502020204030204" pitchFamily="34" charset="0"/>
                <a:cs typeface="Calibri" panose="020F0502020204030204" pitchFamily="34" charset="0"/>
              </a:rPr>
              <a:t> </a:t>
            </a:r>
            <a:r>
              <a:rPr sz="1600" spc="63" dirty="0">
                <a:solidFill>
                  <a:srgbClr val="22373A"/>
                </a:solidFill>
                <a:latin typeface="Calibri" panose="020F0502020204030204" pitchFamily="34" charset="0"/>
                <a:cs typeface="Calibri" panose="020F0502020204030204" pitchFamily="34" charset="0"/>
              </a:rPr>
              <a:t>end</a:t>
            </a:r>
            <a:r>
              <a:rPr sz="1600" spc="-42" dirty="0">
                <a:solidFill>
                  <a:srgbClr val="22373A"/>
                </a:solidFill>
                <a:latin typeface="Calibri" panose="020F0502020204030204" pitchFamily="34" charset="0"/>
                <a:cs typeface="Calibri" panose="020F0502020204030204" pitchFamily="34" charset="0"/>
              </a:rPr>
              <a:t> </a:t>
            </a:r>
            <a:r>
              <a:rPr sz="1600" spc="-53" dirty="0">
                <a:solidFill>
                  <a:srgbClr val="22373A"/>
                </a:solidFill>
                <a:latin typeface="Calibri" panose="020F0502020204030204" pitchFamily="34" charset="0"/>
                <a:cs typeface="Calibri" panose="020F0502020204030204" pitchFamily="34" charset="0"/>
              </a:rPr>
              <a:t>of</a:t>
            </a:r>
            <a:r>
              <a:rPr sz="1600" spc="-32" dirty="0">
                <a:solidFill>
                  <a:srgbClr val="22373A"/>
                </a:solidFill>
                <a:latin typeface="Calibri" panose="020F0502020204030204" pitchFamily="34" charset="0"/>
                <a:cs typeface="Calibri" panose="020F0502020204030204" pitchFamily="34" charset="0"/>
              </a:rPr>
              <a:t> </a:t>
            </a:r>
            <a:r>
              <a:rPr sz="1600" spc="-21" dirty="0">
                <a:solidFill>
                  <a:srgbClr val="22373A"/>
                </a:solidFill>
                <a:latin typeface="Calibri" panose="020F0502020204030204" pitchFamily="34" charset="0"/>
                <a:cs typeface="Calibri" panose="020F0502020204030204" pitchFamily="34" charset="0"/>
              </a:rPr>
              <a:t>advertising</a:t>
            </a:r>
            <a:r>
              <a:rPr sz="1600" spc="-42" dirty="0">
                <a:solidFill>
                  <a:srgbClr val="22373A"/>
                </a:solidFill>
                <a:latin typeface="Calibri" panose="020F0502020204030204" pitchFamily="34" charset="0"/>
                <a:cs typeface="Calibri" panose="020F0502020204030204" pitchFamily="34" charset="0"/>
              </a:rPr>
              <a:t> </a:t>
            </a:r>
            <a:r>
              <a:rPr sz="1600" spc="21" dirty="0">
                <a:solidFill>
                  <a:srgbClr val="22373A"/>
                </a:solidFill>
                <a:latin typeface="Calibri" panose="020F0502020204030204" pitchFamily="34" charset="0"/>
                <a:cs typeface="Calibri" panose="020F0502020204030204" pitchFamily="34" charset="0"/>
              </a:rPr>
              <a:t>on</a:t>
            </a:r>
            <a:r>
              <a:rPr sz="1600" spc="-42" dirty="0">
                <a:solidFill>
                  <a:srgbClr val="22373A"/>
                </a:solidFill>
                <a:latin typeface="Calibri" panose="020F0502020204030204" pitchFamily="34" charset="0"/>
                <a:cs typeface="Calibri" panose="020F0502020204030204" pitchFamily="34" charset="0"/>
              </a:rPr>
              <a:t> </a:t>
            </a:r>
            <a:r>
              <a:rPr sz="1600" spc="32" dirty="0">
                <a:solidFill>
                  <a:srgbClr val="22373A"/>
                </a:solidFill>
                <a:latin typeface="Calibri" panose="020F0502020204030204" pitchFamily="34" charset="0"/>
                <a:cs typeface="Calibri" panose="020F0502020204030204" pitchFamily="34" charset="0"/>
              </a:rPr>
              <a:t>public</a:t>
            </a:r>
            <a:r>
              <a:rPr sz="1600" spc="-32" dirty="0">
                <a:solidFill>
                  <a:srgbClr val="22373A"/>
                </a:solidFill>
                <a:latin typeface="Calibri" panose="020F0502020204030204" pitchFamily="34" charset="0"/>
                <a:cs typeface="Calibri" panose="020F0502020204030204" pitchFamily="34" charset="0"/>
              </a:rPr>
              <a:t> </a:t>
            </a:r>
            <a:r>
              <a:rPr sz="1600" spc="21" dirty="0">
                <a:solidFill>
                  <a:srgbClr val="22373A"/>
                </a:solidFill>
                <a:latin typeface="Calibri" panose="020F0502020204030204" pitchFamily="34" charset="0"/>
                <a:cs typeface="Calibri" panose="020F0502020204030204" pitchFamily="34" charset="0"/>
              </a:rPr>
              <a:t>channels</a:t>
            </a:r>
            <a:r>
              <a:rPr sz="1600" spc="-42" dirty="0">
                <a:solidFill>
                  <a:srgbClr val="22373A"/>
                </a:solidFill>
                <a:latin typeface="Calibri" panose="020F0502020204030204" pitchFamily="34" charset="0"/>
                <a:cs typeface="Calibri" panose="020F0502020204030204" pitchFamily="34" charset="0"/>
              </a:rPr>
              <a:t> </a:t>
            </a:r>
            <a:r>
              <a:rPr sz="1600" spc="21" dirty="0">
                <a:solidFill>
                  <a:srgbClr val="22373A"/>
                </a:solidFill>
                <a:latin typeface="Calibri" panose="020F0502020204030204" pitchFamily="34" charset="0"/>
                <a:cs typeface="Calibri" panose="020F0502020204030204" pitchFamily="34" charset="0"/>
              </a:rPr>
              <a:t>(8</a:t>
            </a:r>
            <a:r>
              <a:rPr sz="1600" spc="-571" dirty="0">
                <a:solidFill>
                  <a:srgbClr val="22373A"/>
                </a:solidFill>
                <a:latin typeface="Calibri" panose="020F0502020204030204" pitchFamily="34" charset="0"/>
                <a:cs typeface="Calibri" panose="020F0502020204030204" pitchFamily="34" charset="0"/>
              </a:rPr>
              <a:t> </a:t>
            </a:r>
            <a:r>
              <a:rPr sz="1600" spc="42" dirty="0">
                <a:solidFill>
                  <a:srgbClr val="22373A"/>
                </a:solidFill>
                <a:latin typeface="Calibri" panose="020F0502020204030204" pitchFamily="34" charset="0"/>
                <a:cs typeface="Calibri" panose="020F0502020204030204" pitchFamily="34" charset="0"/>
              </a:rPr>
              <a:t>Jan. </a:t>
            </a:r>
            <a:r>
              <a:rPr sz="1600" spc="-63" dirty="0">
                <a:solidFill>
                  <a:srgbClr val="22373A"/>
                </a:solidFill>
                <a:latin typeface="Calibri" panose="020F0502020204030204" pitchFamily="34" charset="0"/>
                <a:cs typeface="Calibri" panose="020F0502020204030204" pitchFamily="34" charset="0"/>
              </a:rPr>
              <a:t>2OO8).</a:t>
            </a:r>
            <a:endParaRP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786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0CFA-53F3-47B2-A33F-C9E012E34211}"/>
              </a:ext>
            </a:extLst>
          </p:cNvPr>
          <p:cNvSpPr>
            <a:spLocks noGrp="1"/>
          </p:cNvSpPr>
          <p:nvPr>
            <p:ph type="title"/>
          </p:nvPr>
        </p:nvSpPr>
        <p:spPr/>
        <p:txBody>
          <a:bodyPr/>
          <a:lstStyle/>
          <a:p>
            <a:r>
              <a:rPr lang="en-US" sz="2800" spc="15" dirty="0">
                <a:latin typeface="Calibri" panose="020F0502020204030204" pitchFamily="34" charset="0"/>
                <a:cs typeface="Calibri" panose="020F0502020204030204" pitchFamily="34" charset="0"/>
              </a:rPr>
              <a:t>Cost of Liquidity</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4CEDC15-B39B-4EB2-9058-97D768CFCF8A}"/>
              </a:ext>
            </a:extLst>
          </p:cNvPr>
          <p:cNvSpPr>
            <a:spLocks noGrp="1"/>
          </p:cNvSpPr>
          <p:nvPr>
            <p:ph idx="1"/>
          </p:nvPr>
        </p:nvSpPr>
        <p:spPr>
          <a:xfrm>
            <a:off x="579969" y="1417320"/>
            <a:ext cx="11398251" cy="4998089"/>
          </a:xfrm>
        </p:spPr>
        <p:txBody>
          <a:bodyPr/>
          <a:lstStyle/>
          <a:p>
            <a:pPr marL="12700">
              <a:lnSpc>
                <a:spcPct val="100000"/>
              </a:lnSpc>
              <a:spcBef>
                <a:spcPts val="95"/>
              </a:spcBef>
            </a:pPr>
            <a:r>
              <a:rPr lang="en-US" sz="2000" spc="15" dirty="0">
                <a:latin typeface="Calibri" panose="020F0502020204030204" pitchFamily="34" charset="0"/>
                <a:cs typeface="Calibri" panose="020F0502020204030204" pitchFamily="34" charset="0"/>
              </a:rPr>
              <a:t>What is liquidity ?</a:t>
            </a:r>
          </a:p>
          <a:p>
            <a:pPr marL="355600" indent="-342900">
              <a:spcBef>
                <a:spcPts val="95"/>
              </a:spcBef>
              <a:buFont typeface="Wingdings" panose="05000000000000000000" pitchFamily="2" charset="2"/>
              <a:buChar char="q"/>
            </a:pPr>
            <a:r>
              <a:rPr lang="en-US" sz="2000" spc="15" dirty="0">
                <a:latin typeface="Calibri" panose="020F0502020204030204" pitchFamily="34" charset="0"/>
                <a:cs typeface="Calibri" panose="020F0502020204030204" pitchFamily="34" charset="0"/>
              </a:rPr>
              <a:t>How long you are have to wait until you trade the security at the fair price </a:t>
            </a:r>
          </a:p>
          <a:p>
            <a:pPr marL="355600" indent="-342900">
              <a:spcBef>
                <a:spcPts val="95"/>
              </a:spcBef>
              <a:buFont typeface="Wingdings" panose="05000000000000000000" pitchFamily="2" charset="2"/>
              <a:buChar char="q"/>
            </a:pPr>
            <a:r>
              <a:rPr lang="en-US" sz="2000" spc="15" dirty="0">
                <a:latin typeface="Calibri" panose="020F0502020204030204" pitchFamily="34" charset="0"/>
                <a:cs typeface="Calibri" panose="020F0502020204030204" pitchFamily="34" charset="0"/>
              </a:rPr>
              <a:t>How much price rebate, you have to give in order to be able to trade simultaneously </a:t>
            </a:r>
          </a:p>
          <a:p>
            <a:pPr marL="12700">
              <a:lnSpc>
                <a:spcPct val="100000"/>
              </a:lnSpc>
              <a:spcBef>
                <a:spcPts val="95"/>
              </a:spcBef>
            </a:pPr>
            <a:endParaRPr lang="en-US" sz="2000" spc="15" dirty="0">
              <a:latin typeface="Calibri" panose="020F0502020204030204" pitchFamily="34" charset="0"/>
              <a:cs typeface="Calibri" panose="020F0502020204030204" pitchFamily="34" charset="0"/>
            </a:endParaRPr>
          </a:p>
          <a:p>
            <a:pPr marL="12700">
              <a:lnSpc>
                <a:spcPct val="100000"/>
              </a:lnSpc>
              <a:spcBef>
                <a:spcPts val="95"/>
              </a:spcBef>
            </a:pPr>
            <a:r>
              <a:rPr lang="en-US" sz="2000" spc="15" dirty="0">
                <a:latin typeface="Calibri" panose="020F0502020204030204" pitchFamily="34" charset="0"/>
                <a:cs typeface="Calibri" panose="020F0502020204030204" pitchFamily="34" charset="0"/>
              </a:rPr>
              <a:t>From</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viewpoint</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an  </a:t>
            </a:r>
            <a:r>
              <a:rPr lang="en-US" sz="2000" b="1" dirty="0">
                <a:latin typeface="Calibri" panose="020F0502020204030204" pitchFamily="34" charset="0"/>
                <a:cs typeface="Calibri" panose="020F0502020204030204" pitchFamily="34" charset="0"/>
              </a:rPr>
              <a:t>investor</a:t>
            </a:r>
            <a:r>
              <a:rPr lang="en-US" sz="2000" b="1" spc="65" dirty="0">
                <a:latin typeface="Calibri" panose="020F0502020204030204" pitchFamily="34" charset="0"/>
                <a:cs typeface="Calibri" panose="020F0502020204030204" pitchFamily="34" charset="0"/>
              </a:rPr>
              <a:t> </a:t>
            </a:r>
            <a:r>
              <a:rPr lang="en-US" sz="2000" spc="-105" dirty="0">
                <a:latin typeface="Calibri" panose="020F0502020204030204" pitchFamily="34" charset="0"/>
                <a:cs typeface="Calibri" panose="020F0502020204030204" pitchFamily="34" charset="0"/>
              </a:rPr>
              <a:t>,</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cost </a:t>
            </a:r>
            <a:r>
              <a:rPr lang="en-US" sz="2000" spc="-5" dirty="0">
                <a:latin typeface="Calibri" panose="020F0502020204030204" pitchFamily="34" charset="0"/>
                <a:cs typeface="Calibri" panose="020F0502020204030204" pitchFamily="34" charset="0"/>
              </a:rPr>
              <a:t>to</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buy</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or</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sell</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security </a:t>
            </a:r>
            <a:r>
              <a:rPr lang="en-US" sz="2000" spc="-40" dirty="0">
                <a:latin typeface="Calibri" panose="020F0502020204030204" pitchFamily="34" charset="0"/>
                <a:cs typeface="Calibri" panose="020F0502020204030204" pitchFamily="34" charset="0"/>
              </a:rPr>
              <a:t>is</a:t>
            </a:r>
            <a:r>
              <a:rPr lang="en-US" sz="2000" spc="-10"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made</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endParaRPr lang="en-US" sz="2000" dirty="0">
              <a:latin typeface="Calibri" panose="020F0502020204030204" pitchFamily="34" charset="0"/>
              <a:cs typeface="Calibri" panose="020F0502020204030204" pitchFamily="34" charset="0"/>
            </a:endParaRPr>
          </a:p>
          <a:p>
            <a:pPr marL="491489" indent="-342900">
              <a:lnSpc>
                <a:spcPct val="100000"/>
              </a:lnSpc>
              <a:spcBef>
                <a:spcPts val="985"/>
              </a:spcBef>
              <a:buFont typeface="Wingdings" panose="05000000000000000000" pitchFamily="2" charset="2"/>
              <a:buChar char="q"/>
              <a:tabLst>
                <a:tab pos="227965" algn="l"/>
              </a:tabLst>
            </a:pPr>
            <a:r>
              <a:rPr lang="en-US" sz="2000" spc="-10" dirty="0">
                <a:latin typeface="Calibri" panose="020F0502020204030204" pitchFamily="34" charset="0"/>
                <a:cs typeface="Calibri" panose="020F0502020204030204" pitchFamily="34" charset="0"/>
              </a:rPr>
              <a:t>Fixed explicit </a:t>
            </a:r>
            <a:r>
              <a:rPr lang="en-US" sz="2000" spc="-20" dirty="0">
                <a:latin typeface="Calibri" panose="020F0502020204030204" pitchFamily="34" charset="0"/>
                <a:cs typeface="Calibri" panose="020F0502020204030204" pitchFamily="34" charset="0"/>
              </a:rPr>
              <a:t>costs</a:t>
            </a:r>
            <a:r>
              <a:rPr lang="en-US" sz="2000" spc="-5"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(fees,</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memberships,</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technology,</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best</a:t>
            </a:r>
            <a:r>
              <a:rPr lang="en-US" sz="2000" spc="-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exec proof investments,</a:t>
            </a:r>
            <a:r>
              <a:rPr lang="en-US" sz="2000" spc="-5" dirty="0">
                <a:latin typeface="Calibri" panose="020F0502020204030204" pitchFamily="34" charset="0"/>
                <a:cs typeface="Calibri" panose="020F0502020204030204" pitchFamily="34" charset="0"/>
              </a:rPr>
              <a:t> </a:t>
            </a:r>
            <a:r>
              <a:rPr lang="en-US" sz="2000" spc="-15" dirty="0" err="1">
                <a:latin typeface="Calibri" panose="020F0502020204030204" pitchFamily="34" charset="0"/>
                <a:cs typeface="Calibri" panose="020F0502020204030204" pitchFamily="34" charset="0"/>
              </a:rPr>
              <a:t>etc</a:t>
            </a:r>
            <a:r>
              <a:rPr lang="en-US" sz="2000" spc="-15"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92124" marR="5080" indent="-342900">
              <a:lnSpc>
                <a:spcPct val="119300"/>
              </a:lnSpc>
              <a:spcBef>
                <a:spcPts val="295"/>
              </a:spcBef>
              <a:buFont typeface="Wingdings" panose="05000000000000000000" pitchFamily="2" charset="2"/>
              <a:buChar char="q"/>
              <a:tabLst>
                <a:tab pos="227965" algn="l"/>
              </a:tabLst>
            </a:pPr>
            <a:r>
              <a:rPr lang="en-US" sz="2000" spc="-5" dirty="0">
                <a:latin typeface="Calibri" panose="020F0502020204030204" pitchFamily="34" charset="0"/>
                <a:cs typeface="Calibri" panose="020F0502020204030204" pitchFamily="34" charset="0"/>
              </a:rPr>
              <a:t>Variable </a:t>
            </a:r>
            <a:r>
              <a:rPr lang="en-US" sz="2000" dirty="0">
                <a:latin typeface="Calibri" panose="020F0502020204030204" pitchFamily="34" charset="0"/>
                <a:cs typeface="Calibri" panose="020F0502020204030204" pitchFamily="34" charset="0"/>
              </a:rPr>
              <a:t>(implicit) </a:t>
            </a:r>
            <a:r>
              <a:rPr lang="en-US" sz="2000" spc="-35" dirty="0">
                <a:latin typeface="Calibri" panose="020F0502020204030204" pitchFamily="34" charset="0"/>
                <a:cs typeface="Calibri" panose="020F0502020204030204" pitchFamily="34" charset="0"/>
              </a:rPr>
              <a:t>costs, </a:t>
            </a:r>
            <a:r>
              <a:rPr lang="en-US" sz="2000" spc="40" dirty="0">
                <a:latin typeface="Calibri" panose="020F0502020204030204" pitchFamily="34" charset="0"/>
                <a:cs typeface="Calibri" panose="020F0502020204030204" pitchFamily="34" charset="0"/>
              </a:rPr>
              <a:t>made </a:t>
            </a:r>
            <a:r>
              <a:rPr lang="en-US" sz="2000" spc="-25" dirty="0">
                <a:latin typeface="Calibri" panose="020F0502020204030204" pitchFamily="34" charset="0"/>
                <a:cs typeface="Calibri" panose="020F0502020204030204" pitchFamily="34" charset="0"/>
              </a:rPr>
              <a:t>of </a:t>
            </a:r>
          </a:p>
          <a:p>
            <a:pPr marL="887393" marR="5080" lvl="1" indent="-342900">
              <a:lnSpc>
                <a:spcPct val="119300"/>
              </a:lnSpc>
              <a:spcBef>
                <a:spcPts val="295"/>
              </a:spcBef>
              <a:buFont typeface="Wingdings" panose="05000000000000000000" pitchFamily="2" charset="2"/>
              <a:buChar char="q"/>
              <a:tabLst>
                <a:tab pos="227965" algn="l"/>
              </a:tabLst>
            </a:pPr>
            <a:r>
              <a:rPr lang="en-US" sz="2000" b="1" spc="15" dirty="0">
                <a:latin typeface="Calibri" panose="020F0502020204030204" pitchFamily="34" charset="0"/>
                <a:cs typeface="Calibri" panose="020F0502020204030204" pitchFamily="34" charset="0"/>
              </a:rPr>
              <a:t>Bid-Ask </a:t>
            </a:r>
            <a:r>
              <a:rPr lang="en-US" sz="2000" b="1" spc="10" dirty="0">
                <a:latin typeface="Calibri" panose="020F0502020204030204" pitchFamily="34" charset="0"/>
                <a:cs typeface="Calibri" panose="020F0502020204030204" pitchFamily="34" charset="0"/>
              </a:rPr>
              <a:t>spread </a:t>
            </a:r>
            <a:r>
              <a:rPr lang="en-US" sz="2000" spc="10" dirty="0">
                <a:latin typeface="Calibri" panose="020F0502020204030204" pitchFamily="34" charset="0"/>
                <a:cs typeface="Calibri" panose="020F0502020204030204" pitchFamily="34" charset="0"/>
              </a:rPr>
              <a:t>(and </a:t>
            </a:r>
            <a:r>
              <a:rPr lang="en-US" sz="2000" spc="5" dirty="0">
                <a:latin typeface="Calibri" panose="020F0502020204030204" pitchFamily="34" charset="0"/>
                <a:cs typeface="Calibri" panose="020F0502020204030204" pitchFamily="34" charset="0"/>
              </a:rPr>
              <a:t>other </a:t>
            </a:r>
            <a:r>
              <a:rPr lang="en-US" sz="2000" spc="-5" dirty="0">
                <a:latin typeface="Calibri" panose="020F0502020204030204" pitchFamily="34" charset="0"/>
                <a:cs typeface="Calibri" panose="020F0502020204030204" pitchFamily="34" charset="0"/>
              </a:rPr>
              <a:t>liquidity </a:t>
            </a:r>
            <a:r>
              <a:rPr lang="en-US" sz="2000" dirty="0">
                <a:latin typeface="Calibri" panose="020F0502020204030204" pitchFamily="34" charset="0"/>
                <a:cs typeface="Calibri" panose="020F0502020204030204" pitchFamily="34" charset="0"/>
              </a:rPr>
              <a:t>measures </a:t>
            </a:r>
            <a:r>
              <a:rPr lang="en-US" sz="2000" spc="-5"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[AMP1O]), </a:t>
            </a:r>
            <a:r>
              <a:rPr lang="en-US" sz="2000" dirty="0">
                <a:latin typeface="Calibri" panose="020F0502020204030204" pitchFamily="34" charset="0"/>
                <a:cs typeface="Calibri" panose="020F0502020204030204" pitchFamily="34" charset="0"/>
              </a:rPr>
              <a:t> </a:t>
            </a:r>
          </a:p>
          <a:p>
            <a:pPr marL="887393" marR="5080" lvl="1" indent="-342900">
              <a:lnSpc>
                <a:spcPct val="119300"/>
              </a:lnSpc>
              <a:spcBef>
                <a:spcPts val="295"/>
              </a:spcBef>
              <a:buFont typeface="Wingdings" panose="05000000000000000000" pitchFamily="2" charset="2"/>
              <a:buChar char="q"/>
              <a:tabLst>
                <a:tab pos="227965" algn="l"/>
              </a:tabLst>
            </a:pPr>
            <a:r>
              <a:rPr lang="en-US" sz="2000" spc="20" dirty="0">
                <a:latin typeface="Calibri" panose="020F0502020204030204" pitchFamily="34" charset="0"/>
                <a:cs typeface="Calibri" panose="020F0502020204030204" pitchFamily="34" charset="0"/>
              </a:rPr>
              <a:t>C</a:t>
            </a:r>
            <a:r>
              <a:rPr lang="en-US" sz="2000" b="1" spc="10" dirty="0">
                <a:latin typeface="Calibri" panose="020F0502020204030204" pitchFamily="34" charset="0"/>
                <a:cs typeface="Calibri" panose="020F0502020204030204" pitchFamily="34" charset="0"/>
              </a:rPr>
              <a:t>ost</a:t>
            </a:r>
            <a:r>
              <a:rPr lang="en-US" sz="2000" b="1" spc="5" dirty="0">
                <a:latin typeface="Calibri" panose="020F0502020204030204" pitchFamily="34" charset="0"/>
                <a:cs typeface="Calibri" panose="020F0502020204030204" pitchFamily="34" charset="0"/>
              </a:rPr>
              <a:t> of </a:t>
            </a:r>
            <a:r>
              <a:rPr lang="en-US" sz="2000" b="1" spc="10" dirty="0">
                <a:latin typeface="Calibri" panose="020F0502020204030204" pitchFamily="34" charset="0"/>
                <a:cs typeface="Calibri" panose="020F0502020204030204" pitchFamily="34" charset="0"/>
              </a:rPr>
              <a:t>an</a:t>
            </a:r>
            <a:r>
              <a:rPr lang="en-US" sz="2000" b="1" spc="5" dirty="0">
                <a:latin typeface="Calibri" panose="020F0502020204030204" pitchFamily="34" charset="0"/>
                <a:cs typeface="Calibri" panose="020F0502020204030204" pitchFamily="34" charset="0"/>
              </a:rPr>
              <a:t> </a:t>
            </a:r>
            <a:r>
              <a:rPr lang="en-US" sz="2000" b="1" spc="20" dirty="0">
                <a:latin typeface="Calibri" panose="020F0502020204030204" pitchFamily="34" charset="0"/>
                <a:cs typeface="Calibri" panose="020F0502020204030204" pitchFamily="34" charset="0"/>
              </a:rPr>
              <a:t>option</a:t>
            </a:r>
            <a:r>
              <a:rPr lang="en-US" sz="2000" b="1" spc="5" dirty="0">
                <a:latin typeface="Calibri" panose="020F0502020204030204" pitchFamily="34" charset="0"/>
                <a:cs typeface="Calibri" panose="020F0502020204030204" pitchFamily="34" charset="0"/>
              </a:rPr>
              <a:t> </a:t>
            </a:r>
            <a:r>
              <a:rPr lang="en-US" sz="2000" spc="-5" dirty="0">
                <a:solidFill>
                  <a:srgbClr val="000000"/>
                </a:solid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[Lon95],</a:t>
            </a:r>
            <a:r>
              <a:rPr lang="en-US" sz="2000" spc="-10"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 </a:t>
            </a:r>
            <a:endParaRPr lang="en-US" sz="2000" spc="-10" dirty="0">
              <a:latin typeface="Calibri" panose="020F0502020204030204" pitchFamily="34" charset="0"/>
              <a:cs typeface="Calibri" panose="020F0502020204030204" pitchFamily="34" charset="0"/>
            </a:endParaRPr>
          </a:p>
          <a:p>
            <a:pPr marL="887393" marR="5080" lvl="1" indent="-342900">
              <a:lnSpc>
                <a:spcPct val="119300"/>
              </a:lnSpc>
              <a:spcBef>
                <a:spcPts val="295"/>
              </a:spcBef>
              <a:buFont typeface="Wingdings" panose="05000000000000000000" pitchFamily="2" charset="2"/>
              <a:buChar char="q"/>
              <a:tabLst>
                <a:tab pos="227965" algn="l"/>
              </a:tabLst>
            </a:pPr>
            <a:r>
              <a:rPr lang="en-US" sz="2000" b="1" spc="5" dirty="0">
                <a:latin typeface="Calibri" panose="020F0502020204030204" pitchFamily="34" charset="0"/>
                <a:cs typeface="Calibri" panose="020F0502020204030204" pitchFamily="34" charset="0"/>
              </a:rPr>
              <a:t>Market </a:t>
            </a:r>
            <a:r>
              <a:rPr lang="en-US" sz="2000" b="1" dirty="0">
                <a:latin typeface="Calibri" panose="020F0502020204030204" pitchFamily="34" charset="0"/>
                <a:cs typeface="Calibri" panose="020F0502020204030204" pitchFamily="34" charset="0"/>
              </a:rPr>
              <a:t>Impact</a:t>
            </a:r>
            <a:r>
              <a:rPr lang="en-US" sz="2000" b="1" spc="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related</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capacity</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his </a:t>
            </a:r>
            <a:r>
              <a:rPr lang="en-US" sz="2000" spc="-23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strategies</a:t>
            </a:r>
            <a:r>
              <a:rPr lang="en-US" sz="2000" spc="-20" dirty="0">
                <a:latin typeface="Calibri" panose="020F0502020204030204" pitchFamily="34" charset="0"/>
                <a:cs typeface="Calibri" panose="020F0502020204030204" pitchFamily="34" charset="0"/>
              </a:rPr>
              <a:t> </a:t>
            </a:r>
            <a:r>
              <a:rPr lang="en-US" sz="2000" spc="-25" dirty="0">
                <a:solidFill>
                  <a:srgbClr val="000000"/>
                </a:solid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[ATHLO5],</a:t>
            </a:r>
            <a:r>
              <a:rPr lang="en-US" sz="2000" spc="-15"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 </a:t>
            </a:r>
            <a:endParaRPr lang="en-US" sz="2000" spc="-15" dirty="0">
              <a:latin typeface="Calibri" panose="020F0502020204030204" pitchFamily="34" charset="0"/>
              <a:cs typeface="Calibri" panose="020F0502020204030204" pitchFamily="34" charset="0"/>
            </a:endParaRPr>
          </a:p>
          <a:p>
            <a:pPr marL="887393" marR="5080" lvl="1" indent="-342900">
              <a:lnSpc>
                <a:spcPct val="119300"/>
              </a:lnSpc>
              <a:spcBef>
                <a:spcPts val="295"/>
              </a:spcBef>
              <a:buFont typeface="Wingdings" panose="05000000000000000000" pitchFamily="2" charset="2"/>
              <a:buChar char="q"/>
              <a:tabLst>
                <a:tab pos="227965" algn="l"/>
              </a:tabLst>
            </a:pPr>
            <a:r>
              <a:rPr lang="en-US" sz="2000" b="1" spc="-15" dirty="0">
                <a:latin typeface="Calibri" panose="020F0502020204030204" pitchFamily="34" charset="0"/>
                <a:cs typeface="Calibri" panose="020F0502020204030204" pitchFamily="34" charset="0"/>
              </a:rPr>
              <a:t>I</a:t>
            </a:r>
            <a:r>
              <a:rPr lang="en-US" sz="2000" b="1" spc="15" dirty="0">
                <a:latin typeface="Calibri" panose="020F0502020204030204" pitchFamily="34" charset="0"/>
                <a:cs typeface="Calibri" panose="020F0502020204030204" pitchFamily="34" charset="0"/>
              </a:rPr>
              <a:t>nformation</a:t>
            </a:r>
            <a:r>
              <a:rPr lang="en-US" sz="2000" b="1" dirty="0">
                <a:latin typeface="Calibri" panose="020F0502020204030204" pitchFamily="34" charset="0"/>
                <a:cs typeface="Calibri" panose="020F0502020204030204" pitchFamily="34" charset="0"/>
              </a:rPr>
              <a:t> </a:t>
            </a:r>
            <a:r>
              <a:rPr lang="en-US" sz="2000" b="1" spc="5" dirty="0">
                <a:latin typeface="Calibri" panose="020F0502020204030204" pitchFamily="34" charset="0"/>
                <a:cs typeface="Calibri" panose="020F0502020204030204" pitchFamily="34" charset="0"/>
              </a:rPr>
              <a:t>leakage</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related to adverse selection</a:t>
            </a:r>
            <a:r>
              <a:rPr lang="en-US" sz="2000" b="1"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[GS8O].</a:t>
            </a:r>
            <a:endParaRPr lang="en-US" sz="2000" dirty="0">
              <a:latin typeface="Calibri" panose="020F0502020204030204" pitchFamily="34" charset="0"/>
              <a:cs typeface="Calibri" panose="020F0502020204030204" pitchFamily="34" charset="0"/>
            </a:endParaRPr>
          </a:p>
          <a:p>
            <a:pPr marL="12700">
              <a:lnSpc>
                <a:spcPct val="100000"/>
              </a:lnSpc>
              <a:spcBef>
                <a:spcPts val="985"/>
              </a:spcBef>
            </a:pPr>
            <a:r>
              <a:rPr lang="en-US" sz="2000" spc="25" dirty="0">
                <a:latin typeface="Calibri" panose="020F0502020204030204" pitchFamily="34" charset="0"/>
                <a:cs typeface="Calibri" panose="020F0502020204030204" pitchFamily="34" charset="0"/>
              </a:rPr>
              <a:t>Hence</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from</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viewpoint</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an </a:t>
            </a:r>
            <a:r>
              <a:rPr lang="en-US" sz="2000" spc="25"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issuer</a:t>
            </a:r>
            <a:r>
              <a:rPr lang="en-US" sz="2000" spc="-105" dirty="0">
                <a:latin typeface="Calibri" panose="020F0502020204030204" pitchFamily="34" charset="0"/>
                <a:cs typeface="Calibri" panose="020F0502020204030204" pitchFamily="34" charset="0"/>
              </a:rPr>
              <a:t>,</a:t>
            </a:r>
            <a:r>
              <a:rPr lang="en-US" sz="2000" spc="-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having</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liquid</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shares</a:t>
            </a:r>
            <a:r>
              <a:rPr lang="en-US" sz="2000" spc="-10" dirty="0">
                <a:latin typeface="Calibri" panose="020F0502020204030204" pitchFamily="34" charset="0"/>
                <a:cs typeface="Calibri" panose="020F0502020204030204" pitchFamily="34" charset="0"/>
              </a:rPr>
              <a:t> lowers </a:t>
            </a:r>
            <a:r>
              <a:rPr lang="en-US" sz="2000" spc="-15" dirty="0">
                <a:latin typeface="Calibri" panose="020F0502020204030204" pitchFamily="34" charset="0"/>
                <a:cs typeface="Calibri" panose="020F0502020204030204" pitchFamily="34" charset="0"/>
              </a:rPr>
              <a:t>his</a:t>
            </a:r>
            <a:r>
              <a:rPr lang="en-US" sz="2000" spc="-10" dirty="0">
                <a:latin typeface="Calibri" panose="020F0502020204030204" pitchFamily="34" charset="0"/>
                <a:cs typeface="Calibri" panose="020F0502020204030204" pitchFamily="34" charset="0"/>
              </a:rPr>
              <a:t> cost </a:t>
            </a:r>
            <a:r>
              <a:rPr lang="en-US" sz="2000" spc="-25" dirty="0">
                <a:latin typeface="Calibri" panose="020F0502020204030204" pitchFamily="34" charset="0"/>
                <a:cs typeface="Calibri" panose="020F0502020204030204" pitchFamily="34" charset="0"/>
              </a:rPr>
              <a:t>of</a:t>
            </a:r>
            <a:r>
              <a:rPr lang="en-US" sz="2000" spc="-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capital.</a:t>
            </a:r>
            <a:endParaRPr lang="en-US" sz="20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6F6AEE0-35B0-4D77-BA2C-01B7C1A53BF5}"/>
              </a:ext>
            </a:extLst>
          </p:cNvPr>
          <p:cNvSpPr>
            <a:spLocks noGrp="1"/>
          </p:cNvSpPr>
          <p:nvPr>
            <p:ph type="sldNum" sz="quarter" idx="12"/>
          </p:nvPr>
        </p:nvSpPr>
        <p:spPr/>
        <p:txBody>
          <a:bodyPr/>
          <a:lstStyle/>
          <a:p>
            <a:pPr>
              <a:defRPr/>
            </a:pPr>
            <a:fld id="{F46FFCC8-0F20-9B4B-AD2E-8C39025E5577}" type="slidenum">
              <a:rPr lang="en-GB" smtClean="0"/>
              <a:pPr>
                <a:defRPr/>
              </a:pPr>
              <a:t>14</a:t>
            </a:fld>
            <a:endParaRPr lang="en-GB"/>
          </a:p>
        </p:txBody>
      </p:sp>
      <p:sp>
        <p:nvSpPr>
          <p:cNvPr id="5" name="Footer Placeholder 4">
            <a:extLst>
              <a:ext uri="{FF2B5EF4-FFF2-40B4-BE49-F238E27FC236}">
                <a16:creationId xmlns:a16="http://schemas.microsoft.com/office/drawing/2014/main" id="{B524A91A-811B-4101-B1D4-64A62408EBC3}"/>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1130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D3E6-0E4A-499A-B713-D93A1DC13898}"/>
              </a:ext>
            </a:extLst>
          </p:cNvPr>
          <p:cNvSpPr>
            <a:spLocks noGrp="1"/>
          </p:cNvSpPr>
          <p:nvPr>
            <p:ph type="title"/>
          </p:nvPr>
        </p:nvSpPr>
        <p:spPr/>
        <p:txBody>
          <a:bodyPr/>
          <a:lstStyle/>
          <a:p>
            <a:r>
              <a:rPr lang="en-US" sz="2800" spc="21" dirty="0">
                <a:latin typeface="Calibri" panose="020F0502020204030204" pitchFamily="34" charset="0"/>
                <a:cs typeface="Calibri" panose="020F0502020204030204" pitchFamily="34" charset="0"/>
              </a:rPr>
              <a:t>Market</a:t>
            </a:r>
            <a:r>
              <a:rPr lang="en-US" sz="2800" spc="-32" dirty="0">
                <a:latin typeface="Calibri" panose="020F0502020204030204" pitchFamily="34" charset="0"/>
                <a:cs typeface="Calibri" panose="020F0502020204030204" pitchFamily="34" charset="0"/>
              </a:rPr>
              <a:t> </a:t>
            </a:r>
            <a:r>
              <a:rPr lang="en-US" sz="2800" spc="21" dirty="0">
                <a:latin typeface="Calibri" panose="020F0502020204030204" pitchFamily="34" charset="0"/>
                <a:cs typeface="Calibri" panose="020F0502020204030204" pitchFamily="34" charset="0"/>
              </a:rPr>
              <a:t>makers</a:t>
            </a:r>
            <a:r>
              <a:rPr lang="en-US" sz="2800" spc="-21" dirty="0">
                <a:latin typeface="Calibri" panose="020F0502020204030204" pitchFamily="34" charset="0"/>
                <a:cs typeface="Calibri" panose="020F0502020204030204" pitchFamily="34" charset="0"/>
              </a:rPr>
              <a:t> </a:t>
            </a:r>
            <a:r>
              <a:rPr lang="en-US" sz="2800" spc="32" dirty="0">
                <a:latin typeface="Calibri" panose="020F0502020204030204" pitchFamily="34" charset="0"/>
                <a:cs typeface="Calibri" panose="020F0502020204030204" pitchFamily="34" charset="0"/>
              </a:rPr>
              <a:t>peculiar</a:t>
            </a:r>
            <a:r>
              <a:rPr lang="en-US" sz="2800" spc="-21" dirty="0">
                <a:latin typeface="Calibri" panose="020F0502020204030204" pitchFamily="34" charset="0"/>
                <a:cs typeface="Calibri" panose="020F0502020204030204" pitchFamily="34" charset="0"/>
              </a:rPr>
              <a:t> </a:t>
            </a:r>
            <a:r>
              <a:rPr lang="en-US" sz="2800" spc="21" dirty="0">
                <a:latin typeface="Calibri" panose="020F0502020204030204" pitchFamily="34" charset="0"/>
                <a:cs typeface="Calibri" panose="020F0502020204030204" pitchFamily="34" charset="0"/>
              </a:rPr>
              <a:t>role</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B620762-8CBC-40CB-A22B-2E8A4C4E9628}"/>
              </a:ext>
            </a:extLst>
          </p:cNvPr>
          <p:cNvSpPr>
            <a:spLocks noGrp="1"/>
          </p:cNvSpPr>
          <p:nvPr>
            <p:ph idx="1"/>
          </p:nvPr>
        </p:nvSpPr>
        <p:spPr/>
        <p:txBody>
          <a:bodyPr/>
          <a:lstStyle/>
          <a:p>
            <a:pPr marL="314043">
              <a:spcBef>
                <a:spcPts val="1236"/>
              </a:spcBef>
              <a:tabLst>
                <a:tab pos="481804" algn="l"/>
              </a:tabLst>
            </a:pPr>
            <a:r>
              <a:rPr lang="en-US" sz="2000" b="1" spc="11" dirty="0">
                <a:latin typeface="Calibri" panose="020F0502020204030204" pitchFamily="34" charset="0"/>
                <a:cs typeface="Calibri" panose="020F0502020204030204" pitchFamily="34" charset="0"/>
              </a:rPr>
              <a:t>Market</a:t>
            </a:r>
            <a:r>
              <a:rPr lang="en-US" sz="2000" b="1" spc="-85" dirty="0">
                <a:latin typeface="Calibri" panose="020F0502020204030204" pitchFamily="34" charset="0"/>
                <a:cs typeface="Calibri" panose="020F0502020204030204" pitchFamily="34" charset="0"/>
              </a:rPr>
              <a:t> </a:t>
            </a:r>
            <a:r>
              <a:rPr lang="en-US" sz="2000" b="1" spc="21" dirty="0">
                <a:latin typeface="Calibri" panose="020F0502020204030204" pitchFamily="34" charset="0"/>
                <a:cs typeface="Calibri" panose="020F0502020204030204" pitchFamily="34" charset="0"/>
              </a:rPr>
              <a:t>makers </a:t>
            </a:r>
            <a:r>
              <a:rPr lang="en-US" sz="2000" dirty="0">
                <a:latin typeface="Calibri" panose="020F0502020204030204" pitchFamily="34" charset="0"/>
                <a:cs typeface="Calibri" panose="020F0502020204030204" pitchFamily="34" charset="0"/>
              </a:rPr>
              <a:t>are</a:t>
            </a:r>
            <a:r>
              <a:rPr lang="en-US" sz="2000" spc="-32"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said</a:t>
            </a:r>
            <a:r>
              <a:rPr lang="en-US" sz="2000" spc="-21"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to</a:t>
            </a:r>
            <a:r>
              <a:rPr lang="en-US" sz="2000" spc="-32"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increase</a:t>
            </a:r>
            <a:r>
              <a:rPr lang="en-US" sz="2000" spc="-21"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liquidity</a:t>
            </a:r>
            <a:r>
              <a:rPr lang="en-US" sz="2000" spc="-32" dirty="0">
                <a:latin typeface="Calibri" panose="020F0502020204030204" pitchFamily="34" charset="0"/>
                <a:cs typeface="Calibri" panose="020F0502020204030204" pitchFamily="34" charset="0"/>
              </a:rPr>
              <a:t> </a:t>
            </a:r>
            <a:r>
              <a:rPr lang="en-US" sz="2000" spc="53" dirty="0">
                <a:solidFill>
                  <a:srgbClr val="000000"/>
                </a:solid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[HS83]</a:t>
            </a:r>
            <a:r>
              <a:rPr lang="en-US" sz="2000" spc="-21"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 </a:t>
            </a:r>
            <a:r>
              <a:rPr lang="en-US" sz="2000" spc="21" dirty="0">
                <a:latin typeface="Calibri" panose="020F0502020204030204" pitchFamily="34" charset="0"/>
                <a:cs typeface="Calibri" panose="020F0502020204030204" pitchFamily="34" charset="0"/>
              </a:rPr>
              <a:t>because</a:t>
            </a:r>
            <a:r>
              <a:rPr lang="en-US" sz="2000" spc="-32"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they:</a:t>
            </a:r>
            <a:endParaRPr lang="en-US" sz="2000" spc="21" dirty="0">
              <a:latin typeface="Calibri" panose="020F0502020204030204" pitchFamily="34" charset="0"/>
              <a:cs typeface="Calibri" panose="020F0502020204030204" pitchFamily="34" charset="0"/>
            </a:endParaRPr>
          </a:p>
          <a:p>
            <a:pPr marL="599793" indent="-285750">
              <a:spcBef>
                <a:spcPts val="1236"/>
              </a:spcBef>
              <a:buFont typeface="Wingdings" panose="05000000000000000000" pitchFamily="2" charset="2"/>
              <a:buChar char="q"/>
              <a:tabLst>
                <a:tab pos="481804" algn="l"/>
              </a:tabLst>
            </a:pPr>
            <a:r>
              <a:rPr lang="en-US" sz="2000" spc="21" dirty="0">
                <a:latin typeface="Calibri" panose="020F0502020204030204" pitchFamily="34" charset="0"/>
                <a:cs typeface="Calibri" panose="020F0502020204030204" pitchFamily="34" charset="0"/>
              </a:rPr>
              <a:t>Increase the number of trades successfully executed in the market</a:t>
            </a:r>
          </a:p>
          <a:p>
            <a:pPr marL="599793" indent="-285750">
              <a:spcBef>
                <a:spcPts val="1236"/>
              </a:spcBef>
              <a:buFont typeface="Wingdings" panose="05000000000000000000" pitchFamily="2" charset="2"/>
              <a:buChar char="q"/>
              <a:tabLst>
                <a:tab pos="481804" algn="l"/>
              </a:tabLst>
            </a:pPr>
            <a:r>
              <a:rPr lang="en-US" sz="2000" spc="11" dirty="0">
                <a:latin typeface="Calibri" panose="020F0502020204030204" pitchFamily="34" charset="0"/>
                <a:cs typeface="Calibri" panose="020F0502020204030204" pitchFamily="34" charset="0"/>
              </a:rPr>
              <a:t>While bearing</a:t>
            </a:r>
            <a:r>
              <a:rPr lang="en-US" sz="2000" spc="-74" dirty="0">
                <a:latin typeface="Calibri" panose="020F0502020204030204" pitchFamily="34" charset="0"/>
                <a:cs typeface="Calibri" panose="020F0502020204030204" pitchFamily="34" charset="0"/>
              </a:rPr>
              <a:t> the </a:t>
            </a:r>
            <a:r>
              <a:rPr lang="en-US" sz="2000" b="1" spc="11" dirty="0">
                <a:latin typeface="Calibri" panose="020F0502020204030204" pitchFamily="34" charset="0"/>
                <a:cs typeface="Calibri" panose="020F0502020204030204" pitchFamily="34" charset="0"/>
              </a:rPr>
              <a:t>inventory</a:t>
            </a:r>
            <a:r>
              <a:rPr lang="en-US" sz="2000" b="1" spc="-32" dirty="0">
                <a:latin typeface="Calibri" panose="020F0502020204030204" pitchFamily="34" charset="0"/>
                <a:cs typeface="Calibri" panose="020F0502020204030204" pitchFamily="34" charset="0"/>
              </a:rPr>
              <a:t> risk/</a:t>
            </a:r>
            <a:r>
              <a:rPr lang="en-US" sz="2000" b="1" spc="-21" dirty="0">
                <a:latin typeface="Calibri" panose="020F0502020204030204" pitchFamily="34" charset="0"/>
                <a:cs typeface="Calibri" panose="020F0502020204030204" pitchFamily="34" charset="0"/>
              </a:rPr>
              <a:t>costs</a:t>
            </a:r>
            <a:endParaRPr lang="en-US" sz="2000" spc="21" dirty="0">
              <a:latin typeface="Calibri" panose="020F0502020204030204" pitchFamily="34" charset="0"/>
              <a:cs typeface="Calibri" panose="020F0502020204030204" pitchFamily="34" charset="0"/>
            </a:endParaRPr>
          </a:p>
          <a:p>
            <a:pPr marL="599793" indent="-285750">
              <a:spcBef>
                <a:spcPts val="1236"/>
              </a:spcBef>
              <a:buFont typeface="Wingdings" panose="05000000000000000000" pitchFamily="2" charset="2"/>
              <a:buChar char="q"/>
              <a:tabLst>
                <a:tab pos="481804" algn="l"/>
              </a:tabLst>
            </a:pPr>
            <a:r>
              <a:rPr lang="en-US" sz="2000" spc="21" dirty="0">
                <a:latin typeface="Calibri" panose="020F0502020204030204" pitchFamily="34" charset="0"/>
                <a:cs typeface="Calibri" panose="020F0502020204030204" pitchFamily="34" charset="0"/>
              </a:rPr>
              <a:t>Reduce</a:t>
            </a:r>
            <a:r>
              <a:rPr lang="en-US" sz="2000" spc="-42"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the</a:t>
            </a:r>
            <a:r>
              <a:rPr lang="en-US" sz="2000" spc="-42" dirty="0">
                <a:latin typeface="Calibri" panose="020F0502020204030204" pitchFamily="34" charset="0"/>
                <a:cs typeface="Calibri" panose="020F0502020204030204" pitchFamily="34" charset="0"/>
              </a:rPr>
              <a:t> </a:t>
            </a:r>
            <a:r>
              <a:rPr lang="en-US" sz="2000" spc="-53" dirty="0">
                <a:latin typeface="Calibri" panose="020F0502020204030204" pitchFamily="34" charset="0"/>
                <a:cs typeface="Calibri" panose="020F0502020204030204" pitchFamily="34" charset="0"/>
              </a:rPr>
              <a:t>bid-ask</a:t>
            </a:r>
            <a:r>
              <a:rPr lang="en-US" sz="2000" spc="-32"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spread</a:t>
            </a:r>
            <a:r>
              <a:rPr lang="en-US" sz="2000" spc="-42" dirty="0">
                <a:latin typeface="Calibri" panose="020F0502020204030204" pitchFamily="34" charset="0"/>
                <a:cs typeface="Calibri" panose="020F0502020204030204" pitchFamily="34" charset="0"/>
              </a:rPr>
              <a:t> </a:t>
            </a:r>
            <a:r>
              <a:rPr lang="en-US" sz="2000" spc="-95" dirty="0">
                <a:latin typeface="Calibri" panose="020F0502020204030204" pitchFamily="34" charset="0"/>
                <a:cs typeface="Calibri" panose="020F0502020204030204" pitchFamily="34" charset="0"/>
              </a:rPr>
              <a:t>(i.e.</a:t>
            </a:r>
            <a:r>
              <a:rPr lang="en-US" sz="2000" spc="42"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linear</a:t>
            </a:r>
            <a:r>
              <a:rPr lang="en-US" sz="2000" spc="-32"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transaction</a:t>
            </a:r>
            <a:r>
              <a:rPr lang="en-US" sz="2000" spc="-42" dirty="0">
                <a:latin typeface="Calibri" panose="020F0502020204030204" pitchFamily="34" charset="0"/>
                <a:cs typeface="Calibri" panose="020F0502020204030204" pitchFamily="34" charset="0"/>
              </a:rPr>
              <a:t> </a:t>
            </a:r>
            <a:r>
              <a:rPr lang="en-US" sz="2000" spc="-63" dirty="0">
                <a:latin typeface="Calibri" panose="020F0502020204030204" pitchFamily="34" charset="0"/>
                <a:cs typeface="Calibri" panose="020F0502020204030204" pitchFamily="34" charset="0"/>
              </a:rPr>
              <a:t>costs);</a:t>
            </a:r>
            <a:endParaRPr lang="en-US" sz="2000" dirty="0">
              <a:latin typeface="Calibri" panose="020F0502020204030204" pitchFamily="34" charset="0"/>
              <a:cs typeface="Calibri" panose="020F0502020204030204" pitchFamily="34" charset="0"/>
            </a:endParaRPr>
          </a:p>
          <a:p>
            <a:pPr marL="599793" indent="-285750">
              <a:spcBef>
                <a:spcPts val="1014"/>
              </a:spcBef>
              <a:buFont typeface="Wingdings" panose="05000000000000000000" pitchFamily="2" charset="2"/>
              <a:buChar char="q"/>
              <a:tabLst>
                <a:tab pos="481804" algn="l"/>
              </a:tabLst>
            </a:pPr>
            <a:r>
              <a:rPr lang="en-US" sz="2000" spc="-11" dirty="0">
                <a:latin typeface="Calibri" panose="020F0502020204030204" pitchFamily="34" charset="0"/>
                <a:cs typeface="Calibri" panose="020F0502020204030204" pitchFamily="34" charset="0"/>
              </a:rPr>
              <a:t>Digest information while exposed to </a:t>
            </a:r>
            <a:r>
              <a:rPr lang="en-US" sz="2000" b="1" dirty="0">
                <a:latin typeface="Calibri" panose="020F0502020204030204" pitchFamily="34" charset="0"/>
                <a:cs typeface="Calibri" panose="020F0502020204030204" pitchFamily="34" charset="0"/>
              </a:rPr>
              <a:t>adverse</a:t>
            </a:r>
            <a:r>
              <a:rPr lang="en-US" sz="2000" b="1" spc="-11" dirty="0">
                <a:latin typeface="Calibri" panose="020F0502020204030204" pitchFamily="34" charset="0"/>
                <a:cs typeface="Calibri" panose="020F0502020204030204" pitchFamily="34" charset="0"/>
              </a:rPr>
              <a:t> </a:t>
            </a:r>
            <a:r>
              <a:rPr lang="en-US" sz="2000" b="1" spc="21" dirty="0">
                <a:latin typeface="Calibri" panose="020F0502020204030204" pitchFamily="34" charset="0"/>
                <a:cs typeface="Calibri" panose="020F0502020204030204" pitchFamily="34" charset="0"/>
              </a:rPr>
              <a:t>selection</a:t>
            </a:r>
            <a:endParaRPr lang="en-US" sz="2000" dirty="0">
              <a:latin typeface="Calibri" panose="020F0502020204030204" pitchFamily="34" charset="0"/>
              <a:cs typeface="Calibri" panose="020F0502020204030204" pitchFamily="34" charset="0"/>
            </a:endParaRPr>
          </a:p>
          <a:p>
            <a:pPr marL="26841" marR="10737">
              <a:lnSpc>
                <a:spcPct val="119300"/>
              </a:lnSpc>
              <a:spcBef>
                <a:spcPts val="1691"/>
              </a:spcBef>
            </a:pPr>
            <a:r>
              <a:rPr lang="en-US" sz="2000" spc="-21" dirty="0">
                <a:latin typeface="Calibri" panose="020F0502020204030204" pitchFamily="34" charset="0"/>
                <a:cs typeface="Calibri" panose="020F0502020204030204" pitchFamily="34" charset="0"/>
              </a:rPr>
              <a:t>Adverse </a:t>
            </a:r>
            <a:r>
              <a:rPr lang="en-US" sz="2000" dirty="0">
                <a:latin typeface="Calibri" panose="020F0502020204030204" pitchFamily="34" charset="0"/>
                <a:cs typeface="Calibri" panose="020F0502020204030204" pitchFamily="34" charset="0"/>
              </a:rPr>
              <a:t>selection</a:t>
            </a:r>
            <a:r>
              <a:rPr lang="en-US" sz="2000" spc="-21"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comes</a:t>
            </a:r>
            <a:r>
              <a:rPr lang="en-US" sz="2000" spc="-2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from</a:t>
            </a:r>
            <a:r>
              <a:rPr lang="en-US" sz="2000" spc="-1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information</a:t>
            </a:r>
            <a:r>
              <a:rPr lang="en-US" sz="2000" spc="-21"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asymmetry</a:t>
            </a:r>
            <a:r>
              <a:rPr lang="en-US" sz="2000" spc="-21" dirty="0">
                <a:latin typeface="Calibri" panose="020F0502020204030204" pitchFamily="34" charset="0"/>
                <a:cs typeface="Calibri" panose="020F0502020204030204" pitchFamily="34" charset="0"/>
              </a:rPr>
              <a:t> </a:t>
            </a:r>
            <a:r>
              <a:rPr lang="en-US" sz="2000" spc="53" dirty="0">
                <a:latin typeface="Calibri" panose="020F0502020204030204" pitchFamily="34" charset="0"/>
                <a:cs typeface="Calibri" panose="020F0502020204030204" pitchFamily="34" charset="0"/>
              </a:rPr>
              <a:t>between</a:t>
            </a:r>
            <a:r>
              <a:rPr lang="en-US" sz="2000" spc="-11"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other</a:t>
            </a:r>
            <a:r>
              <a:rPr lang="en-US" sz="2000" spc="-21"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investors</a:t>
            </a:r>
            <a:r>
              <a:rPr lang="en-US" sz="2000" spc="-21" dirty="0">
                <a:latin typeface="Calibri" panose="020F0502020204030204" pitchFamily="34" charset="0"/>
                <a:cs typeface="Calibri" panose="020F0502020204030204" pitchFamily="34" charset="0"/>
              </a:rPr>
              <a:t> </a:t>
            </a:r>
            <a:r>
              <a:rPr lang="en-US" sz="2000" spc="53" dirty="0">
                <a:latin typeface="Calibri" panose="020F0502020204030204" pitchFamily="34" charset="0"/>
                <a:cs typeface="Calibri" panose="020F0502020204030204" pitchFamily="34" charset="0"/>
              </a:rPr>
              <a:t>and</a:t>
            </a:r>
            <a:r>
              <a:rPr lang="en-US" sz="2000" spc="-11" dirty="0">
                <a:latin typeface="Calibri" panose="020F0502020204030204" pitchFamily="34" charset="0"/>
                <a:cs typeface="Calibri" panose="020F0502020204030204" pitchFamily="34" charset="0"/>
              </a:rPr>
              <a:t> </a:t>
            </a:r>
            <a:r>
              <a:rPr lang="en-US" sz="2000" spc="21" dirty="0">
                <a:latin typeface="Calibri" panose="020F0502020204030204" pitchFamily="34" charset="0"/>
                <a:cs typeface="Calibri" panose="020F0502020204030204" pitchFamily="34" charset="0"/>
              </a:rPr>
              <a:t>market</a:t>
            </a:r>
            <a:r>
              <a:rPr lang="en-US" sz="2000" spc="-21" dirty="0">
                <a:latin typeface="Calibri" panose="020F0502020204030204" pitchFamily="34" charset="0"/>
                <a:cs typeface="Calibri" panose="020F0502020204030204" pitchFamily="34" charset="0"/>
              </a:rPr>
              <a:t> </a:t>
            </a:r>
            <a:r>
              <a:rPr lang="en-US" sz="2000" spc="-32" dirty="0">
                <a:latin typeface="Calibri" panose="020F0502020204030204" pitchFamily="34" charset="0"/>
                <a:cs typeface="Calibri" panose="020F0502020204030204" pitchFamily="34" charset="0"/>
              </a:rPr>
              <a:t>makers. </a:t>
            </a:r>
            <a:r>
              <a:rPr lang="en-US" sz="2000" spc="-507" dirty="0">
                <a:latin typeface="Calibri" panose="020F0502020204030204" pitchFamily="34" charset="0"/>
                <a:cs typeface="Calibri" panose="020F0502020204030204" pitchFamily="34" charset="0"/>
              </a:rPr>
              <a:t> </a:t>
            </a:r>
            <a:r>
              <a:rPr lang="en-US" sz="2000" spc="-137" dirty="0">
                <a:latin typeface="Calibri" panose="020F0502020204030204" pitchFamily="34" charset="0"/>
                <a:cs typeface="Calibri" panose="020F0502020204030204" pitchFamily="34" charset="0"/>
              </a:rPr>
              <a:t>To</a:t>
            </a:r>
            <a:r>
              <a:rPr lang="en-US" sz="2000" spc="-21"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protect</a:t>
            </a:r>
            <a:r>
              <a:rPr lang="en-US" sz="2000" spc="-21" dirty="0">
                <a:latin typeface="Calibri" panose="020F0502020204030204" pitchFamily="34" charset="0"/>
                <a:cs typeface="Calibri" panose="020F0502020204030204" pitchFamily="34" charset="0"/>
              </a:rPr>
              <a:t> themselves, </a:t>
            </a:r>
            <a:r>
              <a:rPr lang="en-US" sz="2000" spc="21" dirty="0">
                <a:latin typeface="Calibri" panose="020F0502020204030204" pitchFamily="34" charset="0"/>
                <a:cs typeface="Calibri" panose="020F0502020204030204" pitchFamily="34" charset="0"/>
              </a:rPr>
              <a:t>market</a:t>
            </a:r>
            <a:r>
              <a:rPr lang="en-US" sz="2000" spc="-21"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markers</a:t>
            </a:r>
            <a:r>
              <a:rPr lang="en-US" sz="2000" spc="-21" dirty="0">
                <a:latin typeface="Calibri" panose="020F0502020204030204" pitchFamily="34" charset="0"/>
                <a:cs typeface="Calibri" panose="020F0502020204030204" pitchFamily="34" charset="0"/>
              </a:rPr>
              <a:t> </a:t>
            </a:r>
            <a:r>
              <a:rPr lang="en-US" sz="2000" spc="53" dirty="0">
                <a:latin typeface="Calibri" panose="020F0502020204030204" pitchFamily="34" charset="0"/>
                <a:cs typeface="Calibri" panose="020F0502020204030204" pitchFamily="34" charset="0"/>
              </a:rPr>
              <a:t>implemented</a:t>
            </a:r>
            <a:r>
              <a:rPr lang="en-US" sz="2000" spc="-21"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as</a:t>
            </a:r>
            <a:r>
              <a:rPr lang="en-US" sz="2000" spc="-21" dirty="0">
                <a:latin typeface="Calibri" panose="020F0502020204030204" pitchFamily="34" charset="0"/>
                <a:cs typeface="Calibri" panose="020F0502020204030204" pitchFamily="34" charset="0"/>
              </a:rPr>
              <a:t> </a:t>
            </a:r>
            <a:r>
              <a:rPr lang="en-US" sz="2000" spc="85" dirty="0">
                <a:latin typeface="Calibri" panose="020F0502020204030204" pitchFamily="34" charset="0"/>
                <a:cs typeface="Calibri" panose="020F0502020204030204" pitchFamily="34" charset="0"/>
              </a:rPr>
              <a:t>much</a:t>
            </a:r>
            <a:r>
              <a:rPr lang="en-US" sz="2000" spc="-11" dirty="0">
                <a:latin typeface="Calibri" panose="020F0502020204030204" pitchFamily="34" charset="0"/>
                <a:cs typeface="Calibri" panose="020F0502020204030204" pitchFamily="34" charset="0"/>
              </a:rPr>
              <a:t> </a:t>
            </a:r>
            <a:r>
              <a:rPr lang="en-US" sz="2000" b="1" spc="11" dirty="0">
                <a:latin typeface="Calibri" panose="020F0502020204030204" pitchFamily="34" charset="0"/>
                <a:cs typeface="Calibri" panose="020F0502020204030204" pitchFamily="34" charset="0"/>
              </a:rPr>
              <a:t>bilateral </a:t>
            </a:r>
            <a:r>
              <a:rPr lang="en-US" sz="2000" b="1" spc="21" dirty="0">
                <a:latin typeface="Calibri" panose="020F0502020204030204" pitchFamily="34" charset="0"/>
                <a:cs typeface="Calibri" panose="020F0502020204030204" pitchFamily="34" charset="0"/>
              </a:rPr>
              <a:t>trading</a:t>
            </a:r>
            <a:r>
              <a:rPr lang="en-US" sz="2000" b="1" spc="11"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as</a:t>
            </a:r>
            <a:r>
              <a:rPr lang="en-US" sz="2000" spc="-21" dirty="0">
                <a:latin typeface="Calibri" panose="020F0502020204030204" pitchFamily="34" charset="0"/>
                <a:cs typeface="Calibri" panose="020F0502020204030204" pitchFamily="34" charset="0"/>
              </a:rPr>
              <a:t> </a:t>
            </a:r>
            <a:r>
              <a:rPr lang="en-US" sz="2000" spc="-42" dirty="0">
                <a:latin typeface="Calibri" panose="020F0502020204030204" pitchFamily="34" charset="0"/>
                <a:cs typeface="Calibri" panose="020F0502020204030204" pitchFamily="34" charset="0"/>
              </a:rPr>
              <a:t>possible.</a:t>
            </a:r>
            <a:endParaRPr lang="en-US"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64B8875-DAF2-4FC1-AB6B-EFAE88B47A81}"/>
              </a:ext>
            </a:extLst>
          </p:cNvPr>
          <p:cNvSpPr>
            <a:spLocks noGrp="1"/>
          </p:cNvSpPr>
          <p:nvPr>
            <p:ph type="sldNum" sz="quarter" idx="12"/>
          </p:nvPr>
        </p:nvSpPr>
        <p:spPr/>
        <p:txBody>
          <a:bodyPr/>
          <a:lstStyle/>
          <a:p>
            <a:pPr>
              <a:defRPr/>
            </a:pPr>
            <a:fld id="{F46FFCC8-0F20-9B4B-AD2E-8C39025E5577}" type="slidenum">
              <a:rPr lang="en-GB" smtClean="0"/>
              <a:pPr>
                <a:defRPr/>
              </a:pPr>
              <a:t>15</a:t>
            </a:fld>
            <a:endParaRPr lang="en-GB"/>
          </a:p>
        </p:txBody>
      </p:sp>
      <p:sp>
        <p:nvSpPr>
          <p:cNvPr id="5" name="Footer Placeholder 4">
            <a:extLst>
              <a:ext uri="{FF2B5EF4-FFF2-40B4-BE49-F238E27FC236}">
                <a16:creationId xmlns:a16="http://schemas.microsoft.com/office/drawing/2014/main" id="{9C899101-3E6C-4A08-9EB5-CEC1E9605691}"/>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316908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ADF7-72B7-4473-9A54-FE0F08E71ED0}"/>
              </a:ext>
            </a:extLst>
          </p:cNvPr>
          <p:cNvSpPr>
            <a:spLocks noGrp="1"/>
          </p:cNvSpPr>
          <p:nvPr>
            <p:ph type="title"/>
          </p:nvPr>
        </p:nvSpPr>
        <p:spPr/>
        <p:txBody>
          <a:bodyPr/>
          <a:lstStyle/>
          <a:p>
            <a:r>
              <a:rPr lang="en-US" sz="2800" spc="21" dirty="0">
                <a:latin typeface="Calibri" panose="020F0502020204030204" pitchFamily="34" charset="0"/>
                <a:cs typeface="Calibri" panose="020F0502020204030204" pitchFamily="34" charset="0"/>
              </a:rPr>
              <a:t>Market</a:t>
            </a:r>
            <a:r>
              <a:rPr lang="en-US" sz="2800" spc="-11" dirty="0">
                <a:latin typeface="Calibri" panose="020F0502020204030204" pitchFamily="34" charset="0"/>
                <a:cs typeface="Calibri" panose="020F0502020204030204" pitchFamily="34" charset="0"/>
              </a:rPr>
              <a:t> </a:t>
            </a:r>
            <a:r>
              <a:rPr lang="en-US" sz="2800" spc="21" dirty="0">
                <a:latin typeface="Calibri" panose="020F0502020204030204" pitchFamily="34" charset="0"/>
                <a:cs typeface="Calibri" panose="020F0502020204030204" pitchFamily="34" charset="0"/>
              </a:rPr>
              <a:t>makers</a:t>
            </a:r>
            <a:r>
              <a:rPr lang="en-US" sz="2800" spc="-11" dirty="0">
                <a:latin typeface="Calibri" panose="020F0502020204030204" pitchFamily="34" charset="0"/>
                <a:cs typeface="Calibri" panose="020F0502020204030204" pitchFamily="34" charset="0"/>
              </a:rPr>
              <a:t> </a:t>
            </a:r>
            <a:r>
              <a:rPr lang="en-US" sz="2800" spc="53" dirty="0">
                <a:latin typeface="Calibri" panose="020F0502020204030204" pitchFamily="34" charset="0"/>
                <a:cs typeface="Calibri" panose="020F0502020204030204" pitchFamily="34" charset="0"/>
              </a:rPr>
              <a:t>and</a:t>
            </a:r>
            <a:r>
              <a:rPr lang="en-US" sz="2800" spc="-11" dirty="0">
                <a:latin typeface="Calibri" panose="020F0502020204030204" pitchFamily="34" charset="0"/>
                <a:cs typeface="Calibri" panose="020F0502020204030204" pitchFamily="34" charset="0"/>
              </a:rPr>
              <a:t> </a:t>
            </a:r>
            <a:r>
              <a:rPr lang="en-US" sz="2800" spc="32" dirty="0">
                <a:latin typeface="Calibri" panose="020F0502020204030204" pitchFamily="34" charset="0"/>
                <a:cs typeface="Calibri" panose="020F0502020204030204" pitchFamily="34" charset="0"/>
              </a:rPr>
              <a:t>market</a:t>
            </a:r>
            <a:r>
              <a:rPr lang="en-US" sz="2800" spc="-11" dirty="0">
                <a:latin typeface="Calibri" panose="020F0502020204030204" pitchFamily="34" charset="0"/>
                <a:cs typeface="Calibri" panose="020F0502020204030204" pitchFamily="34" charset="0"/>
              </a:rPr>
              <a:t> </a:t>
            </a:r>
            <a:r>
              <a:rPr lang="en-US" sz="2800" spc="63" dirty="0">
                <a:latin typeface="Calibri" panose="020F0502020204030204" pitchFamily="34" charset="0"/>
                <a:cs typeface="Calibri" panose="020F0502020204030204" pitchFamily="34" charset="0"/>
              </a:rPr>
              <a:t>impact</a:t>
            </a:r>
            <a:endParaRPr lang="en-US"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7F2861F-78BF-4573-BE67-420506DA7030}"/>
              </a:ext>
            </a:extLst>
          </p:cNvPr>
          <p:cNvSpPr>
            <a:spLocks noGrp="1"/>
          </p:cNvSpPr>
          <p:nvPr>
            <p:ph type="sldNum" sz="quarter" idx="12"/>
          </p:nvPr>
        </p:nvSpPr>
        <p:spPr/>
        <p:txBody>
          <a:bodyPr/>
          <a:lstStyle/>
          <a:p>
            <a:pPr>
              <a:defRPr/>
            </a:pPr>
            <a:fld id="{F46FFCC8-0F20-9B4B-AD2E-8C39025E5577}" type="slidenum">
              <a:rPr lang="en-GB" smtClean="0"/>
              <a:pPr>
                <a:defRPr/>
              </a:pPr>
              <a:t>16</a:t>
            </a:fld>
            <a:endParaRPr lang="en-GB"/>
          </a:p>
        </p:txBody>
      </p:sp>
      <p:sp>
        <p:nvSpPr>
          <p:cNvPr id="5" name="Footer Placeholder 4">
            <a:extLst>
              <a:ext uri="{FF2B5EF4-FFF2-40B4-BE49-F238E27FC236}">
                <a16:creationId xmlns:a16="http://schemas.microsoft.com/office/drawing/2014/main" id="{231307F2-FDF1-42EE-B52E-C88D8B245213}"/>
              </a:ext>
            </a:extLst>
          </p:cNvPr>
          <p:cNvSpPr>
            <a:spLocks noGrp="1"/>
          </p:cNvSpPr>
          <p:nvPr>
            <p:ph type="ftr" sz="quarter" idx="3"/>
          </p:nvPr>
        </p:nvSpPr>
        <p:spPr/>
        <p:txBody>
          <a:bodyPr/>
          <a:lstStyle/>
          <a:p>
            <a:pPr>
              <a:defRPr/>
            </a:pPr>
            <a:r>
              <a:rPr lang="en-GB"/>
              <a:t>Document Classification</a:t>
            </a:r>
            <a:endParaRPr lang="en-GB">
              <a:cs typeface="+mn-cs"/>
            </a:endParaRPr>
          </a:p>
        </p:txBody>
      </p:sp>
      <p:pic>
        <p:nvPicPr>
          <p:cNvPr id="6" name="object 7">
            <a:extLst>
              <a:ext uri="{FF2B5EF4-FFF2-40B4-BE49-F238E27FC236}">
                <a16:creationId xmlns:a16="http://schemas.microsoft.com/office/drawing/2014/main" id="{B58EB444-118D-407D-9F3D-ABEAA8114DEE}"/>
              </a:ext>
            </a:extLst>
          </p:cNvPr>
          <p:cNvPicPr/>
          <p:nvPr/>
        </p:nvPicPr>
        <p:blipFill>
          <a:blip r:embed="rId2" cstate="print"/>
          <a:stretch>
            <a:fillRect/>
          </a:stretch>
        </p:blipFill>
        <p:spPr>
          <a:xfrm>
            <a:off x="697582" y="1123430"/>
            <a:ext cx="10651717" cy="3903534"/>
          </a:xfrm>
          <a:prstGeom prst="rect">
            <a:avLst/>
          </a:prstGeom>
        </p:spPr>
      </p:pic>
      <p:sp>
        <p:nvSpPr>
          <p:cNvPr id="7" name="object 8">
            <a:extLst>
              <a:ext uri="{FF2B5EF4-FFF2-40B4-BE49-F238E27FC236}">
                <a16:creationId xmlns:a16="http://schemas.microsoft.com/office/drawing/2014/main" id="{60F30B42-8B37-4FD1-B2A8-C45205535D06}"/>
              </a:ext>
            </a:extLst>
          </p:cNvPr>
          <p:cNvSpPr txBox="1"/>
          <p:nvPr/>
        </p:nvSpPr>
        <p:spPr>
          <a:xfrm>
            <a:off x="1046444" y="5329250"/>
            <a:ext cx="10099110" cy="957871"/>
          </a:xfrm>
          <a:prstGeom prst="rect">
            <a:avLst/>
          </a:prstGeom>
        </p:spPr>
        <p:txBody>
          <a:bodyPr vert="horz" wrap="square" lIns="0" tIns="26841" rIns="0" bIns="0" rtlCol="0">
            <a:spAutoFit/>
          </a:bodyPr>
          <a:lstStyle/>
          <a:p>
            <a:pPr marL="311249" marR="10737" indent="-285750">
              <a:lnSpc>
                <a:spcPct val="119300"/>
              </a:lnSpc>
              <a:spcBef>
                <a:spcPts val="211"/>
              </a:spcBef>
              <a:buFont typeface="Wingdings" panose="05000000000000000000" pitchFamily="2" charset="2"/>
              <a:buChar char="Ø"/>
              <a:tabLst>
                <a:tab pos="191916" algn="l"/>
              </a:tabLst>
            </a:pPr>
            <a:r>
              <a:rPr sz="1691" spc="21" dirty="0">
                <a:solidFill>
                  <a:srgbClr val="22373A"/>
                </a:solidFill>
                <a:latin typeface="Lucida Sans Unicode"/>
                <a:cs typeface="Lucida Sans Unicode"/>
              </a:rPr>
              <a:t>market</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impact</a:t>
            </a:r>
            <a:r>
              <a:rPr sz="1691" spc="-21" dirty="0">
                <a:solidFill>
                  <a:srgbClr val="22373A"/>
                </a:solidFill>
                <a:latin typeface="Lucida Sans Unicode"/>
                <a:cs typeface="Lucida Sans Unicode"/>
              </a:rPr>
              <a:t> </a:t>
            </a:r>
            <a:r>
              <a:rPr sz="1691" spc="-85" dirty="0">
                <a:solidFill>
                  <a:srgbClr val="22373A"/>
                </a:solidFill>
                <a:latin typeface="Lucida Sans Unicode"/>
                <a:cs typeface="Lucida Sans Unicode"/>
              </a:rPr>
              <a:t>is</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the</a:t>
            </a:r>
            <a:r>
              <a:rPr sz="1691" spc="-21" dirty="0">
                <a:solidFill>
                  <a:srgbClr val="22373A"/>
                </a:solidFill>
                <a:latin typeface="Lucida Sans Unicode"/>
                <a:cs typeface="Lucida Sans Unicode"/>
              </a:rPr>
              <a:t> </a:t>
            </a:r>
            <a:r>
              <a:rPr sz="1691" dirty="0">
                <a:solidFill>
                  <a:srgbClr val="22373A"/>
                </a:solidFill>
                <a:latin typeface="Lucida Sans Unicode"/>
                <a:cs typeface="Lucida Sans Unicode"/>
              </a:rPr>
              <a:t>difference</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between</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the</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effective</a:t>
            </a:r>
            <a:r>
              <a:rPr sz="1691" spc="-21" dirty="0">
                <a:solidFill>
                  <a:srgbClr val="22373A"/>
                </a:solidFill>
                <a:latin typeface="Lucida Sans Unicode"/>
                <a:cs typeface="Lucida Sans Unicode"/>
              </a:rPr>
              <a:t> </a:t>
            </a:r>
            <a:r>
              <a:rPr sz="1691" dirty="0">
                <a:solidFill>
                  <a:srgbClr val="22373A"/>
                </a:solidFill>
                <a:latin typeface="Lucida Sans Unicode"/>
                <a:cs typeface="Lucida Sans Unicode"/>
              </a:rPr>
              <a:t>price</a:t>
            </a:r>
            <a:r>
              <a:rPr sz="1691" spc="-32" dirty="0">
                <a:solidFill>
                  <a:srgbClr val="22373A"/>
                </a:solidFill>
                <a:latin typeface="Lucida Sans Unicode"/>
                <a:cs typeface="Lucida Sans Unicode"/>
              </a:rPr>
              <a:t> </a:t>
            </a:r>
            <a:r>
              <a:rPr sz="1691" spc="21" dirty="0">
                <a:solidFill>
                  <a:srgbClr val="22373A"/>
                </a:solidFill>
                <a:latin typeface="Lucida Sans Unicode"/>
                <a:cs typeface="Lucida Sans Unicode"/>
              </a:rPr>
              <a:t>dynamics</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(given</a:t>
            </a:r>
            <a:r>
              <a:rPr sz="1691" spc="-21" dirty="0">
                <a:solidFill>
                  <a:srgbClr val="22373A"/>
                </a:solidFill>
                <a:latin typeface="Lucida Sans Unicode"/>
                <a:cs typeface="Lucida Sans Unicode"/>
              </a:rPr>
              <a:t> </a:t>
            </a:r>
            <a:r>
              <a:rPr sz="1691" spc="21" dirty="0">
                <a:solidFill>
                  <a:srgbClr val="22373A"/>
                </a:solidFill>
                <a:latin typeface="Lucida Sans Unicode"/>
                <a:cs typeface="Lucida Sans Unicode"/>
              </a:rPr>
              <a:t>some</a:t>
            </a:r>
            <a:r>
              <a:rPr sz="1691" spc="-21" dirty="0">
                <a:solidFill>
                  <a:srgbClr val="22373A"/>
                </a:solidFill>
                <a:latin typeface="Lucida Sans Unicode"/>
                <a:cs typeface="Lucida Sans Unicode"/>
              </a:rPr>
              <a:t> trades)</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and </a:t>
            </a:r>
            <a:r>
              <a:rPr sz="1691" spc="-497" dirty="0">
                <a:solidFill>
                  <a:srgbClr val="22373A"/>
                </a:solidFill>
                <a:latin typeface="Lucida Sans Unicode"/>
                <a:cs typeface="Lucida Sans Unicode"/>
              </a:rPr>
              <a:t> </a:t>
            </a:r>
            <a:r>
              <a:rPr sz="1691" spc="53" dirty="0">
                <a:solidFill>
                  <a:srgbClr val="22373A"/>
                </a:solidFill>
                <a:latin typeface="Lucida Sans Unicode"/>
                <a:cs typeface="Lucida Sans Unicode"/>
              </a:rPr>
              <a:t>what</a:t>
            </a:r>
            <a:r>
              <a:rPr sz="1691" spc="-42" dirty="0">
                <a:solidFill>
                  <a:srgbClr val="22373A"/>
                </a:solidFill>
                <a:latin typeface="Lucida Sans Unicode"/>
                <a:cs typeface="Lucida Sans Unicode"/>
              </a:rPr>
              <a:t> </a:t>
            </a:r>
            <a:r>
              <a:rPr sz="1691" spc="-21" dirty="0">
                <a:solidFill>
                  <a:srgbClr val="22373A"/>
                </a:solidFill>
                <a:latin typeface="Lucida Sans Unicode"/>
                <a:cs typeface="Lucida Sans Unicode"/>
              </a:rPr>
              <a:t>it</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“would</a:t>
            </a:r>
            <a:r>
              <a:rPr sz="1691" spc="-32" dirty="0">
                <a:solidFill>
                  <a:srgbClr val="22373A"/>
                </a:solidFill>
                <a:latin typeface="Lucida Sans Unicode"/>
                <a:cs typeface="Lucida Sans Unicode"/>
              </a:rPr>
              <a:t> </a:t>
            </a:r>
            <a:r>
              <a:rPr sz="1691" dirty="0">
                <a:solidFill>
                  <a:srgbClr val="22373A"/>
                </a:solidFill>
                <a:latin typeface="Lucida Sans Unicode"/>
                <a:cs typeface="Lucida Sans Unicode"/>
              </a:rPr>
              <a:t>have</a:t>
            </a:r>
            <a:r>
              <a:rPr sz="1691" spc="-32" dirty="0">
                <a:solidFill>
                  <a:srgbClr val="22373A"/>
                </a:solidFill>
                <a:latin typeface="Lucida Sans Unicode"/>
                <a:cs typeface="Lucida Sans Unicode"/>
              </a:rPr>
              <a:t> </a:t>
            </a:r>
            <a:r>
              <a:rPr sz="1691" spc="21" dirty="0">
                <a:solidFill>
                  <a:srgbClr val="22373A"/>
                </a:solidFill>
                <a:latin typeface="Lucida Sans Unicode"/>
                <a:cs typeface="Lucida Sans Unicode"/>
              </a:rPr>
              <a:t>been”</a:t>
            </a:r>
            <a:r>
              <a:rPr sz="1691" spc="-32" dirty="0">
                <a:solidFill>
                  <a:srgbClr val="22373A"/>
                </a:solidFill>
                <a:latin typeface="Lucida Sans Unicode"/>
                <a:cs typeface="Lucida Sans Unicode"/>
              </a:rPr>
              <a:t> </a:t>
            </a:r>
            <a:r>
              <a:rPr sz="1691" spc="32" dirty="0">
                <a:solidFill>
                  <a:srgbClr val="22373A"/>
                </a:solidFill>
                <a:latin typeface="Lucida Sans Unicode"/>
                <a:cs typeface="Lucida Sans Unicode"/>
              </a:rPr>
              <a:t>without</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these</a:t>
            </a:r>
            <a:r>
              <a:rPr sz="1691" spc="-32" dirty="0">
                <a:solidFill>
                  <a:srgbClr val="22373A"/>
                </a:solidFill>
                <a:latin typeface="Lucida Sans Unicode"/>
                <a:cs typeface="Lucida Sans Unicode"/>
              </a:rPr>
              <a:t> </a:t>
            </a:r>
            <a:r>
              <a:rPr sz="1691" spc="-42" dirty="0">
                <a:solidFill>
                  <a:srgbClr val="22373A"/>
                </a:solidFill>
                <a:latin typeface="Lucida Sans Unicode"/>
                <a:cs typeface="Lucida Sans Unicode"/>
              </a:rPr>
              <a:t>trades;</a:t>
            </a:r>
            <a:endParaRPr sz="1691" dirty="0">
              <a:latin typeface="Lucida Sans Unicode"/>
              <a:cs typeface="Lucida Sans Unicode"/>
            </a:endParaRPr>
          </a:p>
          <a:p>
            <a:pPr marL="311249" indent="-285750">
              <a:spcBef>
                <a:spcPts val="391"/>
              </a:spcBef>
              <a:buFont typeface="Wingdings" panose="05000000000000000000" pitchFamily="2" charset="2"/>
              <a:buChar char="Ø"/>
              <a:tabLst>
                <a:tab pos="191916" algn="l"/>
              </a:tabLst>
            </a:pPr>
            <a:r>
              <a:rPr sz="1691" spc="21" dirty="0">
                <a:solidFill>
                  <a:srgbClr val="22373A"/>
                </a:solidFill>
                <a:latin typeface="Lucida Sans Unicode"/>
                <a:cs typeface="Lucida Sans Unicode"/>
              </a:rPr>
              <a:t>market</a:t>
            </a:r>
            <a:r>
              <a:rPr sz="1691" spc="-21" dirty="0">
                <a:solidFill>
                  <a:srgbClr val="22373A"/>
                </a:solidFill>
                <a:latin typeface="Lucida Sans Unicode"/>
                <a:cs typeface="Lucida Sans Unicode"/>
              </a:rPr>
              <a:t> </a:t>
            </a:r>
            <a:r>
              <a:rPr sz="1691" dirty="0">
                <a:solidFill>
                  <a:srgbClr val="22373A"/>
                </a:solidFill>
                <a:latin typeface="Lucida Sans Unicode"/>
                <a:cs typeface="Lucida Sans Unicode"/>
              </a:rPr>
              <a:t>makers</a:t>
            </a:r>
            <a:r>
              <a:rPr sz="1691" spc="-21" dirty="0">
                <a:solidFill>
                  <a:srgbClr val="22373A"/>
                </a:solidFill>
                <a:latin typeface="Lucida Sans Unicode"/>
                <a:cs typeface="Lucida Sans Unicode"/>
              </a:rPr>
              <a:t> </a:t>
            </a:r>
            <a:r>
              <a:rPr sz="1691" dirty="0">
                <a:solidFill>
                  <a:srgbClr val="22373A"/>
                </a:solidFill>
                <a:latin typeface="Lucida Sans Unicode"/>
                <a:cs typeface="Lucida Sans Unicode"/>
              </a:rPr>
              <a:t>should</a:t>
            </a:r>
            <a:r>
              <a:rPr sz="1691" spc="-21" dirty="0">
                <a:solidFill>
                  <a:srgbClr val="22373A"/>
                </a:solidFill>
                <a:latin typeface="Lucida Sans Unicode"/>
                <a:cs typeface="Lucida Sans Unicode"/>
              </a:rPr>
              <a:t> </a:t>
            </a:r>
            <a:r>
              <a:rPr sz="1691" spc="53" dirty="0">
                <a:solidFill>
                  <a:srgbClr val="22373A"/>
                </a:solidFill>
                <a:latin typeface="Lucida Sans Unicode"/>
                <a:cs typeface="Lucida Sans Unicode"/>
              </a:rPr>
              <a:t>be</a:t>
            </a:r>
            <a:r>
              <a:rPr sz="1691" spc="-21" dirty="0">
                <a:solidFill>
                  <a:srgbClr val="22373A"/>
                </a:solidFill>
                <a:latin typeface="Lucida Sans Unicode"/>
                <a:cs typeface="Lucida Sans Unicode"/>
              </a:rPr>
              <a:t> </a:t>
            </a:r>
            <a:r>
              <a:rPr sz="1691" spc="32" dirty="0">
                <a:solidFill>
                  <a:srgbClr val="22373A"/>
                </a:solidFill>
                <a:latin typeface="Lucida Sans Unicode"/>
                <a:cs typeface="Lucida Sans Unicode"/>
              </a:rPr>
              <a:t>able</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to</a:t>
            </a:r>
            <a:r>
              <a:rPr sz="1691" spc="-21" dirty="0">
                <a:solidFill>
                  <a:srgbClr val="22373A"/>
                </a:solidFill>
                <a:latin typeface="Lucida Sans Unicode"/>
                <a:cs typeface="Lucida Sans Unicode"/>
              </a:rPr>
              <a:t> </a:t>
            </a:r>
            <a:r>
              <a:rPr sz="1691" spc="-32" dirty="0">
                <a:solidFill>
                  <a:srgbClr val="22373A"/>
                </a:solidFill>
                <a:latin typeface="Lucida Sans Unicode"/>
                <a:cs typeface="Lucida Sans Unicode"/>
              </a:rPr>
              <a:t>“arbitrage”</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such</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moves,</a:t>
            </a:r>
            <a:r>
              <a:rPr sz="1691" spc="-21" dirty="0">
                <a:solidFill>
                  <a:srgbClr val="22373A"/>
                </a:solidFill>
                <a:latin typeface="Lucida Sans Unicode"/>
                <a:cs typeface="Lucida Sans Unicode"/>
              </a:rPr>
              <a:t> </a:t>
            </a:r>
            <a:r>
              <a:rPr sz="1691" spc="21" dirty="0">
                <a:solidFill>
                  <a:srgbClr val="22373A"/>
                </a:solidFill>
                <a:latin typeface="Lucida Sans Unicode"/>
                <a:cs typeface="Lucida Sans Unicode"/>
              </a:rPr>
              <a:t>at</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the</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benefit</a:t>
            </a:r>
            <a:r>
              <a:rPr sz="1691" spc="-21" dirty="0">
                <a:solidFill>
                  <a:srgbClr val="22373A"/>
                </a:solidFill>
                <a:latin typeface="Lucida Sans Unicode"/>
                <a:cs typeface="Lucida Sans Unicode"/>
              </a:rPr>
              <a:t> </a:t>
            </a:r>
            <a:r>
              <a:rPr sz="1691" spc="-53" dirty="0">
                <a:solidFill>
                  <a:srgbClr val="22373A"/>
                </a:solidFill>
                <a:latin typeface="Lucida Sans Unicode"/>
                <a:cs typeface="Lucida Sans Unicode"/>
              </a:rPr>
              <a:t>of</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the</a:t>
            </a:r>
            <a:r>
              <a:rPr sz="1691" spc="-21" dirty="0">
                <a:solidFill>
                  <a:srgbClr val="22373A"/>
                </a:solidFill>
                <a:latin typeface="Lucida Sans Unicode"/>
                <a:cs typeface="Lucida Sans Unicode"/>
              </a:rPr>
              <a:t> </a:t>
            </a:r>
            <a:r>
              <a:rPr sz="1691" dirty="0">
                <a:solidFill>
                  <a:srgbClr val="22373A"/>
                </a:solidFill>
                <a:latin typeface="Lucida Sans Unicode"/>
                <a:cs typeface="Lucida Sans Unicode"/>
              </a:rPr>
              <a:t>price</a:t>
            </a:r>
            <a:r>
              <a:rPr sz="1691" spc="-21" dirty="0">
                <a:solidFill>
                  <a:srgbClr val="22373A"/>
                </a:solidFill>
                <a:latin typeface="Lucida Sans Unicode"/>
                <a:cs typeface="Lucida Sans Unicode"/>
              </a:rPr>
              <a:t> efficiency.</a:t>
            </a:r>
            <a:endParaRPr sz="1691" dirty="0">
              <a:latin typeface="Lucida Sans Unicode"/>
              <a:cs typeface="Lucida Sans Unicode"/>
            </a:endParaRPr>
          </a:p>
        </p:txBody>
      </p:sp>
    </p:spTree>
    <p:extLst>
      <p:ext uri="{BB962C8B-B14F-4D97-AF65-F5344CB8AC3E}">
        <p14:creationId xmlns:p14="http://schemas.microsoft.com/office/powerpoint/2010/main" val="163769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9D05-C725-4912-9CF8-294FE7D25DA4}"/>
              </a:ext>
            </a:extLst>
          </p:cNvPr>
          <p:cNvSpPr>
            <a:spLocks noGrp="1"/>
          </p:cNvSpPr>
          <p:nvPr>
            <p:ph type="title"/>
          </p:nvPr>
        </p:nvSpPr>
        <p:spPr/>
        <p:txBody>
          <a:bodyPr/>
          <a:lstStyle/>
          <a:p>
            <a:r>
              <a:rPr lang="en-US" sz="2800" spc="21" dirty="0">
                <a:latin typeface="Calibri" panose="020F0502020204030204" pitchFamily="34" charset="0"/>
                <a:cs typeface="Calibri" panose="020F0502020204030204" pitchFamily="34" charset="0"/>
              </a:rPr>
              <a:t>Market</a:t>
            </a:r>
            <a:r>
              <a:rPr lang="en-US" sz="2800" spc="-11" dirty="0">
                <a:latin typeface="Calibri" panose="020F0502020204030204" pitchFamily="34" charset="0"/>
                <a:cs typeface="Calibri" panose="020F0502020204030204" pitchFamily="34" charset="0"/>
              </a:rPr>
              <a:t> </a:t>
            </a:r>
            <a:r>
              <a:rPr lang="en-US" sz="2800" spc="63" dirty="0">
                <a:latin typeface="Calibri" panose="020F0502020204030204" pitchFamily="34" charset="0"/>
                <a:cs typeface="Calibri" panose="020F0502020204030204" pitchFamily="34" charset="0"/>
              </a:rPr>
              <a:t>impact</a:t>
            </a:r>
            <a:r>
              <a:rPr lang="en-US" sz="2800" dirty="0">
                <a:latin typeface="Calibri" panose="020F0502020204030204" pitchFamily="34" charset="0"/>
                <a:cs typeface="Calibri" panose="020F0502020204030204" pitchFamily="34" charset="0"/>
              </a:rPr>
              <a:t> </a:t>
            </a:r>
            <a:r>
              <a:rPr lang="en-US" sz="2800" spc="21" dirty="0">
                <a:latin typeface="Calibri" panose="020F0502020204030204" pitchFamily="34" charset="0"/>
                <a:cs typeface="Calibri" panose="020F0502020204030204" pitchFamily="34" charset="0"/>
              </a:rPr>
              <a:t>of</a:t>
            </a:r>
            <a:r>
              <a:rPr lang="en-US" sz="2800" dirty="0">
                <a:latin typeface="Calibri" panose="020F0502020204030204" pitchFamily="34" charset="0"/>
                <a:cs typeface="Calibri" panose="020F0502020204030204" pitchFamily="34" charset="0"/>
              </a:rPr>
              <a:t> </a:t>
            </a:r>
            <a:r>
              <a:rPr lang="en-US" sz="2800" spc="11" dirty="0">
                <a:latin typeface="Calibri" panose="020F0502020204030204" pitchFamily="34" charset="0"/>
                <a:cs typeface="Calibri" panose="020F0502020204030204" pitchFamily="34" charset="0"/>
              </a:rPr>
              <a:t>large</a:t>
            </a:r>
            <a:r>
              <a:rPr lang="en-US" sz="2800" dirty="0">
                <a:latin typeface="Calibri" panose="020F0502020204030204" pitchFamily="34" charset="0"/>
                <a:cs typeface="Calibri" panose="020F0502020204030204" pitchFamily="34" charset="0"/>
              </a:rPr>
              <a:t> </a:t>
            </a:r>
            <a:r>
              <a:rPr lang="en-US" sz="2800" spc="21" dirty="0">
                <a:latin typeface="Calibri" panose="020F0502020204030204" pitchFamily="34" charset="0"/>
                <a:cs typeface="Calibri" panose="020F0502020204030204" pitchFamily="34" charset="0"/>
              </a:rPr>
              <a:t>trades</a:t>
            </a:r>
            <a:r>
              <a:rPr lang="en-US" sz="2800" dirty="0">
                <a:latin typeface="Calibri" panose="020F0502020204030204" pitchFamily="34" charset="0"/>
                <a:cs typeface="Calibri" panose="020F0502020204030204" pitchFamily="34" charset="0"/>
              </a:rPr>
              <a:t> </a:t>
            </a:r>
            <a:r>
              <a:rPr lang="en-US" sz="2800" spc="11" dirty="0">
                <a:latin typeface="Calibri" panose="020F0502020204030204" pitchFamily="34" charset="0"/>
                <a:cs typeface="Calibri" panose="020F0502020204030204" pitchFamily="34" charset="0"/>
              </a:rPr>
              <a:t>is</a:t>
            </a:r>
            <a:r>
              <a:rPr lang="en-US" sz="2800" dirty="0">
                <a:latin typeface="Calibri" panose="020F0502020204030204" pitchFamily="34" charset="0"/>
                <a:cs typeface="Calibri" panose="020F0502020204030204" pitchFamily="34" charset="0"/>
              </a:rPr>
              <a:t> a </a:t>
            </a:r>
            <a:r>
              <a:rPr lang="en-US" sz="2800" spc="11" dirty="0">
                <a:latin typeface="Calibri" panose="020F0502020204030204" pitchFamily="34" charset="0"/>
                <a:cs typeface="Calibri" panose="020F0502020204030204" pitchFamily="34" charset="0"/>
              </a:rPr>
              <a:t>reality</a:t>
            </a:r>
            <a:endParaRPr lang="en-US"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ADA1C0F-D658-403B-AF50-898F87DDBE03}"/>
              </a:ext>
            </a:extLst>
          </p:cNvPr>
          <p:cNvSpPr>
            <a:spLocks noGrp="1"/>
          </p:cNvSpPr>
          <p:nvPr>
            <p:ph type="sldNum" sz="quarter" idx="12"/>
          </p:nvPr>
        </p:nvSpPr>
        <p:spPr/>
        <p:txBody>
          <a:bodyPr/>
          <a:lstStyle/>
          <a:p>
            <a:pPr>
              <a:defRPr/>
            </a:pPr>
            <a:fld id="{F46FFCC8-0F20-9B4B-AD2E-8C39025E5577}" type="slidenum">
              <a:rPr lang="en-GB" smtClean="0"/>
              <a:pPr>
                <a:defRPr/>
              </a:pPr>
              <a:t>17</a:t>
            </a:fld>
            <a:endParaRPr lang="en-GB"/>
          </a:p>
        </p:txBody>
      </p:sp>
      <p:sp>
        <p:nvSpPr>
          <p:cNvPr id="5" name="Footer Placeholder 4">
            <a:extLst>
              <a:ext uri="{FF2B5EF4-FFF2-40B4-BE49-F238E27FC236}">
                <a16:creationId xmlns:a16="http://schemas.microsoft.com/office/drawing/2014/main" id="{B115E8A8-B546-4B04-B40A-B688FC66E835}"/>
              </a:ext>
            </a:extLst>
          </p:cNvPr>
          <p:cNvSpPr>
            <a:spLocks noGrp="1"/>
          </p:cNvSpPr>
          <p:nvPr>
            <p:ph type="ftr" sz="quarter" idx="3"/>
          </p:nvPr>
        </p:nvSpPr>
        <p:spPr/>
        <p:txBody>
          <a:bodyPr/>
          <a:lstStyle/>
          <a:p>
            <a:pPr>
              <a:defRPr/>
            </a:pPr>
            <a:r>
              <a:rPr lang="en-GB"/>
              <a:t>Document Classification</a:t>
            </a:r>
            <a:endParaRPr lang="en-GB">
              <a:cs typeface="+mn-cs"/>
            </a:endParaRPr>
          </a:p>
        </p:txBody>
      </p:sp>
      <p:pic>
        <p:nvPicPr>
          <p:cNvPr id="6" name="object 7">
            <a:extLst>
              <a:ext uri="{FF2B5EF4-FFF2-40B4-BE49-F238E27FC236}">
                <a16:creationId xmlns:a16="http://schemas.microsoft.com/office/drawing/2014/main" id="{CB83AD13-E8F2-4D4A-A4A3-DE0914C2A110}"/>
              </a:ext>
            </a:extLst>
          </p:cNvPr>
          <p:cNvPicPr/>
          <p:nvPr/>
        </p:nvPicPr>
        <p:blipFill>
          <a:blip r:embed="rId2" cstate="print"/>
          <a:stretch>
            <a:fillRect/>
          </a:stretch>
        </p:blipFill>
        <p:spPr>
          <a:xfrm>
            <a:off x="0" y="1138275"/>
            <a:ext cx="5326040" cy="3987409"/>
          </a:xfrm>
          <a:prstGeom prst="rect">
            <a:avLst/>
          </a:prstGeom>
        </p:spPr>
      </p:pic>
      <p:sp>
        <p:nvSpPr>
          <p:cNvPr id="7" name="object 8">
            <a:extLst>
              <a:ext uri="{FF2B5EF4-FFF2-40B4-BE49-F238E27FC236}">
                <a16:creationId xmlns:a16="http://schemas.microsoft.com/office/drawing/2014/main" id="{924A7592-2A9B-4C9B-986F-C33E2A379ED5}"/>
              </a:ext>
            </a:extLst>
          </p:cNvPr>
          <p:cNvSpPr txBox="1"/>
          <p:nvPr/>
        </p:nvSpPr>
        <p:spPr>
          <a:xfrm>
            <a:off x="387464" y="4858124"/>
            <a:ext cx="6072374" cy="1667223"/>
          </a:xfrm>
          <a:prstGeom prst="rect">
            <a:avLst/>
          </a:prstGeom>
        </p:spPr>
        <p:txBody>
          <a:bodyPr vert="horz" wrap="square" lIns="0" tIns="25499" rIns="0" bIns="0" rtlCol="0">
            <a:spAutoFit/>
          </a:bodyPr>
          <a:lstStyle/>
          <a:p>
            <a:pPr marL="422083" indent="-342900">
              <a:spcBef>
                <a:spcPts val="2166"/>
              </a:spcBef>
              <a:buFont typeface="Wingdings" panose="05000000000000000000" pitchFamily="2" charset="2"/>
              <a:buChar char="Ø"/>
              <a:tabLst>
                <a:tab pos="252310" algn="l"/>
              </a:tabLst>
            </a:pPr>
            <a:endParaRPr lang="en-US" sz="2000" spc="11" dirty="0">
              <a:solidFill>
                <a:srgbClr val="22373A"/>
              </a:solidFill>
              <a:latin typeface="Calibri" panose="020F0502020204030204" pitchFamily="34" charset="0"/>
              <a:cs typeface="Calibri" panose="020F0502020204030204" pitchFamily="34" charset="0"/>
            </a:endParaRPr>
          </a:p>
          <a:p>
            <a:pPr marL="422083" indent="-342900">
              <a:spcBef>
                <a:spcPts val="380"/>
              </a:spcBef>
              <a:buFont typeface="Wingdings" panose="05000000000000000000" pitchFamily="2" charset="2"/>
              <a:buChar char="Ø"/>
              <a:tabLst>
                <a:tab pos="252310" algn="l"/>
              </a:tabLst>
            </a:pPr>
            <a:r>
              <a:rPr lang="en-US" sz="2000" spc="32" dirty="0">
                <a:solidFill>
                  <a:srgbClr val="22373A"/>
                </a:solidFill>
                <a:latin typeface="Calibri" panose="020F0502020204030204" pitchFamily="34" charset="0"/>
                <a:cs typeface="Calibri" panose="020F0502020204030204" pitchFamily="34" charset="0"/>
              </a:rPr>
              <a:t>Price</a:t>
            </a:r>
            <a:r>
              <a:rPr lang="en-US" sz="2000" spc="-42" dirty="0">
                <a:solidFill>
                  <a:srgbClr val="22373A"/>
                </a:solidFill>
                <a:latin typeface="Calibri" panose="020F0502020204030204" pitchFamily="34" charset="0"/>
                <a:cs typeface="Calibri" panose="020F0502020204030204" pitchFamily="34" charset="0"/>
              </a:rPr>
              <a:t> </a:t>
            </a:r>
            <a:r>
              <a:rPr lang="en-US" sz="2000" spc="21" dirty="0">
                <a:solidFill>
                  <a:srgbClr val="22373A"/>
                </a:solidFill>
                <a:latin typeface="Calibri" panose="020F0502020204030204" pitchFamily="34" charset="0"/>
                <a:cs typeface="Calibri" panose="020F0502020204030204" pitchFamily="34" charset="0"/>
              </a:rPr>
              <a:t>move</a:t>
            </a:r>
            <a:r>
              <a:rPr lang="en-US" sz="2000" spc="-42" dirty="0">
                <a:solidFill>
                  <a:srgbClr val="22373A"/>
                </a:solidFill>
                <a:latin typeface="Calibri" panose="020F0502020204030204" pitchFamily="34" charset="0"/>
                <a:cs typeface="Calibri" panose="020F0502020204030204" pitchFamily="34" charset="0"/>
              </a:rPr>
              <a:t> </a:t>
            </a:r>
            <a:r>
              <a:rPr lang="en-US" sz="2000" spc="-21" dirty="0">
                <a:solidFill>
                  <a:srgbClr val="22373A"/>
                </a:solidFill>
                <a:latin typeface="Calibri" panose="020F0502020204030204" pitchFamily="34" charset="0"/>
                <a:cs typeface="Calibri" panose="020F0502020204030204" pitchFamily="34" charset="0"/>
              </a:rPr>
              <a:t>(in</a:t>
            </a:r>
            <a:r>
              <a:rPr lang="en-US" sz="2000" spc="-32" dirty="0">
                <a:solidFill>
                  <a:srgbClr val="22373A"/>
                </a:solidFill>
                <a:latin typeface="Calibri" panose="020F0502020204030204" pitchFamily="34" charset="0"/>
                <a:cs typeface="Calibri" panose="020F0502020204030204" pitchFamily="34" charset="0"/>
              </a:rPr>
              <a:t> </a:t>
            </a:r>
            <a:r>
              <a:rPr lang="en-US" sz="2000" spc="-63" dirty="0">
                <a:solidFill>
                  <a:srgbClr val="22373A"/>
                </a:solidFill>
                <a:latin typeface="Calibri" panose="020F0502020204030204" pitchFamily="34" charset="0"/>
                <a:cs typeface="Calibri" panose="020F0502020204030204" pitchFamily="34" charset="0"/>
              </a:rPr>
              <a:t>bid-ask</a:t>
            </a:r>
            <a:r>
              <a:rPr lang="en-US" sz="2000" spc="-42" dirty="0">
                <a:solidFill>
                  <a:srgbClr val="22373A"/>
                </a:solidFill>
                <a:latin typeface="Calibri" panose="020F0502020204030204" pitchFamily="34" charset="0"/>
                <a:cs typeface="Calibri" panose="020F0502020204030204" pitchFamily="34" charset="0"/>
              </a:rPr>
              <a:t> </a:t>
            </a:r>
            <a:r>
              <a:rPr lang="en-US" sz="2000" spc="-32" dirty="0">
                <a:solidFill>
                  <a:srgbClr val="22373A"/>
                </a:solidFill>
                <a:latin typeface="Calibri" panose="020F0502020204030204" pitchFamily="34" charset="0"/>
                <a:cs typeface="Calibri" panose="020F0502020204030204" pitchFamily="34" charset="0"/>
              </a:rPr>
              <a:t>spread, </a:t>
            </a:r>
            <a:r>
              <a:rPr lang="en-US" sz="2000" spc="42" dirty="0">
                <a:solidFill>
                  <a:srgbClr val="22373A"/>
                </a:solidFill>
                <a:latin typeface="Calibri" panose="020F0502020204030204" pitchFamily="34" charset="0"/>
                <a:cs typeface="Calibri" panose="020F0502020204030204" pitchFamily="34" charset="0"/>
              </a:rPr>
              <a:t>the</a:t>
            </a:r>
            <a:r>
              <a:rPr lang="en-US" sz="2000" spc="-42" dirty="0">
                <a:solidFill>
                  <a:srgbClr val="22373A"/>
                </a:solidFill>
                <a:latin typeface="Calibri" panose="020F0502020204030204" pitchFamily="34" charset="0"/>
                <a:cs typeface="Calibri" panose="020F0502020204030204" pitchFamily="34" charset="0"/>
              </a:rPr>
              <a:t> </a:t>
            </a:r>
            <a:r>
              <a:rPr lang="en-US" sz="2000" spc="63" dirty="0">
                <a:solidFill>
                  <a:srgbClr val="22373A"/>
                </a:solidFill>
                <a:latin typeface="Calibri" panose="020F0502020204030204" pitchFamily="34" charset="0"/>
                <a:cs typeface="Calibri" panose="020F0502020204030204" pitchFamily="34" charset="0"/>
              </a:rPr>
              <a:t>end</a:t>
            </a:r>
            <a:r>
              <a:rPr lang="en-US" sz="2000" spc="-42" dirty="0">
                <a:solidFill>
                  <a:srgbClr val="22373A"/>
                </a:solidFill>
                <a:latin typeface="Calibri" panose="020F0502020204030204" pitchFamily="34" charset="0"/>
                <a:cs typeface="Calibri" panose="020F0502020204030204" pitchFamily="34" charset="0"/>
              </a:rPr>
              <a:t> </a:t>
            </a:r>
            <a:r>
              <a:rPr lang="en-US" sz="2000" spc="-53" dirty="0">
                <a:solidFill>
                  <a:srgbClr val="22373A"/>
                </a:solidFill>
                <a:latin typeface="Calibri" panose="020F0502020204030204" pitchFamily="34" charset="0"/>
                <a:cs typeface="Calibri" panose="020F0502020204030204" pitchFamily="34" charset="0"/>
              </a:rPr>
              <a:t>of</a:t>
            </a:r>
            <a:r>
              <a:rPr lang="en-US" sz="2000" spc="-32" dirty="0">
                <a:solidFill>
                  <a:srgbClr val="22373A"/>
                </a:solidFill>
                <a:latin typeface="Calibri" panose="020F0502020204030204" pitchFamily="34" charset="0"/>
                <a:cs typeface="Calibri" panose="020F0502020204030204" pitchFamily="34" charset="0"/>
              </a:rPr>
              <a:t> </a:t>
            </a:r>
            <a:r>
              <a:rPr lang="en-US" sz="2000" spc="42" dirty="0">
                <a:solidFill>
                  <a:srgbClr val="22373A"/>
                </a:solidFill>
                <a:latin typeface="Calibri" panose="020F0502020204030204" pitchFamily="34" charset="0"/>
                <a:cs typeface="Calibri" panose="020F0502020204030204" pitchFamily="34" charset="0"/>
              </a:rPr>
              <a:t>the</a:t>
            </a:r>
            <a:r>
              <a:rPr lang="en-US" sz="2000" spc="-42" dirty="0">
                <a:solidFill>
                  <a:srgbClr val="22373A"/>
                </a:solidFill>
                <a:latin typeface="Calibri" panose="020F0502020204030204" pitchFamily="34" charset="0"/>
                <a:cs typeface="Calibri" panose="020F0502020204030204" pitchFamily="34" charset="0"/>
              </a:rPr>
              <a:t> </a:t>
            </a:r>
            <a:r>
              <a:rPr lang="en-US" sz="2000" spc="74" dirty="0">
                <a:solidFill>
                  <a:srgbClr val="22373A"/>
                </a:solidFill>
                <a:latin typeface="Calibri" panose="020F0502020204030204" pitchFamily="34" charset="0"/>
                <a:cs typeface="Calibri" panose="020F0502020204030204" pitchFamily="34" charset="0"/>
              </a:rPr>
              <a:t>meta</a:t>
            </a:r>
            <a:r>
              <a:rPr lang="en-US" sz="2000" spc="-32" dirty="0">
                <a:solidFill>
                  <a:srgbClr val="22373A"/>
                </a:solidFill>
                <a:latin typeface="Calibri" panose="020F0502020204030204" pitchFamily="34" charset="0"/>
                <a:cs typeface="Calibri" panose="020F0502020204030204" pitchFamily="34" charset="0"/>
              </a:rPr>
              <a:t> </a:t>
            </a:r>
            <a:r>
              <a:rPr lang="en-US" sz="2000" spc="-11" dirty="0">
                <a:solidFill>
                  <a:srgbClr val="22373A"/>
                </a:solidFill>
                <a:latin typeface="Calibri" panose="020F0502020204030204" pitchFamily="34" charset="0"/>
                <a:cs typeface="Calibri" panose="020F0502020204030204" pitchFamily="34" charset="0"/>
              </a:rPr>
              <a:t>order</a:t>
            </a:r>
            <a:r>
              <a:rPr lang="en-US" sz="2000" spc="-42" dirty="0">
                <a:solidFill>
                  <a:srgbClr val="22373A"/>
                </a:solidFill>
                <a:latin typeface="Calibri" panose="020F0502020204030204" pitchFamily="34" charset="0"/>
                <a:cs typeface="Calibri" panose="020F0502020204030204" pitchFamily="34" charset="0"/>
              </a:rPr>
              <a:t> </a:t>
            </a:r>
            <a:r>
              <a:rPr lang="en-US" sz="2000" spc="-95" dirty="0">
                <a:solidFill>
                  <a:srgbClr val="22373A"/>
                </a:solidFill>
                <a:latin typeface="Calibri" panose="020F0502020204030204" pitchFamily="34" charset="0"/>
                <a:cs typeface="Calibri" panose="020F0502020204030204" pitchFamily="34" charset="0"/>
              </a:rPr>
              <a:t>is</a:t>
            </a:r>
            <a:r>
              <a:rPr lang="en-US" sz="2000" spc="-42" dirty="0">
                <a:solidFill>
                  <a:srgbClr val="22373A"/>
                </a:solidFill>
                <a:latin typeface="Calibri" panose="020F0502020204030204" pitchFamily="34" charset="0"/>
                <a:cs typeface="Calibri" panose="020F0502020204030204" pitchFamily="34" charset="0"/>
              </a:rPr>
              <a:t> </a:t>
            </a:r>
            <a:r>
              <a:rPr lang="en-US" sz="2000" spc="21" dirty="0">
                <a:solidFill>
                  <a:srgbClr val="22373A"/>
                </a:solidFill>
                <a:latin typeface="Calibri" panose="020F0502020204030204" pitchFamily="34" charset="0"/>
                <a:cs typeface="Calibri" panose="020F0502020204030204" pitchFamily="34" charset="0"/>
              </a:rPr>
              <a:t>at</a:t>
            </a:r>
            <a:r>
              <a:rPr lang="en-US" sz="2000" spc="-32" dirty="0">
                <a:solidFill>
                  <a:srgbClr val="22373A"/>
                </a:solidFill>
                <a:latin typeface="Calibri" panose="020F0502020204030204" pitchFamily="34" charset="0"/>
                <a:cs typeface="Calibri" panose="020F0502020204030204" pitchFamily="34" charset="0"/>
              </a:rPr>
              <a:t> </a:t>
            </a:r>
            <a:r>
              <a:rPr lang="en-US" sz="2000" i="1" spc="-127" dirty="0">
                <a:solidFill>
                  <a:srgbClr val="22373A"/>
                </a:solidFill>
                <a:latin typeface="Calibri" panose="020F0502020204030204" pitchFamily="34" charset="0"/>
                <a:cs typeface="Calibri" panose="020F0502020204030204" pitchFamily="34" charset="0"/>
              </a:rPr>
              <a:t>T</a:t>
            </a:r>
            <a:r>
              <a:rPr lang="en-US" sz="2000" i="1" spc="11" dirty="0">
                <a:solidFill>
                  <a:srgbClr val="22373A"/>
                </a:solidFill>
                <a:latin typeface="Calibri" panose="020F0502020204030204" pitchFamily="34" charset="0"/>
                <a:cs typeface="Calibri" panose="020F0502020204030204" pitchFamily="34" charset="0"/>
              </a:rPr>
              <a:t> </a:t>
            </a:r>
            <a:r>
              <a:rPr lang="en-US" sz="2000" spc="11" dirty="0">
                <a:solidFill>
                  <a:srgbClr val="22373A"/>
                </a:solidFill>
                <a:latin typeface="Calibri" panose="020F0502020204030204" pitchFamily="34" charset="0"/>
                <a:cs typeface="Calibri" panose="020F0502020204030204" pitchFamily="34" charset="0"/>
              </a:rPr>
              <a:t>=</a:t>
            </a:r>
            <a:r>
              <a:rPr lang="en-US" sz="2000" spc="127" dirty="0">
                <a:solidFill>
                  <a:srgbClr val="22373A"/>
                </a:solidFill>
                <a:latin typeface="Calibri" panose="020F0502020204030204" pitchFamily="34" charset="0"/>
                <a:cs typeface="Calibri" panose="020F0502020204030204" pitchFamily="34" charset="0"/>
              </a:rPr>
              <a:t> </a:t>
            </a:r>
            <a:r>
              <a:rPr lang="en-US" sz="2000" spc="-63" dirty="0">
                <a:solidFill>
                  <a:srgbClr val="22373A"/>
                </a:solidFill>
                <a:latin typeface="Calibri" panose="020F0502020204030204" pitchFamily="34" charset="0"/>
                <a:cs typeface="Calibri" panose="020F0502020204030204" pitchFamily="34" charset="0"/>
              </a:rPr>
              <a:t>1OO)</a:t>
            </a:r>
            <a:endParaRPr lang="en-US" sz="2000" spc="21" dirty="0">
              <a:solidFill>
                <a:srgbClr val="22373A"/>
              </a:solidFill>
              <a:latin typeface="Calibri" panose="020F0502020204030204" pitchFamily="34" charset="0"/>
              <a:cs typeface="Calibri" panose="020F0502020204030204" pitchFamily="34" charset="0"/>
            </a:endParaRPr>
          </a:p>
          <a:p>
            <a:pPr marL="422083" indent="-342900">
              <a:spcBef>
                <a:spcPts val="380"/>
              </a:spcBef>
              <a:buFont typeface="Wingdings" panose="05000000000000000000" pitchFamily="2" charset="2"/>
              <a:buChar char="Ø"/>
              <a:tabLst>
                <a:tab pos="252310" algn="l"/>
              </a:tabLst>
            </a:pPr>
            <a:r>
              <a:rPr sz="2000" spc="21" dirty="0">
                <a:solidFill>
                  <a:srgbClr val="22373A"/>
                </a:solidFill>
                <a:latin typeface="Calibri" panose="020F0502020204030204" pitchFamily="34" charset="0"/>
                <a:cs typeface="Calibri" panose="020F0502020204030204" pitchFamily="34" charset="0"/>
              </a:rPr>
              <a:t>market</a:t>
            </a:r>
            <a:r>
              <a:rPr sz="2000" spc="-42" dirty="0">
                <a:solidFill>
                  <a:srgbClr val="22373A"/>
                </a:solidFill>
                <a:latin typeface="Calibri" panose="020F0502020204030204" pitchFamily="34" charset="0"/>
                <a:cs typeface="Calibri" panose="020F0502020204030204" pitchFamily="34" charset="0"/>
              </a:rPr>
              <a:t> </a:t>
            </a:r>
            <a:r>
              <a:rPr sz="2000" spc="53" dirty="0">
                <a:solidFill>
                  <a:srgbClr val="22373A"/>
                </a:solidFill>
                <a:latin typeface="Calibri" panose="020F0502020204030204" pitchFamily="34" charset="0"/>
                <a:cs typeface="Calibri" panose="020F0502020204030204" pitchFamily="34" charset="0"/>
              </a:rPr>
              <a:t>impact</a:t>
            </a:r>
            <a:r>
              <a:rPr sz="2000" spc="-32" dirty="0">
                <a:solidFill>
                  <a:srgbClr val="22373A"/>
                </a:solidFill>
                <a:latin typeface="Calibri" panose="020F0502020204030204" pitchFamily="34" charset="0"/>
                <a:cs typeface="Calibri" panose="020F0502020204030204" pitchFamily="34" charset="0"/>
              </a:rPr>
              <a:t> </a:t>
            </a:r>
            <a:r>
              <a:rPr sz="2000" spc="-11" dirty="0">
                <a:solidFill>
                  <a:srgbClr val="22373A"/>
                </a:solidFill>
                <a:latin typeface="Calibri" panose="020F0502020204030204" pitchFamily="34" charset="0"/>
                <a:cs typeface="Calibri" panose="020F0502020204030204" pitchFamily="34" charset="0"/>
              </a:rPr>
              <a:t>has</a:t>
            </a:r>
            <a:r>
              <a:rPr sz="2000" spc="-42" dirty="0">
                <a:solidFill>
                  <a:srgbClr val="22373A"/>
                </a:solidFill>
                <a:latin typeface="Calibri" panose="020F0502020204030204" pitchFamily="34" charset="0"/>
                <a:cs typeface="Calibri" panose="020F0502020204030204" pitchFamily="34" charset="0"/>
              </a:rPr>
              <a:t> </a:t>
            </a:r>
            <a:r>
              <a:rPr sz="2000" spc="42" dirty="0">
                <a:solidFill>
                  <a:srgbClr val="22373A"/>
                </a:solidFill>
                <a:latin typeface="Calibri" panose="020F0502020204030204" pitchFamily="34" charset="0"/>
                <a:cs typeface="Calibri" panose="020F0502020204030204" pitchFamily="34" charset="0"/>
              </a:rPr>
              <a:t>two</a:t>
            </a:r>
            <a:r>
              <a:rPr sz="2000" spc="-32" dirty="0">
                <a:solidFill>
                  <a:srgbClr val="22373A"/>
                </a:solidFill>
                <a:latin typeface="Calibri" panose="020F0502020204030204" pitchFamily="34" charset="0"/>
                <a:cs typeface="Calibri" panose="020F0502020204030204" pitchFamily="34" charset="0"/>
              </a:rPr>
              <a:t> </a:t>
            </a:r>
            <a:r>
              <a:rPr sz="2000" spc="-42" dirty="0">
                <a:solidFill>
                  <a:srgbClr val="22373A"/>
                </a:solidFill>
                <a:latin typeface="Calibri" panose="020F0502020204030204" pitchFamily="34" charset="0"/>
                <a:cs typeface="Calibri" panose="020F0502020204030204" pitchFamily="34" charset="0"/>
              </a:rPr>
              <a:t>phases:</a:t>
            </a:r>
            <a:r>
              <a:rPr sz="2000" spc="74" dirty="0">
                <a:solidFill>
                  <a:srgbClr val="22373A"/>
                </a:solidFill>
                <a:latin typeface="Calibri" panose="020F0502020204030204" pitchFamily="34" charset="0"/>
                <a:cs typeface="Calibri" panose="020F0502020204030204" pitchFamily="34" charset="0"/>
              </a:rPr>
              <a:t> </a:t>
            </a:r>
            <a:r>
              <a:rPr sz="2000" spc="42" dirty="0">
                <a:solidFill>
                  <a:srgbClr val="22373A"/>
                </a:solidFill>
                <a:latin typeface="Calibri" panose="020F0502020204030204" pitchFamily="34" charset="0"/>
                <a:cs typeface="Calibri" panose="020F0502020204030204" pitchFamily="34" charset="0"/>
              </a:rPr>
              <a:t>an</a:t>
            </a:r>
            <a:r>
              <a:rPr sz="2000" spc="-32" dirty="0">
                <a:solidFill>
                  <a:srgbClr val="22373A"/>
                </a:solidFill>
                <a:latin typeface="Calibri" panose="020F0502020204030204" pitchFamily="34" charset="0"/>
                <a:cs typeface="Calibri" panose="020F0502020204030204" pitchFamily="34" charset="0"/>
              </a:rPr>
              <a:t> </a:t>
            </a:r>
            <a:r>
              <a:rPr sz="2000" spc="53" dirty="0">
                <a:solidFill>
                  <a:srgbClr val="22373A"/>
                </a:solidFill>
                <a:latin typeface="Calibri" panose="020F0502020204030204" pitchFamily="34" charset="0"/>
                <a:cs typeface="Calibri" panose="020F0502020204030204" pitchFamily="34" charset="0"/>
              </a:rPr>
              <a:t>immediate</a:t>
            </a:r>
            <a:r>
              <a:rPr sz="2000" spc="-42" dirty="0">
                <a:solidFill>
                  <a:srgbClr val="22373A"/>
                </a:solidFill>
                <a:latin typeface="Calibri" panose="020F0502020204030204" pitchFamily="34" charset="0"/>
                <a:cs typeface="Calibri" panose="020F0502020204030204" pitchFamily="34" charset="0"/>
              </a:rPr>
              <a:t> </a:t>
            </a:r>
            <a:r>
              <a:rPr sz="2000" spc="32" dirty="0">
                <a:solidFill>
                  <a:srgbClr val="22373A"/>
                </a:solidFill>
                <a:latin typeface="Calibri" panose="020F0502020204030204" pitchFamily="34" charset="0"/>
                <a:cs typeface="Calibri" panose="020F0502020204030204" pitchFamily="34" charset="0"/>
              </a:rPr>
              <a:t>one</a:t>
            </a:r>
            <a:r>
              <a:rPr sz="2000" spc="-32" dirty="0">
                <a:solidFill>
                  <a:srgbClr val="22373A"/>
                </a:solidFill>
                <a:latin typeface="Calibri" panose="020F0502020204030204" pitchFamily="34" charset="0"/>
                <a:cs typeface="Calibri" panose="020F0502020204030204" pitchFamily="34" charset="0"/>
              </a:rPr>
              <a:t> </a:t>
            </a:r>
            <a:r>
              <a:rPr sz="2000" spc="21" dirty="0">
                <a:solidFill>
                  <a:srgbClr val="22373A"/>
                </a:solidFill>
                <a:latin typeface="Calibri" panose="020F0502020204030204" pitchFamily="34" charset="0"/>
                <a:cs typeface="Calibri" panose="020F0502020204030204" pitchFamily="34" charset="0"/>
              </a:rPr>
              <a:t>(due</a:t>
            </a:r>
            <a:r>
              <a:rPr sz="2000" spc="-42" dirty="0">
                <a:solidFill>
                  <a:srgbClr val="22373A"/>
                </a:solidFill>
                <a:latin typeface="Calibri" panose="020F0502020204030204" pitchFamily="34" charset="0"/>
                <a:cs typeface="Calibri" panose="020F0502020204030204" pitchFamily="34" charset="0"/>
              </a:rPr>
              <a:t> </a:t>
            </a:r>
            <a:r>
              <a:rPr sz="2000" spc="-11" dirty="0">
                <a:solidFill>
                  <a:srgbClr val="22373A"/>
                </a:solidFill>
                <a:latin typeface="Calibri" panose="020F0502020204030204" pitchFamily="34" charset="0"/>
                <a:cs typeface="Calibri" panose="020F0502020204030204" pitchFamily="34" charset="0"/>
              </a:rPr>
              <a:t>to</a:t>
            </a:r>
            <a:r>
              <a:rPr sz="2000" spc="-32" dirty="0">
                <a:solidFill>
                  <a:srgbClr val="22373A"/>
                </a:solidFill>
                <a:latin typeface="Calibri" panose="020F0502020204030204" pitchFamily="34" charset="0"/>
                <a:cs typeface="Calibri" panose="020F0502020204030204" pitchFamily="34" charset="0"/>
              </a:rPr>
              <a:t> </a:t>
            </a:r>
            <a:r>
              <a:rPr sz="2000" spc="42" dirty="0">
                <a:solidFill>
                  <a:srgbClr val="22373A"/>
                </a:solidFill>
                <a:latin typeface="Calibri" panose="020F0502020204030204" pitchFamily="34" charset="0"/>
                <a:cs typeface="Calibri" panose="020F0502020204030204" pitchFamily="34" charset="0"/>
              </a:rPr>
              <a:t>the</a:t>
            </a:r>
            <a:r>
              <a:rPr sz="2000" spc="-32" dirty="0">
                <a:solidFill>
                  <a:srgbClr val="22373A"/>
                </a:solidFill>
                <a:latin typeface="Calibri" panose="020F0502020204030204" pitchFamily="34" charset="0"/>
                <a:cs typeface="Calibri" panose="020F0502020204030204" pitchFamily="34" charset="0"/>
              </a:rPr>
              <a:t> </a:t>
            </a:r>
            <a:r>
              <a:rPr sz="2000" spc="21" dirty="0">
                <a:solidFill>
                  <a:srgbClr val="22373A"/>
                </a:solidFill>
                <a:latin typeface="Calibri" panose="020F0502020204030204" pitchFamily="34" charset="0"/>
                <a:cs typeface="Calibri" panose="020F0502020204030204" pitchFamily="34" charset="0"/>
              </a:rPr>
              <a:t>volume</a:t>
            </a:r>
            <a:r>
              <a:rPr sz="2000" spc="-42" dirty="0">
                <a:solidFill>
                  <a:srgbClr val="22373A"/>
                </a:solidFill>
                <a:latin typeface="Calibri" panose="020F0502020204030204" pitchFamily="34" charset="0"/>
                <a:cs typeface="Calibri" panose="020F0502020204030204" pitchFamily="34" charset="0"/>
              </a:rPr>
              <a:t> </a:t>
            </a:r>
            <a:r>
              <a:rPr sz="2000" spc="-53" dirty="0">
                <a:solidFill>
                  <a:srgbClr val="22373A"/>
                </a:solidFill>
                <a:latin typeface="Calibri" panose="020F0502020204030204" pitchFamily="34" charset="0"/>
                <a:cs typeface="Calibri" panose="020F0502020204030204" pitchFamily="34" charset="0"/>
              </a:rPr>
              <a:t>pressure),</a:t>
            </a:r>
            <a:r>
              <a:rPr sz="2000" spc="-32" dirty="0">
                <a:solidFill>
                  <a:srgbClr val="22373A"/>
                </a:solidFill>
                <a:latin typeface="Calibri" panose="020F0502020204030204" pitchFamily="34" charset="0"/>
                <a:cs typeface="Calibri" panose="020F0502020204030204" pitchFamily="34" charset="0"/>
              </a:rPr>
              <a:t> </a:t>
            </a:r>
            <a:r>
              <a:rPr sz="2000" spc="53" dirty="0">
                <a:solidFill>
                  <a:srgbClr val="22373A"/>
                </a:solidFill>
                <a:latin typeface="Calibri" panose="020F0502020204030204" pitchFamily="34" charset="0"/>
                <a:cs typeface="Calibri" panose="020F0502020204030204" pitchFamily="34" charset="0"/>
              </a:rPr>
              <a:t>and</a:t>
            </a:r>
            <a:r>
              <a:rPr sz="2000" spc="-42" dirty="0">
                <a:solidFill>
                  <a:srgbClr val="22373A"/>
                </a:solidFill>
                <a:latin typeface="Calibri" panose="020F0502020204030204" pitchFamily="34" charset="0"/>
                <a:cs typeface="Calibri" panose="020F0502020204030204" pitchFamily="34" charset="0"/>
              </a:rPr>
              <a:t> </a:t>
            </a:r>
            <a:r>
              <a:rPr sz="2000" spc="32" dirty="0">
                <a:solidFill>
                  <a:srgbClr val="22373A"/>
                </a:solidFill>
                <a:latin typeface="Calibri" panose="020F0502020204030204" pitchFamily="34" charset="0"/>
                <a:cs typeface="Calibri" panose="020F0502020204030204" pitchFamily="34" charset="0"/>
              </a:rPr>
              <a:t>a</a:t>
            </a:r>
            <a:r>
              <a:rPr lang="en-US" sz="2000" spc="32" dirty="0">
                <a:solidFill>
                  <a:srgbClr val="22373A"/>
                </a:solidFill>
                <a:latin typeface="Calibri" panose="020F0502020204030204" pitchFamily="34" charset="0"/>
                <a:cs typeface="Calibri" panose="020F0502020204030204" pitchFamily="34" charset="0"/>
              </a:rPr>
              <a:t> decay</a:t>
            </a:r>
            <a:endParaRPr sz="2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D0329D3-9EBC-4DAF-BC5A-438ABDF1BA5C}"/>
              </a:ext>
            </a:extLst>
          </p:cNvPr>
          <p:cNvSpPr txBox="1"/>
          <p:nvPr/>
        </p:nvSpPr>
        <p:spPr>
          <a:xfrm>
            <a:off x="1193995" y="805082"/>
            <a:ext cx="3370385" cy="923330"/>
          </a:xfrm>
          <a:prstGeom prst="rect">
            <a:avLst/>
          </a:prstGeom>
          <a:noFill/>
        </p:spPr>
        <p:txBody>
          <a:bodyPr wrap="square" rtlCol="0">
            <a:spAutoFit/>
          </a:bodyPr>
          <a:lstStyle/>
          <a:p>
            <a:r>
              <a:rPr lang="en-US" sz="1800" spc="32" dirty="0">
                <a:solidFill>
                  <a:srgbClr val="22373A"/>
                </a:solidFill>
                <a:latin typeface="Lucida Sans Unicode"/>
                <a:cs typeface="Lucida Sans Unicode"/>
              </a:rPr>
              <a:t>Real market impact of large orders from [LLB+13]</a:t>
            </a:r>
          </a:p>
          <a:p>
            <a:endParaRPr lang="en-US" dirty="0"/>
          </a:p>
        </p:txBody>
      </p:sp>
      <p:sp>
        <p:nvSpPr>
          <p:cNvPr id="10" name="TextBox 9">
            <a:extLst>
              <a:ext uri="{FF2B5EF4-FFF2-40B4-BE49-F238E27FC236}">
                <a16:creationId xmlns:a16="http://schemas.microsoft.com/office/drawing/2014/main" id="{70839EE0-CBB0-4426-B6AC-2820F1B1647E}"/>
              </a:ext>
            </a:extLst>
          </p:cNvPr>
          <p:cNvSpPr txBox="1"/>
          <p:nvPr/>
        </p:nvSpPr>
        <p:spPr>
          <a:xfrm>
            <a:off x="5603631" y="5635944"/>
            <a:ext cx="6096000" cy="369332"/>
          </a:xfrm>
          <a:prstGeom prst="rect">
            <a:avLst/>
          </a:prstGeom>
          <a:noFill/>
        </p:spPr>
        <p:txBody>
          <a:bodyPr wrap="square">
            <a:spAutoFit/>
          </a:bodyPr>
          <a:lstStyle/>
          <a:p>
            <a:pPr marL="948845">
              <a:spcBef>
                <a:spcPts val="201"/>
              </a:spcBef>
            </a:pPr>
            <a:endParaRPr lang="en-US" sz="1800" dirty="0">
              <a:latin typeface="Lucida Sans Unicode"/>
              <a:cs typeface="Lucida Sans Unicode"/>
            </a:endParaRPr>
          </a:p>
        </p:txBody>
      </p:sp>
    </p:spTree>
    <p:extLst>
      <p:ext uri="{BB962C8B-B14F-4D97-AF65-F5344CB8AC3E}">
        <p14:creationId xmlns:p14="http://schemas.microsoft.com/office/powerpoint/2010/main" val="3530566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a:extLst>
              <a:ext uri="{FF2B5EF4-FFF2-40B4-BE49-F238E27FC236}">
                <a16:creationId xmlns:a16="http://schemas.microsoft.com/office/drawing/2014/main" id="{BFFDA276-B78A-4FA0-86C2-4420C932F3EC}"/>
              </a:ext>
            </a:extLst>
          </p:cNvPr>
          <p:cNvSpPr txBox="1"/>
          <p:nvPr/>
        </p:nvSpPr>
        <p:spPr bwMode="auto">
          <a:xfrm>
            <a:off x="6651494" y="5110348"/>
            <a:ext cx="5199032" cy="2181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rtlCol="0" anchor="t" anchorCtr="0" compatLnSpc="1">
            <a:prstTxWarp prst="textNoShape">
              <a:avLst/>
            </a:prstTxWarp>
            <a:noAutofit/>
          </a:bodyPr>
          <a:lstStyle/>
          <a:p>
            <a:pPr marL="311250" indent="-285750">
              <a:spcAft>
                <a:spcPts val="600"/>
              </a:spcAft>
              <a:buFont typeface="Wingdings" panose="05000000000000000000" pitchFamily="2" charset="2"/>
              <a:buChar char="Ø"/>
              <a:tabLst>
                <a:tab pos="198627" algn="l"/>
              </a:tabLst>
            </a:pPr>
            <a:r>
              <a:rPr sz="2000" spc="-63" dirty="0">
                <a:latin typeface="Calibri" panose="020F0502020204030204" pitchFamily="34" charset="0"/>
                <a:cs typeface="Calibri" panose="020F0502020204030204" pitchFamily="34" charset="0"/>
              </a:rPr>
              <a:t>Is</a:t>
            </a:r>
            <a:r>
              <a:rPr sz="2000" spc="-21" dirty="0">
                <a:latin typeface="Calibri" panose="020F0502020204030204" pitchFamily="34" charset="0"/>
                <a:cs typeface="Calibri" panose="020F0502020204030204" pitchFamily="34" charset="0"/>
              </a:rPr>
              <a:t> </a:t>
            </a:r>
            <a:r>
              <a:rPr sz="2000" b="1" spc="32" dirty="0">
                <a:latin typeface="Calibri" panose="020F0502020204030204" pitchFamily="34" charset="0"/>
                <a:cs typeface="Calibri" panose="020F0502020204030204" pitchFamily="34" charset="0"/>
              </a:rPr>
              <a:t>Permanent </a:t>
            </a:r>
            <a:r>
              <a:rPr sz="2000" b="1" spc="11" dirty="0">
                <a:latin typeface="Calibri" panose="020F0502020204030204" pitchFamily="34" charset="0"/>
                <a:cs typeface="Calibri" panose="020F0502020204030204" pitchFamily="34" charset="0"/>
              </a:rPr>
              <a:t>Market</a:t>
            </a:r>
            <a:r>
              <a:rPr sz="2000" b="1" spc="32" dirty="0">
                <a:latin typeface="Calibri" panose="020F0502020204030204" pitchFamily="34" charset="0"/>
                <a:cs typeface="Calibri" panose="020F0502020204030204" pitchFamily="34" charset="0"/>
              </a:rPr>
              <a:t> </a:t>
            </a:r>
            <a:r>
              <a:rPr sz="2000" b="1" dirty="0">
                <a:latin typeface="Calibri" panose="020F0502020204030204" pitchFamily="34" charset="0"/>
                <a:cs typeface="Calibri" panose="020F0502020204030204" pitchFamily="34" charset="0"/>
              </a:rPr>
              <a:t>Impact</a:t>
            </a:r>
            <a:r>
              <a:rPr sz="2000" b="1" spc="32" dirty="0">
                <a:latin typeface="Calibri" panose="020F0502020204030204" pitchFamily="34" charset="0"/>
                <a:cs typeface="Calibri" panose="020F0502020204030204" pitchFamily="34" charset="0"/>
              </a:rPr>
              <a:t> </a:t>
            </a:r>
            <a:r>
              <a:rPr sz="2000" spc="-42" dirty="0">
                <a:latin typeface="Calibri" panose="020F0502020204030204" pitchFamily="34" charset="0"/>
                <a:cs typeface="Calibri" panose="020F0502020204030204" pitchFamily="34" charset="0"/>
              </a:rPr>
              <a:t>just</a:t>
            </a:r>
            <a:r>
              <a:rPr sz="2000" spc="-21" dirty="0">
                <a:latin typeface="Calibri" panose="020F0502020204030204" pitchFamily="34" charset="0"/>
                <a:cs typeface="Calibri" panose="020F0502020204030204" pitchFamily="34" charset="0"/>
              </a:rPr>
              <a:t> realization </a:t>
            </a:r>
            <a:r>
              <a:rPr sz="2000" spc="-53" dirty="0">
                <a:latin typeface="Calibri" panose="020F0502020204030204" pitchFamily="34" charset="0"/>
                <a:cs typeface="Calibri" panose="020F0502020204030204" pitchFamily="34" charset="0"/>
              </a:rPr>
              <a:t>of</a:t>
            </a:r>
            <a:r>
              <a:rPr sz="2000" spc="-21"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price</a:t>
            </a:r>
            <a:r>
              <a:rPr sz="2000" spc="-21" dirty="0">
                <a:latin typeface="Calibri" panose="020F0502020204030204" pitchFamily="34" charset="0"/>
                <a:cs typeface="Calibri" panose="020F0502020204030204" pitchFamily="34" charset="0"/>
              </a:rPr>
              <a:t> </a:t>
            </a:r>
            <a:r>
              <a:rPr sz="2000" spc="-32" dirty="0">
                <a:latin typeface="Calibri" panose="020F0502020204030204" pitchFamily="34" charset="0"/>
                <a:cs typeface="Calibri" panose="020F0502020204030204" pitchFamily="34" charset="0"/>
              </a:rPr>
              <a:t>discovery</a:t>
            </a:r>
            <a:r>
              <a:rPr sz="2000" spc="-11" dirty="0">
                <a:latin typeface="Calibri" panose="020F0502020204030204" pitchFamily="34" charset="0"/>
                <a:cs typeface="Calibri" panose="020F0502020204030204" pitchFamily="34" charset="0"/>
              </a:rPr>
              <a:t> </a:t>
            </a:r>
            <a:r>
              <a:rPr sz="2000" spc="11" dirty="0">
                <a:latin typeface="Calibri" panose="020F0502020204030204" pitchFamily="34" charset="0"/>
                <a:cs typeface="Calibri" panose="020F0502020204030204" pitchFamily="34" charset="0"/>
              </a:rPr>
              <a:t>(backward)?</a:t>
            </a:r>
            <a:endParaRPr sz="2000" dirty="0">
              <a:latin typeface="Calibri" panose="020F0502020204030204" pitchFamily="34" charset="0"/>
              <a:cs typeface="Calibri" panose="020F0502020204030204" pitchFamily="34" charset="0"/>
            </a:endParaRPr>
          </a:p>
          <a:p>
            <a:pPr marL="311250" indent="-285750">
              <a:spcAft>
                <a:spcPts val="600"/>
              </a:spcAft>
              <a:buFont typeface="Wingdings" panose="05000000000000000000" pitchFamily="2" charset="2"/>
              <a:buChar char="Ø"/>
              <a:tabLst>
                <a:tab pos="198627" algn="l"/>
              </a:tabLst>
            </a:pPr>
            <a:r>
              <a:rPr sz="2000" spc="-63" dirty="0">
                <a:latin typeface="Calibri" panose="020F0502020204030204" pitchFamily="34" charset="0"/>
                <a:cs typeface="Calibri" panose="020F0502020204030204" pitchFamily="34" charset="0"/>
              </a:rPr>
              <a:t>Is</a:t>
            </a:r>
            <a:r>
              <a:rPr sz="2000" spc="-21" dirty="0">
                <a:latin typeface="Calibri" panose="020F0502020204030204" pitchFamily="34" charset="0"/>
                <a:cs typeface="Calibri" panose="020F0502020204030204" pitchFamily="34" charset="0"/>
              </a:rPr>
              <a:t> </a:t>
            </a:r>
            <a:r>
              <a:rPr sz="2000" b="1" spc="11" dirty="0">
                <a:latin typeface="Calibri" panose="020F0502020204030204" pitchFamily="34" charset="0"/>
                <a:cs typeface="Calibri" panose="020F0502020204030204" pitchFamily="34" charset="0"/>
              </a:rPr>
              <a:t>Market</a:t>
            </a:r>
            <a:r>
              <a:rPr sz="2000" b="1" spc="42" dirty="0">
                <a:latin typeface="Calibri" panose="020F0502020204030204" pitchFamily="34" charset="0"/>
                <a:cs typeface="Calibri" panose="020F0502020204030204" pitchFamily="34" charset="0"/>
              </a:rPr>
              <a:t> </a:t>
            </a:r>
            <a:r>
              <a:rPr sz="2000" b="1" dirty="0">
                <a:latin typeface="Calibri" panose="020F0502020204030204" pitchFamily="34" charset="0"/>
                <a:cs typeface="Calibri" panose="020F0502020204030204" pitchFamily="34" charset="0"/>
              </a:rPr>
              <a:t>Impact</a:t>
            </a:r>
            <a:r>
              <a:rPr sz="2000" b="1" spc="42"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information</a:t>
            </a:r>
            <a:r>
              <a:rPr sz="2000" spc="-11"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leakage</a:t>
            </a:r>
            <a:r>
              <a:rPr sz="2000" spc="-11" dirty="0">
                <a:latin typeface="Calibri" panose="020F0502020204030204" pitchFamily="34" charset="0"/>
                <a:cs typeface="Calibri" panose="020F0502020204030204" pitchFamily="34" charset="0"/>
              </a:rPr>
              <a:t> </a:t>
            </a:r>
            <a:r>
              <a:rPr sz="2000" spc="11" dirty="0">
                <a:latin typeface="Calibri" panose="020F0502020204030204" pitchFamily="34" charset="0"/>
                <a:cs typeface="Calibri" panose="020F0502020204030204" pitchFamily="34" charset="0"/>
              </a:rPr>
              <a:t>(backward)</a:t>
            </a:r>
            <a:r>
              <a:rPr sz="2000" spc="-11" dirty="0">
                <a:latin typeface="Calibri" panose="020F0502020204030204" pitchFamily="34" charset="0"/>
                <a:cs typeface="Calibri" panose="020F0502020204030204" pitchFamily="34" charset="0"/>
              </a:rPr>
              <a:t> </a:t>
            </a:r>
            <a:r>
              <a:rPr sz="2000" spc="-53" dirty="0">
                <a:latin typeface="Calibri" panose="020F0502020204030204" pitchFamily="34" charset="0"/>
                <a:cs typeface="Calibri" panose="020F0502020204030204" pitchFamily="34" charset="0"/>
              </a:rPr>
              <a:t>or</a:t>
            </a:r>
            <a:r>
              <a:rPr sz="2000" spc="-11" dirty="0">
                <a:latin typeface="Calibri" panose="020F0502020204030204" pitchFamily="34" charset="0"/>
                <a:cs typeface="Calibri" panose="020F0502020204030204" pitchFamily="34" charset="0"/>
              </a:rPr>
              <a:t> </a:t>
            </a:r>
            <a:r>
              <a:rPr sz="2000" spc="42" dirty="0">
                <a:latin typeface="Calibri" panose="020F0502020204030204" pitchFamily="34" charset="0"/>
                <a:cs typeface="Calibri" panose="020F0502020204030204" pitchFamily="34" charset="0"/>
              </a:rPr>
              <a:t>mechanical</a:t>
            </a:r>
            <a:r>
              <a:rPr sz="2000" spc="-11" dirty="0">
                <a:latin typeface="Calibri" panose="020F0502020204030204" pitchFamily="34" charset="0"/>
                <a:cs typeface="Calibri" panose="020F0502020204030204" pitchFamily="34" charset="0"/>
              </a:rPr>
              <a:t> </a:t>
            </a:r>
            <a:r>
              <a:rPr sz="2000" spc="-32" dirty="0">
                <a:latin typeface="Calibri" panose="020F0502020204030204" pitchFamily="34" charset="0"/>
                <a:cs typeface="Calibri" panose="020F0502020204030204" pitchFamily="34" charset="0"/>
              </a:rPr>
              <a:t>pressure</a:t>
            </a:r>
            <a:r>
              <a:rPr sz="2000" spc="-11" dirty="0">
                <a:latin typeface="Calibri" panose="020F0502020204030204" pitchFamily="34" charset="0"/>
                <a:cs typeface="Calibri" panose="020F0502020204030204" pitchFamily="34" charset="0"/>
              </a:rPr>
              <a:t> </a:t>
            </a:r>
            <a:r>
              <a:rPr sz="2000" spc="21" dirty="0">
                <a:latin typeface="Calibri" panose="020F0502020204030204" pitchFamily="34" charset="0"/>
                <a:cs typeface="Calibri" panose="020F0502020204030204" pitchFamily="34" charset="0"/>
              </a:rPr>
              <a:t>on</a:t>
            </a:r>
            <a:r>
              <a:rPr sz="2000" spc="-11" dirty="0">
                <a:latin typeface="Calibri" panose="020F0502020204030204" pitchFamily="34" charset="0"/>
                <a:cs typeface="Calibri" panose="020F0502020204030204" pitchFamily="34" charset="0"/>
              </a:rPr>
              <a:t> </a:t>
            </a:r>
            <a:r>
              <a:rPr sz="2000" spc="42" dirty="0">
                <a:latin typeface="Calibri" panose="020F0502020204030204" pitchFamily="34" charset="0"/>
                <a:cs typeface="Calibri" panose="020F0502020204030204" pitchFamily="34" charset="0"/>
              </a:rPr>
              <a:t>the</a:t>
            </a:r>
            <a:r>
              <a:rPr lang="en-US" sz="2000" spc="42"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orderbook</a:t>
            </a:r>
            <a:r>
              <a:rPr lang="en-US" sz="2000" spc="-127" dirty="0">
                <a:latin typeface="Calibri" panose="020F0502020204030204" pitchFamily="34" charset="0"/>
                <a:cs typeface="Calibri" panose="020F0502020204030204" pitchFamily="34" charset="0"/>
              </a:rPr>
              <a:t> </a:t>
            </a:r>
            <a:r>
              <a:rPr lang="en-US" sz="2000" spc="32" dirty="0">
                <a:latin typeface="Calibri" panose="020F0502020204030204" pitchFamily="34" charset="0"/>
                <a:cs typeface="Calibri" panose="020F0502020204030204" pitchFamily="34" charset="0"/>
              </a:rPr>
              <a:t>dynamics</a:t>
            </a:r>
            <a:r>
              <a:rPr lang="en-US" sz="2000" spc="-116" dirty="0">
                <a:latin typeface="Calibri" panose="020F0502020204030204" pitchFamily="34" charset="0"/>
                <a:cs typeface="Calibri" panose="020F0502020204030204" pitchFamily="34" charset="0"/>
              </a:rPr>
              <a:t> </a:t>
            </a:r>
            <a:r>
              <a:rPr lang="en-US" sz="2000" spc="-11" dirty="0">
                <a:latin typeface="Calibri" panose="020F0502020204030204" pitchFamily="34" charset="0"/>
                <a:cs typeface="Calibri" panose="020F0502020204030204" pitchFamily="34" charset="0"/>
              </a:rPr>
              <a:t>(forward)?</a:t>
            </a:r>
            <a:endParaRPr sz="2000" dirty="0">
              <a:latin typeface="Calibri" panose="020F0502020204030204" pitchFamily="34" charset="0"/>
              <a:cs typeface="Calibri" panose="020F0502020204030204" pitchFamily="34" charset="0"/>
            </a:endParaRPr>
          </a:p>
        </p:txBody>
      </p:sp>
      <p:pic>
        <p:nvPicPr>
          <p:cNvPr id="7" name="object 7">
            <a:extLst>
              <a:ext uri="{FF2B5EF4-FFF2-40B4-BE49-F238E27FC236}">
                <a16:creationId xmlns:a16="http://schemas.microsoft.com/office/drawing/2014/main" id="{DE362C34-B7A9-4ACD-85E3-622D510487DA}"/>
              </a:ext>
            </a:extLst>
          </p:cNvPr>
          <p:cNvPicPr/>
          <p:nvPr/>
        </p:nvPicPr>
        <p:blipFill>
          <a:blip r:embed="rId2" cstate="print"/>
          <a:stretch>
            <a:fillRect/>
          </a:stretch>
        </p:blipFill>
        <p:spPr>
          <a:xfrm>
            <a:off x="6419258" y="680333"/>
            <a:ext cx="5580336" cy="4177791"/>
          </a:xfrm>
          <a:prstGeom prst="rect">
            <a:avLst/>
          </a:prstGeom>
          <a:noFill/>
        </p:spPr>
      </p:pic>
      <p:sp>
        <p:nvSpPr>
          <p:cNvPr id="4" name="Slide Number Placeholder 3">
            <a:extLst>
              <a:ext uri="{FF2B5EF4-FFF2-40B4-BE49-F238E27FC236}">
                <a16:creationId xmlns:a16="http://schemas.microsoft.com/office/drawing/2014/main" id="{69B7E5C1-9ED0-4A27-8E51-77C28D6D276E}"/>
              </a:ext>
            </a:extLst>
          </p:cNvPr>
          <p:cNvSpPr>
            <a:spLocks noGrp="1"/>
          </p:cNvSpPr>
          <p:nvPr>
            <p:ph type="sldNum" sz="quarter" idx="17"/>
          </p:nvPr>
        </p:nvSpPr>
        <p:spPr>
          <a:xfrm>
            <a:off x="6023441" y="6525347"/>
            <a:ext cx="395817" cy="122237"/>
          </a:xfrm>
        </p:spPr>
        <p:txBody>
          <a:bodyPr vert="horz" lIns="0" tIns="0" rIns="0" bIns="0" rtlCol="0" anchor="t" anchorCtr="0">
            <a:normAutofit/>
          </a:bodyPr>
          <a:lstStyle/>
          <a:p>
            <a:pPr>
              <a:spcAft>
                <a:spcPts val="600"/>
              </a:spcAft>
              <a:defRPr/>
            </a:pPr>
            <a:fld id="{F46FFCC8-0F20-9B4B-AD2E-8C39025E5577}" type="slidenum">
              <a:rPr lang="en-GB" kern="1200">
                <a:latin typeface="+mn-lt"/>
                <a:ea typeface="+mn-ea"/>
                <a:cs typeface="+mn-cs"/>
              </a:rPr>
              <a:pPr>
                <a:spcAft>
                  <a:spcPts val="600"/>
                </a:spcAft>
                <a:defRPr/>
              </a:pPr>
              <a:t>18</a:t>
            </a:fld>
            <a:endParaRPr lang="en-GB" kern="1200">
              <a:latin typeface="+mn-lt"/>
              <a:ea typeface="+mn-ea"/>
              <a:cs typeface="+mn-cs"/>
            </a:endParaRPr>
          </a:p>
        </p:txBody>
      </p:sp>
      <p:sp>
        <p:nvSpPr>
          <p:cNvPr id="5" name="Footer Placeholder 4">
            <a:extLst>
              <a:ext uri="{FF2B5EF4-FFF2-40B4-BE49-F238E27FC236}">
                <a16:creationId xmlns:a16="http://schemas.microsoft.com/office/drawing/2014/main" id="{DC63F599-8F30-4DE6-8BEC-4F65D6049647}"/>
              </a:ext>
            </a:extLst>
          </p:cNvPr>
          <p:cNvSpPr>
            <a:spLocks noGrp="1"/>
          </p:cNvSpPr>
          <p:nvPr>
            <p:ph type="ftr" sz="quarter" idx="3"/>
          </p:nvPr>
        </p:nvSpPr>
        <p:spPr>
          <a:xfrm>
            <a:off x="387464" y="6557964"/>
            <a:ext cx="3166533" cy="111125"/>
          </a:xfrm>
        </p:spPr>
        <p:txBody>
          <a:bodyPr vert="horz" lIns="0" tIns="0" rIns="0" bIns="0" rtlCol="0" anchor="t" anchorCtr="0">
            <a:normAutofit/>
          </a:bodyPr>
          <a:lstStyle/>
          <a:p>
            <a:pPr>
              <a:spcAft>
                <a:spcPts val="600"/>
              </a:spcAft>
              <a:defRPr/>
            </a:pPr>
            <a:r>
              <a:rPr lang="en-GB"/>
              <a:t>Document Classification</a:t>
            </a:r>
          </a:p>
        </p:txBody>
      </p:sp>
      <p:sp>
        <p:nvSpPr>
          <p:cNvPr id="11" name="Title 1">
            <a:extLst>
              <a:ext uri="{FF2B5EF4-FFF2-40B4-BE49-F238E27FC236}">
                <a16:creationId xmlns:a16="http://schemas.microsoft.com/office/drawing/2014/main" id="{A0487029-0E65-4450-8C7E-26DDCA65E7F7}"/>
              </a:ext>
            </a:extLst>
          </p:cNvPr>
          <p:cNvSpPr>
            <a:spLocks noGrp="1"/>
          </p:cNvSpPr>
          <p:nvPr>
            <p:ph type="title"/>
          </p:nvPr>
        </p:nvSpPr>
        <p:spPr>
          <a:xfrm>
            <a:off x="404287" y="241301"/>
            <a:ext cx="10274300" cy="676275"/>
          </a:xfrm>
        </p:spPr>
        <p:txBody>
          <a:bodyPr/>
          <a:lstStyle/>
          <a:p>
            <a:r>
              <a:rPr lang="en-US" sz="2800" spc="32" dirty="0">
                <a:latin typeface="Calibri" panose="020F0502020204030204" pitchFamily="34" charset="0"/>
                <a:cs typeface="Calibri" panose="020F0502020204030204" pitchFamily="34" charset="0"/>
              </a:rPr>
              <a:t>The meaning of permanent market impact</a:t>
            </a:r>
          </a:p>
        </p:txBody>
      </p:sp>
      <p:pic>
        <p:nvPicPr>
          <p:cNvPr id="9" name="object 7">
            <a:extLst>
              <a:ext uri="{FF2B5EF4-FFF2-40B4-BE49-F238E27FC236}">
                <a16:creationId xmlns:a16="http://schemas.microsoft.com/office/drawing/2014/main" id="{6F871C8B-4B12-413E-AFE4-B23A686D340D}"/>
              </a:ext>
            </a:extLst>
          </p:cNvPr>
          <p:cNvPicPr/>
          <p:nvPr/>
        </p:nvPicPr>
        <p:blipFill>
          <a:blip r:embed="rId3" cstate="print"/>
          <a:stretch>
            <a:fillRect/>
          </a:stretch>
        </p:blipFill>
        <p:spPr>
          <a:xfrm>
            <a:off x="438109" y="680333"/>
            <a:ext cx="5783240" cy="4342972"/>
          </a:xfrm>
          <a:prstGeom prst="rect">
            <a:avLst/>
          </a:prstGeom>
        </p:spPr>
      </p:pic>
      <p:sp>
        <p:nvSpPr>
          <p:cNvPr id="12" name="object 8">
            <a:extLst>
              <a:ext uri="{FF2B5EF4-FFF2-40B4-BE49-F238E27FC236}">
                <a16:creationId xmlns:a16="http://schemas.microsoft.com/office/drawing/2014/main" id="{0BCBBEA7-5346-45D7-9267-1EE91BEDA20F}"/>
              </a:ext>
            </a:extLst>
          </p:cNvPr>
          <p:cNvSpPr txBox="1"/>
          <p:nvPr/>
        </p:nvSpPr>
        <p:spPr>
          <a:xfrm>
            <a:off x="387464" y="4858124"/>
            <a:ext cx="6072374" cy="1667223"/>
          </a:xfrm>
          <a:prstGeom prst="rect">
            <a:avLst/>
          </a:prstGeom>
        </p:spPr>
        <p:txBody>
          <a:bodyPr vert="horz" wrap="square" lIns="0" tIns="25499" rIns="0" bIns="0" rtlCol="0">
            <a:spAutoFit/>
          </a:bodyPr>
          <a:lstStyle/>
          <a:p>
            <a:pPr marL="422083" indent="-342900">
              <a:spcBef>
                <a:spcPts val="2166"/>
              </a:spcBef>
              <a:buFont typeface="Wingdings" panose="05000000000000000000" pitchFamily="2" charset="2"/>
              <a:buChar char="Ø"/>
              <a:tabLst>
                <a:tab pos="252310" algn="l"/>
              </a:tabLst>
            </a:pPr>
            <a:endParaRPr lang="en-US" sz="2000" spc="11" dirty="0">
              <a:solidFill>
                <a:srgbClr val="22373A"/>
              </a:solidFill>
              <a:latin typeface="Calibri" panose="020F0502020204030204" pitchFamily="34" charset="0"/>
              <a:cs typeface="Calibri" panose="020F0502020204030204" pitchFamily="34" charset="0"/>
            </a:endParaRPr>
          </a:p>
          <a:p>
            <a:pPr marL="422083" indent="-342900">
              <a:spcBef>
                <a:spcPts val="380"/>
              </a:spcBef>
              <a:buFont typeface="Wingdings" panose="05000000000000000000" pitchFamily="2" charset="2"/>
              <a:buChar char="Ø"/>
              <a:tabLst>
                <a:tab pos="252310" algn="l"/>
              </a:tabLst>
            </a:pPr>
            <a:r>
              <a:rPr lang="en-US" sz="2000" spc="32" dirty="0">
                <a:solidFill>
                  <a:srgbClr val="22373A"/>
                </a:solidFill>
                <a:latin typeface="Calibri" panose="020F0502020204030204" pitchFamily="34" charset="0"/>
                <a:cs typeface="Calibri" panose="020F0502020204030204" pitchFamily="34" charset="0"/>
              </a:rPr>
              <a:t>Price</a:t>
            </a:r>
            <a:r>
              <a:rPr lang="en-US" sz="2000" spc="-42" dirty="0">
                <a:solidFill>
                  <a:srgbClr val="22373A"/>
                </a:solidFill>
                <a:latin typeface="Calibri" panose="020F0502020204030204" pitchFamily="34" charset="0"/>
                <a:cs typeface="Calibri" panose="020F0502020204030204" pitchFamily="34" charset="0"/>
              </a:rPr>
              <a:t> </a:t>
            </a:r>
            <a:r>
              <a:rPr lang="en-US" sz="2000" spc="21" dirty="0">
                <a:solidFill>
                  <a:srgbClr val="22373A"/>
                </a:solidFill>
                <a:latin typeface="Calibri" panose="020F0502020204030204" pitchFamily="34" charset="0"/>
                <a:cs typeface="Calibri" panose="020F0502020204030204" pitchFamily="34" charset="0"/>
              </a:rPr>
              <a:t>move</a:t>
            </a:r>
            <a:r>
              <a:rPr lang="en-US" sz="2000" spc="-42" dirty="0">
                <a:solidFill>
                  <a:srgbClr val="22373A"/>
                </a:solidFill>
                <a:latin typeface="Calibri" panose="020F0502020204030204" pitchFamily="34" charset="0"/>
                <a:cs typeface="Calibri" panose="020F0502020204030204" pitchFamily="34" charset="0"/>
              </a:rPr>
              <a:t> </a:t>
            </a:r>
            <a:r>
              <a:rPr lang="en-US" sz="2000" spc="-21" dirty="0">
                <a:solidFill>
                  <a:srgbClr val="22373A"/>
                </a:solidFill>
                <a:latin typeface="Calibri" panose="020F0502020204030204" pitchFamily="34" charset="0"/>
                <a:cs typeface="Calibri" panose="020F0502020204030204" pitchFamily="34" charset="0"/>
              </a:rPr>
              <a:t>(in</a:t>
            </a:r>
            <a:r>
              <a:rPr lang="en-US" sz="2000" spc="-32" dirty="0">
                <a:solidFill>
                  <a:srgbClr val="22373A"/>
                </a:solidFill>
                <a:latin typeface="Calibri" panose="020F0502020204030204" pitchFamily="34" charset="0"/>
                <a:cs typeface="Calibri" panose="020F0502020204030204" pitchFamily="34" charset="0"/>
              </a:rPr>
              <a:t> </a:t>
            </a:r>
            <a:r>
              <a:rPr lang="en-US" sz="2000" spc="-63" dirty="0">
                <a:solidFill>
                  <a:srgbClr val="22373A"/>
                </a:solidFill>
                <a:latin typeface="Calibri" panose="020F0502020204030204" pitchFamily="34" charset="0"/>
                <a:cs typeface="Calibri" panose="020F0502020204030204" pitchFamily="34" charset="0"/>
              </a:rPr>
              <a:t>bid-ask</a:t>
            </a:r>
            <a:r>
              <a:rPr lang="en-US" sz="2000" spc="-42" dirty="0">
                <a:solidFill>
                  <a:srgbClr val="22373A"/>
                </a:solidFill>
                <a:latin typeface="Calibri" panose="020F0502020204030204" pitchFamily="34" charset="0"/>
                <a:cs typeface="Calibri" panose="020F0502020204030204" pitchFamily="34" charset="0"/>
              </a:rPr>
              <a:t> </a:t>
            </a:r>
            <a:r>
              <a:rPr lang="en-US" sz="2000" spc="-32" dirty="0">
                <a:solidFill>
                  <a:srgbClr val="22373A"/>
                </a:solidFill>
                <a:latin typeface="Calibri" panose="020F0502020204030204" pitchFamily="34" charset="0"/>
                <a:cs typeface="Calibri" panose="020F0502020204030204" pitchFamily="34" charset="0"/>
              </a:rPr>
              <a:t>spread, </a:t>
            </a:r>
            <a:r>
              <a:rPr lang="en-US" sz="2000" spc="42" dirty="0">
                <a:solidFill>
                  <a:srgbClr val="22373A"/>
                </a:solidFill>
                <a:latin typeface="Calibri" panose="020F0502020204030204" pitchFamily="34" charset="0"/>
                <a:cs typeface="Calibri" panose="020F0502020204030204" pitchFamily="34" charset="0"/>
              </a:rPr>
              <a:t>the</a:t>
            </a:r>
            <a:r>
              <a:rPr lang="en-US" sz="2000" spc="-42" dirty="0">
                <a:solidFill>
                  <a:srgbClr val="22373A"/>
                </a:solidFill>
                <a:latin typeface="Calibri" panose="020F0502020204030204" pitchFamily="34" charset="0"/>
                <a:cs typeface="Calibri" panose="020F0502020204030204" pitchFamily="34" charset="0"/>
              </a:rPr>
              <a:t> </a:t>
            </a:r>
            <a:r>
              <a:rPr lang="en-US" sz="2000" spc="63" dirty="0">
                <a:solidFill>
                  <a:srgbClr val="22373A"/>
                </a:solidFill>
                <a:latin typeface="Calibri" panose="020F0502020204030204" pitchFamily="34" charset="0"/>
                <a:cs typeface="Calibri" panose="020F0502020204030204" pitchFamily="34" charset="0"/>
              </a:rPr>
              <a:t>end</a:t>
            </a:r>
            <a:r>
              <a:rPr lang="en-US" sz="2000" spc="-42" dirty="0">
                <a:solidFill>
                  <a:srgbClr val="22373A"/>
                </a:solidFill>
                <a:latin typeface="Calibri" panose="020F0502020204030204" pitchFamily="34" charset="0"/>
                <a:cs typeface="Calibri" panose="020F0502020204030204" pitchFamily="34" charset="0"/>
              </a:rPr>
              <a:t> </a:t>
            </a:r>
            <a:r>
              <a:rPr lang="en-US" sz="2000" spc="-53" dirty="0">
                <a:solidFill>
                  <a:srgbClr val="22373A"/>
                </a:solidFill>
                <a:latin typeface="Calibri" panose="020F0502020204030204" pitchFamily="34" charset="0"/>
                <a:cs typeface="Calibri" panose="020F0502020204030204" pitchFamily="34" charset="0"/>
              </a:rPr>
              <a:t>of</a:t>
            </a:r>
            <a:r>
              <a:rPr lang="en-US" sz="2000" spc="-32" dirty="0">
                <a:solidFill>
                  <a:srgbClr val="22373A"/>
                </a:solidFill>
                <a:latin typeface="Calibri" panose="020F0502020204030204" pitchFamily="34" charset="0"/>
                <a:cs typeface="Calibri" panose="020F0502020204030204" pitchFamily="34" charset="0"/>
              </a:rPr>
              <a:t> </a:t>
            </a:r>
            <a:r>
              <a:rPr lang="en-US" sz="2000" spc="42" dirty="0">
                <a:solidFill>
                  <a:srgbClr val="22373A"/>
                </a:solidFill>
                <a:latin typeface="Calibri" panose="020F0502020204030204" pitchFamily="34" charset="0"/>
                <a:cs typeface="Calibri" panose="020F0502020204030204" pitchFamily="34" charset="0"/>
              </a:rPr>
              <a:t>the</a:t>
            </a:r>
            <a:r>
              <a:rPr lang="en-US" sz="2000" spc="-42" dirty="0">
                <a:solidFill>
                  <a:srgbClr val="22373A"/>
                </a:solidFill>
                <a:latin typeface="Calibri" panose="020F0502020204030204" pitchFamily="34" charset="0"/>
                <a:cs typeface="Calibri" panose="020F0502020204030204" pitchFamily="34" charset="0"/>
              </a:rPr>
              <a:t> </a:t>
            </a:r>
            <a:r>
              <a:rPr lang="en-US" sz="2000" spc="74" dirty="0">
                <a:solidFill>
                  <a:srgbClr val="22373A"/>
                </a:solidFill>
                <a:latin typeface="Calibri" panose="020F0502020204030204" pitchFamily="34" charset="0"/>
                <a:cs typeface="Calibri" panose="020F0502020204030204" pitchFamily="34" charset="0"/>
              </a:rPr>
              <a:t>meta</a:t>
            </a:r>
            <a:r>
              <a:rPr lang="en-US" sz="2000" spc="-32" dirty="0">
                <a:solidFill>
                  <a:srgbClr val="22373A"/>
                </a:solidFill>
                <a:latin typeface="Calibri" panose="020F0502020204030204" pitchFamily="34" charset="0"/>
                <a:cs typeface="Calibri" panose="020F0502020204030204" pitchFamily="34" charset="0"/>
              </a:rPr>
              <a:t> </a:t>
            </a:r>
            <a:r>
              <a:rPr lang="en-US" sz="2000" spc="-11" dirty="0">
                <a:solidFill>
                  <a:srgbClr val="22373A"/>
                </a:solidFill>
                <a:latin typeface="Calibri" panose="020F0502020204030204" pitchFamily="34" charset="0"/>
                <a:cs typeface="Calibri" panose="020F0502020204030204" pitchFamily="34" charset="0"/>
              </a:rPr>
              <a:t>order</a:t>
            </a:r>
            <a:r>
              <a:rPr lang="en-US" sz="2000" spc="-42" dirty="0">
                <a:solidFill>
                  <a:srgbClr val="22373A"/>
                </a:solidFill>
                <a:latin typeface="Calibri" panose="020F0502020204030204" pitchFamily="34" charset="0"/>
                <a:cs typeface="Calibri" panose="020F0502020204030204" pitchFamily="34" charset="0"/>
              </a:rPr>
              <a:t> </a:t>
            </a:r>
            <a:r>
              <a:rPr lang="en-US" sz="2000" spc="-95" dirty="0">
                <a:solidFill>
                  <a:srgbClr val="22373A"/>
                </a:solidFill>
                <a:latin typeface="Calibri" panose="020F0502020204030204" pitchFamily="34" charset="0"/>
                <a:cs typeface="Calibri" panose="020F0502020204030204" pitchFamily="34" charset="0"/>
              </a:rPr>
              <a:t>is</a:t>
            </a:r>
            <a:r>
              <a:rPr lang="en-US" sz="2000" spc="-42" dirty="0">
                <a:solidFill>
                  <a:srgbClr val="22373A"/>
                </a:solidFill>
                <a:latin typeface="Calibri" panose="020F0502020204030204" pitchFamily="34" charset="0"/>
                <a:cs typeface="Calibri" panose="020F0502020204030204" pitchFamily="34" charset="0"/>
              </a:rPr>
              <a:t> </a:t>
            </a:r>
            <a:r>
              <a:rPr lang="en-US" sz="2000" spc="21" dirty="0">
                <a:solidFill>
                  <a:srgbClr val="22373A"/>
                </a:solidFill>
                <a:latin typeface="Calibri" panose="020F0502020204030204" pitchFamily="34" charset="0"/>
                <a:cs typeface="Calibri" panose="020F0502020204030204" pitchFamily="34" charset="0"/>
              </a:rPr>
              <a:t>at</a:t>
            </a:r>
            <a:r>
              <a:rPr lang="en-US" sz="2000" spc="-32" dirty="0">
                <a:solidFill>
                  <a:srgbClr val="22373A"/>
                </a:solidFill>
                <a:latin typeface="Calibri" panose="020F0502020204030204" pitchFamily="34" charset="0"/>
                <a:cs typeface="Calibri" panose="020F0502020204030204" pitchFamily="34" charset="0"/>
              </a:rPr>
              <a:t> </a:t>
            </a:r>
            <a:r>
              <a:rPr lang="en-US" sz="2000" i="1" spc="-127" dirty="0">
                <a:solidFill>
                  <a:srgbClr val="22373A"/>
                </a:solidFill>
                <a:latin typeface="Calibri" panose="020F0502020204030204" pitchFamily="34" charset="0"/>
                <a:cs typeface="Calibri" panose="020F0502020204030204" pitchFamily="34" charset="0"/>
              </a:rPr>
              <a:t>T</a:t>
            </a:r>
            <a:r>
              <a:rPr lang="en-US" sz="2000" i="1" spc="11" dirty="0">
                <a:solidFill>
                  <a:srgbClr val="22373A"/>
                </a:solidFill>
                <a:latin typeface="Calibri" panose="020F0502020204030204" pitchFamily="34" charset="0"/>
                <a:cs typeface="Calibri" panose="020F0502020204030204" pitchFamily="34" charset="0"/>
              </a:rPr>
              <a:t> </a:t>
            </a:r>
            <a:r>
              <a:rPr lang="en-US" sz="2000" spc="11" dirty="0">
                <a:solidFill>
                  <a:srgbClr val="22373A"/>
                </a:solidFill>
                <a:latin typeface="Calibri" panose="020F0502020204030204" pitchFamily="34" charset="0"/>
                <a:cs typeface="Calibri" panose="020F0502020204030204" pitchFamily="34" charset="0"/>
              </a:rPr>
              <a:t>=</a:t>
            </a:r>
            <a:r>
              <a:rPr lang="en-US" sz="2000" spc="127" dirty="0">
                <a:solidFill>
                  <a:srgbClr val="22373A"/>
                </a:solidFill>
                <a:latin typeface="Calibri" panose="020F0502020204030204" pitchFamily="34" charset="0"/>
                <a:cs typeface="Calibri" panose="020F0502020204030204" pitchFamily="34" charset="0"/>
              </a:rPr>
              <a:t> </a:t>
            </a:r>
            <a:r>
              <a:rPr lang="en-US" sz="2000" spc="-63" dirty="0">
                <a:solidFill>
                  <a:srgbClr val="22373A"/>
                </a:solidFill>
                <a:latin typeface="Calibri" panose="020F0502020204030204" pitchFamily="34" charset="0"/>
                <a:cs typeface="Calibri" panose="020F0502020204030204" pitchFamily="34" charset="0"/>
              </a:rPr>
              <a:t>1OO)</a:t>
            </a:r>
            <a:endParaRPr lang="en-US" sz="2000" spc="21" dirty="0">
              <a:solidFill>
                <a:srgbClr val="22373A"/>
              </a:solidFill>
              <a:latin typeface="Calibri" panose="020F0502020204030204" pitchFamily="34" charset="0"/>
              <a:cs typeface="Calibri" panose="020F0502020204030204" pitchFamily="34" charset="0"/>
            </a:endParaRPr>
          </a:p>
          <a:p>
            <a:pPr marL="422083" indent="-342900">
              <a:spcBef>
                <a:spcPts val="380"/>
              </a:spcBef>
              <a:buFont typeface="Wingdings" panose="05000000000000000000" pitchFamily="2" charset="2"/>
              <a:buChar char="Ø"/>
              <a:tabLst>
                <a:tab pos="252310" algn="l"/>
              </a:tabLst>
            </a:pPr>
            <a:r>
              <a:rPr sz="2000" spc="21" dirty="0">
                <a:solidFill>
                  <a:srgbClr val="22373A"/>
                </a:solidFill>
                <a:latin typeface="Calibri" panose="020F0502020204030204" pitchFamily="34" charset="0"/>
                <a:cs typeface="Calibri" panose="020F0502020204030204" pitchFamily="34" charset="0"/>
              </a:rPr>
              <a:t>market</a:t>
            </a:r>
            <a:r>
              <a:rPr sz="2000" spc="-42" dirty="0">
                <a:solidFill>
                  <a:srgbClr val="22373A"/>
                </a:solidFill>
                <a:latin typeface="Calibri" panose="020F0502020204030204" pitchFamily="34" charset="0"/>
                <a:cs typeface="Calibri" panose="020F0502020204030204" pitchFamily="34" charset="0"/>
              </a:rPr>
              <a:t> </a:t>
            </a:r>
            <a:r>
              <a:rPr sz="2000" spc="53" dirty="0">
                <a:solidFill>
                  <a:srgbClr val="22373A"/>
                </a:solidFill>
                <a:latin typeface="Calibri" panose="020F0502020204030204" pitchFamily="34" charset="0"/>
                <a:cs typeface="Calibri" panose="020F0502020204030204" pitchFamily="34" charset="0"/>
              </a:rPr>
              <a:t>impact</a:t>
            </a:r>
            <a:r>
              <a:rPr sz="2000" spc="-32" dirty="0">
                <a:solidFill>
                  <a:srgbClr val="22373A"/>
                </a:solidFill>
                <a:latin typeface="Calibri" panose="020F0502020204030204" pitchFamily="34" charset="0"/>
                <a:cs typeface="Calibri" panose="020F0502020204030204" pitchFamily="34" charset="0"/>
              </a:rPr>
              <a:t> </a:t>
            </a:r>
            <a:r>
              <a:rPr sz="2000" spc="-11" dirty="0">
                <a:solidFill>
                  <a:srgbClr val="22373A"/>
                </a:solidFill>
                <a:latin typeface="Calibri" panose="020F0502020204030204" pitchFamily="34" charset="0"/>
                <a:cs typeface="Calibri" panose="020F0502020204030204" pitchFamily="34" charset="0"/>
              </a:rPr>
              <a:t>has</a:t>
            </a:r>
            <a:r>
              <a:rPr sz="2000" spc="-42" dirty="0">
                <a:solidFill>
                  <a:srgbClr val="22373A"/>
                </a:solidFill>
                <a:latin typeface="Calibri" panose="020F0502020204030204" pitchFamily="34" charset="0"/>
                <a:cs typeface="Calibri" panose="020F0502020204030204" pitchFamily="34" charset="0"/>
              </a:rPr>
              <a:t> </a:t>
            </a:r>
            <a:r>
              <a:rPr sz="2000" spc="42" dirty="0">
                <a:solidFill>
                  <a:srgbClr val="22373A"/>
                </a:solidFill>
                <a:latin typeface="Calibri" panose="020F0502020204030204" pitchFamily="34" charset="0"/>
                <a:cs typeface="Calibri" panose="020F0502020204030204" pitchFamily="34" charset="0"/>
              </a:rPr>
              <a:t>two</a:t>
            </a:r>
            <a:r>
              <a:rPr sz="2000" spc="-32" dirty="0">
                <a:solidFill>
                  <a:srgbClr val="22373A"/>
                </a:solidFill>
                <a:latin typeface="Calibri" panose="020F0502020204030204" pitchFamily="34" charset="0"/>
                <a:cs typeface="Calibri" panose="020F0502020204030204" pitchFamily="34" charset="0"/>
              </a:rPr>
              <a:t> </a:t>
            </a:r>
            <a:r>
              <a:rPr sz="2000" spc="-42" dirty="0">
                <a:solidFill>
                  <a:srgbClr val="22373A"/>
                </a:solidFill>
                <a:latin typeface="Calibri" panose="020F0502020204030204" pitchFamily="34" charset="0"/>
                <a:cs typeface="Calibri" panose="020F0502020204030204" pitchFamily="34" charset="0"/>
              </a:rPr>
              <a:t>phases:</a:t>
            </a:r>
            <a:r>
              <a:rPr sz="2000" spc="74" dirty="0">
                <a:solidFill>
                  <a:srgbClr val="22373A"/>
                </a:solidFill>
                <a:latin typeface="Calibri" panose="020F0502020204030204" pitchFamily="34" charset="0"/>
                <a:cs typeface="Calibri" panose="020F0502020204030204" pitchFamily="34" charset="0"/>
              </a:rPr>
              <a:t> </a:t>
            </a:r>
            <a:r>
              <a:rPr sz="2000" spc="42" dirty="0">
                <a:solidFill>
                  <a:srgbClr val="22373A"/>
                </a:solidFill>
                <a:latin typeface="Calibri" panose="020F0502020204030204" pitchFamily="34" charset="0"/>
                <a:cs typeface="Calibri" panose="020F0502020204030204" pitchFamily="34" charset="0"/>
              </a:rPr>
              <a:t>an</a:t>
            </a:r>
            <a:r>
              <a:rPr sz="2000" spc="-32" dirty="0">
                <a:solidFill>
                  <a:srgbClr val="22373A"/>
                </a:solidFill>
                <a:latin typeface="Calibri" panose="020F0502020204030204" pitchFamily="34" charset="0"/>
                <a:cs typeface="Calibri" panose="020F0502020204030204" pitchFamily="34" charset="0"/>
              </a:rPr>
              <a:t> </a:t>
            </a:r>
            <a:r>
              <a:rPr sz="2000" spc="53" dirty="0">
                <a:solidFill>
                  <a:srgbClr val="22373A"/>
                </a:solidFill>
                <a:latin typeface="Calibri" panose="020F0502020204030204" pitchFamily="34" charset="0"/>
                <a:cs typeface="Calibri" panose="020F0502020204030204" pitchFamily="34" charset="0"/>
              </a:rPr>
              <a:t>immediate</a:t>
            </a:r>
            <a:r>
              <a:rPr sz="2000" spc="-42" dirty="0">
                <a:solidFill>
                  <a:srgbClr val="22373A"/>
                </a:solidFill>
                <a:latin typeface="Calibri" panose="020F0502020204030204" pitchFamily="34" charset="0"/>
                <a:cs typeface="Calibri" panose="020F0502020204030204" pitchFamily="34" charset="0"/>
              </a:rPr>
              <a:t> </a:t>
            </a:r>
            <a:r>
              <a:rPr sz="2000" spc="32" dirty="0">
                <a:solidFill>
                  <a:srgbClr val="22373A"/>
                </a:solidFill>
                <a:latin typeface="Calibri" panose="020F0502020204030204" pitchFamily="34" charset="0"/>
                <a:cs typeface="Calibri" panose="020F0502020204030204" pitchFamily="34" charset="0"/>
              </a:rPr>
              <a:t>one</a:t>
            </a:r>
            <a:r>
              <a:rPr sz="2000" spc="-32" dirty="0">
                <a:solidFill>
                  <a:srgbClr val="22373A"/>
                </a:solidFill>
                <a:latin typeface="Calibri" panose="020F0502020204030204" pitchFamily="34" charset="0"/>
                <a:cs typeface="Calibri" panose="020F0502020204030204" pitchFamily="34" charset="0"/>
              </a:rPr>
              <a:t> </a:t>
            </a:r>
            <a:r>
              <a:rPr sz="2000" spc="21" dirty="0">
                <a:solidFill>
                  <a:srgbClr val="22373A"/>
                </a:solidFill>
                <a:latin typeface="Calibri" panose="020F0502020204030204" pitchFamily="34" charset="0"/>
                <a:cs typeface="Calibri" panose="020F0502020204030204" pitchFamily="34" charset="0"/>
              </a:rPr>
              <a:t>(due</a:t>
            </a:r>
            <a:r>
              <a:rPr sz="2000" spc="-42" dirty="0">
                <a:solidFill>
                  <a:srgbClr val="22373A"/>
                </a:solidFill>
                <a:latin typeface="Calibri" panose="020F0502020204030204" pitchFamily="34" charset="0"/>
                <a:cs typeface="Calibri" panose="020F0502020204030204" pitchFamily="34" charset="0"/>
              </a:rPr>
              <a:t> </a:t>
            </a:r>
            <a:r>
              <a:rPr sz="2000" spc="-11" dirty="0">
                <a:solidFill>
                  <a:srgbClr val="22373A"/>
                </a:solidFill>
                <a:latin typeface="Calibri" panose="020F0502020204030204" pitchFamily="34" charset="0"/>
                <a:cs typeface="Calibri" panose="020F0502020204030204" pitchFamily="34" charset="0"/>
              </a:rPr>
              <a:t>to</a:t>
            </a:r>
            <a:r>
              <a:rPr sz="2000" spc="-32" dirty="0">
                <a:solidFill>
                  <a:srgbClr val="22373A"/>
                </a:solidFill>
                <a:latin typeface="Calibri" panose="020F0502020204030204" pitchFamily="34" charset="0"/>
                <a:cs typeface="Calibri" panose="020F0502020204030204" pitchFamily="34" charset="0"/>
              </a:rPr>
              <a:t> </a:t>
            </a:r>
            <a:r>
              <a:rPr sz="2000" spc="42" dirty="0">
                <a:solidFill>
                  <a:srgbClr val="22373A"/>
                </a:solidFill>
                <a:latin typeface="Calibri" panose="020F0502020204030204" pitchFamily="34" charset="0"/>
                <a:cs typeface="Calibri" panose="020F0502020204030204" pitchFamily="34" charset="0"/>
              </a:rPr>
              <a:t>the</a:t>
            </a:r>
            <a:r>
              <a:rPr sz="2000" spc="-32" dirty="0">
                <a:solidFill>
                  <a:srgbClr val="22373A"/>
                </a:solidFill>
                <a:latin typeface="Calibri" panose="020F0502020204030204" pitchFamily="34" charset="0"/>
                <a:cs typeface="Calibri" panose="020F0502020204030204" pitchFamily="34" charset="0"/>
              </a:rPr>
              <a:t> </a:t>
            </a:r>
            <a:r>
              <a:rPr sz="2000" spc="21" dirty="0">
                <a:solidFill>
                  <a:srgbClr val="22373A"/>
                </a:solidFill>
                <a:latin typeface="Calibri" panose="020F0502020204030204" pitchFamily="34" charset="0"/>
                <a:cs typeface="Calibri" panose="020F0502020204030204" pitchFamily="34" charset="0"/>
              </a:rPr>
              <a:t>volume</a:t>
            </a:r>
            <a:r>
              <a:rPr sz="2000" spc="-42" dirty="0">
                <a:solidFill>
                  <a:srgbClr val="22373A"/>
                </a:solidFill>
                <a:latin typeface="Calibri" panose="020F0502020204030204" pitchFamily="34" charset="0"/>
                <a:cs typeface="Calibri" panose="020F0502020204030204" pitchFamily="34" charset="0"/>
              </a:rPr>
              <a:t> </a:t>
            </a:r>
            <a:r>
              <a:rPr sz="2000" spc="-53" dirty="0">
                <a:solidFill>
                  <a:srgbClr val="22373A"/>
                </a:solidFill>
                <a:latin typeface="Calibri" panose="020F0502020204030204" pitchFamily="34" charset="0"/>
                <a:cs typeface="Calibri" panose="020F0502020204030204" pitchFamily="34" charset="0"/>
              </a:rPr>
              <a:t>pressure),</a:t>
            </a:r>
            <a:r>
              <a:rPr sz="2000" spc="-32" dirty="0">
                <a:solidFill>
                  <a:srgbClr val="22373A"/>
                </a:solidFill>
                <a:latin typeface="Calibri" panose="020F0502020204030204" pitchFamily="34" charset="0"/>
                <a:cs typeface="Calibri" panose="020F0502020204030204" pitchFamily="34" charset="0"/>
              </a:rPr>
              <a:t> </a:t>
            </a:r>
            <a:r>
              <a:rPr sz="2000" spc="53" dirty="0">
                <a:solidFill>
                  <a:srgbClr val="22373A"/>
                </a:solidFill>
                <a:latin typeface="Calibri" panose="020F0502020204030204" pitchFamily="34" charset="0"/>
                <a:cs typeface="Calibri" panose="020F0502020204030204" pitchFamily="34" charset="0"/>
              </a:rPr>
              <a:t>and</a:t>
            </a:r>
            <a:r>
              <a:rPr sz="2000" spc="-42" dirty="0">
                <a:solidFill>
                  <a:srgbClr val="22373A"/>
                </a:solidFill>
                <a:latin typeface="Calibri" panose="020F0502020204030204" pitchFamily="34" charset="0"/>
                <a:cs typeface="Calibri" panose="020F0502020204030204" pitchFamily="34" charset="0"/>
              </a:rPr>
              <a:t> </a:t>
            </a:r>
            <a:r>
              <a:rPr sz="2000" spc="32" dirty="0">
                <a:solidFill>
                  <a:srgbClr val="22373A"/>
                </a:solidFill>
                <a:latin typeface="Calibri" panose="020F0502020204030204" pitchFamily="34" charset="0"/>
                <a:cs typeface="Calibri" panose="020F0502020204030204" pitchFamily="34" charset="0"/>
              </a:rPr>
              <a:t>a</a:t>
            </a:r>
            <a:r>
              <a:rPr lang="en-US" sz="2000" spc="32" dirty="0">
                <a:solidFill>
                  <a:srgbClr val="22373A"/>
                </a:solidFill>
                <a:latin typeface="Calibri" panose="020F0502020204030204" pitchFamily="34" charset="0"/>
                <a:cs typeface="Calibri" panose="020F0502020204030204" pitchFamily="34" charset="0"/>
              </a:rPr>
              <a:t> decay</a:t>
            </a:r>
            <a:endParaRP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871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30F4-9CD5-4D4D-8988-C116406A5024}"/>
              </a:ext>
            </a:extLst>
          </p:cNvPr>
          <p:cNvSpPr>
            <a:spLocks noGrp="1"/>
          </p:cNvSpPr>
          <p:nvPr>
            <p:ph type="title"/>
          </p:nvPr>
        </p:nvSpPr>
        <p:spPr>
          <a:xfrm>
            <a:off x="387464" y="246894"/>
            <a:ext cx="10363200" cy="338555"/>
          </a:xfrm>
        </p:spPr>
        <p:txBody>
          <a:bodyPr vert="horz" wrap="square" lIns="0" tIns="0" rIns="0" bIns="0" numCol="1" anchor="t" anchorCtr="0" compatLnSpc="1">
            <a:prstTxWarp prst="textNoShape">
              <a:avLst/>
            </a:prstTxWarp>
            <a:noAutofit/>
          </a:bodyPr>
          <a:lstStyle/>
          <a:p>
            <a:r>
              <a:rPr lang="en-US" sz="2800" b="1" spc="42" dirty="0">
                <a:latin typeface="Calibri" panose="020F0502020204030204" pitchFamily="34" charset="0"/>
                <a:cs typeface="Calibri" panose="020F0502020204030204" pitchFamily="34" charset="0"/>
              </a:rPr>
              <a:t>Extreme</a:t>
            </a:r>
            <a:r>
              <a:rPr lang="en-US" sz="2800" b="1" spc="-11" dirty="0">
                <a:latin typeface="Calibri" panose="020F0502020204030204" pitchFamily="34" charset="0"/>
                <a:cs typeface="Calibri" panose="020F0502020204030204" pitchFamily="34" charset="0"/>
              </a:rPr>
              <a:t> </a:t>
            </a:r>
            <a:r>
              <a:rPr lang="en-US" sz="2800" b="1" spc="32" dirty="0">
                <a:latin typeface="Calibri" panose="020F0502020204030204" pitchFamily="34" charset="0"/>
                <a:cs typeface="Calibri" panose="020F0502020204030204" pitchFamily="34" charset="0"/>
              </a:rPr>
              <a:t>market</a:t>
            </a:r>
            <a:r>
              <a:rPr lang="en-US" sz="2800" b="1" dirty="0">
                <a:latin typeface="Calibri" panose="020F0502020204030204" pitchFamily="34" charset="0"/>
                <a:cs typeface="Calibri" panose="020F0502020204030204" pitchFamily="34" charset="0"/>
              </a:rPr>
              <a:t> </a:t>
            </a:r>
            <a:r>
              <a:rPr lang="en-US" sz="2800" b="1" spc="63" dirty="0">
                <a:latin typeface="Calibri" panose="020F0502020204030204" pitchFamily="34" charset="0"/>
                <a:cs typeface="Calibri" panose="020F0502020204030204" pitchFamily="34" charset="0"/>
              </a:rPr>
              <a:t>impact</a:t>
            </a:r>
            <a:r>
              <a:rPr lang="en-US" sz="2800" b="1" spc="-11"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events</a:t>
            </a:r>
            <a:endParaRPr lang="en-US" sz="2800" dirty="0">
              <a:latin typeface="Calibri" panose="020F0502020204030204" pitchFamily="34" charset="0"/>
              <a:cs typeface="Calibri" panose="020F0502020204030204" pitchFamily="34" charset="0"/>
            </a:endParaRPr>
          </a:p>
        </p:txBody>
      </p:sp>
      <p:sp>
        <p:nvSpPr>
          <p:cNvPr id="8" name="object 5">
            <a:extLst>
              <a:ext uri="{FF2B5EF4-FFF2-40B4-BE49-F238E27FC236}">
                <a16:creationId xmlns:a16="http://schemas.microsoft.com/office/drawing/2014/main" id="{9D9746D8-0157-457B-BBF2-EDB02BF464AF}"/>
              </a:ext>
            </a:extLst>
          </p:cNvPr>
          <p:cNvSpPr txBox="1"/>
          <p:nvPr/>
        </p:nvSpPr>
        <p:spPr bwMode="auto">
          <a:xfrm>
            <a:off x="403200" y="630314"/>
            <a:ext cx="10363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rtlCol="0" anchor="b" anchorCtr="0" compatLnSpc="1">
            <a:prstTxWarp prst="textNoShape">
              <a:avLst/>
            </a:prstTxWarp>
            <a:normAutofit/>
          </a:bodyPr>
          <a:lstStyle/>
          <a:p>
            <a:pPr>
              <a:spcBef>
                <a:spcPts val="800"/>
              </a:spcBef>
            </a:pPr>
            <a:r>
              <a:rPr lang="en-US" sz="2000" kern="1200" spc="42" baseline="0" dirty="0" err="1">
                <a:solidFill>
                  <a:schemeClr val="accent2"/>
                </a:solidFill>
                <a:latin typeface="+mj-lt"/>
                <a:ea typeface="ＭＳ Ｐゴシック" charset="0"/>
                <a:cs typeface="ＭＳ Ｐゴシック" charset="0"/>
              </a:rPr>
              <a:t>Kerviel</a:t>
            </a:r>
            <a:r>
              <a:rPr lang="en-US" sz="2000" kern="1200" spc="42" baseline="0" dirty="0">
                <a:solidFill>
                  <a:schemeClr val="accent2"/>
                </a:solidFill>
                <a:latin typeface="+mj-lt"/>
                <a:ea typeface="ＭＳ Ｐゴシック" charset="0"/>
                <a:cs typeface="ＭＳ Ｐゴシック" charset="0"/>
              </a:rPr>
              <a:t> Market Impact - Studied</a:t>
            </a:r>
            <a:r>
              <a:rPr lang="en-US" sz="2000" kern="1200" spc="-42" baseline="0" dirty="0">
                <a:solidFill>
                  <a:schemeClr val="accent2"/>
                </a:solidFill>
                <a:latin typeface="+mj-lt"/>
                <a:ea typeface="ＭＳ Ｐゴシック" charset="0"/>
                <a:cs typeface="ＭＳ Ｐゴシック" charset="0"/>
              </a:rPr>
              <a:t> </a:t>
            </a:r>
            <a:r>
              <a:rPr lang="en-US" sz="2000" kern="1200" baseline="0" dirty="0">
                <a:solidFill>
                  <a:schemeClr val="accent2"/>
                </a:solidFill>
                <a:latin typeface="+mj-lt"/>
                <a:ea typeface="ＭＳ Ｐゴシック" charset="0"/>
                <a:cs typeface="ＭＳ Ｐゴシック" charset="0"/>
              </a:rPr>
              <a:t>in</a:t>
            </a:r>
            <a:r>
              <a:rPr lang="en-US" sz="2000" kern="1200" spc="-32" baseline="0" dirty="0">
                <a:solidFill>
                  <a:schemeClr val="accent2"/>
                </a:solidFill>
                <a:latin typeface="+mj-lt"/>
                <a:ea typeface="ＭＳ Ｐゴシック" charset="0"/>
                <a:cs typeface="ＭＳ Ｐゴシック" charset="0"/>
              </a:rPr>
              <a:t> “Large</a:t>
            </a:r>
            <a:r>
              <a:rPr lang="en-US" sz="2000" kern="1200" spc="-42" baseline="0" dirty="0">
                <a:solidFill>
                  <a:schemeClr val="accent2"/>
                </a:solidFill>
                <a:latin typeface="+mj-lt"/>
                <a:ea typeface="ＭＳ Ｐゴシック" charset="0"/>
                <a:cs typeface="ＭＳ Ｐゴシック" charset="0"/>
              </a:rPr>
              <a:t> </a:t>
            </a:r>
            <a:r>
              <a:rPr lang="en-US" sz="2000" kern="1200" baseline="0" dirty="0">
                <a:solidFill>
                  <a:schemeClr val="accent2"/>
                </a:solidFill>
                <a:latin typeface="+mj-lt"/>
                <a:ea typeface="ＭＳ Ｐゴシック" charset="0"/>
                <a:cs typeface="ＭＳ Ｐゴシック" charset="0"/>
              </a:rPr>
              <a:t>bets</a:t>
            </a:r>
            <a:r>
              <a:rPr lang="en-US" sz="2000" kern="1200" spc="-32" baseline="0" dirty="0">
                <a:solidFill>
                  <a:schemeClr val="accent2"/>
                </a:solidFill>
                <a:latin typeface="+mj-lt"/>
                <a:ea typeface="ＭＳ Ｐゴシック" charset="0"/>
                <a:cs typeface="ＭＳ Ｐゴシック" charset="0"/>
              </a:rPr>
              <a:t> </a:t>
            </a:r>
            <a:r>
              <a:rPr lang="en-US" sz="2000" kern="1200" spc="53" baseline="0" dirty="0">
                <a:solidFill>
                  <a:schemeClr val="accent2"/>
                </a:solidFill>
                <a:latin typeface="+mj-lt"/>
                <a:ea typeface="ＭＳ Ｐゴシック" charset="0"/>
                <a:cs typeface="ＭＳ Ｐゴシック" charset="0"/>
              </a:rPr>
              <a:t>and</a:t>
            </a:r>
            <a:r>
              <a:rPr lang="en-US" sz="2000" kern="1200" spc="-42" baseline="0" dirty="0">
                <a:solidFill>
                  <a:schemeClr val="accent2"/>
                </a:solidFill>
                <a:latin typeface="+mj-lt"/>
                <a:ea typeface="ＭＳ Ｐゴシック" charset="0"/>
                <a:cs typeface="ＭＳ Ｐゴシック" charset="0"/>
              </a:rPr>
              <a:t> </a:t>
            </a:r>
            <a:r>
              <a:rPr lang="en-US" sz="2000" kern="1200" spc="21" baseline="0" dirty="0">
                <a:solidFill>
                  <a:schemeClr val="accent2"/>
                </a:solidFill>
                <a:latin typeface="+mj-lt"/>
                <a:ea typeface="ＭＳ Ｐゴシック" charset="0"/>
                <a:cs typeface="ＭＳ Ｐゴシック" charset="0"/>
              </a:rPr>
              <a:t>market</a:t>
            </a:r>
            <a:r>
              <a:rPr lang="en-US" sz="2000" kern="1200" spc="-32" baseline="0" dirty="0">
                <a:solidFill>
                  <a:schemeClr val="accent2"/>
                </a:solidFill>
                <a:latin typeface="+mj-lt"/>
                <a:ea typeface="ＭＳ Ｐゴシック" charset="0"/>
                <a:cs typeface="ＭＳ Ｐゴシック" charset="0"/>
              </a:rPr>
              <a:t> </a:t>
            </a:r>
            <a:r>
              <a:rPr lang="en-US" sz="2000" kern="1200" spc="-42" baseline="0" dirty="0">
                <a:solidFill>
                  <a:schemeClr val="accent2"/>
                </a:solidFill>
                <a:latin typeface="+mj-lt"/>
                <a:ea typeface="ＭＳ Ｐゴシック" charset="0"/>
                <a:cs typeface="ＭＳ Ｐゴシック" charset="0"/>
              </a:rPr>
              <a:t>Crashes” </a:t>
            </a:r>
            <a:r>
              <a:rPr lang="en-US" sz="2000" kern="1200" baseline="0" dirty="0">
                <a:solidFill>
                  <a:schemeClr val="accent2"/>
                </a:solidFill>
                <a:latin typeface="+mj-lt"/>
                <a:ea typeface="ＭＳ Ｐゴシック" charset="0"/>
                <a:cs typeface="ＭＳ Ｐゴシック" charset="0"/>
                <a:hlinkClick r:id="" action="ppaction://noaction"/>
              </a:rPr>
              <a:t>[KO13].</a:t>
            </a:r>
            <a:endParaRPr lang="en-US" sz="2000" kern="1200" baseline="0" dirty="0">
              <a:solidFill>
                <a:schemeClr val="accent2"/>
              </a:solidFill>
              <a:latin typeface="+mj-lt"/>
              <a:ea typeface="ＭＳ Ｐゴシック" charset="0"/>
              <a:cs typeface="ＭＳ Ｐゴシック" charset="0"/>
            </a:endParaRPr>
          </a:p>
        </p:txBody>
      </p:sp>
      <p:sp>
        <p:nvSpPr>
          <p:cNvPr id="5" name="Slide Number Placeholder 4">
            <a:extLst>
              <a:ext uri="{FF2B5EF4-FFF2-40B4-BE49-F238E27FC236}">
                <a16:creationId xmlns:a16="http://schemas.microsoft.com/office/drawing/2014/main" id="{E2E410C5-4881-4170-AB0A-1CB6D03FD85C}"/>
              </a:ext>
            </a:extLst>
          </p:cNvPr>
          <p:cNvSpPr>
            <a:spLocks noGrp="1"/>
          </p:cNvSpPr>
          <p:nvPr>
            <p:ph type="sldNum" sz="quarter" idx="16"/>
          </p:nvPr>
        </p:nvSpPr>
        <p:spPr>
          <a:xfrm>
            <a:off x="6023441" y="6525347"/>
            <a:ext cx="395817" cy="122237"/>
          </a:xfrm>
        </p:spPr>
        <p:txBody>
          <a:bodyPr vert="horz" lIns="0" tIns="0" rIns="0" bIns="0" rtlCol="0" anchor="t" anchorCtr="0">
            <a:normAutofit/>
          </a:bodyPr>
          <a:lstStyle/>
          <a:p>
            <a:pPr>
              <a:spcAft>
                <a:spcPts val="600"/>
              </a:spcAft>
              <a:defRPr/>
            </a:pPr>
            <a:fld id="{D76C8C42-B837-854A-BCA7-4590CD69062D}" type="slidenum">
              <a:rPr lang="en-GB" kern="1200">
                <a:latin typeface="+mn-lt"/>
                <a:ea typeface="+mn-ea"/>
                <a:cs typeface="+mn-cs"/>
              </a:rPr>
              <a:pPr>
                <a:spcAft>
                  <a:spcPts val="600"/>
                </a:spcAft>
                <a:defRPr/>
              </a:pPr>
              <a:t>19</a:t>
            </a:fld>
            <a:endParaRPr lang="en-GB" kern="1200">
              <a:latin typeface="+mn-lt"/>
              <a:ea typeface="+mn-ea"/>
              <a:cs typeface="+mn-cs"/>
            </a:endParaRPr>
          </a:p>
        </p:txBody>
      </p:sp>
      <p:sp>
        <p:nvSpPr>
          <p:cNvPr id="6" name="Footer Placeholder 5">
            <a:extLst>
              <a:ext uri="{FF2B5EF4-FFF2-40B4-BE49-F238E27FC236}">
                <a16:creationId xmlns:a16="http://schemas.microsoft.com/office/drawing/2014/main" id="{94660F70-0244-4321-894A-FF45D5D28A02}"/>
              </a:ext>
            </a:extLst>
          </p:cNvPr>
          <p:cNvSpPr>
            <a:spLocks noGrp="1"/>
          </p:cNvSpPr>
          <p:nvPr>
            <p:ph type="ftr" sz="quarter" idx="3"/>
          </p:nvPr>
        </p:nvSpPr>
        <p:spPr>
          <a:xfrm>
            <a:off x="387464" y="6557964"/>
            <a:ext cx="3166533" cy="111125"/>
          </a:xfrm>
        </p:spPr>
        <p:txBody>
          <a:bodyPr vert="horz" lIns="0" tIns="0" rIns="0" bIns="0" rtlCol="0" anchor="t" anchorCtr="0">
            <a:normAutofit/>
          </a:bodyPr>
          <a:lstStyle/>
          <a:p>
            <a:pPr>
              <a:spcAft>
                <a:spcPts val="600"/>
              </a:spcAft>
              <a:defRPr/>
            </a:pPr>
            <a:r>
              <a:rPr lang="en-GB"/>
              <a:t>Document Classification</a:t>
            </a:r>
          </a:p>
        </p:txBody>
      </p:sp>
      <p:pic>
        <p:nvPicPr>
          <p:cNvPr id="1026" name="Picture 2">
            <a:extLst>
              <a:ext uri="{FF2B5EF4-FFF2-40B4-BE49-F238E27FC236}">
                <a16:creationId xmlns:a16="http://schemas.microsoft.com/office/drawing/2014/main" id="{07EC6F08-4E29-44D8-BBAF-E7B2D85B5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793" y="1182563"/>
            <a:ext cx="8592413" cy="499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361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66F7-7D94-4BF0-8FAD-B76AB11CDC49}"/>
              </a:ext>
            </a:extLst>
          </p:cNvPr>
          <p:cNvSpPr>
            <a:spLocks noGrp="1"/>
          </p:cNvSpPr>
          <p:nvPr>
            <p:ph type="title"/>
          </p:nvPr>
        </p:nvSpPr>
        <p:spPr/>
        <p:txBody>
          <a:bodyPr/>
          <a:lstStyle/>
          <a:p>
            <a:r>
              <a:rPr lang="en-US" sz="2800" dirty="0">
                <a:latin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3A67FAF6-1204-4186-9858-64D26F93654A}"/>
              </a:ext>
            </a:extLst>
          </p:cNvPr>
          <p:cNvSpPr>
            <a:spLocks noGrp="1"/>
          </p:cNvSpPr>
          <p:nvPr>
            <p:ph idx="1"/>
          </p:nvPr>
        </p:nvSpPr>
        <p:spPr>
          <a:xfrm>
            <a:off x="793749" y="1189042"/>
            <a:ext cx="11398251" cy="5044118"/>
          </a:xfrm>
        </p:spPr>
        <p:txBody>
          <a:bodyPr/>
          <a:lstStyle/>
          <a:p>
            <a:pPr marL="342900" indent="-342900">
              <a:buAutoNum type="arabicPeriod"/>
            </a:pPr>
            <a:r>
              <a:rPr lang="en-US" sz="1800" dirty="0">
                <a:latin typeface="Calibri" panose="020F0502020204030204" pitchFamily="34" charset="0"/>
                <a:cs typeface="Calibri" panose="020F0502020204030204" pitchFamily="34" charset="0"/>
              </a:rPr>
              <a:t>The role of intermediaries: The position of the middleman</a:t>
            </a:r>
          </a:p>
          <a:p>
            <a:pPr marL="738169" lvl="1" indent="-342900">
              <a:buAutoNum type="arabicPeriod"/>
            </a:pPr>
            <a:r>
              <a:rPr lang="en-US" sz="1800" dirty="0">
                <a:latin typeface="Calibri" panose="020F0502020204030204" pitchFamily="34" charset="0"/>
                <a:cs typeface="Calibri" panose="020F0502020204030204" pitchFamily="34" charset="0"/>
              </a:rPr>
              <a:t>Between different investors</a:t>
            </a:r>
          </a:p>
          <a:p>
            <a:pPr marL="738169" lvl="1" indent="-342900">
              <a:buAutoNum type="arabicPeriod"/>
            </a:pPr>
            <a:r>
              <a:rPr lang="en-US" sz="1800" dirty="0">
                <a:latin typeface="Calibri" panose="020F0502020204030204" pitchFamily="34" charset="0"/>
                <a:cs typeface="Calibri" panose="020F0502020204030204" pitchFamily="34" charset="0"/>
              </a:rPr>
              <a:t>In between investors and infrastructure</a:t>
            </a:r>
          </a:p>
          <a:p>
            <a:pPr marL="738169" lvl="1" indent="-342900">
              <a:buAutoNum type="arabicPeriod"/>
            </a:pPr>
            <a:r>
              <a:rPr lang="en-US" sz="1800" dirty="0">
                <a:latin typeface="Calibri" panose="020F0502020204030204" pitchFamily="34" charset="0"/>
                <a:cs typeface="Calibri" panose="020F0502020204030204" pitchFamily="34" charset="0"/>
              </a:rPr>
              <a:t>Organization inside a brokerage firm </a:t>
            </a:r>
          </a:p>
          <a:p>
            <a:pPr marL="342900" indent="-342900">
              <a:buAutoNum type="arabicPeriod"/>
            </a:pPr>
            <a:r>
              <a:rPr lang="en-US" sz="1800" dirty="0">
                <a:latin typeface="Calibri" panose="020F0502020204030204" pitchFamily="34" charset="0"/>
                <a:cs typeface="Calibri" panose="020F0502020204030204" pitchFamily="34" charset="0"/>
              </a:rPr>
              <a:t> The price formation process</a:t>
            </a:r>
          </a:p>
          <a:p>
            <a:pPr marL="738169" lvl="1" indent="-342900">
              <a:buAutoNum type="arabicPeriod"/>
            </a:pPr>
            <a:r>
              <a:rPr lang="en-US" sz="1800" dirty="0">
                <a:latin typeface="Calibri" panose="020F0502020204030204" pitchFamily="34" charset="0"/>
                <a:cs typeface="Calibri" panose="020F0502020204030204" pitchFamily="34" charset="0"/>
              </a:rPr>
              <a:t> Liquidity and Market Efficiency </a:t>
            </a:r>
          </a:p>
          <a:p>
            <a:pPr marL="738169" lvl="1" indent="-342900">
              <a:buAutoNum type="arabicPeriod"/>
            </a:pPr>
            <a:r>
              <a:rPr lang="en-US" sz="1800" dirty="0">
                <a:latin typeface="Calibri" panose="020F0502020204030204" pitchFamily="34" charset="0"/>
                <a:cs typeface="Calibri" panose="020F0502020204030204" pitchFamily="34" charset="0"/>
              </a:rPr>
              <a:t>The emergence of new market structure </a:t>
            </a:r>
          </a:p>
          <a:p>
            <a:pPr marL="342900" indent="-342900">
              <a:buAutoNum type="arabicPeriod"/>
            </a:pPr>
            <a:r>
              <a:rPr lang="en-US" sz="1800" dirty="0">
                <a:latin typeface="Calibri" panose="020F0502020204030204" pitchFamily="34" charset="0"/>
                <a:cs typeface="Calibri" panose="020F0502020204030204" pitchFamily="34" charset="0"/>
              </a:rPr>
              <a:t>Focus on execution </a:t>
            </a:r>
          </a:p>
          <a:p>
            <a:pPr marL="738169" lvl="1" indent="-342900">
              <a:buAutoNum type="arabicPeriod"/>
            </a:pPr>
            <a:r>
              <a:rPr lang="en-US" sz="1800" dirty="0">
                <a:latin typeface="Calibri" panose="020F0502020204030204" pitchFamily="34" charset="0"/>
                <a:cs typeface="Calibri" panose="020F0502020204030204" pitchFamily="34" charset="0"/>
              </a:rPr>
              <a:t>Essentials of </a:t>
            </a:r>
            <a:r>
              <a:rPr lang="en-US" sz="1800" dirty="0" err="1">
                <a:latin typeface="Calibri" panose="020F0502020204030204" pitchFamily="34" charset="0"/>
                <a:cs typeface="Calibri" panose="020F0502020204030204" pitchFamily="34" charset="0"/>
              </a:rPr>
              <a:t>Microstrucutre</a:t>
            </a:r>
            <a:r>
              <a:rPr lang="en-US" sz="1800" dirty="0">
                <a:latin typeface="Calibri" panose="020F0502020204030204" pitchFamily="34" charset="0"/>
                <a:cs typeface="Calibri" panose="020F0502020204030204" pitchFamily="34" charset="0"/>
              </a:rPr>
              <a:t> </a:t>
            </a:r>
          </a:p>
          <a:p>
            <a:pPr marL="738169" lvl="1" indent="-342900">
              <a:buAutoNum type="arabicPeriod"/>
            </a:pPr>
            <a:r>
              <a:rPr lang="en-US" sz="1800" dirty="0">
                <a:latin typeface="Calibri" panose="020F0502020204030204" pitchFamily="34" charset="0"/>
                <a:cs typeface="Calibri" panose="020F0502020204030204" pitchFamily="34" charset="0"/>
              </a:rPr>
              <a:t>Algorithmic trading</a:t>
            </a:r>
          </a:p>
          <a:p>
            <a:pPr marL="738169" lvl="1" indent="-342900">
              <a:buAutoNum type="arabicPeriod"/>
            </a:pPr>
            <a:r>
              <a:rPr lang="en-US" sz="1800" dirty="0">
                <a:latin typeface="Calibri" panose="020F0502020204030204" pitchFamily="34" charset="0"/>
                <a:cs typeface="Calibri" panose="020F0502020204030204" pitchFamily="34" charset="0"/>
              </a:rPr>
              <a:t>Pre and Post trade analysis, TCA, consultancy </a:t>
            </a:r>
          </a:p>
          <a:p>
            <a:pPr marL="738169" lvl="1" indent="-342900">
              <a:buAutoNum type="arabicPeriod"/>
            </a:pPr>
            <a:r>
              <a:rPr lang="en-US" sz="1800" dirty="0">
                <a:latin typeface="Calibri" panose="020F0502020204030204" pitchFamily="34" charset="0"/>
                <a:cs typeface="Calibri" panose="020F0502020204030204" pitchFamily="34" charset="0"/>
              </a:rPr>
              <a:t>Direct Market Access</a:t>
            </a:r>
          </a:p>
          <a:p>
            <a:pPr marL="342900" indent="-342900">
              <a:buAutoNum type="arabicPeriod"/>
            </a:pPr>
            <a:r>
              <a:rPr lang="en-US" sz="1800" dirty="0">
                <a:latin typeface="Calibri" panose="020F0502020204030204" pitchFamily="34" charset="0"/>
                <a:cs typeface="Calibri" panose="020F0502020204030204" pitchFamily="34" charset="0"/>
              </a:rPr>
              <a:t>Conclusion</a:t>
            </a:r>
          </a:p>
          <a:p>
            <a:pPr marL="738169" lvl="1" indent="-342900">
              <a:buAutoNum type="arabicPeriod"/>
            </a:pPr>
            <a:endParaRPr lang="en-US" sz="1800" dirty="0">
              <a:latin typeface="Calibri" panose="020F0502020204030204" pitchFamily="34" charset="0"/>
              <a:cs typeface="Calibri" panose="020F0502020204030204" pitchFamily="34" charset="0"/>
            </a:endParaRPr>
          </a:p>
          <a:p>
            <a:pPr marL="342900" indent="-342900">
              <a:buAutoNum type="arabicPeriod"/>
            </a:pPr>
            <a:endParaRPr lang="en-US" sz="1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D898DB4-8521-4C63-94AB-7B063C13EE69}"/>
              </a:ext>
            </a:extLst>
          </p:cNvPr>
          <p:cNvSpPr>
            <a:spLocks noGrp="1"/>
          </p:cNvSpPr>
          <p:nvPr>
            <p:ph type="sldNum" sz="quarter" idx="12"/>
          </p:nvPr>
        </p:nvSpPr>
        <p:spPr/>
        <p:txBody>
          <a:bodyPr/>
          <a:lstStyle/>
          <a:p>
            <a:pPr>
              <a:defRPr/>
            </a:pPr>
            <a:fld id="{F46FFCC8-0F20-9B4B-AD2E-8C39025E5577}" type="slidenum">
              <a:rPr lang="en-GB" smtClean="0"/>
              <a:pPr>
                <a:defRPr/>
              </a:pPr>
              <a:t>2</a:t>
            </a:fld>
            <a:endParaRPr lang="en-GB"/>
          </a:p>
        </p:txBody>
      </p:sp>
      <p:sp>
        <p:nvSpPr>
          <p:cNvPr id="5" name="Footer Placeholder 4">
            <a:extLst>
              <a:ext uri="{FF2B5EF4-FFF2-40B4-BE49-F238E27FC236}">
                <a16:creationId xmlns:a16="http://schemas.microsoft.com/office/drawing/2014/main" id="{74101AF7-FE6B-4A0E-89CF-FAC16A42CBB4}"/>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2113666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D14604-AE1F-4531-8C4F-F7E57EDD3A0C}"/>
              </a:ext>
            </a:extLst>
          </p:cNvPr>
          <p:cNvSpPr>
            <a:spLocks noGrp="1"/>
          </p:cNvSpPr>
          <p:nvPr>
            <p:ph type="sldNum" sz="quarter" idx="12"/>
          </p:nvPr>
        </p:nvSpPr>
        <p:spPr/>
        <p:txBody>
          <a:bodyPr/>
          <a:lstStyle/>
          <a:p>
            <a:pPr>
              <a:defRPr/>
            </a:pPr>
            <a:fld id="{A351274B-5F8F-CE49-9274-1D25887130B4}" type="slidenum">
              <a:rPr lang="en-GB" smtClean="0"/>
              <a:pPr>
                <a:defRPr/>
              </a:pPr>
              <a:t>20</a:t>
            </a:fld>
            <a:endParaRPr lang="en-GB"/>
          </a:p>
        </p:txBody>
      </p:sp>
      <p:sp>
        <p:nvSpPr>
          <p:cNvPr id="3" name="Footer Placeholder 2">
            <a:extLst>
              <a:ext uri="{FF2B5EF4-FFF2-40B4-BE49-F238E27FC236}">
                <a16:creationId xmlns:a16="http://schemas.microsoft.com/office/drawing/2014/main" id="{825F35BD-DE36-42F1-A3F5-7D24C32AE1FD}"/>
              </a:ext>
            </a:extLst>
          </p:cNvPr>
          <p:cNvSpPr>
            <a:spLocks noGrp="1"/>
          </p:cNvSpPr>
          <p:nvPr>
            <p:ph type="ftr" sz="quarter" idx="3"/>
          </p:nvPr>
        </p:nvSpPr>
        <p:spPr/>
        <p:txBody>
          <a:bodyPr/>
          <a:lstStyle/>
          <a:p>
            <a:pPr>
              <a:defRPr/>
            </a:pPr>
            <a:r>
              <a:rPr lang="en-GB"/>
              <a:t>Document Classification</a:t>
            </a:r>
            <a:endParaRPr lang="en-GB">
              <a:cs typeface="+mn-cs"/>
            </a:endParaRPr>
          </a:p>
        </p:txBody>
      </p:sp>
      <p:sp>
        <p:nvSpPr>
          <p:cNvPr id="5" name="TextBox 4">
            <a:extLst>
              <a:ext uri="{FF2B5EF4-FFF2-40B4-BE49-F238E27FC236}">
                <a16:creationId xmlns:a16="http://schemas.microsoft.com/office/drawing/2014/main" id="{F4CC9030-5E12-46F9-9724-59081A7D1935}"/>
              </a:ext>
            </a:extLst>
          </p:cNvPr>
          <p:cNvSpPr txBox="1"/>
          <p:nvPr/>
        </p:nvSpPr>
        <p:spPr>
          <a:xfrm>
            <a:off x="1393371" y="1544154"/>
            <a:ext cx="8026399" cy="707886"/>
          </a:xfrm>
          <a:prstGeom prst="rect">
            <a:avLst/>
          </a:prstGeom>
          <a:noFill/>
        </p:spPr>
        <p:txBody>
          <a:bodyPr wrap="square">
            <a:spAutoFit/>
          </a:bodyPr>
          <a:lstStyle/>
          <a:p>
            <a:r>
              <a:rPr lang="en-US" sz="4000" dirty="0">
                <a:latin typeface="Calibri" panose="020F0502020204030204" pitchFamily="34" charset="0"/>
                <a:cs typeface="Calibri" panose="020F0502020204030204" pitchFamily="34" charset="0"/>
              </a:rPr>
              <a:t>Trading in a Fragmented Market</a:t>
            </a:r>
          </a:p>
        </p:txBody>
      </p:sp>
    </p:spTree>
    <p:extLst>
      <p:ext uri="{BB962C8B-B14F-4D97-AF65-F5344CB8AC3E}">
        <p14:creationId xmlns:p14="http://schemas.microsoft.com/office/powerpoint/2010/main" val="95142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58C0-74F4-4927-B07C-9A1B0A31AEEA}"/>
              </a:ext>
            </a:extLst>
          </p:cNvPr>
          <p:cNvSpPr>
            <a:spLocks noGrp="1"/>
          </p:cNvSpPr>
          <p:nvPr>
            <p:ph type="title"/>
          </p:nvPr>
        </p:nvSpPr>
        <p:spPr/>
        <p:txBody>
          <a:bodyPr/>
          <a:lstStyle/>
          <a:p>
            <a:r>
              <a:rPr lang="en-US" sz="2800" spc="-70" dirty="0">
                <a:latin typeface="Calibri" panose="020F0502020204030204" pitchFamily="34" charset="0"/>
                <a:cs typeface="Calibri" panose="020F0502020204030204" pitchFamily="34" charset="0"/>
              </a:rPr>
              <a:t>In</a:t>
            </a:r>
            <a:r>
              <a:rPr lang="en-US" sz="2800" dirty="0">
                <a:latin typeface="Calibri" panose="020F0502020204030204" pitchFamily="34" charset="0"/>
                <a:cs typeface="Calibri" panose="020F0502020204030204" pitchFamily="34" charset="0"/>
              </a:rPr>
              <a:t> practice:</a:t>
            </a:r>
            <a:r>
              <a:rPr lang="en-US" sz="2800" spc="50"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the</a:t>
            </a:r>
            <a:r>
              <a:rPr lang="en-US" sz="2800" spc="5" dirty="0">
                <a:latin typeface="Calibri" panose="020F0502020204030204" pitchFamily="34" charset="0"/>
                <a:cs typeface="Calibri" panose="020F0502020204030204" pitchFamily="34" charset="0"/>
              </a:rPr>
              <a:t> case</a:t>
            </a:r>
            <a:r>
              <a:rPr lang="en-US" sz="2800"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of</a:t>
            </a:r>
            <a:r>
              <a:rPr lang="en-US" sz="280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equity</a:t>
            </a:r>
            <a:r>
              <a:rPr lang="en-US" sz="2800" spc="5"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markets</a:t>
            </a:r>
            <a:endParaRPr lang="en-US"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93DCA17-6DF0-47F9-A2BC-049A2777E69A}"/>
              </a:ext>
            </a:extLst>
          </p:cNvPr>
          <p:cNvSpPr>
            <a:spLocks noGrp="1"/>
          </p:cNvSpPr>
          <p:nvPr>
            <p:ph type="sldNum" sz="quarter" idx="12"/>
          </p:nvPr>
        </p:nvSpPr>
        <p:spPr/>
        <p:txBody>
          <a:bodyPr/>
          <a:lstStyle/>
          <a:p>
            <a:pPr>
              <a:defRPr/>
            </a:pPr>
            <a:fld id="{F46FFCC8-0F20-9B4B-AD2E-8C39025E5577}" type="slidenum">
              <a:rPr lang="en-GB" smtClean="0"/>
              <a:pPr>
                <a:defRPr/>
              </a:pPr>
              <a:t>21</a:t>
            </a:fld>
            <a:endParaRPr lang="en-GB"/>
          </a:p>
        </p:txBody>
      </p:sp>
      <p:sp>
        <p:nvSpPr>
          <p:cNvPr id="5" name="Footer Placeholder 4">
            <a:extLst>
              <a:ext uri="{FF2B5EF4-FFF2-40B4-BE49-F238E27FC236}">
                <a16:creationId xmlns:a16="http://schemas.microsoft.com/office/drawing/2014/main" id="{676FFEC8-7349-4432-9D17-13C61F6A78A6}"/>
              </a:ext>
            </a:extLst>
          </p:cNvPr>
          <p:cNvSpPr>
            <a:spLocks noGrp="1"/>
          </p:cNvSpPr>
          <p:nvPr>
            <p:ph type="ftr" sz="quarter" idx="3"/>
          </p:nvPr>
        </p:nvSpPr>
        <p:spPr/>
        <p:txBody>
          <a:bodyPr/>
          <a:lstStyle/>
          <a:p>
            <a:pPr>
              <a:defRPr/>
            </a:pPr>
            <a:r>
              <a:rPr lang="en-GB"/>
              <a:t>Document Classification</a:t>
            </a:r>
            <a:endParaRPr lang="en-GB">
              <a:cs typeface="+mn-cs"/>
            </a:endParaRPr>
          </a:p>
        </p:txBody>
      </p:sp>
      <p:sp>
        <p:nvSpPr>
          <p:cNvPr id="7" name="TextBox 6">
            <a:extLst>
              <a:ext uri="{FF2B5EF4-FFF2-40B4-BE49-F238E27FC236}">
                <a16:creationId xmlns:a16="http://schemas.microsoft.com/office/drawing/2014/main" id="{8FD6453F-7772-458C-96CB-D0F87DD2F3D0}"/>
              </a:ext>
            </a:extLst>
          </p:cNvPr>
          <p:cNvSpPr txBox="1"/>
          <p:nvPr/>
        </p:nvSpPr>
        <p:spPr>
          <a:xfrm>
            <a:off x="625230" y="1957510"/>
            <a:ext cx="11074399" cy="2649571"/>
          </a:xfrm>
          <a:prstGeom prst="rect">
            <a:avLst/>
          </a:prstGeom>
          <a:noFill/>
        </p:spPr>
        <p:txBody>
          <a:bodyPr wrap="square">
            <a:spAutoFit/>
          </a:bodyPr>
          <a:lstStyle/>
          <a:p>
            <a:pPr marL="12700" marR="5080">
              <a:lnSpc>
                <a:spcPct val="119300"/>
              </a:lnSpc>
              <a:spcBef>
                <a:spcPts val="100"/>
              </a:spcBef>
            </a:pPr>
            <a:r>
              <a:rPr lang="en-US" spc="15" dirty="0">
                <a:latin typeface="Calibri" panose="020F0502020204030204" pitchFamily="34" charset="0"/>
                <a:cs typeface="Calibri" panose="020F0502020204030204" pitchFamily="34" charset="0"/>
              </a:rPr>
              <a:t>MiFID</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a:t>
            </a:r>
            <a:r>
              <a:rPr lang="en-US" spc="-1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Europe</a:t>
            </a:r>
            <a:r>
              <a:rPr lang="en-US" spc="-10"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and</a:t>
            </a:r>
            <a:r>
              <a:rPr lang="en-US" spc="-10"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Reg</a:t>
            </a:r>
            <a:r>
              <a:rPr lang="en-US" spc="-10" dirty="0">
                <a:latin typeface="Calibri" panose="020F0502020204030204" pitchFamily="34" charset="0"/>
                <a:cs typeface="Calibri" panose="020F0502020204030204" pitchFamily="34" charset="0"/>
              </a:rPr>
              <a:t> </a:t>
            </a:r>
            <a:r>
              <a:rPr lang="en-US" spc="50" dirty="0">
                <a:latin typeface="Calibri" panose="020F0502020204030204" pitchFamily="34" charset="0"/>
                <a:cs typeface="Calibri" panose="020F0502020204030204" pitchFamily="34" charset="0"/>
              </a:rPr>
              <a:t>NMS</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a:t>
            </a:r>
            <a:r>
              <a:rPr lang="en-US" spc="-1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the</a:t>
            </a:r>
            <a:r>
              <a:rPr lang="en-US" spc="-10" dirty="0">
                <a:latin typeface="Calibri" panose="020F0502020204030204" pitchFamily="34" charset="0"/>
                <a:cs typeface="Calibri" panose="020F0502020204030204" pitchFamily="34" charset="0"/>
              </a:rPr>
              <a:t> </a:t>
            </a:r>
            <a:r>
              <a:rPr lang="en-US" spc="55" dirty="0">
                <a:latin typeface="Calibri" panose="020F0502020204030204" pitchFamily="34" charset="0"/>
                <a:cs typeface="Calibri" panose="020F0502020204030204" pitchFamily="34" charset="0"/>
              </a:rPr>
              <a:t>US</a:t>
            </a:r>
            <a:r>
              <a:rPr lang="en-US" spc="-1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opened</a:t>
            </a:r>
            <a:r>
              <a:rPr lang="en-US" spc="-1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the</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door</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to</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more</a:t>
            </a:r>
            <a:r>
              <a:rPr lang="en-US" spc="-10"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competition</a:t>
            </a:r>
            <a:r>
              <a:rPr lang="en-US" spc="-10"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between</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exchanges. </a:t>
            </a:r>
            <a:r>
              <a:rPr lang="en-US" spc="-24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Targeting:</a:t>
            </a:r>
            <a:endParaRPr lang="en-US" dirty="0">
              <a:latin typeface="Calibri" panose="020F0502020204030204" pitchFamily="34" charset="0"/>
              <a:cs typeface="Calibri" panose="020F0502020204030204" pitchFamily="34" charset="0"/>
            </a:endParaRPr>
          </a:p>
          <a:p>
            <a:pPr marL="434339" indent="-285750">
              <a:lnSpc>
                <a:spcPct val="100000"/>
              </a:lnSpc>
              <a:spcBef>
                <a:spcPts val="980"/>
              </a:spcBef>
              <a:buFont typeface="Wingdings" panose="05000000000000000000" pitchFamily="2" charset="2"/>
              <a:buChar char="Ø"/>
              <a:tabLst>
                <a:tab pos="227965" algn="l"/>
              </a:tabLst>
            </a:pPr>
            <a:r>
              <a:rPr lang="en-US" dirty="0">
                <a:latin typeface="Calibri" panose="020F0502020204030204" pitchFamily="34" charset="0"/>
                <a:cs typeface="Calibri" panose="020F0502020204030204" pitchFamily="34" charset="0"/>
              </a:rPr>
              <a:t>increase</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the</a:t>
            </a:r>
            <a:r>
              <a:rPr lang="en-US" spc="290" dirty="0">
                <a:latin typeface="Calibri" panose="020F0502020204030204" pitchFamily="34" charset="0"/>
                <a:cs typeface="Calibri" panose="020F0502020204030204" pitchFamily="34" charset="0"/>
              </a:rPr>
              <a:t> </a:t>
            </a:r>
            <a:r>
              <a:rPr lang="en-US" b="1" spc="15" dirty="0">
                <a:latin typeface="Calibri" panose="020F0502020204030204" pitchFamily="34" charset="0"/>
                <a:cs typeface="Calibri" panose="020F0502020204030204" pitchFamily="34" charset="0"/>
              </a:rPr>
              <a:t>quality</a:t>
            </a:r>
            <a:r>
              <a:rPr lang="en-US" b="1" dirty="0">
                <a:latin typeface="Calibri" panose="020F0502020204030204" pitchFamily="34" charset="0"/>
                <a:cs typeface="Calibri" panose="020F0502020204030204" pitchFamily="34" charset="0"/>
              </a:rPr>
              <a:t> </a:t>
            </a:r>
            <a:r>
              <a:rPr lang="en-US" b="1" spc="5" dirty="0">
                <a:latin typeface="Calibri" panose="020F0502020204030204" pitchFamily="34" charset="0"/>
                <a:cs typeface="Calibri" panose="020F0502020204030204" pitchFamily="34" charset="0"/>
              </a:rPr>
              <a:t>of service</a:t>
            </a:r>
            <a:r>
              <a:rPr lang="en-US" b="1" spc="60" dirty="0">
                <a:latin typeface="Calibri" panose="020F0502020204030204" pitchFamily="34" charset="0"/>
                <a:cs typeface="Calibri" panose="020F0502020204030204" pitchFamily="34" charset="0"/>
              </a:rPr>
              <a:t> </a:t>
            </a:r>
            <a:r>
              <a:rPr lang="en-US" spc="-105" dirty="0">
                <a:latin typeface="Calibri" panose="020F0502020204030204" pitchFamily="34" charset="0"/>
                <a:cs typeface="Calibri" panose="020F0502020204030204" pitchFamily="34" charset="0"/>
              </a:rPr>
              <a:t>,</a:t>
            </a:r>
            <a:r>
              <a:rPr lang="en-US" spc="-10" dirty="0">
                <a:latin typeface="Calibri" panose="020F0502020204030204" pitchFamily="34" charset="0"/>
                <a:cs typeface="Calibri" panose="020F0502020204030204" pitchFamily="34" charset="0"/>
              </a:rPr>
              <a:t> </a:t>
            </a:r>
            <a:r>
              <a:rPr lang="en-US" b="1" spc="15" dirty="0">
                <a:latin typeface="Calibri" panose="020F0502020204030204" pitchFamily="34" charset="0"/>
                <a:cs typeface="Calibri" panose="020F0502020204030204" pitchFamily="34" charset="0"/>
              </a:rPr>
              <a:t>more</a:t>
            </a:r>
            <a:r>
              <a:rPr lang="en-US" b="1" dirty="0">
                <a:latin typeface="Calibri" panose="020F0502020204030204" pitchFamily="34" charset="0"/>
                <a:cs typeface="Calibri" panose="020F0502020204030204" pitchFamily="34" charset="0"/>
              </a:rPr>
              <a:t> </a:t>
            </a:r>
            <a:r>
              <a:rPr lang="en-US" b="1" spc="-20" dirty="0">
                <a:latin typeface="Calibri" panose="020F0502020204030204" pitchFamily="34" charset="0"/>
                <a:cs typeface="Calibri" panose="020F0502020204030204" pitchFamily="34" charset="0"/>
              </a:rPr>
              <a:t>(enough?)</a:t>
            </a:r>
            <a:r>
              <a:rPr lang="en-US" b="1" spc="45"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reliable</a:t>
            </a:r>
            <a:r>
              <a:rPr lang="en-US" b="1" dirty="0">
                <a:latin typeface="Calibri" panose="020F0502020204030204" pitchFamily="34" charset="0"/>
                <a:cs typeface="Calibri" panose="020F0502020204030204" pitchFamily="34" charset="0"/>
              </a:rPr>
              <a:t> </a:t>
            </a:r>
            <a:r>
              <a:rPr lang="en-US" b="1" spc="20" dirty="0">
                <a:latin typeface="Calibri" panose="020F0502020204030204" pitchFamily="34" charset="0"/>
                <a:cs typeface="Calibri" panose="020F0502020204030204" pitchFamily="34" charset="0"/>
              </a:rPr>
              <a:t>and</a:t>
            </a:r>
            <a:r>
              <a:rPr lang="en-US" b="1" dirty="0">
                <a:latin typeface="Calibri" panose="020F0502020204030204" pitchFamily="34" charset="0"/>
                <a:cs typeface="Calibri" panose="020F0502020204030204" pitchFamily="34" charset="0"/>
              </a:rPr>
              <a:t> faster</a:t>
            </a:r>
            <a:r>
              <a:rPr lang="en-US" b="1" spc="5" dirty="0">
                <a:latin typeface="Calibri" panose="020F0502020204030204" pitchFamily="34" charset="0"/>
                <a:cs typeface="Calibri" panose="020F0502020204030204" pitchFamily="34" charset="0"/>
              </a:rPr>
              <a:t> </a:t>
            </a:r>
            <a:r>
              <a:rPr lang="en-US" b="1" spc="20" dirty="0">
                <a:latin typeface="Calibri" panose="020F0502020204030204" pitchFamily="34" charset="0"/>
                <a:cs typeface="Calibri" panose="020F0502020204030204" pitchFamily="34" charset="0"/>
              </a:rPr>
              <a:t>matching</a:t>
            </a:r>
            <a:r>
              <a:rPr lang="en-US" b="1"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engines</a:t>
            </a:r>
            <a:endParaRPr lang="en-US" dirty="0">
              <a:latin typeface="Calibri" panose="020F0502020204030204" pitchFamily="34" charset="0"/>
              <a:cs typeface="Calibri" panose="020F0502020204030204" pitchFamily="34" charset="0"/>
            </a:endParaRPr>
          </a:p>
          <a:p>
            <a:pPr marL="434974" marR="266065" indent="-285750">
              <a:lnSpc>
                <a:spcPct val="119300"/>
              </a:lnSpc>
              <a:spcBef>
                <a:spcPts val="655"/>
              </a:spcBef>
              <a:buFont typeface="Wingdings" panose="05000000000000000000" pitchFamily="2" charset="2"/>
              <a:buChar char="Ø"/>
              <a:tabLst>
                <a:tab pos="227965" algn="l"/>
              </a:tabLst>
            </a:pPr>
            <a:r>
              <a:rPr lang="en-US" spc="-10" dirty="0">
                <a:latin typeface="Calibri" panose="020F0502020204030204" pitchFamily="34" charset="0"/>
                <a:cs typeface="Calibri" panose="020F0502020204030204" pitchFamily="34" charset="0"/>
              </a:rPr>
              <a:t>better, </a:t>
            </a:r>
            <a:r>
              <a:rPr lang="en-US" spc="15" dirty="0">
                <a:latin typeface="Calibri" panose="020F0502020204030204" pitchFamily="34" charset="0"/>
                <a:cs typeface="Calibri" panose="020F0502020204030204" pitchFamily="34" charset="0"/>
              </a:rPr>
              <a:t>more </a:t>
            </a:r>
            <a:r>
              <a:rPr lang="en-US" spc="10" dirty="0">
                <a:latin typeface="Calibri" panose="020F0502020204030204" pitchFamily="34" charset="0"/>
                <a:cs typeface="Calibri" panose="020F0502020204030204" pitchFamily="34" charset="0"/>
              </a:rPr>
              <a:t>meaningful </a:t>
            </a:r>
            <a:r>
              <a:rPr lang="en-US" spc="25" dirty="0">
                <a:latin typeface="Calibri" panose="020F0502020204030204" pitchFamily="34" charset="0"/>
                <a:cs typeface="Calibri" panose="020F0502020204030204" pitchFamily="34" charset="0"/>
              </a:rPr>
              <a:t>and </a:t>
            </a:r>
            <a:r>
              <a:rPr lang="en-US" spc="-10" dirty="0">
                <a:latin typeface="Calibri" panose="020F0502020204030204" pitchFamily="34" charset="0"/>
                <a:cs typeface="Calibri" panose="020F0502020204030204" pitchFamily="34" charset="0"/>
              </a:rPr>
              <a:t>easier </a:t>
            </a:r>
            <a:r>
              <a:rPr lang="en-US" spc="-5" dirty="0">
                <a:latin typeface="Calibri" panose="020F0502020204030204" pitchFamily="34" charset="0"/>
                <a:cs typeface="Calibri" panose="020F0502020204030204" pitchFamily="34" charset="0"/>
              </a:rPr>
              <a:t>to</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access </a:t>
            </a:r>
            <a:r>
              <a:rPr lang="en-US" b="1" spc="15" dirty="0">
                <a:latin typeface="Calibri" panose="020F0502020204030204" pitchFamily="34" charset="0"/>
                <a:cs typeface="Calibri" panose="020F0502020204030204" pitchFamily="34" charset="0"/>
              </a:rPr>
              <a:t>information </a:t>
            </a:r>
            <a:r>
              <a:rPr lang="en-US" spc="-105" dirty="0">
                <a:latin typeface="Calibri" panose="020F0502020204030204" pitchFamily="34" charset="0"/>
                <a:cs typeface="Calibri" panose="020F0502020204030204" pitchFamily="34" charset="0"/>
              </a:rPr>
              <a:t>,</a:t>
            </a:r>
            <a:r>
              <a:rPr lang="en-US" spc="-100" dirty="0">
                <a:latin typeface="Calibri" panose="020F0502020204030204" pitchFamily="34" charset="0"/>
                <a:cs typeface="Calibri" panose="020F0502020204030204" pitchFamily="34" charset="0"/>
              </a:rPr>
              <a:t> </a:t>
            </a:r>
            <a:r>
              <a:rPr lang="en-US" b="1" spc="20" dirty="0">
                <a:latin typeface="Calibri" panose="020F0502020204030204" pitchFamily="34" charset="0"/>
                <a:cs typeface="Calibri" panose="020F0502020204030204" pitchFamily="34" charset="0"/>
              </a:rPr>
              <a:t>web </a:t>
            </a:r>
            <a:r>
              <a:rPr lang="en-US" b="1" spc="5" dirty="0">
                <a:latin typeface="Calibri" panose="020F0502020204030204" pitchFamily="34" charset="0"/>
                <a:cs typeface="Calibri" panose="020F0502020204030204" pitchFamily="34" charset="0"/>
              </a:rPr>
              <a:t>sites of Chi-X BATS </a:t>
            </a:r>
            <a:r>
              <a:rPr lang="en-US" b="1" spc="20" dirty="0">
                <a:latin typeface="Calibri" panose="020F0502020204030204" pitchFamily="34" charset="0"/>
                <a:cs typeface="Calibri" panose="020F0502020204030204" pitchFamily="34" charset="0"/>
              </a:rPr>
              <a:t>and </a:t>
            </a:r>
            <a:r>
              <a:rPr lang="en-US" b="1" spc="-220" dirty="0">
                <a:latin typeface="Calibri" panose="020F0502020204030204" pitchFamily="34" charset="0"/>
                <a:cs typeface="Calibri" panose="020F0502020204030204" pitchFamily="34" charset="0"/>
              </a:rPr>
              <a:t> </a:t>
            </a:r>
            <a:r>
              <a:rPr lang="en-US" b="1" spc="5" dirty="0" err="1">
                <a:latin typeface="Calibri" panose="020F0502020204030204" pitchFamily="34" charset="0"/>
                <a:cs typeface="Calibri" panose="020F0502020204030204" pitchFamily="34" charset="0"/>
              </a:rPr>
              <a:t>fidessa</a:t>
            </a:r>
            <a:endParaRPr lang="en-US" dirty="0">
              <a:latin typeface="Calibri" panose="020F0502020204030204" pitchFamily="34" charset="0"/>
              <a:cs typeface="Calibri" panose="020F0502020204030204" pitchFamily="34" charset="0"/>
            </a:endParaRPr>
          </a:p>
          <a:p>
            <a:pPr marL="434339" indent="-285750">
              <a:lnSpc>
                <a:spcPct val="100000"/>
              </a:lnSpc>
              <a:spcBef>
                <a:spcPts val="484"/>
              </a:spcBef>
              <a:buFont typeface="Wingdings" panose="05000000000000000000" pitchFamily="2" charset="2"/>
              <a:buChar char="Ø"/>
              <a:tabLst>
                <a:tab pos="227965" algn="l"/>
              </a:tabLst>
            </a:pPr>
            <a:r>
              <a:rPr lang="en-US" spc="5" dirty="0">
                <a:latin typeface="Calibri" panose="020F0502020204030204" pitchFamily="34" charset="0"/>
                <a:cs typeface="Calibri" panose="020F0502020204030204" pitchFamily="34" charset="0"/>
              </a:rPr>
              <a:t>decrease </a:t>
            </a:r>
            <a:r>
              <a:rPr lang="en-US" spc="25"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prices</a:t>
            </a:r>
            <a:r>
              <a:rPr lang="en-US" b="1" spc="60" dirty="0">
                <a:latin typeface="Calibri" panose="020F0502020204030204" pitchFamily="34" charset="0"/>
                <a:cs typeface="Calibri" panose="020F0502020204030204" pitchFamily="34" charset="0"/>
              </a:rPr>
              <a:t> </a:t>
            </a:r>
            <a:r>
              <a:rPr lang="en-US" spc="-105" dirty="0">
                <a:latin typeface="Calibri" panose="020F0502020204030204" pitchFamily="34" charset="0"/>
                <a:cs typeface="Calibri" panose="020F0502020204030204" pitchFamily="34" charset="0"/>
              </a:rPr>
              <a:t>,</a:t>
            </a:r>
            <a:r>
              <a:rPr lang="en-US" spc="-15" dirty="0">
                <a:latin typeface="Calibri" panose="020F0502020204030204" pitchFamily="34" charset="0"/>
                <a:cs typeface="Calibri" panose="020F0502020204030204" pitchFamily="34" charset="0"/>
              </a:rPr>
              <a:t> </a:t>
            </a:r>
            <a:r>
              <a:rPr lang="en-US" b="1" spc="5" dirty="0">
                <a:latin typeface="Calibri" panose="020F0502020204030204" pitchFamily="34" charset="0"/>
                <a:cs typeface="Calibri" panose="020F0502020204030204" pitchFamily="34" charset="0"/>
              </a:rPr>
              <a:t>lower</a:t>
            </a:r>
            <a:r>
              <a:rPr lang="en-US" b="1"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trading</a:t>
            </a:r>
            <a:r>
              <a:rPr lang="en-US" b="1"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fees,</a:t>
            </a:r>
            <a:r>
              <a:rPr lang="en-US" b="1"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maker/taker</a:t>
            </a:r>
            <a:r>
              <a:rPr lang="en-US" b="1" dirty="0">
                <a:latin typeface="Calibri" panose="020F0502020204030204" pitchFamily="34" charset="0"/>
                <a:cs typeface="Calibri" panose="020F0502020204030204" pitchFamily="34" charset="0"/>
              </a:rPr>
              <a:t> fees</a:t>
            </a:r>
            <a:endParaRPr lang="en-US" dirty="0">
              <a:latin typeface="Calibri" panose="020F0502020204030204" pitchFamily="34" charset="0"/>
              <a:cs typeface="Calibri" panose="020F0502020204030204" pitchFamily="34" charset="0"/>
            </a:endParaRPr>
          </a:p>
          <a:p>
            <a:pPr marL="434339" indent="-285750">
              <a:lnSpc>
                <a:spcPct val="100000"/>
              </a:lnSpc>
              <a:spcBef>
                <a:spcPts val="830"/>
              </a:spcBef>
              <a:buFont typeface="Wingdings" panose="05000000000000000000" pitchFamily="2" charset="2"/>
              <a:buChar char="Ø"/>
              <a:tabLst>
                <a:tab pos="227965" algn="l"/>
              </a:tabLst>
            </a:pPr>
            <a:r>
              <a:rPr lang="en-US" spc="10" dirty="0">
                <a:latin typeface="Calibri" panose="020F0502020204030204" pitchFamily="34" charset="0"/>
                <a:cs typeface="Calibri" panose="020F0502020204030204" pitchFamily="34" charset="0"/>
              </a:rPr>
              <a:t>in</a:t>
            </a:r>
            <a:r>
              <a:rPr lang="en-US" spc="-15"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enti</a:t>
            </a:r>
            <a:r>
              <a:rPr lang="en-US" spc="-15" dirty="0">
                <a:latin typeface="Calibri" panose="020F0502020204030204" pitchFamily="34" charset="0"/>
                <a:cs typeface="Calibri" panose="020F0502020204030204" pitchFamily="34" charset="0"/>
              </a:rPr>
              <a:t>v</a:t>
            </a:r>
            <a:r>
              <a:rPr lang="en-US" spc="20" dirty="0">
                <a:latin typeface="Calibri" panose="020F0502020204030204" pitchFamily="34" charset="0"/>
                <a:cs typeface="Calibri" panose="020F0502020204030204" pitchFamily="34" charset="0"/>
              </a:rPr>
              <a:t>e</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to</a:t>
            </a:r>
            <a:r>
              <a:rPr lang="en-US"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 </a:t>
            </a:r>
            <a:r>
              <a:rPr lang="en-US" b="1" spc="15" dirty="0">
                <a:latin typeface="Calibri" panose="020F0502020204030204" pitchFamily="34" charset="0"/>
                <a:cs typeface="Calibri" panose="020F0502020204030204" pitchFamily="34" charset="0"/>
              </a:rPr>
              <a:t>inn</a:t>
            </a:r>
            <a:r>
              <a:rPr lang="en-US" b="1" spc="5" dirty="0">
                <a:latin typeface="Calibri" panose="020F0502020204030204" pitchFamily="34" charset="0"/>
                <a:cs typeface="Calibri" panose="020F0502020204030204" pitchFamily="34" charset="0"/>
              </a:rPr>
              <a:t>o</a:t>
            </a:r>
            <a:r>
              <a:rPr lang="en-US" b="1" spc="-20" dirty="0">
                <a:latin typeface="Calibri" panose="020F0502020204030204" pitchFamily="34" charset="0"/>
                <a:cs typeface="Calibri" panose="020F0502020204030204" pitchFamily="34" charset="0"/>
              </a:rPr>
              <a:t>v</a:t>
            </a:r>
            <a:r>
              <a:rPr lang="en-US" b="1" spc="10" dirty="0">
                <a:latin typeface="Calibri" panose="020F0502020204030204" pitchFamily="34" charset="0"/>
                <a:cs typeface="Calibri" panose="020F0502020204030204" pitchFamily="34" charset="0"/>
              </a:rPr>
              <a:t>ation</a:t>
            </a:r>
            <a:r>
              <a:rPr lang="en-US" b="1" spc="60" dirty="0">
                <a:latin typeface="Calibri" panose="020F0502020204030204" pitchFamily="34" charset="0"/>
                <a:cs typeface="Calibri" panose="020F0502020204030204" pitchFamily="34" charset="0"/>
              </a:rPr>
              <a:t> </a:t>
            </a:r>
            <a:r>
              <a:rPr lang="en-US" spc="-100" dirty="0">
                <a:latin typeface="Calibri" panose="020F0502020204030204" pitchFamily="34" charset="0"/>
                <a:cs typeface="Calibri" panose="020F0502020204030204" pitchFamily="34" charset="0"/>
              </a:rPr>
              <a:t>.</a:t>
            </a:r>
            <a:r>
              <a:rPr lang="en-US" spc="25" dirty="0">
                <a:latin typeface="Calibri" panose="020F0502020204030204" pitchFamily="34" charset="0"/>
                <a:cs typeface="Calibri" panose="020F0502020204030204" pitchFamily="34" charset="0"/>
              </a:rPr>
              <a:t> </a:t>
            </a:r>
            <a:r>
              <a:rPr lang="en-US" b="1" spc="15" dirty="0">
                <a:latin typeface="Calibri" panose="020F0502020204030204" pitchFamily="34" charset="0"/>
                <a:cs typeface="Calibri" panose="020F0502020204030204" pitchFamily="34" charset="0"/>
              </a:rPr>
              <a:t>Pegged</a:t>
            </a:r>
            <a:r>
              <a:rPr lang="en-US" b="1" dirty="0">
                <a:latin typeface="Calibri" panose="020F0502020204030204" pitchFamily="34" charset="0"/>
                <a:cs typeface="Calibri" panose="020F0502020204030204" pitchFamily="34" charset="0"/>
              </a:rPr>
              <a:t> orders, </a:t>
            </a:r>
            <a:r>
              <a:rPr lang="en-US" b="1" spc="25" dirty="0">
                <a:latin typeface="Calibri" panose="020F0502020204030204" pitchFamily="34" charset="0"/>
                <a:cs typeface="Calibri" panose="020F0502020204030204" pitchFamily="34" charset="0"/>
              </a:rPr>
              <a:t>hidden</a:t>
            </a:r>
            <a:r>
              <a:rPr lang="en-US" b="1" dirty="0">
                <a:latin typeface="Calibri" panose="020F0502020204030204" pitchFamily="34" charset="0"/>
                <a:cs typeface="Calibri" panose="020F0502020204030204" pitchFamily="34" charset="0"/>
              </a:rPr>
              <a:t> orders, </a:t>
            </a:r>
            <a:r>
              <a:rPr lang="en-US" b="1" spc="15" dirty="0">
                <a:latin typeface="Calibri" panose="020F0502020204030204" pitchFamily="34" charset="0"/>
                <a:cs typeface="Calibri" panose="020F0502020204030204" pitchFamily="34" charset="0"/>
              </a:rPr>
              <a:t>n</a:t>
            </a:r>
            <a:r>
              <a:rPr lang="en-US" b="1" spc="-5" dirty="0">
                <a:latin typeface="Calibri" panose="020F0502020204030204" pitchFamily="34" charset="0"/>
                <a:cs typeface="Calibri" panose="020F0502020204030204" pitchFamily="34" charset="0"/>
              </a:rPr>
              <a:t>e</a:t>
            </a:r>
            <a:r>
              <a:rPr lang="en-US" b="1" spc="35" dirty="0">
                <a:latin typeface="Calibri" panose="020F0502020204030204" pitchFamily="34" charset="0"/>
                <a:cs typeface="Calibri" panose="020F0502020204030204" pitchFamily="34" charset="0"/>
              </a:rPr>
              <a:t>w</a:t>
            </a:r>
            <a:r>
              <a:rPr lang="en-US" b="1" dirty="0">
                <a:latin typeface="Calibri" panose="020F0502020204030204" pitchFamily="34" charset="0"/>
                <a:cs typeface="Calibri" panose="020F0502020204030204" pitchFamily="34" charset="0"/>
              </a:rPr>
              <a:t> </a:t>
            </a:r>
            <a:r>
              <a:rPr lang="en-US" b="1" spc="30" dirty="0">
                <a:latin typeface="Calibri" panose="020F0502020204030204" pitchFamily="34" charset="0"/>
                <a:cs typeface="Calibri" panose="020F0502020204030204" pitchFamily="34" charset="0"/>
              </a:rPr>
              <a:t>ma</a:t>
            </a:r>
            <a:r>
              <a:rPr lang="en-US" b="1" spc="10" dirty="0">
                <a:latin typeface="Calibri" panose="020F0502020204030204" pitchFamily="34" charset="0"/>
                <a:cs typeface="Calibri" panose="020F0502020204030204" pitchFamily="34" charset="0"/>
              </a:rPr>
              <a:t>t</a:t>
            </a:r>
            <a:r>
              <a:rPr lang="en-US" b="1" spc="20" dirty="0">
                <a:latin typeface="Calibri" panose="020F0502020204030204" pitchFamily="34" charset="0"/>
                <a:cs typeface="Calibri" panose="020F0502020204030204" pitchFamily="34" charset="0"/>
              </a:rPr>
              <a:t>ching</a:t>
            </a:r>
            <a:r>
              <a:rPr lang="en-US" b="1" dirty="0">
                <a:latin typeface="Calibri" panose="020F0502020204030204" pitchFamily="34" charset="0"/>
                <a:cs typeface="Calibri" panose="020F0502020204030204" pitchFamily="34" charset="0"/>
              </a:rPr>
              <a:t> </a:t>
            </a:r>
            <a:r>
              <a:rPr lang="en-US" b="1" spc="5" dirty="0">
                <a:latin typeface="Calibri" panose="020F0502020204030204" pitchFamily="34" charset="0"/>
                <a:cs typeface="Calibri" panose="020F0502020204030204" pitchFamily="34" charset="0"/>
              </a:rPr>
              <a:t>rules</a:t>
            </a:r>
            <a:endParaRPr lang="en-US" dirty="0">
              <a:latin typeface="Calibri" panose="020F0502020204030204" pitchFamily="34" charset="0"/>
              <a:cs typeface="Calibri" panose="020F0502020204030204" pitchFamily="34" charset="0"/>
            </a:endParaRPr>
          </a:p>
          <a:p>
            <a:pPr marL="434339" indent="-285750">
              <a:lnSpc>
                <a:spcPct val="100000"/>
              </a:lnSpc>
              <a:spcBef>
                <a:spcPts val="484"/>
              </a:spcBef>
              <a:buFont typeface="Wingdings" panose="05000000000000000000" pitchFamily="2" charset="2"/>
              <a:buChar char="Ø"/>
              <a:tabLst>
                <a:tab pos="227965" algn="l"/>
              </a:tabLst>
            </a:pPr>
            <a:r>
              <a:rPr lang="en-US" spc="20" dirty="0">
                <a:latin typeface="Calibri" panose="020F0502020204030204" pitchFamily="34" charset="0"/>
                <a:cs typeface="Calibri" panose="020F0502020204030204" pitchFamily="34" charset="0"/>
              </a:rPr>
              <a:t>No</a:t>
            </a:r>
            <a:r>
              <a:rPr lang="en-US" spc="-20"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significant</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change</a:t>
            </a:r>
            <a:r>
              <a:rPr lang="en-US" spc="-1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a:t>
            </a:r>
            <a:r>
              <a:rPr lang="en-US" spc="-15" dirty="0">
                <a:latin typeface="Calibri" panose="020F0502020204030204" pitchFamily="34" charset="0"/>
                <a:cs typeface="Calibri" panose="020F0502020204030204" pitchFamily="34" charset="0"/>
              </a:rPr>
              <a:t> </a:t>
            </a:r>
            <a:r>
              <a:rPr lang="en-US" b="1" spc="-5" dirty="0">
                <a:latin typeface="Calibri" panose="020F0502020204030204" pitchFamily="34" charset="0"/>
                <a:cs typeface="Calibri" panose="020F0502020204030204" pitchFamily="34" charset="0"/>
              </a:rPr>
              <a:t>listing</a:t>
            </a:r>
            <a:r>
              <a:rPr lang="en-US" spc="-5"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434339" indent="-285750">
              <a:lnSpc>
                <a:spcPct val="100000"/>
              </a:lnSpc>
              <a:spcBef>
                <a:spcPts val="484"/>
              </a:spcBef>
              <a:buFont typeface="Wingdings" panose="05000000000000000000" pitchFamily="2" charset="2"/>
              <a:buChar char="Ø"/>
              <a:tabLst>
                <a:tab pos="227965" algn="l"/>
              </a:tabLst>
            </a:pPr>
            <a:r>
              <a:rPr lang="en-US" spc="20" dirty="0">
                <a:latin typeface="Calibri" panose="020F0502020204030204" pitchFamily="34" charset="0"/>
                <a:cs typeface="Calibri" panose="020F0502020204030204" pitchFamily="34" charset="0"/>
              </a:rPr>
              <a:t>No</a:t>
            </a:r>
            <a:r>
              <a:rPr lang="en-US" spc="-20"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competition</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on</a:t>
            </a:r>
            <a:r>
              <a:rPr lang="en-US" spc="-15"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fixing</a:t>
            </a:r>
            <a:r>
              <a:rPr lang="en-US" b="1" spc="-5" dirty="0">
                <a:latin typeface="Calibri" panose="020F0502020204030204" pitchFamily="34" charset="0"/>
                <a:cs typeface="Calibri" panose="020F0502020204030204" pitchFamily="34" charset="0"/>
              </a:rPr>
              <a:t> </a:t>
            </a:r>
            <a:r>
              <a:rPr lang="en-US" b="1" spc="-20" dirty="0">
                <a:latin typeface="Calibri" panose="020F0502020204030204" pitchFamily="34" charset="0"/>
                <a:cs typeface="Calibri" panose="020F0502020204030204" pitchFamily="34" charset="0"/>
              </a:rPr>
              <a:t>(close)</a:t>
            </a:r>
            <a:r>
              <a:rPr lang="en-US" b="1" dirty="0">
                <a:latin typeface="Calibri" panose="020F0502020204030204" pitchFamily="34" charset="0"/>
                <a:cs typeface="Calibri" panose="020F0502020204030204" pitchFamily="34" charset="0"/>
              </a:rPr>
              <a:t> auctions</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18559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0686-CD5D-432B-8B06-0857F5904D4D}"/>
              </a:ext>
            </a:extLst>
          </p:cNvPr>
          <p:cNvSpPr>
            <a:spLocks noGrp="1"/>
          </p:cNvSpPr>
          <p:nvPr>
            <p:ph type="title"/>
          </p:nvPr>
        </p:nvSpPr>
        <p:spPr/>
        <p:txBody>
          <a:bodyPr/>
          <a:lstStyle/>
          <a:p>
            <a:r>
              <a:rPr lang="en-US" sz="2800" spc="-5" dirty="0">
                <a:latin typeface="Calibri" panose="020F0502020204030204" pitchFamily="34" charset="0"/>
                <a:cs typeface="Calibri" panose="020F0502020204030204" pitchFamily="34" charset="0"/>
              </a:rPr>
              <a:t>The</a:t>
            </a:r>
            <a:r>
              <a:rPr lang="en-US" sz="280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emergence</a:t>
            </a:r>
            <a:r>
              <a:rPr lang="en-US" sz="2800"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of</a:t>
            </a:r>
            <a:r>
              <a:rPr lang="en-US" sz="2800" spc="5"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 </a:t>
            </a:r>
            <a:r>
              <a:rPr lang="en-US" sz="2800" spc="20" dirty="0">
                <a:latin typeface="Calibri" panose="020F0502020204030204" pitchFamily="34" charset="0"/>
                <a:cs typeface="Calibri" panose="020F0502020204030204" pitchFamily="34" charset="0"/>
              </a:rPr>
              <a:t>new</a:t>
            </a:r>
            <a:r>
              <a:rPr lang="en-US" sz="2800" spc="5"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market</a:t>
            </a:r>
            <a:r>
              <a:rPr lang="en-US" sz="2800"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structure</a:t>
            </a:r>
            <a:endParaRPr lang="en-US"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86A6C29-260F-42EE-B39C-6F78E048D95C}"/>
              </a:ext>
            </a:extLst>
          </p:cNvPr>
          <p:cNvSpPr>
            <a:spLocks noGrp="1"/>
          </p:cNvSpPr>
          <p:nvPr>
            <p:ph type="sldNum" sz="quarter" idx="12"/>
          </p:nvPr>
        </p:nvSpPr>
        <p:spPr/>
        <p:txBody>
          <a:bodyPr/>
          <a:lstStyle/>
          <a:p>
            <a:pPr>
              <a:defRPr/>
            </a:pPr>
            <a:fld id="{F46FFCC8-0F20-9B4B-AD2E-8C39025E5577}" type="slidenum">
              <a:rPr lang="en-GB" smtClean="0"/>
              <a:pPr>
                <a:defRPr/>
              </a:pPr>
              <a:t>22</a:t>
            </a:fld>
            <a:endParaRPr lang="en-GB"/>
          </a:p>
        </p:txBody>
      </p:sp>
      <p:sp>
        <p:nvSpPr>
          <p:cNvPr id="5" name="Footer Placeholder 4">
            <a:extLst>
              <a:ext uri="{FF2B5EF4-FFF2-40B4-BE49-F238E27FC236}">
                <a16:creationId xmlns:a16="http://schemas.microsoft.com/office/drawing/2014/main" id="{64790C3A-4433-4C76-BA0D-1EA1709ED391}"/>
              </a:ext>
            </a:extLst>
          </p:cNvPr>
          <p:cNvSpPr>
            <a:spLocks noGrp="1"/>
          </p:cNvSpPr>
          <p:nvPr>
            <p:ph type="ftr" sz="quarter" idx="3"/>
          </p:nvPr>
        </p:nvSpPr>
        <p:spPr/>
        <p:txBody>
          <a:bodyPr/>
          <a:lstStyle/>
          <a:p>
            <a:pPr>
              <a:defRPr/>
            </a:pPr>
            <a:r>
              <a:rPr lang="en-GB"/>
              <a:t>Document Classification</a:t>
            </a:r>
            <a:endParaRPr lang="en-GB">
              <a:cs typeface="+mn-cs"/>
            </a:endParaRPr>
          </a:p>
        </p:txBody>
      </p:sp>
      <p:sp>
        <p:nvSpPr>
          <p:cNvPr id="9" name="TextBox 8">
            <a:extLst>
              <a:ext uri="{FF2B5EF4-FFF2-40B4-BE49-F238E27FC236}">
                <a16:creationId xmlns:a16="http://schemas.microsoft.com/office/drawing/2014/main" id="{45B07A69-38EF-446A-879C-4A7F7337702C}"/>
              </a:ext>
            </a:extLst>
          </p:cNvPr>
          <p:cNvSpPr txBox="1"/>
          <p:nvPr/>
        </p:nvSpPr>
        <p:spPr>
          <a:xfrm>
            <a:off x="4013505" y="5426508"/>
            <a:ext cx="4811506" cy="369332"/>
          </a:xfrm>
          <a:prstGeom prst="rect">
            <a:avLst/>
          </a:prstGeom>
          <a:noFill/>
        </p:spPr>
        <p:txBody>
          <a:bodyPr wrap="square">
            <a:spAutoFit/>
          </a:bodyPr>
          <a:lstStyle/>
          <a:p>
            <a:pPr marL="12700">
              <a:lnSpc>
                <a:spcPct val="100000"/>
              </a:lnSpc>
              <a:spcBef>
                <a:spcPts val="95"/>
              </a:spcBef>
            </a:pPr>
            <a:r>
              <a:rPr lang="en-US" sz="1800" spc="-25" dirty="0">
                <a:solidFill>
                  <a:srgbClr val="22373A"/>
                </a:solidFill>
                <a:latin typeface="Lucida Sans Unicode"/>
                <a:cs typeface="Lucida Sans Unicode"/>
              </a:rPr>
              <a:t>T</a:t>
            </a:r>
            <a:r>
              <a:rPr lang="en-US" sz="1800" dirty="0">
                <a:solidFill>
                  <a:srgbClr val="22373A"/>
                </a:solidFill>
                <a:latin typeface="Lucida Sans Unicode"/>
                <a:cs typeface="Lucida Sans Unicode"/>
              </a:rPr>
              <a:t>rading</a:t>
            </a:r>
            <a:r>
              <a:rPr lang="en-US" sz="1800" spc="-15" dirty="0">
                <a:solidFill>
                  <a:srgbClr val="22373A"/>
                </a:solidFill>
                <a:latin typeface="Lucida Sans Unicode"/>
                <a:cs typeface="Lucida Sans Unicode"/>
              </a:rPr>
              <a:t> </a:t>
            </a:r>
            <a:r>
              <a:rPr lang="en-US" sz="1800" spc="25" dirty="0">
                <a:solidFill>
                  <a:srgbClr val="22373A"/>
                </a:solidFill>
                <a:latin typeface="Lucida Sans Unicode"/>
                <a:cs typeface="Lucida Sans Unicode"/>
              </a:rPr>
              <a:t>before market fragmentation</a:t>
            </a:r>
            <a:endParaRPr lang="en-US" sz="1800" dirty="0">
              <a:latin typeface="Lucida Sans Unicode"/>
              <a:cs typeface="Lucida Sans Unicode"/>
            </a:endParaRPr>
          </a:p>
        </p:txBody>
      </p:sp>
      <p:pic>
        <p:nvPicPr>
          <p:cNvPr id="7" name="Picture 6">
            <a:extLst>
              <a:ext uri="{FF2B5EF4-FFF2-40B4-BE49-F238E27FC236}">
                <a16:creationId xmlns:a16="http://schemas.microsoft.com/office/drawing/2014/main" id="{FD94131B-DBD3-4A22-AF5B-3EC4EC20B10B}"/>
              </a:ext>
            </a:extLst>
          </p:cNvPr>
          <p:cNvPicPr>
            <a:picLocks noChangeAspect="1"/>
          </p:cNvPicPr>
          <p:nvPr/>
        </p:nvPicPr>
        <p:blipFill>
          <a:blip r:embed="rId2"/>
          <a:stretch>
            <a:fillRect/>
          </a:stretch>
        </p:blipFill>
        <p:spPr>
          <a:xfrm>
            <a:off x="4137067" y="1062160"/>
            <a:ext cx="3881560" cy="4001732"/>
          </a:xfrm>
          <a:prstGeom prst="rect">
            <a:avLst/>
          </a:prstGeom>
        </p:spPr>
      </p:pic>
    </p:spTree>
    <p:extLst>
      <p:ext uri="{BB962C8B-B14F-4D97-AF65-F5344CB8AC3E}">
        <p14:creationId xmlns:p14="http://schemas.microsoft.com/office/powerpoint/2010/main" val="744326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0686-CD5D-432B-8B06-0857F5904D4D}"/>
              </a:ext>
            </a:extLst>
          </p:cNvPr>
          <p:cNvSpPr>
            <a:spLocks noGrp="1"/>
          </p:cNvSpPr>
          <p:nvPr>
            <p:ph type="title"/>
          </p:nvPr>
        </p:nvSpPr>
        <p:spPr/>
        <p:txBody>
          <a:bodyPr/>
          <a:lstStyle/>
          <a:p>
            <a:r>
              <a:rPr lang="en-US" sz="2800" spc="-5" dirty="0">
                <a:latin typeface="Calibri" panose="020F0502020204030204" pitchFamily="34" charset="0"/>
                <a:cs typeface="Calibri" panose="020F0502020204030204" pitchFamily="34" charset="0"/>
              </a:rPr>
              <a:t>The</a:t>
            </a:r>
            <a:r>
              <a:rPr lang="en-US" sz="280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emergence</a:t>
            </a:r>
            <a:r>
              <a:rPr lang="en-US" sz="2800"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of</a:t>
            </a:r>
            <a:r>
              <a:rPr lang="en-US" sz="2800" spc="5"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 </a:t>
            </a:r>
            <a:r>
              <a:rPr lang="en-US" sz="2800" spc="20" dirty="0">
                <a:latin typeface="Calibri" panose="020F0502020204030204" pitchFamily="34" charset="0"/>
                <a:cs typeface="Calibri" panose="020F0502020204030204" pitchFamily="34" charset="0"/>
              </a:rPr>
              <a:t>new</a:t>
            </a:r>
            <a:r>
              <a:rPr lang="en-US" sz="2800" spc="5"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market</a:t>
            </a:r>
            <a:r>
              <a:rPr lang="en-US" sz="2800"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structure</a:t>
            </a:r>
            <a:endParaRPr lang="en-US"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86A6C29-260F-42EE-B39C-6F78E048D95C}"/>
              </a:ext>
            </a:extLst>
          </p:cNvPr>
          <p:cNvSpPr>
            <a:spLocks noGrp="1"/>
          </p:cNvSpPr>
          <p:nvPr>
            <p:ph type="sldNum" sz="quarter" idx="12"/>
          </p:nvPr>
        </p:nvSpPr>
        <p:spPr/>
        <p:txBody>
          <a:bodyPr/>
          <a:lstStyle/>
          <a:p>
            <a:pPr>
              <a:defRPr/>
            </a:pPr>
            <a:fld id="{F46FFCC8-0F20-9B4B-AD2E-8C39025E5577}" type="slidenum">
              <a:rPr lang="en-GB" smtClean="0"/>
              <a:pPr>
                <a:defRPr/>
              </a:pPr>
              <a:t>23</a:t>
            </a:fld>
            <a:endParaRPr lang="en-GB"/>
          </a:p>
        </p:txBody>
      </p:sp>
      <p:sp>
        <p:nvSpPr>
          <p:cNvPr id="5" name="Footer Placeholder 4">
            <a:extLst>
              <a:ext uri="{FF2B5EF4-FFF2-40B4-BE49-F238E27FC236}">
                <a16:creationId xmlns:a16="http://schemas.microsoft.com/office/drawing/2014/main" id="{64790C3A-4433-4C76-BA0D-1EA1709ED391}"/>
              </a:ext>
            </a:extLst>
          </p:cNvPr>
          <p:cNvSpPr>
            <a:spLocks noGrp="1"/>
          </p:cNvSpPr>
          <p:nvPr>
            <p:ph type="ftr" sz="quarter" idx="3"/>
          </p:nvPr>
        </p:nvSpPr>
        <p:spPr/>
        <p:txBody>
          <a:bodyPr/>
          <a:lstStyle/>
          <a:p>
            <a:pPr>
              <a:defRPr/>
            </a:pPr>
            <a:r>
              <a:rPr lang="en-GB"/>
              <a:t>Document Classification</a:t>
            </a:r>
            <a:endParaRPr lang="en-GB">
              <a:cs typeface="+mn-cs"/>
            </a:endParaRPr>
          </a:p>
        </p:txBody>
      </p:sp>
      <p:sp>
        <p:nvSpPr>
          <p:cNvPr id="9" name="TextBox 8">
            <a:extLst>
              <a:ext uri="{FF2B5EF4-FFF2-40B4-BE49-F238E27FC236}">
                <a16:creationId xmlns:a16="http://schemas.microsoft.com/office/drawing/2014/main" id="{45B07A69-38EF-446A-879C-4A7F7337702C}"/>
              </a:ext>
            </a:extLst>
          </p:cNvPr>
          <p:cNvSpPr txBox="1"/>
          <p:nvPr/>
        </p:nvSpPr>
        <p:spPr>
          <a:xfrm>
            <a:off x="1313290" y="5728446"/>
            <a:ext cx="10211936" cy="369332"/>
          </a:xfrm>
          <a:prstGeom prst="rect">
            <a:avLst/>
          </a:prstGeom>
          <a:noFill/>
        </p:spPr>
        <p:txBody>
          <a:bodyPr wrap="square">
            <a:spAutoFit/>
          </a:bodyPr>
          <a:lstStyle/>
          <a:p>
            <a:pPr marL="12700">
              <a:lnSpc>
                <a:spcPct val="100000"/>
              </a:lnSpc>
              <a:spcBef>
                <a:spcPts val="95"/>
              </a:spcBef>
            </a:pPr>
            <a:r>
              <a:rPr lang="en-US" sz="1800" spc="-25" dirty="0">
                <a:solidFill>
                  <a:srgbClr val="22373A"/>
                </a:solidFill>
                <a:latin typeface="Lucida Sans Unicode"/>
                <a:cs typeface="Lucida Sans Unicode"/>
              </a:rPr>
              <a:t>The</a:t>
            </a:r>
            <a:r>
              <a:rPr lang="en-US" sz="1800" spc="-15" dirty="0">
                <a:solidFill>
                  <a:srgbClr val="22373A"/>
                </a:solidFill>
                <a:latin typeface="Lucida Sans Unicode"/>
                <a:cs typeface="Lucida Sans Unicode"/>
              </a:rPr>
              <a:t> </a:t>
            </a:r>
            <a:r>
              <a:rPr lang="en-US" sz="1800" dirty="0">
                <a:solidFill>
                  <a:srgbClr val="22373A"/>
                </a:solidFill>
                <a:latin typeface="Lucida Sans Unicode"/>
                <a:cs typeface="Lucida Sans Unicode"/>
              </a:rPr>
              <a:t>trading</a:t>
            </a:r>
            <a:r>
              <a:rPr lang="en-US" sz="1800" spc="-15" dirty="0">
                <a:solidFill>
                  <a:srgbClr val="22373A"/>
                </a:solidFill>
                <a:latin typeface="Lucida Sans Unicode"/>
                <a:cs typeface="Lucida Sans Unicode"/>
              </a:rPr>
              <a:t> </a:t>
            </a:r>
            <a:r>
              <a:rPr lang="en-US" sz="1800" spc="25" dirty="0">
                <a:solidFill>
                  <a:srgbClr val="22373A"/>
                </a:solidFill>
                <a:latin typeface="Lucida Sans Unicode"/>
                <a:cs typeface="Lucida Sans Unicode"/>
              </a:rPr>
              <a:t>now</a:t>
            </a:r>
            <a:r>
              <a:rPr lang="en-US" sz="1800" spc="-15" dirty="0">
                <a:solidFill>
                  <a:srgbClr val="22373A"/>
                </a:solidFill>
                <a:latin typeface="Lucida Sans Unicode"/>
                <a:cs typeface="Lucida Sans Unicode"/>
              </a:rPr>
              <a:t> </a:t>
            </a:r>
            <a:r>
              <a:rPr lang="en-US" sz="1800" spc="-10" dirty="0">
                <a:solidFill>
                  <a:srgbClr val="22373A"/>
                </a:solidFill>
                <a:latin typeface="Lucida Sans Unicode"/>
                <a:cs typeface="Lucida Sans Unicode"/>
              </a:rPr>
              <a:t>takes</a:t>
            </a:r>
            <a:r>
              <a:rPr lang="en-US" sz="1800" spc="-15" dirty="0">
                <a:solidFill>
                  <a:srgbClr val="22373A"/>
                </a:solidFill>
                <a:latin typeface="Lucida Sans Unicode"/>
                <a:cs typeface="Lucida Sans Unicode"/>
              </a:rPr>
              <a:t> </a:t>
            </a:r>
            <a:r>
              <a:rPr lang="en-US" sz="1800" spc="15" dirty="0">
                <a:solidFill>
                  <a:srgbClr val="22373A"/>
                </a:solidFill>
                <a:latin typeface="Lucida Sans Unicode"/>
                <a:cs typeface="Lucida Sans Unicode"/>
              </a:rPr>
              <a:t>place</a:t>
            </a:r>
            <a:r>
              <a:rPr lang="en-US" sz="1800" spc="-15" dirty="0">
                <a:solidFill>
                  <a:srgbClr val="22373A"/>
                </a:solidFill>
                <a:latin typeface="Lucida Sans Unicode"/>
                <a:cs typeface="Lucida Sans Unicode"/>
              </a:rPr>
              <a:t> </a:t>
            </a:r>
            <a:r>
              <a:rPr lang="en-US" sz="1800" spc="10" dirty="0">
                <a:solidFill>
                  <a:srgbClr val="22373A"/>
                </a:solidFill>
                <a:latin typeface="Lucida Sans Unicode"/>
                <a:cs typeface="Lucida Sans Unicode"/>
              </a:rPr>
              <a:t>on</a:t>
            </a:r>
            <a:r>
              <a:rPr lang="en-US" sz="1800" spc="-15" dirty="0">
                <a:solidFill>
                  <a:srgbClr val="22373A"/>
                </a:solidFill>
                <a:latin typeface="Lucida Sans Unicode"/>
                <a:cs typeface="Lucida Sans Unicode"/>
              </a:rPr>
              <a:t> </a:t>
            </a:r>
            <a:r>
              <a:rPr lang="en-US" sz="1800" spc="15" dirty="0">
                <a:solidFill>
                  <a:srgbClr val="22373A"/>
                </a:solidFill>
                <a:latin typeface="Lucida Sans Unicode"/>
                <a:cs typeface="Lucida Sans Unicode"/>
              </a:rPr>
              <a:t>a</a:t>
            </a:r>
            <a:r>
              <a:rPr lang="en-US" sz="1800" spc="-15" dirty="0">
                <a:solidFill>
                  <a:srgbClr val="22373A"/>
                </a:solidFill>
                <a:latin typeface="Lucida Sans Unicode"/>
                <a:cs typeface="Lucida Sans Unicode"/>
              </a:rPr>
              <a:t> </a:t>
            </a:r>
            <a:r>
              <a:rPr lang="en-US" sz="1800" dirty="0">
                <a:solidFill>
                  <a:srgbClr val="22373A"/>
                </a:solidFill>
                <a:latin typeface="Lucida Sans Unicode"/>
                <a:cs typeface="Lucida Sans Unicode"/>
              </a:rPr>
              <a:t>distributed</a:t>
            </a:r>
            <a:r>
              <a:rPr lang="en-US" sz="1800" spc="-15"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network</a:t>
            </a:r>
            <a:r>
              <a:rPr lang="en-US" sz="1800" spc="-10" dirty="0">
                <a:solidFill>
                  <a:srgbClr val="22373A"/>
                </a:solidFill>
                <a:latin typeface="Lucida Sans Unicode"/>
                <a:cs typeface="Lucida Sans Unicode"/>
              </a:rPr>
              <a:t> </a:t>
            </a:r>
            <a:r>
              <a:rPr lang="en-US" sz="1800" spc="-25" dirty="0">
                <a:solidFill>
                  <a:srgbClr val="22373A"/>
                </a:solidFill>
                <a:latin typeface="Lucida Sans Unicode"/>
                <a:cs typeface="Lucida Sans Unicode"/>
              </a:rPr>
              <a:t>of</a:t>
            </a:r>
            <a:r>
              <a:rPr lang="en-US" sz="1800" spc="-15"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heterogenous</a:t>
            </a:r>
            <a:r>
              <a:rPr lang="en-US" sz="1800" spc="-15" dirty="0">
                <a:solidFill>
                  <a:srgbClr val="22373A"/>
                </a:solidFill>
                <a:latin typeface="Lucida Sans Unicode"/>
                <a:cs typeface="Lucida Sans Unicode"/>
              </a:rPr>
              <a:t> </a:t>
            </a:r>
            <a:r>
              <a:rPr lang="en-US" sz="1800" dirty="0">
                <a:solidFill>
                  <a:srgbClr val="22373A"/>
                </a:solidFill>
                <a:latin typeface="Lucida Sans Unicode"/>
                <a:cs typeface="Lucida Sans Unicode"/>
              </a:rPr>
              <a:t>trading</a:t>
            </a:r>
            <a:r>
              <a:rPr lang="en-US" sz="1800" spc="-15" dirty="0">
                <a:solidFill>
                  <a:srgbClr val="22373A"/>
                </a:solidFill>
                <a:latin typeface="Lucida Sans Unicode"/>
                <a:cs typeface="Lucida Sans Unicode"/>
              </a:rPr>
              <a:t> platforms.</a:t>
            </a:r>
            <a:endParaRPr lang="en-US" sz="1800" dirty="0">
              <a:latin typeface="Lucida Sans Unicode"/>
              <a:cs typeface="Lucida Sans Unicode"/>
            </a:endParaRPr>
          </a:p>
        </p:txBody>
      </p:sp>
      <p:pic>
        <p:nvPicPr>
          <p:cNvPr id="7" name="Picture 6">
            <a:extLst>
              <a:ext uri="{FF2B5EF4-FFF2-40B4-BE49-F238E27FC236}">
                <a16:creationId xmlns:a16="http://schemas.microsoft.com/office/drawing/2014/main" id="{EC3DC746-6CB0-4955-87FF-C32E6B96147A}"/>
              </a:ext>
            </a:extLst>
          </p:cNvPr>
          <p:cNvPicPr>
            <a:picLocks noChangeAspect="1"/>
          </p:cNvPicPr>
          <p:nvPr/>
        </p:nvPicPr>
        <p:blipFill>
          <a:blip r:embed="rId2"/>
          <a:stretch>
            <a:fillRect/>
          </a:stretch>
        </p:blipFill>
        <p:spPr>
          <a:xfrm>
            <a:off x="1970730" y="813780"/>
            <a:ext cx="7639059" cy="4856430"/>
          </a:xfrm>
          <a:prstGeom prst="rect">
            <a:avLst/>
          </a:prstGeom>
        </p:spPr>
      </p:pic>
    </p:spTree>
    <p:extLst>
      <p:ext uri="{BB962C8B-B14F-4D97-AF65-F5344CB8AC3E}">
        <p14:creationId xmlns:p14="http://schemas.microsoft.com/office/powerpoint/2010/main" val="3966590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B698-75C3-4F8A-B789-79EC8F96D37B}"/>
              </a:ext>
            </a:extLst>
          </p:cNvPr>
          <p:cNvSpPr>
            <a:spLocks noGrp="1"/>
          </p:cNvSpPr>
          <p:nvPr>
            <p:ph type="title"/>
          </p:nvPr>
        </p:nvSpPr>
        <p:spPr/>
        <p:txBody>
          <a:bodyPr/>
          <a:lstStyle/>
          <a:p>
            <a:r>
              <a:rPr lang="en-US" sz="2800" spc="15" dirty="0">
                <a:latin typeface="Calibri" panose="020F0502020204030204" pitchFamily="34" charset="0"/>
                <a:cs typeface="Calibri" panose="020F0502020204030204" pitchFamily="34" charset="0"/>
              </a:rPr>
              <a:t>New</a:t>
            </a:r>
            <a:r>
              <a:rPr lang="en-US" sz="2800" spc="-35"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participants</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AA1CA03-513B-443E-90BE-0CADDFC46D91}"/>
              </a:ext>
            </a:extLst>
          </p:cNvPr>
          <p:cNvSpPr>
            <a:spLocks noGrp="1"/>
          </p:cNvSpPr>
          <p:nvPr>
            <p:ph idx="1"/>
          </p:nvPr>
        </p:nvSpPr>
        <p:spPr>
          <a:xfrm>
            <a:off x="457834" y="1181422"/>
            <a:ext cx="11398251" cy="4922198"/>
          </a:xfrm>
        </p:spPr>
        <p:txBody>
          <a:bodyPr/>
          <a:lstStyle/>
          <a:p>
            <a:pPr marL="469265" indent="-457200">
              <a:lnSpc>
                <a:spcPct val="100000"/>
              </a:lnSpc>
              <a:spcBef>
                <a:spcPts val="0"/>
              </a:spcBef>
              <a:buFont typeface="+mj-lt"/>
              <a:buAutoNum type="arabicParenR"/>
              <a:tabLst>
                <a:tab pos="168275" algn="l"/>
              </a:tabLst>
            </a:pPr>
            <a:r>
              <a:rPr lang="en-US" sz="2000" spc="-15" dirty="0">
                <a:latin typeface="Calibri" panose="020F0502020204030204" pitchFamily="34" charset="0"/>
                <a:cs typeface="Calibri" panose="020F0502020204030204" pitchFamily="34" charset="0"/>
              </a:rPr>
              <a:t>MTFs</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offered</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trading</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a:t>
            </a:r>
            <a:r>
              <a:rPr lang="en-US" sz="2000" spc="-2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20"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one</a:t>
            </a:r>
            <a:r>
              <a:rPr lang="en-US" sz="2000" b="1" spc="10" dirty="0">
                <a:latin typeface="Calibri" panose="020F0502020204030204" pitchFamily="34" charset="0"/>
                <a:cs typeface="Calibri" panose="020F0502020204030204" pitchFamily="34" charset="0"/>
              </a:rPr>
              <a:t> </a:t>
            </a:r>
            <a:r>
              <a:rPr lang="en-US" sz="2000" b="1" spc="5" dirty="0">
                <a:latin typeface="Calibri" panose="020F0502020204030204" pitchFamily="34" charset="0"/>
                <a:cs typeface="Calibri" panose="020F0502020204030204" pitchFamily="34" charset="0"/>
              </a:rPr>
              <a:t>size fits </a:t>
            </a:r>
            <a:r>
              <a:rPr lang="en-US" sz="2000" b="1" spc="10" dirty="0">
                <a:latin typeface="Calibri" panose="020F0502020204030204" pitchFamily="34" charset="0"/>
                <a:cs typeface="Calibri" panose="020F0502020204030204" pitchFamily="34" charset="0"/>
              </a:rPr>
              <a:t>all </a:t>
            </a:r>
            <a:r>
              <a:rPr lang="en-US" sz="2000" dirty="0">
                <a:latin typeface="Calibri" panose="020F0502020204030204" pitchFamily="34" charset="0"/>
                <a:cs typeface="Calibri" panose="020F0502020204030204" pitchFamily="34" charset="0"/>
              </a:rPr>
              <a:t>approach,</a:t>
            </a:r>
          </a:p>
          <a:p>
            <a:pPr marL="469265" indent="-457200">
              <a:lnSpc>
                <a:spcPct val="100000"/>
              </a:lnSpc>
              <a:spcBef>
                <a:spcPts val="0"/>
              </a:spcBef>
              <a:buFont typeface="+mj-lt"/>
              <a:buAutoNum type="arabicParenR"/>
              <a:tabLst>
                <a:tab pos="168275" algn="l"/>
              </a:tabLst>
            </a:pPr>
            <a:r>
              <a:rPr lang="en-US" sz="2000" spc="5" dirty="0">
                <a:latin typeface="Calibri" panose="020F0502020204030204" pitchFamily="34" charset="0"/>
                <a:cs typeface="Calibri" panose="020F0502020204030204" pitchFamily="34" charset="0"/>
              </a:rPr>
              <a:t>they</a:t>
            </a:r>
            <a:r>
              <a:rPr lang="en-US" sz="2000" spc="-15"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needed</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liquidity</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providers,</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thus</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offered</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rebate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limit</a:t>
            </a:r>
            <a:r>
              <a:rPr lang="en-US" sz="2000" spc="-15"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orders,</a:t>
            </a:r>
            <a:endParaRPr lang="en-US" sz="2000" dirty="0">
              <a:latin typeface="Calibri" panose="020F0502020204030204" pitchFamily="34" charset="0"/>
              <a:cs typeface="Calibri" panose="020F0502020204030204" pitchFamily="34" charset="0"/>
            </a:endParaRPr>
          </a:p>
          <a:p>
            <a:pPr marL="469900" marR="320675" indent="-457200">
              <a:lnSpc>
                <a:spcPct val="116700"/>
              </a:lnSpc>
              <a:spcBef>
                <a:spcPts val="0"/>
              </a:spcBef>
              <a:buFont typeface="+mj-lt"/>
              <a:buAutoNum type="arabicParenR"/>
              <a:tabLst>
                <a:tab pos="168275" algn="l"/>
              </a:tabLst>
            </a:pPr>
            <a:r>
              <a:rPr lang="en-US" sz="2000" spc="-10" dirty="0">
                <a:latin typeface="Calibri" panose="020F0502020204030204" pitchFamily="34" charset="0"/>
                <a:cs typeface="Calibri" panose="020F0502020204030204" pitchFamily="34" charset="0"/>
              </a:rPr>
              <a:t>statistical </a:t>
            </a:r>
            <a:r>
              <a:rPr lang="en-US" sz="2000" spc="-5" dirty="0">
                <a:latin typeface="Calibri" panose="020F0502020204030204" pitchFamily="34" charset="0"/>
                <a:cs typeface="Calibri" panose="020F0502020204030204" pitchFamily="34" charset="0"/>
              </a:rPr>
              <a:t>arbitrage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technology</a:t>
            </a:r>
            <a:r>
              <a:rPr lang="en-US" sz="2000" spc="-10" dirty="0">
                <a:latin typeface="Calibri" panose="020F0502020204030204" pitchFamily="34" charset="0"/>
                <a:cs typeface="Calibri" panose="020F0502020204030204" pitchFamily="34" charset="0"/>
              </a:rPr>
              <a:t> (overnight </a:t>
            </a:r>
            <a:r>
              <a:rPr lang="en-US" sz="2000" spc="-35" dirty="0">
                <a:latin typeface="Calibri" panose="020F0502020204030204" pitchFamily="34" charset="0"/>
                <a:cs typeface="Calibri" panose="020F0502020204030204" pitchFamily="34" charset="0"/>
              </a:rPr>
              <a:t>risk)</a:t>
            </a:r>
            <a:r>
              <a:rPr lang="en-US" sz="2000" spc="-10"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made</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automated</a:t>
            </a:r>
            <a:r>
              <a:rPr lang="en-US" sz="2000" spc="-1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market</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makers</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 </a:t>
            </a:r>
            <a:r>
              <a:rPr lang="en-US" sz="2000" spc="-27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produce</a:t>
            </a:r>
            <a:r>
              <a:rPr lang="en-US" sz="2000" spc="-20"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High</a:t>
            </a:r>
            <a:r>
              <a:rPr lang="en-US" sz="2000" b="1"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Frequency</a:t>
            </a:r>
            <a:r>
              <a:rPr lang="en-US" sz="2000" b="1" spc="5"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Traders</a:t>
            </a:r>
            <a:r>
              <a:rPr lang="en-US" sz="2000" spc="-15"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69900" marR="67310" indent="-457200">
              <a:lnSpc>
                <a:spcPct val="116700"/>
              </a:lnSpc>
              <a:spcBef>
                <a:spcPts val="0"/>
              </a:spcBef>
              <a:buFont typeface="+mj-lt"/>
              <a:buAutoNum type="arabicParenR"/>
              <a:tabLst>
                <a:tab pos="168275" algn="l"/>
              </a:tabLst>
            </a:pPr>
            <a:r>
              <a:rPr lang="en-US" sz="2000" spc="-20" dirty="0">
                <a:latin typeface="Calibri" panose="020F0502020204030204" pitchFamily="34" charset="0"/>
                <a:cs typeface="Calibri" panose="020F0502020204030204" pitchFamily="34" charset="0"/>
              </a:rPr>
              <a:t>As</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HFT</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provided</a:t>
            </a:r>
            <a:r>
              <a:rPr lang="en-US" sz="2000" spc="-1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competitive</a:t>
            </a:r>
            <a:r>
              <a:rPr lang="en-US" sz="2000" spc="-15" dirty="0">
                <a:latin typeface="Calibri" panose="020F0502020204030204" pitchFamily="34" charset="0"/>
                <a:cs typeface="Calibri" panose="020F0502020204030204" pitchFamily="34" charset="0"/>
              </a:rPr>
              <a:t> quotes,</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Brokers</a:t>
            </a:r>
            <a:r>
              <a:rPr lang="en-US" sz="2000" spc="-15"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had</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0"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implement</a:t>
            </a:r>
            <a:r>
              <a:rPr lang="en-US" sz="2000" spc="-15"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Smart </a:t>
            </a:r>
            <a:r>
              <a:rPr lang="en-US" sz="2000" b="1" spc="10" dirty="0">
                <a:latin typeface="Calibri" panose="020F0502020204030204" pitchFamily="34" charset="0"/>
                <a:cs typeface="Calibri" panose="020F0502020204030204" pitchFamily="34" charset="0"/>
              </a:rPr>
              <a:t>Order </a:t>
            </a:r>
            <a:r>
              <a:rPr lang="en-US" sz="2000" b="1" spc="5" dirty="0">
                <a:latin typeface="Calibri" panose="020F0502020204030204" pitchFamily="34" charset="0"/>
                <a:cs typeface="Calibri" panose="020F0502020204030204" pitchFamily="34" charset="0"/>
              </a:rPr>
              <a:t>Router </a:t>
            </a:r>
            <a:r>
              <a:rPr lang="en-US" sz="2000" b="1" spc="-25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(under </a:t>
            </a:r>
            <a:r>
              <a:rPr lang="en-US" sz="2000" spc="-5" dirty="0">
                <a:latin typeface="Calibri" panose="020F0502020204030204" pitchFamily="34" charset="0"/>
                <a:cs typeface="Calibri" panose="020F0502020204030204" pitchFamily="34" charset="0"/>
              </a:rPr>
              <a:t>regulatory </a:t>
            </a:r>
            <a:r>
              <a:rPr lang="en-US" sz="2000" spc="-25" dirty="0">
                <a:latin typeface="Calibri" panose="020F0502020204030204" pitchFamily="34" charset="0"/>
                <a:cs typeface="Calibri" panose="020F0502020204030204" pitchFamily="34" charset="0"/>
              </a:rPr>
              <a:t>pressure, </a:t>
            </a:r>
            <a:r>
              <a:rPr lang="en-US" sz="2000" spc="-5" dirty="0">
                <a:latin typeface="Calibri" panose="020F0502020204030204" pitchFamily="34" charset="0"/>
                <a:cs typeface="Calibri" panose="020F0502020204030204" pitchFamily="34" charset="0"/>
              </a:rPr>
              <a:t>since </a:t>
            </a:r>
            <a:r>
              <a:rPr lang="en-US" sz="2000" spc="15" dirty="0">
                <a:latin typeface="Calibri" panose="020F0502020204030204" pitchFamily="34" charset="0"/>
                <a:cs typeface="Calibri" panose="020F0502020204030204" pitchFamily="34" charset="0"/>
              </a:rPr>
              <a:t>MiFID </a:t>
            </a:r>
            <a:r>
              <a:rPr lang="en-US" sz="2000" spc="25" dirty="0">
                <a:latin typeface="Calibri" panose="020F0502020204030204" pitchFamily="34" charset="0"/>
                <a:cs typeface="Calibri" panose="020F0502020204030204" pitchFamily="34" charset="0"/>
              </a:rPr>
              <a:t>decided </a:t>
            </a:r>
            <a:r>
              <a:rPr lang="en-US" sz="2000" spc="-5" dirty="0">
                <a:latin typeface="Calibri" panose="020F0502020204030204" pitchFamily="34" charset="0"/>
                <a:cs typeface="Calibri" panose="020F0502020204030204" pitchFamily="34" charset="0"/>
              </a:rPr>
              <a:t>to </a:t>
            </a:r>
            <a:r>
              <a:rPr lang="en-US" sz="2000" spc="30" dirty="0">
                <a:latin typeface="Calibri" panose="020F0502020204030204" pitchFamily="34" charset="0"/>
                <a:cs typeface="Calibri" panose="020F0502020204030204" pitchFamily="34" charset="0"/>
              </a:rPr>
              <a:t>implement </a:t>
            </a:r>
            <a:r>
              <a:rPr lang="en-US" sz="2000" spc="15" dirty="0">
                <a:latin typeface="Calibri" panose="020F0502020204030204" pitchFamily="34" charset="0"/>
                <a:cs typeface="Calibri" panose="020F0502020204030204" pitchFamily="34" charset="0"/>
              </a:rPr>
              <a:t>a </a:t>
            </a:r>
            <a:r>
              <a:rPr lang="en-US" sz="2000" spc="-15" dirty="0">
                <a:latin typeface="Calibri" panose="020F0502020204030204" pitchFamily="34" charset="0"/>
                <a:cs typeface="Calibri" panose="020F0502020204030204" pitchFamily="34" charset="0"/>
              </a:rPr>
              <a:t>two-layered </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competition),</a:t>
            </a:r>
          </a:p>
          <a:p>
            <a:pPr marL="469900" marR="558165" indent="-457200">
              <a:lnSpc>
                <a:spcPct val="116700"/>
              </a:lnSpc>
              <a:spcBef>
                <a:spcPts val="0"/>
              </a:spcBef>
              <a:buFont typeface="+mj-lt"/>
              <a:buAutoNum type="arabicParenR"/>
              <a:tabLst>
                <a:tab pos="168275" algn="l"/>
              </a:tabLst>
            </a:pPr>
            <a:r>
              <a:rPr lang="en-US" sz="2000" spc="-45" dirty="0">
                <a:latin typeface="Calibri" panose="020F0502020204030204" pitchFamily="34" charset="0"/>
                <a:cs typeface="Calibri" panose="020F0502020204030204" pitchFamily="34" charset="0"/>
              </a:rPr>
              <a:t>This</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sudden</a:t>
            </a:r>
            <a:r>
              <a:rPr lang="en-US" sz="2000" spc="-15" dirty="0">
                <a:latin typeface="Calibri" panose="020F0502020204030204" pitchFamily="34" charset="0"/>
                <a:cs typeface="Calibri" panose="020F0502020204030204" pitchFamily="34" charset="0"/>
              </a:rPr>
              <a:t> </a:t>
            </a:r>
            <a:r>
              <a:rPr lang="en-US" sz="2000" b="1" spc="5" dirty="0">
                <a:latin typeface="Calibri" panose="020F0502020204030204" pitchFamily="34" charset="0"/>
                <a:cs typeface="Calibri" panose="020F0502020204030204" pitchFamily="34" charset="0"/>
              </a:rPr>
              <a:t>increase</a:t>
            </a:r>
            <a:r>
              <a:rPr lang="en-US" sz="2000" b="1" spc="10" dirty="0">
                <a:latin typeface="Calibri" panose="020F0502020204030204" pitchFamily="34" charset="0"/>
                <a:cs typeface="Calibri" panose="020F0502020204030204" pitchFamily="34" charset="0"/>
              </a:rPr>
              <a:t> </a:t>
            </a:r>
            <a:r>
              <a:rPr lang="en-US" sz="2000" b="1" spc="5" dirty="0">
                <a:latin typeface="Calibri" panose="020F0502020204030204" pitchFamily="34" charset="0"/>
                <a:cs typeface="Calibri" panose="020F0502020204030204" pitchFamily="34" charset="0"/>
              </a:rPr>
              <a:t>of</a:t>
            </a:r>
            <a:r>
              <a:rPr lang="en-US" sz="2000" b="1" spc="15" dirty="0">
                <a:latin typeface="Calibri" panose="020F0502020204030204" pitchFamily="34" charset="0"/>
                <a:cs typeface="Calibri" panose="020F0502020204030204" pitchFamily="34" charset="0"/>
              </a:rPr>
              <a:t> complexity</a:t>
            </a:r>
            <a:r>
              <a:rPr lang="en-US" sz="2000" b="1" spc="1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(and</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lack</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education)</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frightened</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some </a:t>
            </a:r>
            <a:r>
              <a:rPr lang="en-US" sz="2000" spc="-26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participants</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(suspecting</a:t>
            </a:r>
            <a:r>
              <a:rPr lang="en-US" sz="2000" spc="-2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that</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2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profit </a:t>
            </a:r>
            <a:r>
              <a:rPr lang="en-US" sz="2000" spc="-25" dirty="0">
                <a:latin typeface="Calibri" panose="020F0502020204030204" pitchFamily="34" charset="0"/>
                <a:cs typeface="Calibri" panose="020F0502020204030204" pitchFamily="34" charset="0"/>
              </a:rPr>
              <a:t>of</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HFT</a:t>
            </a:r>
            <a:r>
              <a:rPr lang="en-US" sz="2000" spc="-2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were</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their</a:t>
            </a:r>
            <a:r>
              <a:rPr lang="en-US" sz="2000" spc="-20" dirty="0">
                <a:latin typeface="Calibri" panose="020F0502020204030204" pitchFamily="34" charset="0"/>
                <a:cs typeface="Calibri" panose="020F0502020204030204" pitchFamily="34" charset="0"/>
              </a:rPr>
              <a:t> </a:t>
            </a:r>
            <a:r>
              <a:rPr lang="en-US" sz="2000" spc="-35" dirty="0">
                <a:latin typeface="Calibri" panose="020F0502020204030204" pitchFamily="34" charset="0"/>
                <a:cs typeface="Calibri" panose="020F0502020204030204" pitchFamily="34" charset="0"/>
              </a:rPr>
              <a:t>lost),</a:t>
            </a:r>
            <a:endParaRPr lang="en-US" sz="2000" dirty="0">
              <a:latin typeface="Calibri" panose="020F0502020204030204" pitchFamily="34" charset="0"/>
              <a:cs typeface="Calibri" panose="020F0502020204030204" pitchFamily="34" charset="0"/>
            </a:endParaRPr>
          </a:p>
          <a:p>
            <a:pPr marL="469900" marR="278130" indent="-457200">
              <a:lnSpc>
                <a:spcPct val="116700"/>
              </a:lnSpc>
              <a:spcBef>
                <a:spcPts val="0"/>
              </a:spcBef>
              <a:buFont typeface="+mj-lt"/>
              <a:buAutoNum type="arabicParenR"/>
              <a:tabLst>
                <a:tab pos="168275" algn="l"/>
              </a:tabLst>
            </a:pPr>
            <a:r>
              <a:rPr lang="en-US" sz="2000" spc="-20" dirty="0">
                <a:latin typeface="Calibri" panose="020F0502020204030204" pitchFamily="34" charset="0"/>
                <a:cs typeface="Calibri" panose="020F0502020204030204" pitchFamily="34" charset="0"/>
              </a:rPr>
              <a:t>Trading</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platforms</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offered</a:t>
            </a:r>
            <a:r>
              <a:rPr lang="en-US" sz="2000" spc="-15"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anonymity</a:t>
            </a:r>
            <a:r>
              <a:rPr lang="en-US" sz="2000" b="1"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features,</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claiming</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it</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will</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reduce</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information </a:t>
            </a:r>
            <a:r>
              <a:rPr lang="en-US" sz="2000" spc="-27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leakage</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(birth</a:t>
            </a:r>
            <a:r>
              <a:rPr lang="en-US" sz="2000" spc="-2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European</a:t>
            </a:r>
            <a:r>
              <a:rPr lang="en-US" sz="2000" spc="-20" dirty="0">
                <a:latin typeface="Calibri" panose="020F0502020204030204" pitchFamily="34" charset="0"/>
                <a:cs typeface="Calibri" panose="020F0502020204030204" pitchFamily="34" charset="0"/>
              </a:rPr>
              <a:t> </a:t>
            </a:r>
            <a:r>
              <a:rPr lang="en-US" sz="2000" b="1" spc="5" dirty="0">
                <a:latin typeface="Calibri" panose="020F0502020204030204" pitchFamily="34" charset="0"/>
                <a:cs typeface="Calibri" panose="020F0502020204030204" pitchFamily="34" charset="0"/>
              </a:rPr>
              <a:t>Dark </a:t>
            </a:r>
            <a:r>
              <a:rPr lang="en-US" sz="2000" b="1" spc="-15" dirty="0">
                <a:latin typeface="Calibri" panose="020F0502020204030204" pitchFamily="34" charset="0"/>
                <a:cs typeface="Calibri" panose="020F0502020204030204" pitchFamily="34" charset="0"/>
              </a:rPr>
              <a:t>Pools</a:t>
            </a:r>
            <a:r>
              <a:rPr lang="en-US" sz="2000" spc="-15"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69900" marR="580390" indent="-457200">
              <a:lnSpc>
                <a:spcPct val="116700"/>
              </a:lnSpc>
              <a:spcBef>
                <a:spcPts val="0"/>
              </a:spcBef>
              <a:buFont typeface="+mj-lt"/>
              <a:buAutoNum type="arabicParenR"/>
              <a:tabLst>
                <a:tab pos="168275" algn="l"/>
              </a:tabLst>
            </a:pPr>
            <a:r>
              <a:rPr lang="en-US" sz="2000" spc="5" dirty="0">
                <a:latin typeface="Calibri" panose="020F0502020204030204" pitchFamily="34" charset="0"/>
                <a:cs typeface="Calibri" panose="020F0502020204030204" pitchFamily="34" charset="0"/>
              </a:rPr>
              <a:t>Exchanges</a:t>
            </a:r>
            <a:r>
              <a:rPr lang="en-US" sz="2000" spc="-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provided </a:t>
            </a:r>
            <a:r>
              <a:rPr lang="en-US" sz="2000" b="1" spc="10" dirty="0">
                <a:latin typeface="Calibri" panose="020F0502020204030204" pitchFamily="34" charset="0"/>
                <a:cs typeface="Calibri" panose="020F0502020204030204" pitchFamily="34" charset="0"/>
              </a:rPr>
              <a:t>internalization</a:t>
            </a:r>
            <a:r>
              <a:rPr lang="en-US" sz="2000" b="1" spc="2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features,</a:t>
            </a:r>
            <a:r>
              <a:rPr lang="en-US" sz="200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brokers</a:t>
            </a:r>
            <a:r>
              <a:rPr lang="en-US" sz="2000" dirty="0">
                <a:latin typeface="Calibri" panose="020F0502020204030204" pitchFamily="34" charset="0"/>
                <a:cs typeface="Calibri" panose="020F0502020204030204" pitchFamily="34" charset="0"/>
              </a:rPr>
              <a:t> provided </a:t>
            </a:r>
            <a:r>
              <a:rPr lang="en-US" sz="2000" spc="-15" dirty="0">
                <a:latin typeface="Calibri" panose="020F0502020204030204" pitchFamily="34" charset="0"/>
                <a:cs typeface="Calibri" panose="020F0502020204030204" pitchFamily="34" charset="0"/>
              </a:rPr>
              <a:t>crossing </a:t>
            </a:r>
            <a:r>
              <a:rPr lang="en-US" sz="2000" spc="-27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capabilities,</a:t>
            </a:r>
            <a:endParaRPr lang="en-US" sz="2000" dirty="0">
              <a:latin typeface="Calibri" panose="020F0502020204030204" pitchFamily="34" charset="0"/>
              <a:cs typeface="Calibri" panose="020F0502020204030204" pitchFamily="34" charset="0"/>
            </a:endParaRPr>
          </a:p>
          <a:p>
            <a:pPr marL="469900" marR="5080" indent="-457200">
              <a:lnSpc>
                <a:spcPct val="116700"/>
              </a:lnSpc>
              <a:spcBef>
                <a:spcPts val="0"/>
              </a:spcBef>
              <a:buFont typeface="+mj-lt"/>
              <a:buAutoNum type="arabicParenR"/>
              <a:tabLst>
                <a:tab pos="168275" algn="l"/>
              </a:tabLst>
            </a:pPr>
            <a:r>
              <a:rPr lang="en-US" sz="2000" spc="15" dirty="0">
                <a:latin typeface="Calibri" panose="020F0502020204030204" pitchFamily="34" charset="0"/>
                <a:cs typeface="Calibri" panose="020F0502020204030204" pitchFamily="34" charset="0"/>
              </a:rPr>
              <a:t>High</a:t>
            </a:r>
            <a:r>
              <a:rPr lang="en-US" sz="2000" spc="-2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fixed</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costs</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high</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competition</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leaded</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b="1" spc="10" dirty="0">
                <a:latin typeface="Calibri" panose="020F0502020204030204" pitchFamily="34" charset="0"/>
                <a:cs typeface="Calibri" panose="020F0502020204030204" pitchFamily="34" charset="0"/>
              </a:rPr>
              <a:t>mergers </a:t>
            </a:r>
            <a:r>
              <a:rPr lang="en-US" sz="2000" spc="25" dirty="0">
                <a:latin typeface="Calibri" panose="020F0502020204030204" pitchFamily="34" charset="0"/>
                <a:cs typeface="Calibri" panose="020F0502020204030204" pitchFamily="34" charset="0"/>
              </a:rPr>
              <a:t>(LSE</a:t>
            </a:r>
            <a:r>
              <a:rPr lang="en-US" sz="2000" spc="-15" dirty="0">
                <a:latin typeface="Calibri" panose="020F0502020204030204" pitchFamily="34" charset="0"/>
                <a:cs typeface="Calibri" panose="020F0502020204030204" pitchFamily="34" charset="0"/>
              </a:rPr>
              <a:t> </a:t>
            </a:r>
            <a:r>
              <a:rPr lang="en-US" sz="2000" spc="-280" dirty="0">
                <a:latin typeface="Calibri" panose="020F0502020204030204" pitchFamily="34" charset="0"/>
                <a:cs typeface="Calibri" panose="020F0502020204030204" pitchFamily="34" charset="0"/>
              </a:rPr>
              <a:t>+</a:t>
            </a:r>
            <a:r>
              <a:rPr lang="en-US" sz="2000" spc="-27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Turquoise,</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BATS</a:t>
            </a:r>
            <a:r>
              <a:rPr lang="en-US" sz="2000" spc="-15" dirty="0">
                <a:latin typeface="Calibri" panose="020F0502020204030204" pitchFamily="34" charset="0"/>
                <a:cs typeface="Calibri" panose="020F0502020204030204" pitchFamily="34" charset="0"/>
              </a:rPr>
              <a:t> </a:t>
            </a:r>
            <a:r>
              <a:rPr lang="en-US" sz="2000" spc="-280" dirty="0">
                <a:latin typeface="Calibri" panose="020F0502020204030204" pitchFamily="34" charset="0"/>
                <a:cs typeface="Calibri" panose="020F0502020204030204" pitchFamily="34" charset="0"/>
              </a:rPr>
              <a:t>+ </a:t>
            </a:r>
            <a:r>
              <a:rPr lang="en-US" sz="2000" spc="-275" dirty="0">
                <a:latin typeface="Calibri" panose="020F0502020204030204" pitchFamily="34" charset="0"/>
                <a:cs typeface="Calibri" panose="020F0502020204030204" pitchFamily="34" charset="0"/>
              </a:rPr>
              <a:t> </a:t>
            </a:r>
            <a:r>
              <a:rPr lang="en-US" sz="2000" spc="-45" dirty="0">
                <a:latin typeface="Calibri" panose="020F0502020204030204" pitchFamily="34" charset="0"/>
                <a:cs typeface="Calibri" panose="020F0502020204030204" pitchFamily="34" charset="0"/>
              </a:rPr>
              <a:t>Chi-X,</a:t>
            </a:r>
            <a:r>
              <a:rPr lang="en-US" sz="2000" spc="-20"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ICE</a:t>
            </a:r>
            <a:r>
              <a:rPr lang="en-US" sz="2000" spc="-20" dirty="0">
                <a:latin typeface="Calibri" panose="020F0502020204030204" pitchFamily="34" charset="0"/>
                <a:cs typeface="Calibri" panose="020F0502020204030204" pitchFamily="34" charset="0"/>
              </a:rPr>
              <a:t> </a:t>
            </a:r>
            <a:r>
              <a:rPr lang="en-US" sz="2000" spc="-280" dirty="0">
                <a:latin typeface="Calibri" panose="020F0502020204030204" pitchFamily="34" charset="0"/>
                <a:cs typeface="Calibri" panose="020F0502020204030204" pitchFamily="34" charset="0"/>
              </a:rPr>
              <a:t>+</a:t>
            </a:r>
            <a:r>
              <a:rPr lang="en-US" sz="2000" spc="-20" dirty="0">
                <a:latin typeface="Calibri" panose="020F0502020204030204" pitchFamily="34" charset="0"/>
                <a:cs typeface="Calibri" panose="020F0502020204030204" pitchFamily="34" charset="0"/>
              </a:rPr>
              <a:t> </a:t>
            </a:r>
            <a:r>
              <a:rPr lang="en-US" sz="2000" spc="1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rPr>
              <a:t>y</a:t>
            </a:r>
            <a:r>
              <a:rPr lang="en-US" sz="2000" spc="-50" dirty="0" err="1">
                <a:latin typeface="Calibri" panose="020F0502020204030204" pitchFamily="34" charset="0"/>
                <a:cs typeface="Calibri" panose="020F0502020204030204" pitchFamily="34" charset="0"/>
              </a:rPr>
              <a:t>se</a:t>
            </a:r>
            <a:r>
              <a:rPr lang="en-US" sz="2000" spc="-50" dirty="0">
                <a:latin typeface="Calibri" panose="020F0502020204030204" pitchFamily="34" charset="0"/>
                <a:cs typeface="Calibri" panose="020F0502020204030204" pitchFamily="34" charset="0"/>
              </a:rPr>
              <a:t>,</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Euron</a:t>
            </a:r>
            <a:r>
              <a:rPr lang="en-US" sz="2000" spc="-10" dirty="0">
                <a:latin typeface="Calibri" panose="020F0502020204030204" pitchFamily="34" charset="0"/>
                <a:cs typeface="Calibri" panose="020F0502020204030204" pitchFamily="34" charset="0"/>
              </a:rPr>
              <a:t>e</a:t>
            </a:r>
            <a:r>
              <a:rPr lang="en-US" sz="2000" spc="-40" dirty="0">
                <a:latin typeface="Calibri" panose="020F0502020204030204" pitchFamily="34" charset="0"/>
                <a:cs typeface="Calibri" panose="020F0502020204030204" pitchFamily="34" charset="0"/>
              </a:rPr>
              <a:t>xt</a:t>
            </a:r>
            <a:r>
              <a:rPr lang="en-US" sz="2000" spc="-20" dirty="0">
                <a:latin typeface="Calibri" panose="020F0502020204030204" pitchFamily="34" charset="0"/>
                <a:cs typeface="Calibri" panose="020F0502020204030204" pitchFamily="34" charset="0"/>
              </a:rPr>
              <a:t> </a:t>
            </a:r>
            <a:r>
              <a:rPr lang="en-US" sz="2000" spc="-280" dirty="0">
                <a:latin typeface="Calibri" panose="020F0502020204030204" pitchFamily="34" charset="0"/>
                <a:cs typeface="Calibri" panose="020F0502020204030204" pitchFamily="34" charset="0"/>
              </a:rPr>
              <a:t>+</a:t>
            </a:r>
            <a:r>
              <a:rPr lang="en-US" sz="2000" spc="-20" dirty="0">
                <a:latin typeface="Calibri" panose="020F0502020204030204" pitchFamily="34" charset="0"/>
                <a:cs typeface="Calibri" panose="020F0502020204030204" pitchFamily="34" charset="0"/>
              </a:rPr>
              <a:t> </a:t>
            </a:r>
            <a:r>
              <a:rPr lang="en-US" sz="2000" spc="-60" dirty="0">
                <a:latin typeface="Calibri" panose="020F0502020204030204" pitchFamily="34" charset="0"/>
                <a:cs typeface="Calibri" panose="020F0502020204030204" pitchFamily="34" charset="0"/>
              </a:rPr>
              <a:t>?,</a:t>
            </a:r>
            <a:r>
              <a:rPr lang="en-US" sz="2000" spc="-20" dirty="0">
                <a:latin typeface="Calibri" panose="020F0502020204030204" pitchFamily="34" charset="0"/>
                <a:cs typeface="Calibri" panose="020F0502020204030204" pitchFamily="34" charset="0"/>
              </a:rPr>
              <a:t> </a:t>
            </a:r>
            <a:r>
              <a:rPr lang="en-US" sz="2000" spc="2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t</a:t>
            </a:r>
            <a:r>
              <a:rPr lang="en-US" sz="2000" spc="-35" dirty="0" err="1">
                <a:latin typeface="Calibri" panose="020F0502020204030204" pitchFamily="34" charset="0"/>
                <a:cs typeface="Calibri" panose="020F0502020204030204" pitchFamily="34" charset="0"/>
              </a:rPr>
              <a:t>c</a:t>
            </a:r>
            <a:r>
              <a:rPr lang="en-US" sz="2000" spc="-35" dirty="0">
                <a:latin typeface="Calibri" panose="020F0502020204030204" pitchFamily="34" charset="0"/>
                <a:cs typeface="Calibri" panose="020F0502020204030204" pitchFamily="34" charset="0"/>
              </a:rPr>
              <a:t>);</a:t>
            </a:r>
          </a:p>
          <a:p>
            <a:pPr marL="469900" marR="5080" indent="-457200">
              <a:lnSpc>
                <a:spcPct val="116700"/>
              </a:lnSpc>
              <a:spcBef>
                <a:spcPts val="0"/>
              </a:spcBef>
              <a:buFont typeface="+mj-lt"/>
              <a:buAutoNum type="arabicParenR"/>
              <a:tabLst>
                <a:tab pos="168275" algn="l"/>
              </a:tabLst>
            </a:pPr>
            <a:r>
              <a:rPr lang="en-US" sz="2000" spc="5" dirty="0">
                <a:latin typeface="Calibri" panose="020F0502020204030204" pitchFamily="34" charset="0"/>
                <a:cs typeface="Calibri" panose="020F0502020204030204" pitchFamily="34" charset="0"/>
              </a:rPr>
              <a:t>Exchanges</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are</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close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20"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be</a:t>
            </a:r>
            <a:r>
              <a:rPr lang="en-US" sz="2000" spc="-15"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technology</a:t>
            </a:r>
            <a:r>
              <a:rPr lang="en-US" sz="2000" b="1" spc="5" dirty="0">
                <a:latin typeface="Calibri" panose="020F0502020204030204" pitchFamily="34" charset="0"/>
                <a:cs typeface="Calibri" panose="020F0502020204030204" pitchFamily="34" charset="0"/>
              </a:rPr>
              <a:t> </a:t>
            </a:r>
            <a:r>
              <a:rPr lang="en-US" sz="2000" b="1" spc="-5" dirty="0">
                <a:latin typeface="Calibri" panose="020F0502020204030204" pitchFamily="34" charset="0"/>
                <a:cs typeface="Calibri" panose="020F0502020204030204" pitchFamily="34" charset="0"/>
              </a:rPr>
              <a:t>vendors</a:t>
            </a:r>
            <a:r>
              <a:rPr lang="en-US" sz="2000" spc="-5"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A2BBEC-CDD7-4ABD-A687-74BFC82F0915}"/>
              </a:ext>
            </a:extLst>
          </p:cNvPr>
          <p:cNvSpPr>
            <a:spLocks noGrp="1"/>
          </p:cNvSpPr>
          <p:nvPr>
            <p:ph type="sldNum" sz="quarter" idx="12"/>
          </p:nvPr>
        </p:nvSpPr>
        <p:spPr/>
        <p:txBody>
          <a:bodyPr/>
          <a:lstStyle/>
          <a:p>
            <a:pPr>
              <a:defRPr/>
            </a:pPr>
            <a:fld id="{F46FFCC8-0F20-9B4B-AD2E-8C39025E5577}" type="slidenum">
              <a:rPr lang="en-GB" smtClean="0"/>
              <a:pPr>
                <a:defRPr/>
              </a:pPr>
              <a:t>24</a:t>
            </a:fld>
            <a:endParaRPr lang="en-GB"/>
          </a:p>
        </p:txBody>
      </p:sp>
      <p:sp>
        <p:nvSpPr>
          <p:cNvPr id="5" name="Footer Placeholder 4">
            <a:extLst>
              <a:ext uri="{FF2B5EF4-FFF2-40B4-BE49-F238E27FC236}">
                <a16:creationId xmlns:a16="http://schemas.microsoft.com/office/drawing/2014/main" id="{19F4BCD4-1A42-4B0F-9E52-40C11F77511B}"/>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2950165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1161-202C-410D-80B0-4E7F3E07E55F}"/>
              </a:ext>
            </a:extLst>
          </p:cNvPr>
          <p:cNvSpPr>
            <a:spLocks noGrp="1"/>
          </p:cNvSpPr>
          <p:nvPr>
            <p:ph type="title"/>
          </p:nvPr>
        </p:nvSpPr>
        <p:spPr/>
        <p:txBody>
          <a:bodyPr/>
          <a:lstStyle/>
          <a:p>
            <a:r>
              <a:rPr lang="en-US" sz="2800" spc="85" dirty="0">
                <a:latin typeface="Calibri" panose="020F0502020204030204" pitchFamily="34" charset="0"/>
                <a:cs typeface="Calibri" panose="020F0502020204030204" pitchFamily="34" charset="0"/>
              </a:rPr>
              <a:t>A</a:t>
            </a:r>
            <a:r>
              <a:rPr lang="en-US" sz="2800" spc="5"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standard</a:t>
            </a:r>
            <a:r>
              <a:rPr lang="en-US" sz="2800" spc="5"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optimization</a:t>
            </a:r>
            <a:r>
              <a:rPr lang="en-US" sz="2800" spc="5"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paradox</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53DD74C-C981-40B8-AF94-6CA9312F040B}"/>
              </a:ext>
            </a:extLst>
          </p:cNvPr>
          <p:cNvSpPr>
            <a:spLocks noGrp="1"/>
          </p:cNvSpPr>
          <p:nvPr>
            <p:ph idx="1"/>
          </p:nvPr>
        </p:nvSpPr>
        <p:spPr>
          <a:xfrm>
            <a:off x="755229" y="2011147"/>
            <a:ext cx="2925231" cy="2308538"/>
          </a:xfrm>
        </p:spPr>
        <p:txBody>
          <a:bodyPr/>
          <a:lstStyle/>
          <a:p>
            <a:pPr marL="354965" indent="-342900">
              <a:lnSpc>
                <a:spcPct val="100000"/>
              </a:lnSpc>
              <a:spcBef>
                <a:spcPts val="309"/>
              </a:spcBef>
              <a:buFont typeface="Wingdings" panose="05000000000000000000" pitchFamily="2" charset="2"/>
              <a:buChar char="q"/>
              <a:tabLst>
                <a:tab pos="90805" algn="l"/>
              </a:tabLst>
            </a:pPr>
            <a:r>
              <a:rPr lang="en-US" sz="2000" spc="-25"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more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parameters</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you </a:t>
            </a:r>
            <a:r>
              <a:rPr lang="en-US" sz="2000" spc="25" dirty="0">
                <a:latin typeface="Calibri" panose="020F0502020204030204" pitchFamily="34" charset="0"/>
                <a:cs typeface="Calibri" panose="020F0502020204030204" pitchFamily="34" charset="0"/>
              </a:rPr>
              <a:t>add</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5" dirty="0">
                <a:latin typeface="Calibri" panose="020F0502020204030204" pitchFamily="34" charset="0"/>
                <a:cs typeface="Calibri" panose="020F0502020204030204" pitchFamily="34" charset="0"/>
              </a:rPr>
              <a:t> situation,</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b="1" spc="10" dirty="0">
                <a:latin typeface="Calibri" panose="020F0502020204030204" pitchFamily="34" charset="0"/>
                <a:cs typeface="Calibri" panose="020F0502020204030204" pitchFamily="34" charset="0"/>
              </a:rPr>
              <a:t>better</a:t>
            </a:r>
            <a:r>
              <a:rPr lang="en-US" sz="2000" b="1"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the</a:t>
            </a:r>
            <a:r>
              <a:rPr lang="en-US" sz="2000" b="1"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optimum</a:t>
            </a:r>
            <a:r>
              <a:rPr lang="en-US" sz="2000" spc="15"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354965" indent="-342900">
              <a:lnSpc>
                <a:spcPct val="100000"/>
              </a:lnSpc>
              <a:spcBef>
                <a:spcPts val="204"/>
              </a:spcBef>
              <a:buFont typeface="Wingdings" panose="05000000000000000000" pitchFamily="2" charset="2"/>
              <a:buChar char="q"/>
              <a:tabLst>
                <a:tab pos="90805" algn="l"/>
              </a:tabLst>
            </a:pPr>
            <a:r>
              <a:rPr lang="en-US" sz="2000" spc="45" dirty="0">
                <a:latin typeface="Calibri" panose="020F0502020204030204" pitchFamily="34" charset="0"/>
                <a:cs typeface="Calibri" panose="020F0502020204030204" pitchFamily="34" charset="0"/>
              </a:rPr>
              <a:t>But</a:t>
            </a:r>
            <a:r>
              <a:rPr lang="en-US" sz="2000" spc="-2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20"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more</a:t>
            </a:r>
            <a:r>
              <a:rPr lang="en-US" sz="2000" b="1" spc="-5"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complex</a:t>
            </a:r>
            <a:r>
              <a:rPr lang="en-US" sz="2000" b="1" spc="-5" dirty="0">
                <a:latin typeface="Calibri" panose="020F0502020204030204" pitchFamily="34" charset="0"/>
                <a:cs typeface="Calibri" panose="020F0502020204030204" pitchFamily="34" charset="0"/>
              </a:rPr>
              <a:t> to</a:t>
            </a:r>
            <a:r>
              <a:rPr lang="en-US" sz="2000" b="1" spc="-20" dirty="0">
                <a:latin typeface="Calibri" panose="020F0502020204030204" pitchFamily="34" charset="0"/>
                <a:cs typeface="Calibri" panose="020F0502020204030204" pitchFamily="34" charset="0"/>
              </a:rPr>
              <a:t> find</a:t>
            </a:r>
            <a:r>
              <a:rPr lang="en-US" sz="2000" spc="-2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CFA0E02-DD91-4624-B447-94907DB858FB}"/>
              </a:ext>
            </a:extLst>
          </p:cNvPr>
          <p:cNvSpPr>
            <a:spLocks noGrp="1"/>
          </p:cNvSpPr>
          <p:nvPr>
            <p:ph type="sldNum" sz="quarter" idx="12"/>
          </p:nvPr>
        </p:nvSpPr>
        <p:spPr/>
        <p:txBody>
          <a:bodyPr/>
          <a:lstStyle/>
          <a:p>
            <a:pPr>
              <a:defRPr/>
            </a:pPr>
            <a:fld id="{F46FFCC8-0F20-9B4B-AD2E-8C39025E5577}" type="slidenum">
              <a:rPr lang="en-GB" smtClean="0"/>
              <a:pPr>
                <a:defRPr/>
              </a:pPr>
              <a:t>25</a:t>
            </a:fld>
            <a:endParaRPr lang="en-GB"/>
          </a:p>
        </p:txBody>
      </p:sp>
      <p:sp>
        <p:nvSpPr>
          <p:cNvPr id="5" name="Footer Placeholder 4">
            <a:extLst>
              <a:ext uri="{FF2B5EF4-FFF2-40B4-BE49-F238E27FC236}">
                <a16:creationId xmlns:a16="http://schemas.microsoft.com/office/drawing/2014/main" id="{DC7B50E0-F884-44F5-84D6-9E195517D529}"/>
              </a:ext>
            </a:extLst>
          </p:cNvPr>
          <p:cNvSpPr>
            <a:spLocks noGrp="1"/>
          </p:cNvSpPr>
          <p:nvPr>
            <p:ph type="ftr" sz="quarter" idx="3"/>
          </p:nvPr>
        </p:nvSpPr>
        <p:spPr/>
        <p:txBody>
          <a:bodyPr/>
          <a:lstStyle/>
          <a:p>
            <a:pPr>
              <a:defRPr/>
            </a:pPr>
            <a:r>
              <a:rPr lang="en-GB"/>
              <a:t>Document Classification</a:t>
            </a:r>
            <a:endParaRPr lang="en-GB">
              <a:cs typeface="+mn-cs"/>
            </a:endParaRPr>
          </a:p>
        </p:txBody>
      </p:sp>
      <p:pic>
        <p:nvPicPr>
          <p:cNvPr id="6" name="object 7">
            <a:extLst>
              <a:ext uri="{FF2B5EF4-FFF2-40B4-BE49-F238E27FC236}">
                <a16:creationId xmlns:a16="http://schemas.microsoft.com/office/drawing/2014/main" id="{7FE03B83-AB70-4567-B494-E86DCAD81BEE}"/>
              </a:ext>
            </a:extLst>
          </p:cNvPr>
          <p:cNvPicPr/>
          <p:nvPr/>
        </p:nvPicPr>
        <p:blipFill>
          <a:blip r:embed="rId2" cstate="print"/>
          <a:stretch>
            <a:fillRect/>
          </a:stretch>
        </p:blipFill>
        <p:spPr>
          <a:xfrm>
            <a:off x="4206515" y="1283311"/>
            <a:ext cx="7722476" cy="3764210"/>
          </a:xfrm>
          <a:prstGeom prst="rect">
            <a:avLst/>
          </a:prstGeom>
        </p:spPr>
      </p:pic>
    </p:spTree>
    <p:extLst>
      <p:ext uri="{BB962C8B-B14F-4D97-AF65-F5344CB8AC3E}">
        <p14:creationId xmlns:p14="http://schemas.microsoft.com/office/powerpoint/2010/main" val="2828060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3E93-4069-462E-ADFA-E1D9F45F7D53}"/>
              </a:ext>
            </a:extLst>
          </p:cNvPr>
          <p:cNvSpPr>
            <a:spLocks noGrp="1"/>
          </p:cNvSpPr>
          <p:nvPr>
            <p:ph type="title"/>
          </p:nvPr>
        </p:nvSpPr>
        <p:spPr/>
        <p:txBody>
          <a:bodyPr/>
          <a:lstStyle/>
          <a:p>
            <a:r>
              <a:rPr lang="en-US" sz="2800" spc="85" dirty="0">
                <a:latin typeface="Calibri" panose="020F0502020204030204" pitchFamily="34" charset="0"/>
                <a:cs typeface="Calibri" panose="020F0502020204030204" pitchFamily="34" charset="0"/>
              </a:rPr>
              <a:t>A</a:t>
            </a:r>
            <a:r>
              <a:rPr lang="en-US" sz="2800" spc="5"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standard</a:t>
            </a:r>
            <a:r>
              <a:rPr lang="en-US" sz="2800" spc="5"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optimization</a:t>
            </a:r>
            <a:r>
              <a:rPr lang="en-US" sz="2800" spc="5"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paradox</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D1341F2-439A-496D-AF7E-C8C9B605A0A9}"/>
              </a:ext>
            </a:extLst>
          </p:cNvPr>
          <p:cNvSpPr>
            <a:spLocks noGrp="1"/>
          </p:cNvSpPr>
          <p:nvPr>
            <p:ph idx="1"/>
          </p:nvPr>
        </p:nvSpPr>
        <p:spPr>
          <a:xfrm>
            <a:off x="389469" y="1760543"/>
            <a:ext cx="11398251" cy="3908738"/>
          </a:xfrm>
        </p:spPr>
        <p:txBody>
          <a:bodyPr/>
          <a:lstStyle/>
          <a:p>
            <a:pPr marL="491489" indent="-342900">
              <a:lnSpc>
                <a:spcPct val="100000"/>
              </a:lnSpc>
              <a:spcBef>
                <a:spcPts val="585"/>
              </a:spcBef>
              <a:buFont typeface="Wingdings" panose="05000000000000000000" pitchFamily="2" charset="2"/>
              <a:buChar char="Ø"/>
              <a:tabLst>
                <a:tab pos="227965" algn="l"/>
              </a:tabLst>
            </a:pPr>
            <a:r>
              <a:rPr lang="en-US" sz="2000" spc="-25"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more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parameters</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you</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add</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5" dirty="0">
                <a:latin typeface="Calibri" panose="020F0502020204030204" pitchFamily="34" charset="0"/>
                <a:cs typeface="Calibri" panose="020F0502020204030204" pitchFamily="34" charset="0"/>
              </a:rPr>
              <a:t> situation, </a:t>
            </a:r>
            <a:r>
              <a:rPr lang="en-US" sz="2000" spc="20" dirty="0">
                <a:latin typeface="Calibri" panose="020F0502020204030204" pitchFamily="34" charset="0"/>
                <a:cs typeface="Calibri" panose="020F0502020204030204" pitchFamily="34" charset="0"/>
              </a:rPr>
              <a:t>the</a:t>
            </a:r>
            <a:r>
              <a:rPr lang="en-US" sz="2000" spc="-10" dirty="0">
                <a:latin typeface="Calibri" panose="020F0502020204030204" pitchFamily="34" charset="0"/>
                <a:cs typeface="Calibri" panose="020F0502020204030204" pitchFamily="34" charset="0"/>
              </a:rPr>
              <a:t> </a:t>
            </a:r>
            <a:r>
              <a:rPr lang="en-US" sz="2000" b="1" spc="10" dirty="0">
                <a:latin typeface="Calibri" panose="020F0502020204030204" pitchFamily="34" charset="0"/>
                <a:cs typeface="Calibri" panose="020F0502020204030204" pitchFamily="34" charset="0"/>
              </a:rPr>
              <a:t>better</a:t>
            </a:r>
            <a:r>
              <a:rPr lang="en-US" sz="2000" b="1"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the</a:t>
            </a:r>
            <a:r>
              <a:rPr lang="en-US" sz="2000" b="1"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optimum</a:t>
            </a:r>
            <a:r>
              <a:rPr lang="en-US" sz="2000" spc="15"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91489" indent="-342900">
              <a:lnSpc>
                <a:spcPct val="100000"/>
              </a:lnSpc>
              <a:spcBef>
                <a:spcPts val="484"/>
              </a:spcBef>
              <a:buFont typeface="Wingdings" panose="05000000000000000000" pitchFamily="2" charset="2"/>
              <a:buChar char="Ø"/>
              <a:tabLst>
                <a:tab pos="227965" algn="l"/>
              </a:tabLst>
            </a:pPr>
            <a:r>
              <a:rPr lang="en-US" sz="2000" spc="45" dirty="0">
                <a:latin typeface="Calibri" panose="020F0502020204030204" pitchFamily="34" charset="0"/>
                <a:cs typeface="Calibri" panose="020F0502020204030204" pitchFamily="34" charset="0"/>
              </a:rPr>
              <a:t>But</a:t>
            </a:r>
            <a:r>
              <a:rPr lang="en-US" sz="2000" spc="-2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20"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more</a:t>
            </a:r>
            <a:r>
              <a:rPr lang="en-US" sz="2000" b="1" spc="-5"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complex</a:t>
            </a:r>
            <a:r>
              <a:rPr lang="en-US" sz="2000" b="1" spc="-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20" dirty="0">
                <a:latin typeface="Calibri" panose="020F0502020204030204" pitchFamily="34" charset="0"/>
                <a:cs typeface="Calibri" panose="020F0502020204030204" pitchFamily="34" charset="0"/>
              </a:rPr>
              <a:t> find.</a:t>
            </a:r>
            <a:endParaRPr lang="en-US" sz="2000" dirty="0">
              <a:latin typeface="Calibri" panose="020F0502020204030204" pitchFamily="34" charset="0"/>
              <a:cs typeface="Calibri" panose="020F0502020204030204" pitchFamily="34" charset="0"/>
            </a:endParaRPr>
          </a:p>
          <a:p>
            <a:pPr marL="492124" marR="220979" indent="-342900">
              <a:lnSpc>
                <a:spcPct val="119300"/>
              </a:lnSpc>
              <a:spcBef>
                <a:spcPts val="300"/>
              </a:spcBef>
              <a:buFont typeface="Wingdings" panose="05000000000000000000" pitchFamily="2" charset="2"/>
              <a:buChar char="Ø"/>
              <a:tabLst>
                <a:tab pos="227965" algn="l"/>
              </a:tabLst>
            </a:pPr>
            <a:r>
              <a:rPr lang="en-US" sz="2000" spc="-10" dirty="0">
                <a:latin typeface="Calibri" panose="020F0502020204030204" pitchFamily="34" charset="0"/>
                <a:cs typeface="Calibri" panose="020F0502020204030204" pitchFamily="34" charset="0"/>
              </a:rPr>
              <a:t>simultaneously, </a:t>
            </a:r>
            <a:r>
              <a:rPr lang="en-US" sz="2000" spc="15" dirty="0">
                <a:latin typeface="Calibri" panose="020F0502020204030204" pitchFamily="34" charset="0"/>
                <a:cs typeface="Calibri" panose="020F0502020204030204" pitchFamily="34" charset="0"/>
              </a:rPr>
              <a:t>a</a:t>
            </a:r>
            <a:r>
              <a:rPr lang="en-US" sz="2000" spc="-5" dirty="0">
                <a:latin typeface="Calibri" panose="020F0502020204030204" pitchFamily="34" charset="0"/>
                <a:cs typeface="Calibri" panose="020F0502020204030204" pitchFamily="34" charset="0"/>
              </a:rPr>
              <a:t> large</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academic</a:t>
            </a:r>
            <a:r>
              <a:rPr lang="en-US" sz="2000" spc="-5" dirty="0">
                <a:latin typeface="Calibri" panose="020F0502020204030204" pitchFamily="34" charset="0"/>
                <a:cs typeface="Calibri" panose="020F0502020204030204" pitchFamily="34" charset="0"/>
              </a:rPr>
              <a:t> literature</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emerged</a:t>
            </a:r>
            <a:r>
              <a:rPr lang="en-US" sz="2000" spc="-5" dirty="0">
                <a:latin typeface="Calibri" panose="020F0502020204030204" pitchFamily="34" charset="0"/>
                <a:cs typeface="Calibri" panose="020F0502020204030204" pitchFamily="34" charset="0"/>
              </a:rPr>
              <a:t> to</a:t>
            </a:r>
            <a:r>
              <a:rPr lang="en-US" sz="2000" spc="-10" dirty="0">
                <a:latin typeface="Calibri" panose="020F0502020204030204" pitchFamily="34" charset="0"/>
                <a:cs typeface="Calibri" panose="020F0502020204030204" pitchFamily="34" charset="0"/>
              </a:rPr>
              <a:t> </a:t>
            </a:r>
            <a:r>
              <a:rPr lang="en-US" sz="2000" b="1" spc="20" dirty="0">
                <a:latin typeface="Calibri" panose="020F0502020204030204" pitchFamily="34" charset="0"/>
                <a:cs typeface="Calibri" panose="020F0502020204030204" pitchFamily="34" charset="0"/>
              </a:rPr>
              <a:t>optimize</a:t>
            </a:r>
            <a:r>
              <a:rPr lang="en-US" sz="2000" b="1" spc="10"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the</a:t>
            </a:r>
            <a:r>
              <a:rPr lang="en-US" sz="2000" b="1" spc="5" dirty="0">
                <a:latin typeface="Calibri" panose="020F0502020204030204" pitchFamily="34" charset="0"/>
                <a:cs typeface="Calibri" panose="020F0502020204030204" pitchFamily="34" charset="0"/>
              </a:rPr>
              <a:t> </a:t>
            </a:r>
            <a:r>
              <a:rPr lang="en-US" sz="2000" b="1" spc="10" dirty="0">
                <a:latin typeface="Calibri" panose="020F0502020204030204" pitchFamily="34" charset="0"/>
                <a:cs typeface="Calibri" panose="020F0502020204030204" pitchFamily="34" charset="0"/>
              </a:rPr>
              <a:t>trading process</a:t>
            </a:r>
            <a:r>
              <a:rPr lang="en-US" sz="2000" b="1" spc="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(see </a:t>
            </a:r>
            <a:r>
              <a:rPr lang="en-US" sz="2000" spc="-240" dirty="0">
                <a:latin typeface="Calibri" panose="020F0502020204030204" pitchFamily="34" charset="0"/>
                <a:cs typeface="Calibri" panose="020F0502020204030204" pitchFamily="34" charset="0"/>
              </a:rPr>
              <a:t> </a:t>
            </a:r>
            <a:r>
              <a:rPr lang="en-US" sz="2000" spc="15" dirty="0">
                <a:solidFill>
                  <a:srgbClr val="000000"/>
                </a:solid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[Leh13]</a:t>
            </a:r>
            <a:r>
              <a:rPr lang="en-US" sz="2000" spc="-15"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 </a:t>
            </a:r>
            <a:r>
              <a:rPr lang="en-US" sz="2000" dirty="0">
                <a:latin typeface="Calibri" panose="020F0502020204030204" pitchFamily="34" charset="0"/>
                <a:cs typeface="Calibri" panose="020F0502020204030204" pitchFamily="34" charset="0"/>
              </a:rPr>
              <a:t>in</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i="1" spc="30" dirty="0">
                <a:latin typeface="Calibri" panose="020F0502020204030204" pitchFamily="34" charset="0"/>
                <a:cs typeface="Calibri" panose="020F0502020204030204" pitchFamily="34" charset="0"/>
              </a:rPr>
              <a:t>Handbook</a:t>
            </a:r>
            <a:r>
              <a:rPr lang="en-US" sz="2000" i="1" spc="-45" dirty="0">
                <a:latin typeface="Calibri" panose="020F0502020204030204" pitchFamily="34" charset="0"/>
                <a:cs typeface="Calibri" panose="020F0502020204030204" pitchFamily="34" charset="0"/>
              </a:rPr>
              <a:t> </a:t>
            </a:r>
            <a:r>
              <a:rPr lang="en-US" sz="2000" i="1" spc="10" dirty="0">
                <a:latin typeface="Calibri" panose="020F0502020204030204" pitchFamily="34" charset="0"/>
                <a:cs typeface="Calibri" panose="020F0502020204030204" pitchFamily="34" charset="0"/>
              </a:rPr>
              <a:t>on</a:t>
            </a:r>
            <a:r>
              <a:rPr lang="en-US" sz="2000" i="1" spc="-45" dirty="0">
                <a:latin typeface="Calibri" panose="020F0502020204030204" pitchFamily="34" charset="0"/>
                <a:cs typeface="Calibri" panose="020F0502020204030204" pitchFamily="34" charset="0"/>
              </a:rPr>
              <a:t> </a:t>
            </a:r>
            <a:r>
              <a:rPr lang="en-US" sz="2000" i="1" spc="-15" dirty="0">
                <a:latin typeface="Calibri" panose="020F0502020204030204" pitchFamily="34" charset="0"/>
                <a:cs typeface="Calibri" panose="020F0502020204030204" pitchFamily="34" charset="0"/>
              </a:rPr>
              <a:t>systemic</a:t>
            </a:r>
            <a:r>
              <a:rPr lang="en-US" sz="2000" i="1" spc="-45" dirty="0">
                <a:latin typeface="Calibri" panose="020F0502020204030204" pitchFamily="34" charset="0"/>
                <a:cs typeface="Calibri" panose="020F0502020204030204" pitchFamily="34" charset="0"/>
              </a:rPr>
              <a:t> risk</a:t>
            </a:r>
            <a:r>
              <a:rPr lang="en-US" sz="2000" spc="-45" dirty="0">
                <a:latin typeface="Calibri" panose="020F0502020204030204" pitchFamily="34" charset="0"/>
                <a:cs typeface="Calibri" panose="020F0502020204030204" pitchFamily="34" charset="0"/>
              </a:rPr>
              <a:t>,</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2O13</a:t>
            </a:r>
            <a:r>
              <a:rPr lang="en-US" sz="2000" spc="-15"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for</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review):</a:t>
            </a:r>
            <a:endParaRPr lang="en-US" sz="2000" dirty="0">
              <a:latin typeface="Calibri" panose="020F0502020204030204" pitchFamily="34" charset="0"/>
              <a:cs typeface="Calibri" panose="020F0502020204030204" pitchFamily="34" charset="0"/>
            </a:endParaRPr>
          </a:p>
          <a:p>
            <a:pPr marL="492124" marR="5080" indent="-342900">
              <a:lnSpc>
                <a:spcPct val="119300"/>
              </a:lnSpc>
              <a:spcBef>
                <a:spcPts val="295"/>
              </a:spcBef>
              <a:buFont typeface="Wingdings" panose="05000000000000000000" pitchFamily="2" charset="2"/>
              <a:buChar char="Ø"/>
              <a:tabLst>
                <a:tab pos="227965" algn="l"/>
              </a:tabLst>
            </a:pPr>
            <a:r>
              <a:rPr lang="en-US" sz="2000" spc="-20" dirty="0">
                <a:latin typeface="Calibri" panose="020F0502020204030204" pitchFamily="34" charset="0"/>
                <a:cs typeface="Calibri" panose="020F0502020204030204" pitchFamily="34" charset="0"/>
              </a:rPr>
              <a:t>as</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result,</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large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trader</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can</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now</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liquidate</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position</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using</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majority</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limit</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(liquidity</a:t>
            </a:r>
            <a:r>
              <a:rPr lang="en-US" sz="2000" spc="-1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adding) </a:t>
            </a:r>
            <a:r>
              <a:rPr lang="en-US" sz="2000" spc="-23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orders. </a:t>
            </a:r>
            <a:r>
              <a:rPr lang="en-US" sz="2000" spc="15" dirty="0">
                <a:latin typeface="Calibri" panose="020F0502020204030204" pitchFamily="34" charset="0"/>
                <a:cs typeface="Calibri" panose="020F0502020204030204" pitchFamily="34" charset="0"/>
              </a:rPr>
              <a:t>Optimal </a:t>
            </a:r>
            <a:r>
              <a:rPr lang="en-US" sz="2000" spc="10" dirty="0">
                <a:latin typeface="Calibri" panose="020F0502020204030204" pitchFamily="34" charset="0"/>
                <a:cs typeface="Calibri" panose="020F0502020204030204" pitchFamily="34" charset="0"/>
              </a:rPr>
              <a:t>schemes </a:t>
            </a:r>
            <a:r>
              <a:rPr lang="en-US" sz="2000" spc="-5" dirty="0">
                <a:latin typeface="Calibri" panose="020F0502020204030204" pitchFamily="34" charset="0"/>
                <a:cs typeface="Calibri" panose="020F0502020204030204" pitchFamily="34" charset="0"/>
              </a:rPr>
              <a:t>to seek liquidity </a:t>
            </a:r>
            <a:r>
              <a:rPr lang="en-US" sz="2000" spc="10" dirty="0">
                <a:latin typeface="Calibri" panose="020F0502020204030204" pitchFamily="34" charset="0"/>
                <a:cs typeface="Calibri" panose="020F0502020204030204" pitchFamily="34" charset="0"/>
              </a:rPr>
              <a:t>on </a:t>
            </a:r>
            <a:r>
              <a:rPr lang="en-US" sz="2000" spc="15" dirty="0">
                <a:latin typeface="Calibri" panose="020F0502020204030204" pitchFamily="34" charset="0"/>
                <a:cs typeface="Calibri" panose="020F0502020204030204" pitchFamily="34" charset="0"/>
              </a:rPr>
              <a:t>a </a:t>
            </a:r>
            <a:r>
              <a:rPr lang="en-US" sz="2000" spc="-5" dirty="0">
                <a:latin typeface="Calibri" panose="020F0502020204030204" pitchFamily="34" charset="0"/>
                <a:cs typeface="Calibri" panose="020F0502020204030204" pitchFamily="34" charset="0"/>
              </a:rPr>
              <a:t>large </a:t>
            </a:r>
            <a:r>
              <a:rPr lang="en-US" sz="2000" spc="-10" dirty="0">
                <a:latin typeface="Calibri" panose="020F0502020204030204" pitchFamily="34" charset="0"/>
                <a:cs typeface="Calibri" panose="020F0502020204030204" pitchFamily="34" charset="0"/>
              </a:rPr>
              <a:t>set </a:t>
            </a:r>
            <a:r>
              <a:rPr lang="en-US" sz="2000" spc="-25" dirty="0">
                <a:latin typeface="Calibri" panose="020F0502020204030204" pitchFamily="34" charset="0"/>
                <a:cs typeface="Calibri" panose="020F0502020204030204" pitchFamily="34" charset="0"/>
              </a:rPr>
              <a:t>of </a:t>
            </a:r>
            <a:r>
              <a:rPr lang="en-US" sz="2000" spc="-10" dirty="0">
                <a:latin typeface="Calibri" panose="020F0502020204030204" pitchFamily="34" charset="0"/>
                <a:cs typeface="Calibri" panose="020F0502020204030204" pitchFamily="34" charset="0"/>
              </a:rPr>
              <a:t>pools </a:t>
            </a:r>
            <a:r>
              <a:rPr lang="en-US" sz="2000" dirty="0">
                <a:latin typeface="Calibri" panose="020F0502020204030204" pitchFamily="34" charset="0"/>
                <a:cs typeface="Calibri" panose="020F0502020204030204" pitchFamily="34" charset="0"/>
              </a:rPr>
              <a:t>are </a:t>
            </a:r>
            <a:r>
              <a:rPr lang="en-US" sz="2000" spc="15" dirty="0">
                <a:latin typeface="Calibri" panose="020F0502020204030204" pitchFamily="34" charset="0"/>
                <a:cs typeface="Calibri" panose="020F0502020204030204" pitchFamily="34" charset="0"/>
              </a:rPr>
              <a:t>known </a:t>
            </a:r>
            <a:r>
              <a:rPr lang="en-US" sz="2000" spc="15"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[PLL11] </a:t>
            </a:r>
            <a:r>
              <a:rPr lang="en-US" sz="2000" spc="-5" dirty="0">
                <a:latin typeface="Calibri" panose="020F0502020204030204" pitchFamily="34" charset="0"/>
                <a:cs typeface="Calibri" panose="020F0502020204030204" pitchFamily="34" charset="0"/>
              </a:rPr>
              <a:t>(even </a:t>
            </a:r>
            <a:r>
              <a:rPr lang="en-US" sz="2000" spc="20" dirty="0">
                <a:latin typeface="Calibri" panose="020F0502020204030204" pitchFamily="34" charset="0"/>
                <a:cs typeface="Calibri" panose="020F0502020204030204" pitchFamily="34" charset="0"/>
              </a:rPr>
              <a:t>the </a:t>
            </a:r>
            <a:r>
              <a:rPr lang="en-US" sz="2000" spc="2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market</a:t>
            </a:r>
            <a:r>
              <a:rPr lang="en-US" sz="2000" spc="-2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making</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problem</a:t>
            </a:r>
            <a:r>
              <a:rPr lang="en-US" sz="2000" spc="-15"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is</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solved</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[GLFT13]).</a:t>
            </a:r>
            <a:endParaRPr lang="en-US" sz="2000" dirty="0">
              <a:latin typeface="Calibri" panose="020F0502020204030204" pitchFamily="34" charset="0"/>
              <a:cs typeface="Calibri" panose="020F0502020204030204" pitchFamily="34" charset="0"/>
            </a:endParaRPr>
          </a:p>
          <a:p>
            <a:pPr marL="12700">
              <a:lnSpc>
                <a:spcPct val="100000"/>
              </a:lnSpc>
              <a:spcBef>
                <a:spcPts val="985"/>
              </a:spcBef>
            </a:pPr>
            <a:r>
              <a:rPr lang="en-US" sz="2000" b="1" spc="-5" dirty="0">
                <a:latin typeface="Calibri" panose="020F0502020204030204" pitchFamily="34" charset="0"/>
                <a:cs typeface="Calibri" panose="020F0502020204030204" pitchFamily="34" charset="0"/>
              </a:rPr>
              <a:t>The</a:t>
            </a:r>
            <a:r>
              <a:rPr lang="en-US" sz="2000" b="1"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notion</a:t>
            </a:r>
            <a:r>
              <a:rPr lang="en-US" sz="2000" b="1" spc="5" dirty="0">
                <a:latin typeface="Calibri" panose="020F0502020204030204" pitchFamily="34" charset="0"/>
                <a:cs typeface="Calibri" panose="020F0502020204030204" pitchFamily="34" charset="0"/>
              </a:rPr>
              <a:t> of </a:t>
            </a:r>
            <a:r>
              <a:rPr lang="en-US" sz="2000" b="1" spc="15" dirty="0">
                <a:latin typeface="Calibri" panose="020F0502020204030204" pitchFamily="34" charset="0"/>
                <a:cs typeface="Calibri" panose="020F0502020204030204" pitchFamily="34" charset="0"/>
              </a:rPr>
              <a:t>liquidity</a:t>
            </a:r>
            <a:r>
              <a:rPr lang="en-US" sz="2000" b="1" spc="5" dirty="0">
                <a:latin typeface="Calibri" panose="020F0502020204030204" pitchFamily="34" charset="0"/>
                <a:cs typeface="Calibri" panose="020F0502020204030204" pitchFamily="34" charset="0"/>
              </a:rPr>
              <a:t> changed</a:t>
            </a:r>
            <a:r>
              <a:rPr lang="en-US" sz="2000" spc="5" dirty="0">
                <a:latin typeface="Calibri" panose="020F0502020204030204" pitchFamily="34" charset="0"/>
                <a:cs typeface="Calibri" panose="020F0502020204030204" pitchFamily="34" charset="0"/>
              </a:rPr>
              <a:t>.</a:t>
            </a:r>
            <a:r>
              <a:rPr lang="en-US" sz="2000" spc="3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dynamical</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probabilistic</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approach</a:t>
            </a:r>
            <a:r>
              <a:rPr lang="en-US" sz="2000" spc="-10"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is</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now</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needed.</a:t>
            </a:r>
            <a:endParaRPr lang="en-US" sz="20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78828C3-BA31-4080-856A-111890B8A32F}"/>
              </a:ext>
            </a:extLst>
          </p:cNvPr>
          <p:cNvSpPr>
            <a:spLocks noGrp="1"/>
          </p:cNvSpPr>
          <p:nvPr>
            <p:ph type="sldNum" sz="quarter" idx="12"/>
          </p:nvPr>
        </p:nvSpPr>
        <p:spPr/>
        <p:txBody>
          <a:bodyPr/>
          <a:lstStyle/>
          <a:p>
            <a:pPr>
              <a:defRPr/>
            </a:pPr>
            <a:fld id="{F46FFCC8-0F20-9B4B-AD2E-8C39025E5577}" type="slidenum">
              <a:rPr lang="en-GB" smtClean="0"/>
              <a:pPr>
                <a:defRPr/>
              </a:pPr>
              <a:t>26</a:t>
            </a:fld>
            <a:endParaRPr lang="en-GB"/>
          </a:p>
        </p:txBody>
      </p:sp>
      <p:sp>
        <p:nvSpPr>
          <p:cNvPr id="5" name="Footer Placeholder 4">
            <a:extLst>
              <a:ext uri="{FF2B5EF4-FFF2-40B4-BE49-F238E27FC236}">
                <a16:creationId xmlns:a16="http://schemas.microsoft.com/office/drawing/2014/main" id="{711AEBFD-CAFD-4409-9C16-D3FF78CCB14C}"/>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2005632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522E-881D-4726-AF99-4DCC8053AEA3}"/>
              </a:ext>
            </a:extLst>
          </p:cNvPr>
          <p:cNvSpPr>
            <a:spLocks noGrp="1"/>
          </p:cNvSpPr>
          <p:nvPr>
            <p:ph type="title"/>
          </p:nvPr>
        </p:nvSpPr>
        <p:spPr/>
        <p:txBody>
          <a:bodyPr/>
          <a:lstStyle/>
          <a:p>
            <a:r>
              <a:rPr lang="en-US" sz="2800" spc="10" dirty="0">
                <a:latin typeface="Calibri" panose="020F0502020204030204" pitchFamily="34" charset="0"/>
                <a:cs typeface="Calibri" panose="020F0502020204030204" pitchFamily="34" charset="0"/>
              </a:rPr>
              <a:t>Orders</a:t>
            </a:r>
            <a:r>
              <a:rPr lang="en-US" sz="2800" spc="-20"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or</a:t>
            </a:r>
            <a:r>
              <a:rPr lang="en-US" sz="2800" spc="-15"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meta-orders?</a:t>
            </a:r>
          </a:p>
        </p:txBody>
      </p:sp>
      <p:sp>
        <p:nvSpPr>
          <p:cNvPr id="3" name="Content Placeholder 2">
            <a:extLst>
              <a:ext uri="{FF2B5EF4-FFF2-40B4-BE49-F238E27FC236}">
                <a16:creationId xmlns:a16="http://schemas.microsoft.com/office/drawing/2014/main" id="{E049AB93-4EC1-4C68-8C26-D708097EAA30}"/>
              </a:ext>
            </a:extLst>
          </p:cNvPr>
          <p:cNvSpPr>
            <a:spLocks noGrp="1"/>
          </p:cNvSpPr>
          <p:nvPr>
            <p:ph idx="1"/>
          </p:nvPr>
        </p:nvSpPr>
        <p:spPr>
          <a:xfrm>
            <a:off x="389470" y="1760543"/>
            <a:ext cx="6191792" cy="3905612"/>
          </a:xfrm>
        </p:spPr>
        <p:txBody>
          <a:bodyPr/>
          <a:lstStyle/>
          <a:p>
            <a:pPr marL="90170" marR="184785" indent="-78105">
              <a:lnSpc>
                <a:spcPct val="119300"/>
              </a:lnSpc>
              <a:spcBef>
                <a:spcPts val="100"/>
              </a:spcBef>
              <a:buChar char="•"/>
              <a:tabLst>
                <a:tab pos="90805" algn="l"/>
              </a:tabLst>
            </a:pPr>
            <a:endParaRPr lang="en-US" sz="2000" spc="20" dirty="0">
              <a:latin typeface="Calibri" panose="020F0502020204030204" pitchFamily="34" charset="0"/>
              <a:cs typeface="Calibri" panose="020F0502020204030204" pitchFamily="34" charset="0"/>
            </a:endParaRPr>
          </a:p>
          <a:p>
            <a:pPr marL="297815" marR="184785" indent="-285750">
              <a:lnSpc>
                <a:spcPct val="119300"/>
              </a:lnSpc>
              <a:spcBef>
                <a:spcPts val="100"/>
              </a:spcBef>
              <a:buFont typeface="Wingdings" panose="05000000000000000000" pitchFamily="2" charset="2"/>
              <a:buChar char="Ø"/>
              <a:tabLst>
                <a:tab pos="90805" algn="l"/>
              </a:tabLst>
            </a:pPr>
            <a:r>
              <a:rPr lang="en-US" sz="2000" spc="20" dirty="0">
                <a:latin typeface="Calibri" panose="020F0502020204030204" pitchFamily="34" charset="0"/>
                <a:cs typeface="Calibri" panose="020F0502020204030204" pitchFamily="34" charset="0"/>
              </a:rPr>
              <a:t>the </a:t>
            </a:r>
            <a:r>
              <a:rPr lang="en-US" sz="2000" spc="-5" dirty="0">
                <a:latin typeface="Calibri" panose="020F0502020204030204" pitchFamily="34" charset="0"/>
                <a:cs typeface="Calibri" panose="020F0502020204030204" pitchFamily="34" charset="0"/>
              </a:rPr>
              <a:t>partially </a:t>
            </a:r>
            <a:r>
              <a:rPr lang="en-US" sz="2000" spc="5" dirty="0">
                <a:latin typeface="Calibri" panose="020F0502020204030204" pitchFamily="34" charset="0"/>
                <a:cs typeface="Calibri" panose="020F0502020204030204" pitchFamily="34" charset="0"/>
              </a:rPr>
              <a:t>executed </a:t>
            </a:r>
            <a:r>
              <a:rPr lang="en-US" sz="2000" spc="-5" dirty="0">
                <a:latin typeface="Calibri" panose="020F0502020204030204" pitchFamily="34" charset="0"/>
                <a:cs typeface="Calibri" panose="020F0502020204030204" pitchFamily="34" charset="0"/>
              </a:rPr>
              <a:t>order has </a:t>
            </a:r>
            <a:r>
              <a:rPr lang="en-US" sz="2000" spc="15" dirty="0">
                <a:latin typeface="Calibri" panose="020F0502020204030204" pitchFamily="34" charset="0"/>
                <a:cs typeface="Calibri" panose="020F0502020204030204" pitchFamily="34" charset="0"/>
              </a:rPr>
              <a:t>more </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information</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leakage</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(and</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potentially</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more </a:t>
            </a:r>
            <a:r>
              <a:rPr lang="en-US" sz="2000" spc="-23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impact)</a:t>
            </a:r>
            <a:r>
              <a:rPr lang="en-US" sz="2000" spc="-2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than</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fully</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executed</a:t>
            </a:r>
            <a:r>
              <a:rPr lang="en-US" sz="2000" spc="-15" dirty="0">
                <a:latin typeface="Calibri" panose="020F0502020204030204" pitchFamily="34" charset="0"/>
                <a:cs typeface="Calibri" panose="020F0502020204030204" pitchFamily="34" charset="0"/>
              </a:rPr>
              <a:t> one;</a:t>
            </a:r>
            <a:endParaRPr lang="en-US" sz="2000" dirty="0">
              <a:latin typeface="Calibri" panose="020F0502020204030204" pitchFamily="34" charset="0"/>
              <a:cs typeface="Calibri" panose="020F0502020204030204" pitchFamily="34" charset="0"/>
            </a:endParaRPr>
          </a:p>
          <a:p>
            <a:pPr marL="297815" indent="-285750">
              <a:lnSpc>
                <a:spcPct val="100000"/>
              </a:lnSpc>
              <a:spcBef>
                <a:spcPts val="484"/>
              </a:spcBef>
              <a:buFont typeface="Wingdings" panose="05000000000000000000" pitchFamily="2" charset="2"/>
              <a:buChar char="Ø"/>
              <a:tabLst>
                <a:tab pos="90805" algn="l"/>
              </a:tabLst>
            </a:pPr>
            <a:r>
              <a:rPr lang="en-US" sz="2000" spc="20" dirty="0">
                <a:latin typeface="Calibri" panose="020F0502020204030204" pitchFamily="34" charset="0"/>
                <a:cs typeface="Calibri" panose="020F0502020204030204" pitchFamily="34" charset="0"/>
              </a:rPr>
              <a:t>the</a:t>
            </a:r>
            <a:r>
              <a:rPr lang="en-US" sz="2000" spc="-2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smaller</a:t>
            </a:r>
            <a:r>
              <a:rPr lang="en-US" sz="2000" spc="-2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2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orders, </a:t>
            </a:r>
            <a:r>
              <a:rPr lang="en-US" sz="2000" spc="20" dirty="0">
                <a:latin typeface="Calibri" panose="020F0502020204030204" pitchFamily="34" charset="0"/>
                <a:cs typeface="Calibri" panose="020F0502020204030204" pitchFamily="34" charset="0"/>
              </a:rPr>
              <a:t>the</a:t>
            </a:r>
            <a:r>
              <a:rPr lang="en-US" sz="2000" spc="-2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better.</a:t>
            </a:r>
            <a:endParaRPr lang="en-US" sz="2000" dirty="0">
              <a:latin typeface="Calibri" panose="020F0502020204030204" pitchFamily="34" charset="0"/>
              <a:cs typeface="Calibri" panose="020F0502020204030204" pitchFamily="34" charset="0"/>
            </a:endParaRPr>
          </a:p>
          <a:p>
            <a:pPr marL="297815" marR="5080" indent="-285750">
              <a:lnSpc>
                <a:spcPct val="119300"/>
              </a:lnSpc>
              <a:spcBef>
                <a:spcPts val="300"/>
              </a:spcBef>
              <a:buClr>
                <a:srgbClr val="22373A"/>
              </a:buClr>
              <a:buFont typeface="Wingdings" panose="05000000000000000000" pitchFamily="2" charset="2"/>
              <a:buChar char="Ø"/>
              <a:tabLst>
                <a:tab pos="90805" algn="l"/>
              </a:tabLst>
            </a:pPr>
            <a:r>
              <a:rPr lang="en-US" sz="2000" b="1" spc="15" dirty="0">
                <a:latin typeface="Calibri" panose="020F0502020204030204" pitchFamily="34" charset="0"/>
                <a:cs typeface="Calibri" panose="020F0502020204030204" pitchFamily="34" charset="0"/>
              </a:rPr>
              <a:t>Electronic</a:t>
            </a:r>
            <a:r>
              <a:rPr lang="en-US" sz="2000" b="1" dirty="0">
                <a:latin typeface="Calibri" panose="020F0502020204030204" pitchFamily="34" charset="0"/>
                <a:cs typeface="Calibri" panose="020F0502020204030204" pitchFamily="34" charset="0"/>
              </a:rPr>
              <a:t> </a:t>
            </a:r>
            <a:r>
              <a:rPr lang="en-US" sz="2000" b="1" spc="10" dirty="0">
                <a:latin typeface="Calibri" panose="020F0502020204030204" pitchFamily="34" charset="0"/>
                <a:cs typeface="Calibri" panose="020F0502020204030204" pitchFamily="34" charset="0"/>
              </a:rPr>
              <a:t>trading</a:t>
            </a:r>
            <a:r>
              <a:rPr lang="en-US" sz="2000" b="1"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is</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way</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shu½e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liquidity </a:t>
            </a:r>
            <a:r>
              <a:rPr lang="en-US" sz="2000" spc="-24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at</a:t>
            </a:r>
            <a:r>
              <a:rPr lang="en-US" sz="2000" spc="-2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small</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scale.</a:t>
            </a:r>
          </a:p>
          <a:p>
            <a:pPr marL="90170" marR="5080" indent="-78105">
              <a:lnSpc>
                <a:spcPct val="119300"/>
              </a:lnSpc>
              <a:spcBef>
                <a:spcPts val="300"/>
              </a:spcBef>
              <a:buClr>
                <a:srgbClr val="22373A"/>
              </a:buClr>
              <a:buFont typeface="Lucida Sans Unicode"/>
              <a:buChar char="•"/>
              <a:tabLst>
                <a:tab pos="90805" algn="l"/>
              </a:tabLst>
            </a:pPr>
            <a:endParaRPr lang="en-US" sz="2000" spc="-20" dirty="0">
              <a:latin typeface="Calibri" panose="020F0502020204030204" pitchFamily="34" charset="0"/>
              <a:cs typeface="Calibri" panose="020F0502020204030204" pitchFamily="34" charset="0"/>
            </a:endParaRPr>
          </a:p>
          <a:p>
            <a:pPr marL="12065" marR="5080">
              <a:lnSpc>
                <a:spcPct val="119300"/>
              </a:lnSpc>
              <a:spcBef>
                <a:spcPts val="300"/>
              </a:spcBef>
              <a:buClr>
                <a:srgbClr val="22373A"/>
              </a:buClr>
              <a:tabLst>
                <a:tab pos="90805" algn="l"/>
              </a:tabLst>
            </a:pPr>
            <a:r>
              <a:rPr lang="en-US" sz="2000" spc="5" dirty="0">
                <a:latin typeface="Calibri" panose="020F0502020204030204" pitchFamily="34" charset="0"/>
                <a:cs typeface="Calibri" panose="020F0502020204030204" pitchFamily="34" charset="0"/>
              </a:rPr>
              <a:t>Evolution</a:t>
            </a:r>
            <a:r>
              <a:rPr lang="en-US" sz="2000" spc="-25" dirty="0">
                <a:latin typeface="Calibri" panose="020F0502020204030204" pitchFamily="34" charset="0"/>
                <a:cs typeface="Calibri" panose="020F0502020204030204" pitchFamily="34" charset="0"/>
              </a:rPr>
              <a:t> of </a:t>
            </a:r>
            <a:r>
              <a:rPr lang="en-US" sz="2000" spc="20" dirty="0">
                <a:latin typeface="Calibri" panose="020F0502020204030204" pitchFamily="34" charset="0"/>
                <a:cs typeface="Calibri" panose="020F0502020204030204" pitchFamily="34" charset="0"/>
              </a:rPr>
              <a:t>the</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Average</a:t>
            </a:r>
            <a:r>
              <a:rPr lang="en-US" sz="2000" spc="-2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Trade </a:t>
            </a:r>
            <a:r>
              <a:rPr lang="en-US" sz="2000" dirty="0">
                <a:latin typeface="Calibri" panose="020F0502020204030204" pitchFamily="34" charset="0"/>
                <a:cs typeface="Calibri" panose="020F0502020204030204" pitchFamily="34" charset="0"/>
              </a:rPr>
              <a:t>Size</a:t>
            </a:r>
            <a:r>
              <a:rPr lang="en-US" sz="2000" spc="-2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 </a:t>
            </a:r>
            <a:r>
              <a:rPr lang="en-US" sz="2000" spc="-24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number</a:t>
            </a:r>
            <a:r>
              <a:rPr lang="en-US" sz="2000" spc="-2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trade</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per</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day</a:t>
            </a:r>
            <a:r>
              <a:rPr lang="en-US" sz="2000" spc="-2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on</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LSE.</a:t>
            </a:r>
            <a:endParaRPr lang="en-US" sz="2000" dirty="0">
              <a:latin typeface="Calibri" panose="020F0502020204030204" pitchFamily="34" charset="0"/>
              <a:cs typeface="Calibri" panose="020F0502020204030204" pitchFamily="34" charset="0"/>
            </a:endParaRPr>
          </a:p>
          <a:p>
            <a:pPr marL="12065" marR="5080">
              <a:lnSpc>
                <a:spcPct val="119300"/>
              </a:lnSpc>
              <a:spcBef>
                <a:spcPts val="300"/>
              </a:spcBef>
              <a:buClr>
                <a:srgbClr val="22373A"/>
              </a:buClr>
              <a:tabLst>
                <a:tab pos="90805" algn="l"/>
              </a:tabLst>
            </a:pPr>
            <a:endParaRPr lang="en-US" sz="16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C423258-97E0-4D8A-9B78-7D81897CC803}"/>
              </a:ext>
            </a:extLst>
          </p:cNvPr>
          <p:cNvSpPr>
            <a:spLocks noGrp="1"/>
          </p:cNvSpPr>
          <p:nvPr>
            <p:ph type="sldNum" sz="quarter" idx="12"/>
          </p:nvPr>
        </p:nvSpPr>
        <p:spPr/>
        <p:txBody>
          <a:bodyPr/>
          <a:lstStyle/>
          <a:p>
            <a:pPr>
              <a:defRPr/>
            </a:pPr>
            <a:fld id="{F46FFCC8-0F20-9B4B-AD2E-8C39025E5577}" type="slidenum">
              <a:rPr lang="en-GB" smtClean="0"/>
              <a:pPr>
                <a:defRPr/>
              </a:pPr>
              <a:t>27</a:t>
            </a:fld>
            <a:endParaRPr lang="en-GB" dirty="0"/>
          </a:p>
        </p:txBody>
      </p:sp>
      <p:sp>
        <p:nvSpPr>
          <p:cNvPr id="5" name="Footer Placeholder 4">
            <a:extLst>
              <a:ext uri="{FF2B5EF4-FFF2-40B4-BE49-F238E27FC236}">
                <a16:creationId xmlns:a16="http://schemas.microsoft.com/office/drawing/2014/main" id="{C49EF24D-0366-4789-9369-7D1D1795DDE7}"/>
              </a:ext>
            </a:extLst>
          </p:cNvPr>
          <p:cNvSpPr>
            <a:spLocks noGrp="1"/>
          </p:cNvSpPr>
          <p:nvPr>
            <p:ph type="ftr" sz="quarter" idx="3"/>
          </p:nvPr>
        </p:nvSpPr>
        <p:spPr/>
        <p:txBody>
          <a:bodyPr/>
          <a:lstStyle/>
          <a:p>
            <a:pPr>
              <a:defRPr/>
            </a:pPr>
            <a:r>
              <a:rPr lang="en-GB"/>
              <a:t>Document Classification</a:t>
            </a:r>
            <a:endParaRPr lang="en-GB">
              <a:cs typeface="+mn-cs"/>
            </a:endParaRPr>
          </a:p>
        </p:txBody>
      </p:sp>
      <p:pic>
        <p:nvPicPr>
          <p:cNvPr id="6" name="object 7">
            <a:extLst>
              <a:ext uri="{FF2B5EF4-FFF2-40B4-BE49-F238E27FC236}">
                <a16:creationId xmlns:a16="http://schemas.microsoft.com/office/drawing/2014/main" id="{F892AEE2-4BD2-4BFA-9104-0B7E850F5A59}"/>
              </a:ext>
            </a:extLst>
          </p:cNvPr>
          <p:cNvPicPr/>
          <p:nvPr/>
        </p:nvPicPr>
        <p:blipFill>
          <a:blip r:embed="rId2" cstate="print"/>
          <a:stretch>
            <a:fillRect/>
          </a:stretch>
        </p:blipFill>
        <p:spPr>
          <a:xfrm>
            <a:off x="5791201" y="1749066"/>
            <a:ext cx="6400800" cy="4545053"/>
          </a:xfrm>
          <a:prstGeom prst="rect">
            <a:avLst/>
          </a:prstGeom>
        </p:spPr>
      </p:pic>
      <p:sp>
        <p:nvSpPr>
          <p:cNvPr id="8" name="TextBox 7">
            <a:extLst>
              <a:ext uri="{FF2B5EF4-FFF2-40B4-BE49-F238E27FC236}">
                <a16:creationId xmlns:a16="http://schemas.microsoft.com/office/drawing/2014/main" id="{84044611-4C29-4797-B3BB-B2CCFC1A3C8A}"/>
              </a:ext>
            </a:extLst>
          </p:cNvPr>
          <p:cNvSpPr txBox="1"/>
          <p:nvPr/>
        </p:nvSpPr>
        <p:spPr>
          <a:xfrm>
            <a:off x="404287" y="1011689"/>
            <a:ext cx="10816492" cy="707886"/>
          </a:xfrm>
          <a:prstGeom prst="rect">
            <a:avLst/>
          </a:prstGeom>
          <a:noFill/>
        </p:spPr>
        <p:txBody>
          <a:bodyPr wrap="square">
            <a:spAutoFit/>
          </a:bodyPr>
          <a:lstStyle/>
          <a:p>
            <a:r>
              <a:rPr lang="en-US" sz="2000" spc="15" dirty="0">
                <a:solidFill>
                  <a:srgbClr val="22373A"/>
                </a:solidFill>
                <a:latin typeface="Calibri" panose="020F0502020204030204" pitchFamily="34" charset="0"/>
                <a:cs typeface="Calibri" panose="020F0502020204030204" pitchFamily="34" charset="0"/>
              </a:rPr>
              <a:t>A</a:t>
            </a:r>
            <a:r>
              <a:rPr lang="en-US" sz="2000" spc="-15" dirty="0">
                <a:solidFill>
                  <a:srgbClr val="22373A"/>
                </a:solidFill>
                <a:latin typeface="Calibri" panose="020F0502020204030204" pitchFamily="34" charset="0"/>
                <a:cs typeface="Calibri" panose="020F0502020204030204" pitchFamily="34" charset="0"/>
              </a:rPr>
              <a:t> </a:t>
            </a:r>
            <a:r>
              <a:rPr lang="en-US" sz="2000" dirty="0">
                <a:solidFill>
                  <a:srgbClr val="22373A"/>
                </a:solidFill>
                <a:latin typeface="Calibri" panose="020F0502020204030204" pitchFamily="34" charset="0"/>
                <a:cs typeface="Calibri" panose="020F0502020204030204" pitchFamily="34" charset="0"/>
              </a:rPr>
              <a:t>transaction</a:t>
            </a:r>
            <a:r>
              <a:rPr lang="en-US" sz="2000" spc="-15"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occurs</a:t>
            </a:r>
            <a:r>
              <a:rPr lang="en-US" sz="2000" spc="-10" dirty="0">
                <a:solidFill>
                  <a:srgbClr val="22373A"/>
                </a:solidFill>
                <a:latin typeface="Calibri" panose="020F0502020204030204" pitchFamily="34" charset="0"/>
                <a:cs typeface="Calibri" panose="020F0502020204030204" pitchFamily="34" charset="0"/>
              </a:rPr>
              <a:t> </a:t>
            </a:r>
            <a:r>
              <a:rPr lang="en-US" sz="2000" spc="35" dirty="0">
                <a:solidFill>
                  <a:srgbClr val="22373A"/>
                </a:solidFill>
                <a:latin typeface="Calibri" panose="020F0502020204030204" pitchFamily="34" charset="0"/>
                <a:cs typeface="Calibri" panose="020F0502020204030204" pitchFamily="34" charset="0"/>
              </a:rPr>
              <a:t>when</a:t>
            </a:r>
            <a:r>
              <a:rPr lang="en-US" sz="2000" spc="-15" dirty="0">
                <a:solidFill>
                  <a:srgbClr val="22373A"/>
                </a:solidFill>
                <a:latin typeface="Calibri" panose="020F0502020204030204" pitchFamily="34" charset="0"/>
                <a:cs typeface="Calibri" panose="020F0502020204030204" pitchFamily="34" charset="0"/>
              </a:rPr>
              <a:t> </a:t>
            </a:r>
            <a:r>
              <a:rPr lang="en-US" sz="2000" spc="15" dirty="0">
                <a:solidFill>
                  <a:srgbClr val="22373A"/>
                </a:solidFill>
                <a:latin typeface="Calibri" panose="020F0502020204030204" pitchFamily="34" charset="0"/>
                <a:cs typeface="Calibri" panose="020F0502020204030204" pitchFamily="34" charset="0"/>
              </a:rPr>
              <a:t>two</a:t>
            </a:r>
            <a:r>
              <a:rPr lang="en-US" sz="2000" spc="-10" dirty="0">
                <a:solidFill>
                  <a:srgbClr val="22373A"/>
                </a:solidFill>
                <a:latin typeface="Calibri" panose="020F0502020204030204" pitchFamily="34" charset="0"/>
                <a:cs typeface="Calibri" panose="020F0502020204030204" pitchFamily="34" charset="0"/>
              </a:rPr>
              <a:t> </a:t>
            </a:r>
            <a:r>
              <a:rPr lang="en-US" sz="2000" spc="-15" dirty="0">
                <a:solidFill>
                  <a:srgbClr val="22373A"/>
                </a:solidFill>
                <a:latin typeface="Calibri" panose="020F0502020204030204" pitchFamily="34" charset="0"/>
                <a:cs typeface="Calibri" panose="020F0502020204030204" pitchFamily="34" charset="0"/>
              </a:rPr>
              <a:t>orders </a:t>
            </a:r>
            <a:r>
              <a:rPr lang="en-US" sz="2000" spc="10" dirty="0">
                <a:solidFill>
                  <a:srgbClr val="22373A"/>
                </a:solidFill>
                <a:latin typeface="Calibri" panose="020F0502020204030204" pitchFamily="34" charset="0"/>
                <a:cs typeface="Calibri" panose="020F0502020204030204" pitchFamily="34" charset="0"/>
              </a:rPr>
              <a:t>match,</a:t>
            </a:r>
            <a:r>
              <a:rPr lang="en-US" sz="2000" spc="-15" dirty="0">
                <a:solidFill>
                  <a:srgbClr val="22373A"/>
                </a:solidFill>
                <a:latin typeface="Calibri" panose="020F0502020204030204" pitchFamily="34" charset="0"/>
                <a:cs typeface="Calibri" panose="020F0502020204030204" pitchFamily="34" charset="0"/>
              </a:rPr>
              <a:t> </a:t>
            </a:r>
            <a:r>
              <a:rPr lang="en-US" sz="2000" spc="-10" dirty="0">
                <a:solidFill>
                  <a:srgbClr val="22373A"/>
                </a:solidFill>
                <a:latin typeface="Calibri" panose="020F0502020204030204" pitchFamily="34" charset="0"/>
                <a:cs typeface="Calibri" panose="020F0502020204030204" pitchFamily="34" charset="0"/>
              </a:rPr>
              <a:t>usually </a:t>
            </a:r>
            <a:r>
              <a:rPr lang="en-US" sz="2000" spc="15" dirty="0">
                <a:solidFill>
                  <a:srgbClr val="22373A"/>
                </a:solidFill>
                <a:latin typeface="Calibri" panose="020F0502020204030204" pitchFamily="34" charset="0"/>
                <a:cs typeface="Calibri" panose="020F0502020204030204" pitchFamily="34" charset="0"/>
              </a:rPr>
              <a:t>one</a:t>
            </a:r>
            <a:r>
              <a:rPr lang="en-US" sz="2000" spc="-15" dirty="0">
                <a:solidFill>
                  <a:srgbClr val="22373A"/>
                </a:solidFill>
                <a:latin typeface="Calibri" panose="020F0502020204030204" pitchFamily="34" charset="0"/>
                <a:cs typeface="Calibri" panose="020F0502020204030204" pitchFamily="34" charset="0"/>
              </a:rPr>
              <a:t> </a:t>
            </a:r>
            <a:r>
              <a:rPr lang="en-US" sz="2000" spc="-40" dirty="0">
                <a:solidFill>
                  <a:srgbClr val="22373A"/>
                </a:solidFill>
                <a:latin typeface="Calibri" panose="020F0502020204030204" pitchFamily="34" charset="0"/>
                <a:cs typeface="Calibri" panose="020F0502020204030204" pitchFamily="34" charset="0"/>
              </a:rPr>
              <a:t>is</a:t>
            </a:r>
            <a:r>
              <a:rPr lang="en-US" sz="2000" spc="-10" dirty="0">
                <a:solidFill>
                  <a:srgbClr val="22373A"/>
                </a:solidFill>
                <a:latin typeface="Calibri" panose="020F0502020204030204" pitchFamily="34" charset="0"/>
                <a:cs typeface="Calibri" panose="020F0502020204030204" pitchFamily="34" charset="0"/>
              </a:rPr>
              <a:t> </a:t>
            </a:r>
            <a:r>
              <a:rPr lang="en-US" sz="2000" spc="-15" dirty="0">
                <a:solidFill>
                  <a:srgbClr val="22373A"/>
                </a:solidFill>
                <a:latin typeface="Calibri" panose="020F0502020204030204" pitchFamily="34" charset="0"/>
                <a:cs typeface="Calibri" panose="020F0502020204030204" pitchFamily="34" charset="0"/>
              </a:rPr>
              <a:t>fully </a:t>
            </a:r>
            <a:r>
              <a:rPr lang="en-US" sz="2000" spc="5" dirty="0">
                <a:solidFill>
                  <a:srgbClr val="22373A"/>
                </a:solidFill>
                <a:latin typeface="Calibri" panose="020F0502020204030204" pitchFamily="34" charset="0"/>
                <a:cs typeface="Calibri" panose="020F0502020204030204" pitchFamily="34" charset="0"/>
              </a:rPr>
              <a:t>executed</a:t>
            </a:r>
            <a:r>
              <a:rPr lang="en-US" sz="2000" spc="-15" dirty="0">
                <a:solidFill>
                  <a:srgbClr val="22373A"/>
                </a:solidFill>
                <a:latin typeface="Calibri" panose="020F0502020204030204" pitchFamily="34" charset="0"/>
                <a:cs typeface="Calibri" panose="020F0502020204030204" pitchFamily="34" charset="0"/>
              </a:rPr>
              <a:t> </a:t>
            </a:r>
            <a:r>
              <a:rPr lang="en-US" sz="2000" spc="25" dirty="0">
                <a:solidFill>
                  <a:srgbClr val="22373A"/>
                </a:solidFill>
                <a:latin typeface="Calibri" panose="020F0502020204030204" pitchFamily="34" charset="0"/>
                <a:cs typeface="Calibri" panose="020F0502020204030204" pitchFamily="34" charset="0"/>
              </a:rPr>
              <a:t>and</a:t>
            </a:r>
            <a:r>
              <a:rPr lang="en-US" sz="2000" spc="-10" dirty="0">
                <a:solidFill>
                  <a:srgbClr val="22373A"/>
                </a:solidFill>
                <a:latin typeface="Calibri" panose="020F0502020204030204" pitchFamily="34" charset="0"/>
                <a:cs typeface="Calibri" panose="020F0502020204030204" pitchFamily="34" charset="0"/>
              </a:rPr>
              <a:t> </a:t>
            </a:r>
            <a:r>
              <a:rPr lang="en-US" sz="2000" spc="20" dirty="0">
                <a:solidFill>
                  <a:srgbClr val="22373A"/>
                </a:solidFill>
                <a:latin typeface="Calibri" panose="020F0502020204030204" pitchFamily="34" charset="0"/>
                <a:cs typeface="Calibri" panose="020F0502020204030204" pitchFamily="34" charset="0"/>
              </a:rPr>
              <a:t>the</a:t>
            </a:r>
            <a:r>
              <a:rPr lang="en-US" sz="2000" spc="-15"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order</a:t>
            </a:r>
            <a:r>
              <a:rPr lang="en-US" sz="2000" spc="-10"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only</a:t>
            </a:r>
            <a:r>
              <a:rPr lang="en-US" sz="2000" spc="-15"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partially </a:t>
            </a:r>
            <a:r>
              <a:rPr lang="en-US" sz="2000" spc="-240" dirty="0">
                <a:solidFill>
                  <a:srgbClr val="22373A"/>
                </a:solidFill>
                <a:latin typeface="Calibri" panose="020F0502020204030204" pitchFamily="34" charset="0"/>
                <a:cs typeface="Calibri" panose="020F0502020204030204" pitchFamily="34" charset="0"/>
              </a:rPr>
              <a:t> </a:t>
            </a:r>
            <a:r>
              <a:rPr lang="en-US" sz="2000" spc="-10" dirty="0">
                <a:solidFill>
                  <a:srgbClr val="22373A"/>
                </a:solidFill>
                <a:latin typeface="Calibri" panose="020F0502020204030204" pitchFamily="34" charset="0"/>
                <a:cs typeface="Calibri" panose="020F0502020204030204" pitchFamily="34" charset="0"/>
              </a:rPr>
              <a:t>executed.</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8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A335-2264-4750-BD04-20E1B2B02C70}"/>
              </a:ext>
            </a:extLst>
          </p:cNvPr>
          <p:cNvSpPr>
            <a:spLocks noGrp="1"/>
          </p:cNvSpPr>
          <p:nvPr>
            <p:ph type="title"/>
          </p:nvPr>
        </p:nvSpPr>
        <p:spPr>
          <a:xfrm>
            <a:off x="403200" y="241201"/>
            <a:ext cx="10363200" cy="338555"/>
          </a:xfrm>
        </p:spPr>
        <p:txBody>
          <a:bodyPr wrap="square" anchor="t">
            <a:noAutofit/>
          </a:bodyPr>
          <a:lstStyle/>
          <a:p>
            <a:r>
              <a:rPr lang="en-US" sz="2800" spc="85" dirty="0">
                <a:latin typeface="Calibri" panose="020F0502020204030204" pitchFamily="34" charset="0"/>
                <a:cs typeface="Calibri" panose="020F0502020204030204" pitchFamily="34" charset="0"/>
              </a:rPr>
              <a:t>A</a:t>
            </a:r>
            <a:r>
              <a:rPr lang="en-US" sz="2800" spc="-1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typical</a:t>
            </a:r>
            <a:r>
              <a:rPr lang="en-US" sz="2800" spc="-10"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fragmented</a:t>
            </a:r>
            <a:r>
              <a:rPr lang="en-US" sz="2800" spc="-1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stock</a:t>
            </a:r>
            <a:endParaRPr lang="en-US" sz="2800" dirty="0">
              <a:latin typeface="Calibri" panose="020F0502020204030204" pitchFamily="34" charset="0"/>
              <a:cs typeface="Calibri" panose="020F0502020204030204" pitchFamily="34" charset="0"/>
            </a:endParaRPr>
          </a:p>
        </p:txBody>
      </p:sp>
      <p:sp>
        <p:nvSpPr>
          <p:cNvPr id="7" name="object 7">
            <a:extLst>
              <a:ext uri="{FF2B5EF4-FFF2-40B4-BE49-F238E27FC236}">
                <a16:creationId xmlns:a16="http://schemas.microsoft.com/office/drawing/2014/main" id="{213363C8-CC97-4550-AC68-5CDD3083657D}"/>
              </a:ext>
            </a:extLst>
          </p:cNvPr>
          <p:cNvSpPr txBox="1"/>
          <p:nvPr/>
        </p:nvSpPr>
        <p:spPr bwMode="auto">
          <a:xfrm>
            <a:off x="403200" y="735222"/>
            <a:ext cx="10363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12065" rIns="0" bIns="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90000"/>
              </a:lnSpc>
              <a:spcBef>
                <a:spcPts val="95"/>
              </a:spcBef>
            </a:pPr>
            <a:r>
              <a:rPr sz="2000" spc="-20" dirty="0">
                <a:solidFill>
                  <a:schemeClr val="accent2"/>
                </a:solidFill>
              </a:rPr>
              <a:t>These</a:t>
            </a:r>
            <a:r>
              <a:rPr sz="2000" spc="-10" dirty="0">
                <a:solidFill>
                  <a:schemeClr val="accent2"/>
                </a:solidFill>
              </a:rPr>
              <a:t> </a:t>
            </a:r>
            <a:r>
              <a:rPr sz="2000" spc="10" dirty="0">
                <a:solidFill>
                  <a:schemeClr val="accent2"/>
                </a:solidFill>
              </a:rPr>
              <a:t>numbers</a:t>
            </a:r>
            <a:r>
              <a:rPr sz="2000" spc="-10" dirty="0">
                <a:solidFill>
                  <a:schemeClr val="accent2"/>
                </a:solidFill>
              </a:rPr>
              <a:t> </a:t>
            </a:r>
            <a:r>
              <a:rPr sz="2000" spc="25" dirty="0">
                <a:solidFill>
                  <a:schemeClr val="accent2"/>
                </a:solidFill>
              </a:rPr>
              <a:t>add</a:t>
            </a:r>
            <a:r>
              <a:rPr sz="2000" spc="-10" dirty="0">
                <a:solidFill>
                  <a:schemeClr val="accent2"/>
                </a:solidFill>
              </a:rPr>
              <a:t> </a:t>
            </a:r>
            <a:r>
              <a:rPr sz="2000" spc="-5" dirty="0">
                <a:solidFill>
                  <a:schemeClr val="accent2"/>
                </a:solidFill>
              </a:rPr>
              <a:t>all</a:t>
            </a:r>
            <a:r>
              <a:rPr sz="2000" spc="-10" dirty="0">
                <a:solidFill>
                  <a:schemeClr val="accent2"/>
                </a:solidFill>
              </a:rPr>
              <a:t> </a:t>
            </a:r>
            <a:r>
              <a:rPr sz="2000" spc="20" dirty="0">
                <a:solidFill>
                  <a:schemeClr val="accent2"/>
                </a:solidFill>
              </a:rPr>
              <a:t>the</a:t>
            </a:r>
            <a:r>
              <a:rPr sz="2000" spc="-10" dirty="0">
                <a:solidFill>
                  <a:schemeClr val="accent2"/>
                </a:solidFill>
              </a:rPr>
              <a:t> </a:t>
            </a:r>
            <a:r>
              <a:rPr sz="2000" spc="-15" dirty="0">
                <a:solidFill>
                  <a:schemeClr val="accent2"/>
                </a:solidFill>
              </a:rPr>
              <a:t>transactions:</a:t>
            </a:r>
            <a:r>
              <a:rPr sz="2000" spc="35" dirty="0">
                <a:solidFill>
                  <a:schemeClr val="accent2"/>
                </a:solidFill>
              </a:rPr>
              <a:t> </a:t>
            </a:r>
            <a:r>
              <a:rPr sz="2000" spc="5" dirty="0">
                <a:solidFill>
                  <a:schemeClr val="accent2"/>
                </a:solidFill>
              </a:rPr>
              <a:t>they</a:t>
            </a:r>
            <a:r>
              <a:rPr sz="2000" spc="-10" dirty="0">
                <a:solidFill>
                  <a:schemeClr val="accent2"/>
                </a:solidFill>
              </a:rPr>
              <a:t> </a:t>
            </a:r>
            <a:r>
              <a:rPr sz="2000" dirty="0">
                <a:solidFill>
                  <a:schemeClr val="accent2"/>
                </a:solidFill>
              </a:rPr>
              <a:t>are</a:t>
            </a:r>
            <a:r>
              <a:rPr sz="2000" spc="-10" dirty="0">
                <a:solidFill>
                  <a:schemeClr val="accent2"/>
                </a:solidFill>
              </a:rPr>
              <a:t> </a:t>
            </a:r>
            <a:r>
              <a:rPr sz="2000" spc="10" dirty="0">
                <a:solidFill>
                  <a:schemeClr val="accent2"/>
                </a:solidFill>
              </a:rPr>
              <a:t>good</a:t>
            </a:r>
            <a:r>
              <a:rPr sz="2000" spc="-10" dirty="0">
                <a:solidFill>
                  <a:schemeClr val="accent2"/>
                </a:solidFill>
              </a:rPr>
              <a:t> </a:t>
            </a:r>
            <a:r>
              <a:rPr sz="2000" spc="-5" dirty="0">
                <a:solidFill>
                  <a:schemeClr val="accent2"/>
                </a:solidFill>
              </a:rPr>
              <a:t>to </a:t>
            </a:r>
            <a:r>
              <a:rPr sz="2000" spc="10" dirty="0">
                <a:solidFill>
                  <a:schemeClr val="accent2"/>
                </a:solidFill>
              </a:rPr>
              <a:t>estimate</a:t>
            </a:r>
            <a:r>
              <a:rPr sz="2000" spc="-10" dirty="0">
                <a:solidFill>
                  <a:schemeClr val="accent2"/>
                </a:solidFill>
              </a:rPr>
              <a:t> </a:t>
            </a:r>
            <a:r>
              <a:rPr sz="2000" spc="-5" dirty="0">
                <a:solidFill>
                  <a:schemeClr val="accent2"/>
                </a:solidFill>
              </a:rPr>
              <a:t>exchanges</a:t>
            </a:r>
            <a:r>
              <a:rPr sz="2000" spc="-10" dirty="0">
                <a:solidFill>
                  <a:schemeClr val="accent2"/>
                </a:solidFill>
              </a:rPr>
              <a:t> </a:t>
            </a:r>
            <a:r>
              <a:rPr sz="2000" spc="-15" dirty="0">
                <a:solidFill>
                  <a:schemeClr val="accent2"/>
                </a:solidFill>
              </a:rPr>
              <a:t>revenues.</a:t>
            </a:r>
            <a:endParaRPr sz="2000" dirty="0">
              <a:solidFill>
                <a:schemeClr val="accent2"/>
              </a:solidFill>
            </a:endParaRPr>
          </a:p>
        </p:txBody>
      </p:sp>
      <p:pic>
        <p:nvPicPr>
          <p:cNvPr id="6" name="object 6">
            <a:extLst>
              <a:ext uri="{FF2B5EF4-FFF2-40B4-BE49-F238E27FC236}">
                <a16:creationId xmlns:a16="http://schemas.microsoft.com/office/drawing/2014/main" id="{545700A3-2211-49C9-9F27-2ED9683D3C5B}"/>
              </a:ext>
            </a:extLst>
          </p:cNvPr>
          <p:cNvPicPr/>
          <p:nvPr/>
        </p:nvPicPr>
        <p:blipFill>
          <a:blip r:embed="rId2" cstate="print"/>
          <a:stretch>
            <a:fillRect/>
          </a:stretch>
        </p:blipFill>
        <p:spPr>
          <a:xfrm>
            <a:off x="403200" y="1464730"/>
            <a:ext cx="11384517" cy="4638886"/>
          </a:xfrm>
          <a:prstGeom prst="rect">
            <a:avLst/>
          </a:prstGeom>
          <a:noFill/>
          <a:ln>
            <a:noFill/>
          </a:ln>
        </p:spPr>
      </p:pic>
      <p:sp>
        <p:nvSpPr>
          <p:cNvPr id="4" name="Slide Number Placeholder 3">
            <a:extLst>
              <a:ext uri="{FF2B5EF4-FFF2-40B4-BE49-F238E27FC236}">
                <a16:creationId xmlns:a16="http://schemas.microsoft.com/office/drawing/2014/main" id="{DAFA3477-9B44-41A0-8A58-A62FFE3086B9}"/>
              </a:ext>
            </a:extLst>
          </p:cNvPr>
          <p:cNvSpPr>
            <a:spLocks noGrp="1"/>
          </p:cNvSpPr>
          <p:nvPr>
            <p:ph type="sldNum" sz="quarter" idx="16"/>
          </p:nvPr>
        </p:nvSpPr>
        <p:spPr>
          <a:xfrm>
            <a:off x="6023441" y="6525347"/>
            <a:ext cx="395817" cy="122237"/>
          </a:xfrm>
        </p:spPr>
        <p:txBody>
          <a:bodyPr anchor="t">
            <a:normAutofit/>
          </a:bodyPr>
          <a:lstStyle/>
          <a:p>
            <a:pPr>
              <a:spcAft>
                <a:spcPts val="600"/>
              </a:spcAft>
              <a:defRPr/>
            </a:pPr>
            <a:fld id="{F46FFCC8-0F20-9B4B-AD2E-8C39025E5577}" type="slidenum">
              <a:rPr lang="en-GB" smtClean="0"/>
              <a:pPr>
                <a:spcAft>
                  <a:spcPts val="600"/>
                </a:spcAft>
                <a:defRPr/>
              </a:pPr>
              <a:t>28</a:t>
            </a:fld>
            <a:endParaRPr lang="en-GB"/>
          </a:p>
        </p:txBody>
      </p:sp>
      <p:sp>
        <p:nvSpPr>
          <p:cNvPr id="5" name="Footer Placeholder 4">
            <a:extLst>
              <a:ext uri="{FF2B5EF4-FFF2-40B4-BE49-F238E27FC236}">
                <a16:creationId xmlns:a16="http://schemas.microsoft.com/office/drawing/2014/main" id="{C52A6E15-D323-4F1D-B6E1-3D52CC415DF1}"/>
              </a:ext>
            </a:extLst>
          </p:cNvPr>
          <p:cNvSpPr>
            <a:spLocks noGrp="1"/>
          </p:cNvSpPr>
          <p:nvPr>
            <p:ph type="ftr" sz="quarter" idx="3"/>
          </p:nvPr>
        </p:nvSpPr>
        <p:spPr>
          <a:xfrm>
            <a:off x="387464" y="6557964"/>
            <a:ext cx="3166533" cy="111125"/>
          </a:xfrm>
        </p:spPr>
        <p:txBody>
          <a:bodyPr anchor="t">
            <a:normAutofit/>
          </a:bodyPr>
          <a:lstStyle/>
          <a:p>
            <a:pPr>
              <a:spcAft>
                <a:spcPts val="600"/>
              </a:spcAft>
              <a:defRPr/>
            </a:pPr>
            <a:r>
              <a:rPr lang="en-GB"/>
              <a:t>Document Classification</a:t>
            </a:r>
          </a:p>
        </p:txBody>
      </p:sp>
    </p:spTree>
    <p:extLst>
      <p:ext uri="{BB962C8B-B14F-4D97-AF65-F5344CB8AC3E}">
        <p14:creationId xmlns:p14="http://schemas.microsoft.com/office/powerpoint/2010/main" val="428626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C908-094D-483C-83F3-F4CFED341D63}"/>
              </a:ext>
            </a:extLst>
          </p:cNvPr>
          <p:cNvSpPr>
            <a:spLocks noGrp="1"/>
          </p:cNvSpPr>
          <p:nvPr>
            <p:ph type="title"/>
          </p:nvPr>
        </p:nvSpPr>
        <p:spPr/>
        <p:txBody>
          <a:bodyPr/>
          <a:lstStyle/>
          <a:p>
            <a:r>
              <a:rPr lang="en-US" sz="2800" spc="85" dirty="0">
                <a:latin typeface="Calibri" panose="020F0502020204030204" pitchFamily="34" charset="0"/>
                <a:cs typeface="Calibri" panose="020F0502020204030204" pitchFamily="34" charset="0"/>
              </a:rPr>
              <a:t>A</a:t>
            </a:r>
            <a:r>
              <a:rPr lang="en-US" sz="2800"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Different</a:t>
            </a:r>
            <a:r>
              <a:rPr lang="en-US" sz="2800"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Way </a:t>
            </a:r>
            <a:r>
              <a:rPr lang="en-US" sz="2800" spc="15" dirty="0">
                <a:latin typeface="Calibri" panose="020F0502020204030204" pitchFamily="34" charset="0"/>
                <a:cs typeface="Calibri" panose="020F0502020204030204" pitchFamily="34" charset="0"/>
              </a:rPr>
              <a:t>to</a:t>
            </a:r>
            <a:r>
              <a:rPr lang="en-US" sz="280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Fragment</a:t>
            </a:r>
            <a:r>
              <a:rPr lang="en-US" sz="2800" spc="5"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in</a:t>
            </a:r>
            <a:r>
              <a:rPr lang="en-US" sz="2800"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the</a:t>
            </a:r>
            <a:r>
              <a:rPr lang="en-US" sz="2800"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US </a:t>
            </a:r>
            <a:r>
              <a:rPr lang="en-US" sz="2800" spc="-30" dirty="0">
                <a:latin typeface="Calibri" panose="020F0502020204030204" pitchFamily="34" charset="0"/>
                <a:cs typeface="Calibri" panose="020F0502020204030204" pitchFamily="34" charset="0"/>
              </a:rPr>
              <a:t>vs.</a:t>
            </a:r>
            <a:r>
              <a:rPr lang="en-US" sz="2800" spc="50"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in</a:t>
            </a:r>
            <a:r>
              <a:rPr lang="en-US" sz="2800" dirty="0">
                <a:latin typeface="Calibri" panose="020F0502020204030204" pitchFamily="34" charset="0"/>
                <a:cs typeface="Calibri" panose="020F0502020204030204" pitchFamily="34" charset="0"/>
              </a:rPr>
              <a:t> </a:t>
            </a:r>
            <a:r>
              <a:rPr lang="en-US" sz="2800" spc="25" dirty="0">
                <a:latin typeface="Calibri" panose="020F0502020204030204" pitchFamily="34" charset="0"/>
                <a:cs typeface="Calibri" panose="020F0502020204030204" pitchFamily="34" charset="0"/>
              </a:rPr>
              <a:t>Europe</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55602B7-497F-4266-AC10-12F266B57E37}"/>
              </a:ext>
            </a:extLst>
          </p:cNvPr>
          <p:cNvSpPr>
            <a:spLocks noGrp="1"/>
          </p:cNvSpPr>
          <p:nvPr>
            <p:ph idx="1"/>
          </p:nvPr>
        </p:nvSpPr>
        <p:spPr>
          <a:xfrm>
            <a:off x="404287" y="1335810"/>
            <a:ext cx="11398251" cy="4738687"/>
          </a:xfrm>
        </p:spPr>
        <p:txBody>
          <a:bodyPr/>
          <a:lstStyle/>
          <a:p>
            <a:pPr marL="12700" marR="228600">
              <a:lnSpc>
                <a:spcPct val="119300"/>
              </a:lnSpc>
              <a:spcBef>
                <a:spcPts val="100"/>
              </a:spcBef>
            </a:pPr>
            <a:r>
              <a:rPr lang="en-US" sz="2000" spc="5" dirty="0">
                <a:latin typeface="Calibri" panose="020F0502020204030204" pitchFamily="34" charset="0"/>
                <a:cs typeface="Calibri" panose="020F0502020204030204" pitchFamily="34" charset="0"/>
              </a:rPr>
              <a:t>Regulations</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(Reg</a:t>
            </a:r>
            <a:r>
              <a:rPr lang="en-US" sz="2000" spc="-10" dirty="0">
                <a:latin typeface="Calibri" panose="020F0502020204030204" pitchFamily="34" charset="0"/>
                <a:cs typeface="Calibri" panose="020F0502020204030204" pitchFamily="34" charset="0"/>
              </a:rPr>
              <a:t> </a:t>
            </a:r>
            <a:r>
              <a:rPr lang="en-US" sz="2000" spc="50" dirty="0">
                <a:latin typeface="Calibri" panose="020F0502020204030204" pitchFamily="34" charset="0"/>
                <a:cs typeface="Calibri" panose="020F0502020204030204" pitchFamily="34" charset="0"/>
              </a:rPr>
              <a:t>NMS</a:t>
            </a:r>
            <a:r>
              <a:rPr lang="en-US" sz="2000" spc="-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MiFID)</a:t>
            </a:r>
            <a:r>
              <a:rPr lang="en-US" sz="2000" spc="-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implemented</a:t>
            </a:r>
            <a:r>
              <a:rPr lang="en-US" sz="2000" spc="-1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competition</a:t>
            </a:r>
            <a:r>
              <a:rPr lang="en-US" sz="2000" spc="-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across</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trading</a:t>
            </a:r>
            <a:r>
              <a:rPr lang="en-US" sz="2000" spc="-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venues:</a:t>
            </a:r>
            <a:r>
              <a:rPr lang="en-US" sz="2000" spc="3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Exchange</a:t>
            </a:r>
            <a:r>
              <a:rPr lang="en-US" sz="2000" spc="-5" dirty="0">
                <a:latin typeface="Calibri" panose="020F0502020204030204" pitchFamily="34" charset="0"/>
                <a:cs typeface="Calibri" panose="020F0502020204030204" pitchFamily="34" charset="0"/>
              </a:rPr>
              <a:t> </a:t>
            </a:r>
            <a:r>
              <a:rPr lang="en-US" sz="2000" spc="-175" dirty="0">
                <a:latin typeface="Calibri" panose="020F0502020204030204" pitchFamily="34" charset="0"/>
                <a:cs typeface="Calibri" panose="020F0502020204030204" pitchFamily="34" charset="0"/>
              </a:rPr>
              <a:t>/ </a:t>
            </a:r>
            <a:r>
              <a:rPr lang="en-US" sz="2000" spc="-24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Regulated</a:t>
            </a:r>
            <a:r>
              <a:rPr lang="en-US" sz="2000" spc="-15" dirty="0">
                <a:latin typeface="Calibri" panose="020F0502020204030204" pitchFamily="34" charset="0"/>
                <a:cs typeface="Calibri" panose="020F0502020204030204" pitchFamily="34" charset="0"/>
              </a:rPr>
              <a:t> Markets; </a:t>
            </a:r>
            <a:r>
              <a:rPr lang="en-US" sz="2000" spc="40" dirty="0">
                <a:latin typeface="Calibri" panose="020F0502020204030204" pitchFamily="34" charset="0"/>
                <a:cs typeface="Calibri" panose="020F0502020204030204" pitchFamily="34" charset="0"/>
              </a:rPr>
              <a:t>ECN</a:t>
            </a:r>
            <a:r>
              <a:rPr lang="en-US" sz="2000" spc="-15" dirty="0">
                <a:latin typeface="Calibri" panose="020F0502020204030204" pitchFamily="34" charset="0"/>
                <a:cs typeface="Calibri" panose="020F0502020204030204" pitchFamily="34" charset="0"/>
              </a:rPr>
              <a:t> </a:t>
            </a:r>
            <a:r>
              <a:rPr lang="en-US" sz="2000" spc="-175" dirty="0">
                <a:latin typeface="Calibri" panose="020F0502020204030204" pitchFamily="34" charset="0"/>
                <a:cs typeface="Calibri" panose="020F0502020204030204" pitchFamily="34" charset="0"/>
              </a:rPr>
              <a:t>/</a:t>
            </a:r>
            <a:r>
              <a:rPr lang="en-US" sz="2000" spc="-16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MTF</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(Multilateral</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Trading</a:t>
            </a:r>
            <a:r>
              <a:rPr lang="en-US" sz="2000" spc="-15" dirty="0">
                <a:latin typeface="Calibri" panose="020F0502020204030204" pitchFamily="34" charset="0"/>
                <a:cs typeface="Calibri" panose="020F0502020204030204" pitchFamily="34" charset="0"/>
              </a:rPr>
              <a:t> Facilities).</a:t>
            </a:r>
            <a:endParaRPr lang="en-US" sz="2000" dirty="0">
              <a:latin typeface="Calibri" panose="020F0502020204030204" pitchFamily="34" charset="0"/>
              <a:cs typeface="Calibri" panose="020F0502020204030204" pitchFamily="34" charset="0"/>
            </a:endParaRPr>
          </a:p>
          <a:p>
            <a:pPr>
              <a:lnSpc>
                <a:spcPct val="100000"/>
              </a:lnSpc>
              <a:spcBef>
                <a:spcPts val="35"/>
              </a:spcBef>
            </a:pPr>
            <a:endParaRPr lang="en-US" sz="2000" dirty="0">
              <a:latin typeface="Calibri" panose="020F0502020204030204" pitchFamily="34" charset="0"/>
              <a:cs typeface="Calibri" panose="020F0502020204030204" pitchFamily="34" charset="0"/>
            </a:endParaRPr>
          </a:p>
          <a:p>
            <a:pPr marL="12700">
              <a:lnSpc>
                <a:spcPct val="100000"/>
              </a:lnSpc>
            </a:pPr>
            <a:r>
              <a:rPr lang="en-US" sz="2000" spc="10" dirty="0">
                <a:latin typeface="Calibri" panose="020F0502020204030204" pitchFamily="34" charset="0"/>
                <a:cs typeface="Calibri" panose="020F0502020204030204" pitchFamily="34" charset="0"/>
              </a:rPr>
              <a:t>In</a:t>
            </a:r>
            <a:r>
              <a:rPr lang="en-US" sz="2000" spc="-4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50" dirty="0">
                <a:latin typeface="Calibri" panose="020F0502020204030204" pitchFamily="34" charset="0"/>
                <a:cs typeface="Calibri" panose="020F0502020204030204" pitchFamily="34" charset="0"/>
              </a:rPr>
              <a:t> </a:t>
            </a:r>
            <a:r>
              <a:rPr lang="en-US" sz="2000" spc="55" dirty="0">
                <a:latin typeface="Calibri" panose="020F0502020204030204" pitchFamily="34" charset="0"/>
                <a:cs typeface="Calibri" panose="020F0502020204030204" pitchFamily="34" charset="0"/>
              </a:rPr>
              <a:t>US</a:t>
            </a:r>
            <a:endParaRPr lang="en-US" sz="2000" dirty="0">
              <a:latin typeface="Calibri" panose="020F0502020204030204" pitchFamily="34" charset="0"/>
              <a:cs typeface="Calibri" panose="020F0502020204030204" pitchFamily="34" charset="0"/>
            </a:endParaRPr>
          </a:p>
          <a:p>
            <a:pPr marL="434974" marR="113664" indent="-285750">
              <a:lnSpc>
                <a:spcPct val="119300"/>
              </a:lnSpc>
              <a:spcBef>
                <a:spcPts val="795"/>
              </a:spcBef>
              <a:buFont typeface="Wingdings" panose="05000000000000000000" pitchFamily="2" charset="2"/>
              <a:buChar char="Ø"/>
              <a:tabLst>
                <a:tab pos="227965" algn="l"/>
              </a:tabLst>
            </a:pPr>
            <a:r>
              <a:rPr lang="en-US" sz="2000" spc="-25" dirty="0">
                <a:latin typeface="Calibri" panose="020F0502020204030204" pitchFamily="34" charset="0"/>
                <a:cs typeface="Calibri" panose="020F0502020204030204" pitchFamily="34" charset="0"/>
              </a:rPr>
              <a:t>The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“trade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through</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rule”</a:t>
            </a:r>
            <a:r>
              <a:rPr lang="en-US" sz="2000" spc="-5" dirty="0">
                <a:latin typeface="Calibri" panose="020F0502020204030204" pitchFamily="34" charset="0"/>
                <a:cs typeface="Calibri" panose="020F0502020204030204" pitchFamily="34" charset="0"/>
              </a:rPr>
              <a:t> </a:t>
            </a:r>
            <a:r>
              <a:rPr lang="en-US" sz="2000" spc="35" dirty="0">
                <a:latin typeface="Calibri" panose="020F0502020204030204" pitchFamily="34" charset="0"/>
                <a:cs typeface="Calibri" panose="020F0502020204030204" pitchFamily="34" charset="0"/>
              </a:rPr>
              <a:t>demand</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trading</a:t>
            </a:r>
            <a:r>
              <a:rPr lang="en-US" sz="2000" spc="-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venues</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re-route</a:t>
            </a:r>
            <a:r>
              <a:rPr lang="en-US" sz="2000" spc="-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orders</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that</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can</a:t>
            </a:r>
            <a:r>
              <a:rPr lang="en-US" sz="2000" spc="-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obtain</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better </a:t>
            </a:r>
            <a:r>
              <a:rPr lang="en-US" sz="2000" spc="-24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price</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“somewhere”;</a:t>
            </a:r>
            <a:endParaRPr lang="en-US" sz="2000" dirty="0">
              <a:latin typeface="Calibri" panose="020F0502020204030204" pitchFamily="34" charset="0"/>
              <a:cs typeface="Calibri" panose="020F0502020204030204" pitchFamily="34" charset="0"/>
            </a:endParaRPr>
          </a:p>
          <a:p>
            <a:pPr marL="434339" indent="-285750">
              <a:lnSpc>
                <a:spcPct val="100000"/>
              </a:lnSpc>
              <a:spcBef>
                <a:spcPts val="484"/>
              </a:spcBef>
              <a:buFont typeface="Wingdings" panose="05000000000000000000" pitchFamily="2" charset="2"/>
              <a:buChar char="Ø"/>
              <a:tabLst>
                <a:tab pos="227965" algn="l"/>
              </a:tabLst>
            </a:pPr>
            <a:r>
              <a:rPr lang="en-US" sz="2000" spc="-20" dirty="0">
                <a:latin typeface="Calibri" panose="020F0502020204030204" pitchFamily="34" charset="0"/>
                <a:cs typeface="Calibri" panose="020F0502020204030204" pitchFamily="34" charset="0"/>
              </a:rPr>
              <a:t>That</a:t>
            </a:r>
            <a:r>
              <a:rPr lang="en-US" sz="2000" spc="-15" dirty="0">
                <a:latin typeface="Calibri" panose="020F0502020204030204" pitchFamily="34" charset="0"/>
                <a:cs typeface="Calibri" panose="020F0502020204030204" pitchFamily="34" charset="0"/>
              </a:rPr>
              <a:t> </a:t>
            </a:r>
            <a:r>
              <a:rPr lang="en-US" sz="2000" spc="-50" dirty="0">
                <a:latin typeface="Calibri" panose="020F0502020204030204" pitchFamily="34" charset="0"/>
                <a:cs typeface="Calibri" panose="020F0502020204030204" pitchFamily="34" charset="0"/>
              </a:rPr>
              <a:t>for,</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“National</a:t>
            </a:r>
            <a:r>
              <a:rPr lang="en-US" sz="2000" spc="-10"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Bid</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Offer”</a:t>
            </a:r>
            <a:r>
              <a:rPr lang="en-US" sz="2000" spc="-10"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(NBBO)</a:t>
            </a:r>
            <a:r>
              <a:rPr lang="en-US" sz="2000" spc="-10"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is</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available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venues;</a:t>
            </a:r>
            <a:endParaRPr lang="en-US" sz="2000" dirty="0">
              <a:latin typeface="Calibri" panose="020F0502020204030204" pitchFamily="34" charset="0"/>
              <a:cs typeface="Calibri" panose="020F0502020204030204" pitchFamily="34" charset="0"/>
            </a:endParaRPr>
          </a:p>
          <a:p>
            <a:pPr marL="434974" marR="5080" indent="-285750">
              <a:lnSpc>
                <a:spcPct val="119300"/>
              </a:lnSpc>
              <a:spcBef>
                <a:spcPts val="300"/>
              </a:spcBef>
              <a:buFont typeface="Wingdings" panose="05000000000000000000" pitchFamily="2" charset="2"/>
              <a:buChar char="Ø"/>
              <a:tabLst>
                <a:tab pos="227965" algn="l"/>
              </a:tabLst>
            </a:pPr>
            <a:r>
              <a:rPr lang="en-US" sz="2000" spc="50" dirty="0">
                <a:latin typeface="Calibri" panose="020F0502020204030204" pitchFamily="34" charset="0"/>
                <a:cs typeface="Calibri" panose="020F0502020204030204" pitchFamily="34" charset="0"/>
              </a:rPr>
              <a:t>3</a:t>
            </a:r>
            <a:r>
              <a:rPr lang="en-US" sz="2000" spc="-10" dirty="0">
                <a:latin typeface="Calibri" panose="020F0502020204030204" pitchFamily="34" charset="0"/>
                <a:cs typeface="Calibri" panose="020F0502020204030204" pitchFamily="34" charset="0"/>
              </a:rPr>
              <a:t> </a:t>
            </a:r>
            <a:r>
              <a:rPr lang="en-US" sz="2000" spc="45" dirty="0">
                <a:latin typeface="Calibri" panose="020F0502020204030204" pitchFamily="34" charset="0"/>
                <a:cs typeface="Calibri" panose="020F0502020204030204" pitchFamily="34" charset="0"/>
              </a:rPr>
              <a:t>SIP</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(centralized </a:t>
            </a:r>
            <a:r>
              <a:rPr lang="en-US" sz="2000" dirty="0">
                <a:latin typeface="Calibri" panose="020F0502020204030204" pitchFamily="34" charset="0"/>
                <a:cs typeface="Calibri" panose="020F0502020204030204" pitchFamily="34" charset="0"/>
              </a:rPr>
              <a:t>Securities</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Information</a:t>
            </a:r>
            <a:r>
              <a:rPr lang="en-US" sz="2000" spc="-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Processor) </a:t>
            </a:r>
            <a:r>
              <a:rPr lang="en-US" sz="2000" spc="5" dirty="0">
                <a:latin typeface="Calibri" panose="020F0502020204030204" pitchFamily="34" charset="0"/>
                <a:cs typeface="Calibri" panose="020F0502020204030204" pitchFamily="34" charset="0"/>
              </a:rPr>
              <a:t>aggregate</a:t>
            </a:r>
            <a:r>
              <a:rPr lang="en-US" sz="2000" spc="-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quotes</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coming</a:t>
            </a:r>
            <a:r>
              <a:rPr lang="en-US" sz="2000" spc="-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from</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all </a:t>
            </a:r>
            <a:r>
              <a:rPr lang="en-US" sz="2000" dirty="0">
                <a:latin typeface="Calibri" panose="020F0502020204030204" pitchFamily="34" charset="0"/>
                <a:cs typeface="Calibri" panose="020F0502020204030204" pitchFamily="34" charset="0"/>
              </a:rPr>
              <a:t>venues</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 </a:t>
            </a:r>
            <a:r>
              <a:rPr lang="en-US" sz="2000" spc="-23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build </a:t>
            </a:r>
            <a:r>
              <a:rPr lang="en-US" sz="2000" spc="15" dirty="0">
                <a:latin typeface="Calibri" panose="020F0502020204030204" pitchFamily="34" charset="0"/>
                <a:cs typeface="Calibri" panose="020F0502020204030204" pitchFamily="34" charset="0"/>
              </a:rPr>
              <a:t>a </a:t>
            </a:r>
            <a:r>
              <a:rPr lang="en-US" sz="2000" b="1" spc="15" dirty="0">
                <a:latin typeface="Calibri" panose="020F0502020204030204" pitchFamily="34" charset="0"/>
                <a:cs typeface="Calibri" panose="020F0502020204030204" pitchFamily="34" charset="0"/>
              </a:rPr>
              <a:t>Consolidated </a:t>
            </a:r>
            <a:r>
              <a:rPr lang="en-US" sz="2000" b="1" spc="-20" dirty="0">
                <a:latin typeface="Calibri" panose="020F0502020204030204" pitchFamily="34" charset="0"/>
                <a:cs typeface="Calibri" panose="020F0502020204030204" pitchFamily="34" charset="0"/>
              </a:rPr>
              <a:t>Tape</a:t>
            </a:r>
            <a:r>
              <a:rPr lang="en-US" sz="2000" spc="-20"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They </a:t>
            </a:r>
            <a:r>
              <a:rPr lang="en-US" sz="2000" dirty="0">
                <a:latin typeface="Calibri" panose="020F0502020204030204" pitchFamily="34" charset="0"/>
                <a:cs typeface="Calibri" panose="020F0502020204030204" pitchFamily="34" charset="0"/>
              </a:rPr>
              <a:t>are </a:t>
            </a:r>
            <a:r>
              <a:rPr lang="en-US" sz="2000" spc="15" dirty="0">
                <a:latin typeface="Calibri" panose="020F0502020204030204" pitchFamily="34" charset="0"/>
                <a:cs typeface="Calibri" panose="020F0502020204030204" pitchFamily="34" charset="0"/>
              </a:rPr>
              <a:t>maintained </a:t>
            </a:r>
            <a:r>
              <a:rPr lang="en-US" sz="2000" spc="-5" dirty="0">
                <a:latin typeface="Calibri" panose="020F0502020204030204" pitchFamily="34" charset="0"/>
                <a:cs typeface="Calibri" panose="020F0502020204030204" pitchFamily="34" charset="0"/>
              </a:rPr>
              <a:t>by </a:t>
            </a:r>
            <a:r>
              <a:rPr lang="en-US" sz="2000" spc="20" dirty="0">
                <a:latin typeface="Calibri" panose="020F0502020204030204" pitchFamily="34" charset="0"/>
                <a:cs typeface="Calibri" panose="020F0502020204030204" pitchFamily="34" charset="0"/>
              </a:rPr>
              <a:t>the </a:t>
            </a:r>
            <a:r>
              <a:rPr lang="en-US" sz="2000" b="1" spc="-5" dirty="0" err="1">
                <a:solidFill>
                  <a:srgbClr val="00000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The</a:t>
            </a:r>
            <a:r>
              <a:rPr lang="en-US" sz="2000" b="1" spc="-5" dirty="0">
                <a:solidFill>
                  <a:srgbClr val="00000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a:t>
            </a:r>
            <a:r>
              <a:rPr lang="en-US" sz="2000" b="1" spc="15" dirty="0">
                <a:solidFill>
                  <a:srgbClr val="00000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Consolidated </a:t>
            </a:r>
            <a:r>
              <a:rPr lang="en-US" sz="2000" b="1" dirty="0">
                <a:solidFill>
                  <a:srgbClr val="00000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Tape </a:t>
            </a:r>
            <a:r>
              <a:rPr lang="en-US" sz="2000" b="1" spc="15"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Association </a:t>
            </a:r>
            <a:r>
              <a:rPr lang="en-US" sz="2000" b="1" spc="20" dirty="0">
                <a:latin typeface="Calibri" panose="020F0502020204030204" pitchFamily="34" charset="0"/>
                <a:cs typeface="Calibri" panose="020F0502020204030204" pitchFamily="34" charset="0"/>
              </a:rPr>
              <a:t> </a:t>
            </a:r>
            <a:r>
              <a:rPr lang="en-US" sz="2000" b="1" spc="-45"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(CTA)</a:t>
            </a:r>
            <a:r>
              <a:rPr lang="en-US" sz="2000" spc="-45"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34339" indent="-285750">
              <a:lnSpc>
                <a:spcPct val="100000"/>
              </a:lnSpc>
              <a:spcBef>
                <a:spcPts val="484"/>
              </a:spcBef>
              <a:buFont typeface="Wingdings" panose="05000000000000000000" pitchFamily="2" charset="2"/>
              <a:buChar char="Ø"/>
              <a:tabLst>
                <a:tab pos="227965" algn="l"/>
              </a:tabLst>
            </a:pPr>
            <a:r>
              <a:rPr lang="en-US" sz="2000" spc="-30" dirty="0">
                <a:latin typeface="Calibri" panose="020F0502020204030204" pitchFamily="34" charset="0"/>
                <a:cs typeface="Calibri" panose="020F0502020204030204" pitchFamily="34" charset="0"/>
              </a:rPr>
              <a:t>They</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are</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then</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sent</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back</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venues</a:t>
            </a:r>
            <a:r>
              <a:rPr lang="en-US" sz="2000" spc="-10"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so</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that</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0" dirty="0">
                <a:latin typeface="Calibri" panose="020F0502020204030204" pitchFamily="34" charset="0"/>
                <a:cs typeface="Calibri" panose="020F0502020204030204" pitchFamily="34" charset="0"/>
              </a:rPr>
              <a:t> </a:t>
            </a:r>
            <a:r>
              <a:rPr lang="en-US" sz="2000" spc="70" dirty="0">
                <a:latin typeface="Calibri" panose="020F0502020204030204" pitchFamily="34" charset="0"/>
                <a:cs typeface="Calibri" panose="020F0502020204030204" pitchFamily="34" charset="0"/>
              </a:rPr>
              <a:t>NBBO</a:t>
            </a:r>
            <a:r>
              <a:rPr lang="en-US" sz="2000" spc="-15"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is</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known</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by</a:t>
            </a:r>
            <a:r>
              <a:rPr lang="en-US" sz="2000" spc="-10" dirty="0">
                <a:latin typeface="Calibri" panose="020F0502020204030204" pitchFamily="34" charset="0"/>
                <a:cs typeface="Calibri" panose="020F0502020204030204" pitchFamily="34" charset="0"/>
              </a:rPr>
              <a:t> every</a:t>
            </a:r>
            <a:r>
              <a:rPr lang="en-US" sz="2000" spc="-15" dirty="0">
                <a:latin typeface="Calibri" panose="020F0502020204030204" pitchFamily="34" charset="0"/>
                <a:cs typeface="Calibri" panose="020F0502020204030204" pitchFamily="34" charset="0"/>
              </a:rPr>
              <a:t>one.</a:t>
            </a:r>
            <a:endParaRPr lang="en-US" sz="2000" dirty="0">
              <a:latin typeface="Calibri" panose="020F0502020204030204" pitchFamily="34" charset="0"/>
              <a:cs typeface="Calibri" panose="020F0502020204030204" pitchFamily="34" charset="0"/>
            </a:endParaRPr>
          </a:p>
          <a:p>
            <a:pPr marL="434974" marR="387350" indent="-285750">
              <a:lnSpc>
                <a:spcPct val="119300"/>
              </a:lnSpc>
              <a:spcBef>
                <a:spcPts val="300"/>
              </a:spcBef>
              <a:buFont typeface="Wingdings" panose="05000000000000000000" pitchFamily="2" charset="2"/>
              <a:buChar char="Ø"/>
              <a:tabLst>
                <a:tab pos="227965" algn="l"/>
              </a:tabLst>
            </a:pPr>
            <a:r>
              <a:rPr lang="en-US" sz="2000" spc="-20" dirty="0">
                <a:latin typeface="Calibri" panose="020F0502020204030204" pitchFamily="34" charset="0"/>
                <a:cs typeface="Calibri" panose="020F0502020204030204" pitchFamily="34" charset="0"/>
              </a:rPr>
              <a:t>Thanks</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this</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mechanism</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an</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order</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can</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be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send</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“blindly”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any</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venue</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take</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profit </a:t>
            </a:r>
            <a:r>
              <a:rPr lang="en-US" sz="2000" spc="-25" dirty="0">
                <a:latin typeface="Calibri" panose="020F0502020204030204" pitchFamily="34" charset="0"/>
                <a:cs typeface="Calibri" panose="020F0502020204030204" pitchFamily="34" charset="0"/>
              </a:rPr>
              <a:t>of </a:t>
            </a:r>
            <a:r>
              <a:rPr lang="en-US" sz="2000" spc="-24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competition</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(on</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35" dirty="0">
                <a:latin typeface="Calibri" panose="020F0502020204030204" pitchFamily="34" charset="0"/>
                <a:cs typeface="Calibri" panose="020F0502020204030204" pitchFamily="34" charset="0"/>
              </a:rPr>
              <a:t>paper...).</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4E57BA0-0725-47E4-B2E8-D85819D4A16D}"/>
              </a:ext>
            </a:extLst>
          </p:cNvPr>
          <p:cNvSpPr>
            <a:spLocks noGrp="1"/>
          </p:cNvSpPr>
          <p:nvPr>
            <p:ph type="sldNum" sz="quarter" idx="12"/>
          </p:nvPr>
        </p:nvSpPr>
        <p:spPr/>
        <p:txBody>
          <a:bodyPr/>
          <a:lstStyle/>
          <a:p>
            <a:pPr>
              <a:defRPr/>
            </a:pPr>
            <a:fld id="{F46FFCC8-0F20-9B4B-AD2E-8C39025E5577}" type="slidenum">
              <a:rPr lang="en-GB" smtClean="0"/>
              <a:pPr>
                <a:defRPr/>
              </a:pPr>
              <a:t>29</a:t>
            </a:fld>
            <a:endParaRPr lang="en-GB"/>
          </a:p>
        </p:txBody>
      </p:sp>
      <p:sp>
        <p:nvSpPr>
          <p:cNvPr id="5" name="Footer Placeholder 4">
            <a:extLst>
              <a:ext uri="{FF2B5EF4-FFF2-40B4-BE49-F238E27FC236}">
                <a16:creationId xmlns:a16="http://schemas.microsoft.com/office/drawing/2014/main" id="{5DEC07B9-0FE1-44E7-B6A4-B29439F73966}"/>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357142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D14604-AE1F-4531-8C4F-F7E57EDD3A0C}"/>
              </a:ext>
            </a:extLst>
          </p:cNvPr>
          <p:cNvSpPr>
            <a:spLocks noGrp="1"/>
          </p:cNvSpPr>
          <p:nvPr>
            <p:ph type="sldNum" sz="quarter" idx="12"/>
          </p:nvPr>
        </p:nvSpPr>
        <p:spPr/>
        <p:txBody>
          <a:bodyPr/>
          <a:lstStyle/>
          <a:p>
            <a:pPr>
              <a:defRPr/>
            </a:pPr>
            <a:fld id="{A351274B-5F8F-CE49-9274-1D25887130B4}" type="slidenum">
              <a:rPr lang="en-GB" smtClean="0"/>
              <a:pPr>
                <a:defRPr/>
              </a:pPr>
              <a:t>3</a:t>
            </a:fld>
            <a:endParaRPr lang="en-GB"/>
          </a:p>
        </p:txBody>
      </p:sp>
      <p:sp>
        <p:nvSpPr>
          <p:cNvPr id="3" name="Footer Placeholder 2">
            <a:extLst>
              <a:ext uri="{FF2B5EF4-FFF2-40B4-BE49-F238E27FC236}">
                <a16:creationId xmlns:a16="http://schemas.microsoft.com/office/drawing/2014/main" id="{825F35BD-DE36-42F1-A3F5-7D24C32AE1FD}"/>
              </a:ext>
            </a:extLst>
          </p:cNvPr>
          <p:cNvSpPr>
            <a:spLocks noGrp="1"/>
          </p:cNvSpPr>
          <p:nvPr>
            <p:ph type="ftr" sz="quarter" idx="3"/>
          </p:nvPr>
        </p:nvSpPr>
        <p:spPr/>
        <p:txBody>
          <a:bodyPr/>
          <a:lstStyle/>
          <a:p>
            <a:pPr>
              <a:defRPr/>
            </a:pPr>
            <a:r>
              <a:rPr lang="en-GB"/>
              <a:t>Document Classification</a:t>
            </a:r>
            <a:endParaRPr lang="en-GB">
              <a:cs typeface="+mn-cs"/>
            </a:endParaRPr>
          </a:p>
        </p:txBody>
      </p:sp>
      <p:sp>
        <p:nvSpPr>
          <p:cNvPr id="5" name="TextBox 4">
            <a:extLst>
              <a:ext uri="{FF2B5EF4-FFF2-40B4-BE49-F238E27FC236}">
                <a16:creationId xmlns:a16="http://schemas.microsoft.com/office/drawing/2014/main" id="{F4CC9030-5E12-46F9-9724-59081A7D1935}"/>
              </a:ext>
            </a:extLst>
          </p:cNvPr>
          <p:cNvSpPr txBox="1"/>
          <p:nvPr/>
        </p:nvSpPr>
        <p:spPr>
          <a:xfrm>
            <a:off x="1393371" y="1544154"/>
            <a:ext cx="8026399" cy="1323439"/>
          </a:xfrm>
          <a:prstGeom prst="rect">
            <a:avLst/>
          </a:prstGeom>
          <a:noFill/>
        </p:spPr>
        <p:txBody>
          <a:bodyPr wrap="square">
            <a:spAutoFit/>
          </a:bodyPr>
          <a:lstStyle/>
          <a:p>
            <a:r>
              <a:rPr lang="en-US" sz="4000" dirty="0">
                <a:latin typeface="Calibri" panose="020F0502020204030204" pitchFamily="34" charset="0"/>
                <a:cs typeface="Calibri" panose="020F0502020204030204" pitchFamily="34" charset="0"/>
              </a:rPr>
              <a:t>The role of Intermediaries </a:t>
            </a:r>
          </a:p>
          <a:p>
            <a:r>
              <a:rPr lang="en-US" sz="4000" dirty="0">
                <a:latin typeface="Calibri" panose="020F0502020204030204" pitchFamily="34" charset="0"/>
                <a:cs typeface="Calibri" panose="020F0502020204030204" pitchFamily="34" charset="0"/>
              </a:rPr>
              <a:t>The position of middleman</a:t>
            </a:r>
          </a:p>
        </p:txBody>
      </p:sp>
    </p:spTree>
    <p:extLst>
      <p:ext uri="{BB962C8B-B14F-4D97-AF65-F5344CB8AC3E}">
        <p14:creationId xmlns:p14="http://schemas.microsoft.com/office/powerpoint/2010/main" val="3755200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29B6790-D52A-8E27-2852-E58A39AAC97D}"/>
              </a:ext>
            </a:extLst>
          </p:cNvPr>
          <p:cNvSpPr>
            <a:spLocks noGrp="1"/>
          </p:cNvSpPr>
          <p:nvPr>
            <p:ph type="title"/>
          </p:nvPr>
        </p:nvSpPr>
        <p:spPr>
          <a:xfrm>
            <a:off x="404287" y="241301"/>
            <a:ext cx="10274300" cy="676275"/>
          </a:xfrm>
        </p:spPr>
        <p:txBody>
          <a:bodyPr/>
          <a:lstStyle/>
          <a:p>
            <a:r>
              <a:rPr lang="en-US" sz="2800" spc="15" dirty="0">
                <a:latin typeface="Calibri" panose="020F0502020204030204" pitchFamily="34" charset="0"/>
                <a:cs typeface="Calibri" panose="020F0502020204030204" pitchFamily="34" charset="0"/>
              </a:rPr>
              <a:t>Consolidated</a:t>
            </a:r>
            <a:r>
              <a:rPr lang="en-US" sz="2800" spc="-25"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Tapes</a:t>
            </a:r>
            <a:endParaRPr lang="en-US" sz="2800" dirty="0">
              <a:latin typeface="Calibri" panose="020F0502020204030204" pitchFamily="34" charset="0"/>
              <a:cs typeface="Calibri" panose="020F0502020204030204" pitchFamily="34" charset="0"/>
            </a:endParaRPr>
          </a:p>
        </p:txBody>
      </p:sp>
      <p:sp>
        <p:nvSpPr>
          <p:cNvPr id="7" name="object 7">
            <a:extLst>
              <a:ext uri="{FF2B5EF4-FFF2-40B4-BE49-F238E27FC236}">
                <a16:creationId xmlns:a16="http://schemas.microsoft.com/office/drawing/2014/main" id="{FC1734EC-FD8C-454D-B0C0-A77BA13F4902}"/>
              </a:ext>
            </a:extLst>
          </p:cNvPr>
          <p:cNvSpPr txBox="1"/>
          <p:nvPr/>
        </p:nvSpPr>
        <p:spPr bwMode="auto">
          <a:xfrm>
            <a:off x="477318" y="1140345"/>
            <a:ext cx="5744031"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585"/>
              </a:spcBef>
            </a:pPr>
            <a:r>
              <a:rPr spc="10" dirty="0">
                <a:latin typeface="Calibri" panose="020F0502020204030204" pitchFamily="34" charset="0"/>
                <a:ea typeface="ＭＳ Ｐゴシック" charset="0"/>
                <a:cs typeface="Calibri" panose="020F0502020204030204" pitchFamily="34" charset="0"/>
              </a:rPr>
              <a:t>In</a:t>
            </a:r>
            <a:r>
              <a:rPr spc="-15"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Europe,</a:t>
            </a:r>
            <a:r>
              <a:rPr spc="-15"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no</a:t>
            </a:r>
            <a:r>
              <a:rPr spc="-15"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similar</a:t>
            </a:r>
            <a:r>
              <a:rPr spc="-15"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mechanism</a:t>
            </a:r>
            <a:r>
              <a:rPr spc="-1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have</a:t>
            </a:r>
            <a:r>
              <a:rPr spc="-15"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been</a:t>
            </a:r>
            <a:r>
              <a:rPr spc="-15"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implemented</a:t>
            </a:r>
            <a:endParaRPr lang="en-US" spc="25" dirty="0">
              <a:latin typeface="Calibri" panose="020F0502020204030204" pitchFamily="34" charset="0"/>
              <a:ea typeface="ＭＳ Ｐゴシック" charset="0"/>
              <a:cs typeface="Calibri" panose="020F0502020204030204" pitchFamily="34" charset="0"/>
            </a:endParaRPr>
          </a:p>
          <a:p>
            <a:pPr marL="12700">
              <a:spcBef>
                <a:spcPts val="585"/>
              </a:spcBef>
            </a:pPr>
            <a:endParaRPr dirty="0">
              <a:latin typeface="Calibri" panose="020F0502020204030204" pitchFamily="34" charset="0"/>
              <a:ea typeface="ＭＳ Ｐゴシック" charset="0"/>
              <a:cs typeface="Calibri" panose="020F0502020204030204" pitchFamily="34" charset="0"/>
            </a:endParaRPr>
          </a:p>
          <a:p>
            <a:pPr marL="434974" marR="5080" indent="-285750">
              <a:spcBef>
                <a:spcPts val="300"/>
              </a:spcBef>
              <a:buFont typeface="Wingdings" panose="05000000000000000000" pitchFamily="2" charset="2"/>
              <a:buChar char="Ø"/>
              <a:tabLst>
                <a:tab pos="227965" algn="l"/>
              </a:tabLst>
            </a:pPr>
            <a:r>
              <a:rPr spc="10" dirty="0">
                <a:latin typeface="Calibri" panose="020F0502020204030204" pitchFamily="34" charset="0"/>
                <a:ea typeface="ＭＳ Ｐゴシック" charset="0"/>
                <a:cs typeface="Calibri" panose="020F0502020204030204" pitchFamily="34" charset="0"/>
              </a:rPr>
              <a:t>because </a:t>
            </a:r>
            <a:r>
              <a:rPr spc="35" dirty="0">
                <a:latin typeface="Calibri" panose="020F0502020204030204" pitchFamily="34" charset="0"/>
                <a:ea typeface="ＭＳ Ｐゴシック" charset="0"/>
                <a:cs typeface="Calibri" panose="020F0502020204030204" pitchFamily="34" charset="0"/>
              </a:rPr>
              <a:t>when </a:t>
            </a:r>
            <a:r>
              <a:rPr spc="-10" dirty="0">
                <a:latin typeface="Calibri" panose="020F0502020204030204" pitchFamily="34" charset="0"/>
                <a:ea typeface="ＭＳ Ｐゴシック" charset="0"/>
                <a:cs typeface="Calibri" panose="020F0502020204030204" pitchFamily="34" charset="0"/>
              </a:rPr>
              <a:t>you </a:t>
            </a:r>
            <a:r>
              <a:rPr spc="15" dirty="0">
                <a:latin typeface="Calibri" panose="020F0502020204030204" pitchFamily="34" charset="0"/>
                <a:ea typeface="ＭＳ Ｐゴシック" charset="0"/>
                <a:cs typeface="Calibri" panose="020F0502020204030204" pitchFamily="34" charset="0"/>
              </a:rPr>
              <a:t>compare two </a:t>
            </a:r>
            <a:r>
              <a:rPr dirty="0">
                <a:latin typeface="Calibri" panose="020F0502020204030204" pitchFamily="34" charset="0"/>
                <a:ea typeface="ＭＳ Ｐゴシック" charset="0"/>
                <a:cs typeface="Calibri" panose="020F0502020204030204" pitchFamily="34" charset="0"/>
              </a:rPr>
              <a:t>best </a:t>
            </a:r>
            <a:r>
              <a:rPr spc="-5" dirty="0">
                <a:latin typeface="Calibri" panose="020F0502020204030204" pitchFamily="34" charset="0"/>
                <a:ea typeface="ＭＳ Ｐゴシック" charset="0"/>
                <a:cs typeface="Calibri" panose="020F0502020204030204" pitchFamily="34" charset="0"/>
              </a:rPr>
              <a:t>bids </a:t>
            </a:r>
            <a:r>
              <a:rPr spc="-25" dirty="0">
                <a:latin typeface="Calibri" panose="020F0502020204030204" pitchFamily="34" charset="0"/>
                <a:ea typeface="ＭＳ Ｐゴシック" charset="0"/>
                <a:cs typeface="Calibri" panose="020F0502020204030204" pitchFamily="34" charset="0"/>
              </a:rPr>
              <a:t>(or </a:t>
            </a:r>
            <a:r>
              <a:rPr spc="-30" dirty="0">
                <a:latin typeface="Calibri" panose="020F0502020204030204" pitchFamily="34" charset="0"/>
                <a:ea typeface="ＭＳ Ｐゴシック" charset="0"/>
                <a:cs typeface="Calibri" panose="020F0502020204030204" pitchFamily="34" charset="0"/>
              </a:rPr>
              <a:t>asks) </a:t>
            </a:r>
            <a:r>
              <a:rPr dirty="0">
                <a:latin typeface="Calibri" panose="020F0502020204030204" pitchFamily="34" charset="0"/>
                <a:ea typeface="ＭＳ Ｐゴシック" charset="0"/>
                <a:cs typeface="Calibri" panose="020F0502020204030204" pitchFamily="34" charset="0"/>
              </a:rPr>
              <a:t>in </a:t>
            </a:r>
            <a:r>
              <a:rPr spc="5"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the </a:t>
            </a:r>
            <a:r>
              <a:rPr dirty="0">
                <a:latin typeface="Calibri" panose="020F0502020204030204" pitchFamily="34" charset="0"/>
                <a:ea typeface="ＭＳ Ｐゴシック" charset="0"/>
                <a:cs typeface="Calibri" panose="020F0502020204030204" pitchFamily="34" charset="0"/>
              </a:rPr>
              <a:t>US, </a:t>
            </a:r>
            <a:r>
              <a:rPr spc="-30" dirty="0">
                <a:latin typeface="Calibri" panose="020F0502020204030204" pitchFamily="34" charset="0"/>
                <a:ea typeface="ＭＳ Ｐゴシック" charset="0"/>
                <a:cs typeface="Calibri" panose="020F0502020204030204" pitchFamily="34" charset="0"/>
              </a:rPr>
              <a:t>if </a:t>
            </a:r>
            <a:r>
              <a:rPr spc="15" dirty="0">
                <a:latin typeface="Calibri" panose="020F0502020204030204" pitchFamily="34" charset="0"/>
                <a:ea typeface="ＭＳ Ｐゴシック" charset="0"/>
                <a:cs typeface="Calibri" panose="020F0502020204030204" pitchFamily="34" charset="0"/>
              </a:rPr>
              <a:t>one </a:t>
            </a:r>
            <a:r>
              <a:rPr spc="-40" dirty="0">
                <a:latin typeface="Calibri" panose="020F0502020204030204" pitchFamily="34" charset="0"/>
                <a:ea typeface="ＭＳ Ｐゴシック" charset="0"/>
                <a:cs typeface="Calibri" panose="020F0502020204030204" pitchFamily="34" charset="0"/>
              </a:rPr>
              <a:t>is </a:t>
            </a:r>
            <a:r>
              <a:rPr spc="-10" dirty="0">
                <a:latin typeface="Calibri" panose="020F0502020204030204" pitchFamily="34" charset="0"/>
                <a:ea typeface="ＭＳ Ｐゴシック" charset="0"/>
                <a:cs typeface="Calibri" panose="020F0502020204030204" pitchFamily="34" charset="0"/>
              </a:rPr>
              <a:t>larger </a:t>
            </a:r>
            <a:r>
              <a:rPr spc="15" dirty="0">
                <a:latin typeface="Calibri" panose="020F0502020204030204" pitchFamily="34" charset="0"/>
                <a:ea typeface="ＭＳ Ｐゴシック" charset="0"/>
                <a:cs typeface="Calibri" panose="020F0502020204030204" pitchFamily="34" charset="0"/>
              </a:rPr>
              <a:t>than </a:t>
            </a:r>
            <a:r>
              <a:rPr spc="20" dirty="0">
                <a:latin typeface="Calibri" panose="020F0502020204030204" pitchFamily="34" charset="0"/>
                <a:ea typeface="ＭＳ Ｐゴシック" charset="0"/>
                <a:cs typeface="Calibri" panose="020F0502020204030204" pitchFamily="34" charset="0"/>
              </a:rPr>
              <a:t>the </a:t>
            </a:r>
            <a:r>
              <a:rPr spc="-15" dirty="0">
                <a:latin typeface="Calibri" panose="020F0502020204030204" pitchFamily="34" charset="0"/>
                <a:ea typeface="ＭＳ Ｐゴシック" charset="0"/>
                <a:cs typeface="Calibri" panose="020F0502020204030204" pitchFamily="34" charset="0"/>
              </a:rPr>
              <a:t>other, </a:t>
            </a:r>
            <a:r>
              <a:rPr spc="-10" dirty="0">
                <a:latin typeface="Calibri" panose="020F0502020204030204" pitchFamily="34" charset="0"/>
                <a:ea typeface="ＭＳ Ｐゴシック" charset="0"/>
                <a:cs typeface="Calibri" panose="020F0502020204030204" pitchFamily="34" charset="0"/>
              </a:rPr>
              <a:t>you </a:t>
            </a:r>
            <a:r>
              <a:rPr spc="15" dirty="0">
                <a:latin typeface="Calibri" panose="020F0502020204030204" pitchFamily="34" charset="0"/>
                <a:ea typeface="ＭＳ Ｐゴシック" charset="0"/>
                <a:cs typeface="Calibri" panose="020F0502020204030204" pitchFamily="34" charset="0"/>
              </a:rPr>
              <a:t>can </a:t>
            </a:r>
            <a:r>
              <a:rPr spc="25" dirty="0">
                <a:latin typeface="Calibri" panose="020F0502020204030204" pitchFamily="34" charset="0"/>
                <a:ea typeface="ＭＳ Ｐゴシック" charset="0"/>
                <a:cs typeface="Calibri" panose="020F0502020204030204" pitchFamily="34" charset="0"/>
              </a:rPr>
              <a:t>be </a:t>
            </a:r>
            <a:r>
              <a:rPr spc="-15" dirty="0">
                <a:latin typeface="Calibri" panose="020F0502020204030204" pitchFamily="34" charset="0"/>
                <a:ea typeface="ＭＳ Ｐゴシック" charset="0"/>
                <a:cs typeface="Calibri" panose="020F0502020204030204" pitchFamily="34" charset="0"/>
              </a:rPr>
              <a:t>sure </a:t>
            </a:r>
            <a:r>
              <a:rPr spc="-10" dirty="0">
                <a:latin typeface="Calibri" panose="020F0502020204030204" pitchFamily="34" charset="0"/>
                <a:ea typeface="ＭＳ Ｐゴシック" charset="0"/>
                <a:cs typeface="Calibri" panose="020F0502020204030204" pitchFamily="34" charset="0"/>
              </a:rPr>
              <a:t> you </a:t>
            </a:r>
            <a:r>
              <a:rPr dirty="0">
                <a:latin typeface="Calibri" panose="020F0502020204030204" pitchFamily="34" charset="0"/>
                <a:ea typeface="ＭＳ Ｐゴシック" charset="0"/>
                <a:cs typeface="Calibri" panose="020F0502020204030204" pitchFamily="34" charset="0"/>
              </a:rPr>
              <a:t>will have </a:t>
            </a:r>
            <a:r>
              <a:rPr spc="15" dirty="0">
                <a:latin typeface="Calibri" panose="020F0502020204030204" pitchFamily="34" charset="0"/>
                <a:ea typeface="ＭＳ Ｐゴシック" charset="0"/>
                <a:cs typeface="Calibri" panose="020F0502020204030204" pitchFamily="34" charset="0"/>
              </a:rPr>
              <a:t>more </a:t>
            </a:r>
            <a:r>
              <a:rPr spc="-10" dirty="0">
                <a:latin typeface="Calibri" panose="020F0502020204030204" pitchFamily="34" charset="0"/>
                <a:ea typeface="ＭＳ Ｐゴシック" charset="0"/>
                <a:cs typeface="Calibri" panose="020F0502020204030204" pitchFamily="34" charset="0"/>
              </a:rPr>
              <a:t>selling </a:t>
            </a:r>
            <a:r>
              <a:rPr spc="10" dirty="0">
                <a:latin typeface="Calibri" panose="020F0502020204030204" pitchFamily="34" charset="0"/>
                <a:ea typeface="ＭＳ Ｐゴシック" charset="0"/>
                <a:cs typeface="Calibri" panose="020F0502020204030204" pitchFamily="34" charset="0"/>
              </a:rPr>
              <a:t>on </a:t>
            </a:r>
            <a:r>
              <a:rPr spc="-10" dirty="0">
                <a:latin typeface="Calibri" panose="020F0502020204030204" pitchFamily="34" charset="0"/>
                <a:ea typeface="ＭＳ Ｐゴシック" charset="0"/>
                <a:cs typeface="Calibri" panose="020F0502020204030204" pitchFamily="34" charset="0"/>
              </a:rPr>
              <a:t>this </a:t>
            </a:r>
            <a:r>
              <a:rPr spc="10" dirty="0">
                <a:latin typeface="Calibri" panose="020F0502020204030204" pitchFamily="34" charset="0"/>
                <a:ea typeface="ＭＳ Ｐゴシック" charset="0"/>
                <a:cs typeface="Calibri" panose="020F0502020204030204" pitchFamily="34" charset="0"/>
              </a:rPr>
              <a:t>venue at </a:t>
            </a:r>
            <a:r>
              <a:rPr spc="20" dirty="0">
                <a:latin typeface="Calibri" panose="020F0502020204030204" pitchFamily="34" charset="0"/>
                <a:ea typeface="ＭＳ Ｐゴシック" charset="0"/>
                <a:cs typeface="Calibri" panose="020F0502020204030204" pitchFamily="34" charset="0"/>
              </a:rPr>
              <a:t>the </a:t>
            </a:r>
            <a:r>
              <a:rPr spc="25" dirty="0">
                <a:latin typeface="Calibri" panose="020F0502020204030204" pitchFamily="34" charset="0"/>
                <a:ea typeface="ＭＳ Ｐゴシック" charset="0"/>
                <a:cs typeface="Calibri" panose="020F0502020204030204" pitchFamily="34" charset="0"/>
              </a:rPr>
              <a:t>end </a:t>
            </a:r>
            <a:r>
              <a:rPr spc="-25" dirty="0">
                <a:latin typeface="Calibri" panose="020F0502020204030204" pitchFamily="34" charset="0"/>
                <a:ea typeface="ＭＳ Ｐゴシック" charset="0"/>
                <a:cs typeface="Calibri" panose="020F0502020204030204" pitchFamily="34" charset="0"/>
              </a:rPr>
              <a:t>of </a:t>
            </a:r>
            <a:r>
              <a:rPr spc="-20"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the</a:t>
            </a:r>
            <a:r>
              <a:rPr spc="-30"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day,</a:t>
            </a:r>
            <a:r>
              <a:rPr spc="-3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even</a:t>
            </a:r>
            <a:r>
              <a:rPr spc="-30" dirty="0">
                <a:latin typeface="Calibri" panose="020F0502020204030204" pitchFamily="34" charset="0"/>
                <a:ea typeface="ＭＳ Ｐゴシック" charset="0"/>
                <a:cs typeface="Calibri" panose="020F0502020204030204" pitchFamily="34" charset="0"/>
              </a:rPr>
              <a:t> if </a:t>
            </a:r>
            <a:r>
              <a:rPr spc="-10" dirty="0">
                <a:latin typeface="Calibri" panose="020F0502020204030204" pitchFamily="34" charset="0"/>
                <a:ea typeface="ＭＳ Ｐゴシック" charset="0"/>
                <a:cs typeface="Calibri" panose="020F0502020204030204" pitchFamily="34" charset="0"/>
              </a:rPr>
              <a:t>you</a:t>
            </a:r>
            <a:r>
              <a:rPr spc="-30"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count</a:t>
            </a:r>
            <a:r>
              <a:rPr spc="-30"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the</a:t>
            </a:r>
            <a:r>
              <a:rPr spc="-30"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post</a:t>
            </a:r>
            <a:r>
              <a:rPr spc="-3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trading</a:t>
            </a:r>
            <a:r>
              <a:rPr spc="-30"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costs</a:t>
            </a:r>
            <a:r>
              <a:rPr spc="-3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(clearing </a:t>
            </a:r>
            <a:r>
              <a:rPr spc="-235"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and</a:t>
            </a:r>
            <a:r>
              <a:rPr spc="-15"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settlement</a:t>
            </a:r>
            <a:r>
              <a:rPr spc="-15"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costs</a:t>
            </a:r>
            <a:r>
              <a:rPr spc="-10"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mainly:</a:t>
            </a:r>
            <a:r>
              <a:rPr spc="2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there</a:t>
            </a:r>
            <a:r>
              <a:rPr spc="-10" dirty="0">
                <a:latin typeface="Calibri" panose="020F0502020204030204" pitchFamily="34" charset="0"/>
                <a:ea typeface="ＭＳ Ｐゴシック" charset="0"/>
                <a:cs typeface="Calibri" panose="020F0502020204030204" pitchFamily="34" charset="0"/>
              </a:rPr>
              <a:t> </a:t>
            </a:r>
            <a:r>
              <a:rPr spc="-40" dirty="0">
                <a:latin typeface="Calibri" panose="020F0502020204030204" pitchFamily="34" charset="0"/>
                <a:ea typeface="ＭＳ Ｐゴシック" charset="0"/>
                <a:cs typeface="Calibri" panose="020F0502020204030204" pitchFamily="34" charset="0"/>
              </a:rPr>
              <a:t>is</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only</a:t>
            </a:r>
            <a:r>
              <a:rPr spc="-15" dirty="0">
                <a:latin typeface="Calibri" panose="020F0502020204030204" pitchFamily="34" charset="0"/>
                <a:ea typeface="ＭＳ Ｐゴシック" charset="0"/>
                <a:cs typeface="Calibri" panose="020F0502020204030204" pitchFamily="34" charset="0"/>
              </a:rPr>
              <a:t> </a:t>
            </a:r>
            <a:r>
              <a:rPr spc="15" dirty="0">
                <a:latin typeface="Calibri" panose="020F0502020204030204" pitchFamily="34" charset="0"/>
                <a:ea typeface="ＭＳ Ｐゴシック" charset="0"/>
                <a:cs typeface="Calibri" panose="020F0502020204030204" pitchFamily="34" charset="0"/>
              </a:rPr>
              <a:t>one</a:t>
            </a:r>
            <a:r>
              <a:rPr spc="-10" dirty="0">
                <a:latin typeface="Calibri" panose="020F0502020204030204" pitchFamily="34" charset="0"/>
                <a:ea typeface="ＭＳ Ｐゴシック" charset="0"/>
                <a:cs typeface="Calibri" panose="020F0502020204030204" pitchFamily="34" charset="0"/>
              </a:rPr>
              <a:t> </a:t>
            </a:r>
            <a:r>
              <a:rPr spc="-40" dirty="0">
                <a:latin typeface="Calibri" panose="020F0502020204030204" pitchFamily="34" charset="0"/>
                <a:ea typeface="ＭＳ Ｐゴシック" charset="0"/>
                <a:cs typeface="Calibri" panose="020F0502020204030204" pitchFamily="34" charset="0"/>
              </a:rPr>
              <a:t>silo).</a:t>
            </a:r>
            <a:endParaRPr dirty="0">
              <a:latin typeface="Calibri" panose="020F0502020204030204" pitchFamily="34" charset="0"/>
              <a:ea typeface="ＭＳ Ｐゴシック" charset="0"/>
              <a:cs typeface="Calibri" panose="020F0502020204030204" pitchFamily="34" charset="0"/>
            </a:endParaRPr>
          </a:p>
          <a:p>
            <a:pPr marL="434974" marR="113664" indent="-285750">
              <a:spcBef>
                <a:spcPts val="295"/>
              </a:spcBef>
              <a:buFont typeface="Wingdings" panose="05000000000000000000" pitchFamily="2" charset="2"/>
              <a:buChar char="Ø"/>
              <a:tabLst>
                <a:tab pos="227965" algn="l"/>
              </a:tabLst>
            </a:pPr>
            <a:r>
              <a:rPr spc="10" dirty="0">
                <a:latin typeface="Calibri" panose="020F0502020204030204" pitchFamily="34" charset="0"/>
                <a:ea typeface="ＭＳ Ｐゴシック" charset="0"/>
                <a:cs typeface="Calibri" panose="020F0502020204030204" pitchFamily="34" charset="0"/>
              </a:rPr>
              <a:t>In</a:t>
            </a:r>
            <a:r>
              <a:rPr spc="-15"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Europe</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post</a:t>
            </a:r>
            <a:r>
              <a:rPr spc="-15"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trading</a:t>
            </a:r>
            <a:r>
              <a:rPr spc="-10"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costs</a:t>
            </a:r>
            <a:r>
              <a:rPr spc="-15" dirty="0">
                <a:latin typeface="Calibri" panose="020F0502020204030204" pitchFamily="34" charset="0"/>
                <a:ea typeface="ＭＳ Ｐゴシック" charset="0"/>
                <a:cs typeface="Calibri" panose="020F0502020204030204" pitchFamily="34" charset="0"/>
              </a:rPr>
              <a:t> </a:t>
            </a:r>
            <a:r>
              <a:rPr spc="15" dirty="0">
                <a:latin typeface="Calibri" panose="020F0502020204030204" pitchFamily="34" charset="0"/>
                <a:ea typeface="ＭＳ Ｐゴシック" charset="0"/>
                <a:cs typeface="Calibri" panose="020F0502020204030204" pitchFamily="34" charset="0"/>
              </a:rPr>
              <a:t>can</a:t>
            </a:r>
            <a:r>
              <a:rPr spc="-15"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be</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different</a:t>
            </a:r>
            <a:r>
              <a:rPr spc="-1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from</a:t>
            </a:r>
            <a:r>
              <a:rPr spc="-15" dirty="0">
                <a:latin typeface="Calibri" panose="020F0502020204030204" pitchFamily="34" charset="0"/>
                <a:ea typeface="ＭＳ Ｐゴシック" charset="0"/>
                <a:cs typeface="Calibri" panose="020F0502020204030204" pitchFamily="34" charset="0"/>
              </a:rPr>
              <a:t> </a:t>
            </a:r>
            <a:r>
              <a:rPr spc="15" dirty="0">
                <a:latin typeface="Calibri" panose="020F0502020204030204" pitchFamily="34" charset="0"/>
                <a:ea typeface="ＭＳ Ｐゴシック" charset="0"/>
                <a:cs typeface="Calibri" panose="020F0502020204030204" pitchFamily="34" charset="0"/>
              </a:rPr>
              <a:t>one </a:t>
            </a:r>
            <a:r>
              <a:rPr spc="-240"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venue</a:t>
            </a:r>
            <a:r>
              <a:rPr spc="-20"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to</a:t>
            </a:r>
            <a:r>
              <a:rPr spc="-15"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the</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other</a:t>
            </a:r>
            <a:r>
              <a:rPr spc="-20"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(because</a:t>
            </a:r>
            <a:r>
              <a:rPr spc="-15"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of</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post</a:t>
            </a:r>
            <a:r>
              <a:rPr spc="-2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trade</a:t>
            </a:r>
            <a:r>
              <a:rPr spc="-15" dirty="0">
                <a:latin typeface="Calibri" panose="020F0502020204030204" pitchFamily="34" charset="0"/>
                <a:ea typeface="ＭＳ Ｐゴシック" charset="0"/>
                <a:cs typeface="Calibri" panose="020F0502020204030204" pitchFamily="34" charset="0"/>
              </a:rPr>
              <a:t> </a:t>
            </a:r>
            <a:r>
              <a:rPr spc="-30" dirty="0">
                <a:latin typeface="Calibri" panose="020F0502020204030204" pitchFamily="34" charset="0"/>
                <a:ea typeface="ＭＳ Ｐゴシック" charset="0"/>
                <a:cs typeface="Calibri" panose="020F0502020204030204" pitchFamily="34" charset="0"/>
              </a:rPr>
              <a:t>costs),</a:t>
            </a:r>
            <a:endParaRPr dirty="0">
              <a:latin typeface="Calibri" panose="020F0502020204030204" pitchFamily="34" charset="0"/>
              <a:ea typeface="ＭＳ Ｐゴシック" charset="0"/>
              <a:cs typeface="Calibri" panose="020F0502020204030204" pitchFamily="34" charset="0"/>
            </a:endParaRPr>
          </a:p>
          <a:p>
            <a:pPr marL="434974" marR="33020" indent="-285750">
              <a:spcBef>
                <a:spcPts val="300"/>
              </a:spcBef>
              <a:buFont typeface="Wingdings" panose="05000000000000000000" pitchFamily="2" charset="2"/>
              <a:buChar char="Ø"/>
              <a:tabLst>
                <a:tab pos="227965" algn="l"/>
              </a:tabLst>
            </a:pPr>
            <a:r>
              <a:rPr spc="20" dirty="0">
                <a:latin typeface="Calibri" panose="020F0502020204030204" pitchFamily="34" charset="0"/>
                <a:ea typeface="ＭＳ Ｐゴシック" charset="0"/>
                <a:cs typeface="Calibri" panose="020F0502020204030204" pitchFamily="34" charset="0"/>
              </a:rPr>
              <a:t>hence</a:t>
            </a:r>
            <a:r>
              <a:rPr spc="-20" dirty="0">
                <a:latin typeface="Calibri" panose="020F0502020204030204" pitchFamily="34" charset="0"/>
                <a:ea typeface="ＭＳ Ｐゴシック" charset="0"/>
                <a:cs typeface="Calibri" panose="020F0502020204030204" pitchFamily="34" charset="0"/>
              </a:rPr>
              <a:t> </a:t>
            </a:r>
            <a:r>
              <a:rPr spc="15" dirty="0">
                <a:latin typeface="Calibri" panose="020F0502020204030204" pitchFamily="34" charset="0"/>
                <a:ea typeface="ＭＳ Ｐゴシック" charset="0"/>
                <a:cs typeface="Calibri" panose="020F0502020204030204" pitchFamily="34" charset="0"/>
              </a:rPr>
              <a:t>a</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consolidated</a:t>
            </a:r>
            <a:r>
              <a:rPr spc="-15"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tape</a:t>
            </a:r>
            <a:r>
              <a:rPr spc="-15"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will</a:t>
            </a:r>
            <a:r>
              <a:rPr spc="-20"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not</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tell</a:t>
            </a:r>
            <a:r>
              <a:rPr spc="-15" dirty="0">
                <a:latin typeface="Calibri" panose="020F0502020204030204" pitchFamily="34" charset="0"/>
                <a:ea typeface="ＭＳ Ｐゴシック" charset="0"/>
                <a:cs typeface="Calibri" panose="020F0502020204030204" pitchFamily="34" charset="0"/>
              </a:rPr>
              <a:t> </a:t>
            </a:r>
            <a:r>
              <a:rPr spc="15" dirty="0">
                <a:latin typeface="Calibri" panose="020F0502020204030204" pitchFamily="34" charset="0"/>
                <a:ea typeface="ＭＳ Ｐゴシック" charset="0"/>
                <a:cs typeface="Calibri" panose="020F0502020204030204" pitchFamily="34" charset="0"/>
              </a:rPr>
              <a:t>a</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trader</a:t>
            </a:r>
            <a:r>
              <a:rPr spc="-15" dirty="0">
                <a:latin typeface="Calibri" panose="020F0502020204030204" pitchFamily="34" charset="0"/>
                <a:ea typeface="ＭＳ Ｐゴシック" charset="0"/>
                <a:cs typeface="Calibri" panose="020F0502020204030204" pitchFamily="34" charset="0"/>
              </a:rPr>
              <a:t> </a:t>
            </a:r>
            <a:r>
              <a:rPr spc="15" dirty="0">
                <a:latin typeface="Calibri" panose="020F0502020204030204" pitchFamily="34" charset="0"/>
                <a:ea typeface="ＭＳ Ｐゴシック" charset="0"/>
                <a:cs typeface="Calibri" panose="020F0502020204030204" pitchFamily="34" charset="0"/>
              </a:rPr>
              <a:t>a</a:t>
            </a:r>
            <a:r>
              <a:rPr spc="-2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price</a:t>
            </a:r>
            <a:r>
              <a:rPr spc="-15" dirty="0">
                <a:latin typeface="Calibri" panose="020F0502020204030204" pitchFamily="34" charset="0"/>
                <a:ea typeface="ＭＳ Ｐゴシック" charset="0"/>
                <a:cs typeface="Calibri" panose="020F0502020204030204" pitchFamily="34" charset="0"/>
              </a:rPr>
              <a:t> </a:t>
            </a:r>
            <a:r>
              <a:rPr spc="-40" dirty="0">
                <a:latin typeface="Calibri" panose="020F0502020204030204" pitchFamily="34" charset="0"/>
                <a:ea typeface="ＭＳ Ｐゴシック" charset="0"/>
                <a:cs typeface="Calibri" panose="020F0502020204030204" pitchFamily="34" charset="0"/>
              </a:rPr>
              <a:t>is </a:t>
            </a:r>
            <a:r>
              <a:rPr spc="-235" dirty="0">
                <a:latin typeface="Calibri" panose="020F0502020204030204" pitchFamily="34" charset="0"/>
                <a:ea typeface="ＭＳ Ｐゴシック" charset="0"/>
                <a:cs typeface="Calibri" panose="020F0502020204030204" pitchFamily="34" charset="0"/>
              </a:rPr>
              <a:t> </a:t>
            </a:r>
            <a:r>
              <a:rPr spc="15" dirty="0">
                <a:latin typeface="Calibri" panose="020F0502020204030204" pitchFamily="34" charset="0"/>
                <a:ea typeface="ＭＳ Ｐゴシック" charset="0"/>
                <a:cs typeface="Calibri" panose="020F0502020204030204" pitchFamily="34" charset="0"/>
              </a:rPr>
              <a:t>more</a:t>
            </a:r>
            <a:r>
              <a:rPr spc="-20"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attractive</a:t>
            </a:r>
            <a:r>
              <a:rPr spc="-15"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on</a:t>
            </a:r>
            <a:r>
              <a:rPr spc="-15" dirty="0">
                <a:latin typeface="Calibri" panose="020F0502020204030204" pitchFamily="34" charset="0"/>
                <a:ea typeface="ＭＳ Ｐゴシック" charset="0"/>
                <a:cs typeface="Calibri" panose="020F0502020204030204" pitchFamily="34" charset="0"/>
              </a:rPr>
              <a:t> </a:t>
            </a:r>
            <a:r>
              <a:rPr spc="15" dirty="0">
                <a:latin typeface="Calibri" panose="020F0502020204030204" pitchFamily="34" charset="0"/>
                <a:ea typeface="ＭＳ Ｐゴシック" charset="0"/>
                <a:cs typeface="Calibri" panose="020F0502020204030204" pitchFamily="34" charset="0"/>
              </a:rPr>
              <a:t>one</a:t>
            </a:r>
            <a:r>
              <a:rPr spc="-15"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venue</a:t>
            </a:r>
            <a:r>
              <a:rPr spc="-15"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or</a:t>
            </a:r>
            <a:r>
              <a:rPr spc="-15"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on</a:t>
            </a:r>
            <a:r>
              <a:rPr spc="-15"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the</a:t>
            </a:r>
            <a:r>
              <a:rPr spc="-15" dirty="0">
                <a:latin typeface="Calibri" panose="020F0502020204030204" pitchFamily="34" charset="0"/>
                <a:ea typeface="ＭＳ Ｐゴシック" charset="0"/>
                <a:cs typeface="Calibri" panose="020F0502020204030204" pitchFamily="34" charset="0"/>
              </a:rPr>
              <a:t> other.</a:t>
            </a:r>
            <a:endParaRPr dirty="0">
              <a:latin typeface="Calibri" panose="020F0502020204030204" pitchFamily="34" charset="0"/>
              <a:ea typeface="ＭＳ Ｐゴシック" charset="0"/>
              <a:cs typeface="Calibri" panose="020F0502020204030204" pitchFamily="34" charset="0"/>
            </a:endParaRPr>
          </a:p>
          <a:p>
            <a:pPr marL="434974" marR="5080" indent="-285750">
              <a:spcBef>
                <a:spcPts val="300"/>
              </a:spcBef>
              <a:buFont typeface="Wingdings" panose="05000000000000000000" pitchFamily="2" charset="2"/>
              <a:buChar char="Ø"/>
              <a:tabLst>
                <a:tab pos="227965" algn="l"/>
              </a:tabLst>
            </a:pPr>
            <a:r>
              <a:rPr spc="-25" dirty="0">
                <a:latin typeface="Calibri" panose="020F0502020204030204" pitchFamily="34" charset="0"/>
                <a:ea typeface="ＭＳ Ｐゴシック" charset="0"/>
                <a:cs typeface="Calibri" panose="020F0502020204030204" pitchFamily="34" charset="0"/>
              </a:rPr>
              <a:t>The</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Regulator</a:t>
            </a:r>
            <a:r>
              <a:rPr spc="-15" dirty="0">
                <a:latin typeface="Calibri" panose="020F0502020204030204" pitchFamily="34" charset="0"/>
                <a:ea typeface="ＭＳ Ｐゴシック" charset="0"/>
                <a:cs typeface="Calibri" panose="020F0502020204030204" pitchFamily="34" charset="0"/>
              </a:rPr>
              <a:t> </a:t>
            </a:r>
            <a:r>
              <a:rPr spc="35" dirty="0">
                <a:latin typeface="Calibri" panose="020F0502020204030204" pitchFamily="34" charset="0"/>
                <a:ea typeface="ＭＳ Ｐゴシック" charset="0"/>
                <a:cs typeface="Calibri" panose="020F0502020204030204" pitchFamily="34" charset="0"/>
              </a:rPr>
              <a:t>demanded</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to</a:t>
            </a:r>
            <a:r>
              <a:rPr spc="-20"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broker </a:t>
            </a:r>
            <a:r>
              <a:rPr spc="-5" dirty="0">
                <a:latin typeface="Calibri" panose="020F0502020204030204" pitchFamily="34" charset="0"/>
                <a:ea typeface="ＭＳ Ｐゴシック" charset="0"/>
                <a:cs typeface="Calibri" panose="020F0502020204030204" pitchFamily="34" charset="0"/>
              </a:rPr>
              <a:t>to</a:t>
            </a:r>
            <a:r>
              <a:rPr spc="-20"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implement</a:t>
            </a:r>
            <a:r>
              <a:rPr spc="-15"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Smart </a:t>
            </a:r>
            <a:r>
              <a:rPr spc="-24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Order</a:t>
            </a:r>
            <a:r>
              <a:rPr spc="-2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Routers</a:t>
            </a:r>
            <a:r>
              <a:rPr spc="-15" dirty="0">
                <a:latin typeface="Calibri" panose="020F0502020204030204" pitchFamily="34" charset="0"/>
                <a:ea typeface="ＭＳ Ｐゴシック" charset="0"/>
                <a:cs typeface="Calibri" panose="020F0502020204030204" pitchFamily="34" charset="0"/>
              </a:rPr>
              <a:t> </a:t>
            </a:r>
            <a:r>
              <a:rPr spc="10" dirty="0">
                <a:latin typeface="Calibri" panose="020F0502020204030204" pitchFamily="34" charset="0"/>
                <a:ea typeface="ＭＳ Ｐゴシック" charset="0"/>
                <a:cs typeface="Calibri" panose="020F0502020204030204" pitchFamily="34" charset="0"/>
              </a:rPr>
              <a:t>on</a:t>
            </a:r>
            <a:r>
              <a:rPr spc="-15"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their</a:t>
            </a:r>
            <a:r>
              <a:rPr spc="-15"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side.</a:t>
            </a:r>
            <a:endParaRPr dirty="0">
              <a:latin typeface="Calibri" panose="020F0502020204030204" pitchFamily="34" charset="0"/>
              <a:ea typeface="ＭＳ Ｐゴシック" charset="0"/>
              <a:cs typeface="Calibri" panose="020F0502020204030204" pitchFamily="34" charset="0"/>
            </a:endParaRPr>
          </a:p>
          <a:p>
            <a:pPr marL="12700" marR="243204">
              <a:spcBef>
                <a:spcPts val="900"/>
              </a:spcBef>
            </a:pPr>
            <a:r>
              <a:rPr spc="15" dirty="0">
                <a:latin typeface="Calibri" panose="020F0502020204030204" pitchFamily="34" charset="0"/>
                <a:ea typeface="ＭＳ Ｐゴシック" charset="0"/>
                <a:cs typeface="Calibri" panose="020F0502020204030204" pitchFamily="34" charset="0"/>
              </a:rPr>
              <a:t>A </a:t>
            </a:r>
            <a:r>
              <a:rPr spc="50" dirty="0">
                <a:latin typeface="Calibri" panose="020F0502020204030204" pitchFamily="34" charset="0"/>
                <a:ea typeface="ＭＳ Ｐゴシック" charset="0"/>
                <a:cs typeface="Calibri" panose="020F0502020204030204" pitchFamily="34" charset="0"/>
              </a:rPr>
              <a:t>SOR </a:t>
            </a:r>
            <a:r>
              <a:rPr spc="-40" dirty="0">
                <a:latin typeface="Calibri" panose="020F0502020204030204" pitchFamily="34" charset="0"/>
                <a:ea typeface="ＭＳ Ｐゴシック" charset="0"/>
                <a:cs typeface="Calibri" panose="020F0502020204030204" pitchFamily="34" charset="0"/>
              </a:rPr>
              <a:t>is </a:t>
            </a:r>
            <a:r>
              <a:rPr spc="5" dirty="0">
                <a:latin typeface="Calibri" panose="020F0502020204030204" pitchFamily="34" charset="0"/>
                <a:ea typeface="ＭＳ Ｐゴシック" charset="0"/>
                <a:cs typeface="Calibri" panose="020F0502020204030204" pitchFamily="34" charset="0"/>
              </a:rPr>
              <a:t>parametrized </a:t>
            </a:r>
            <a:r>
              <a:rPr spc="-5" dirty="0">
                <a:latin typeface="Calibri" panose="020F0502020204030204" pitchFamily="34" charset="0"/>
                <a:ea typeface="ＭＳ Ｐゴシック" charset="0"/>
                <a:cs typeface="Calibri" panose="020F0502020204030204" pitchFamily="34" charset="0"/>
              </a:rPr>
              <a:t>to </a:t>
            </a:r>
            <a:r>
              <a:rPr spc="25" dirty="0">
                <a:latin typeface="Calibri" panose="020F0502020204030204" pitchFamily="34" charset="0"/>
                <a:ea typeface="ＭＳ Ｐゴシック" charset="0"/>
                <a:cs typeface="Calibri" panose="020F0502020204030204" pitchFamily="34" charset="0"/>
              </a:rPr>
              <a:t>implement </a:t>
            </a:r>
            <a:r>
              <a:rPr spc="15" dirty="0">
                <a:latin typeface="Calibri" panose="020F0502020204030204" pitchFamily="34" charset="0"/>
                <a:ea typeface="ＭＳ Ｐゴシック" charset="0"/>
                <a:cs typeface="Calibri" panose="020F0502020204030204" pitchFamily="34" charset="0"/>
              </a:rPr>
              <a:t>a </a:t>
            </a:r>
            <a:r>
              <a:rPr spc="5" dirty="0">
                <a:latin typeface="Calibri" panose="020F0502020204030204" pitchFamily="34" charset="0"/>
                <a:ea typeface="ＭＳ Ｐゴシック" charset="0"/>
                <a:cs typeface="Calibri" panose="020F0502020204030204" pitchFamily="34" charset="0"/>
              </a:rPr>
              <a:t>“Best Execution </a:t>
            </a:r>
            <a:r>
              <a:rPr spc="10" dirty="0">
                <a:latin typeface="Calibri" panose="020F0502020204030204" pitchFamily="34" charset="0"/>
                <a:ea typeface="ＭＳ Ｐゴシック" charset="0"/>
                <a:cs typeface="Calibri" panose="020F0502020204030204" pitchFamily="34" charset="0"/>
              </a:rPr>
              <a:t> </a:t>
            </a:r>
            <a:r>
              <a:rPr dirty="0">
                <a:latin typeface="Calibri" panose="020F0502020204030204" pitchFamily="34" charset="0"/>
                <a:ea typeface="ＭＳ Ｐゴシック" charset="0"/>
                <a:cs typeface="Calibri" panose="020F0502020204030204" pitchFamily="34" charset="0"/>
              </a:rPr>
              <a:t>Policy”</a:t>
            </a:r>
            <a:r>
              <a:rPr spc="-1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(choice</a:t>
            </a:r>
            <a:r>
              <a:rPr spc="-15" dirty="0">
                <a:latin typeface="Calibri" panose="020F0502020204030204" pitchFamily="34" charset="0"/>
                <a:ea typeface="ＭＳ Ｐゴシック" charset="0"/>
                <a:cs typeface="Calibri" panose="020F0502020204030204" pitchFamily="34" charset="0"/>
              </a:rPr>
              <a:t> </a:t>
            </a:r>
            <a:r>
              <a:rPr spc="-25" dirty="0">
                <a:latin typeface="Calibri" panose="020F0502020204030204" pitchFamily="34" charset="0"/>
                <a:ea typeface="ＭＳ Ｐゴシック" charset="0"/>
                <a:cs typeface="Calibri" panose="020F0502020204030204" pitchFamily="34" charset="0"/>
              </a:rPr>
              <a:t>of</a:t>
            </a:r>
            <a:r>
              <a:rPr spc="-10" dirty="0">
                <a:latin typeface="Calibri" panose="020F0502020204030204" pitchFamily="34" charset="0"/>
                <a:ea typeface="ＭＳ Ｐゴシック" charset="0"/>
                <a:cs typeface="Calibri" panose="020F0502020204030204" pitchFamily="34" charset="0"/>
              </a:rPr>
              <a:t> </a:t>
            </a:r>
            <a:r>
              <a:rPr spc="20" dirty="0">
                <a:latin typeface="Calibri" panose="020F0502020204030204" pitchFamily="34" charset="0"/>
                <a:ea typeface="ＭＳ Ｐゴシック" charset="0"/>
                <a:cs typeface="Calibri" panose="020F0502020204030204" pitchFamily="34" charset="0"/>
              </a:rPr>
              <a:t>the</a:t>
            </a:r>
            <a:r>
              <a:rPr spc="-15" dirty="0">
                <a:latin typeface="Calibri" panose="020F0502020204030204" pitchFamily="34" charset="0"/>
                <a:ea typeface="ＭＳ Ｐゴシック" charset="0"/>
                <a:cs typeface="Calibri" panose="020F0502020204030204" pitchFamily="34" charset="0"/>
              </a:rPr>
              <a:t> venues,</a:t>
            </a:r>
            <a:r>
              <a:rPr spc="-10" dirty="0">
                <a:latin typeface="Calibri" panose="020F0502020204030204" pitchFamily="34" charset="0"/>
                <a:ea typeface="ＭＳ Ｐゴシック" charset="0"/>
                <a:cs typeface="Calibri" panose="020F0502020204030204" pitchFamily="34" charset="0"/>
              </a:rPr>
              <a:t> </a:t>
            </a:r>
            <a:r>
              <a:rPr spc="-15" dirty="0">
                <a:latin typeface="Calibri" panose="020F0502020204030204" pitchFamily="34" charset="0"/>
                <a:ea typeface="ＭＳ Ｐゴシック" charset="0"/>
                <a:cs typeface="Calibri" panose="020F0502020204030204" pitchFamily="34" charset="0"/>
              </a:rPr>
              <a:t>priority </a:t>
            </a:r>
            <a:r>
              <a:rPr spc="-175" dirty="0">
                <a:latin typeface="Calibri" panose="020F0502020204030204" pitchFamily="34" charset="0"/>
                <a:ea typeface="ＭＳ Ｐゴシック" charset="0"/>
                <a:cs typeface="Calibri" panose="020F0502020204030204" pitchFamily="34" charset="0"/>
              </a:rPr>
              <a:t>/</a:t>
            </a:r>
            <a:r>
              <a:rPr spc="-165" dirty="0">
                <a:latin typeface="Calibri" panose="020F0502020204030204" pitchFamily="34" charset="0"/>
                <a:ea typeface="ＭＳ Ｐゴシック" charset="0"/>
                <a:cs typeface="Calibri" panose="020F0502020204030204" pitchFamily="34" charset="0"/>
              </a:rPr>
              <a:t> </a:t>
            </a:r>
            <a:r>
              <a:rPr spc="-5" dirty="0">
                <a:latin typeface="Calibri" panose="020F0502020204030204" pitchFamily="34" charset="0"/>
                <a:ea typeface="ＭＳ Ｐゴシック" charset="0"/>
                <a:cs typeface="Calibri" panose="020F0502020204030204" pitchFamily="34" charset="0"/>
              </a:rPr>
              <a:t>ranking</a:t>
            </a:r>
            <a:r>
              <a:rPr spc="-15" dirty="0">
                <a:latin typeface="Calibri" panose="020F0502020204030204" pitchFamily="34" charset="0"/>
                <a:ea typeface="ＭＳ Ｐゴシック" charset="0"/>
                <a:cs typeface="Calibri" panose="020F0502020204030204" pitchFamily="34" charset="0"/>
              </a:rPr>
              <a:t> </a:t>
            </a:r>
            <a:r>
              <a:rPr spc="-30" dirty="0">
                <a:latin typeface="Calibri" panose="020F0502020204030204" pitchFamily="34" charset="0"/>
                <a:ea typeface="ＭＳ Ｐゴシック" charset="0"/>
                <a:cs typeface="Calibri" panose="020F0502020204030204" pitchFamily="34" charset="0"/>
              </a:rPr>
              <a:t>rules,</a:t>
            </a:r>
            <a:r>
              <a:rPr spc="-10" dirty="0">
                <a:latin typeface="Calibri" panose="020F0502020204030204" pitchFamily="34" charset="0"/>
                <a:ea typeface="ＭＳ Ｐゴシック" charset="0"/>
                <a:cs typeface="Calibri" panose="020F0502020204030204" pitchFamily="34" charset="0"/>
              </a:rPr>
              <a:t> </a:t>
            </a:r>
            <a:r>
              <a:rPr spc="-15" dirty="0" err="1">
                <a:latin typeface="Calibri" panose="020F0502020204030204" pitchFamily="34" charset="0"/>
                <a:ea typeface="ＭＳ Ｐゴシック" charset="0"/>
                <a:cs typeface="Calibri" panose="020F0502020204030204" pitchFamily="34" charset="0"/>
              </a:rPr>
              <a:t>etc</a:t>
            </a:r>
            <a:r>
              <a:rPr spc="-15" dirty="0">
                <a:latin typeface="Calibri" panose="020F0502020204030204" pitchFamily="34" charset="0"/>
                <a:ea typeface="ＭＳ Ｐゴシック" charset="0"/>
                <a:cs typeface="Calibri" panose="020F0502020204030204" pitchFamily="34" charset="0"/>
              </a:rPr>
              <a:t>).</a:t>
            </a:r>
            <a:endParaRPr dirty="0">
              <a:latin typeface="Calibri" panose="020F0502020204030204" pitchFamily="34" charset="0"/>
              <a:ea typeface="ＭＳ Ｐゴシック" charset="0"/>
              <a:cs typeface="Calibri" panose="020F0502020204030204" pitchFamily="34" charset="0"/>
            </a:endParaRPr>
          </a:p>
        </p:txBody>
      </p:sp>
      <p:pic>
        <p:nvPicPr>
          <p:cNvPr id="6" name="object 6" descr="Diagram, table&#10;&#10;Description automatically generated">
            <a:extLst>
              <a:ext uri="{FF2B5EF4-FFF2-40B4-BE49-F238E27FC236}">
                <a16:creationId xmlns:a16="http://schemas.microsoft.com/office/drawing/2014/main" id="{80DEE91A-3F86-4CC0-BAAE-B51BC5B4FB26}"/>
              </a:ext>
            </a:extLst>
          </p:cNvPr>
          <p:cNvPicPr/>
          <p:nvPr/>
        </p:nvPicPr>
        <p:blipFill>
          <a:blip r:embed="rId2" cstate="print"/>
          <a:stretch>
            <a:fillRect/>
          </a:stretch>
        </p:blipFill>
        <p:spPr>
          <a:xfrm>
            <a:off x="6522720" y="1701657"/>
            <a:ext cx="5172531" cy="3098943"/>
          </a:xfrm>
          <a:prstGeom prst="rect">
            <a:avLst/>
          </a:prstGeom>
          <a:noFill/>
        </p:spPr>
      </p:pic>
      <p:sp>
        <p:nvSpPr>
          <p:cNvPr id="4" name="Slide Number Placeholder 3">
            <a:extLst>
              <a:ext uri="{FF2B5EF4-FFF2-40B4-BE49-F238E27FC236}">
                <a16:creationId xmlns:a16="http://schemas.microsoft.com/office/drawing/2014/main" id="{88B803B7-FD22-4044-9995-9F751E14B6AA}"/>
              </a:ext>
            </a:extLst>
          </p:cNvPr>
          <p:cNvSpPr>
            <a:spLocks noGrp="1"/>
          </p:cNvSpPr>
          <p:nvPr>
            <p:ph type="sldNum" sz="quarter" idx="17"/>
          </p:nvPr>
        </p:nvSpPr>
        <p:spPr>
          <a:xfrm>
            <a:off x="6023441" y="6525347"/>
            <a:ext cx="395817" cy="122237"/>
          </a:xfrm>
        </p:spPr>
        <p:txBody>
          <a:bodyPr vert="horz" lIns="0" tIns="0" rIns="0" bIns="0" rtlCol="0" anchor="t" anchorCtr="0">
            <a:normAutofit/>
          </a:bodyPr>
          <a:lstStyle/>
          <a:p>
            <a:pPr>
              <a:spcAft>
                <a:spcPts val="600"/>
              </a:spcAft>
              <a:defRPr/>
            </a:pPr>
            <a:fld id="{F46FFCC8-0F20-9B4B-AD2E-8C39025E5577}" type="slidenum">
              <a:rPr lang="en-GB" kern="1200">
                <a:latin typeface="+mn-lt"/>
                <a:ea typeface="+mn-ea"/>
                <a:cs typeface="+mn-cs"/>
              </a:rPr>
              <a:pPr>
                <a:spcAft>
                  <a:spcPts val="600"/>
                </a:spcAft>
                <a:defRPr/>
              </a:pPr>
              <a:t>30</a:t>
            </a:fld>
            <a:endParaRPr lang="en-GB" kern="1200">
              <a:latin typeface="+mn-lt"/>
              <a:ea typeface="+mn-ea"/>
              <a:cs typeface="+mn-cs"/>
            </a:endParaRPr>
          </a:p>
        </p:txBody>
      </p:sp>
      <p:sp>
        <p:nvSpPr>
          <p:cNvPr id="5" name="Footer Placeholder 4">
            <a:extLst>
              <a:ext uri="{FF2B5EF4-FFF2-40B4-BE49-F238E27FC236}">
                <a16:creationId xmlns:a16="http://schemas.microsoft.com/office/drawing/2014/main" id="{916A1908-27BB-41A3-877D-F0E7679D8E25}"/>
              </a:ext>
            </a:extLst>
          </p:cNvPr>
          <p:cNvSpPr>
            <a:spLocks noGrp="1"/>
          </p:cNvSpPr>
          <p:nvPr>
            <p:ph type="ftr" sz="quarter" idx="3"/>
          </p:nvPr>
        </p:nvSpPr>
        <p:spPr>
          <a:xfrm>
            <a:off x="387464" y="6557964"/>
            <a:ext cx="3166533" cy="111125"/>
          </a:xfrm>
        </p:spPr>
        <p:txBody>
          <a:bodyPr vert="horz" lIns="0" tIns="0" rIns="0" bIns="0" rtlCol="0" anchor="t" anchorCtr="0">
            <a:normAutofit/>
          </a:bodyPr>
          <a:lstStyle/>
          <a:p>
            <a:pPr>
              <a:spcAft>
                <a:spcPts val="600"/>
              </a:spcAft>
              <a:defRPr/>
            </a:pPr>
            <a:r>
              <a:rPr lang="en-GB"/>
              <a:t>Document Classification</a:t>
            </a:r>
          </a:p>
        </p:txBody>
      </p:sp>
    </p:spTree>
    <p:extLst>
      <p:ext uri="{BB962C8B-B14F-4D97-AF65-F5344CB8AC3E}">
        <p14:creationId xmlns:p14="http://schemas.microsoft.com/office/powerpoint/2010/main" val="3248658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D5A97-6BBF-4272-9658-43192BB32A3E}"/>
              </a:ext>
            </a:extLst>
          </p:cNvPr>
          <p:cNvSpPr>
            <a:spLocks noGrp="1"/>
          </p:cNvSpPr>
          <p:nvPr>
            <p:ph sz="quarter" idx="13"/>
          </p:nvPr>
        </p:nvSpPr>
        <p:spPr>
          <a:xfrm>
            <a:off x="387464" y="1190907"/>
            <a:ext cx="6031794" cy="3815183"/>
          </a:xfrm>
        </p:spPr>
        <p:txBody>
          <a:bodyPr/>
          <a:lstStyle/>
          <a:p>
            <a:r>
              <a:rPr lang="en-US" sz="1800" spc="-25" dirty="0">
                <a:latin typeface="Calibri" panose="020F0502020204030204" pitchFamily="34" charset="0"/>
                <a:cs typeface="Calibri" panose="020F0502020204030204" pitchFamily="34" charset="0"/>
              </a:rPr>
              <a:t>The</a:t>
            </a:r>
            <a:r>
              <a:rPr lang="en-US" sz="1800" spc="-15"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latency</a:t>
            </a:r>
            <a:r>
              <a:rPr lang="en-US" sz="1800" spc="-10" dirty="0">
                <a:latin typeface="Calibri" panose="020F0502020204030204" pitchFamily="34" charset="0"/>
                <a:cs typeface="Calibri" panose="020F0502020204030204" pitchFamily="34" charset="0"/>
              </a:rPr>
              <a:t> complexifies</a:t>
            </a:r>
            <a:r>
              <a:rPr lang="en-US" sz="1800" spc="-15"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the</a:t>
            </a:r>
            <a:r>
              <a:rPr lang="en-US" sz="1800" spc="-10" dirty="0">
                <a:latin typeface="Calibri" panose="020F0502020204030204" pitchFamily="34" charset="0"/>
                <a:cs typeface="Calibri" panose="020F0502020204030204" pitchFamily="34" charset="0"/>
              </a:rPr>
              <a:t> </a:t>
            </a:r>
            <a:r>
              <a:rPr lang="en-US" sz="1800" spc="-35" dirty="0">
                <a:latin typeface="Calibri" panose="020F0502020204030204" pitchFamily="34" charset="0"/>
                <a:cs typeface="Calibri" panose="020F0502020204030204" pitchFamily="34" charset="0"/>
              </a:rPr>
              <a:t>story:</a:t>
            </a:r>
          </a:p>
          <a:p>
            <a:pPr marL="285750" indent="-285750">
              <a:buFont typeface="Wingdings" panose="05000000000000000000" pitchFamily="2" charset="2"/>
              <a:buChar char="Ø"/>
            </a:pPr>
            <a:r>
              <a:rPr lang="en-US" sz="1800" spc="-20" dirty="0">
                <a:latin typeface="Calibri" panose="020F0502020204030204" pitchFamily="34" charset="0"/>
                <a:cs typeface="Calibri" panose="020F0502020204030204" pitchFamily="34" charset="0"/>
              </a:rPr>
              <a:t>If </a:t>
            </a:r>
            <a:r>
              <a:rPr lang="en-US" sz="1800" spc="15" dirty="0">
                <a:latin typeface="Calibri" panose="020F0502020204030204" pitchFamily="34" charset="0"/>
                <a:cs typeface="Calibri" panose="020F0502020204030204" pitchFamily="34" charset="0"/>
              </a:rPr>
              <a:t>a</a:t>
            </a:r>
            <a:r>
              <a:rPr lang="en-US" sz="1800" spc="-15"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SOR</a:t>
            </a:r>
            <a:r>
              <a:rPr lang="en-US" sz="1800" spc="-20" dirty="0">
                <a:latin typeface="Calibri" panose="020F0502020204030204" pitchFamily="34" charset="0"/>
                <a:cs typeface="Calibri" panose="020F0502020204030204" pitchFamily="34" charset="0"/>
              </a:rPr>
              <a:t> </a:t>
            </a:r>
            <a:r>
              <a:rPr lang="en-US" sz="1800" spc="-40" dirty="0">
                <a:latin typeface="Calibri" panose="020F0502020204030204" pitchFamily="34" charset="0"/>
                <a:cs typeface="Calibri" panose="020F0502020204030204" pitchFamily="34" charset="0"/>
              </a:rPr>
              <a:t>is</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at</a:t>
            </a:r>
            <a:r>
              <a:rPr lang="en-US" sz="1800" spc="-15"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1</a:t>
            </a:r>
            <a:r>
              <a:rPr lang="en-US" sz="1800" spc="-20" dirty="0">
                <a:latin typeface="Calibri" panose="020F0502020204030204" pitchFamily="34" charset="0"/>
                <a:cs typeface="Calibri" panose="020F0502020204030204" pitchFamily="34" charset="0"/>
              </a:rPr>
              <a:t> </a:t>
            </a:r>
            <a:r>
              <a:rPr lang="en-US" sz="1800" spc="15" dirty="0" err="1">
                <a:latin typeface="Calibri" panose="020F0502020204030204" pitchFamily="34" charset="0"/>
                <a:cs typeface="Calibri" panose="020F0502020204030204" pitchFamily="34" charset="0"/>
              </a:rPr>
              <a:t>ms</a:t>
            </a:r>
            <a:r>
              <a:rPr lang="en-US" sz="1800" spc="-15"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from</a:t>
            </a:r>
            <a:r>
              <a:rPr lang="en-US" sz="1800" spc="-20"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venue</a:t>
            </a:r>
            <a:r>
              <a:rPr lang="en-US" sz="1800" spc="-15" dirty="0">
                <a:latin typeface="Calibri" panose="020F0502020204030204" pitchFamily="34" charset="0"/>
                <a:cs typeface="Calibri" panose="020F0502020204030204" pitchFamily="34" charset="0"/>
              </a:rPr>
              <a:t> </a:t>
            </a:r>
            <a:r>
              <a:rPr lang="en-US" sz="1800" i="1" spc="-40" dirty="0">
                <a:latin typeface="Calibri" panose="020F0502020204030204" pitchFamily="34" charset="0"/>
                <a:cs typeface="Calibri" panose="020F0502020204030204" pitchFamily="34" charset="0"/>
              </a:rPr>
              <a:t>A</a:t>
            </a:r>
            <a:r>
              <a:rPr lang="en-US" sz="1800" spc="-40" dirty="0">
                <a:latin typeface="Calibri" panose="020F0502020204030204" pitchFamily="34" charset="0"/>
                <a:cs typeface="Calibri" panose="020F0502020204030204" pitchFamily="34" charset="0"/>
              </a:rPr>
              <a:t>,</a:t>
            </a:r>
            <a:r>
              <a:rPr lang="en-US" sz="1800" spc="-15"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2</a:t>
            </a:r>
            <a:r>
              <a:rPr lang="en-US" sz="1800" spc="-20" dirty="0">
                <a:latin typeface="Calibri" panose="020F0502020204030204" pitchFamily="34" charset="0"/>
                <a:cs typeface="Calibri" panose="020F0502020204030204" pitchFamily="34" charset="0"/>
              </a:rPr>
              <a:t> </a:t>
            </a:r>
            <a:r>
              <a:rPr lang="en-US" sz="1800" spc="15" dirty="0" err="1">
                <a:latin typeface="Calibri" panose="020F0502020204030204" pitchFamily="34" charset="0"/>
                <a:cs typeface="Calibri" panose="020F0502020204030204" pitchFamily="34" charset="0"/>
              </a:rPr>
              <a:t>ms</a:t>
            </a:r>
            <a:r>
              <a:rPr lang="en-US" sz="1800" spc="-15"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from</a:t>
            </a:r>
            <a:r>
              <a:rPr lang="en-US" sz="1800" spc="-20"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venue</a:t>
            </a:r>
            <a:r>
              <a:rPr lang="en-US" sz="1800" spc="-15" dirty="0">
                <a:latin typeface="Calibri" panose="020F0502020204030204" pitchFamily="34" charset="0"/>
                <a:cs typeface="Calibri" panose="020F0502020204030204" pitchFamily="34" charset="0"/>
              </a:rPr>
              <a:t> </a:t>
            </a:r>
            <a:r>
              <a:rPr lang="en-US" sz="1800" i="1" spc="25" dirty="0">
                <a:latin typeface="Calibri" panose="020F0502020204030204" pitchFamily="34" charset="0"/>
                <a:cs typeface="Calibri" panose="020F0502020204030204" pitchFamily="34" charset="0"/>
              </a:rPr>
              <a:t>B</a:t>
            </a:r>
            <a:br>
              <a:rPr lang="en-US" sz="1800" dirty="0">
                <a:latin typeface="Calibri" panose="020F0502020204030204" pitchFamily="34" charset="0"/>
                <a:cs typeface="Calibri" panose="020F0502020204030204" pitchFamily="34" charset="0"/>
              </a:rPr>
            </a:br>
            <a:r>
              <a:rPr lang="en-US" sz="1800" spc="25" dirty="0">
                <a:latin typeface="Calibri" panose="020F0502020204030204" pitchFamily="34" charset="0"/>
                <a:cs typeface="Calibri" panose="020F0502020204030204" pitchFamily="34" charset="0"/>
              </a:rPr>
              <a:t>and</a:t>
            </a:r>
            <a:r>
              <a:rPr lang="en-US" sz="1800" spc="-30"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3</a:t>
            </a:r>
            <a:r>
              <a:rPr lang="en-US" sz="1800" spc="-25" dirty="0">
                <a:latin typeface="Calibri" panose="020F0502020204030204" pitchFamily="34" charset="0"/>
                <a:cs typeface="Calibri" panose="020F0502020204030204" pitchFamily="34" charset="0"/>
              </a:rPr>
              <a:t> </a:t>
            </a:r>
            <a:r>
              <a:rPr lang="en-US" sz="1800" spc="15" dirty="0" err="1">
                <a:latin typeface="Calibri" panose="020F0502020204030204" pitchFamily="34" charset="0"/>
                <a:cs typeface="Calibri" panose="020F0502020204030204" pitchFamily="34" charset="0"/>
              </a:rPr>
              <a:t>ms</a:t>
            </a:r>
            <a:r>
              <a:rPr lang="en-US" sz="1800" spc="-25"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from</a:t>
            </a:r>
            <a:r>
              <a:rPr lang="en-US" sz="1800" spc="-30"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venue</a:t>
            </a:r>
            <a:r>
              <a:rPr lang="en-US" sz="1800" spc="-25" dirty="0">
                <a:latin typeface="Calibri" panose="020F0502020204030204" pitchFamily="34" charset="0"/>
                <a:cs typeface="Calibri" panose="020F0502020204030204" pitchFamily="34" charset="0"/>
              </a:rPr>
              <a:t> </a:t>
            </a:r>
            <a:r>
              <a:rPr lang="en-US" sz="1800" i="1" spc="-40" dirty="0">
                <a:latin typeface="Calibri" panose="020F0502020204030204" pitchFamily="34" charset="0"/>
                <a:cs typeface="Calibri" panose="020F0502020204030204" pitchFamily="34" charset="0"/>
              </a:rPr>
              <a:t>C</a:t>
            </a:r>
            <a:r>
              <a:rPr lang="en-US" sz="1800" spc="-40"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1800" spc="35" dirty="0">
                <a:latin typeface="Calibri" panose="020F0502020204030204" pitchFamily="34" charset="0"/>
                <a:cs typeface="Calibri" panose="020F0502020204030204" pitchFamily="34" charset="0"/>
              </a:rPr>
              <a:t>when</a:t>
            </a:r>
            <a:r>
              <a:rPr lang="en-US" sz="1800" spc="-20" dirty="0">
                <a:latin typeface="Calibri" panose="020F0502020204030204" pitchFamily="34" charset="0"/>
                <a:cs typeface="Calibri" panose="020F0502020204030204" pitchFamily="34" charset="0"/>
              </a:rPr>
              <a:t> </a:t>
            </a:r>
            <a:r>
              <a:rPr lang="en-US" sz="1800" spc="25" dirty="0">
                <a:latin typeface="Calibri" panose="020F0502020204030204" pitchFamily="34" charset="0"/>
                <a:cs typeface="Calibri" panose="020F0502020204030204" pitchFamily="34" charset="0"/>
              </a:rPr>
              <a:t>he</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look</a:t>
            </a:r>
            <a:r>
              <a:rPr lang="en-US" sz="1800" spc="-20"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at</a:t>
            </a:r>
            <a:r>
              <a:rPr lang="en-US" sz="1800" spc="-15"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the</a:t>
            </a:r>
            <a:r>
              <a:rPr lang="en-US" sz="1800" spc="-20"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three</a:t>
            </a:r>
            <a:r>
              <a:rPr lang="en-US" sz="1800" spc="-15" dirty="0">
                <a:latin typeface="Calibri" panose="020F0502020204030204" pitchFamily="34" charset="0"/>
                <a:cs typeface="Calibri" panose="020F0502020204030204" pitchFamily="34" charset="0"/>
              </a:rPr>
              <a:t> orderbooks,</a:t>
            </a:r>
            <a:r>
              <a:rPr lang="en-US" sz="1800" spc="-20"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they</a:t>
            </a:r>
            <a:r>
              <a:rPr lang="en-US" sz="1800" spc="-15"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are</a:t>
            </a:r>
            <a:r>
              <a:rPr lang="en-US" sz="1800" spc="-20" dirty="0">
                <a:latin typeface="Calibri" panose="020F0502020204030204" pitchFamily="34" charset="0"/>
                <a:cs typeface="Calibri" panose="020F0502020204030204" pitchFamily="34" charset="0"/>
              </a:rPr>
              <a:t> </a:t>
            </a:r>
            <a:r>
              <a:rPr lang="en-US" sz="1800" b="1" spc="15" dirty="0">
                <a:latin typeface="Calibri" panose="020F0502020204030204" pitchFamily="34" charset="0"/>
                <a:cs typeface="Calibri" panose="020F0502020204030204" pitchFamily="34" charset="0"/>
              </a:rPr>
              <a:t>not </a:t>
            </a:r>
            <a:r>
              <a:rPr lang="en-US" sz="1800" b="1" spc="-220" dirty="0">
                <a:latin typeface="Calibri" panose="020F0502020204030204" pitchFamily="34" charset="0"/>
                <a:cs typeface="Calibri" panose="020F0502020204030204" pitchFamily="34" charset="0"/>
              </a:rPr>
              <a:t> </a:t>
            </a:r>
            <a:r>
              <a:rPr lang="en-US" sz="1800" b="1" spc="5" dirty="0">
                <a:latin typeface="Calibri" panose="020F0502020204030204" pitchFamily="34" charset="0"/>
                <a:cs typeface="Calibri" panose="020F0502020204030204" pitchFamily="34" charset="0"/>
              </a:rPr>
              <a:t>synchronized</a:t>
            </a:r>
            <a:r>
              <a:rPr lang="en-US" sz="1800" spc="5"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r>
              <a:rPr lang="en-US" sz="1800" spc="-5" dirty="0">
                <a:latin typeface="Calibri" panose="020F0502020204030204" pitchFamily="34" charset="0"/>
                <a:cs typeface="Calibri" panose="020F0502020204030204" pitchFamily="34" charset="0"/>
              </a:rPr>
              <a:t>since</a:t>
            </a:r>
            <a:r>
              <a:rPr lang="en-US" sz="1800" spc="-15"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the</a:t>
            </a:r>
            <a:r>
              <a:rPr lang="en-US" sz="1800" spc="-15"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SOR</a:t>
            </a:r>
            <a:r>
              <a:rPr lang="en-US" sz="1800" spc="-15"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has</a:t>
            </a:r>
            <a:r>
              <a:rPr lang="en-US" sz="1800" spc="-15"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an</a:t>
            </a:r>
            <a:r>
              <a:rPr lang="en-US" sz="1800" spc="-15" dirty="0">
                <a:latin typeface="Calibri" panose="020F0502020204030204" pitchFamily="34" charset="0"/>
                <a:cs typeface="Calibri" panose="020F0502020204030204" pitchFamily="34" charset="0"/>
              </a:rPr>
              <a:t> </a:t>
            </a:r>
            <a:r>
              <a:rPr lang="en-US" sz="1800" spc="40" dirty="0">
                <a:latin typeface="Calibri" panose="020F0502020204030204" pitchFamily="34" charset="0"/>
                <a:cs typeface="Calibri" panose="020F0502020204030204" pitchFamily="34" charset="0"/>
              </a:rPr>
              <a:t>SLE</a:t>
            </a:r>
            <a:r>
              <a:rPr lang="en-US" sz="1800" spc="-15"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connection,</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it</a:t>
            </a:r>
            <a:r>
              <a:rPr lang="en-US" sz="1800" spc="-15" dirty="0">
                <a:latin typeface="Calibri" panose="020F0502020204030204" pitchFamily="34" charset="0"/>
                <a:cs typeface="Calibri" panose="020F0502020204030204" pitchFamily="34" charset="0"/>
              </a:rPr>
              <a:t> </a:t>
            </a:r>
            <a:r>
              <a:rPr lang="en-US" sz="1800" spc="15" dirty="0">
                <a:latin typeface="Calibri" panose="020F0502020204030204" pitchFamily="34" charset="0"/>
                <a:cs typeface="Calibri" panose="020F0502020204030204" pitchFamily="34" charset="0"/>
              </a:rPr>
              <a:t>can</a:t>
            </a:r>
            <a:r>
              <a:rPr lang="en-US" sz="1800" spc="-15"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have</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some </a:t>
            </a:r>
            <a:r>
              <a:rPr lang="en-US" sz="1800" spc="-240"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insight</a:t>
            </a:r>
            <a:r>
              <a:rPr lang="en-US" sz="1800" spc="-20" dirty="0">
                <a:latin typeface="Calibri" panose="020F0502020204030204" pitchFamily="34" charset="0"/>
                <a:cs typeface="Calibri" panose="020F0502020204030204" pitchFamily="34" charset="0"/>
              </a:rPr>
              <a:t> </a:t>
            </a:r>
            <a:r>
              <a:rPr lang="en-US" sz="1800" spc="15" dirty="0">
                <a:latin typeface="Calibri" panose="020F0502020204030204" pitchFamily="34" charset="0"/>
                <a:cs typeface="Calibri" panose="020F0502020204030204" pitchFamily="34" charset="0"/>
              </a:rPr>
              <a:t>about</a:t>
            </a:r>
            <a:r>
              <a:rPr lang="en-US" sz="1800" spc="-15"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the</a:t>
            </a:r>
            <a:r>
              <a:rPr lang="en-US" sz="1800" spc="-20"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accuracy</a:t>
            </a:r>
            <a:r>
              <a:rPr lang="en-US" sz="1800" spc="-15" dirty="0">
                <a:latin typeface="Calibri" panose="020F0502020204030204" pitchFamily="34" charset="0"/>
                <a:cs typeface="Calibri" panose="020F0502020204030204" pitchFamily="34" charset="0"/>
              </a:rPr>
              <a:t> </a:t>
            </a:r>
            <a:r>
              <a:rPr lang="en-US" sz="1800" spc="-25" dirty="0">
                <a:latin typeface="Calibri" panose="020F0502020204030204" pitchFamily="34" charset="0"/>
                <a:cs typeface="Calibri" panose="020F0502020204030204" pitchFamily="34" charset="0"/>
              </a:rPr>
              <a:t>of</a:t>
            </a:r>
            <a:r>
              <a:rPr lang="en-US" sz="1800" spc="-15" dirty="0">
                <a:latin typeface="Calibri" panose="020F0502020204030204" pitchFamily="34" charset="0"/>
                <a:cs typeface="Calibri" panose="020F0502020204030204" pitchFamily="34" charset="0"/>
              </a:rPr>
              <a:t> </a:t>
            </a:r>
            <a:r>
              <a:rPr lang="en-US" sz="1800" spc="-25" dirty="0">
                <a:latin typeface="Calibri" panose="020F0502020204030204" pitchFamily="34" charset="0"/>
                <a:cs typeface="Calibri" panose="020F0502020204030204" pitchFamily="34" charset="0"/>
              </a:rPr>
              <a:t>its</a:t>
            </a:r>
            <a:r>
              <a:rPr lang="en-US" sz="1800" spc="-20" dirty="0">
                <a:latin typeface="Calibri" panose="020F0502020204030204" pitchFamily="34" charset="0"/>
                <a:cs typeface="Calibri" panose="020F0502020204030204" pitchFamily="34" charset="0"/>
              </a:rPr>
              <a:t> </a:t>
            </a:r>
            <a:r>
              <a:rPr lang="en-US" sz="1800" spc="-15" dirty="0">
                <a:latin typeface="Calibri" panose="020F0502020204030204" pitchFamily="34" charset="0"/>
                <a:cs typeface="Calibri" panose="020F0502020204030204" pitchFamily="34" charset="0"/>
              </a:rPr>
              <a:t>snapshots.</a:t>
            </a:r>
          </a:p>
          <a:p>
            <a:pPr marL="285750" indent="-285750">
              <a:buFont typeface="Wingdings" panose="05000000000000000000" pitchFamily="2" charset="2"/>
              <a:buChar char="Ø"/>
            </a:pPr>
            <a:r>
              <a:rPr lang="en-US" sz="1800" spc="-20" dirty="0">
                <a:latin typeface="Calibri" panose="020F0502020204030204" pitchFamily="34" charset="0"/>
                <a:cs typeface="Calibri" panose="020F0502020204030204" pitchFamily="34" charset="0"/>
              </a:rPr>
              <a:t>If</a:t>
            </a:r>
            <a:r>
              <a:rPr lang="en-US" sz="1800" spc="-15"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the</a:t>
            </a:r>
            <a:r>
              <a:rPr lang="en-US" sz="1800" spc="-15"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SOR</a:t>
            </a:r>
            <a:r>
              <a:rPr lang="en-US" sz="1800" spc="-15"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see</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2O</a:t>
            </a:r>
            <a:r>
              <a:rPr lang="en-US" sz="1800" spc="-15" dirty="0">
                <a:latin typeface="Calibri" panose="020F0502020204030204" pitchFamily="34" charset="0"/>
                <a:cs typeface="Calibri" panose="020F0502020204030204" pitchFamily="34" charset="0"/>
              </a:rPr>
              <a:t> shares </a:t>
            </a:r>
            <a:r>
              <a:rPr lang="en-US" sz="1800" spc="10" dirty="0">
                <a:latin typeface="Calibri" panose="020F0502020204030204" pitchFamily="34" charset="0"/>
                <a:cs typeface="Calibri" panose="020F0502020204030204" pitchFamily="34" charset="0"/>
              </a:rPr>
              <a:t>at</a:t>
            </a:r>
            <a:r>
              <a:rPr lang="en-US" sz="1800" spc="-15"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the</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o</a:t>
            </a:r>
            <a:r>
              <a:rPr lang="en-US" sz="1800" spc="-35" dirty="0">
                <a:latin typeface="Calibri" panose="020F0502020204030204" pitchFamily="34" charset="0"/>
                <a:cs typeface="Calibri" panose="020F0502020204030204" pitchFamily="34" charset="0"/>
              </a:rPr>
              <a:t>f</a:t>
            </a:r>
            <a:r>
              <a:rPr lang="en-US" sz="1800" spc="-45" dirty="0">
                <a:latin typeface="Calibri" panose="020F0502020204030204" pitchFamily="34" charset="0"/>
                <a:cs typeface="Calibri" panose="020F0502020204030204" pitchFamily="34" charset="0"/>
              </a:rPr>
              <a:t>f</a:t>
            </a:r>
            <a:r>
              <a:rPr lang="en-US" sz="1800" spc="-10" dirty="0">
                <a:latin typeface="Calibri" panose="020F0502020204030204" pitchFamily="34" charset="0"/>
                <a:cs typeface="Calibri" panose="020F0502020204030204" pitchFamily="34" charset="0"/>
              </a:rPr>
              <a:t>er</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at</a:t>
            </a:r>
            <a:r>
              <a:rPr lang="en-US" sz="1800" spc="-15"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1O.OO</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on</a:t>
            </a:r>
            <a:r>
              <a:rPr lang="en-US" sz="1800" spc="-15" dirty="0">
                <a:latin typeface="Calibri" panose="020F0502020204030204" pitchFamily="34" charset="0"/>
                <a:cs typeface="Calibri" panose="020F0502020204030204" pitchFamily="34" charset="0"/>
              </a:rPr>
              <a:t> </a:t>
            </a:r>
            <a:r>
              <a:rPr lang="en-US" sz="1800" i="1" spc="20" dirty="0">
                <a:latin typeface="Calibri" panose="020F0502020204030204" pitchFamily="34" charset="0"/>
                <a:cs typeface="Calibri" panose="020F0502020204030204" pitchFamily="34" charset="0"/>
              </a:rPr>
              <a:t>A</a:t>
            </a:r>
            <a:r>
              <a:rPr lang="en-US" sz="1800" spc="-105" dirty="0">
                <a:latin typeface="Calibri" panose="020F0502020204030204" pitchFamily="34" charset="0"/>
                <a:cs typeface="Calibri" panose="020F0502020204030204" pitchFamily="34" charset="0"/>
              </a:rPr>
              <a:t>,</a:t>
            </a:r>
            <a:r>
              <a:rPr lang="en-US" sz="1800" spc="-15"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3O  </a:t>
            </a:r>
            <a:r>
              <a:rPr lang="en-US" sz="1800" spc="10" dirty="0">
                <a:latin typeface="Calibri" panose="020F0502020204030204" pitchFamily="34" charset="0"/>
                <a:cs typeface="Calibri" panose="020F0502020204030204" pitchFamily="34" charset="0"/>
              </a:rPr>
              <a:t>at </a:t>
            </a:r>
            <a:r>
              <a:rPr lang="en-US" sz="1800" spc="20" dirty="0">
                <a:latin typeface="Calibri" panose="020F0502020204030204" pitchFamily="34" charset="0"/>
                <a:cs typeface="Calibri" panose="020F0502020204030204" pitchFamily="34" charset="0"/>
              </a:rPr>
              <a:t>the </a:t>
            </a:r>
            <a:r>
              <a:rPr lang="en-US" sz="1800" spc="15" dirty="0">
                <a:latin typeface="Calibri" panose="020F0502020204030204" pitchFamily="34" charset="0"/>
                <a:cs typeface="Calibri" panose="020F0502020204030204" pitchFamily="34" charset="0"/>
              </a:rPr>
              <a:t>same </a:t>
            </a:r>
            <a:r>
              <a:rPr lang="en-US" sz="1800" dirty="0">
                <a:latin typeface="Calibri" panose="020F0502020204030204" pitchFamily="34" charset="0"/>
                <a:cs typeface="Calibri" panose="020F0502020204030204" pitchFamily="34" charset="0"/>
              </a:rPr>
              <a:t>price </a:t>
            </a:r>
            <a:r>
              <a:rPr lang="en-US" sz="1800" spc="10" dirty="0">
                <a:latin typeface="Calibri" panose="020F0502020204030204" pitchFamily="34" charset="0"/>
                <a:cs typeface="Calibri" panose="020F0502020204030204" pitchFamily="34" charset="0"/>
              </a:rPr>
              <a:t>on </a:t>
            </a:r>
            <a:r>
              <a:rPr lang="en-US" sz="1800" i="1" spc="25" dirty="0">
                <a:latin typeface="Calibri" panose="020F0502020204030204" pitchFamily="34" charset="0"/>
                <a:cs typeface="Calibri" panose="020F0502020204030204" pitchFamily="34" charset="0"/>
              </a:rPr>
              <a:t>B </a:t>
            </a:r>
            <a:r>
              <a:rPr lang="en-US" sz="1800" spc="25" dirty="0">
                <a:latin typeface="Calibri" panose="020F0502020204030204" pitchFamily="34" charset="0"/>
                <a:cs typeface="Calibri" panose="020F0502020204030204" pitchFamily="34" charset="0"/>
              </a:rPr>
              <a:t>and </a:t>
            </a:r>
            <a:r>
              <a:rPr lang="en-US" sz="1800" spc="-10" dirty="0">
                <a:latin typeface="Calibri" panose="020F0502020204030204" pitchFamily="34" charset="0"/>
                <a:cs typeface="Calibri" panose="020F0502020204030204" pitchFamily="34" charset="0"/>
              </a:rPr>
              <a:t>5O </a:t>
            </a:r>
            <a:r>
              <a:rPr lang="en-US" sz="1800" spc="10" dirty="0">
                <a:latin typeface="Calibri" panose="020F0502020204030204" pitchFamily="34" charset="0"/>
                <a:cs typeface="Calibri" panose="020F0502020204030204" pitchFamily="34" charset="0"/>
              </a:rPr>
              <a:t>on </a:t>
            </a:r>
            <a:r>
              <a:rPr lang="en-US" sz="1800" i="1" spc="-40" dirty="0">
                <a:latin typeface="Calibri" panose="020F0502020204030204" pitchFamily="34" charset="0"/>
                <a:cs typeface="Calibri" panose="020F0502020204030204" pitchFamily="34" charset="0"/>
              </a:rPr>
              <a:t>C</a:t>
            </a:r>
            <a:r>
              <a:rPr lang="en-US" sz="1800" spc="-40" dirty="0">
                <a:latin typeface="Calibri" panose="020F0502020204030204" pitchFamily="34" charset="0"/>
                <a:cs typeface="Calibri" panose="020F0502020204030204" pitchFamily="34" charset="0"/>
              </a:rPr>
              <a:t>, </a:t>
            </a:r>
            <a:r>
              <a:rPr lang="en-US" sz="1800" spc="25" dirty="0">
                <a:latin typeface="Calibri" panose="020F0502020204030204" pitchFamily="34" charset="0"/>
                <a:cs typeface="Calibri" panose="020F0502020204030204" pitchFamily="34" charset="0"/>
              </a:rPr>
              <a:t>and </a:t>
            </a:r>
            <a:r>
              <a:rPr lang="en-US" sz="1800" spc="-30" dirty="0">
                <a:latin typeface="Calibri" panose="020F0502020204030204" pitchFamily="34" charset="0"/>
                <a:cs typeface="Calibri" panose="020F0502020204030204" pitchFamily="34" charset="0"/>
              </a:rPr>
              <a:t>if </a:t>
            </a:r>
            <a:r>
              <a:rPr lang="en-US" sz="1800" spc="20" dirty="0">
                <a:latin typeface="Calibri" panose="020F0502020204030204" pitchFamily="34" charset="0"/>
                <a:cs typeface="Calibri" panose="020F0502020204030204" pitchFamily="34" charset="0"/>
              </a:rPr>
              <a:t>the </a:t>
            </a:r>
            <a:r>
              <a:rPr lang="en-US" sz="1800" spc="50" dirty="0">
                <a:latin typeface="Calibri" panose="020F0502020204030204" pitchFamily="34" charset="0"/>
                <a:cs typeface="Calibri" panose="020F0502020204030204" pitchFamily="34" charset="0"/>
              </a:rPr>
              <a:t>SOR </a:t>
            </a:r>
            <a:r>
              <a:rPr lang="en-US" sz="1800" spc="55"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want </a:t>
            </a:r>
            <a:r>
              <a:rPr lang="en-US" sz="1800" spc="-5" dirty="0">
                <a:latin typeface="Calibri" panose="020F0502020204030204" pitchFamily="34" charset="0"/>
                <a:cs typeface="Calibri" panose="020F0502020204030204" pitchFamily="34" charset="0"/>
              </a:rPr>
              <a:t>to </a:t>
            </a:r>
            <a:r>
              <a:rPr lang="en-US" sz="1800" spc="5" dirty="0">
                <a:latin typeface="Calibri" panose="020F0502020204030204" pitchFamily="34" charset="0"/>
                <a:cs typeface="Calibri" panose="020F0502020204030204" pitchFamily="34" charset="0"/>
              </a:rPr>
              <a:t>buy </a:t>
            </a:r>
            <a:r>
              <a:rPr lang="en-US" sz="1800" spc="-25" dirty="0">
                <a:latin typeface="Calibri" panose="020F0502020204030204" pitchFamily="34" charset="0"/>
                <a:cs typeface="Calibri" panose="020F0502020204030204" pitchFamily="34" charset="0"/>
              </a:rPr>
              <a:t>1OO shares, </a:t>
            </a:r>
            <a:r>
              <a:rPr lang="en-US" sz="1800" spc="-10" dirty="0">
                <a:latin typeface="Calibri" panose="020F0502020204030204" pitchFamily="34" charset="0"/>
                <a:cs typeface="Calibri" panose="020F0502020204030204" pitchFamily="34" charset="0"/>
              </a:rPr>
              <a:t>it </a:t>
            </a:r>
            <a:r>
              <a:rPr lang="en-US" sz="1800" spc="15" dirty="0">
                <a:latin typeface="Calibri" panose="020F0502020204030204" pitchFamily="34" charset="0"/>
                <a:cs typeface="Calibri" panose="020F0502020204030204" pitchFamily="34" charset="0"/>
              </a:rPr>
              <a:t>can </a:t>
            </a:r>
            <a:r>
              <a:rPr lang="en-US" sz="1800" spc="-10" dirty="0">
                <a:latin typeface="Calibri" panose="020F0502020204030204" pitchFamily="34" charset="0"/>
                <a:cs typeface="Calibri" panose="020F0502020204030204" pitchFamily="34" charset="0"/>
              </a:rPr>
              <a:t>split it </a:t>
            </a:r>
            <a:r>
              <a:rPr lang="en-US" sz="1800" dirty="0">
                <a:latin typeface="Calibri" panose="020F0502020204030204" pitchFamily="34" charset="0"/>
                <a:cs typeface="Calibri" panose="020F0502020204030204" pitchFamily="34" charset="0"/>
              </a:rPr>
              <a:t>in </a:t>
            </a:r>
            <a:r>
              <a:rPr lang="en-US" sz="1800" spc="5" dirty="0">
                <a:latin typeface="Calibri" panose="020F0502020204030204" pitchFamily="34" charset="0"/>
                <a:cs typeface="Calibri" panose="020F0502020204030204" pitchFamily="34" charset="0"/>
              </a:rPr>
              <a:t> </a:t>
            </a:r>
            <a:r>
              <a:rPr lang="en-US" sz="1800" spc="-40" dirty="0">
                <a:latin typeface="Calibri" panose="020F0502020204030204" pitchFamily="34" charset="0"/>
                <a:cs typeface="Calibri" panose="020F0502020204030204" pitchFamily="34" charset="0"/>
              </a:rPr>
              <a:t>2O(</a:t>
            </a:r>
            <a:r>
              <a:rPr lang="en-US" sz="1800" i="1" spc="-40" dirty="0">
                <a:latin typeface="Calibri" panose="020F0502020204030204" pitchFamily="34" charset="0"/>
                <a:cs typeface="Calibri" panose="020F0502020204030204" pitchFamily="34" charset="0"/>
              </a:rPr>
              <a:t>A</a:t>
            </a:r>
            <a:r>
              <a:rPr lang="en-US" sz="1800" spc="-40" dirty="0">
                <a:latin typeface="Calibri" panose="020F0502020204030204" pitchFamily="34" charset="0"/>
                <a:cs typeface="Calibri" panose="020F0502020204030204" pitchFamily="34" charset="0"/>
              </a:rPr>
              <a:t>)+3O(</a:t>
            </a:r>
            <a:r>
              <a:rPr lang="en-US" sz="1800" i="1" spc="-40" dirty="0">
                <a:latin typeface="Calibri" panose="020F0502020204030204" pitchFamily="34" charset="0"/>
                <a:cs typeface="Calibri" panose="020F0502020204030204" pitchFamily="34" charset="0"/>
              </a:rPr>
              <a:t>B</a:t>
            </a:r>
            <a:r>
              <a:rPr lang="en-US" sz="1800" spc="-40" dirty="0">
                <a:latin typeface="Calibri" panose="020F0502020204030204" pitchFamily="34" charset="0"/>
                <a:cs typeface="Calibri" panose="020F0502020204030204" pitchFamily="34" charset="0"/>
              </a:rPr>
              <a:t>)+5O(</a:t>
            </a:r>
            <a:r>
              <a:rPr lang="en-US" sz="1800" i="1" spc="-40" dirty="0">
                <a:latin typeface="Calibri" panose="020F0502020204030204" pitchFamily="34" charset="0"/>
                <a:cs typeface="Calibri" panose="020F0502020204030204" pitchFamily="34" charset="0"/>
              </a:rPr>
              <a:t>C</a:t>
            </a:r>
            <a:r>
              <a:rPr lang="en-US" sz="1800" spc="-40" dirty="0">
                <a:latin typeface="Calibri" panose="020F0502020204030204" pitchFamily="34" charset="0"/>
                <a:cs typeface="Calibri" panose="020F0502020204030204" pitchFamily="34" charset="0"/>
              </a:rPr>
              <a:t>) </a:t>
            </a:r>
            <a:r>
              <a:rPr lang="en-US" sz="1800" spc="25" dirty="0">
                <a:latin typeface="Calibri" panose="020F0502020204030204" pitchFamily="34" charset="0"/>
                <a:cs typeface="Calibri" panose="020F0502020204030204" pitchFamily="34" charset="0"/>
              </a:rPr>
              <a:t>and </a:t>
            </a:r>
            <a:r>
              <a:rPr lang="en-US" sz="1800" spc="5" dirty="0">
                <a:latin typeface="Calibri" panose="020F0502020204030204" pitchFamily="34" charset="0"/>
                <a:cs typeface="Calibri" panose="020F0502020204030204" pitchFamily="34" charset="0"/>
              </a:rPr>
              <a:t>send </a:t>
            </a:r>
            <a:r>
              <a:rPr lang="en-US" sz="1800" spc="20" dirty="0">
                <a:latin typeface="Calibri" panose="020F0502020204030204" pitchFamily="34" charset="0"/>
                <a:cs typeface="Calibri" panose="020F0502020204030204" pitchFamily="34" charset="0"/>
              </a:rPr>
              <a:t>the </a:t>
            </a:r>
            <a:r>
              <a:rPr lang="en-US" sz="1800" spc="5" dirty="0">
                <a:latin typeface="Calibri" panose="020F0502020204030204" pitchFamily="34" charset="0"/>
                <a:cs typeface="Calibri" panose="020F0502020204030204" pitchFamily="34" charset="0"/>
              </a:rPr>
              <a:t>three </a:t>
            </a:r>
            <a:r>
              <a:rPr lang="en-US" sz="1800" spc="-15" dirty="0">
                <a:latin typeface="Calibri" panose="020F0502020204030204" pitchFamily="34" charset="0"/>
                <a:cs typeface="Calibri" panose="020F0502020204030204" pitchFamily="34" charset="0"/>
              </a:rPr>
              <a:t>orders </a:t>
            </a:r>
            <a:r>
              <a:rPr lang="en-US" sz="1800" spc="-45" dirty="0">
                <a:latin typeface="Calibri" panose="020F0502020204030204" pitchFamily="34" charset="0"/>
                <a:cs typeface="Calibri" panose="020F0502020204030204" pitchFamily="34" charset="0"/>
              </a:rPr>
              <a:t>(i.e.</a:t>
            </a:r>
            <a:r>
              <a:rPr lang="en-US" sz="1800" spc="-40"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3 </a:t>
            </a:r>
            <a:r>
              <a:rPr lang="en-US" sz="1800" spc="5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insert</a:t>
            </a:r>
            <a:r>
              <a:rPr lang="en-US" sz="1800" spc="-20" dirty="0">
                <a:latin typeface="Calibri" panose="020F0502020204030204" pitchFamily="34" charset="0"/>
                <a:cs typeface="Calibri" panose="020F0502020204030204" pitchFamily="34" charset="0"/>
              </a:rPr>
              <a:t> </a:t>
            </a:r>
            <a:r>
              <a:rPr lang="en-US" sz="1800" spc="5" dirty="0">
                <a:latin typeface="Calibri" panose="020F0502020204030204" pitchFamily="34" charset="0"/>
                <a:cs typeface="Calibri" panose="020F0502020204030204" pitchFamily="34" charset="0"/>
              </a:rPr>
              <a:t>IOC</a:t>
            </a:r>
            <a:r>
              <a:rPr lang="en-US" sz="1800" spc="-15" dirty="0">
                <a:latin typeface="Calibri" panose="020F0502020204030204" pitchFamily="34" charset="0"/>
                <a:cs typeface="Calibri" panose="020F0502020204030204" pitchFamily="34" charset="0"/>
              </a:rPr>
              <a:t> </a:t>
            </a:r>
            <a:r>
              <a:rPr lang="en-US" sz="1800" spc="35" dirty="0">
                <a:latin typeface="Calibri" panose="020F0502020204030204" pitchFamily="34" charset="0"/>
                <a:cs typeface="Calibri" panose="020F0502020204030204" pitchFamily="34" charset="0"/>
              </a:rPr>
              <a:t>Buy</a:t>
            </a:r>
            <a:r>
              <a:rPr lang="en-US" sz="1800" spc="-15" dirty="0">
                <a:latin typeface="Calibri" panose="020F0502020204030204" pitchFamily="34" charset="0"/>
                <a:cs typeface="Calibri" panose="020F0502020204030204" pitchFamily="34" charset="0"/>
              </a:rPr>
              <a:t> orders </a:t>
            </a:r>
            <a:r>
              <a:rPr lang="en-US" sz="1800" spc="10" dirty="0">
                <a:latin typeface="Calibri" panose="020F0502020204030204" pitchFamily="34" charset="0"/>
                <a:cs typeface="Calibri" panose="020F0502020204030204" pitchFamily="34" charset="0"/>
              </a:rPr>
              <a:t>at</a:t>
            </a:r>
            <a:r>
              <a:rPr lang="en-US" sz="1800" spc="-20" dirty="0">
                <a:latin typeface="Calibri" panose="020F0502020204030204" pitchFamily="34" charset="0"/>
                <a:cs typeface="Calibri" panose="020F0502020204030204" pitchFamily="34" charset="0"/>
              </a:rPr>
              <a:t> </a:t>
            </a:r>
            <a:r>
              <a:rPr lang="en-US" sz="1800" spc="-45" dirty="0">
                <a:latin typeface="Calibri" panose="020F0502020204030204" pitchFamily="34" charset="0"/>
                <a:cs typeface="Calibri" panose="020F0502020204030204" pitchFamily="34" charset="0"/>
              </a:rPr>
              <a:t>1O.OO)</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at</a:t>
            </a:r>
            <a:r>
              <a:rPr lang="en-US" sz="1800" spc="-15" dirty="0">
                <a:latin typeface="Calibri" panose="020F0502020204030204" pitchFamily="34" charset="0"/>
                <a:cs typeface="Calibri" panose="020F0502020204030204" pitchFamily="34" charset="0"/>
              </a:rPr>
              <a:t> </a:t>
            </a:r>
            <a:r>
              <a:rPr lang="en-US" sz="1800" i="1" spc="-30" dirty="0" err="1">
                <a:latin typeface="Calibri" panose="020F0502020204030204" pitchFamily="34" charset="0"/>
                <a:cs typeface="Calibri" panose="020F0502020204030204" pitchFamily="34" charset="0"/>
              </a:rPr>
              <a:t>t</a:t>
            </a:r>
            <a:r>
              <a:rPr lang="en-US" sz="1800" spc="-44" baseline="-13888" dirty="0" err="1">
                <a:latin typeface="Calibri" panose="020F0502020204030204" pitchFamily="34" charset="0"/>
                <a:cs typeface="Calibri" panose="020F0502020204030204" pitchFamily="34" charset="0"/>
              </a:rPr>
              <a:t>O</a:t>
            </a:r>
            <a:endParaRPr lang="en-US" sz="1800" spc="-44" baseline="-13888"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spc="15" dirty="0">
                <a:latin typeface="Calibri" panose="020F0502020204030204" pitchFamily="34" charset="0"/>
                <a:cs typeface="Calibri" panose="020F0502020204030204" pitchFamily="34" charset="0"/>
              </a:rPr>
              <a:t>but</a:t>
            </a:r>
            <a:r>
              <a:rPr lang="en-US" sz="1800" spc="-15"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the</a:t>
            </a:r>
            <a:r>
              <a:rPr lang="en-US" sz="1800" spc="-15"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3</a:t>
            </a:r>
            <a:r>
              <a:rPr lang="en-US" sz="1800" spc="-15" dirty="0">
                <a:latin typeface="Calibri" panose="020F0502020204030204" pitchFamily="34" charset="0"/>
                <a:cs typeface="Calibri" panose="020F0502020204030204" pitchFamily="34" charset="0"/>
              </a:rPr>
              <a:t> orders </a:t>
            </a:r>
            <a:r>
              <a:rPr lang="en-US" sz="1800" dirty="0">
                <a:latin typeface="Calibri" panose="020F0502020204030204" pitchFamily="34" charset="0"/>
                <a:cs typeface="Calibri" panose="020F0502020204030204" pitchFamily="34" charset="0"/>
              </a:rPr>
              <a:t>will</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reach</a:t>
            </a:r>
            <a:r>
              <a:rPr lang="en-US" sz="1800" spc="-10" dirty="0">
                <a:latin typeface="Calibri" panose="020F0502020204030204" pitchFamily="34" charset="0"/>
                <a:cs typeface="Calibri" panose="020F0502020204030204" pitchFamily="34" charset="0"/>
              </a:rPr>
              <a:t> </a:t>
            </a:r>
            <a:r>
              <a:rPr lang="en-US" sz="1800" spc="20" dirty="0">
                <a:latin typeface="Calibri" panose="020F0502020204030204" pitchFamily="34" charset="0"/>
                <a:cs typeface="Calibri" panose="020F0502020204030204" pitchFamily="34" charset="0"/>
              </a:rPr>
              <a:t>the</a:t>
            </a:r>
            <a:r>
              <a:rPr lang="en-US" sz="1800" spc="-15"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venues</a:t>
            </a:r>
            <a:r>
              <a:rPr lang="en-US" sz="1800" spc="-15" dirty="0">
                <a:latin typeface="Calibri" panose="020F0502020204030204" pitchFamily="34" charset="0"/>
                <a:cs typeface="Calibri" panose="020F0502020204030204" pitchFamily="34" charset="0"/>
              </a:rPr>
              <a:t> </a:t>
            </a:r>
            <a:r>
              <a:rPr lang="en-US" sz="1800" spc="10" dirty="0">
                <a:latin typeface="Calibri" panose="020F0502020204030204" pitchFamily="34" charset="0"/>
                <a:cs typeface="Calibri" panose="020F0502020204030204" pitchFamily="34" charset="0"/>
              </a:rPr>
              <a:t>at</a:t>
            </a:r>
            <a:r>
              <a:rPr lang="en-US" sz="1800" spc="-15" dirty="0">
                <a:latin typeface="Calibri" panose="020F0502020204030204" pitchFamily="34" charset="0"/>
                <a:cs typeface="Calibri" panose="020F0502020204030204" pitchFamily="34" charset="0"/>
              </a:rPr>
              <a:t> </a:t>
            </a:r>
            <a:r>
              <a:rPr lang="en-US" sz="1800" i="1" spc="-30" dirty="0" err="1">
                <a:latin typeface="Calibri" panose="020F0502020204030204" pitchFamily="34" charset="0"/>
                <a:cs typeface="Calibri" panose="020F0502020204030204" pitchFamily="34" charset="0"/>
              </a:rPr>
              <a:t>t</a:t>
            </a:r>
            <a:r>
              <a:rPr lang="en-US" sz="1800" spc="-44" baseline="-13888" dirty="0" err="1">
                <a:latin typeface="Calibri" panose="020F0502020204030204" pitchFamily="34" charset="0"/>
                <a:cs typeface="Calibri" panose="020F0502020204030204" pitchFamily="34" charset="0"/>
              </a:rPr>
              <a:t>O</a:t>
            </a:r>
            <a:r>
              <a:rPr lang="en-US" sz="1800" spc="67" baseline="-13888"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sz="1800" spc="15" dirty="0">
                <a:latin typeface="Calibri" panose="020F0502020204030204" pitchFamily="34" charset="0"/>
                <a:cs typeface="Calibri" panose="020F0502020204030204" pitchFamily="34" charset="0"/>
              </a:rPr>
              <a:t> </a:t>
            </a:r>
            <a:r>
              <a:rPr lang="en-US" sz="1800" spc="-25" dirty="0">
                <a:latin typeface="Calibri" panose="020F0502020204030204" pitchFamily="34" charset="0"/>
                <a:cs typeface="Calibri" panose="020F0502020204030204" pitchFamily="34" charset="0"/>
              </a:rPr>
              <a:t>1,</a:t>
            </a:r>
            <a:r>
              <a:rPr lang="en-US" sz="1800" spc="-15" dirty="0">
                <a:latin typeface="Calibri" panose="020F0502020204030204" pitchFamily="34" charset="0"/>
                <a:cs typeface="Calibri" panose="020F0502020204030204" pitchFamily="34" charset="0"/>
              </a:rPr>
              <a:t> </a:t>
            </a:r>
            <a:r>
              <a:rPr lang="en-US" sz="1800" i="1" spc="-30" dirty="0" err="1">
                <a:latin typeface="Calibri" panose="020F0502020204030204" pitchFamily="34" charset="0"/>
                <a:cs typeface="Calibri" panose="020F0502020204030204" pitchFamily="34" charset="0"/>
              </a:rPr>
              <a:t>t</a:t>
            </a:r>
            <a:r>
              <a:rPr lang="en-US" sz="1800" spc="-44" baseline="-13888" dirty="0" err="1">
                <a:latin typeface="Calibri" panose="020F0502020204030204" pitchFamily="34" charset="0"/>
                <a:cs typeface="Calibri" panose="020F0502020204030204" pitchFamily="34" charset="0"/>
              </a:rPr>
              <a:t>O</a:t>
            </a:r>
            <a:r>
              <a:rPr lang="en-US" sz="1800" spc="67" baseline="-13888"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sz="1800" spc="10"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2 </a:t>
            </a:r>
            <a:r>
              <a:rPr lang="en-US" sz="1800" spc="-240" dirty="0">
                <a:latin typeface="Calibri" panose="020F0502020204030204" pitchFamily="34" charset="0"/>
                <a:cs typeface="Calibri" panose="020F0502020204030204" pitchFamily="34" charset="0"/>
              </a:rPr>
              <a:t> </a:t>
            </a:r>
            <a:r>
              <a:rPr lang="en-US" sz="1800" spc="25" dirty="0">
                <a:latin typeface="Calibri" panose="020F0502020204030204" pitchFamily="34" charset="0"/>
                <a:cs typeface="Calibri" panose="020F0502020204030204" pitchFamily="34" charset="0"/>
              </a:rPr>
              <a:t>and</a:t>
            </a:r>
            <a:r>
              <a:rPr lang="en-US" sz="1800" spc="-20" dirty="0">
                <a:latin typeface="Calibri" panose="020F0502020204030204" pitchFamily="34" charset="0"/>
                <a:cs typeface="Calibri" panose="020F0502020204030204" pitchFamily="34" charset="0"/>
              </a:rPr>
              <a:t> </a:t>
            </a:r>
            <a:r>
              <a:rPr lang="en-US" sz="1800" i="1" spc="-30" dirty="0" err="1">
                <a:latin typeface="Calibri" panose="020F0502020204030204" pitchFamily="34" charset="0"/>
                <a:cs typeface="Calibri" panose="020F0502020204030204" pitchFamily="34" charset="0"/>
              </a:rPr>
              <a:t>t</a:t>
            </a:r>
            <a:r>
              <a:rPr lang="en-US" sz="1800" spc="-44" baseline="-13888" dirty="0" err="1">
                <a:latin typeface="Calibri" panose="020F0502020204030204" pitchFamily="34" charset="0"/>
                <a:cs typeface="Calibri" panose="020F0502020204030204" pitchFamily="34" charset="0"/>
              </a:rPr>
              <a:t>O</a:t>
            </a:r>
            <a:r>
              <a:rPr lang="en-US" sz="1800" spc="67" baseline="-13888"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sz="1800" spc="10" dirty="0">
                <a:latin typeface="Calibri" panose="020F0502020204030204" pitchFamily="34" charset="0"/>
                <a:cs typeface="Calibri" panose="020F0502020204030204" pitchFamily="34" charset="0"/>
              </a:rPr>
              <a:t> </a:t>
            </a:r>
            <a:r>
              <a:rPr lang="en-US" sz="1800" spc="50" dirty="0">
                <a:latin typeface="Calibri" panose="020F0502020204030204" pitchFamily="34" charset="0"/>
                <a:cs typeface="Calibri" panose="020F0502020204030204" pitchFamily="34" charset="0"/>
              </a:rPr>
              <a:t>3</a:t>
            </a:r>
            <a:r>
              <a:rPr lang="en-US" sz="1800" spc="-15" dirty="0">
                <a:latin typeface="Calibri" panose="020F0502020204030204" pitchFamily="34" charset="0"/>
                <a:cs typeface="Calibri" panose="020F0502020204030204" pitchFamily="34" charset="0"/>
              </a:rPr>
              <a:t> </a:t>
            </a:r>
            <a:r>
              <a:rPr lang="en-US" sz="1800" spc="15" dirty="0" err="1">
                <a:latin typeface="Calibri" panose="020F0502020204030204" pitchFamily="34" charset="0"/>
                <a:cs typeface="Calibri" panose="020F0502020204030204" pitchFamily="34" charset="0"/>
              </a:rPr>
              <a:t>ms</a:t>
            </a:r>
            <a:r>
              <a:rPr lang="en-US" sz="1800" spc="-15" dirty="0">
                <a:latin typeface="Calibri" panose="020F0502020204030204" pitchFamily="34" charset="0"/>
                <a:cs typeface="Calibri" panose="020F0502020204030204" pitchFamily="34" charset="0"/>
              </a:rPr>
              <a:t> (respectively).</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48E3C295-2757-45A4-A2EE-8CD2E35CC535}"/>
              </a:ext>
            </a:extLst>
          </p:cNvPr>
          <p:cNvSpPr>
            <a:spLocks noGrp="1"/>
          </p:cNvSpPr>
          <p:nvPr>
            <p:ph type="sldNum" sz="quarter" idx="17"/>
          </p:nvPr>
        </p:nvSpPr>
        <p:spPr/>
        <p:txBody>
          <a:bodyPr/>
          <a:lstStyle/>
          <a:p>
            <a:pPr>
              <a:defRPr/>
            </a:pPr>
            <a:fld id="{2698A4D4-DF60-E04C-A13C-538F1207D8F9}" type="slidenum">
              <a:rPr lang="en-GB" smtClean="0"/>
              <a:pPr>
                <a:defRPr/>
              </a:pPr>
              <a:t>31</a:t>
            </a:fld>
            <a:endParaRPr lang="en-GB"/>
          </a:p>
        </p:txBody>
      </p:sp>
      <p:sp>
        <p:nvSpPr>
          <p:cNvPr id="6" name="Footer Placeholder 5">
            <a:extLst>
              <a:ext uri="{FF2B5EF4-FFF2-40B4-BE49-F238E27FC236}">
                <a16:creationId xmlns:a16="http://schemas.microsoft.com/office/drawing/2014/main" id="{85AFF456-E509-4145-BC58-3ECD27C3BAA3}"/>
              </a:ext>
            </a:extLst>
          </p:cNvPr>
          <p:cNvSpPr>
            <a:spLocks noGrp="1"/>
          </p:cNvSpPr>
          <p:nvPr>
            <p:ph type="ftr" sz="quarter" idx="3"/>
          </p:nvPr>
        </p:nvSpPr>
        <p:spPr/>
        <p:txBody>
          <a:bodyPr/>
          <a:lstStyle/>
          <a:p>
            <a:pPr>
              <a:defRPr/>
            </a:pPr>
            <a:r>
              <a:rPr lang="en-GB"/>
              <a:t>Document Classification</a:t>
            </a:r>
            <a:endParaRPr lang="en-GB">
              <a:cs typeface="+mn-cs"/>
            </a:endParaRPr>
          </a:p>
        </p:txBody>
      </p:sp>
      <p:pic>
        <p:nvPicPr>
          <p:cNvPr id="7" name="object 6">
            <a:extLst>
              <a:ext uri="{FF2B5EF4-FFF2-40B4-BE49-F238E27FC236}">
                <a16:creationId xmlns:a16="http://schemas.microsoft.com/office/drawing/2014/main" id="{F40856FC-D9EE-4F52-814B-F4685E1D5777}"/>
              </a:ext>
            </a:extLst>
          </p:cNvPr>
          <p:cNvPicPr/>
          <p:nvPr/>
        </p:nvPicPr>
        <p:blipFill>
          <a:blip r:embed="rId2" cstate="print"/>
          <a:stretch>
            <a:fillRect/>
          </a:stretch>
        </p:blipFill>
        <p:spPr>
          <a:xfrm>
            <a:off x="6713415" y="1165668"/>
            <a:ext cx="4920961" cy="3433442"/>
          </a:xfrm>
          <a:prstGeom prst="rect">
            <a:avLst/>
          </a:prstGeom>
        </p:spPr>
      </p:pic>
      <p:sp>
        <p:nvSpPr>
          <p:cNvPr id="9" name="TextBox 8">
            <a:extLst>
              <a:ext uri="{FF2B5EF4-FFF2-40B4-BE49-F238E27FC236}">
                <a16:creationId xmlns:a16="http://schemas.microsoft.com/office/drawing/2014/main" id="{4EC1B41C-DBD5-4363-97E2-89FFE2E544FF}"/>
              </a:ext>
            </a:extLst>
          </p:cNvPr>
          <p:cNvSpPr txBox="1"/>
          <p:nvPr/>
        </p:nvSpPr>
        <p:spPr>
          <a:xfrm>
            <a:off x="539864" y="5387081"/>
            <a:ext cx="10291123" cy="923330"/>
          </a:xfrm>
          <a:prstGeom prst="rect">
            <a:avLst/>
          </a:prstGeom>
          <a:noFill/>
        </p:spPr>
        <p:txBody>
          <a:bodyPr wrap="square">
            <a:spAutoFit/>
          </a:bodyPr>
          <a:lstStyle/>
          <a:p>
            <a:r>
              <a:rPr lang="en-US" spc="-20" dirty="0">
                <a:solidFill>
                  <a:srgbClr val="22373A"/>
                </a:solidFill>
                <a:latin typeface="Calibri" panose="020F0502020204030204" pitchFamily="34" charset="0"/>
                <a:cs typeface="Calibri" panose="020F0502020204030204" pitchFamily="34" charset="0"/>
              </a:rPr>
              <a:t>If</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2O</a:t>
            </a:r>
            <a:r>
              <a:rPr lang="en-US" spc="-15"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of</a:t>
            </a:r>
            <a:r>
              <a:rPr lang="en-US" spc="-10"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the</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5O</a:t>
            </a:r>
            <a:r>
              <a:rPr lang="en-US" spc="-15" dirty="0">
                <a:solidFill>
                  <a:srgbClr val="22373A"/>
                </a:solidFill>
                <a:latin typeface="Calibri" panose="020F0502020204030204" pitchFamily="34" charset="0"/>
                <a:cs typeface="Calibri" panose="020F0502020204030204" pitchFamily="34" charset="0"/>
              </a:rPr>
              <a:t> shares</a:t>
            </a:r>
            <a:r>
              <a:rPr lang="en-US" spc="-10"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at</a:t>
            </a:r>
            <a:r>
              <a:rPr lang="en-US" spc="-15" dirty="0">
                <a:solidFill>
                  <a:srgbClr val="22373A"/>
                </a:solidFill>
                <a:latin typeface="Calibri" panose="020F0502020204030204" pitchFamily="34" charset="0"/>
                <a:cs typeface="Calibri" panose="020F0502020204030204" pitchFamily="34" charset="0"/>
              </a:rPr>
              <a:t> </a:t>
            </a:r>
            <a:r>
              <a:rPr lang="en-US" i="1" spc="20" dirty="0">
                <a:solidFill>
                  <a:srgbClr val="22373A"/>
                </a:solidFill>
                <a:latin typeface="Calibri" panose="020F0502020204030204" pitchFamily="34" charset="0"/>
                <a:cs typeface="Calibri" panose="020F0502020204030204" pitchFamily="34" charset="0"/>
              </a:rPr>
              <a:t>C</a:t>
            </a:r>
            <a:r>
              <a:rPr lang="en-US" i="1" spc="-45"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are</a:t>
            </a:r>
            <a:r>
              <a:rPr lang="en-US" spc="-1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duplicates</a:t>
            </a:r>
            <a:r>
              <a:rPr lang="en-US" spc="-15"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of</a:t>
            </a:r>
            <a:r>
              <a:rPr lang="en-US" spc="-10"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the</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2O</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at</a:t>
            </a:r>
            <a:r>
              <a:rPr lang="en-US" spc="-10" dirty="0">
                <a:solidFill>
                  <a:srgbClr val="22373A"/>
                </a:solidFill>
                <a:latin typeface="Calibri" panose="020F0502020204030204" pitchFamily="34" charset="0"/>
                <a:cs typeface="Calibri" panose="020F0502020204030204" pitchFamily="34" charset="0"/>
              </a:rPr>
              <a:t> </a:t>
            </a:r>
            <a:r>
              <a:rPr lang="en-US" i="1" spc="20" dirty="0">
                <a:solidFill>
                  <a:srgbClr val="22373A"/>
                </a:solidFill>
                <a:latin typeface="Calibri" panose="020F0502020204030204" pitchFamily="34" charset="0"/>
                <a:cs typeface="Calibri" panose="020F0502020204030204" pitchFamily="34" charset="0"/>
              </a:rPr>
              <a:t>A</a:t>
            </a:r>
            <a:r>
              <a:rPr lang="en-US" i="1" spc="-45"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owned</a:t>
            </a:r>
            <a:r>
              <a:rPr lang="en-US" spc="-1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by</a:t>
            </a:r>
            <a:r>
              <a:rPr lang="en-US" spc="-10" dirty="0">
                <a:solidFill>
                  <a:srgbClr val="22373A"/>
                </a:solidFill>
                <a:latin typeface="Calibri" panose="020F0502020204030204" pitchFamily="34" charset="0"/>
                <a:cs typeface="Calibri" panose="020F0502020204030204" pitchFamily="34" charset="0"/>
              </a:rPr>
              <a:t> </a:t>
            </a:r>
            <a:r>
              <a:rPr lang="en-US" spc="15" dirty="0">
                <a:solidFill>
                  <a:srgbClr val="22373A"/>
                </a:solidFill>
                <a:latin typeface="Calibri" panose="020F0502020204030204" pitchFamily="34" charset="0"/>
                <a:cs typeface="Calibri" panose="020F0502020204030204" pitchFamily="34" charset="0"/>
              </a:rPr>
              <a:t>a</a:t>
            </a:r>
            <a:r>
              <a:rPr lang="en-US" spc="-1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trader</a:t>
            </a:r>
            <a:r>
              <a:rPr lang="en-US" spc="-1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hosted</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at</a:t>
            </a:r>
            <a:r>
              <a:rPr lang="en-US" spc="-15" dirty="0">
                <a:solidFill>
                  <a:srgbClr val="22373A"/>
                </a:solidFill>
                <a:latin typeface="Calibri" panose="020F0502020204030204" pitchFamily="34" charset="0"/>
                <a:cs typeface="Calibri" panose="020F0502020204030204" pitchFamily="34" charset="0"/>
              </a:rPr>
              <a:t> </a:t>
            </a:r>
            <a:r>
              <a:rPr lang="en-US" i="1" spc="20" dirty="0">
                <a:solidFill>
                  <a:srgbClr val="22373A"/>
                </a:solidFill>
                <a:latin typeface="Calibri" panose="020F0502020204030204" pitchFamily="34" charset="0"/>
                <a:cs typeface="Calibri" panose="020F0502020204030204" pitchFamily="34" charset="0"/>
              </a:rPr>
              <a:t>A</a:t>
            </a:r>
            <a:r>
              <a:rPr lang="en-US" i="1" spc="-40"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and</a:t>
            </a:r>
            <a:r>
              <a:rPr lang="en-US" spc="-15"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with</a:t>
            </a:r>
            <a:r>
              <a:rPr lang="en-US" spc="-15" dirty="0">
                <a:solidFill>
                  <a:srgbClr val="22373A"/>
                </a:solidFill>
                <a:latin typeface="Calibri" panose="020F0502020204030204" pitchFamily="34" charset="0"/>
                <a:cs typeface="Calibri" panose="020F0502020204030204" pitchFamily="34" charset="0"/>
              </a:rPr>
              <a:t> </a:t>
            </a:r>
            <a:r>
              <a:rPr lang="en-US" spc="15" dirty="0">
                <a:solidFill>
                  <a:srgbClr val="22373A"/>
                </a:solidFill>
                <a:latin typeface="Calibri" panose="020F0502020204030204" pitchFamily="34" charset="0"/>
                <a:cs typeface="Calibri" panose="020F0502020204030204" pitchFamily="34" charset="0"/>
              </a:rPr>
              <a:t>a </a:t>
            </a:r>
            <a:r>
              <a:rPr lang="en-US" spc="-23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latency</a:t>
            </a:r>
            <a:r>
              <a:rPr lang="en-US" spc="-15"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of</a:t>
            </a:r>
            <a:r>
              <a:rPr lang="en-US" spc="-15" dirty="0">
                <a:solidFill>
                  <a:srgbClr val="22373A"/>
                </a:solidFill>
                <a:latin typeface="Calibri" panose="020F0502020204030204" pitchFamily="34" charset="0"/>
                <a:cs typeface="Calibri" panose="020F0502020204030204" pitchFamily="34" charset="0"/>
              </a:rPr>
              <a:t> </a:t>
            </a:r>
            <a:r>
              <a:rPr lang="en-US" spc="50" dirty="0">
                <a:solidFill>
                  <a:srgbClr val="22373A"/>
                </a:solidFill>
                <a:latin typeface="Calibri" panose="020F0502020204030204" pitchFamily="34" charset="0"/>
                <a:cs typeface="Calibri" panose="020F0502020204030204" pitchFamily="34" charset="0"/>
              </a:rPr>
              <a:t>1</a:t>
            </a:r>
            <a:r>
              <a:rPr lang="en-US" spc="-15" dirty="0">
                <a:solidFill>
                  <a:srgbClr val="22373A"/>
                </a:solidFill>
                <a:latin typeface="Calibri" panose="020F0502020204030204" pitchFamily="34" charset="0"/>
                <a:cs typeface="Calibri" panose="020F0502020204030204" pitchFamily="34" charset="0"/>
              </a:rPr>
              <a:t> </a:t>
            </a:r>
            <a:r>
              <a:rPr lang="en-US" spc="15" dirty="0" err="1">
                <a:solidFill>
                  <a:srgbClr val="22373A"/>
                </a:solidFill>
                <a:latin typeface="Calibri" panose="020F0502020204030204" pitchFamily="34" charset="0"/>
                <a:cs typeface="Calibri" panose="020F0502020204030204" pitchFamily="34" charset="0"/>
              </a:rPr>
              <a:t>ms</a:t>
            </a:r>
            <a:r>
              <a:rPr lang="en-US" spc="-1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to</a:t>
            </a:r>
            <a:r>
              <a:rPr lang="en-US" spc="-10" dirty="0">
                <a:solidFill>
                  <a:srgbClr val="22373A"/>
                </a:solidFill>
                <a:latin typeface="Calibri" panose="020F0502020204030204" pitchFamily="34" charset="0"/>
                <a:cs typeface="Calibri" panose="020F0502020204030204" pitchFamily="34" charset="0"/>
              </a:rPr>
              <a:t> </a:t>
            </a:r>
            <a:r>
              <a:rPr lang="en-US" i="1" spc="-40" dirty="0">
                <a:solidFill>
                  <a:srgbClr val="22373A"/>
                </a:solidFill>
                <a:latin typeface="Calibri" panose="020F0502020204030204" pitchFamily="34" charset="0"/>
                <a:cs typeface="Calibri" panose="020F0502020204030204" pitchFamily="34" charset="0"/>
              </a:rPr>
              <a:t>C</a:t>
            </a:r>
            <a:r>
              <a:rPr lang="en-US" spc="-40" dirty="0">
                <a:solidFill>
                  <a:srgbClr val="22373A"/>
                </a:solidFill>
                <a:latin typeface="Calibri" panose="020F0502020204030204" pitchFamily="34" charset="0"/>
                <a:cs typeface="Calibri" panose="020F0502020204030204" pitchFamily="34" charset="0"/>
              </a:rPr>
              <a:t>,</a:t>
            </a:r>
            <a:r>
              <a:rPr lang="en-US" spc="-15"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he</a:t>
            </a:r>
            <a:r>
              <a:rPr lang="en-US" spc="-15" dirty="0">
                <a:solidFill>
                  <a:srgbClr val="22373A"/>
                </a:solidFill>
                <a:latin typeface="Calibri" panose="020F0502020204030204" pitchFamily="34" charset="0"/>
                <a:cs typeface="Calibri" panose="020F0502020204030204" pitchFamily="34" charset="0"/>
              </a:rPr>
              <a:t> </a:t>
            </a:r>
            <a:r>
              <a:rPr lang="en-US" spc="15" dirty="0">
                <a:solidFill>
                  <a:srgbClr val="22373A"/>
                </a:solidFill>
                <a:latin typeface="Calibri" panose="020F0502020204030204" pitchFamily="34" charset="0"/>
                <a:cs typeface="Calibri" panose="020F0502020204030204" pitchFamily="34" charset="0"/>
              </a:rPr>
              <a:t>can</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cancel</a:t>
            </a:r>
            <a:r>
              <a:rPr lang="en-US" spc="-10" dirty="0">
                <a:solidFill>
                  <a:srgbClr val="22373A"/>
                </a:solidFill>
                <a:latin typeface="Calibri" panose="020F0502020204030204" pitchFamily="34" charset="0"/>
                <a:cs typeface="Calibri" panose="020F0502020204030204" pitchFamily="34" charset="0"/>
              </a:rPr>
              <a:t> </a:t>
            </a:r>
            <a:r>
              <a:rPr lang="en-US" spc="-15" dirty="0">
                <a:solidFill>
                  <a:srgbClr val="22373A"/>
                </a:solidFill>
                <a:latin typeface="Calibri" panose="020F0502020204030204" pitchFamily="34" charset="0"/>
                <a:cs typeface="Calibri" panose="020F0502020204030204" pitchFamily="34" charset="0"/>
              </a:rPr>
              <a:t>his shares </a:t>
            </a:r>
            <a:r>
              <a:rPr lang="en-US" spc="-5" dirty="0">
                <a:solidFill>
                  <a:srgbClr val="22373A"/>
                </a:solidFill>
                <a:latin typeface="Calibri" panose="020F0502020204030204" pitchFamily="34" charset="0"/>
                <a:cs typeface="Calibri" panose="020F0502020204030204" pitchFamily="34" charset="0"/>
              </a:rPr>
              <a:t>before</a:t>
            </a:r>
            <a:r>
              <a:rPr lang="en-US" spc="-15"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the</a:t>
            </a:r>
            <a:r>
              <a:rPr lang="en-US" spc="-10" dirty="0">
                <a:solidFill>
                  <a:srgbClr val="22373A"/>
                </a:solidFill>
                <a:latin typeface="Calibri" panose="020F0502020204030204" pitchFamily="34" charset="0"/>
                <a:cs typeface="Calibri" panose="020F0502020204030204" pitchFamily="34" charset="0"/>
              </a:rPr>
              <a:t> </a:t>
            </a:r>
            <a:r>
              <a:rPr lang="en-US" spc="50" dirty="0">
                <a:solidFill>
                  <a:srgbClr val="22373A"/>
                </a:solidFill>
                <a:latin typeface="Calibri" panose="020F0502020204030204" pitchFamily="34" charset="0"/>
                <a:cs typeface="Calibri" panose="020F0502020204030204" pitchFamily="34" charset="0"/>
              </a:rPr>
              <a:t>SOR</a:t>
            </a:r>
            <a:r>
              <a:rPr lang="en-US" spc="-1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order</a:t>
            </a:r>
            <a:r>
              <a:rPr lang="en-US" spc="-1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reaches</a:t>
            </a:r>
            <a:r>
              <a:rPr lang="en-US" spc="-15" dirty="0">
                <a:solidFill>
                  <a:srgbClr val="22373A"/>
                </a:solidFill>
                <a:latin typeface="Calibri" panose="020F0502020204030204" pitchFamily="34" charset="0"/>
                <a:cs typeface="Calibri" panose="020F0502020204030204" pitchFamily="34" charset="0"/>
              </a:rPr>
              <a:t> </a:t>
            </a:r>
            <a:r>
              <a:rPr lang="en-US" i="1" spc="-40" dirty="0">
                <a:solidFill>
                  <a:srgbClr val="22373A"/>
                </a:solidFill>
                <a:latin typeface="Calibri" panose="020F0502020204030204" pitchFamily="34" charset="0"/>
                <a:cs typeface="Calibri" panose="020F0502020204030204" pitchFamily="34" charset="0"/>
              </a:rPr>
              <a:t>C</a:t>
            </a:r>
            <a:r>
              <a:rPr lang="en-US" spc="-40" dirty="0">
                <a:solidFill>
                  <a:srgbClr val="22373A"/>
                </a:solidFill>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spc="10" dirty="0">
                <a:solidFill>
                  <a:srgbClr val="22373A"/>
                </a:solidFill>
                <a:latin typeface="Calibri" panose="020F0502020204030204" pitchFamily="34" charset="0"/>
                <a:cs typeface="Calibri" panose="020F0502020204030204" pitchFamily="34" charset="0"/>
              </a:rPr>
              <a:t>In</a:t>
            </a:r>
            <a:r>
              <a:rPr lang="en-US" spc="-1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such</a:t>
            </a:r>
            <a:r>
              <a:rPr lang="en-US" spc="-10" dirty="0">
                <a:solidFill>
                  <a:srgbClr val="22373A"/>
                </a:solidFill>
                <a:latin typeface="Calibri" panose="020F0502020204030204" pitchFamily="34" charset="0"/>
                <a:cs typeface="Calibri" panose="020F0502020204030204" pitchFamily="34" charset="0"/>
              </a:rPr>
              <a:t> </a:t>
            </a:r>
            <a:r>
              <a:rPr lang="en-US" spc="15" dirty="0">
                <a:solidFill>
                  <a:srgbClr val="22373A"/>
                </a:solidFill>
                <a:latin typeface="Calibri" panose="020F0502020204030204" pitchFamily="34" charset="0"/>
                <a:cs typeface="Calibri" panose="020F0502020204030204" pitchFamily="34" charset="0"/>
              </a:rPr>
              <a:t>a</a:t>
            </a:r>
            <a:r>
              <a:rPr lang="en-US" spc="-10"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case</a:t>
            </a:r>
            <a:r>
              <a:rPr lang="en-US" spc="-10"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the</a:t>
            </a:r>
            <a:r>
              <a:rPr lang="en-US" spc="-15" dirty="0">
                <a:solidFill>
                  <a:srgbClr val="22373A"/>
                </a:solidFill>
                <a:latin typeface="Calibri" panose="020F0502020204030204" pitchFamily="34" charset="0"/>
                <a:cs typeface="Calibri" panose="020F0502020204030204" pitchFamily="34" charset="0"/>
              </a:rPr>
              <a:t> </a:t>
            </a:r>
            <a:r>
              <a:rPr lang="en-US" spc="50" dirty="0">
                <a:solidFill>
                  <a:srgbClr val="22373A"/>
                </a:solidFill>
                <a:latin typeface="Calibri" panose="020F0502020204030204" pitchFamily="34" charset="0"/>
                <a:cs typeface="Calibri" panose="020F0502020204030204" pitchFamily="34" charset="0"/>
              </a:rPr>
              <a:t>SOR</a:t>
            </a:r>
            <a:r>
              <a:rPr lang="en-US" spc="-10"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will</a:t>
            </a:r>
            <a:r>
              <a:rPr lang="en-US" spc="-1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obtain</a:t>
            </a:r>
            <a:r>
              <a:rPr lang="en-US" spc="-10" dirty="0">
                <a:solidFill>
                  <a:srgbClr val="22373A"/>
                </a:solidFill>
                <a:latin typeface="Calibri" panose="020F0502020204030204" pitchFamily="34" charset="0"/>
                <a:cs typeface="Calibri" panose="020F0502020204030204" pitchFamily="34" charset="0"/>
              </a:rPr>
              <a:t> </a:t>
            </a:r>
            <a:r>
              <a:rPr lang="en-US" spc="-45" dirty="0">
                <a:solidFill>
                  <a:srgbClr val="22373A"/>
                </a:solidFill>
                <a:latin typeface="Calibri" panose="020F0502020204030204" pitchFamily="34" charset="0"/>
                <a:cs typeface="Calibri" panose="020F0502020204030204" pitchFamily="34" charset="0"/>
              </a:rPr>
              <a:t>7O=2O(</a:t>
            </a:r>
            <a:r>
              <a:rPr lang="en-US" i="1" spc="-45" dirty="0">
                <a:solidFill>
                  <a:srgbClr val="22373A"/>
                </a:solidFill>
                <a:latin typeface="Calibri" panose="020F0502020204030204" pitchFamily="34" charset="0"/>
                <a:cs typeface="Calibri" panose="020F0502020204030204" pitchFamily="34" charset="0"/>
              </a:rPr>
              <a:t>A</a:t>
            </a:r>
            <a:r>
              <a:rPr lang="en-US" spc="-45" dirty="0">
                <a:solidFill>
                  <a:srgbClr val="22373A"/>
                </a:solidFill>
                <a:latin typeface="Calibri" panose="020F0502020204030204" pitchFamily="34" charset="0"/>
                <a:cs typeface="Calibri" panose="020F0502020204030204" pitchFamily="34" charset="0"/>
              </a:rPr>
              <a:t>)+2O(</a:t>
            </a:r>
            <a:r>
              <a:rPr lang="en-US" i="1" spc="-45" dirty="0">
                <a:solidFill>
                  <a:srgbClr val="22373A"/>
                </a:solidFill>
                <a:latin typeface="Calibri" panose="020F0502020204030204" pitchFamily="34" charset="0"/>
                <a:cs typeface="Calibri" panose="020F0502020204030204" pitchFamily="34" charset="0"/>
              </a:rPr>
              <a:t>B</a:t>
            </a:r>
            <a:r>
              <a:rPr lang="en-US" spc="-45" dirty="0">
                <a:solidFill>
                  <a:srgbClr val="22373A"/>
                </a:solidFill>
                <a:latin typeface="Calibri" panose="020F0502020204030204" pitchFamily="34" charset="0"/>
                <a:cs typeface="Calibri" panose="020F0502020204030204" pitchFamily="34" charset="0"/>
              </a:rPr>
              <a:t>)+3O(</a:t>
            </a:r>
            <a:r>
              <a:rPr lang="en-US" i="1" spc="-45" dirty="0">
                <a:solidFill>
                  <a:srgbClr val="22373A"/>
                </a:solidFill>
                <a:latin typeface="Calibri" panose="020F0502020204030204" pitchFamily="34" charset="0"/>
                <a:cs typeface="Calibri" panose="020F0502020204030204" pitchFamily="34" charset="0"/>
              </a:rPr>
              <a:t>C</a:t>
            </a:r>
            <a:r>
              <a:rPr lang="en-US" spc="-45" dirty="0">
                <a:solidFill>
                  <a:srgbClr val="22373A"/>
                </a:solidFill>
                <a:latin typeface="Calibri" panose="020F0502020204030204" pitchFamily="34" charset="0"/>
                <a:cs typeface="Calibri" panose="020F0502020204030204" pitchFamily="34" charset="0"/>
              </a:rPr>
              <a:t>)</a:t>
            </a:r>
            <a:r>
              <a:rPr lang="en-US" spc="-10"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instead</a:t>
            </a:r>
            <a:r>
              <a:rPr lang="en-US" spc="-15"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of</a:t>
            </a:r>
            <a:r>
              <a:rPr lang="en-US" spc="-10"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the</a:t>
            </a:r>
            <a:r>
              <a:rPr lang="en-US" spc="-10"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1OO</a:t>
            </a:r>
            <a:r>
              <a:rPr lang="en-US" spc="-10" dirty="0">
                <a:solidFill>
                  <a:srgbClr val="22373A"/>
                </a:solidFill>
                <a:latin typeface="Calibri" panose="020F0502020204030204" pitchFamily="34" charset="0"/>
                <a:cs typeface="Calibri" panose="020F0502020204030204" pitchFamily="34" charset="0"/>
              </a:rPr>
              <a:t> it </a:t>
            </a:r>
            <a:r>
              <a:rPr lang="en-US" spc="-5" dirty="0">
                <a:solidFill>
                  <a:srgbClr val="22373A"/>
                </a:solidFill>
                <a:latin typeface="Calibri" panose="020F0502020204030204" pitchFamily="34" charset="0"/>
                <a:cs typeface="Calibri" panose="020F0502020204030204" pitchFamily="34" charset="0"/>
              </a:rPr>
              <a:t>expected</a:t>
            </a:r>
            <a:endParaRPr lang="en-US" dirty="0">
              <a:latin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2D356A52-622B-4F89-B146-AFB2C35209B4}"/>
              </a:ext>
            </a:extLst>
          </p:cNvPr>
          <p:cNvSpPr txBox="1">
            <a:spLocks/>
          </p:cNvSpPr>
          <p:nvPr/>
        </p:nvSpPr>
        <p:spPr bwMode="auto">
          <a:xfrm>
            <a:off x="556687" y="393701"/>
            <a:ext cx="10274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l" rtl="0" eaLnBrk="1" fontAlgn="base" hangingPunct="1">
              <a:lnSpc>
                <a:spcPct val="110000"/>
              </a:lnSpc>
              <a:spcBef>
                <a:spcPct val="0"/>
              </a:spcBef>
              <a:spcAft>
                <a:spcPct val="0"/>
              </a:spcAft>
              <a:defRPr sz="2000" kern="1200">
                <a:solidFill>
                  <a:schemeClr val="tx1"/>
                </a:solidFill>
                <a:latin typeface="+mj-lt"/>
                <a:ea typeface="ＭＳ Ｐゴシック" charset="0"/>
                <a:cs typeface="ＭＳ Ｐゴシック" charset="0"/>
              </a:defRPr>
            </a:lvl1pPr>
            <a:lvl2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2pPr>
            <a:lvl3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3pPr>
            <a:lvl4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4pPr>
            <a:lvl5pPr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5pPr>
            <a:lvl6pPr marL="457178"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6pPr>
            <a:lvl7pPr marL="914354"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7pPr>
            <a:lvl8pPr marL="1371532"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8pPr>
            <a:lvl9pPr marL="1828709" algn="l" rtl="0" eaLnBrk="1" fontAlgn="base" hangingPunct="1">
              <a:lnSpc>
                <a:spcPct val="110000"/>
              </a:lnSpc>
              <a:spcBef>
                <a:spcPct val="0"/>
              </a:spcBef>
              <a:spcAft>
                <a:spcPct val="0"/>
              </a:spcAft>
              <a:defRPr sz="2000">
                <a:solidFill>
                  <a:schemeClr val="tx1"/>
                </a:solidFill>
                <a:latin typeface="Georgia" charset="0"/>
                <a:ea typeface="ＭＳ Ｐゴシック" charset="0"/>
                <a:cs typeface="ＭＳ Ｐゴシック" charset="0"/>
              </a:defRPr>
            </a:lvl9pPr>
          </a:lstStyle>
          <a:p>
            <a:r>
              <a:rPr lang="en-US" sz="2800" spc="-75" dirty="0">
                <a:latin typeface="Calibri" panose="020F0502020204030204" pitchFamily="34" charset="0"/>
                <a:cs typeface="Calibri" panose="020F0502020204030204" pitchFamily="34" charset="0"/>
              </a:rPr>
              <a:t>It</a:t>
            </a:r>
            <a:r>
              <a:rPr lang="en-US" sz="2800" spc="5" dirty="0">
                <a:latin typeface="Calibri" panose="020F0502020204030204" pitchFamily="34" charset="0"/>
                <a:cs typeface="Calibri" panose="020F0502020204030204" pitchFamily="34" charset="0"/>
              </a:rPr>
              <a:t> is </a:t>
            </a:r>
            <a:r>
              <a:rPr lang="en-US" sz="2800" dirty="0">
                <a:latin typeface="Calibri" panose="020F0502020204030204" pitchFamily="34" charset="0"/>
                <a:cs typeface="Calibri" panose="020F0502020204030204" pitchFamily="34" charset="0"/>
              </a:rPr>
              <a:t>a</a:t>
            </a:r>
            <a:r>
              <a:rPr lang="en-US" sz="2800" spc="5"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little</a:t>
            </a:r>
            <a:r>
              <a:rPr lang="en-US" sz="2800" spc="5" dirty="0">
                <a:latin typeface="Calibri" panose="020F0502020204030204" pitchFamily="34" charset="0"/>
                <a:cs typeface="Calibri" panose="020F0502020204030204" pitchFamily="34" charset="0"/>
              </a:rPr>
              <a:t> </a:t>
            </a:r>
            <a:r>
              <a:rPr lang="en-US" sz="2800" spc="20" dirty="0">
                <a:latin typeface="Calibri" panose="020F0502020204030204" pitchFamily="34" charset="0"/>
                <a:cs typeface="Calibri" panose="020F0502020204030204" pitchFamily="34" charset="0"/>
              </a:rPr>
              <a:t>more</a:t>
            </a:r>
            <a:r>
              <a:rPr lang="en-US" sz="2800" spc="5"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c</a:t>
            </a:r>
            <a:r>
              <a:rPr lang="en-US" sz="2800" spc="35" dirty="0">
                <a:latin typeface="Calibri" panose="020F0502020204030204" pitchFamily="34" charset="0"/>
                <a:cs typeface="Calibri" panose="020F0502020204030204" pitchFamily="34" charset="0"/>
              </a:rPr>
              <a:t>ompl</a:t>
            </a:r>
            <a:r>
              <a:rPr lang="en-US" sz="2800" dirty="0">
                <a:latin typeface="Calibri" panose="020F0502020204030204" pitchFamily="34" charset="0"/>
                <a:cs typeface="Calibri" panose="020F0502020204030204" pitchFamily="34" charset="0"/>
              </a:rPr>
              <a:t>e</a:t>
            </a:r>
            <a:r>
              <a:rPr lang="en-US" sz="2800" spc="-55" dirty="0">
                <a:latin typeface="Calibri" panose="020F0502020204030204" pitchFamily="34" charset="0"/>
                <a:cs typeface="Calibri" panose="020F0502020204030204" pitchFamily="34" charset="0"/>
              </a:rPr>
              <a:t>x...</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35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88D5-CA8B-4BB7-98C3-01C6309A1498}"/>
              </a:ext>
            </a:extLst>
          </p:cNvPr>
          <p:cNvSpPr>
            <a:spLocks noGrp="1"/>
          </p:cNvSpPr>
          <p:nvPr>
            <p:ph type="title"/>
          </p:nvPr>
        </p:nvSpPr>
        <p:spPr/>
        <p:txBody>
          <a:bodyPr/>
          <a:lstStyle/>
          <a:p>
            <a:r>
              <a:rPr lang="en-US" sz="2800" spc="10" dirty="0">
                <a:latin typeface="Calibri" panose="020F0502020204030204" pitchFamily="34" charset="0"/>
                <a:cs typeface="Calibri" panose="020F0502020204030204" pitchFamily="34" charset="0"/>
              </a:rPr>
              <a:t>Dealing</a:t>
            </a:r>
            <a:r>
              <a:rPr lang="en-US" sz="2800" spc="-20" dirty="0">
                <a:latin typeface="Calibri" panose="020F0502020204030204" pitchFamily="34" charset="0"/>
                <a:cs typeface="Calibri" panose="020F0502020204030204" pitchFamily="34" charset="0"/>
              </a:rPr>
              <a:t> </a:t>
            </a:r>
            <a:r>
              <a:rPr lang="en-US" sz="2800" spc="25" dirty="0">
                <a:latin typeface="Calibri" panose="020F0502020204030204" pitchFamily="34" charset="0"/>
                <a:cs typeface="Calibri" panose="020F0502020204030204" pitchFamily="34" charset="0"/>
              </a:rPr>
              <a:t>with</a:t>
            </a:r>
            <a:r>
              <a:rPr lang="en-US" sz="2800" spc="-2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latency</a:t>
            </a:r>
            <a:endParaRPr lang="en-US" sz="28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DF3734F-2870-424E-980D-ECE0BA635796}"/>
              </a:ext>
            </a:extLst>
          </p:cNvPr>
          <p:cNvSpPr>
            <a:spLocks noGrp="1"/>
          </p:cNvSpPr>
          <p:nvPr>
            <p:ph type="sldNum" sz="quarter" idx="17"/>
          </p:nvPr>
        </p:nvSpPr>
        <p:spPr/>
        <p:txBody>
          <a:bodyPr/>
          <a:lstStyle/>
          <a:p>
            <a:pPr>
              <a:defRPr/>
            </a:pPr>
            <a:fld id="{2698A4D4-DF60-E04C-A13C-538F1207D8F9}" type="slidenum">
              <a:rPr lang="en-GB" smtClean="0"/>
              <a:pPr>
                <a:defRPr/>
              </a:pPr>
              <a:t>32</a:t>
            </a:fld>
            <a:endParaRPr lang="en-GB"/>
          </a:p>
        </p:txBody>
      </p:sp>
      <p:sp>
        <p:nvSpPr>
          <p:cNvPr id="6" name="Footer Placeholder 5">
            <a:extLst>
              <a:ext uri="{FF2B5EF4-FFF2-40B4-BE49-F238E27FC236}">
                <a16:creationId xmlns:a16="http://schemas.microsoft.com/office/drawing/2014/main" id="{5EFBEFE0-1815-441C-BA90-3EFF05D8FEFC}"/>
              </a:ext>
            </a:extLst>
          </p:cNvPr>
          <p:cNvSpPr>
            <a:spLocks noGrp="1"/>
          </p:cNvSpPr>
          <p:nvPr>
            <p:ph type="ftr" sz="quarter" idx="3"/>
          </p:nvPr>
        </p:nvSpPr>
        <p:spPr/>
        <p:txBody>
          <a:bodyPr/>
          <a:lstStyle/>
          <a:p>
            <a:pPr>
              <a:defRPr/>
            </a:pPr>
            <a:r>
              <a:rPr lang="en-GB"/>
              <a:t>Document Classification</a:t>
            </a:r>
            <a:endParaRPr lang="en-GB">
              <a:cs typeface="+mn-cs"/>
            </a:endParaRPr>
          </a:p>
        </p:txBody>
      </p:sp>
      <p:pic>
        <p:nvPicPr>
          <p:cNvPr id="7" name="object 6">
            <a:extLst>
              <a:ext uri="{FF2B5EF4-FFF2-40B4-BE49-F238E27FC236}">
                <a16:creationId xmlns:a16="http://schemas.microsoft.com/office/drawing/2014/main" id="{1EAF7E45-462E-4A15-9F48-BFFDDDFAB361}"/>
              </a:ext>
            </a:extLst>
          </p:cNvPr>
          <p:cNvPicPr>
            <a:picLocks noGrp="1"/>
          </p:cNvPicPr>
          <p:nvPr>
            <p:ph type="pic" sz="quarter" idx="14"/>
          </p:nvPr>
        </p:nvPicPr>
        <p:blipFill>
          <a:blip r:embed="rId2" cstate="print"/>
          <a:srcRect l="10796" r="10796"/>
          <a:stretch>
            <a:fillRect/>
          </a:stretch>
        </p:blipFill>
        <p:spPr>
          <a:xfrm>
            <a:off x="6799385" y="2646851"/>
            <a:ext cx="4542326" cy="3675795"/>
          </a:xfrm>
          <a:prstGeom prst="rect">
            <a:avLst/>
          </a:prstGeom>
        </p:spPr>
      </p:pic>
      <p:sp>
        <p:nvSpPr>
          <p:cNvPr id="9" name="TextBox 8">
            <a:extLst>
              <a:ext uri="{FF2B5EF4-FFF2-40B4-BE49-F238E27FC236}">
                <a16:creationId xmlns:a16="http://schemas.microsoft.com/office/drawing/2014/main" id="{2F9CB092-ADC9-4D0A-92A6-CE5A1B3CD05C}"/>
              </a:ext>
            </a:extLst>
          </p:cNvPr>
          <p:cNvSpPr txBox="1"/>
          <p:nvPr/>
        </p:nvSpPr>
        <p:spPr>
          <a:xfrm>
            <a:off x="493836" y="1200287"/>
            <a:ext cx="11191630" cy="1059777"/>
          </a:xfrm>
          <a:prstGeom prst="rect">
            <a:avLst/>
          </a:prstGeom>
          <a:noFill/>
        </p:spPr>
        <p:txBody>
          <a:bodyPr wrap="square">
            <a:spAutoFit/>
          </a:bodyPr>
          <a:lstStyle/>
          <a:p>
            <a:pPr marL="12700" marR="164465" algn="just">
              <a:lnSpc>
                <a:spcPct val="119300"/>
              </a:lnSpc>
              <a:spcBef>
                <a:spcPts val="100"/>
              </a:spcBef>
            </a:pPr>
            <a:r>
              <a:rPr lang="en-US" spc="25" dirty="0">
                <a:solidFill>
                  <a:srgbClr val="22373A"/>
                </a:solidFill>
                <a:latin typeface="Calibri" panose="020F0502020204030204" pitchFamily="34" charset="0"/>
                <a:cs typeface="Calibri" panose="020F0502020204030204" pitchFamily="34" charset="0"/>
              </a:rPr>
              <a:t>One</a:t>
            </a:r>
            <a:r>
              <a:rPr lang="en-US" spc="-1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solution</a:t>
            </a:r>
            <a:r>
              <a:rPr lang="en-US" spc="-10" dirty="0">
                <a:solidFill>
                  <a:srgbClr val="22373A"/>
                </a:solidFill>
                <a:latin typeface="Calibri" panose="020F0502020204030204" pitchFamily="34" charset="0"/>
                <a:cs typeface="Calibri" panose="020F0502020204030204" pitchFamily="34" charset="0"/>
              </a:rPr>
              <a:t> </a:t>
            </a:r>
            <a:r>
              <a:rPr lang="en-US" spc="-40" dirty="0">
                <a:solidFill>
                  <a:srgbClr val="22373A"/>
                </a:solidFill>
                <a:latin typeface="Calibri" panose="020F0502020204030204" pitchFamily="34" charset="0"/>
                <a:cs typeface="Calibri" panose="020F0502020204030204" pitchFamily="34" charset="0"/>
              </a:rPr>
              <a:t>is</a:t>
            </a:r>
            <a:r>
              <a:rPr lang="en-US" spc="-1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to</a:t>
            </a:r>
            <a:r>
              <a:rPr lang="en-US" spc="-15"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delay</a:t>
            </a:r>
            <a:r>
              <a:rPr lang="en-US" spc="-10"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the</a:t>
            </a:r>
            <a:r>
              <a:rPr lang="en-US" spc="-1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order</a:t>
            </a:r>
            <a:r>
              <a:rPr lang="en-US" spc="-1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to</a:t>
            </a:r>
            <a:r>
              <a:rPr lang="en-US" spc="-15" dirty="0">
                <a:solidFill>
                  <a:srgbClr val="22373A"/>
                </a:solidFill>
                <a:latin typeface="Calibri" panose="020F0502020204030204" pitchFamily="34" charset="0"/>
                <a:cs typeface="Calibri" panose="020F0502020204030204" pitchFamily="34" charset="0"/>
              </a:rPr>
              <a:t> </a:t>
            </a:r>
            <a:r>
              <a:rPr lang="en-US" i="1" spc="20" dirty="0">
                <a:solidFill>
                  <a:srgbClr val="22373A"/>
                </a:solidFill>
                <a:latin typeface="Calibri" panose="020F0502020204030204" pitchFamily="34" charset="0"/>
                <a:cs typeface="Calibri" panose="020F0502020204030204" pitchFamily="34" charset="0"/>
              </a:rPr>
              <a:t>A</a:t>
            </a:r>
            <a:r>
              <a:rPr lang="en-US" i="1" spc="-4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by</a:t>
            </a:r>
            <a:r>
              <a:rPr lang="en-US" spc="-10" dirty="0">
                <a:solidFill>
                  <a:srgbClr val="22373A"/>
                </a:solidFill>
                <a:latin typeface="Calibri" panose="020F0502020204030204" pitchFamily="34" charset="0"/>
                <a:cs typeface="Calibri" panose="020F0502020204030204" pitchFamily="34" charset="0"/>
              </a:rPr>
              <a:t> </a:t>
            </a:r>
            <a:r>
              <a:rPr lang="en-US" spc="50" dirty="0">
                <a:solidFill>
                  <a:srgbClr val="22373A"/>
                </a:solidFill>
                <a:latin typeface="Calibri" panose="020F0502020204030204" pitchFamily="34" charset="0"/>
                <a:cs typeface="Calibri" panose="020F0502020204030204" pitchFamily="34" charset="0"/>
              </a:rPr>
              <a:t>2</a:t>
            </a:r>
            <a:r>
              <a:rPr lang="en-US" spc="-15" dirty="0">
                <a:solidFill>
                  <a:srgbClr val="22373A"/>
                </a:solidFill>
                <a:latin typeface="Calibri" panose="020F0502020204030204" pitchFamily="34" charset="0"/>
                <a:cs typeface="Calibri" panose="020F0502020204030204" pitchFamily="34" charset="0"/>
              </a:rPr>
              <a:t> </a:t>
            </a:r>
            <a:r>
              <a:rPr lang="en-US" spc="15" dirty="0" err="1">
                <a:solidFill>
                  <a:srgbClr val="22373A"/>
                </a:solidFill>
                <a:latin typeface="Calibri" panose="020F0502020204030204" pitchFamily="34" charset="0"/>
                <a:cs typeface="Calibri" panose="020F0502020204030204" pitchFamily="34" charset="0"/>
              </a:rPr>
              <a:t>ms</a:t>
            </a:r>
            <a:r>
              <a:rPr lang="en-US" spc="-10"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and</a:t>
            </a:r>
            <a:r>
              <a:rPr lang="en-US" spc="-1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to</a:t>
            </a:r>
            <a:r>
              <a:rPr lang="en-US" spc="-10" dirty="0">
                <a:solidFill>
                  <a:srgbClr val="22373A"/>
                </a:solidFill>
                <a:latin typeface="Calibri" panose="020F0502020204030204" pitchFamily="34" charset="0"/>
                <a:cs typeface="Calibri" panose="020F0502020204030204" pitchFamily="34" charset="0"/>
              </a:rPr>
              <a:t> </a:t>
            </a:r>
            <a:r>
              <a:rPr lang="en-US" i="1" spc="25" dirty="0">
                <a:solidFill>
                  <a:srgbClr val="22373A"/>
                </a:solidFill>
                <a:latin typeface="Calibri" panose="020F0502020204030204" pitchFamily="34" charset="0"/>
                <a:cs typeface="Calibri" panose="020F0502020204030204" pitchFamily="34" charset="0"/>
              </a:rPr>
              <a:t>B</a:t>
            </a:r>
            <a:r>
              <a:rPr lang="en-US" i="1" spc="-4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by</a:t>
            </a:r>
            <a:r>
              <a:rPr lang="en-US" spc="-10" dirty="0">
                <a:solidFill>
                  <a:srgbClr val="22373A"/>
                </a:solidFill>
                <a:latin typeface="Calibri" panose="020F0502020204030204" pitchFamily="34" charset="0"/>
                <a:cs typeface="Calibri" panose="020F0502020204030204" pitchFamily="34" charset="0"/>
              </a:rPr>
              <a:t> </a:t>
            </a:r>
            <a:r>
              <a:rPr lang="en-US" spc="50" dirty="0">
                <a:solidFill>
                  <a:srgbClr val="22373A"/>
                </a:solidFill>
                <a:latin typeface="Calibri" panose="020F0502020204030204" pitchFamily="34" charset="0"/>
                <a:cs typeface="Calibri" panose="020F0502020204030204" pitchFamily="34" charset="0"/>
              </a:rPr>
              <a:t>1</a:t>
            </a:r>
            <a:r>
              <a:rPr lang="en-US" spc="-10" dirty="0">
                <a:solidFill>
                  <a:srgbClr val="22373A"/>
                </a:solidFill>
                <a:latin typeface="Calibri" panose="020F0502020204030204" pitchFamily="34" charset="0"/>
                <a:cs typeface="Calibri" panose="020F0502020204030204" pitchFamily="34" charset="0"/>
              </a:rPr>
              <a:t> </a:t>
            </a:r>
            <a:r>
              <a:rPr lang="en-US" spc="-25" dirty="0" err="1">
                <a:solidFill>
                  <a:srgbClr val="22373A"/>
                </a:solidFill>
                <a:latin typeface="Calibri" panose="020F0502020204030204" pitchFamily="34" charset="0"/>
                <a:cs typeface="Calibri" panose="020F0502020204030204" pitchFamily="34" charset="0"/>
              </a:rPr>
              <a:t>ms</a:t>
            </a:r>
            <a:r>
              <a:rPr lang="en-US" spc="-25" dirty="0">
                <a:solidFill>
                  <a:srgbClr val="22373A"/>
                </a:solidFill>
                <a:latin typeface="Calibri" panose="020F0502020204030204" pitchFamily="34" charset="0"/>
                <a:cs typeface="Calibri" panose="020F0502020204030204" pitchFamily="34" charset="0"/>
              </a:rPr>
              <a:t>,</a:t>
            </a:r>
            <a:r>
              <a:rPr lang="en-US" spc="-15" dirty="0">
                <a:solidFill>
                  <a:srgbClr val="22373A"/>
                </a:solidFill>
                <a:latin typeface="Calibri" panose="020F0502020204030204" pitchFamily="34" charset="0"/>
                <a:cs typeface="Calibri" panose="020F0502020204030204" pitchFamily="34" charset="0"/>
              </a:rPr>
              <a:t> </a:t>
            </a:r>
            <a:r>
              <a:rPr lang="en-US" spc="-30" dirty="0">
                <a:solidFill>
                  <a:srgbClr val="22373A"/>
                </a:solidFill>
                <a:latin typeface="Calibri" panose="020F0502020204030204" pitchFamily="34" charset="0"/>
                <a:cs typeface="Calibri" panose="020F0502020204030204" pitchFamily="34" charset="0"/>
              </a:rPr>
              <a:t>so</a:t>
            </a:r>
            <a:r>
              <a:rPr lang="en-US" spc="-10" dirty="0">
                <a:solidFill>
                  <a:srgbClr val="22373A"/>
                </a:solidFill>
                <a:latin typeface="Calibri" panose="020F0502020204030204" pitchFamily="34" charset="0"/>
                <a:cs typeface="Calibri" panose="020F0502020204030204" pitchFamily="34" charset="0"/>
              </a:rPr>
              <a:t> </a:t>
            </a:r>
            <a:r>
              <a:rPr lang="en-US" spc="15" dirty="0">
                <a:solidFill>
                  <a:srgbClr val="22373A"/>
                </a:solidFill>
                <a:latin typeface="Calibri" panose="020F0502020204030204" pitchFamily="34" charset="0"/>
                <a:cs typeface="Calibri" panose="020F0502020204030204" pitchFamily="34" charset="0"/>
              </a:rPr>
              <a:t>that</a:t>
            </a:r>
            <a:r>
              <a:rPr lang="en-US" spc="-10"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the</a:t>
            </a:r>
            <a:r>
              <a:rPr lang="en-US" spc="-1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three</a:t>
            </a:r>
            <a:r>
              <a:rPr lang="en-US" spc="-15" dirty="0">
                <a:solidFill>
                  <a:srgbClr val="22373A"/>
                </a:solidFill>
                <a:latin typeface="Calibri" panose="020F0502020204030204" pitchFamily="34" charset="0"/>
                <a:cs typeface="Calibri" panose="020F0502020204030204" pitchFamily="34" charset="0"/>
              </a:rPr>
              <a:t> orders</a:t>
            </a:r>
            <a:r>
              <a:rPr lang="en-US" spc="-10"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reach</a:t>
            </a:r>
            <a:r>
              <a:rPr lang="en-US" spc="-10"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the </a:t>
            </a:r>
            <a:r>
              <a:rPr lang="en-US" spc="-240"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venues</a:t>
            </a:r>
            <a:r>
              <a:rPr lang="en-US" spc="-10" dirty="0">
                <a:solidFill>
                  <a:srgbClr val="22373A"/>
                </a:solidFill>
                <a:latin typeface="Calibri" panose="020F0502020204030204" pitchFamily="34" charset="0"/>
                <a:cs typeface="Calibri" panose="020F0502020204030204" pitchFamily="34" charset="0"/>
              </a:rPr>
              <a:t> simultaneously.</a:t>
            </a:r>
            <a:r>
              <a:rPr lang="en-US" spc="35" dirty="0">
                <a:solidFill>
                  <a:srgbClr val="22373A"/>
                </a:solidFill>
                <a:latin typeface="Calibri" panose="020F0502020204030204" pitchFamily="34" charset="0"/>
                <a:cs typeface="Calibri" panose="020F0502020204030204" pitchFamily="34" charset="0"/>
              </a:rPr>
              <a:t> </a:t>
            </a:r>
            <a:r>
              <a:rPr lang="en-US" spc="45" dirty="0">
                <a:solidFill>
                  <a:srgbClr val="22373A"/>
                </a:solidFill>
                <a:latin typeface="Calibri" panose="020F0502020204030204" pitchFamily="34" charset="0"/>
                <a:cs typeface="Calibri" panose="020F0502020204030204" pitchFamily="34" charset="0"/>
              </a:rPr>
              <a:t>But</a:t>
            </a:r>
            <a:r>
              <a:rPr lang="en-US" spc="-10"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the</a:t>
            </a:r>
            <a:r>
              <a:rPr lang="en-US" spc="-10" dirty="0">
                <a:solidFill>
                  <a:srgbClr val="22373A"/>
                </a:solidFill>
                <a:latin typeface="Calibri" panose="020F0502020204030204" pitchFamily="34" charset="0"/>
                <a:cs typeface="Calibri" panose="020F0502020204030204" pitchFamily="34" charset="0"/>
              </a:rPr>
              <a:t> delays</a:t>
            </a:r>
            <a:r>
              <a:rPr lang="en-US" spc="-5"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are</a:t>
            </a:r>
            <a:r>
              <a:rPr lang="en-US" spc="-10"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not</a:t>
            </a:r>
            <a:r>
              <a:rPr lang="en-US" spc="-5" dirty="0">
                <a:solidFill>
                  <a:srgbClr val="22373A"/>
                </a:solidFill>
                <a:latin typeface="Calibri" panose="020F0502020204030204" pitchFamily="34" charset="0"/>
                <a:cs typeface="Calibri" panose="020F0502020204030204" pitchFamily="34" charset="0"/>
              </a:rPr>
              <a:t> </a:t>
            </a:r>
            <a:r>
              <a:rPr lang="en-US" spc="15" dirty="0">
                <a:solidFill>
                  <a:srgbClr val="22373A"/>
                </a:solidFill>
                <a:latin typeface="Calibri" panose="020F0502020204030204" pitchFamily="34" charset="0"/>
                <a:cs typeface="Calibri" panose="020F0502020204030204" pitchFamily="34" charset="0"/>
              </a:rPr>
              <a:t>that</a:t>
            </a:r>
            <a:r>
              <a:rPr lang="en-US" spc="-10"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deterministic,</a:t>
            </a:r>
            <a:r>
              <a:rPr lang="en-US" spc="-10"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and</a:t>
            </a:r>
            <a:r>
              <a:rPr lang="en-US" spc="-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waiting</a:t>
            </a:r>
            <a:r>
              <a:rPr lang="en-US" spc="-10" dirty="0">
                <a:solidFill>
                  <a:srgbClr val="22373A"/>
                </a:solidFill>
                <a:latin typeface="Calibri" panose="020F0502020204030204" pitchFamily="34" charset="0"/>
                <a:cs typeface="Calibri" panose="020F0502020204030204" pitchFamily="34" charset="0"/>
              </a:rPr>
              <a:t> </a:t>
            </a:r>
            <a:r>
              <a:rPr lang="en-US" spc="15" dirty="0">
                <a:solidFill>
                  <a:srgbClr val="22373A"/>
                </a:solidFill>
                <a:latin typeface="Calibri" panose="020F0502020204030204" pitchFamily="34" charset="0"/>
                <a:cs typeface="Calibri" panose="020F0502020204030204" pitchFamily="34" charset="0"/>
              </a:rPr>
              <a:t>more</a:t>
            </a:r>
            <a:r>
              <a:rPr lang="en-US" spc="-5"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means</a:t>
            </a:r>
            <a:r>
              <a:rPr lang="en-US" spc="-10"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having</a:t>
            </a:r>
            <a:r>
              <a:rPr lang="en-US" spc="-10" dirty="0">
                <a:solidFill>
                  <a:srgbClr val="22373A"/>
                </a:solidFill>
                <a:latin typeface="Calibri" panose="020F0502020204030204" pitchFamily="34" charset="0"/>
                <a:cs typeface="Calibri" panose="020F0502020204030204" pitchFamily="34" charset="0"/>
              </a:rPr>
              <a:t> </a:t>
            </a:r>
            <a:r>
              <a:rPr lang="en-US" spc="15" dirty="0">
                <a:solidFill>
                  <a:srgbClr val="22373A"/>
                </a:solidFill>
                <a:latin typeface="Calibri" panose="020F0502020204030204" pitchFamily="34" charset="0"/>
                <a:cs typeface="Calibri" panose="020F0502020204030204" pitchFamily="34" charset="0"/>
              </a:rPr>
              <a:t>a </a:t>
            </a:r>
            <a:r>
              <a:rPr lang="en-US" spc="-240"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largest</a:t>
            </a:r>
            <a:r>
              <a:rPr lang="en-US" spc="-20"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probability</a:t>
            </a:r>
            <a:r>
              <a:rPr lang="en-US" spc="-15" dirty="0">
                <a:solidFill>
                  <a:srgbClr val="22373A"/>
                </a:solidFill>
                <a:latin typeface="Calibri" panose="020F0502020204030204" pitchFamily="34" charset="0"/>
                <a:cs typeface="Calibri" panose="020F0502020204030204" pitchFamily="34" charset="0"/>
              </a:rPr>
              <a:t> </a:t>
            </a:r>
            <a:r>
              <a:rPr lang="en-US" spc="-25" dirty="0">
                <a:solidFill>
                  <a:srgbClr val="22373A"/>
                </a:solidFill>
                <a:latin typeface="Calibri" panose="020F0502020204030204" pitchFamily="34" charset="0"/>
                <a:cs typeface="Calibri" panose="020F0502020204030204" pitchFamily="34" charset="0"/>
              </a:rPr>
              <a:t>of</a:t>
            </a:r>
            <a:r>
              <a:rPr lang="en-US" spc="-15"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an</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exogenous</a:t>
            </a:r>
            <a:r>
              <a:rPr lang="en-US" spc="-15"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orderbook</a:t>
            </a:r>
            <a:r>
              <a:rPr lang="en-US" spc="-15" dirty="0">
                <a:solidFill>
                  <a:srgbClr val="22373A"/>
                </a:solidFill>
                <a:latin typeface="Calibri" panose="020F0502020204030204" pitchFamily="34" charset="0"/>
                <a:cs typeface="Calibri" panose="020F0502020204030204" pitchFamily="34" charset="0"/>
              </a:rPr>
              <a:t> </a:t>
            </a:r>
            <a:r>
              <a:rPr lang="en-US" spc="5" dirty="0">
                <a:solidFill>
                  <a:srgbClr val="22373A"/>
                </a:solidFill>
                <a:latin typeface="Calibri" panose="020F0502020204030204" pitchFamily="34" charset="0"/>
                <a:cs typeface="Calibri" panose="020F0502020204030204" pitchFamily="34" charset="0"/>
              </a:rPr>
              <a:t>change.</a:t>
            </a:r>
            <a:endParaRPr lang="en-US"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CD42FAE-6E34-438E-9969-2731649934F5}"/>
              </a:ext>
            </a:extLst>
          </p:cNvPr>
          <p:cNvSpPr txBox="1"/>
          <p:nvPr/>
        </p:nvSpPr>
        <p:spPr>
          <a:xfrm>
            <a:off x="-1403648" y="2527259"/>
            <a:ext cx="6945085" cy="3730893"/>
          </a:xfrm>
          <a:prstGeom prst="rect">
            <a:avLst/>
          </a:prstGeom>
          <a:noFill/>
        </p:spPr>
        <p:txBody>
          <a:bodyPr wrap="square">
            <a:spAutoFit/>
          </a:bodyPr>
          <a:lstStyle/>
          <a:p>
            <a:pPr marL="2148205">
              <a:lnSpc>
                <a:spcPct val="100000"/>
              </a:lnSpc>
              <a:spcBef>
                <a:spcPts val="500"/>
              </a:spcBef>
            </a:pPr>
            <a:r>
              <a:rPr lang="en-US" spc="10" dirty="0">
                <a:latin typeface="Calibri" panose="020F0502020204030204" pitchFamily="34" charset="0"/>
                <a:cs typeface="Calibri" panose="020F0502020204030204" pitchFamily="34" charset="0"/>
              </a:rPr>
              <a:t>Hardware</a:t>
            </a:r>
            <a:r>
              <a:rPr lang="en-US" spc="-2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can</a:t>
            </a:r>
            <a:r>
              <a:rPr lang="en-US" spc="-20"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be</a:t>
            </a:r>
            <a:r>
              <a:rPr lang="en-US" spc="-20"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useful.</a:t>
            </a:r>
            <a:endParaRPr lang="en-US" dirty="0">
              <a:latin typeface="Calibri" panose="020F0502020204030204" pitchFamily="34" charset="0"/>
              <a:cs typeface="Calibri" panose="020F0502020204030204" pitchFamily="34" charset="0"/>
            </a:endParaRPr>
          </a:p>
          <a:p>
            <a:pPr marL="2571115" marR="5080" indent="-285750">
              <a:lnSpc>
                <a:spcPct val="119300"/>
              </a:lnSpc>
              <a:spcBef>
                <a:spcPts val="300"/>
              </a:spcBef>
              <a:buFont typeface="Wingdings" panose="05000000000000000000" pitchFamily="2" charset="2"/>
              <a:buChar char="Ø"/>
              <a:tabLst>
                <a:tab pos="2364105" algn="l"/>
              </a:tabLst>
            </a:pPr>
            <a:r>
              <a:rPr lang="en-US" spc="55" dirty="0">
                <a:latin typeface="Calibri" panose="020F0502020204030204" pitchFamily="34" charset="0"/>
                <a:cs typeface="Calibri" panose="020F0502020204030204" pitchFamily="34" charset="0"/>
              </a:rPr>
              <a:t>GPU </a:t>
            </a:r>
            <a:r>
              <a:rPr lang="en-US" spc="-40" dirty="0">
                <a:latin typeface="Calibri" panose="020F0502020204030204" pitchFamily="34" charset="0"/>
                <a:cs typeface="Calibri" panose="020F0502020204030204" pitchFamily="34" charset="0"/>
              </a:rPr>
              <a:t>is </a:t>
            </a:r>
            <a:r>
              <a:rPr lang="en-US" spc="10" dirty="0">
                <a:latin typeface="Calibri" panose="020F0502020204030204" pitchFamily="34" charset="0"/>
                <a:cs typeface="Calibri" panose="020F0502020204030204" pitchFamily="34" charset="0"/>
              </a:rPr>
              <a:t>not </a:t>
            </a:r>
            <a:r>
              <a:rPr lang="en-US" spc="15" dirty="0">
                <a:latin typeface="Calibri" panose="020F0502020204030204" pitchFamily="34" charset="0"/>
                <a:cs typeface="Calibri" panose="020F0502020204030204" pitchFamily="34" charset="0"/>
              </a:rPr>
              <a:t>that </a:t>
            </a:r>
            <a:r>
              <a:rPr lang="en-US" spc="10" dirty="0">
                <a:latin typeface="Calibri" panose="020F0502020204030204" pitchFamily="34" charset="0"/>
                <a:cs typeface="Calibri" panose="020F0502020204030204" pitchFamily="34" charset="0"/>
              </a:rPr>
              <a:t>good </a:t>
            </a:r>
            <a:r>
              <a:rPr lang="en-US" spc="-5" dirty="0">
                <a:latin typeface="Calibri" panose="020F0502020204030204" pitchFamily="34" charset="0"/>
                <a:cs typeface="Calibri" panose="020F0502020204030204" pitchFamily="34" charset="0"/>
              </a:rPr>
              <a:t>since </a:t>
            </a:r>
            <a:r>
              <a:rPr lang="en-US" spc="-10" dirty="0">
                <a:latin typeface="Calibri" panose="020F0502020204030204" pitchFamily="34" charset="0"/>
                <a:cs typeface="Calibri" panose="020F0502020204030204" pitchFamily="34" charset="0"/>
              </a:rPr>
              <a:t>it </a:t>
            </a:r>
            <a:r>
              <a:rPr lang="en-US" spc="-40" dirty="0">
                <a:latin typeface="Calibri" panose="020F0502020204030204" pitchFamily="34" charset="0"/>
                <a:cs typeface="Calibri" panose="020F0502020204030204" pitchFamily="34" charset="0"/>
              </a:rPr>
              <a:t>is </a:t>
            </a:r>
            <a:r>
              <a:rPr lang="en-US" spc="-5" dirty="0">
                <a:latin typeface="Calibri" panose="020F0502020204030204" pitchFamily="34" charset="0"/>
                <a:cs typeface="Calibri" panose="020F0502020204030204" pitchFamily="34" charset="0"/>
              </a:rPr>
              <a:t>slow to </a:t>
            </a:r>
            <a:r>
              <a:rPr lang="en-US" spc="-15" dirty="0">
                <a:latin typeface="Calibri" panose="020F0502020204030204" pitchFamily="34" charset="0"/>
                <a:cs typeface="Calibri" panose="020F0502020204030204" pitchFamily="34" charset="0"/>
              </a:rPr>
              <a:t>transfer </a:t>
            </a:r>
            <a:r>
              <a:rPr lang="en-US" spc="15" dirty="0">
                <a:latin typeface="Calibri" panose="020F0502020204030204" pitchFamily="34" charset="0"/>
                <a:cs typeface="Calibri" panose="020F0502020204030204" pitchFamily="34" charset="0"/>
              </a:rPr>
              <a:t>data </a:t>
            </a:r>
            <a:r>
              <a:rPr lang="en-US" spc="2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from</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a</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motherboard</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to</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the</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GPU,</a:t>
            </a:r>
            <a:r>
              <a:rPr lang="en-US" spc="-10"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and</a:t>
            </a:r>
            <a:r>
              <a:rPr lang="en-US" spc="-1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a:t>
            </a:r>
            <a:r>
              <a:rPr lang="en-US" spc="-1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trading</a:t>
            </a:r>
            <a:r>
              <a:rPr lang="en-US" spc="-10" dirty="0">
                <a:latin typeface="Calibri" panose="020F0502020204030204" pitchFamily="34" charset="0"/>
                <a:cs typeface="Calibri" panose="020F0502020204030204" pitchFamily="34" charset="0"/>
              </a:rPr>
              <a:t> </a:t>
            </a:r>
            <a:r>
              <a:rPr lang="en-US" spc="35" dirty="0">
                <a:latin typeface="Calibri" panose="020F0502020204030204" pitchFamily="34" charset="0"/>
                <a:cs typeface="Calibri" panose="020F0502020204030204" pitchFamily="34" charset="0"/>
              </a:rPr>
              <a:t>we</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talk </a:t>
            </a:r>
            <a:r>
              <a:rPr lang="en-US" spc="-23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about</a:t>
            </a:r>
            <a:r>
              <a:rPr lang="en-US" spc="-20"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being</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able</a:t>
            </a:r>
            <a:r>
              <a:rPr lang="en-US" spc="-2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to</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deal</a:t>
            </a:r>
            <a:r>
              <a:rPr lang="en-US" spc="-2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with</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a</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fast</a:t>
            </a:r>
            <a:r>
              <a:rPr lang="en-US" spc="-2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flow</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of</a:t>
            </a:r>
            <a:r>
              <a:rPr lang="en-US" spc="-2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data.</a:t>
            </a:r>
            <a:endParaRPr lang="en-US" dirty="0">
              <a:latin typeface="Calibri" panose="020F0502020204030204" pitchFamily="34" charset="0"/>
              <a:cs typeface="Calibri" panose="020F0502020204030204" pitchFamily="34" charset="0"/>
            </a:endParaRPr>
          </a:p>
          <a:p>
            <a:pPr marL="2570480" indent="-285750">
              <a:lnSpc>
                <a:spcPct val="100000"/>
              </a:lnSpc>
              <a:spcBef>
                <a:spcPts val="484"/>
              </a:spcBef>
              <a:buFont typeface="Wingdings" panose="05000000000000000000" pitchFamily="2" charset="2"/>
              <a:buChar char="Ø"/>
              <a:tabLst>
                <a:tab pos="2364105" algn="l"/>
              </a:tabLst>
            </a:pPr>
            <a:r>
              <a:rPr lang="en-US" spc="-25" dirty="0">
                <a:latin typeface="Calibri" panose="020F0502020204030204" pitchFamily="34" charset="0"/>
                <a:cs typeface="Calibri" panose="020F0502020204030204" pitchFamily="34" charset="0"/>
              </a:rPr>
              <a:t>The</a:t>
            </a:r>
            <a:r>
              <a:rPr lang="en-US" spc="-2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flow</a:t>
            </a:r>
            <a:r>
              <a:rPr lang="en-US" spc="-2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to</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work</a:t>
            </a:r>
            <a:r>
              <a:rPr lang="en-US" spc="-20"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on</a:t>
            </a:r>
            <a:r>
              <a:rPr lang="en-US" spc="-15" dirty="0">
                <a:latin typeface="Calibri" panose="020F0502020204030204" pitchFamily="34" charset="0"/>
                <a:cs typeface="Calibri" panose="020F0502020204030204" pitchFamily="34" charset="0"/>
              </a:rPr>
              <a:t> </a:t>
            </a:r>
            <a:r>
              <a:rPr lang="en-US" spc="-40" dirty="0">
                <a:latin typeface="Calibri" panose="020F0502020204030204" pitchFamily="34" charset="0"/>
                <a:cs typeface="Calibri" panose="020F0502020204030204" pitchFamily="34" charset="0"/>
              </a:rPr>
              <a:t>is</a:t>
            </a:r>
            <a:r>
              <a:rPr lang="en-US" spc="-20" dirty="0">
                <a:latin typeface="Calibri" panose="020F0502020204030204" pitchFamily="34" charset="0"/>
                <a:cs typeface="Calibri" panose="020F0502020204030204" pitchFamily="34" charset="0"/>
              </a:rPr>
              <a:t> </a:t>
            </a:r>
            <a:r>
              <a:rPr lang="en-US" spc="40" dirty="0">
                <a:latin typeface="Calibri" panose="020F0502020204030204" pitchFamily="34" charset="0"/>
                <a:cs typeface="Calibri" panose="020F0502020204030204" pitchFamily="34" charset="0"/>
              </a:rPr>
              <a:t>made</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of</a:t>
            </a:r>
            <a:r>
              <a:rPr lang="en-US" spc="-2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the</a:t>
            </a:r>
            <a:r>
              <a:rPr lang="en-US" spc="-15" dirty="0">
                <a:latin typeface="Calibri" panose="020F0502020204030204" pitchFamily="34" charset="0"/>
                <a:cs typeface="Calibri" panose="020F0502020204030204" pitchFamily="34" charset="0"/>
              </a:rPr>
              <a:t> SLC.</a:t>
            </a:r>
            <a:endParaRPr lang="en-US" dirty="0">
              <a:latin typeface="Calibri" panose="020F0502020204030204" pitchFamily="34" charset="0"/>
              <a:cs typeface="Calibri" panose="020F0502020204030204" pitchFamily="34" charset="0"/>
            </a:endParaRPr>
          </a:p>
          <a:p>
            <a:pPr marL="2571115" marR="20955" indent="-285750">
              <a:lnSpc>
                <a:spcPct val="119300"/>
              </a:lnSpc>
              <a:spcBef>
                <a:spcPts val="300"/>
              </a:spcBef>
              <a:buFont typeface="Wingdings" panose="05000000000000000000" pitchFamily="2" charset="2"/>
              <a:buChar char="Ø"/>
              <a:tabLst>
                <a:tab pos="2364105" algn="l"/>
              </a:tabLst>
            </a:pPr>
            <a:r>
              <a:rPr lang="en-US" spc="35" dirty="0">
                <a:latin typeface="Calibri" panose="020F0502020204030204" pitchFamily="34" charset="0"/>
                <a:cs typeface="Calibri" panose="020F0502020204030204" pitchFamily="34" charset="0"/>
              </a:rPr>
              <a:t>FPGA </a:t>
            </a:r>
            <a:r>
              <a:rPr lang="en-US" spc="-40" dirty="0">
                <a:latin typeface="Calibri" panose="020F0502020204030204" pitchFamily="34" charset="0"/>
                <a:cs typeface="Calibri" panose="020F0502020204030204" pitchFamily="34" charset="0"/>
              </a:rPr>
              <a:t>is </a:t>
            </a:r>
            <a:r>
              <a:rPr lang="en-US" spc="5" dirty="0">
                <a:latin typeface="Calibri" panose="020F0502020204030204" pitchFamily="34" charset="0"/>
                <a:cs typeface="Calibri" panose="020F0502020204030204" pitchFamily="34" charset="0"/>
              </a:rPr>
              <a:t>better </a:t>
            </a:r>
            <a:r>
              <a:rPr lang="en-US" spc="-5" dirty="0">
                <a:latin typeface="Calibri" panose="020F0502020204030204" pitchFamily="34" charset="0"/>
                <a:cs typeface="Calibri" panose="020F0502020204030204" pitchFamily="34" charset="0"/>
              </a:rPr>
              <a:t>since </a:t>
            </a:r>
            <a:r>
              <a:rPr lang="en-US" spc="-10" dirty="0">
                <a:latin typeface="Calibri" panose="020F0502020204030204" pitchFamily="34" charset="0"/>
                <a:cs typeface="Calibri" panose="020F0502020204030204" pitchFamily="34" charset="0"/>
              </a:rPr>
              <a:t>it </a:t>
            </a:r>
            <a:r>
              <a:rPr lang="en-US" spc="15" dirty="0">
                <a:latin typeface="Calibri" panose="020F0502020204030204" pitchFamily="34" charset="0"/>
                <a:cs typeface="Calibri" panose="020F0502020204030204" pitchFamily="34" charset="0"/>
              </a:rPr>
              <a:t>can </a:t>
            </a:r>
            <a:r>
              <a:rPr lang="en-US" spc="40" dirty="0">
                <a:latin typeface="Calibri" panose="020F0502020204030204" pitchFamily="34" charset="0"/>
                <a:cs typeface="Calibri" panose="020F0502020204030204" pitchFamily="34" charset="0"/>
              </a:rPr>
              <a:t>embed </a:t>
            </a:r>
            <a:r>
              <a:rPr lang="en-US" spc="-10" dirty="0">
                <a:latin typeface="Calibri" panose="020F0502020204030204" pitchFamily="34" charset="0"/>
                <a:cs typeface="Calibri" panose="020F0502020204030204" pitchFamily="34" charset="0"/>
              </a:rPr>
              <a:t>physical </a:t>
            </a:r>
            <a:r>
              <a:rPr lang="en-US" spc="45" dirty="0">
                <a:latin typeface="Calibri" panose="020F0502020204030204" pitchFamily="34" charset="0"/>
                <a:cs typeface="Calibri" panose="020F0502020204030204" pitchFamily="34" charset="0"/>
              </a:rPr>
              <a:t>IP </a:t>
            </a:r>
            <a:r>
              <a:rPr lang="en-US" spc="-35" dirty="0">
                <a:latin typeface="Calibri" panose="020F0502020204030204" pitchFamily="34" charset="0"/>
                <a:cs typeface="Calibri" panose="020F0502020204030204" pitchFamily="34" charset="0"/>
              </a:rPr>
              <a:t>layers, </a:t>
            </a:r>
            <a:r>
              <a:rPr lang="en-US" spc="-3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hence </a:t>
            </a:r>
            <a:r>
              <a:rPr lang="en-US" spc="-10" dirty="0">
                <a:latin typeface="Calibri" panose="020F0502020204030204" pitchFamily="34" charset="0"/>
                <a:cs typeface="Calibri" panose="020F0502020204030204" pitchFamily="34" charset="0"/>
              </a:rPr>
              <a:t>you </a:t>
            </a:r>
            <a:r>
              <a:rPr lang="en-US" spc="15" dirty="0">
                <a:latin typeface="Calibri" panose="020F0502020204030204" pitchFamily="34" charset="0"/>
                <a:cs typeface="Calibri" panose="020F0502020204030204" pitchFamily="34" charset="0"/>
              </a:rPr>
              <a:t>can put </a:t>
            </a:r>
            <a:r>
              <a:rPr lang="en-US" spc="10" dirty="0">
                <a:latin typeface="Calibri" panose="020F0502020204030204" pitchFamily="34" charset="0"/>
                <a:cs typeface="Calibri" panose="020F0502020204030204" pitchFamily="34" charset="0"/>
              </a:rPr>
              <a:t>on </a:t>
            </a:r>
            <a:r>
              <a:rPr lang="en-US" spc="20" dirty="0">
                <a:latin typeface="Calibri" panose="020F0502020204030204" pitchFamily="34" charset="0"/>
                <a:cs typeface="Calibri" panose="020F0502020204030204" pitchFamily="34" charset="0"/>
              </a:rPr>
              <a:t>an </a:t>
            </a:r>
            <a:r>
              <a:rPr lang="en-US" spc="5" dirty="0">
                <a:latin typeface="Calibri" panose="020F0502020204030204" pitchFamily="34" charset="0"/>
                <a:cs typeface="Calibri" panose="020F0502020204030204" pitchFamily="34" charset="0"/>
              </a:rPr>
              <a:t>FPGA: </a:t>
            </a:r>
            <a:r>
              <a:rPr lang="en-US" dirty="0">
                <a:latin typeface="Calibri" panose="020F0502020204030204" pitchFamily="34" charset="0"/>
                <a:cs typeface="Calibri" panose="020F0502020204030204" pitchFamily="34" charset="0"/>
              </a:rPr>
              <a:t>(1) </a:t>
            </a:r>
            <a:r>
              <a:rPr lang="en-US" spc="20" dirty="0">
                <a:latin typeface="Calibri" panose="020F0502020204030204" pitchFamily="34" charset="0"/>
                <a:cs typeface="Calibri" panose="020F0502020204030204" pitchFamily="34" charset="0"/>
              </a:rPr>
              <a:t>the </a:t>
            </a:r>
            <a:r>
              <a:rPr lang="en-US" spc="5" dirty="0">
                <a:latin typeface="Calibri" panose="020F0502020204030204" pitchFamily="34" charset="0"/>
                <a:cs typeface="Calibri" panose="020F0502020204030204" pitchFamily="34" charset="0"/>
              </a:rPr>
              <a:t>reading </a:t>
            </a:r>
            <a:r>
              <a:rPr lang="en-US" spc="-25" dirty="0">
                <a:latin typeface="Calibri" panose="020F0502020204030204" pitchFamily="34" charset="0"/>
                <a:cs typeface="Calibri" panose="020F0502020204030204" pitchFamily="34" charset="0"/>
              </a:rPr>
              <a:t>of </a:t>
            </a:r>
            <a:r>
              <a:rPr lang="en-US" spc="20" dirty="0">
                <a:latin typeface="Calibri" panose="020F0502020204030204" pitchFamily="34" charset="0"/>
                <a:cs typeface="Calibri" panose="020F0502020204030204" pitchFamily="34" charset="0"/>
              </a:rPr>
              <a:t>the </a:t>
            </a:r>
            <a:r>
              <a:rPr lang="en-US" spc="2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flow,</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(2)</a:t>
            </a:r>
            <a:r>
              <a:rPr lang="en-US" spc="-10"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its</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enrichment</a:t>
            </a:r>
            <a:r>
              <a:rPr lang="en-US" spc="-1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with</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indicators.</a:t>
            </a:r>
            <a:r>
              <a:rPr lang="en-US" spc="3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Without</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paying </a:t>
            </a:r>
            <a:r>
              <a:rPr lang="en-US" spc="-24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that</a:t>
            </a:r>
            <a:r>
              <a:rPr lang="en-US" spc="-2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more</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latency.</a:t>
            </a:r>
            <a:endParaRPr lang="en-US" dirty="0"/>
          </a:p>
        </p:txBody>
      </p:sp>
    </p:spTree>
    <p:extLst>
      <p:ext uri="{BB962C8B-B14F-4D97-AF65-F5344CB8AC3E}">
        <p14:creationId xmlns:p14="http://schemas.microsoft.com/office/powerpoint/2010/main" val="3275172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66695FB-C37F-DCCB-5CE3-94E72CA5087D}"/>
              </a:ext>
            </a:extLst>
          </p:cNvPr>
          <p:cNvSpPr>
            <a:spLocks noGrp="1"/>
          </p:cNvSpPr>
          <p:nvPr>
            <p:ph type="title"/>
          </p:nvPr>
        </p:nvSpPr>
        <p:spPr>
          <a:xfrm>
            <a:off x="404287" y="241301"/>
            <a:ext cx="10274300" cy="676275"/>
          </a:xfrm>
        </p:spPr>
        <p:txBody>
          <a:bodyPr/>
          <a:lstStyle/>
          <a:p>
            <a:r>
              <a:rPr lang="en-US" sz="2800" spc="20" dirty="0">
                <a:latin typeface="Calibri" panose="020F0502020204030204" pitchFamily="34" charset="0"/>
                <a:cs typeface="Calibri" panose="020F0502020204030204" pitchFamily="34" charset="0"/>
              </a:rPr>
              <a:t>High</a:t>
            </a:r>
            <a:r>
              <a:rPr lang="en-US" sz="280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Frequency</a:t>
            </a:r>
            <a:r>
              <a:rPr lang="en-US" sz="2800"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or</a:t>
            </a:r>
            <a:r>
              <a:rPr lang="en-US" sz="2800" dirty="0">
                <a:latin typeface="Calibri" panose="020F0502020204030204" pitchFamily="34" charset="0"/>
                <a:cs typeface="Calibri" panose="020F0502020204030204" pitchFamily="34" charset="0"/>
              </a:rPr>
              <a:t> </a:t>
            </a:r>
            <a:r>
              <a:rPr lang="en-US" sz="2800" spc="10" dirty="0">
                <a:latin typeface="Calibri" panose="020F0502020204030204" pitchFamily="34" charset="0"/>
                <a:cs typeface="Calibri" panose="020F0502020204030204" pitchFamily="34" charset="0"/>
              </a:rPr>
              <a:t>Low</a:t>
            </a:r>
            <a:r>
              <a:rPr lang="en-US" sz="2800" dirty="0">
                <a:latin typeface="Calibri" panose="020F0502020204030204" pitchFamily="34" charset="0"/>
                <a:cs typeface="Calibri" panose="020F0502020204030204" pitchFamily="34" charset="0"/>
              </a:rPr>
              <a:t> </a:t>
            </a:r>
            <a:r>
              <a:rPr lang="en-US" sz="2800" spc="-5" dirty="0">
                <a:latin typeface="Calibri" panose="020F0502020204030204" pitchFamily="34" charset="0"/>
                <a:cs typeface="Calibri" panose="020F0502020204030204" pitchFamily="34" charset="0"/>
              </a:rPr>
              <a:t>Latency?</a:t>
            </a:r>
            <a:endParaRPr lang="en-US" sz="2800" dirty="0">
              <a:latin typeface="Calibri" panose="020F0502020204030204" pitchFamily="34" charset="0"/>
              <a:cs typeface="Calibri" panose="020F0502020204030204" pitchFamily="34" charset="0"/>
            </a:endParaRPr>
          </a:p>
        </p:txBody>
      </p:sp>
      <p:pic>
        <p:nvPicPr>
          <p:cNvPr id="7" name="object 6">
            <a:extLst>
              <a:ext uri="{FF2B5EF4-FFF2-40B4-BE49-F238E27FC236}">
                <a16:creationId xmlns:a16="http://schemas.microsoft.com/office/drawing/2014/main" id="{174E1776-2891-49F8-AFD4-6EAC041D064B}"/>
              </a:ext>
            </a:extLst>
          </p:cNvPr>
          <p:cNvPicPr>
            <a:picLocks noGrp="1"/>
          </p:cNvPicPr>
          <p:nvPr>
            <p:ph sz="quarter" idx="13"/>
          </p:nvPr>
        </p:nvPicPr>
        <p:blipFill>
          <a:blip r:embed="rId2" cstate="print"/>
          <a:stretch>
            <a:fillRect/>
          </a:stretch>
        </p:blipFill>
        <p:spPr>
          <a:xfrm>
            <a:off x="387464" y="1466992"/>
            <a:ext cx="7665702" cy="2664477"/>
          </a:xfrm>
          <a:prstGeom prst="rect">
            <a:avLst/>
          </a:prstGeom>
          <a:noFill/>
        </p:spPr>
      </p:pic>
      <p:sp>
        <p:nvSpPr>
          <p:cNvPr id="3" name="Content Placeholder 2">
            <a:extLst>
              <a:ext uri="{FF2B5EF4-FFF2-40B4-BE49-F238E27FC236}">
                <a16:creationId xmlns:a16="http://schemas.microsoft.com/office/drawing/2014/main" id="{0ADA2F6F-2008-42EC-A458-645FBB7D008E}"/>
              </a:ext>
            </a:extLst>
          </p:cNvPr>
          <p:cNvSpPr>
            <a:spLocks noGrp="1"/>
          </p:cNvSpPr>
          <p:nvPr>
            <p:ph sz="quarter" idx="14"/>
          </p:nvPr>
        </p:nvSpPr>
        <p:spPr>
          <a:xfrm>
            <a:off x="4681415" y="1763713"/>
            <a:ext cx="6877539" cy="1823549"/>
          </a:xfrm>
        </p:spPr>
        <p:txBody>
          <a:bodyPr wrap="square" anchor="t">
            <a:noAutofit/>
          </a:bodyPr>
          <a:lstStyle/>
          <a:p>
            <a:pPr marL="3660140" marR="5080">
              <a:spcBef>
                <a:spcPts val="100"/>
              </a:spcBef>
            </a:pPr>
            <a:r>
              <a:rPr lang="en-US" sz="2000" spc="10" dirty="0">
                <a:latin typeface="Calibri" panose="020F0502020204030204" pitchFamily="34" charset="0"/>
                <a:cs typeface="Calibri" panose="020F0502020204030204" pitchFamily="34" charset="0"/>
              </a:rPr>
              <a:t>Low</a:t>
            </a:r>
            <a:r>
              <a:rPr lang="en-US" sz="2000" spc="-3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latency</a:t>
            </a:r>
            <a:r>
              <a:rPr lang="en-US" sz="2000" spc="-2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means</a:t>
            </a:r>
            <a:r>
              <a:rPr lang="en-US" sz="2000" spc="-2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2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be</a:t>
            </a:r>
            <a:r>
              <a:rPr lang="en-US" sz="2000" spc="-2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able </a:t>
            </a:r>
            <a:r>
              <a:rPr lang="en-US" sz="2000" spc="-23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 </a:t>
            </a:r>
            <a:r>
              <a:rPr lang="en-US" sz="2000" spc="5" dirty="0">
                <a:latin typeface="Calibri" panose="020F0502020204030204" pitchFamily="34" charset="0"/>
                <a:cs typeface="Calibri" panose="020F0502020204030204" pitchFamily="34" charset="0"/>
              </a:rPr>
              <a:t>react </a:t>
            </a:r>
            <a:r>
              <a:rPr lang="en-US" sz="2000" spc="-30" dirty="0">
                <a:latin typeface="Calibri" panose="020F0502020204030204" pitchFamily="34" charset="0"/>
                <a:cs typeface="Calibri" panose="020F0502020204030204" pitchFamily="34" charset="0"/>
              </a:rPr>
              <a:t>first </a:t>
            </a:r>
            <a:r>
              <a:rPr lang="en-US" sz="2000" spc="-5" dirty="0">
                <a:latin typeface="Calibri" panose="020F0502020204030204" pitchFamily="34" charset="0"/>
                <a:cs typeface="Calibri" panose="020F0502020204030204" pitchFamily="34" charset="0"/>
              </a:rPr>
              <a:t>to </a:t>
            </a:r>
            <a:r>
              <a:rPr lang="en-US" sz="2000" spc="-10" dirty="0">
                <a:latin typeface="Calibri" panose="020F0502020204030204" pitchFamily="34" charset="0"/>
                <a:cs typeface="Calibri" panose="020F0502020204030204" pitchFamily="34" charset="0"/>
              </a:rPr>
              <a:t>external </a:t>
            </a:r>
            <a:r>
              <a:rPr lang="en-US" sz="2000" spc="-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information.</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It</a:t>
            </a:r>
            <a:r>
              <a:rPr lang="en-US" sz="2000" spc="-15"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is</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not </a:t>
            </a:r>
            <a:r>
              <a:rPr lang="en-US" sz="2000" spc="15" dirty="0">
                <a:latin typeface="Calibri" panose="020F0502020204030204" pitchFamily="34" charset="0"/>
                <a:cs typeface="Calibri" panose="020F0502020204030204" pitchFamily="34" charset="0"/>
              </a:rPr>
              <a:t> mandatory </a:t>
            </a:r>
            <a:r>
              <a:rPr lang="en-US" sz="2000" spc="-30" dirty="0">
                <a:latin typeface="Calibri" panose="020F0502020204030204" pitchFamily="34" charset="0"/>
                <a:cs typeface="Calibri" panose="020F0502020204030204" pitchFamily="34" charset="0"/>
              </a:rPr>
              <a:t>for </a:t>
            </a:r>
            <a:r>
              <a:rPr lang="en-US" sz="2000" spc="-10" dirty="0">
                <a:latin typeface="Calibri" panose="020F0502020204030204" pitchFamily="34" charset="0"/>
                <a:cs typeface="Calibri" panose="020F0502020204030204" pitchFamily="34" charset="0"/>
              </a:rPr>
              <a:t>this external </a:t>
            </a:r>
            <a:r>
              <a:rPr lang="en-US" sz="2000" spc="-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information</a:t>
            </a:r>
            <a:r>
              <a:rPr lang="en-US" sz="2000" spc="-2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2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be</a:t>
            </a:r>
            <a:r>
              <a:rPr lang="en-US" sz="2000" spc="-2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frequent.</a:t>
            </a:r>
            <a:r>
              <a:rPr lang="en-US" sz="2000" spc="15" dirty="0">
                <a:latin typeface="Calibri" panose="020F0502020204030204" pitchFamily="34" charset="0"/>
                <a:cs typeface="Calibri" panose="020F0502020204030204" pitchFamily="34" charset="0"/>
              </a:rPr>
              <a:t> </a:t>
            </a:r>
            <a:r>
              <a:rPr lang="en-US" sz="2000" spc="-65" dirty="0">
                <a:latin typeface="Calibri" panose="020F0502020204030204" pitchFamily="34" charset="0"/>
                <a:cs typeface="Calibri" panose="020F0502020204030204" pitchFamily="34" charset="0"/>
              </a:rPr>
              <a:t>To </a:t>
            </a:r>
            <a:r>
              <a:rPr lang="en-US" sz="2000" spc="-23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implement </a:t>
            </a:r>
            <a:r>
              <a:rPr lang="en-US" sz="2000" spc="5" dirty="0">
                <a:latin typeface="Calibri" panose="020F0502020204030204" pitchFamily="34" charset="0"/>
                <a:cs typeface="Calibri" panose="020F0502020204030204" pitchFamily="34" charset="0"/>
              </a:rPr>
              <a:t>such</a:t>
            </a:r>
            <a:r>
              <a:rPr lang="en-US" sz="2000" spc="2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strategies </a:t>
            </a:r>
            <a:r>
              <a:rPr lang="en-US" sz="2000" spc="-10" dirty="0">
                <a:latin typeface="Calibri" panose="020F0502020204030204" pitchFamily="34" charset="0"/>
                <a:cs typeface="Calibri" panose="020F0502020204030204" pitchFamily="34" charset="0"/>
              </a:rPr>
              <a:t> you </a:t>
            </a:r>
            <a:r>
              <a:rPr lang="en-US" sz="2000" spc="15" dirty="0">
                <a:latin typeface="Calibri" panose="020F0502020204030204" pitchFamily="34" charset="0"/>
                <a:cs typeface="Calibri" panose="020F0502020204030204" pitchFamily="34" charset="0"/>
              </a:rPr>
              <a:t>must </a:t>
            </a:r>
            <a:r>
              <a:rPr lang="en-US" sz="2000" spc="25" dirty="0">
                <a:latin typeface="Calibri" panose="020F0502020204030204" pitchFamily="34" charset="0"/>
                <a:cs typeface="Calibri" panose="020F0502020204030204" pitchFamily="34" charset="0"/>
              </a:rPr>
              <a:t>be </a:t>
            </a:r>
            <a:r>
              <a:rPr lang="en-US" sz="2000" spc="-25" dirty="0">
                <a:latin typeface="Calibri" panose="020F0502020204030204" pitchFamily="34" charset="0"/>
                <a:cs typeface="Calibri" panose="020F0502020204030204" pitchFamily="34" charset="0"/>
              </a:rPr>
              <a:t>fast </a:t>
            </a:r>
            <a:r>
              <a:rPr lang="en-US" sz="2000" spc="10" dirty="0">
                <a:latin typeface="Calibri" panose="020F0502020204030204" pitchFamily="34" charset="0"/>
                <a:cs typeface="Calibri" panose="020F0502020204030204" pitchFamily="34" charset="0"/>
              </a:rPr>
              <a:t>on </a:t>
            </a:r>
            <a:r>
              <a:rPr lang="en-US" sz="2000" dirty="0">
                <a:latin typeface="Calibri" panose="020F0502020204030204" pitchFamily="34" charset="0"/>
                <a:cs typeface="Calibri" panose="020F0502020204030204" pitchFamily="34" charset="0"/>
              </a:rPr>
              <a:t>long </a:t>
            </a:r>
            <a:r>
              <a:rPr lang="en-US" sz="2000" spc="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distances.</a:t>
            </a:r>
            <a:endParaRPr lang="en-US" sz="2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5639B87-D2E6-4B6B-B409-69C7AC720BDC}"/>
              </a:ext>
            </a:extLst>
          </p:cNvPr>
          <p:cNvSpPr>
            <a:spLocks noGrp="1"/>
          </p:cNvSpPr>
          <p:nvPr>
            <p:ph type="sldNum" sz="quarter" idx="17"/>
          </p:nvPr>
        </p:nvSpPr>
        <p:spPr>
          <a:xfrm>
            <a:off x="6023441" y="6525347"/>
            <a:ext cx="395817" cy="122237"/>
          </a:xfrm>
        </p:spPr>
        <p:txBody>
          <a:bodyPr anchor="t">
            <a:normAutofit/>
          </a:bodyPr>
          <a:lstStyle/>
          <a:p>
            <a:pPr>
              <a:spcAft>
                <a:spcPts val="600"/>
              </a:spcAft>
              <a:defRPr/>
            </a:pPr>
            <a:fld id="{2698A4D4-DF60-E04C-A13C-538F1207D8F9}" type="slidenum">
              <a:rPr lang="en-GB" smtClean="0"/>
              <a:pPr>
                <a:spcAft>
                  <a:spcPts val="600"/>
                </a:spcAft>
                <a:defRPr/>
              </a:pPr>
              <a:t>33</a:t>
            </a:fld>
            <a:endParaRPr lang="en-GB"/>
          </a:p>
        </p:txBody>
      </p:sp>
      <p:sp>
        <p:nvSpPr>
          <p:cNvPr id="6" name="Footer Placeholder 5">
            <a:extLst>
              <a:ext uri="{FF2B5EF4-FFF2-40B4-BE49-F238E27FC236}">
                <a16:creationId xmlns:a16="http://schemas.microsoft.com/office/drawing/2014/main" id="{02F2AC10-95D2-4B1E-A2DD-D84F401C0D29}"/>
              </a:ext>
            </a:extLst>
          </p:cNvPr>
          <p:cNvSpPr>
            <a:spLocks noGrp="1"/>
          </p:cNvSpPr>
          <p:nvPr>
            <p:ph type="ftr" sz="quarter" idx="3"/>
          </p:nvPr>
        </p:nvSpPr>
        <p:spPr>
          <a:xfrm>
            <a:off x="387464" y="6557964"/>
            <a:ext cx="3166533" cy="111125"/>
          </a:xfrm>
        </p:spPr>
        <p:txBody>
          <a:bodyPr anchor="t">
            <a:normAutofit/>
          </a:bodyPr>
          <a:lstStyle/>
          <a:p>
            <a:pPr>
              <a:spcAft>
                <a:spcPts val="600"/>
              </a:spcAft>
              <a:defRPr/>
            </a:pPr>
            <a:r>
              <a:rPr lang="en-GB"/>
              <a:t>Document Classification</a:t>
            </a:r>
          </a:p>
        </p:txBody>
      </p:sp>
      <p:sp>
        <p:nvSpPr>
          <p:cNvPr id="10" name="TextBox 9">
            <a:extLst>
              <a:ext uri="{FF2B5EF4-FFF2-40B4-BE49-F238E27FC236}">
                <a16:creationId xmlns:a16="http://schemas.microsoft.com/office/drawing/2014/main" id="{1A250720-E908-41EF-AC88-4B3A573586C0}"/>
              </a:ext>
            </a:extLst>
          </p:cNvPr>
          <p:cNvSpPr txBox="1"/>
          <p:nvPr/>
        </p:nvSpPr>
        <p:spPr>
          <a:xfrm>
            <a:off x="732398" y="4428190"/>
            <a:ext cx="10357632" cy="1222386"/>
          </a:xfrm>
          <a:prstGeom prst="rect">
            <a:avLst/>
          </a:prstGeom>
          <a:noFill/>
        </p:spPr>
        <p:txBody>
          <a:bodyPr wrap="square">
            <a:spAutoFit/>
          </a:bodyPr>
          <a:lstStyle/>
          <a:p>
            <a:pPr marL="12700" marR="187960">
              <a:lnSpc>
                <a:spcPct val="119300"/>
              </a:lnSpc>
              <a:spcBef>
                <a:spcPts val="890"/>
              </a:spcBef>
            </a:pPr>
            <a:r>
              <a:rPr lang="en-US" sz="2000" spc="15" dirty="0">
                <a:solidFill>
                  <a:srgbClr val="22373A"/>
                </a:solidFill>
                <a:latin typeface="Calibri" panose="020F0502020204030204" pitchFamily="34" charset="0"/>
                <a:cs typeface="Calibri" panose="020F0502020204030204" pitchFamily="34" charset="0"/>
              </a:rPr>
              <a:t>High</a:t>
            </a:r>
            <a:r>
              <a:rPr lang="en-US" sz="2000" spc="-15"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frequency</a:t>
            </a:r>
            <a:r>
              <a:rPr lang="en-US" sz="2000" spc="-10" dirty="0">
                <a:solidFill>
                  <a:srgbClr val="22373A"/>
                </a:solidFill>
                <a:latin typeface="Calibri" panose="020F0502020204030204" pitchFamily="34" charset="0"/>
                <a:cs typeface="Calibri" panose="020F0502020204030204" pitchFamily="34" charset="0"/>
              </a:rPr>
              <a:t> </a:t>
            </a:r>
            <a:r>
              <a:rPr lang="en-US" sz="2000" spc="20" dirty="0">
                <a:solidFill>
                  <a:srgbClr val="22373A"/>
                </a:solidFill>
                <a:latin typeface="Calibri" panose="020F0502020204030204" pitchFamily="34" charset="0"/>
                <a:cs typeface="Calibri" panose="020F0502020204030204" pitchFamily="34" charset="0"/>
              </a:rPr>
              <a:t>means</a:t>
            </a:r>
            <a:r>
              <a:rPr lang="en-US" sz="2000" spc="-10"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to</a:t>
            </a:r>
            <a:r>
              <a:rPr lang="en-US" sz="2000" spc="-10" dirty="0">
                <a:solidFill>
                  <a:srgbClr val="22373A"/>
                </a:solidFill>
                <a:latin typeface="Calibri" panose="020F0502020204030204" pitchFamily="34" charset="0"/>
                <a:cs typeface="Calibri" panose="020F0502020204030204" pitchFamily="34" charset="0"/>
              </a:rPr>
              <a:t> </a:t>
            </a:r>
            <a:r>
              <a:rPr lang="en-US" sz="2000" spc="25" dirty="0">
                <a:solidFill>
                  <a:srgbClr val="22373A"/>
                </a:solidFill>
                <a:latin typeface="Calibri" panose="020F0502020204030204" pitchFamily="34" charset="0"/>
                <a:cs typeface="Calibri" panose="020F0502020204030204" pitchFamily="34" charset="0"/>
              </a:rPr>
              <a:t>be</a:t>
            </a:r>
            <a:r>
              <a:rPr lang="en-US" sz="2000" spc="-10" dirty="0">
                <a:solidFill>
                  <a:srgbClr val="22373A"/>
                </a:solidFill>
                <a:latin typeface="Calibri" panose="020F0502020204030204" pitchFamily="34" charset="0"/>
                <a:cs typeface="Calibri" panose="020F0502020204030204" pitchFamily="34" charset="0"/>
              </a:rPr>
              <a:t> </a:t>
            </a:r>
            <a:r>
              <a:rPr lang="en-US" sz="2000" spc="15" dirty="0">
                <a:solidFill>
                  <a:srgbClr val="22373A"/>
                </a:solidFill>
                <a:latin typeface="Calibri" panose="020F0502020204030204" pitchFamily="34" charset="0"/>
                <a:cs typeface="Calibri" panose="020F0502020204030204" pitchFamily="34" charset="0"/>
              </a:rPr>
              <a:t>able</a:t>
            </a:r>
            <a:r>
              <a:rPr lang="en-US" sz="2000" spc="-10"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to</a:t>
            </a:r>
            <a:r>
              <a:rPr lang="en-US" sz="2000" spc="-10" dirty="0">
                <a:solidFill>
                  <a:srgbClr val="22373A"/>
                </a:solidFill>
                <a:latin typeface="Calibri" panose="020F0502020204030204" pitchFamily="34" charset="0"/>
                <a:cs typeface="Calibri" panose="020F0502020204030204" pitchFamily="34" charset="0"/>
              </a:rPr>
              <a:t> (re)adjust </a:t>
            </a:r>
            <a:r>
              <a:rPr lang="en-US" sz="2000" spc="-15" dirty="0">
                <a:solidFill>
                  <a:srgbClr val="22373A"/>
                </a:solidFill>
                <a:latin typeface="Calibri" panose="020F0502020204030204" pitchFamily="34" charset="0"/>
                <a:cs typeface="Calibri" panose="020F0502020204030204" pitchFamily="34" charset="0"/>
              </a:rPr>
              <a:t>your</a:t>
            </a:r>
            <a:r>
              <a:rPr lang="en-US" sz="2000" spc="-10" dirty="0">
                <a:solidFill>
                  <a:srgbClr val="22373A"/>
                </a:solidFill>
                <a:latin typeface="Calibri" panose="020F0502020204030204" pitchFamily="34" charset="0"/>
                <a:cs typeface="Calibri" panose="020F0502020204030204" pitchFamily="34" charset="0"/>
              </a:rPr>
              <a:t> </a:t>
            </a:r>
            <a:r>
              <a:rPr lang="en-US" sz="2000" spc="-15" dirty="0">
                <a:solidFill>
                  <a:srgbClr val="22373A"/>
                </a:solidFill>
                <a:latin typeface="Calibri" panose="020F0502020204030204" pitchFamily="34" charset="0"/>
                <a:cs typeface="Calibri" panose="020F0502020204030204" pitchFamily="34" charset="0"/>
              </a:rPr>
              <a:t>orders</a:t>
            </a:r>
            <a:r>
              <a:rPr lang="en-US" sz="2000" spc="-10" dirty="0">
                <a:solidFill>
                  <a:srgbClr val="22373A"/>
                </a:solidFill>
                <a:latin typeface="Calibri" panose="020F0502020204030204" pitchFamily="34" charset="0"/>
                <a:cs typeface="Calibri" panose="020F0502020204030204" pitchFamily="34" charset="0"/>
              </a:rPr>
              <a:t> </a:t>
            </a:r>
            <a:r>
              <a:rPr lang="en-US" sz="2000" spc="-25" dirty="0">
                <a:solidFill>
                  <a:srgbClr val="22373A"/>
                </a:solidFill>
                <a:latin typeface="Calibri" panose="020F0502020204030204" pitchFamily="34" charset="0"/>
                <a:cs typeface="Calibri" panose="020F0502020204030204" pitchFamily="34" charset="0"/>
              </a:rPr>
              <a:t>1OO</a:t>
            </a:r>
            <a:r>
              <a:rPr lang="en-US" sz="2000" spc="-10"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times</a:t>
            </a:r>
            <a:r>
              <a:rPr lang="en-US" sz="2000" spc="-10"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per</a:t>
            </a:r>
            <a:r>
              <a:rPr lang="en-US" sz="2000" spc="-10" dirty="0">
                <a:solidFill>
                  <a:srgbClr val="22373A"/>
                </a:solidFill>
                <a:latin typeface="Calibri" panose="020F0502020204030204" pitchFamily="34" charset="0"/>
                <a:cs typeface="Calibri" panose="020F0502020204030204" pitchFamily="34" charset="0"/>
              </a:rPr>
              <a:t> second.</a:t>
            </a:r>
            <a:r>
              <a:rPr lang="en-US" sz="2000" spc="30" dirty="0">
                <a:solidFill>
                  <a:srgbClr val="22373A"/>
                </a:solidFill>
                <a:latin typeface="Calibri" panose="020F0502020204030204" pitchFamily="34" charset="0"/>
                <a:cs typeface="Calibri" panose="020F0502020204030204" pitchFamily="34" charset="0"/>
              </a:rPr>
              <a:t> </a:t>
            </a:r>
            <a:r>
              <a:rPr lang="en-US" sz="2000" spc="-65" dirty="0">
                <a:solidFill>
                  <a:srgbClr val="22373A"/>
                </a:solidFill>
                <a:latin typeface="Calibri" panose="020F0502020204030204" pitchFamily="34" charset="0"/>
                <a:cs typeface="Calibri" panose="020F0502020204030204" pitchFamily="34" charset="0"/>
              </a:rPr>
              <a:t>To</a:t>
            </a:r>
            <a:r>
              <a:rPr lang="en-US" sz="2000" spc="-10" dirty="0">
                <a:solidFill>
                  <a:srgbClr val="22373A"/>
                </a:solidFill>
                <a:latin typeface="Calibri" panose="020F0502020204030204" pitchFamily="34" charset="0"/>
                <a:cs typeface="Calibri" panose="020F0502020204030204" pitchFamily="34" charset="0"/>
              </a:rPr>
              <a:t> </a:t>
            </a:r>
            <a:r>
              <a:rPr lang="en-US" sz="2000" spc="25" dirty="0">
                <a:solidFill>
                  <a:srgbClr val="22373A"/>
                </a:solidFill>
                <a:latin typeface="Calibri" panose="020F0502020204030204" pitchFamily="34" charset="0"/>
                <a:cs typeface="Calibri" panose="020F0502020204030204" pitchFamily="34" charset="0"/>
              </a:rPr>
              <a:t>implement</a:t>
            </a:r>
            <a:r>
              <a:rPr lang="en-US" sz="2000" spc="-10" dirty="0">
                <a:solidFill>
                  <a:srgbClr val="22373A"/>
                </a:solidFill>
                <a:latin typeface="Calibri" panose="020F0502020204030204" pitchFamily="34" charset="0"/>
                <a:cs typeface="Calibri" panose="020F0502020204030204" pitchFamily="34" charset="0"/>
              </a:rPr>
              <a:t> this </a:t>
            </a:r>
            <a:r>
              <a:rPr lang="en-US" sz="2000" spc="-240" dirty="0">
                <a:solidFill>
                  <a:srgbClr val="22373A"/>
                </a:solidFill>
                <a:latin typeface="Calibri" panose="020F0502020204030204" pitchFamily="34" charset="0"/>
                <a:cs typeface="Calibri" panose="020F0502020204030204" pitchFamily="34" charset="0"/>
              </a:rPr>
              <a:t> </a:t>
            </a:r>
            <a:r>
              <a:rPr lang="en-US" sz="2000" spc="-10" dirty="0">
                <a:solidFill>
                  <a:srgbClr val="22373A"/>
                </a:solidFill>
                <a:latin typeface="Calibri" panose="020F0502020204030204" pitchFamily="34" charset="0"/>
                <a:cs typeface="Calibri" panose="020F0502020204030204" pitchFamily="34" charset="0"/>
              </a:rPr>
              <a:t>you</a:t>
            </a:r>
            <a:r>
              <a:rPr lang="en-US" sz="2000" spc="-15" dirty="0">
                <a:solidFill>
                  <a:srgbClr val="22373A"/>
                </a:solidFill>
                <a:latin typeface="Calibri" panose="020F0502020204030204" pitchFamily="34" charset="0"/>
                <a:cs typeface="Calibri" panose="020F0502020204030204" pitchFamily="34" charset="0"/>
              </a:rPr>
              <a:t> </a:t>
            </a:r>
            <a:r>
              <a:rPr lang="en-US" sz="2000" spc="25" dirty="0">
                <a:solidFill>
                  <a:srgbClr val="22373A"/>
                </a:solidFill>
                <a:latin typeface="Calibri" panose="020F0502020204030204" pitchFamily="34" charset="0"/>
                <a:cs typeface="Calibri" panose="020F0502020204030204" pitchFamily="34" charset="0"/>
              </a:rPr>
              <a:t>need</a:t>
            </a:r>
            <a:r>
              <a:rPr lang="en-US" sz="2000" spc="-15"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to</a:t>
            </a:r>
            <a:r>
              <a:rPr lang="en-US" sz="2000" spc="-15" dirty="0">
                <a:solidFill>
                  <a:srgbClr val="22373A"/>
                </a:solidFill>
                <a:latin typeface="Calibri" panose="020F0502020204030204" pitchFamily="34" charset="0"/>
                <a:cs typeface="Calibri" panose="020F0502020204030204" pitchFamily="34" charset="0"/>
              </a:rPr>
              <a:t> </a:t>
            </a:r>
            <a:r>
              <a:rPr lang="en-US" sz="2000" spc="25" dirty="0">
                <a:solidFill>
                  <a:srgbClr val="22373A"/>
                </a:solidFill>
                <a:latin typeface="Calibri" panose="020F0502020204030204" pitchFamily="34" charset="0"/>
                <a:cs typeface="Calibri" panose="020F0502020204030204" pitchFamily="34" charset="0"/>
              </a:rPr>
              <a:t>be</a:t>
            </a:r>
            <a:r>
              <a:rPr lang="en-US" sz="2000" spc="-15" dirty="0">
                <a:solidFill>
                  <a:srgbClr val="22373A"/>
                </a:solidFill>
                <a:latin typeface="Calibri" panose="020F0502020204030204" pitchFamily="34" charset="0"/>
                <a:cs typeface="Calibri" panose="020F0502020204030204" pitchFamily="34" charset="0"/>
              </a:rPr>
              <a:t> very </a:t>
            </a:r>
            <a:r>
              <a:rPr lang="en-US" sz="2000" spc="-5" dirty="0">
                <a:solidFill>
                  <a:srgbClr val="22373A"/>
                </a:solidFill>
                <a:latin typeface="Calibri" panose="020F0502020204030204" pitchFamily="34" charset="0"/>
                <a:cs typeface="Calibri" panose="020F0502020204030204" pitchFamily="34" charset="0"/>
              </a:rPr>
              <a:t>close</a:t>
            </a:r>
            <a:r>
              <a:rPr lang="en-US" sz="2000" spc="-15"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to</a:t>
            </a:r>
            <a:r>
              <a:rPr lang="en-US" sz="2000" spc="-15" dirty="0">
                <a:solidFill>
                  <a:srgbClr val="22373A"/>
                </a:solidFill>
                <a:latin typeface="Calibri" panose="020F0502020204030204" pitchFamily="34" charset="0"/>
                <a:cs typeface="Calibri" panose="020F0502020204030204" pitchFamily="34" charset="0"/>
              </a:rPr>
              <a:t> </a:t>
            </a:r>
            <a:r>
              <a:rPr lang="en-US" sz="2000" spc="20" dirty="0">
                <a:solidFill>
                  <a:srgbClr val="22373A"/>
                </a:solidFill>
                <a:latin typeface="Calibri" panose="020F0502020204030204" pitchFamily="34" charset="0"/>
                <a:cs typeface="Calibri" panose="020F0502020204030204" pitchFamily="34" charset="0"/>
              </a:rPr>
              <a:t>the</a:t>
            </a:r>
            <a:r>
              <a:rPr lang="en-US" sz="2000" spc="-15"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orderbooks</a:t>
            </a:r>
            <a:r>
              <a:rPr lang="en-US" sz="2000" spc="-20" dirty="0">
                <a:solidFill>
                  <a:srgbClr val="22373A"/>
                </a:solidFill>
                <a:latin typeface="Calibri" panose="020F0502020204030204" pitchFamily="34" charset="0"/>
                <a:cs typeface="Calibri" panose="020F0502020204030204" pitchFamily="34" charset="0"/>
              </a:rPr>
              <a:t> </a:t>
            </a:r>
            <a:r>
              <a:rPr lang="en-US" sz="2000" spc="-10" dirty="0">
                <a:solidFill>
                  <a:srgbClr val="22373A"/>
                </a:solidFill>
                <a:latin typeface="Calibri" panose="020F0502020204030204" pitchFamily="34" charset="0"/>
                <a:cs typeface="Calibri" panose="020F0502020204030204" pitchFamily="34" charset="0"/>
              </a:rPr>
              <a:t>you</a:t>
            </a:r>
            <a:r>
              <a:rPr lang="en-US" sz="2000" spc="-15" dirty="0">
                <a:solidFill>
                  <a:srgbClr val="22373A"/>
                </a:solidFill>
                <a:latin typeface="Calibri" panose="020F0502020204030204" pitchFamily="34" charset="0"/>
                <a:cs typeface="Calibri" panose="020F0502020204030204" pitchFamily="34" charset="0"/>
              </a:rPr>
              <a:t> </a:t>
            </a:r>
            <a:r>
              <a:rPr lang="en-US" sz="2000" dirty="0">
                <a:solidFill>
                  <a:srgbClr val="22373A"/>
                </a:solidFill>
                <a:latin typeface="Calibri" panose="020F0502020204030204" pitchFamily="34" charset="0"/>
                <a:cs typeface="Calibri" panose="020F0502020204030204" pitchFamily="34" charset="0"/>
              </a:rPr>
              <a:t>are</a:t>
            </a:r>
            <a:r>
              <a:rPr lang="en-US" sz="2000" spc="-15" dirty="0">
                <a:solidFill>
                  <a:srgbClr val="22373A"/>
                </a:solidFill>
                <a:latin typeface="Calibri" panose="020F0502020204030204" pitchFamily="34" charset="0"/>
                <a:cs typeface="Calibri" panose="020F0502020204030204" pitchFamily="34" charset="0"/>
              </a:rPr>
              <a:t> </a:t>
            </a:r>
            <a:r>
              <a:rPr lang="en-US" sz="2000" dirty="0">
                <a:solidFill>
                  <a:srgbClr val="22373A"/>
                </a:solidFill>
                <a:latin typeface="Calibri" panose="020F0502020204030204" pitchFamily="34" charset="0"/>
                <a:cs typeface="Calibri" panose="020F0502020204030204" pitchFamily="34" charset="0"/>
              </a:rPr>
              <a:t>working</a:t>
            </a:r>
            <a:r>
              <a:rPr lang="en-US" sz="2000" spc="-15" dirty="0">
                <a:solidFill>
                  <a:srgbClr val="22373A"/>
                </a:solidFill>
                <a:latin typeface="Calibri" panose="020F0502020204030204" pitchFamily="34" charset="0"/>
                <a:cs typeface="Calibri" panose="020F0502020204030204" pitchFamily="34" charset="0"/>
              </a:rPr>
              <a:t> </a:t>
            </a:r>
            <a:r>
              <a:rPr lang="en-US" sz="2000" spc="-35" dirty="0">
                <a:solidFill>
                  <a:srgbClr val="22373A"/>
                </a:solidFill>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12700">
              <a:lnSpc>
                <a:spcPct val="100000"/>
              </a:lnSpc>
              <a:spcBef>
                <a:spcPts val="685"/>
              </a:spcBef>
            </a:pPr>
            <a:r>
              <a:rPr lang="en-US" sz="2000" spc="-10" dirty="0">
                <a:solidFill>
                  <a:srgbClr val="22373A"/>
                </a:solidFill>
                <a:latin typeface="Calibri" panose="020F0502020204030204" pitchFamily="34" charset="0"/>
                <a:cs typeface="Calibri" panose="020F0502020204030204" pitchFamily="34" charset="0"/>
              </a:rPr>
              <a:t>You</a:t>
            </a:r>
            <a:r>
              <a:rPr lang="en-US" sz="2000" spc="-15" dirty="0">
                <a:solidFill>
                  <a:srgbClr val="22373A"/>
                </a:solidFill>
                <a:latin typeface="Calibri" panose="020F0502020204030204" pitchFamily="34" charset="0"/>
                <a:cs typeface="Calibri" panose="020F0502020204030204" pitchFamily="34" charset="0"/>
              </a:rPr>
              <a:t> </a:t>
            </a:r>
            <a:r>
              <a:rPr lang="en-US" sz="2000" spc="10" dirty="0">
                <a:solidFill>
                  <a:srgbClr val="22373A"/>
                </a:solidFill>
                <a:latin typeface="Calibri" panose="020F0502020204030204" pitchFamily="34" charset="0"/>
                <a:cs typeface="Calibri" panose="020F0502020204030204" pitchFamily="34" charset="0"/>
              </a:rPr>
              <a:t>cannot</a:t>
            </a:r>
            <a:r>
              <a:rPr lang="en-US" sz="2000" spc="-10" dirty="0">
                <a:solidFill>
                  <a:srgbClr val="22373A"/>
                </a:solidFill>
                <a:latin typeface="Calibri" panose="020F0502020204030204" pitchFamily="34" charset="0"/>
                <a:cs typeface="Calibri" panose="020F0502020204030204" pitchFamily="34" charset="0"/>
              </a:rPr>
              <a:t> </a:t>
            </a:r>
            <a:r>
              <a:rPr lang="en-US" sz="2000" spc="25" dirty="0">
                <a:solidFill>
                  <a:srgbClr val="22373A"/>
                </a:solidFill>
                <a:latin typeface="Calibri" panose="020F0502020204030204" pitchFamily="34" charset="0"/>
                <a:cs typeface="Calibri" panose="020F0502020204030204" pitchFamily="34" charset="0"/>
              </a:rPr>
              <a:t>be</a:t>
            </a:r>
            <a:r>
              <a:rPr lang="en-US" sz="2000" spc="-15" dirty="0">
                <a:solidFill>
                  <a:srgbClr val="22373A"/>
                </a:solidFill>
                <a:latin typeface="Calibri" panose="020F0502020204030204" pitchFamily="34" charset="0"/>
                <a:cs typeface="Calibri" panose="020F0502020204030204" pitchFamily="34" charset="0"/>
              </a:rPr>
              <a:t> </a:t>
            </a:r>
            <a:r>
              <a:rPr lang="en-US" sz="2000" dirty="0">
                <a:solidFill>
                  <a:srgbClr val="22373A"/>
                </a:solidFill>
                <a:latin typeface="Calibri" panose="020F0502020204030204" pitchFamily="34" charset="0"/>
                <a:cs typeface="Calibri" panose="020F0502020204030204" pitchFamily="34" charset="0"/>
              </a:rPr>
              <a:t>simultaneously</a:t>
            </a:r>
            <a:r>
              <a:rPr lang="en-US" sz="2000" spc="-10"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close</a:t>
            </a:r>
            <a:r>
              <a:rPr lang="en-US" sz="2000" spc="-15" dirty="0">
                <a:solidFill>
                  <a:srgbClr val="22373A"/>
                </a:solidFill>
                <a:latin typeface="Calibri" panose="020F0502020204030204" pitchFamily="34" charset="0"/>
                <a:cs typeface="Calibri" panose="020F0502020204030204" pitchFamily="34" charset="0"/>
              </a:rPr>
              <a:t> </a:t>
            </a:r>
            <a:r>
              <a:rPr lang="en-US" sz="2000" spc="-5" dirty="0">
                <a:solidFill>
                  <a:srgbClr val="22373A"/>
                </a:solidFill>
                <a:latin typeface="Calibri" panose="020F0502020204030204" pitchFamily="34" charset="0"/>
                <a:cs typeface="Calibri" panose="020F0502020204030204" pitchFamily="34" charset="0"/>
              </a:rPr>
              <a:t>to</a:t>
            </a:r>
            <a:r>
              <a:rPr lang="en-US" sz="2000" spc="-10" dirty="0">
                <a:solidFill>
                  <a:srgbClr val="22373A"/>
                </a:solidFill>
                <a:latin typeface="Calibri" panose="020F0502020204030204" pitchFamily="34" charset="0"/>
                <a:cs typeface="Calibri" panose="020F0502020204030204" pitchFamily="34" charset="0"/>
              </a:rPr>
              <a:t> </a:t>
            </a:r>
            <a:r>
              <a:rPr lang="en-US" sz="2000" spc="50" dirty="0">
                <a:solidFill>
                  <a:srgbClr val="22373A"/>
                </a:solidFill>
                <a:latin typeface="Calibri" panose="020F0502020204030204" pitchFamily="34" charset="0"/>
                <a:cs typeface="Calibri" panose="020F0502020204030204" pitchFamily="34" charset="0"/>
              </a:rPr>
              <a:t>2</a:t>
            </a:r>
            <a:r>
              <a:rPr lang="en-US" sz="2000" spc="-15" dirty="0">
                <a:solidFill>
                  <a:srgbClr val="22373A"/>
                </a:solidFill>
                <a:latin typeface="Calibri" panose="020F0502020204030204" pitchFamily="34" charset="0"/>
                <a:cs typeface="Calibri" panose="020F0502020204030204" pitchFamily="34" charset="0"/>
              </a:rPr>
              <a:t> </a:t>
            </a:r>
            <a:r>
              <a:rPr lang="en-US" sz="2000" dirty="0">
                <a:solidFill>
                  <a:srgbClr val="22373A"/>
                </a:solidFill>
                <a:latin typeface="Calibri" panose="020F0502020204030204" pitchFamily="34" charset="0"/>
                <a:cs typeface="Calibri" panose="020F0502020204030204" pitchFamily="34" charset="0"/>
              </a:rPr>
              <a:t>venues</a:t>
            </a:r>
            <a:r>
              <a:rPr lang="en-US" sz="2000" spc="-10" dirty="0">
                <a:solidFill>
                  <a:srgbClr val="22373A"/>
                </a:solidFill>
                <a:latin typeface="Calibri" panose="020F0502020204030204" pitchFamily="34" charset="0"/>
                <a:cs typeface="Calibri" panose="020F0502020204030204" pitchFamily="34" charset="0"/>
              </a:rPr>
              <a:t> </a:t>
            </a:r>
            <a:r>
              <a:rPr lang="en-US" sz="2000" spc="15" dirty="0">
                <a:solidFill>
                  <a:srgbClr val="22373A"/>
                </a:solidFill>
                <a:latin typeface="Calibri" panose="020F0502020204030204" pitchFamily="34" charset="0"/>
                <a:cs typeface="Calibri" panose="020F0502020204030204" pitchFamily="34" charset="0"/>
              </a:rPr>
              <a:t>that</a:t>
            </a:r>
            <a:r>
              <a:rPr lang="en-US" sz="2000" spc="-15" dirty="0">
                <a:solidFill>
                  <a:srgbClr val="22373A"/>
                </a:solidFill>
                <a:latin typeface="Calibri" panose="020F0502020204030204" pitchFamily="34" charset="0"/>
                <a:cs typeface="Calibri" panose="020F0502020204030204" pitchFamily="34" charset="0"/>
              </a:rPr>
              <a:t> </a:t>
            </a:r>
            <a:r>
              <a:rPr lang="en-US" sz="2000" dirty="0">
                <a:solidFill>
                  <a:srgbClr val="22373A"/>
                </a:solidFill>
                <a:latin typeface="Calibri" panose="020F0502020204030204" pitchFamily="34" charset="0"/>
                <a:cs typeface="Calibri" panose="020F0502020204030204" pitchFamily="34" charset="0"/>
              </a:rPr>
              <a:t>are</a:t>
            </a:r>
            <a:r>
              <a:rPr lang="en-US" sz="2000" spc="-10" dirty="0">
                <a:solidFill>
                  <a:srgbClr val="22373A"/>
                </a:solidFill>
                <a:latin typeface="Calibri" panose="020F0502020204030204" pitchFamily="34" charset="0"/>
                <a:cs typeface="Calibri" panose="020F0502020204030204" pitchFamily="34" charset="0"/>
              </a:rPr>
              <a:t> </a:t>
            </a:r>
            <a:r>
              <a:rPr lang="en-US" sz="2000" spc="10" dirty="0">
                <a:solidFill>
                  <a:srgbClr val="22373A"/>
                </a:solidFill>
                <a:latin typeface="Calibri" panose="020F0502020204030204" pitchFamily="34" charset="0"/>
                <a:cs typeface="Calibri" panose="020F0502020204030204" pitchFamily="34" charset="0"/>
              </a:rPr>
              <a:t>not</a:t>
            </a:r>
            <a:r>
              <a:rPr lang="en-US" sz="2000" spc="-15" dirty="0">
                <a:solidFill>
                  <a:srgbClr val="22373A"/>
                </a:solidFill>
                <a:latin typeface="Calibri" panose="020F0502020204030204" pitchFamily="34" charset="0"/>
                <a:cs typeface="Calibri" panose="020F0502020204030204" pitchFamily="34" charset="0"/>
              </a:rPr>
              <a:t> </a:t>
            </a:r>
            <a:r>
              <a:rPr lang="en-US" sz="2000" spc="10" dirty="0">
                <a:solidFill>
                  <a:srgbClr val="22373A"/>
                </a:solidFill>
                <a:latin typeface="Calibri" panose="020F0502020204030204" pitchFamily="34" charset="0"/>
                <a:cs typeface="Calibri" panose="020F0502020204030204" pitchFamily="34" charset="0"/>
              </a:rPr>
              <a:t>located</a:t>
            </a:r>
            <a:r>
              <a:rPr lang="en-US" sz="2000" spc="-10" dirty="0">
                <a:solidFill>
                  <a:srgbClr val="22373A"/>
                </a:solidFill>
                <a:latin typeface="Calibri" panose="020F0502020204030204" pitchFamily="34" charset="0"/>
                <a:cs typeface="Calibri" panose="020F0502020204030204" pitchFamily="34" charset="0"/>
              </a:rPr>
              <a:t> </a:t>
            </a:r>
            <a:r>
              <a:rPr lang="en-US" sz="2000" dirty="0">
                <a:solidFill>
                  <a:srgbClr val="22373A"/>
                </a:solidFill>
                <a:latin typeface="Calibri" panose="020F0502020204030204" pitchFamily="34" charset="0"/>
                <a:cs typeface="Calibri" panose="020F0502020204030204" pitchFamily="34" charset="0"/>
              </a:rPr>
              <a:t>in</a:t>
            </a:r>
            <a:r>
              <a:rPr lang="en-US" sz="2000" spc="-15" dirty="0">
                <a:solidFill>
                  <a:srgbClr val="22373A"/>
                </a:solidFill>
                <a:latin typeface="Calibri" panose="020F0502020204030204" pitchFamily="34" charset="0"/>
                <a:cs typeface="Calibri" panose="020F0502020204030204" pitchFamily="34" charset="0"/>
              </a:rPr>
              <a:t> </a:t>
            </a:r>
            <a:r>
              <a:rPr lang="en-US" sz="2000" spc="20" dirty="0">
                <a:solidFill>
                  <a:srgbClr val="22373A"/>
                </a:solidFill>
                <a:latin typeface="Calibri" panose="020F0502020204030204" pitchFamily="34" charset="0"/>
                <a:cs typeface="Calibri" panose="020F0502020204030204" pitchFamily="34" charset="0"/>
              </a:rPr>
              <a:t>the</a:t>
            </a:r>
            <a:r>
              <a:rPr lang="en-US" sz="2000" spc="-10" dirty="0">
                <a:solidFill>
                  <a:srgbClr val="22373A"/>
                </a:solidFill>
                <a:latin typeface="Calibri" panose="020F0502020204030204" pitchFamily="34" charset="0"/>
                <a:cs typeface="Calibri" panose="020F0502020204030204" pitchFamily="34" charset="0"/>
              </a:rPr>
              <a:t> </a:t>
            </a:r>
            <a:r>
              <a:rPr lang="en-US" sz="2000" spc="15" dirty="0">
                <a:solidFill>
                  <a:srgbClr val="22373A"/>
                </a:solidFill>
                <a:latin typeface="Calibri" panose="020F0502020204030204" pitchFamily="34" charset="0"/>
                <a:cs typeface="Calibri" panose="020F0502020204030204" pitchFamily="34" charset="0"/>
              </a:rPr>
              <a:t>same</a:t>
            </a:r>
            <a:r>
              <a:rPr lang="en-US" sz="2000" spc="-15" dirty="0">
                <a:solidFill>
                  <a:srgbClr val="22373A"/>
                </a:solidFill>
                <a:latin typeface="Calibri" panose="020F0502020204030204" pitchFamily="34" charset="0"/>
                <a:cs typeface="Calibri" panose="020F0502020204030204" pitchFamily="34" charset="0"/>
              </a:rPr>
              <a:t> </a:t>
            </a:r>
            <a:r>
              <a:rPr lang="en-US" sz="2000" dirty="0">
                <a:solidFill>
                  <a:srgbClr val="22373A"/>
                </a:solidFill>
                <a:latin typeface="Calibri" panose="020F0502020204030204" pitchFamily="34" charset="0"/>
                <a:cs typeface="Calibri" panose="020F0502020204030204" pitchFamily="34" charset="0"/>
              </a:rPr>
              <a:t>datacenter.</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1764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F380-0E53-4991-A816-A3FFB7AD424B}"/>
              </a:ext>
            </a:extLst>
          </p:cNvPr>
          <p:cNvSpPr>
            <a:spLocks noGrp="1"/>
          </p:cNvSpPr>
          <p:nvPr>
            <p:ph type="title"/>
          </p:nvPr>
        </p:nvSpPr>
        <p:spPr/>
        <p:txBody>
          <a:bodyPr/>
          <a:lstStyle/>
          <a:p>
            <a:r>
              <a:rPr lang="en-US" sz="2800" spc="25" dirty="0">
                <a:latin typeface="Calibri" panose="020F0502020204030204" pitchFamily="34" charset="0"/>
                <a:cs typeface="Calibri" panose="020F0502020204030204" pitchFamily="34" charset="0"/>
              </a:rPr>
              <a:t>Timestamping</a:t>
            </a:r>
            <a:r>
              <a:rPr lang="en-US" sz="2800" spc="-10" dirty="0">
                <a:latin typeface="Calibri" panose="020F0502020204030204" pitchFamily="34" charset="0"/>
                <a:cs typeface="Calibri" panose="020F0502020204030204" pitchFamily="34" charset="0"/>
              </a:rPr>
              <a:t> </a:t>
            </a:r>
            <a:r>
              <a:rPr lang="en-US" sz="2800" spc="25" dirty="0">
                <a:latin typeface="Calibri" panose="020F0502020204030204" pitchFamily="34" charset="0"/>
                <a:cs typeface="Calibri" panose="020F0502020204030204" pitchFamily="34" charset="0"/>
              </a:rPr>
              <a:t>and</a:t>
            </a:r>
            <a:r>
              <a:rPr lang="en-US" sz="2800" spc="-1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Event</a:t>
            </a:r>
            <a:r>
              <a:rPr lang="en-US" sz="2800" spc="-1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Ordering</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9C52425-1F41-47B6-B36A-9CBE1AD4439F}"/>
              </a:ext>
            </a:extLst>
          </p:cNvPr>
          <p:cNvSpPr>
            <a:spLocks noGrp="1"/>
          </p:cNvSpPr>
          <p:nvPr>
            <p:ph idx="1"/>
          </p:nvPr>
        </p:nvSpPr>
        <p:spPr>
          <a:xfrm>
            <a:off x="387464" y="1343430"/>
            <a:ext cx="11398251" cy="4738687"/>
          </a:xfrm>
        </p:spPr>
        <p:txBody>
          <a:bodyPr/>
          <a:lstStyle/>
          <a:p>
            <a:pPr marL="12700">
              <a:lnSpc>
                <a:spcPct val="100000"/>
              </a:lnSpc>
              <a:spcBef>
                <a:spcPts val="95"/>
              </a:spcBef>
            </a:pPr>
            <a:r>
              <a:rPr lang="en-US" sz="2000" spc="20" dirty="0">
                <a:latin typeface="Calibri" panose="020F0502020204030204" pitchFamily="34" charset="0"/>
                <a:cs typeface="Calibri" panose="020F0502020204030204" pitchFamily="34" charset="0"/>
              </a:rPr>
              <a:t>Remark</a:t>
            </a:r>
            <a:r>
              <a:rPr lang="en-US" sz="2000" spc="-2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on</a:t>
            </a:r>
            <a:r>
              <a:rPr lang="en-US" sz="2000" spc="-2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Timestamping</a:t>
            </a:r>
            <a:r>
              <a:rPr lang="en-US" sz="2000" spc="-2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Event</a:t>
            </a:r>
            <a:r>
              <a:rPr lang="en-US" sz="2000" spc="-2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Ordering:</a:t>
            </a:r>
            <a:endParaRPr lang="en-US" sz="2000" dirty="0">
              <a:latin typeface="Calibri" panose="020F0502020204030204" pitchFamily="34" charset="0"/>
              <a:cs typeface="Calibri" panose="020F0502020204030204" pitchFamily="34" charset="0"/>
            </a:endParaRPr>
          </a:p>
          <a:p>
            <a:pPr marL="434974" marR="315595" indent="-285750">
              <a:lnSpc>
                <a:spcPct val="119300"/>
              </a:lnSpc>
              <a:spcBef>
                <a:spcPts val="800"/>
              </a:spcBef>
              <a:buFont typeface="Wingdings" panose="05000000000000000000" pitchFamily="2" charset="2"/>
              <a:buChar char="Ø"/>
              <a:tabLst>
                <a:tab pos="227965" algn="l"/>
              </a:tabLst>
            </a:pPr>
            <a:r>
              <a:rPr lang="en-US" sz="2000" spc="-20" dirty="0">
                <a:latin typeface="Calibri" panose="020F0502020204030204" pitchFamily="34" charset="0"/>
                <a:cs typeface="Calibri" panose="020F0502020204030204" pitchFamily="34" charset="0"/>
              </a:rPr>
              <a:t>Two</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events</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occurring</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simultaneously</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at</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points</a:t>
            </a:r>
            <a:r>
              <a:rPr lang="en-US" sz="2000" spc="-10" dirty="0">
                <a:latin typeface="Calibri" panose="020F0502020204030204" pitchFamily="34" charset="0"/>
                <a:cs typeface="Calibri" panose="020F0502020204030204" pitchFamily="34" charset="0"/>
              </a:rPr>
              <a:t> </a:t>
            </a:r>
            <a:r>
              <a:rPr lang="en-US" sz="2000" i="1" spc="20" dirty="0">
                <a:latin typeface="Calibri" panose="020F0502020204030204" pitchFamily="34" charset="0"/>
                <a:cs typeface="Calibri" panose="020F0502020204030204" pitchFamily="34" charset="0"/>
              </a:rPr>
              <a:t>A</a:t>
            </a:r>
            <a:r>
              <a:rPr lang="en-US" sz="2000" i="1" spc="-4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spc="-15" dirty="0">
                <a:latin typeface="Calibri" panose="020F0502020204030204" pitchFamily="34" charset="0"/>
                <a:cs typeface="Calibri" panose="020F0502020204030204" pitchFamily="34" charset="0"/>
              </a:rPr>
              <a:t> </a:t>
            </a:r>
            <a:r>
              <a:rPr lang="en-US" sz="2000" i="1" spc="25" dirty="0">
                <a:latin typeface="Calibri" panose="020F0502020204030204" pitchFamily="34" charset="0"/>
                <a:cs typeface="Calibri" panose="020F0502020204030204" pitchFamily="34" charset="0"/>
              </a:rPr>
              <a:t>B</a:t>
            </a:r>
            <a:r>
              <a:rPr lang="en-US" sz="2000" i="1" spc="-4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space</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are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perceived</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different </a:t>
            </a:r>
            <a:r>
              <a:rPr lang="en-US" sz="2000" spc="-24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orders</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with</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respect</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position</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observer.</a:t>
            </a:r>
            <a:endParaRPr lang="en-US" sz="2000" dirty="0">
              <a:latin typeface="Calibri" panose="020F0502020204030204" pitchFamily="34" charset="0"/>
              <a:cs typeface="Calibri" panose="020F0502020204030204" pitchFamily="34" charset="0"/>
            </a:endParaRPr>
          </a:p>
          <a:p>
            <a:pPr marL="434974" marR="5080" indent="-285750">
              <a:lnSpc>
                <a:spcPct val="119300"/>
              </a:lnSpc>
              <a:spcBef>
                <a:spcPts val="295"/>
              </a:spcBef>
              <a:buFont typeface="Wingdings" panose="05000000000000000000" pitchFamily="2" charset="2"/>
              <a:buChar char="Ø"/>
              <a:tabLst>
                <a:tab pos="227965" algn="l"/>
              </a:tabLst>
            </a:pPr>
            <a:r>
              <a:rPr lang="en-US" sz="2000" spc="50" dirty="0">
                <a:latin typeface="Calibri" panose="020F0502020204030204" pitchFamily="34" charset="0"/>
                <a:cs typeface="Calibri" panose="020F0502020204030204" pitchFamily="34" charset="0"/>
              </a:rPr>
              <a:t>When</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an</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observer</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suffers</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from</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5" dirty="0">
                <a:latin typeface="Calibri" panose="020F0502020204030204" pitchFamily="34" charset="0"/>
                <a:cs typeface="Calibri" panose="020F0502020204030204" pitchFamily="34" charset="0"/>
              </a:rPr>
              <a:t> delay, </a:t>
            </a:r>
            <a:r>
              <a:rPr lang="en-US" sz="2000" spc="25" dirty="0">
                <a:latin typeface="Calibri" panose="020F0502020204030204" pitchFamily="34" charset="0"/>
                <a:cs typeface="Calibri" panose="020F0502020204030204" pitchFamily="34" charset="0"/>
              </a:rPr>
              <a:t>he</a:t>
            </a:r>
            <a:r>
              <a:rPr lang="en-US" sz="2000" spc="-2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can</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choose</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between</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taking</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decisions</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on</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estimators </a:t>
            </a:r>
            <a:r>
              <a:rPr lang="en-US" sz="2000" spc="-23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state</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0" dirty="0">
                <a:latin typeface="Calibri" panose="020F0502020204030204" pitchFamily="34" charset="0"/>
                <a:cs typeface="Calibri" panose="020F0502020204030204" pitchFamily="34" charset="0"/>
              </a:rPr>
              <a:t> orderbook, </a:t>
            </a:r>
            <a:r>
              <a:rPr lang="en-US" sz="2000" spc="-20" dirty="0">
                <a:latin typeface="Calibri" panose="020F0502020204030204" pitchFamily="34" charset="0"/>
                <a:cs typeface="Calibri" panose="020F0502020204030204" pitchFamily="34" charset="0"/>
              </a:rPr>
              <a:t>or</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(2)</a:t>
            </a:r>
            <a:r>
              <a:rPr lang="en-US" sz="2000" spc="-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implementing</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simultaneous</a:t>
            </a:r>
            <a:r>
              <a:rPr lang="en-US" sz="2000" spc="-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optimization</a:t>
            </a:r>
            <a:r>
              <a:rPr lang="en-US" sz="2000" spc="-1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on</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its</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strategy.</a:t>
            </a:r>
            <a:endParaRPr lang="en-US" sz="2000" dirty="0">
              <a:latin typeface="Calibri" panose="020F0502020204030204" pitchFamily="34" charset="0"/>
              <a:cs typeface="Calibri" panose="020F0502020204030204" pitchFamily="34" charset="0"/>
            </a:endParaRPr>
          </a:p>
          <a:p>
            <a:pPr>
              <a:lnSpc>
                <a:spcPct val="100000"/>
              </a:lnSpc>
              <a:spcBef>
                <a:spcPts val="45"/>
              </a:spcBef>
              <a:buClr>
                <a:srgbClr val="22373A"/>
              </a:buClr>
              <a:buFont typeface="Lucida Sans Unicode"/>
              <a:buChar char="•"/>
            </a:pPr>
            <a:endParaRPr lang="en-US" sz="2000" dirty="0">
              <a:latin typeface="Calibri" panose="020F0502020204030204" pitchFamily="34" charset="0"/>
              <a:cs typeface="Calibri" panose="020F0502020204030204" pitchFamily="34" charset="0"/>
            </a:endParaRPr>
          </a:p>
          <a:p>
            <a:pPr marL="12700">
              <a:lnSpc>
                <a:spcPct val="100000"/>
              </a:lnSpc>
            </a:pPr>
            <a:r>
              <a:rPr lang="en-US" sz="2000" spc="-20" dirty="0">
                <a:latin typeface="Calibri" panose="020F0502020204030204" pitchFamily="34" charset="0"/>
                <a:cs typeface="Calibri" panose="020F0502020204030204" pitchFamily="34" charset="0"/>
              </a:rPr>
              <a:t>As </a:t>
            </a:r>
            <a:r>
              <a:rPr lang="en-US" sz="2000" spc="20" dirty="0">
                <a:latin typeface="Calibri" panose="020F0502020204030204" pitchFamily="34" charset="0"/>
                <a:cs typeface="Calibri" panose="020F0502020204030204" pitchFamily="34" charset="0"/>
              </a:rPr>
              <a:t>an</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example,</a:t>
            </a:r>
            <a:r>
              <a:rPr lang="en-US" sz="2000" spc="275" dirty="0">
                <a:latin typeface="Calibri" panose="020F0502020204030204" pitchFamily="34" charset="0"/>
                <a:cs typeface="Calibri" panose="020F0502020204030204" pitchFamily="34" charset="0"/>
              </a:rPr>
              <a:t> </a:t>
            </a:r>
            <a:r>
              <a:rPr lang="en-US" sz="2000" b="1" spc="10" dirty="0">
                <a:latin typeface="Calibri" panose="020F0502020204030204" pitchFamily="34" charset="0"/>
                <a:cs typeface="Calibri" panose="020F0502020204030204" pitchFamily="34" charset="0"/>
              </a:rPr>
              <a:t>to</a:t>
            </a:r>
            <a:r>
              <a:rPr lang="en-US" sz="2000" b="1" dirty="0">
                <a:latin typeface="Calibri" panose="020F0502020204030204" pitchFamily="34" charset="0"/>
                <a:cs typeface="Calibri" panose="020F0502020204030204" pitchFamily="34" charset="0"/>
              </a:rPr>
              <a:t> </a:t>
            </a:r>
            <a:r>
              <a:rPr lang="en-US" sz="2000" b="1" spc="5" dirty="0">
                <a:latin typeface="Calibri" panose="020F0502020204030204" pitchFamily="34" charset="0"/>
                <a:cs typeface="Calibri" panose="020F0502020204030204" pitchFamily="34" charset="0"/>
              </a:rPr>
              <a:t>trade</a:t>
            </a:r>
            <a:r>
              <a:rPr lang="en-US" sz="2000" b="1" dirty="0">
                <a:latin typeface="Calibri" panose="020F0502020204030204" pitchFamily="34" charset="0"/>
                <a:cs typeface="Calibri" panose="020F0502020204030204" pitchFamily="34" charset="0"/>
              </a:rPr>
              <a:t> </a:t>
            </a:r>
            <a:r>
              <a:rPr lang="en-US" sz="2000" b="1" spc="15" dirty="0">
                <a:latin typeface="Calibri" panose="020F0502020204030204" pitchFamily="34" charset="0"/>
                <a:cs typeface="Calibri" panose="020F0502020204030204" pitchFamily="34" charset="0"/>
              </a:rPr>
              <a:t>in</a:t>
            </a:r>
            <a:r>
              <a:rPr lang="en-US" sz="2000" b="1" spc="-5" dirty="0">
                <a:latin typeface="Calibri" panose="020F0502020204030204" pitchFamily="34" charset="0"/>
                <a:cs typeface="Calibri" panose="020F0502020204030204" pitchFamily="34" charset="0"/>
              </a:rPr>
              <a:t> </a:t>
            </a:r>
            <a:r>
              <a:rPr lang="en-US" sz="2000" b="1" spc="5" dirty="0">
                <a:latin typeface="Calibri" panose="020F0502020204030204" pitchFamily="34" charset="0"/>
                <a:cs typeface="Calibri" panose="020F0502020204030204" pitchFamily="34" charset="0"/>
              </a:rPr>
              <a:t>Dark</a:t>
            </a:r>
            <a:r>
              <a:rPr lang="en-US" sz="2000" b="1" dirty="0">
                <a:latin typeface="Calibri" panose="020F0502020204030204" pitchFamily="34" charset="0"/>
                <a:cs typeface="Calibri" panose="020F0502020204030204" pitchFamily="34" charset="0"/>
              </a:rPr>
              <a:t> </a:t>
            </a:r>
            <a:r>
              <a:rPr lang="en-US" sz="2000" b="1" spc="10" dirty="0">
                <a:latin typeface="Calibri" panose="020F0502020204030204" pitchFamily="34" charset="0"/>
                <a:cs typeface="Calibri" panose="020F0502020204030204" pitchFamily="34" charset="0"/>
              </a:rPr>
              <a:t>Pools</a:t>
            </a:r>
            <a:r>
              <a:rPr lang="en-US" sz="2000" b="1" spc="55" dirty="0">
                <a:latin typeface="Calibri" panose="020F0502020204030204" pitchFamily="34" charset="0"/>
                <a:cs typeface="Calibri" panose="020F0502020204030204" pitchFamily="34" charset="0"/>
              </a:rPr>
              <a:t> </a:t>
            </a:r>
            <a:r>
              <a:rPr lang="en-US" sz="2000" spc="-1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marL="434339" indent="-285750">
              <a:lnSpc>
                <a:spcPct val="100000"/>
              </a:lnSpc>
              <a:spcBef>
                <a:spcPts val="985"/>
              </a:spcBef>
              <a:buFont typeface="Wingdings" panose="05000000000000000000" pitchFamily="2" charset="2"/>
              <a:buChar char="Ø"/>
              <a:tabLst>
                <a:tab pos="227965" algn="l"/>
              </a:tabLst>
            </a:pPr>
            <a:r>
              <a:rPr lang="en-US" sz="2000" spc="5" dirty="0">
                <a:solidFill>
                  <a:srgbClr val="000000"/>
                </a:solid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[GNKV1O]</a:t>
            </a:r>
            <a:r>
              <a:rPr lang="en-US" sz="2000" spc="-15"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 </a:t>
            </a:r>
            <a:r>
              <a:rPr lang="en-US" sz="2000" dirty="0">
                <a:latin typeface="Calibri" panose="020F0502020204030204" pitchFamily="34" charset="0"/>
                <a:cs typeface="Calibri" panose="020F0502020204030204" pitchFamily="34" charset="0"/>
              </a:rPr>
              <a:t>estimates</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liquidity</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in</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each</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pool</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and</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implements</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deterministic</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optimization;</a:t>
            </a:r>
            <a:endParaRPr lang="en-US" sz="2000" dirty="0">
              <a:latin typeface="Calibri" panose="020F0502020204030204" pitchFamily="34" charset="0"/>
              <a:cs typeface="Calibri" panose="020F0502020204030204" pitchFamily="34" charset="0"/>
            </a:endParaRPr>
          </a:p>
          <a:p>
            <a:pPr marL="434339" indent="-285750">
              <a:lnSpc>
                <a:spcPct val="100000"/>
              </a:lnSpc>
              <a:spcBef>
                <a:spcPts val="484"/>
              </a:spcBef>
              <a:buFont typeface="Wingdings" panose="05000000000000000000" pitchFamily="2" charset="2"/>
              <a:buChar char="Ø"/>
              <a:tabLst>
                <a:tab pos="227965" algn="l"/>
              </a:tabLst>
            </a:pPr>
            <a:r>
              <a:rPr lang="en-US" sz="2000" spc="15" dirty="0">
                <a:solidFill>
                  <a:srgbClr val="000000"/>
                </a:solid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[ABD1O]</a:t>
            </a:r>
            <a:r>
              <a:rPr lang="en-US" sz="2000" spc="-20"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 </a:t>
            </a:r>
            <a:r>
              <a:rPr lang="en-US" sz="2000" spc="-15" dirty="0">
                <a:latin typeface="Calibri" panose="020F0502020204030204" pitchFamily="34" charset="0"/>
                <a:cs typeface="Calibri" panose="020F0502020204030204" pitchFamily="34" charset="0"/>
              </a:rPr>
              <a:t>uses</a:t>
            </a:r>
            <a:r>
              <a:rPr lang="en-US" sz="2000" spc="-2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20" dirty="0">
                <a:latin typeface="Calibri" panose="020F0502020204030204" pitchFamily="34" charset="0"/>
                <a:cs typeface="Calibri" panose="020F0502020204030204" pitchFamily="34" charset="0"/>
              </a:rPr>
              <a:t> </a:t>
            </a:r>
            <a:r>
              <a:rPr lang="en-US" sz="2000" spc="35" dirty="0">
                <a:latin typeface="Calibri" panose="020F0502020204030204" pitchFamily="34" charset="0"/>
                <a:cs typeface="Calibri" panose="020F0502020204030204" pitchFamily="34" charset="0"/>
              </a:rPr>
              <a:t>minimum</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regret</a:t>
            </a:r>
            <a:r>
              <a:rPr lang="en-US" sz="2000" spc="-2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approach;</a:t>
            </a:r>
          </a:p>
          <a:p>
            <a:pPr marL="434339" indent="-285750">
              <a:lnSpc>
                <a:spcPct val="100000"/>
              </a:lnSpc>
              <a:spcBef>
                <a:spcPts val="484"/>
              </a:spcBef>
              <a:buFont typeface="Wingdings" panose="05000000000000000000" pitchFamily="2" charset="2"/>
              <a:buChar char="Ø"/>
              <a:tabLst>
                <a:tab pos="227965" algn="l"/>
              </a:tabLst>
            </a:pPr>
            <a:r>
              <a:rPr lang="en-US" sz="2000" spc="15" dirty="0">
                <a:solidFill>
                  <a:srgbClr val="000000"/>
                </a:solidFill>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[PLL11]</a:t>
            </a:r>
            <a:r>
              <a:rPr lang="en-US" sz="2000" spc="-15" dirty="0">
                <a:latin typeface="Calibri" panose="020F0502020204030204" pitchFamily="34" charset="0"/>
                <a:cs typeface="Calibri" panose="020F0502020204030204" pitchFamily="34" charset="0"/>
                <a:hlinkClick r:id="" action="ppaction://noaction">
                  <a:extLst>
                    <a:ext uri="{A12FA001-AC4F-418D-AE19-62706E023703}">
                      <ahyp:hlinkClr xmlns:ahyp="http://schemas.microsoft.com/office/drawing/2018/hyperlinkcolor" val="tx"/>
                    </a:ext>
                  </a:extLst>
                </a:hlinkClick>
              </a:rPr>
              <a:t> </a:t>
            </a:r>
            <a:r>
              <a:rPr lang="en-US" sz="2000" spc="20" dirty="0">
                <a:latin typeface="Calibri" panose="020F0502020204030204" pitchFamily="34" charset="0"/>
                <a:cs typeface="Calibri" panose="020F0502020204030204" pitchFamily="34" charset="0"/>
              </a:rPr>
              <a:t>implements</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stochastic</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implementation</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an</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optimal</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trading</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scheme.</a:t>
            </a:r>
            <a:endParaRPr lang="en-US" sz="2000" dirty="0">
              <a:latin typeface="Calibri" panose="020F0502020204030204" pitchFamily="34" charset="0"/>
              <a:cs typeface="Calibri" panose="020F0502020204030204" pitchFamily="34" charset="0"/>
            </a:endParaRPr>
          </a:p>
          <a:p>
            <a:pPr marL="12700" marR="198120">
              <a:lnSpc>
                <a:spcPct val="119300"/>
              </a:lnSpc>
              <a:spcBef>
                <a:spcPts val="795"/>
              </a:spcBef>
            </a:pPr>
            <a:r>
              <a:rPr lang="en-US" sz="2000" spc="-25"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first</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approach</a:t>
            </a:r>
            <a:r>
              <a:rPr lang="en-US" sz="2000" spc="-10"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is</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good</a:t>
            </a:r>
            <a:r>
              <a:rPr lang="en-US" sz="2000" spc="-10"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for</a:t>
            </a:r>
            <a:r>
              <a:rPr lang="en-US" sz="2000" spc="-1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on</a:t>
            </a:r>
            <a:r>
              <a:rPr lang="en-US" sz="2000" spc="-1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opportunistic</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trading</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(hedge</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fund),</a:t>
            </a:r>
            <a:r>
              <a:rPr lang="en-US" sz="2000" spc="-1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second</a:t>
            </a:r>
            <a:r>
              <a:rPr lang="en-US" sz="2000" spc="-10"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for</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a</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rare </a:t>
            </a:r>
            <a:r>
              <a:rPr lang="en-US" sz="2000" spc="25" dirty="0">
                <a:latin typeface="Calibri" panose="020F0502020204030204" pitchFamily="34" charset="0"/>
                <a:cs typeface="Calibri" panose="020F0502020204030204" pitchFamily="34" charset="0"/>
              </a:rPr>
              <a:t>and</a:t>
            </a:r>
            <a:r>
              <a:rPr lang="en-US" sz="2000" spc="-1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not </a:t>
            </a:r>
            <a:r>
              <a:rPr lang="en-US" sz="2000" spc="-240"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really</a:t>
            </a:r>
            <a:r>
              <a:rPr lang="en-US" sz="2000" spc="-15" dirty="0">
                <a:latin typeface="Calibri" panose="020F0502020204030204" pitchFamily="34" charset="0"/>
                <a:cs typeface="Calibri" panose="020F0502020204030204" pitchFamily="34" charset="0"/>
              </a:rPr>
              <a:t> flexible </a:t>
            </a:r>
            <a:r>
              <a:rPr lang="en-US" sz="2000" dirty="0">
                <a:latin typeface="Calibri" panose="020F0502020204030204" pitchFamily="34" charset="0"/>
                <a:cs typeface="Calibri" panose="020F0502020204030204" pitchFamily="34" charset="0"/>
              </a:rPr>
              <a:t>flow</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(investor),</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last</a:t>
            </a:r>
            <a:r>
              <a:rPr lang="en-US" sz="2000" spc="-10"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one</a:t>
            </a:r>
            <a:r>
              <a:rPr lang="en-US" sz="2000" spc="-15" dirty="0">
                <a:latin typeface="Calibri" panose="020F0502020204030204" pitchFamily="34" charset="0"/>
                <a:cs typeface="Calibri" panose="020F0502020204030204" pitchFamily="34" charset="0"/>
              </a:rPr>
              <a:t> </a:t>
            </a:r>
            <a:r>
              <a:rPr lang="en-US" sz="2000" spc="-40" dirty="0">
                <a:latin typeface="Calibri" panose="020F0502020204030204" pitchFamily="34" charset="0"/>
                <a:cs typeface="Calibri" panose="020F0502020204030204" pitchFamily="34" charset="0"/>
              </a:rPr>
              <a:t>is</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good</a:t>
            </a:r>
            <a:r>
              <a:rPr lang="en-US" sz="2000" spc="-10"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for</a:t>
            </a:r>
            <a:r>
              <a:rPr lang="en-US" sz="2000" spc="-15" dirty="0">
                <a:latin typeface="Calibri" panose="020F0502020204030204" pitchFamily="34" charset="0"/>
                <a:cs typeface="Calibri" panose="020F0502020204030204" pitchFamily="34" charset="0"/>
              </a:rPr>
              <a:t> very</a:t>
            </a:r>
            <a:r>
              <a:rPr lang="en-US" sz="2000" spc="-1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large</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systematic</a:t>
            </a:r>
            <a:r>
              <a:rPr lang="en-US" sz="2000" spc="-15"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flow</a:t>
            </a:r>
            <a:r>
              <a:rPr lang="en-US" sz="2000" spc="-10"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(broker).</a:t>
            </a:r>
            <a:endParaRPr lang="en-US" sz="20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45D35BE-0492-45C2-970C-319574E41320}"/>
              </a:ext>
            </a:extLst>
          </p:cNvPr>
          <p:cNvSpPr>
            <a:spLocks noGrp="1"/>
          </p:cNvSpPr>
          <p:nvPr>
            <p:ph type="sldNum" sz="quarter" idx="12"/>
          </p:nvPr>
        </p:nvSpPr>
        <p:spPr/>
        <p:txBody>
          <a:bodyPr/>
          <a:lstStyle/>
          <a:p>
            <a:pPr>
              <a:defRPr/>
            </a:pPr>
            <a:fld id="{F46FFCC8-0F20-9B4B-AD2E-8C39025E5577}" type="slidenum">
              <a:rPr lang="en-GB" smtClean="0"/>
              <a:pPr>
                <a:defRPr/>
              </a:pPr>
              <a:t>34</a:t>
            </a:fld>
            <a:endParaRPr lang="en-GB"/>
          </a:p>
        </p:txBody>
      </p:sp>
      <p:sp>
        <p:nvSpPr>
          <p:cNvPr id="5" name="Footer Placeholder 4">
            <a:extLst>
              <a:ext uri="{FF2B5EF4-FFF2-40B4-BE49-F238E27FC236}">
                <a16:creationId xmlns:a16="http://schemas.microsoft.com/office/drawing/2014/main" id="{DF376A54-3848-4410-A0E4-492C665BBB6D}"/>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3376892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DCE8-F2FF-4846-A43C-867B115EE0AA}"/>
              </a:ext>
            </a:extLst>
          </p:cNvPr>
          <p:cNvSpPr>
            <a:spLocks noGrp="1"/>
          </p:cNvSpPr>
          <p:nvPr>
            <p:ph type="title"/>
          </p:nvPr>
        </p:nvSpPr>
        <p:spPr/>
        <p:txBody>
          <a:bodyPr/>
          <a:lstStyle/>
          <a:p>
            <a:r>
              <a:rPr lang="en-US" sz="2800" spc="10" dirty="0">
                <a:latin typeface="Calibri" panose="020F0502020204030204" pitchFamily="34" charset="0"/>
                <a:cs typeface="Calibri" panose="020F0502020204030204" pitchFamily="34" charset="0"/>
              </a:rPr>
              <a:t>Measuring </a:t>
            </a:r>
            <a:r>
              <a:rPr lang="en-US" sz="2800" spc="15" dirty="0">
                <a:latin typeface="Calibri" panose="020F0502020204030204" pitchFamily="34" charset="0"/>
                <a:cs typeface="Calibri" panose="020F0502020204030204" pitchFamily="34" charset="0"/>
              </a:rPr>
              <a:t>fragmentation</a:t>
            </a:r>
            <a:r>
              <a:rPr lang="en-US" sz="2800" spc="10" dirty="0">
                <a:latin typeface="Calibri" panose="020F0502020204030204" pitchFamily="34" charset="0"/>
                <a:cs typeface="Calibri" panose="020F0502020204030204" pitchFamily="34" charset="0"/>
              </a:rPr>
              <a:t> </a:t>
            </a:r>
            <a:r>
              <a:rPr lang="en-US" sz="2800" spc="-15" dirty="0">
                <a:latin typeface="Calibri" panose="020F0502020204030204" pitchFamily="34" charset="0"/>
                <a:cs typeface="Calibri" panose="020F0502020204030204" pitchFamily="34" charset="0"/>
              </a:rPr>
              <a:t>(examples)</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B1410EB-EEF5-49D1-8784-CD11BDE7DF41}"/>
              </a:ext>
            </a:extLst>
          </p:cNvPr>
          <p:cNvSpPr>
            <a:spLocks noGrp="1"/>
          </p:cNvSpPr>
          <p:nvPr>
            <p:ph idx="1"/>
          </p:nvPr>
        </p:nvSpPr>
        <p:spPr>
          <a:xfrm>
            <a:off x="3411782" y="1114164"/>
            <a:ext cx="8193477" cy="2999027"/>
          </a:xfrm>
        </p:spPr>
        <p:txBody>
          <a:bodyPr/>
          <a:lstStyle/>
          <a:p>
            <a:pPr marL="3621405" marR="24130" indent="-285750">
              <a:lnSpc>
                <a:spcPct val="119300"/>
              </a:lnSpc>
              <a:spcBef>
                <a:spcPts val="100"/>
              </a:spcBef>
              <a:buFont typeface="Wingdings" panose="05000000000000000000" pitchFamily="2" charset="2"/>
              <a:buChar char="Ø"/>
              <a:tabLst>
                <a:tab pos="3414395" algn="l"/>
              </a:tabLst>
            </a:pPr>
            <a:r>
              <a:rPr lang="en-US" sz="2000" spc="-25" dirty="0">
                <a:solidFill>
                  <a:srgbClr val="22373A"/>
                </a:solidFill>
                <a:latin typeface="Lucida Sans Unicode"/>
                <a:cs typeface="Lucida Sans Unicode"/>
              </a:rPr>
              <a:t>The </a:t>
            </a:r>
            <a:r>
              <a:rPr lang="en-US" sz="2000" dirty="0">
                <a:solidFill>
                  <a:srgbClr val="22373A"/>
                </a:solidFill>
                <a:latin typeface="Lucida Sans Unicode"/>
                <a:cs typeface="Lucida Sans Unicode"/>
              </a:rPr>
              <a:t>probability</a:t>
            </a:r>
            <a:r>
              <a:rPr lang="en-US" sz="2000" spc="-20" dirty="0">
                <a:solidFill>
                  <a:srgbClr val="22373A"/>
                </a:solidFill>
                <a:latin typeface="Lucida Sans Unicode"/>
                <a:cs typeface="Lucida Sans Unicode"/>
              </a:rPr>
              <a:t> </a:t>
            </a:r>
            <a:r>
              <a:rPr lang="en-US" sz="2000" spc="15" dirty="0">
                <a:solidFill>
                  <a:srgbClr val="22373A"/>
                </a:solidFill>
                <a:latin typeface="Lucida Sans Unicode"/>
                <a:cs typeface="Lucida Sans Unicode"/>
              </a:rPr>
              <a:t>that</a:t>
            </a:r>
            <a:r>
              <a:rPr lang="en-US" sz="2000" spc="-25" dirty="0">
                <a:solidFill>
                  <a:srgbClr val="22373A"/>
                </a:solidFill>
                <a:latin typeface="Lucida Sans Unicode"/>
                <a:cs typeface="Lucida Sans Unicode"/>
              </a:rPr>
              <a:t> </a:t>
            </a:r>
            <a:r>
              <a:rPr lang="en-US" sz="2000" spc="15" dirty="0">
                <a:solidFill>
                  <a:srgbClr val="22373A"/>
                </a:solidFill>
                <a:latin typeface="Lucida Sans Unicode"/>
                <a:cs typeface="Lucida Sans Unicode"/>
              </a:rPr>
              <a:t>a</a:t>
            </a:r>
            <a:r>
              <a:rPr lang="en-US" sz="2000" spc="-20" dirty="0">
                <a:solidFill>
                  <a:srgbClr val="22373A"/>
                </a:solidFill>
                <a:latin typeface="Lucida Sans Unicode"/>
                <a:cs typeface="Lucida Sans Unicode"/>
              </a:rPr>
              <a:t> </a:t>
            </a:r>
            <a:r>
              <a:rPr lang="en-US" sz="2000" dirty="0">
                <a:solidFill>
                  <a:srgbClr val="22373A"/>
                </a:solidFill>
                <a:latin typeface="Lucida Sans Unicode"/>
                <a:cs typeface="Lucida Sans Unicode"/>
              </a:rPr>
              <a:t>trade</a:t>
            </a:r>
            <a:r>
              <a:rPr lang="en-US" sz="2000" spc="-25"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typically </a:t>
            </a:r>
            <a:r>
              <a:rPr lang="en-US" sz="2000" spc="-235"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occurred </a:t>
            </a:r>
            <a:r>
              <a:rPr lang="en-US" sz="2000" spc="10" dirty="0">
                <a:solidFill>
                  <a:srgbClr val="22373A"/>
                </a:solidFill>
                <a:latin typeface="Lucida Sans Unicode"/>
                <a:cs typeface="Lucida Sans Unicode"/>
              </a:rPr>
              <a:t>on </a:t>
            </a:r>
            <a:r>
              <a:rPr lang="en-US" sz="2000" spc="15" dirty="0">
                <a:solidFill>
                  <a:srgbClr val="22373A"/>
                </a:solidFill>
                <a:latin typeface="Lucida Sans Unicode"/>
                <a:cs typeface="Lucida Sans Unicode"/>
              </a:rPr>
              <a:t>a </a:t>
            </a:r>
            <a:r>
              <a:rPr lang="en-US" sz="2000" spc="-5" dirty="0">
                <a:solidFill>
                  <a:srgbClr val="22373A"/>
                </a:solidFill>
                <a:latin typeface="Lucida Sans Unicode"/>
                <a:cs typeface="Lucida Sans Unicode"/>
              </a:rPr>
              <a:t>given </a:t>
            </a:r>
            <a:r>
              <a:rPr lang="en-US" sz="2000" spc="10" dirty="0">
                <a:solidFill>
                  <a:srgbClr val="22373A"/>
                </a:solidFill>
                <a:latin typeface="Lucida Sans Unicode"/>
                <a:cs typeface="Lucida Sans Unicode"/>
              </a:rPr>
              <a:t>venue </a:t>
            </a:r>
            <a:r>
              <a:rPr lang="en-US" sz="2000" dirty="0">
                <a:solidFill>
                  <a:srgbClr val="22373A"/>
                </a:solidFill>
                <a:latin typeface="Lucida Sans Unicode"/>
                <a:cs typeface="Lucida Sans Unicode"/>
              </a:rPr>
              <a:t>should </a:t>
            </a:r>
            <a:r>
              <a:rPr lang="en-US" sz="2000" spc="5" dirty="0">
                <a:solidFill>
                  <a:srgbClr val="22373A"/>
                </a:solidFill>
                <a:latin typeface="Lucida Sans Unicode"/>
                <a:cs typeface="Lucida Sans Unicode"/>
              </a:rPr>
              <a:t> </a:t>
            </a:r>
            <a:r>
              <a:rPr lang="en-US" sz="2000" dirty="0">
                <a:solidFill>
                  <a:srgbClr val="22373A"/>
                </a:solidFill>
                <a:latin typeface="Lucida Sans Unicode"/>
                <a:cs typeface="Lucida Sans Unicode"/>
              </a:rPr>
              <a:t>take</a:t>
            </a:r>
            <a:r>
              <a:rPr lang="en-US" sz="2000" spc="-20"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into</a:t>
            </a:r>
            <a:r>
              <a:rPr lang="en-US" sz="2000" spc="-15" dirty="0">
                <a:solidFill>
                  <a:srgbClr val="22373A"/>
                </a:solidFill>
                <a:latin typeface="Lucida Sans Unicode"/>
                <a:cs typeface="Lucida Sans Unicode"/>
              </a:rPr>
              <a:t> </a:t>
            </a:r>
            <a:r>
              <a:rPr lang="en-US" sz="2000" spc="10" dirty="0">
                <a:solidFill>
                  <a:srgbClr val="22373A"/>
                </a:solidFill>
                <a:latin typeface="Lucida Sans Unicode"/>
                <a:cs typeface="Lucida Sans Unicode"/>
              </a:rPr>
              <a:t>account</a:t>
            </a:r>
            <a:r>
              <a:rPr lang="en-US" sz="2000" spc="-15" dirty="0">
                <a:solidFill>
                  <a:srgbClr val="22373A"/>
                </a:solidFill>
                <a:latin typeface="Lucida Sans Unicode"/>
                <a:cs typeface="Lucida Sans Unicode"/>
              </a:rPr>
              <a:t> </a:t>
            </a:r>
            <a:r>
              <a:rPr lang="en-US" sz="2000" spc="20" dirty="0">
                <a:solidFill>
                  <a:srgbClr val="22373A"/>
                </a:solidFill>
                <a:latin typeface="Lucida Sans Unicode"/>
                <a:cs typeface="Lucida Sans Unicode"/>
              </a:rPr>
              <a:t>the</a:t>
            </a:r>
            <a:r>
              <a:rPr lang="en-US" sz="2000" spc="-20"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time,</a:t>
            </a:r>
            <a:endParaRPr lang="en-US" sz="2000" dirty="0">
              <a:latin typeface="Lucida Sans Unicode"/>
              <a:cs typeface="Lucida Sans Unicode"/>
            </a:endParaRPr>
          </a:p>
          <a:p>
            <a:pPr marL="3621405" marR="45720" indent="-285750">
              <a:lnSpc>
                <a:spcPct val="119300"/>
              </a:lnSpc>
              <a:spcBef>
                <a:spcPts val="300"/>
              </a:spcBef>
              <a:buFont typeface="Wingdings" panose="05000000000000000000" pitchFamily="2" charset="2"/>
              <a:buChar char="Ø"/>
              <a:tabLst>
                <a:tab pos="3414395" algn="l"/>
              </a:tabLst>
            </a:pPr>
            <a:r>
              <a:rPr lang="en-US" sz="2000" spc="20" dirty="0">
                <a:solidFill>
                  <a:srgbClr val="22373A"/>
                </a:solidFill>
                <a:latin typeface="Lucida Sans Unicode"/>
                <a:cs typeface="Lucida Sans Unicode"/>
              </a:rPr>
              <a:t>the</a:t>
            </a:r>
            <a:r>
              <a:rPr lang="en-US" sz="2000" spc="-25" dirty="0">
                <a:solidFill>
                  <a:srgbClr val="22373A"/>
                </a:solidFill>
                <a:latin typeface="Lucida Sans Unicode"/>
                <a:cs typeface="Lucida Sans Unicode"/>
              </a:rPr>
              <a:t> </a:t>
            </a:r>
            <a:r>
              <a:rPr lang="en-US" sz="2000" dirty="0">
                <a:solidFill>
                  <a:srgbClr val="22373A"/>
                </a:solidFill>
                <a:latin typeface="Lucida Sans Unicode"/>
                <a:cs typeface="Lucida Sans Unicode"/>
              </a:rPr>
              <a:t>probability</a:t>
            </a:r>
            <a:r>
              <a:rPr lang="en-US" sz="2000" spc="-20"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to</a:t>
            </a:r>
            <a:r>
              <a:rPr lang="en-US" sz="2000" spc="-20" dirty="0">
                <a:solidFill>
                  <a:srgbClr val="22373A"/>
                </a:solidFill>
                <a:latin typeface="Lucida Sans Unicode"/>
                <a:cs typeface="Lucida Sans Unicode"/>
              </a:rPr>
              <a:t> </a:t>
            </a:r>
            <a:r>
              <a:rPr lang="en-US" sz="2000" dirty="0">
                <a:solidFill>
                  <a:srgbClr val="22373A"/>
                </a:solidFill>
                <a:latin typeface="Lucida Sans Unicode"/>
                <a:cs typeface="Lucida Sans Unicode"/>
              </a:rPr>
              <a:t>find</a:t>
            </a:r>
            <a:r>
              <a:rPr lang="en-US" sz="2000" spc="-20"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liquidity</a:t>
            </a:r>
            <a:r>
              <a:rPr lang="en-US" sz="2000" spc="-20" dirty="0">
                <a:solidFill>
                  <a:srgbClr val="22373A"/>
                </a:solidFill>
                <a:latin typeface="Lucida Sans Unicode"/>
                <a:cs typeface="Lucida Sans Unicode"/>
              </a:rPr>
              <a:t> </a:t>
            </a:r>
            <a:r>
              <a:rPr lang="en-US" sz="2000" spc="10" dirty="0">
                <a:solidFill>
                  <a:srgbClr val="22373A"/>
                </a:solidFill>
                <a:latin typeface="Lucida Sans Unicode"/>
                <a:cs typeface="Lucida Sans Unicode"/>
              </a:rPr>
              <a:t>on</a:t>
            </a:r>
            <a:r>
              <a:rPr lang="en-US" sz="2000" spc="-25" dirty="0">
                <a:solidFill>
                  <a:srgbClr val="22373A"/>
                </a:solidFill>
                <a:latin typeface="Lucida Sans Unicode"/>
                <a:cs typeface="Lucida Sans Unicode"/>
              </a:rPr>
              <a:t> </a:t>
            </a:r>
            <a:r>
              <a:rPr lang="en-US" sz="2000" spc="15" dirty="0">
                <a:solidFill>
                  <a:srgbClr val="22373A"/>
                </a:solidFill>
                <a:latin typeface="Lucida Sans Unicode"/>
                <a:cs typeface="Lucida Sans Unicode"/>
              </a:rPr>
              <a:t>a </a:t>
            </a:r>
            <a:r>
              <a:rPr lang="en-US" sz="2000" spc="-235"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venue?</a:t>
            </a:r>
            <a:r>
              <a:rPr lang="en-US" sz="2000" spc="20"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(given</a:t>
            </a:r>
            <a:r>
              <a:rPr lang="en-US" sz="2000" spc="-20" dirty="0">
                <a:solidFill>
                  <a:srgbClr val="22373A"/>
                </a:solidFill>
                <a:latin typeface="Lucida Sans Unicode"/>
                <a:cs typeface="Lucida Sans Unicode"/>
              </a:rPr>
              <a:t> </a:t>
            </a:r>
            <a:r>
              <a:rPr lang="en-US" sz="2000" spc="15" dirty="0">
                <a:solidFill>
                  <a:srgbClr val="22373A"/>
                </a:solidFill>
                <a:latin typeface="Lucida Sans Unicode"/>
                <a:cs typeface="Lucida Sans Unicode"/>
              </a:rPr>
              <a:t>a</a:t>
            </a:r>
            <a:r>
              <a:rPr lang="en-US" sz="2000" spc="-15" dirty="0">
                <a:solidFill>
                  <a:srgbClr val="22373A"/>
                </a:solidFill>
                <a:latin typeface="Lucida Sans Unicode"/>
                <a:cs typeface="Lucida Sans Unicode"/>
              </a:rPr>
              <a:t> </a:t>
            </a:r>
            <a:r>
              <a:rPr lang="en-US" sz="2000" dirty="0">
                <a:solidFill>
                  <a:srgbClr val="22373A"/>
                </a:solidFill>
                <a:latin typeface="Lucida Sans Unicode"/>
                <a:cs typeface="Lucida Sans Unicode"/>
              </a:rPr>
              <a:t>trade</a:t>
            </a:r>
            <a:r>
              <a:rPr lang="en-US" sz="2000" spc="-20" dirty="0">
                <a:solidFill>
                  <a:srgbClr val="22373A"/>
                </a:solidFill>
                <a:latin typeface="Lucida Sans Unicode"/>
                <a:cs typeface="Lucida Sans Unicode"/>
              </a:rPr>
              <a:t> </a:t>
            </a:r>
            <a:r>
              <a:rPr lang="en-US" sz="2000" dirty="0">
                <a:solidFill>
                  <a:srgbClr val="22373A"/>
                </a:solidFill>
                <a:latin typeface="Lucida Sans Unicode"/>
                <a:cs typeface="Lucida Sans Unicode"/>
              </a:rPr>
              <a:t>occurred)</a:t>
            </a:r>
            <a:endParaRPr lang="en-US" sz="2000" dirty="0">
              <a:latin typeface="Lucida Sans Unicode"/>
              <a:cs typeface="Lucida Sans Unicode"/>
            </a:endParaRPr>
          </a:p>
          <a:p>
            <a:pPr marL="3621405" marR="5080" indent="-285750">
              <a:lnSpc>
                <a:spcPct val="119300"/>
              </a:lnSpc>
              <a:spcBef>
                <a:spcPts val="300"/>
              </a:spcBef>
              <a:buFont typeface="Wingdings" panose="05000000000000000000" pitchFamily="2" charset="2"/>
              <a:buChar char="Ø"/>
              <a:tabLst>
                <a:tab pos="3414395" algn="l"/>
              </a:tabLst>
            </a:pPr>
            <a:r>
              <a:rPr lang="en-US" sz="2000" spc="-25" dirty="0">
                <a:solidFill>
                  <a:srgbClr val="22373A"/>
                </a:solidFill>
                <a:latin typeface="Lucida Sans Unicode"/>
                <a:cs typeface="Lucida Sans Unicode"/>
              </a:rPr>
              <a:t>The </a:t>
            </a:r>
            <a:r>
              <a:rPr lang="en-US" sz="2000" spc="-5" dirty="0">
                <a:solidFill>
                  <a:srgbClr val="22373A"/>
                </a:solidFill>
                <a:latin typeface="Lucida Sans Unicode"/>
                <a:cs typeface="Lucida Sans Unicode"/>
              </a:rPr>
              <a:t>Average </a:t>
            </a:r>
            <a:r>
              <a:rPr lang="en-US" sz="2000" spc="-20" dirty="0">
                <a:solidFill>
                  <a:srgbClr val="22373A"/>
                </a:solidFill>
                <a:latin typeface="Lucida Sans Unicode"/>
                <a:cs typeface="Lucida Sans Unicode"/>
              </a:rPr>
              <a:t>Trade </a:t>
            </a:r>
            <a:r>
              <a:rPr lang="en-US" sz="2000" dirty="0">
                <a:solidFill>
                  <a:srgbClr val="22373A"/>
                </a:solidFill>
                <a:latin typeface="Lucida Sans Unicode"/>
                <a:cs typeface="Lucida Sans Unicode"/>
              </a:rPr>
              <a:t>Size </a:t>
            </a:r>
            <a:r>
              <a:rPr lang="en-US" sz="2000" spc="10" dirty="0">
                <a:solidFill>
                  <a:srgbClr val="22373A"/>
                </a:solidFill>
                <a:latin typeface="Lucida Sans Unicode"/>
                <a:cs typeface="Lucida Sans Unicode"/>
              </a:rPr>
              <a:t>on </a:t>
            </a:r>
            <a:r>
              <a:rPr lang="en-US" sz="2000" spc="25" dirty="0">
                <a:solidFill>
                  <a:srgbClr val="22373A"/>
                </a:solidFill>
                <a:latin typeface="Lucida Sans Unicode"/>
                <a:cs typeface="Lucida Sans Unicode"/>
              </a:rPr>
              <a:t>each </a:t>
            </a:r>
            <a:r>
              <a:rPr lang="en-US" sz="2000" spc="30" dirty="0">
                <a:solidFill>
                  <a:srgbClr val="22373A"/>
                </a:solidFill>
                <a:latin typeface="Lucida Sans Unicode"/>
                <a:cs typeface="Lucida Sans Unicode"/>
              </a:rPr>
              <a:t> </a:t>
            </a:r>
            <a:r>
              <a:rPr lang="en-US" sz="2000" spc="10" dirty="0">
                <a:solidFill>
                  <a:srgbClr val="22373A"/>
                </a:solidFill>
                <a:latin typeface="Lucida Sans Unicode"/>
                <a:cs typeface="Lucida Sans Unicode"/>
              </a:rPr>
              <a:t>venue</a:t>
            </a:r>
            <a:r>
              <a:rPr lang="en-US" sz="2000" spc="-25" dirty="0">
                <a:solidFill>
                  <a:srgbClr val="22373A"/>
                </a:solidFill>
                <a:latin typeface="Lucida Sans Unicode"/>
                <a:cs typeface="Lucida Sans Unicode"/>
              </a:rPr>
              <a:t> </a:t>
            </a:r>
            <a:r>
              <a:rPr lang="en-US" sz="2000" spc="-35" dirty="0">
                <a:solidFill>
                  <a:srgbClr val="22373A"/>
                </a:solidFill>
                <a:latin typeface="Lucida Sans Unicode"/>
                <a:cs typeface="Lucida Sans Unicode"/>
              </a:rPr>
              <a:t>(is</a:t>
            </a:r>
            <a:r>
              <a:rPr lang="en-US" sz="2000" spc="-20" dirty="0">
                <a:solidFill>
                  <a:srgbClr val="22373A"/>
                </a:solidFill>
                <a:latin typeface="Lucida Sans Unicode"/>
                <a:cs typeface="Lucida Sans Unicode"/>
              </a:rPr>
              <a:t> </a:t>
            </a:r>
            <a:r>
              <a:rPr lang="en-US" sz="2000" dirty="0">
                <a:solidFill>
                  <a:srgbClr val="22373A"/>
                </a:solidFill>
                <a:latin typeface="Lucida Sans Unicode"/>
                <a:cs typeface="Lucida Sans Unicode"/>
              </a:rPr>
              <a:t>in</a:t>
            </a:r>
            <a:r>
              <a:rPr lang="en-US" sz="2000" spc="-25"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fact</a:t>
            </a:r>
            <a:r>
              <a:rPr lang="en-US" sz="2000" spc="-20" dirty="0">
                <a:solidFill>
                  <a:srgbClr val="22373A"/>
                </a:solidFill>
                <a:latin typeface="Lucida Sans Unicode"/>
                <a:cs typeface="Lucida Sans Unicode"/>
              </a:rPr>
              <a:t> </a:t>
            </a:r>
            <a:r>
              <a:rPr lang="en-US" sz="2000" spc="20" dirty="0">
                <a:solidFill>
                  <a:srgbClr val="22373A"/>
                </a:solidFill>
                <a:latin typeface="Lucida Sans Unicode"/>
                <a:cs typeface="Lucida Sans Unicode"/>
              </a:rPr>
              <a:t>the</a:t>
            </a:r>
            <a:r>
              <a:rPr lang="en-US" sz="2000" spc="-25"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average</a:t>
            </a:r>
            <a:r>
              <a:rPr lang="en-US" sz="2000" spc="-20" dirty="0">
                <a:solidFill>
                  <a:srgbClr val="22373A"/>
                </a:solidFill>
                <a:latin typeface="Lucida Sans Unicode"/>
                <a:cs typeface="Lucida Sans Unicode"/>
              </a:rPr>
              <a:t> </a:t>
            </a:r>
            <a:r>
              <a:rPr lang="en-US" sz="2000" spc="-25" dirty="0">
                <a:solidFill>
                  <a:srgbClr val="22373A"/>
                </a:solidFill>
                <a:latin typeface="Lucida Sans Unicode"/>
                <a:cs typeface="Lucida Sans Unicode"/>
              </a:rPr>
              <a:t>size of</a:t>
            </a:r>
            <a:r>
              <a:rPr lang="en-US" sz="2000" spc="-20" dirty="0">
                <a:solidFill>
                  <a:srgbClr val="22373A"/>
                </a:solidFill>
                <a:latin typeface="Lucida Sans Unicode"/>
                <a:cs typeface="Lucida Sans Unicode"/>
              </a:rPr>
              <a:t> </a:t>
            </a:r>
            <a:r>
              <a:rPr lang="en-US" sz="2000" spc="15" dirty="0">
                <a:solidFill>
                  <a:srgbClr val="22373A"/>
                </a:solidFill>
                <a:latin typeface="Lucida Sans Unicode"/>
                <a:cs typeface="Lucida Sans Unicode"/>
              </a:rPr>
              <a:t>a </a:t>
            </a:r>
            <a:r>
              <a:rPr lang="en-US" sz="2000" spc="-240" dirty="0">
                <a:solidFill>
                  <a:srgbClr val="22373A"/>
                </a:solidFill>
                <a:latin typeface="Lucida Sans Unicode"/>
                <a:cs typeface="Lucida Sans Unicode"/>
              </a:rPr>
              <a:t> </a:t>
            </a:r>
            <a:r>
              <a:rPr lang="en-US" sz="2000" spc="5" dirty="0">
                <a:solidFill>
                  <a:srgbClr val="22373A"/>
                </a:solidFill>
                <a:latin typeface="Lucida Sans Unicode"/>
                <a:cs typeface="Lucida Sans Unicode"/>
              </a:rPr>
              <a:t>limit</a:t>
            </a:r>
            <a:r>
              <a:rPr lang="en-US" sz="2000" spc="-20" dirty="0">
                <a:solidFill>
                  <a:srgbClr val="22373A"/>
                </a:solidFill>
                <a:latin typeface="Lucida Sans Unicode"/>
                <a:cs typeface="Lucida Sans Unicode"/>
              </a:rPr>
              <a:t> </a:t>
            </a:r>
            <a:r>
              <a:rPr lang="en-US" sz="2000" spc="-40" dirty="0">
                <a:solidFill>
                  <a:srgbClr val="22373A"/>
                </a:solidFill>
                <a:latin typeface="Lucida Sans Unicode"/>
                <a:cs typeface="Lucida Sans Unicode"/>
              </a:rPr>
              <a:t>order..).</a:t>
            </a:r>
            <a:endParaRPr lang="en-US" sz="2000" dirty="0">
              <a:latin typeface="Lucida Sans Unicode"/>
              <a:cs typeface="Lucida Sans Unicode"/>
            </a:endParaRPr>
          </a:p>
          <a:p>
            <a:pPr marL="3621405" marR="198120" indent="-285750">
              <a:lnSpc>
                <a:spcPct val="119300"/>
              </a:lnSpc>
              <a:spcBef>
                <a:spcPts val="295"/>
              </a:spcBef>
              <a:buFont typeface="Wingdings" panose="05000000000000000000" pitchFamily="2" charset="2"/>
              <a:buChar char="Ø"/>
              <a:tabLst>
                <a:tab pos="3414395" algn="l"/>
              </a:tabLst>
            </a:pPr>
            <a:r>
              <a:rPr lang="en-US" sz="2000" spc="-15" dirty="0">
                <a:solidFill>
                  <a:srgbClr val="22373A"/>
                </a:solidFill>
                <a:latin typeface="Lucida Sans Unicode"/>
                <a:cs typeface="Lucida Sans Unicode"/>
              </a:rPr>
              <a:t>Cost </a:t>
            </a:r>
            <a:r>
              <a:rPr lang="en-US" sz="2000" spc="-25" dirty="0">
                <a:solidFill>
                  <a:srgbClr val="22373A"/>
                </a:solidFill>
                <a:latin typeface="Lucida Sans Unicode"/>
                <a:cs typeface="Lucida Sans Unicode"/>
              </a:rPr>
              <a:t>of </a:t>
            </a:r>
            <a:r>
              <a:rPr lang="en-US" sz="2000" spc="15" dirty="0">
                <a:solidFill>
                  <a:srgbClr val="22373A"/>
                </a:solidFill>
                <a:latin typeface="Lucida Sans Unicode"/>
                <a:cs typeface="Lucida Sans Unicode"/>
              </a:rPr>
              <a:t>a </a:t>
            </a:r>
            <a:r>
              <a:rPr lang="en-US" sz="2000" spc="-10" dirty="0">
                <a:solidFill>
                  <a:srgbClr val="22373A"/>
                </a:solidFill>
                <a:latin typeface="Lucida Sans Unicode"/>
                <a:cs typeface="Lucida Sans Unicode"/>
              </a:rPr>
              <a:t>“roundtrip” </a:t>
            </a:r>
            <a:r>
              <a:rPr lang="en-US" sz="2000" spc="-30" dirty="0">
                <a:solidFill>
                  <a:srgbClr val="22373A"/>
                </a:solidFill>
                <a:latin typeface="Lucida Sans Unicode"/>
                <a:cs typeface="Lucida Sans Unicode"/>
              </a:rPr>
              <a:t>for </a:t>
            </a:r>
            <a:r>
              <a:rPr lang="en-US" sz="2000" spc="15" dirty="0">
                <a:solidFill>
                  <a:srgbClr val="22373A"/>
                </a:solidFill>
                <a:latin typeface="Lucida Sans Unicode"/>
                <a:cs typeface="Lucida Sans Unicode"/>
              </a:rPr>
              <a:t>a </a:t>
            </a:r>
            <a:r>
              <a:rPr lang="en-US" sz="2000" spc="-5" dirty="0">
                <a:solidFill>
                  <a:srgbClr val="22373A"/>
                </a:solidFill>
                <a:latin typeface="Lucida Sans Unicode"/>
                <a:cs typeface="Lucida Sans Unicode"/>
              </a:rPr>
              <a:t>given </a:t>
            </a:r>
            <a:r>
              <a:rPr lang="en-US" sz="2000" dirty="0">
                <a:solidFill>
                  <a:srgbClr val="22373A"/>
                </a:solidFill>
                <a:latin typeface="Lucida Sans Unicode"/>
                <a:cs typeface="Lucida Sans Unicode"/>
              </a:rPr>
              <a:t> </a:t>
            </a:r>
            <a:r>
              <a:rPr lang="en-US" sz="2000" spc="25" dirty="0">
                <a:solidFill>
                  <a:srgbClr val="22373A"/>
                </a:solidFill>
                <a:latin typeface="Lucida Sans Unicode"/>
                <a:cs typeface="Lucida Sans Unicode"/>
              </a:rPr>
              <a:t>amount</a:t>
            </a:r>
            <a:r>
              <a:rPr lang="en-US" sz="2000" spc="-25" dirty="0">
                <a:solidFill>
                  <a:srgbClr val="22373A"/>
                </a:solidFill>
                <a:latin typeface="Lucida Sans Unicode"/>
                <a:cs typeface="Lucida Sans Unicode"/>
              </a:rPr>
              <a:t> of </a:t>
            </a:r>
            <a:r>
              <a:rPr lang="en-US" sz="2000" dirty="0">
                <a:solidFill>
                  <a:srgbClr val="22373A"/>
                </a:solidFill>
                <a:latin typeface="Lucida Sans Unicode"/>
                <a:cs typeface="Lucida Sans Unicode"/>
              </a:rPr>
              <a:t>Euros</a:t>
            </a:r>
            <a:r>
              <a:rPr lang="en-US" sz="2000" spc="-25" dirty="0">
                <a:solidFill>
                  <a:srgbClr val="22373A"/>
                </a:solidFill>
                <a:latin typeface="Lucida Sans Unicode"/>
                <a:cs typeface="Lucida Sans Unicode"/>
              </a:rPr>
              <a:t> </a:t>
            </a:r>
            <a:r>
              <a:rPr lang="en-US" sz="2000" spc="10" dirty="0">
                <a:solidFill>
                  <a:srgbClr val="22373A"/>
                </a:solidFill>
                <a:latin typeface="Lucida Sans Unicode"/>
                <a:cs typeface="Lucida Sans Unicode"/>
              </a:rPr>
              <a:t>on</a:t>
            </a:r>
            <a:r>
              <a:rPr lang="en-US" sz="2000" spc="-25" dirty="0">
                <a:solidFill>
                  <a:srgbClr val="22373A"/>
                </a:solidFill>
                <a:latin typeface="Lucida Sans Unicode"/>
                <a:cs typeface="Lucida Sans Unicode"/>
              </a:rPr>
              <a:t> </a:t>
            </a:r>
            <a:r>
              <a:rPr lang="en-US" sz="2000" spc="25" dirty="0">
                <a:solidFill>
                  <a:srgbClr val="22373A"/>
                </a:solidFill>
                <a:latin typeface="Lucida Sans Unicode"/>
                <a:cs typeface="Lucida Sans Unicode"/>
              </a:rPr>
              <a:t>each</a:t>
            </a:r>
            <a:r>
              <a:rPr lang="en-US" sz="2000" spc="-25" dirty="0">
                <a:solidFill>
                  <a:srgbClr val="22373A"/>
                </a:solidFill>
                <a:latin typeface="Lucida Sans Unicode"/>
                <a:cs typeface="Lucida Sans Unicode"/>
              </a:rPr>
              <a:t> </a:t>
            </a:r>
            <a:r>
              <a:rPr lang="en-US" sz="2000" spc="-10" dirty="0">
                <a:solidFill>
                  <a:srgbClr val="22373A"/>
                </a:solidFill>
                <a:latin typeface="Lucida Sans Unicode"/>
                <a:cs typeface="Lucida Sans Unicode"/>
              </a:rPr>
              <a:t>venue.</a:t>
            </a:r>
            <a:endParaRPr lang="en-US" sz="2000" dirty="0">
              <a:latin typeface="Lucida Sans Unicode"/>
              <a:cs typeface="Lucida Sans Unicode"/>
            </a:endParaRPr>
          </a:p>
        </p:txBody>
      </p:sp>
      <p:sp>
        <p:nvSpPr>
          <p:cNvPr id="4" name="Slide Number Placeholder 3">
            <a:extLst>
              <a:ext uri="{FF2B5EF4-FFF2-40B4-BE49-F238E27FC236}">
                <a16:creationId xmlns:a16="http://schemas.microsoft.com/office/drawing/2014/main" id="{C5CDF1D5-01FB-482B-96EB-C2E37BFEE191}"/>
              </a:ext>
            </a:extLst>
          </p:cNvPr>
          <p:cNvSpPr>
            <a:spLocks noGrp="1"/>
          </p:cNvSpPr>
          <p:nvPr>
            <p:ph type="sldNum" sz="quarter" idx="12"/>
          </p:nvPr>
        </p:nvSpPr>
        <p:spPr/>
        <p:txBody>
          <a:bodyPr/>
          <a:lstStyle/>
          <a:p>
            <a:pPr>
              <a:defRPr/>
            </a:pPr>
            <a:fld id="{F46FFCC8-0F20-9B4B-AD2E-8C39025E5577}" type="slidenum">
              <a:rPr lang="en-GB" smtClean="0"/>
              <a:pPr>
                <a:defRPr/>
              </a:pPr>
              <a:t>35</a:t>
            </a:fld>
            <a:endParaRPr lang="en-GB"/>
          </a:p>
        </p:txBody>
      </p:sp>
      <p:sp>
        <p:nvSpPr>
          <p:cNvPr id="5" name="Footer Placeholder 4">
            <a:extLst>
              <a:ext uri="{FF2B5EF4-FFF2-40B4-BE49-F238E27FC236}">
                <a16:creationId xmlns:a16="http://schemas.microsoft.com/office/drawing/2014/main" id="{F48893B7-F268-4C87-8514-12B1F77E8902}"/>
              </a:ext>
            </a:extLst>
          </p:cNvPr>
          <p:cNvSpPr>
            <a:spLocks noGrp="1"/>
          </p:cNvSpPr>
          <p:nvPr>
            <p:ph type="ftr" sz="quarter" idx="3"/>
          </p:nvPr>
        </p:nvSpPr>
        <p:spPr/>
        <p:txBody>
          <a:bodyPr/>
          <a:lstStyle/>
          <a:p>
            <a:pPr>
              <a:defRPr/>
            </a:pPr>
            <a:r>
              <a:rPr lang="en-GB"/>
              <a:t>Document Classification</a:t>
            </a:r>
            <a:endParaRPr lang="en-GB">
              <a:cs typeface="+mn-cs"/>
            </a:endParaRPr>
          </a:p>
        </p:txBody>
      </p:sp>
      <p:pic>
        <p:nvPicPr>
          <p:cNvPr id="6" name="object 6">
            <a:extLst>
              <a:ext uri="{FF2B5EF4-FFF2-40B4-BE49-F238E27FC236}">
                <a16:creationId xmlns:a16="http://schemas.microsoft.com/office/drawing/2014/main" id="{EC2DA822-B3EC-429B-A015-54BFC8544FA0}"/>
              </a:ext>
            </a:extLst>
          </p:cNvPr>
          <p:cNvPicPr/>
          <p:nvPr/>
        </p:nvPicPr>
        <p:blipFill>
          <a:blip r:embed="rId2" cstate="print"/>
          <a:stretch>
            <a:fillRect/>
          </a:stretch>
        </p:blipFill>
        <p:spPr>
          <a:xfrm>
            <a:off x="0" y="917576"/>
            <a:ext cx="6620491" cy="4011228"/>
          </a:xfrm>
          <a:prstGeom prst="rect">
            <a:avLst/>
          </a:prstGeom>
        </p:spPr>
      </p:pic>
      <p:sp>
        <p:nvSpPr>
          <p:cNvPr id="8" name="TextBox 7">
            <a:extLst>
              <a:ext uri="{FF2B5EF4-FFF2-40B4-BE49-F238E27FC236}">
                <a16:creationId xmlns:a16="http://schemas.microsoft.com/office/drawing/2014/main" id="{AE71C510-C1A0-434B-84B6-31A4B3568530}"/>
              </a:ext>
            </a:extLst>
          </p:cNvPr>
          <p:cNvSpPr txBox="1"/>
          <p:nvPr/>
        </p:nvSpPr>
        <p:spPr>
          <a:xfrm>
            <a:off x="901205" y="4912228"/>
            <a:ext cx="5021153" cy="646331"/>
          </a:xfrm>
          <a:prstGeom prst="rect">
            <a:avLst/>
          </a:prstGeom>
          <a:noFill/>
        </p:spPr>
        <p:txBody>
          <a:bodyPr wrap="square">
            <a:spAutoFit/>
          </a:bodyPr>
          <a:lstStyle/>
          <a:p>
            <a:pPr algn="ctr"/>
            <a:r>
              <a:rPr lang="en-US" sz="1800" spc="5" dirty="0">
                <a:solidFill>
                  <a:srgbClr val="22373A"/>
                </a:solidFill>
                <a:latin typeface="Lucida Sans Unicode"/>
                <a:cs typeface="Lucida Sans Unicode"/>
              </a:rPr>
              <a:t>Market</a:t>
            </a:r>
            <a:r>
              <a:rPr lang="en-US" sz="1800" spc="-20" dirty="0">
                <a:solidFill>
                  <a:srgbClr val="22373A"/>
                </a:solidFill>
                <a:latin typeface="Lucida Sans Unicode"/>
                <a:cs typeface="Lucida Sans Unicode"/>
              </a:rPr>
              <a:t> </a:t>
            </a:r>
            <a:r>
              <a:rPr lang="en-US" sz="1800" spc="15" dirty="0">
                <a:solidFill>
                  <a:srgbClr val="22373A"/>
                </a:solidFill>
                <a:latin typeface="Lucida Sans Unicode"/>
                <a:cs typeface="Lucida Sans Unicode"/>
              </a:rPr>
              <a:t>Share</a:t>
            </a:r>
            <a:r>
              <a:rPr lang="en-US" sz="1800" spc="-15" dirty="0">
                <a:solidFill>
                  <a:srgbClr val="22373A"/>
                </a:solidFill>
                <a:latin typeface="Lucida Sans Unicode"/>
                <a:cs typeface="Lucida Sans Unicode"/>
              </a:rPr>
              <a:t> </a:t>
            </a:r>
            <a:r>
              <a:rPr lang="en-US" sz="1800" spc="-25" dirty="0">
                <a:solidFill>
                  <a:srgbClr val="22373A"/>
                </a:solidFill>
                <a:latin typeface="Lucida Sans Unicode"/>
                <a:cs typeface="Lucida Sans Unicode"/>
              </a:rPr>
              <a:t>of</a:t>
            </a:r>
            <a:r>
              <a:rPr lang="en-US" sz="1800" spc="-15" dirty="0">
                <a:solidFill>
                  <a:srgbClr val="22373A"/>
                </a:solidFill>
                <a:latin typeface="Lucida Sans Unicode"/>
                <a:cs typeface="Lucida Sans Unicode"/>
              </a:rPr>
              <a:t> </a:t>
            </a:r>
            <a:r>
              <a:rPr lang="en-US" sz="1800" dirty="0">
                <a:solidFill>
                  <a:srgbClr val="22373A"/>
                </a:solidFill>
                <a:latin typeface="Lucida Sans Unicode"/>
                <a:cs typeface="Lucida Sans Unicode"/>
              </a:rPr>
              <a:t>venues</a:t>
            </a:r>
            <a:r>
              <a:rPr lang="en-US" sz="1800" spc="-15" dirty="0">
                <a:solidFill>
                  <a:srgbClr val="22373A"/>
                </a:solidFill>
                <a:latin typeface="Lucida Sans Unicode"/>
                <a:cs typeface="Lucida Sans Unicode"/>
              </a:rPr>
              <a:t> </a:t>
            </a:r>
            <a:r>
              <a:rPr lang="en-US" sz="1800" spc="10" dirty="0">
                <a:solidFill>
                  <a:srgbClr val="22373A"/>
                </a:solidFill>
                <a:latin typeface="Lucida Sans Unicode"/>
                <a:cs typeface="Lucida Sans Unicode"/>
              </a:rPr>
              <a:t>on</a:t>
            </a:r>
            <a:r>
              <a:rPr lang="en-US" sz="1800" spc="-20" dirty="0">
                <a:solidFill>
                  <a:srgbClr val="22373A"/>
                </a:solidFill>
                <a:latin typeface="Lucida Sans Unicode"/>
                <a:cs typeface="Lucida Sans Unicode"/>
              </a:rPr>
              <a:t> </a:t>
            </a:r>
            <a:r>
              <a:rPr lang="en-US" sz="1800" spc="15" dirty="0">
                <a:solidFill>
                  <a:srgbClr val="22373A"/>
                </a:solidFill>
                <a:latin typeface="Lucida Sans Unicode"/>
                <a:cs typeface="Lucida Sans Unicode"/>
              </a:rPr>
              <a:t>a</a:t>
            </a:r>
            <a:r>
              <a:rPr lang="en-US" sz="1800" spc="-15" dirty="0">
                <a:solidFill>
                  <a:srgbClr val="22373A"/>
                </a:solidFill>
                <a:latin typeface="Lucida Sans Unicode"/>
                <a:cs typeface="Lucida Sans Unicode"/>
              </a:rPr>
              <a:t> </a:t>
            </a:r>
            <a:r>
              <a:rPr lang="en-US" sz="1800" dirty="0">
                <a:solidFill>
                  <a:srgbClr val="22373A"/>
                </a:solidFill>
                <a:latin typeface="Lucida Sans Unicode"/>
                <a:cs typeface="Lucida Sans Unicode"/>
              </a:rPr>
              <a:t>typical</a:t>
            </a:r>
            <a:r>
              <a:rPr lang="en-US" sz="1800" spc="-15" dirty="0">
                <a:solidFill>
                  <a:srgbClr val="22373A"/>
                </a:solidFill>
                <a:latin typeface="Lucida Sans Unicode"/>
                <a:cs typeface="Lucida Sans Unicode"/>
              </a:rPr>
              <a:t> </a:t>
            </a:r>
            <a:r>
              <a:rPr lang="en-US" sz="1800" spc="25" dirty="0" err="1">
                <a:solidFill>
                  <a:srgbClr val="22373A"/>
                </a:solidFill>
                <a:latin typeface="Lucida Sans Unicode"/>
                <a:cs typeface="Lucida Sans Unicode"/>
              </a:rPr>
              <a:t>Fench</a:t>
            </a:r>
            <a:r>
              <a:rPr lang="en-US" sz="1800" spc="-15" dirty="0">
                <a:solidFill>
                  <a:srgbClr val="22373A"/>
                </a:solidFill>
                <a:latin typeface="Lucida Sans Unicode"/>
                <a:cs typeface="Lucida Sans Unicode"/>
              </a:rPr>
              <a:t> </a:t>
            </a:r>
            <a:r>
              <a:rPr lang="en-US" sz="1800" spc="10" dirty="0">
                <a:solidFill>
                  <a:srgbClr val="22373A"/>
                </a:solidFill>
                <a:latin typeface="Lucida Sans Unicode"/>
                <a:cs typeface="Lucida Sans Unicode"/>
              </a:rPr>
              <a:t>Stock</a:t>
            </a:r>
            <a:r>
              <a:rPr lang="en-US" sz="1800" spc="-20" dirty="0">
                <a:solidFill>
                  <a:srgbClr val="22373A"/>
                </a:solidFill>
                <a:latin typeface="Lucida Sans Unicode"/>
                <a:cs typeface="Lucida Sans Unicode"/>
              </a:rPr>
              <a:t> </a:t>
            </a:r>
            <a:r>
              <a:rPr lang="en-US" sz="1800" dirty="0">
                <a:solidFill>
                  <a:srgbClr val="22373A"/>
                </a:solidFill>
                <a:latin typeface="Lucida Sans Unicode"/>
                <a:cs typeface="Lucida Sans Unicode"/>
              </a:rPr>
              <a:t>in</a:t>
            </a:r>
            <a:r>
              <a:rPr lang="en-US" sz="1800" spc="-15" dirty="0">
                <a:solidFill>
                  <a:srgbClr val="22373A"/>
                </a:solidFill>
                <a:latin typeface="Lucida Sans Unicode"/>
                <a:cs typeface="Lucida Sans Unicode"/>
              </a:rPr>
              <a:t> </a:t>
            </a:r>
            <a:r>
              <a:rPr lang="en-US" sz="1800" spc="20" dirty="0">
                <a:solidFill>
                  <a:srgbClr val="22373A"/>
                </a:solidFill>
                <a:latin typeface="Lucida Sans Unicode"/>
                <a:cs typeface="Lucida Sans Unicode"/>
              </a:rPr>
              <a:t>2O12</a:t>
            </a:r>
            <a:endParaRPr lang="en-US" dirty="0"/>
          </a:p>
        </p:txBody>
      </p:sp>
    </p:spTree>
    <p:extLst>
      <p:ext uri="{BB962C8B-B14F-4D97-AF65-F5344CB8AC3E}">
        <p14:creationId xmlns:p14="http://schemas.microsoft.com/office/powerpoint/2010/main" val="2508876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039A9DC-1F7D-5E9A-FF9C-1A4FB4FD8DFE}"/>
              </a:ext>
            </a:extLst>
          </p:cNvPr>
          <p:cNvSpPr>
            <a:spLocks noGrp="1"/>
          </p:cNvSpPr>
          <p:nvPr>
            <p:ph type="title"/>
          </p:nvPr>
        </p:nvSpPr>
        <p:spPr>
          <a:xfrm>
            <a:off x="404287" y="241301"/>
            <a:ext cx="10274300" cy="676275"/>
          </a:xfrm>
        </p:spPr>
        <p:txBody>
          <a:bodyPr/>
          <a:lstStyle/>
          <a:p>
            <a:r>
              <a:rPr lang="en-US" sz="2800" spc="10" dirty="0">
                <a:latin typeface="Calibri" panose="020F0502020204030204" pitchFamily="34" charset="0"/>
                <a:cs typeface="Calibri" panose="020F0502020204030204" pitchFamily="34" charset="0"/>
              </a:rPr>
              <a:t>Viewpoint of an optimal (trader) router</a:t>
            </a:r>
          </a:p>
        </p:txBody>
      </p:sp>
      <p:pic>
        <p:nvPicPr>
          <p:cNvPr id="9" name="object 6">
            <a:extLst>
              <a:ext uri="{FF2B5EF4-FFF2-40B4-BE49-F238E27FC236}">
                <a16:creationId xmlns:a16="http://schemas.microsoft.com/office/drawing/2014/main" id="{6A8E5318-991C-4048-9E42-2F93C237BC31}"/>
              </a:ext>
            </a:extLst>
          </p:cNvPr>
          <p:cNvPicPr/>
          <p:nvPr/>
        </p:nvPicPr>
        <p:blipFill>
          <a:blip r:embed="rId2" cstate="print"/>
          <a:stretch>
            <a:fillRect/>
          </a:stretch>
        </p:blipFill>
        <p:spPr>
          <a:xfrm>
            <a:off x="554893" y="1480029"/>
            <a:ext cx="4717338" cy="3109845"/>
          </a:xfrm>
          <a:prstGeom prst="rect">
            <a:avLst/>
          </a:prstGeom>
          <a:noFill/>
        </p:spPr>
      </p:pic>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31A2C8F-E63E-4839-B5B7-2F5E157D9177}"/>
                  </a:ext>
                </a:extLst>
              </p:cNvPr>
              <p:cNvSpPr>
                <a:spLocks noGrp="1"/>
              </p:cNvSpPr>
              <p:nvPr>
                <p:ph sz="quarter" idx="14"/>
              </p:nvPr>
            </p:nvSpPr>
            <p:spPr>
              <a:xfrm>
                <a:off x="6191251" y="1763713"/>
                <a:ext cx="5580336" cy="3181667"/>
              </a:xfrm>
            </p:spPr>
            <p:txBody>
              <a:bodyPr wrap="square" anchor="t">
                <a:normAutofit lnSpcReduction="10000"/>
              </a:bodyPr>
              <a:lstStyle/>
              <a:p>
                <a:pPr marL="76200" marR="169545">
                  <a:spcBef>
                    <a:spcPts val="100"/>
                  </a:spcBef>
                </a:pPr>
                <a:r>
                  <a:rPr lang="en-US" sz="2000" dirty="0">
                    <a:latin typeface="Calibri" panose="020F0502020204030204" pitchFamily="34" charset="0"/>
                    <a:cs typeface="Calibri" panose="020F0502020204030204" pitchFamily="34" charset="0"/>
                  </a:rPr>
                  <a:t>Given </a:t>
                </a:r>
                <a:r>
                  <a:rPr lang="en-US" sz="2000" spc="15" dirty="0">
                    <a:latin typeface="Calibri" panose="020F0502020204030204" pitchFamily="34" charset="0"/>
                    <a:cs typeface="Calibri" panose="020F0502020204030204" pitchFamily="34" charset="0"/>
                  </a:rPr>
                  <a:t>that </a:t>
                </a:r>
                <a:r>
                  <a:rPr lang="en-US" sz="2000" spc="-10" dirty="0">
                    <a:latin typeface="Calibri" panose="020F0502020204030204" pitchFamily="34" charset="0"/>
                    <a:cs typeface="Calibri" panose="020F0502020204030204" pitchFamily="34" charset="0"/>
                  </a:rPr>
                  <a:t>you </a:t>
                </a:r>
                <a:r>
                  <a:rPr lang="en-US" sz="2000" spc="10" dirty="0">
                    <a:latin typeface="Calibri" panose="020F0502020204030204" pitchFamily="34" charset="0"/>
                    <a:cs typeface="Calibri" panose="020F0502020204030204" pitchFamily="34" charset="0"/>
                  </a:rPr>
                  <a:t>know </a:t>
                </a:r>
                <a:r>
                  <a:rPr lang="en-US" sz="2000" dirty="0">
                    <a:latin typeface="Calibri" panose="020F0502020204030204" pitchFamily="34" charset="0"/>
                    <a:cs typeface="Calibri" panose="020F0502020204030204" pitchFamily="34" charset="0"/>
                  </a:rPr>
                  <a:t>in </a:t>
                </a:r>
                <a:r>
                  <a:rPr lang="en-US" sz="2000" spc="10" dirty="0">
                    <a:latin typeface="Calibri" panose="020F0502020204030204" pitchFamily="34" charset="0"/>
                    <a:cs typeface="Calibri" panose="020F0502020204030204" pitchFamily="34" charset="0"/>
                  </a:rPr>
                  <a:t>advance </a:t>
                </a:r>
                <a:r>
                  <a:rPr lang="en-US" sz="2000" spc="20" dirty="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flow </a:t>
                </a:r>
                <a:r>
                  <a:rPr lang="en-US" sz="2000" spc="45" dirty="0" err="1">
                    <a:latin typeface="Calibri" panose="020F0502020204030204" pitchFamily="34" charset="0"/>
                    <a:cs typeface="Calibri" panose="020F0502020204030204" pitchFamily="34" charset="0"/>
                  </a:rPr>
                  <a:t>Φ</a:t>
                </a:r>
                <a:r>
                  <a:rPr lang="en-US" sz="2000" i="1" spc="67" baseline="-13888" dirty="0" err="1">
                    <a:latin typeface="Calibri" panose="020F0502020204030204" pitchFamily="34" charset="0"/>
                    <a:cs typeface="Calibri" panose="020F0502020204030204" pitchFamily="34" charset="0"/>
                  </a:rPr>
                  <a:t>k</a:t>
                </a:r>
                <a:r>
                  <a:rPr lang="en-US" sz="2000" i="1" spc="67" baseline="-13888"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of </a:t>
                </a:r>
                <a:r>
                  <a:rPr lang="en-US" sz="2000" spc="-2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liquidity</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consumption</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on</a:t>
                </a:r>
                <a:r>
                  <a:rPr lang="en-US" sz="2000" spc="-15" dirty="0">
                    <a:latin typeface="Calibri" panose="020F0502020204030204" pitchFamily="34" charset="0"/>
                    <a:cs typeface="Calibri" panose="020F0502020204030204" pitchFamily="34" charset="0"/>
                  </a:rPr>
                  <a:t> </a:t>
                </a:r>
                <a:r>
                  <a:rPr lang="en-US" sz="2000" spc="25" dirty="0">
                    <a:latin typeface="Calibri" panose="020F0502020204030204" pitchFamily="34" charset="0"/>
                    <a:cs typeface="Calibri" panose="020F0502020204030204" pitchFamily="34" charset="0"/>
                  </a:rPr>
                  <a:t>each</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venue</a:t>
                </a:r>
                <a:r>
                  <a:rPr lang="en-US" sz="2000" spc="-15" dirty="0">
                    <a:latin typeface="Calibri" panose="020F0502020204030204" pitchFamily="34" charset="0"/>
                    <a:cs typeface="Calibri" panose="020F0502020204030204" pitchFamily="34" charset="0"/>
                  </a:rPr>
                  <a:t> </a:t>
                </a:r>
                <a:r>
                  <a:rPr lang="en-US" sz="2000" i="1" spc="-55" dirty="0">
                    <a:latin typeface="Calibri" panose="020F0502020204030204" pitchFamily="34" charset="0"/>
                    <a:cs typeface="Calibri" panose="020F0502020204030204" pitchFamily="34" charset="0"/>
                  </a:rPr>
                  <a:t>k</a:t>
                </a:r>
                <a:r>
                  <a:rPr lang="en-US" sz="2000" spc="-55" dirty="0">
                    <a:latin typeface="Calibri" panose="020F0502020204030204" pitchFamily="34" charset="0"/>
                    <a:cs typeface="Calibri" panose="020F0502020204030204" pitchFamily="34" charset="0"/>
                  </a:rPr>
                  <a:t>,</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you</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can </a:t>
                </a:r>
                <a:r>
                  <a:rPr lang="en-US" sz="2000" spc="-240"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choose </a:t>
                </a:r>
                <a:r>
                  <a:rPr lang="en-US" sz="2000" spc="-5" dirty="0">
                    <a:latin typeface="Calibri" panose="020F0502020204030204" pitchFamily="34" charset="0"/>
                    <a:cs typeface="Calibri" panose="020F0502020204030204" pitchFamily="34" charset="0"/>
                  </a:rPr>
                  <a:t>any </a:t>
                </a:r>
                <a:r>
                  <a:rPr lang="en-US" sz="2000" spc="10" dirty="0">
                    <a:latin typeface="Calibri" panose="020F0502020204030204" pitchFamily="34" charset="0"/>
                    <a:cs typeface="Calibri" panose="020F0502020204030204" pitchFamily="34" charset="0"/>
                  </a:rPr>
                  <a:t>combination </a:t>
                </a:r>
                <a:r>
                  <a:rPr lang="en-US" sz="2000" spc="-10" dirty="0">
                    <a:latin typeface="Calibri" panose="020F0502020204030204" pitchFamily="34" charset="0"/>
                    <a:cs typeface="Calibri" panose="020F0502020204030204" pitchFamily="34" charset="0"/>
                  </a:rPr>
                  <a:t>(to focus </a:t>
                </a:r>
                <a:r>
                  <a:rPr lang="en-US" sz="2000" spc="10" dirty="0">
                    <a:latin typeface="Calibri" panose="020F0502020204030204" pitchFamily="34" charset="0"/>
                    <a:cs typeface="Calibri" panose="020F0502020204030204" pitchFamily="34" charset="0"/>
                  </a:rPr>
                  <a:t>on </a:t>
                </a:r>
                <a:r>
                  <a:rPr lang="en-US" sz="2000" dirty="0">
                    <a:latin typeface="Calibri" panose="020F0502020204030204" pitchFamily="34" charset="0"/>
                    <a:cs typeface="Calibri" panose="020F0502020204030204" pitchFamily="34" charset="0"/>
                  </a:rPr>
                  <a:t>price </a:t>
                </a:r>
                <a:r>
                  <a:rPr lang="en-US" sz="2000" spc="-20" dirty="0">
                    <a:latin typeface="Calibri" panose="020F0502020204030204" pitchFamily="34" charset="0"/>
                    <a:cs typeface="Calibri" panose="020F0502020204030204" pitchFamily="34" charset="0"/>
                  </a:rPr>
                  <a:t>or </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speed).</a:t>
                </a:r>
              </a:p>
              <a:p>
                <a:pPr marL="76200" marR="169545">
                  <a:spcBef>
                    <a:spcPts val="100"/>
                  </a:spcBef>
                </a:pPr>
                <a:endParaRPr lang="en-US" sz="2000" dirty="0">
                  <a:latin typeface="Calibri" panose="020F0502020204030204" pitchFamily="34" charset="0"/>
                  <a:cs typeface="Calibri" panose="020F0502020204030204" pitchFamily="34" charset="0"/>
                </a:endParaRPr>
              </a:p>
              <a:p>
                <a:pPr marL="76200" marR="68580">
                  <a:spcBef>
                    <a:spcPts val="65"/>
                  </a:spcBef>
                </a:pPr>
                <a:r>
                  <a:rPr lang="en-US" sz="2000" spc="-25" dirty="0">
                    <a:latin typeface="Calibri" panose="020F0502020204030204" pitchFamily="34" charset="0"/>
                    <a:cs typeface="Calibri" panose="020F0502020204030204" pitchFamily="34" charset="0"/>
                  </a:rPr>
                  <a:t>The </a:t>
                </a:r>
                <a:r>
                  <a:rPr lang="en-US" sz="2000" spc="5" dirty="0">
                    <a:latin typeface="Calibri" panose="020F0502020204030204" pitchFamily="34" charset="0"/>
                    <a:cs typeface="Calibri" panose="020F0502020204030204" pitchFamily="34" charset="0"/>
                  </a:rPr>
                  <a:t>estimation </a:t>
                </a:r>
                <a:r>
                  <a:rPr lang="en-US" sz="2000" spc="-25" dirty="0">
                    <a:latin typeface="Calibri" panose="020F0502020204030204" pitchFamily="34" charset="0"/>
                    <a:cs typeface="Calibri" panose="020F0502020204030204" pitchFamily="34" charset="0"/>
                  </a:rPr>
                  <a:t>of </a:t>
                </a:r>
                <a:r>
                  <a:rPr lang="en-US" sz="2000" spc="20" dirty="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flow </a:t>
                </a:r>
                <a:r>
                  <a:rPr lang="en-US" sz="2000" spc="-40" dirty="0">
                    <a:latin typeface="Calibri" panose="020F0502020204030204" pitchFamily="34" charset="0"/>
                    <a:cs typeface="Calibri" panose="020F0502020204030204" pitchFamily="34" charset="0"/>
                  </a:rPr>
                  <a:t>is </a:t>
                </a:r>
                <a:r>
                  <a:rPr lang="en-US" sz="2000" spc="-15" dirty="0">
                    <a:latin typeface="Calibri" panose="020F0502020204030204" pitchFamily="34" charset="0"/>
                    <a:cs typeface="Calibri" panose="020F0502020204030204" pitchFamily="34" charset="0"/>
                  </a:rPr>
                  <a:t>difficult, </a:t>
                </a:r>
                <a:r>
                  <a:rPr lang="en-US" sz="2000" spc="-5" dirty="0">
                    <a:latin typeface="Calibri" panose="020F0502020204030204" pitchFamily="34" charset="0"/>
                    <a:cs typeface="Calibri" panose="020F0502020204030204" pitchFamily="34" charset="0"/>
                  </a:rPr>
                  <a:t>since </a:t>
                </a:r>
                <a:r>
                  <a:rPr lang="en-US" sz="2000" spc="20" dirty="0">
                    <a:latin typeface="Calibri" panose="020F0502020204030204" pitchFamily="34" charset="0"/>
                    <a:cs typeface="Calibri" panose="020F0502020204030204" pitchFamily="34" charset="0"/>
                  </a:rPr>
                  <a:t>the </a:t>
                </a:r>
                <a:r>
                  <a:rPr lang="en-US" sz="2000" spc="2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picture </a:t>
                </a:r>
                <a:r>
                  <a:rPr lang="en-US" sz="2000" spc="-10" dirty="0">
                    <a:latin typeface="Calibri" panose="020F0502020204030204" pitchFamily="34" charset="0"/>
                    <a:cs typeface="Calibri" panose="020F0502020204030204" pitchFamily="34" charset="0"/>
                  </a:rPr>
                  <a:t>you </a:t>
                </a:r>
                <a:r>
                  <a:rPr lang="en-US" sz="2000" spc="-5" dirty="0">
                    <a:latin typeface="Calibri" panose="020F0502020204030204" pitchFamily="34" charset="0"/>
                    <a:cs typeface="Calibri" panose="020F0502020204030204" pitchFamily="34" charset="0"/>
                  </a:rPr>
                  <a:t>see </a:t>
                </a:r>
                <a:r>
                  <a:rPr lang="en-US" sz="2000" spc="-40" dirty="0">
                    <a:latin typeface="Calibri" panose="020F0502020204030204" pitchFamily="34" charset="0"/>
                    <a:cs typeface="Calibri" panose="020F0502020204030204" pitchFamily="34" charset="0"/>
                  </a:rPr>
                  <a:t>is </a:t>
                </a:r>
                <a:r>
                  <a:rPr lang="en-US" sz="2000" spc="15" dirty="0">
                    <a:latin typeface="Calibri" panose="020F0502020204030204" pitchFamily="34" charset="0"/>
                    <a:cs typeface="Calibri" panose="020F0502020204030204" pitchFamily="34" charset="0"/>
                  </a:rPr>
                  <a:t>outdated </a:t>
                </a:r>
                <a:r>
                  <a:rPr lang="en-US" sz="2000" spc="10" dirty="0">
                    <a:latin typeface="Calibri" panose="020F0502020204030204" pitchFamily="34" charset="0"/>
                    <a:cs typeface="Calibri" panose="020F0502020204030204" pitchFamily="34" charset="0"/>
                  </a:rPr>
                  <a:t>at </a:t>
                </a:r>
                <a:r>
                  <a:rPr lang="en-US" sz="2000" spc="20" dirty="0">
                    <a:latin typeface="Calibri" panose="020F0502020204030204" pitchFamily="34" charset="0"/>
                    <a:cs typeface="Calibri" panose="020F0502020204030204" pitchFamily="34" charset="0"/>
                  </a:rPr>
                  <a:t>the </a:t>
                </a:r>
                <a:r>
                  <a:rPr lang="en-US" sz="2000" spc="10" dirty="0">
                    <a:latin typeface="Calibri" panose="020F0502020204030204" pitchFamily="34" charset="0"/>
                    <a:cs typeface="Calibri" panose="020F0502020204030204" pitchFamily="34" charset="0"/>
                  </a:rPr>
                  <a:t>rhythm </a:t>
                </a:r>
                <a:r>
                  <a:rPr lang="en-US" sz="2000" spc="-25" dirty="0">
                    <a:latin typeface="Calibri" panose="020F0502020204030204" pitchFamily="34" charset="0"/>
                    <a:cs typeface="Calibri" panose="020F0502020204030204" pitchFamily="34" charset="0"/>
                  </a:rPr>
                  <a:t>of </a:t>
                </a:r>
                <a:r>
                  <a:rPr lang="en-US" sz="2000" spc="20" dirty="0">
                    <a:latin typeface="Calibri" panose="020F0502020204030204" pitchFamily="34" charset="0"/>
                    <a:cs typeface="Calibri" panose="020F0502020204030204" pitchFamily="34" charset="0"/>
                  </a:rPr>
                  <a:t>the </a:t>
                </a:r>
                <a:r>
                  <a:rPr lang="en-US" sz="2000" spc="2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upda</a:t>
                </a:r>
                <a:r>
                  <a:rPr lang="en-US" sz="2000" spc="5" dirty="0">
                    <a:latin typeface="Calibri" panose="020F0502020204030204" pitchFamily="34" charset="0"/>
                    <a:cs typeface="Calibri" panose="020F0502020204030204" pitchFamily="34" charset="0"/>
                  </a:rPr>
                  <a:t>t</a:t>
                </a:r>
                <a:r>
                  <a:rPr lang="en-US" sz="2000" spc="-15" dirty="0">
                    <a:latin typeface="Calibri" panose="020F0502020204030204" pitchFamily="34" charset="0"/>
                    <a:cs typeface="Calibri" panose="020F0502020204030204" pitchFamily="34" charset="0"/>
                  </a:rPr>
                  <a:t>es </a:t>
                </a:r>
                <a:r>
                  <a:rPr lang="en-US" sz="2000" spc="-10" dirty="0">
                    <a:latin typeface="Calibri" panose="020F0502020204030204" pitchFamily="34" charset="0"/>
                    <a:cs typeface="Calibri" panose="020F0502020204030204" pitchFamily="34" charset="0"/>
                  </a:rPr>
                  <a:t>o</a:t>
                </a:r>
                <a:r>
                  <a:rPr lang="en-US" sz="2000" spc="-40" dirty="0">
                    <a:latin typeface="Calibri" panose="020F0502020204030204" pitchFamily="34" charset="0"/>
                    <a:cs typeface="Calibri" panose="020F0502020204030204" pitchFamily="34" charset="0"/>
                  </a:rPr>
                  <a:t>f</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10" dirty="0">
                    <a:latin typeface="Calibri" panose="020F0502020204030204" pitchFamily="34" charset="0"/>
                    <a:cs typeface="Calibri" panose="020F0502020204030204" pitchFamily="34" charset="0"/>
                  </a:rPr>
                  <a:t>orderbook:</a:t>
                </a:r>
                <a:r>
                  <a:rPr lang="en-US" sz="2000" spc="25" dirty="0">
                    <a:latin typeface="Calibri" panose="020F0502020204030204" pitchFamily="34" charset="0"/>
                    <a:cs typeface="Calibri" panose="020F0502020204030204" pitchFamily="34" charset="0"/>
                  </a:rPr>
                  <a:t> </a:t>
                </a:r>
                <a:r>
                  <a:rPr lang="en-US" sz="2000" spc="-30" dirty="0">
                    <a:latin typeface="Calibri" panose="020F0502020204030204" pitchFamily="34" charset="0"/>
                    <a:cs typeface="Calibri" panose="020F0502020204030204" pitchFamily="34" charset="0"/>
                  </a:rPr>
                  <a:t>if</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15" dirty="0">
                    <a:latin typeface="Calibri" panose="020F0502020204030204" pitchFamily="34" charset="0"/>
                    <a:cs typeface="Calibri" panose="020F0502020204030204" pitchFamily="34" charset="0"/>
                  </a:rPr>
                  <a:t>updating</a:t>
                </a:r>
                <a:r>
                  <a:rPr lang="en-US" sz="2000" spc="-15" dirty="0">
                    <a:latin typeface="Calibri" panose="020F0502020204030204" pitchFamily="34" charset="0"/>
                    <a:cs typeface="Calibri" panose="020F0502020204030204" pitchFamily="34" charset="0"/>
                  </a:rPr>
                  <a:t> </a:t>
                </a:r>
                <a:r>
                  <a:rPr lang="en-US" sz="2000" spc="-65" dirty="0">
                    <a:latin typeface="Calibri" panose="020F0502020204030204" pitchFamily="34" charset="0"/>
                    <a:cs typeface="Calibri" panose="020F0502020204030204" pitchFamily="34" charset="0"/>
                  </a:rPr>
                  <a:t>r</a:t>
                </a:r>
                <a:r>
                  <a:rPr lang="en-US" sz="2000" spc="10" dirty="0">
                    <a:latin typeface="Calibri" panose="020F0502020204030204" pitchFamily="34" charset="0"/>
                    <a:cs typeface="Calibri" panose="020F0502020204030204" pitchFamily="34" charset="0"/>
                  </a:rPr>
                  <a:t>a</a:t>
                </a:r>
                <a:r>
                  <a:rPr lang="en-US" sz="2000" spc="-5" dirty="0">
                    <a:latin typeface="Calibri" panose="020F0502020204030204" pitchFamily="34" charset="0"/>
                    <a:cs typeface="Calibri" panose="020F0502020204030204" pitchFamily="34" charset="0"/>
                  </a:rPr>
                  <a:t>t</a:t>
                </a:r>
                <a:r>
                  <a:rPr lang="en-US" sz="2000" spc="20" dirty="0">
                    <a:latin typeface="Calibri" panose="020F0502020204030204" pitchFamily="34" charset="0"/>
                    <a:cs typeface="Calibri" panose="020F0502020204030204" pitchFamily="34" charset="0"/>
                  </a:rPr>
                  <a:t>e</a:t>
                </a:r>
                <a:r>
                  <a:rPr lang="en-US" sz="2000" spc="-15" dirty="0">
                    <a:latin typeface="Calibri" panose="020F0502020204030204" pitchFamily="34" charset="0"/>
                    <a:cs typeface="Calibri" panose="020F0502020204030204" pitchFamily="34" charset="0"/>
                  </a:rPr>
                  <a:t> </a:t>
                </a:r>
                <a:r>
                  <a:rPr lang="en-US" sz="2000" spc="-60" dirty="0">
                    <a:latin typeface="Calibri" panose="020F0502020204030204" pitchFamily="34" charset="0"/>
                    <a:cs typeface="Calibri" panose="020F0502020204030204" pitchFamily="34" charset="0"/>
                  </a:rPr>
                  <a:t>ρ</a:t>
                </a:r>
                <a:r>
                  <a:rPr lang="en-US" sz="2000" spc="-15" dirty="0">
                    <a:latin typeface="Calibri" panose="020F0502020204030204" pitchFamily="34" charset="0"/>
                    <a:cs typeface="Calibri" panose="020F0502020204030204" pitchFamily="34" charset="0"/>
                  </a:rPr>
                  <a:t> </a:t>
                </a:r>
                <a:r>
                  <a:rPr lang="en-US" sz="2000" spc="-35" dirty="0">
                    <a:latin typeface="Calibri" panose="020F0502020204030204" pitchFamily="34" charset="0"/>
                    <a:cs typeface="Calibri" panose="020F0502020204030204" pitchFamily="34" charset="0"/>
                  </a:rPr>
                  <a:t>is  </a:t>
                </a:r>
                <a:r>
                  <a:rPr lang="en-US" sz="2000" spc="-10" dirty="0">
                    <a:latin typeface="Calibri" panose="020F0502020204030204" pitchFamily="34" charset="0"/>
                    <a:cs typeface="Calibri" panose="020F0502020204030204" pitchFamily="34" charset="0"/>
                  </a:rPr>
                  <a:t>25OHz,</a:t>
                </a:r>
                <a:r>
                  <a:rPr lang="en-US" sz="2000" spc="-20"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then</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the</a:t>
                </a:r>
                <a:r>
                  <a:rPr lang="en-US" sz="2000" spc="-15" dirty="0">
                    <a:latin typeface="Calibri" panose="020F0502020204030204" pitchFamily="34" charset="0"/>
                    <a:cs typeface="Calibri" panose="020F0502020204030204" pitchFamily="34" charset="0"/>
                  </a:rPr>
                  <a:t> </a:t>
                </a:r>
                <a:r>
                  <a:rPr lang="en-US" sz="2000" spc="20" dirty="0">
                    <a:latin typeface="Calibri" panose="020F0502020204030204" pitchFamily="34" charset="0"/>
                    <a:cs typeface="Calibri" panose="020F0502020204030204" pitchFamily="34" charset="0"/>
                  </a:rPr>
                  <a:t>time</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to</a:t>
                </a:r>
                <a:r>
                  <a:rPr lang="en-US" sz="2000" spc="-15" dirty="0">
                    <a:latin typeface="Calibri" panose="020F0502020204030204" pitchFamily="34" charset="0"/>
                    <a:cs typeface="Calibri" panose="020F0502020204030204" pitchFamily="34" charset="0"/>
                  </a:rPr>
                  <a:t> </a:t>
                </a:r>
                <a:r>
                  <a:rPr lang="en-US" sz="2000" spc="5" dirty="0">
                    <a:latin typeface="Calibri" panose="020F0502020204030204" pitchFamily="34" charset="0"/>
                    <a:cs typeface="Calibri" panose="020F0502020204030204" pitchFamily="34" charset="0"/>
                  </a:rPr>
                  <a:t>react</a:t>
                </a:r>
                <a:r>
                  <a:rPr lang="en-US" sz="2000" spc="-20" dirty="0">
                    <a:latin typeface="Calibri" panose="020F0502020204030204" pitchFamily="34" charset="0"/>
                    <a:cs typeface="Calibri" panose="020F0502020204030204" pitchFamily="34" charset="0"/>
                  </a:rPr>
                  <a:t> </a:t>
                </a:r>
                <a:r>
                  <a:rPr lang="en-US" sz="2000" spc="-60" dirty="0">
                    <a:latin typeface="Calibri" panose="020F0502020204030204" pitchFamily="34" charset="0"/>
                    <a:cs typeface="Calibri" panose="020F0502020204030204" pitchFamily="34" charset="0"/>
                  </a:rPr>
                  <a:t>is</a:t>
                </a:r>
              </a:p>
              <a:p>
                <a:pPr marL="76200" marR="68580">
                  <a:spcBef>
                    <a:spcPts val="65"/>
                  </a:spcBef>
                </a:pPr>
                <a:endParaRPr lang="en-US" sz="2000" spc="-60" dirty="0">
                  <a:latin typeface="Calibri" panose="020F0502020204030204" pitchFamily="34" charset="0"/>
                  <a:cs typeface="Calibri" panose="020F0502020204030204" pitchFamily="34" charset="0"/>
                </a:endParaRPr>
              </a:p>
              <a:p>
                <a:pPr marL="76200" marR="68580">
                  <a:spcBef>
                    <a:spcPts val="65"/>
                  </a:spcBef>
                </a:pPr>
                <a:endParaRPr lang="el-GR" sz="1000" dirty="0">
                  <a:latin typeface="Lucida Sans Unicode"/>
                  <a:cs typeface="Lucida Sans Unicode"/>
                </a:endParaRPr>
              </a:p>
              <a:p>
                <a:pPr marL="815340">
                  <a:lnSpc>
                    <a:spcPts val="825"/>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𝑟𝑒𝑎𝑐𝑡𝑖𝑜𝑛</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𝜌</m:t>
                          </m:r>
                        </m:den>
                      </m:f>
                      <m:r>
                        <a:rPr lang="en-US" b="0" i="1" smtClean="0">
                          <a:latin typeface="Cambria Math" panose="02040503050406030204" pitchFamily="18" charset="0"/>
                        </a:rPr>
                        <m:t>=2</m:t>
                      </m:r>
                      <m:r>
                        <a:rPr lang="en-US" b="0" i="1" smtClean="0">
                          <a:latin typeface="Cambria Math" panose="02040503050406030204" pitchFamily="18" charset="0"/>
                        </a:rPr>
                        <m:t>𝑚𝑠</m:t>
                      </m:r>
                    </m:oMath>
                  </m:oMathPara>
                </a14:m>
                <a:endParaRPr lang="en-US" dirty="0"/>
              </a:p>
            </p:txBody>
          </p:sp>
        </mc:Choice>
        <mc:Fallback xmlns="">
          <p:sp>
            <p:nvSpPr>
              <p:cNvPr id="8" name="Content Placeholder 7">
                <a:extLst>
                  <a:ext uri="{FF2B5EF4-FFF2-40B4-BE49-F238E27FC236}">
                    <a16:creationId xmlns:a16="http://schemas.microsoft.com/office/drawing/2014/main" id="{431A2C8F-E63E-4839-B5B7-2F5E157D9177}"/>
                  </a:ext>
                </a:extLst>
              </p:cNvPr>
              <p:cNvSpPr>
                <a:spLocks noGrp="1" noRot="1" noChangeAspect="1" noMove="1" noResize="1" noEditPoints="1" noAdjustHandles="1" noChangeArrowheads="1" noChangeShapeType="1" noTextEdit="1"/>
              </p:cNvSpPr>
              <p:nvPr>
                <p:ph sz="quarter" idx="14"/>
              </p:nvPr>
            </p:nvSpPr>
            <p:spPr>
              <a:xfrm>
                <a:off x="6191251" y="1763713"/>
                <a:ext cx="5580336" cy="3181667"/>
              </a:xfrm>
              <a:blipFill>
                <a:blip r:embed="rId3"/>
                <a:stretch>
                  <a:fillRect l="-1421" t="-3448" b="-11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B431E6-B677-44DB-9A36-F125038E20BD}"/>
              </a:ext>
            </a:extLst>
          </p:cNvPr>
          <p:cNvSpPr>
            <a:spLocks noGrp="1"/>
          </p:cNvSpPr>
          <p:nvPr>
            <p:ph type="sldNum" sz="quarter" idx="17"/>
          </p:nvPr>
        </p:nvSpPr>
        <p:spPr>
          <a:xfrm>
            <a:off x="6023441" y="6525347"/>
            <a:ext cx="395817" cy="122237"/>
          </a:xfrm>
        </p:spPr>
        <p:txBody>
          <a:bodyPr anchor="t">
            <a:normAutofit/>
          </a:bodyPr>
          <a:lstStyle/>
          <a:p>
            <a:pPr>
              <a:spcAft>
                <a:spcPts val="600"/>
              </a:spcAft>
              <a:defRPr/>
            </a:pPr>
            <a:fld id="{F46FFCC8-0F20-9B4B-AD2E-8C39025E5577}" type="slidenum">
              <a:rPr lang="en-GB" smtClean="0"/>
              <a:pPr>
                <a:spcAft>
                  <a:spcPts val="600"/>
                </a:spcAft>
                <a:defRPr/>
              </a:pPr>
              <a:t>36</a:t>
            </a:fld>
            <a:endParaRPr lang="en-GB"/>
          </a:p>
        </p:txBody>
      </p:sp>
      <p:sp>
        <p:nvSpPr>
          <p:cNvPr id="5" name="Footer Placeholder 4">
            <a:extLst>
              <a:ext uri="{FF2B5EF4-FFF2-40B4-BE49-F238E27FC236}">
                <a16:creationId xmlns:a16="http://schemas.microsoft.com/office/drawing/2014/main" id="{6D6AB256-13C3-4DA7-B6B6-96A39470BD42}"/>
              </a:ext>
            </a:extLst>
          </p:cNvPr>
          <p:cNvSpPr>
            <a:spLocks noGrp="1"/>
          </p:cNvSpPr>
          <p:nvPr>
            <p:ph type="ftr" sz="quarter" idx="3"/>
          </p:nvPr>
        </p:nvSpPr>
        <p:spPr>
          <a:xfrm>
            <a:off x="387464" y="6557964"/>
            <a:ext cx="3166533" cy="111125"/>
          </a:xfrm>
        </p:spPr>
        <p:txBody>
          <a:bodyPr anchor="t">
            <a:normAutofit/>
          </a:bodyPr>
          <a:lstStyle/>
          <a:p>
            <a:pPr>
              <a:spcAft>
                <a:spcPts val="600"/>
              </a:spcAft>
              <a:defRPr/>
            </a:pPr>
            <a:r>
              <a:rPr lang="en-GB"/>
              <a:t>Document Classification</a:t>
            </a:r>
          </a:p>
        </p:txBody>
      </p:sp>
      <p:sp>
        <p:nvSpPr>
          <p:cNvPr id="12" name="TextBox 11">
            <a:extLst>
              <a:ext uri="{FF2B5EF4-FFF2-40B4-BE49-F238E27FC236}">
                <a16:creationId xmlns:a16="http://schemas.microsoft.com/office/drawing/2014/main" id="{4B5A1CAB-D597-41BD-8A25-B85529BCB0AF}"/>
              </a:ext>
            </a:extLst>
          </p:cNvPr>
          <p:cNvSpPr txBox="1"/>
          <p:nvPr/>
        </p:nvSpPr>
        <p:spPr>
          <a:xfrm>
            <a:off x="1114073" y="5079637"/>
            <a:ext cx="10214552" cy="923330"/>
          </a:xfrm>
          <a:prstGeom prst="rect">
            <a:avLst/>
          </a:prstGeom>
          <a:noFill/>
        </p:spPr>
        <p:txBody>
          <a:bodyPr wrap="square">
            <a:spAutoFit/>
          </a:bodyPr>
          <a:lstStyle/>
          <a:p>
            <a:r>
              <a:rPr lang="en-US" sz="1800" spc="10" dirty="0">
                <a:solidFill>
                  <a:srgbClr val="22373A"/>
                </a:solidFill>
                <a:latin typeface="Lucida Sans Unicode"/>
                <a:cs typeface="Lucida Sans Unicode"/>
              </a:rPr>
              <a:t>In</a:t>
            </a:r>
            <a:r>
              <a:rPr lang="en-US" sz="1800" spc="-10" dirty="0">
                <a:solidFill>
                  <a:srgbClr val="22373A"/>
                </a:solidFill>
                <a:latin typeface="Lucida Sans Unicode"/>
                <a:cs typeface="Lucida Sans Unicode"/>
              </a:rPr>
              <a:t> </a:t>
            </a:r>
            <a:r>
              <a:rPr lang="en-US" sz="1800" spc="15" dirty="0">
                <a:solidFill>
                  <a:srgbClr val="22373A"/>
                </a:solidFill>
                <a:latin typeface="Lucida Sans Unicode"/>
                <a:cs typeface="Lucida Sans Unicode"/>
                <a:hlinkClick r:id="" action="ppaction://noaction"/>
              </a:rPr>
              <a:t>[PLL11]</a:t>
            </a:r>
            <a:r>
              <a:rPr lang="en-US" sz="1800" spc="-10" dirty="0">
                <a:solidFill>
                  <a:srgbClr val="22373A"/>
                </a:solidFill>
                <a:latin typeface="Lucida Sans Unicode"/>
                <a:cs typeface="Lucida Sans Unicode"/>
                <a:hlinkClick r:id="" action="ppaction://noaction"/>
              </a:rPr>
              <a:t> </a:t>
            </a:r>
            <a:r>
              <a:rPr lang="en-US" sz="1800" spc="25" dirty="0">
                <a:solidFill>
                  <a:srgbClr val="22373A"/>
                </a:solidFill>
                <a:latin typeface="Lucida Sans Unicode"/>
                <a:cs typeface="Lucida Sans Unicode"/>
              </a:rPr>
              <a:t>and</a:t>
            </a:r>
            <a:r>
              <a:rPr lang="en-US" sz="1800" spc="-10" dirty="0">
                <a:solidFill>
                  <a:srgbClr val="22373A"/>
                </a:solidFill>
                <a:latin typeface="Lucida Sans Unicode"/>
                <a:cs typeface="Lucida Sans Unicode"/>
              </a:rPr>
              <a:t> </a:t>
            </a:r>
            <a:r>
              <a:rPr lang="en-US" sz="1800" dirty="0">
                <a:solidFill>
                  <a:srgbClr val="22373A"/>
                </a:solidFill>
                <a:latin typeface="Lucida Sans Unicode"/>
                <a:cs typeface="Lucida Sans Unicode"/>
                <a:hlinkClick r:id="" action="ppaction://noaction"/>
              </a:rPr>
              <a:t>[LLP13],</a:t>
            </a:r>
            <a:r>
              <a:rPr lang="en-US" sz="1800" spc="-10" dirty="0">
                <a:solidFill>
                  <a:srgbClr val="22373A"/>
                </a:solidFill>
                <a:latin typeface="Lucida Sans Unicode"/>
                <a:cs typeface="Lucida Sans Unicode"/>
                <a:hlinkClick r:id="" action="ppaction://noaction"/>
              </a:rPr>
              <a:t> </a:t>
            </a:r>
            <a:r>
              <a:rPr lang="en-US" sz="1800" spc="35" dirty="0">
                <a:solidFill>
                  <a:srgbClr val="22373A"/>
                </a:solidFill>
                <a:latin typeface="Lucida Sans Unicode"/>
                <a:cs typeface="Lucida Sans Unicode"/>
              </a:rPr>
              <a:t>we</a:t>
            </a:r>
            <a:r>
              <a:rPr lang="en-US" sz="1800" spc="-10"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show</a:t>
            </a:r>
            <a:r>
              <a:rPr lang="en-US" sz="1800" spc="-10" dirty="0">
                <a:solidFill>
                  <a:srgbClr val="22373A"/>
                </a:solidFill>
                <a:latin typeface="Lucida Sans Unicode"/>
                <a:cs typeface="Lucida Sans Unicode"/>
              </a:rPr>
              <a:t> </a:t>
            </a:r>
            <a:r>
              <a:rPr lang="en-US" sz="1800" spc="25" dirty="0">
                <a:solidFill>
                  <a:srgbClr val="22373A"/>
                </a:solidFill>
                <a:latin typeface="Lucida Sans Unicode"/>
                <a:cs typeface="Lucida Sans Unicode"/>
              </a:rPr>
              <a:t>how</a:t>
            </a:r>
            <a:r>
              <a:rPr lang="en-US" sz="1800" spc="-10"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to</a:t>
            </a:r>
            <a:r>
              <a:rPr lang="en-US" sz="1800" spc="-10"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adjust</a:t>
            </a:r>
            <a:r>
              <a:rPr lang="en-US" sz="1800" spc="-10" dirty="0">
                <a:solidFill>
                  <a:srgbClr val="22373A"/>
                </a:solidFill>
                <a:latin typeface="Lucida Sans Unicode"/>
                <a:cs typeface="Lucida Sans Unicode"/>
              </a:rPr>
              <a:t> </a:t>
            </a:r>
            <a:r>
              <a:rPr lang="en-US" sz="1800" spc="20" dirty="0">
                <a:solidFill>
                  <a:srgbClr val="22373A"/>
                </a:solidFill>
                <a:latin typeface="Lucida Sans Unicode"/>
                <a:cs typeface="Lucida Sans Unicode"/>
              </a:rPr>
              <a:t>the</a:t>
            </a:r>
            <a:r>
              <a:rPr lang="en-US" sz="1800" spc="-10"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limit</a:t>
            </a:r>
            <a:r>
              <a:rPr lang="en-US" sz="1800" spc="-10" dirty="0">
                <a:solidFill>
                  <a:srgbClr val="22373A"/>
                </a:solidFill>
                <a:latin typeface="Lucida Sans Unicode"/>
                <a:cs typeface="Lucida Sans Unicode"/>
              </a:rPr>
              <a:t> </a:t>
            </a:r>
            <a:r>
              <a:rPr lang="en-US" sz="1800" dirty="0">
                <a:solidFill>
                  <a:srgbClr val="22373A"/>
                </a:solidFill>
                <a:latin typeface="Lucida Sans Unicode"/>
                <a:cs typeface="Lucida Sans Unicode"/>
              </a:rPr>
              <a:t>price</a:t>
            </a:r>
            <a:r>
              <a:rPr lang="en-US" sz="1800" spc="-10" dirty="0">
                <a:solidFill>
                  <a:srgbClr val="22373A"/>
                </a:solidFill>
                <a:latin typeface="Lucida Sans Unicode"/>
                <a:cs typeface="Lucida Sans Unicode"/>
              </a:rPr>
              <a:t> </a:t>
            </a:r>
            <a:r>
              <a:rPr lang="en-US" sz="1800" spc="25" dirty="0">
                <a:solidFill>
                  <a:srgbClr val="22373A"/>
                </a:solidFill>
                <a:latin typeface="Lucida Sans Unicode"/>
                <a:cs typeface="Lucida Sans Unicode"/>
              </a:rPr>
              <a:t>and</a:t>
            </a:r>
            <a:r>
              <a:rPr lang="en-US" sz="1800" spc="-10" dirty="0">
                <a:solidFill>
                  <a:srgbClr val="22373A"/>
                </a:solidFill>
                <a:latin typeface="Lucida Sans Unicode"/>
                <a:cs typeface="Lucida Sans Unicode"/>
              </a:rPr>
              <a:t> </a:t>
            </a:r>
            <a:r>
              <a:rPr lang="en-US" sz="1800" spc="20" dirty="0">
                <a:solidFill>
                  <a:srgbClr val="22373A"/>
                </a:solidFill>
                <a:latin typeface="Lucida Sans Unicode"/>
                <a:cs typeface="Lucida Sans Unicode"/>
              </a:rPr>
              <a:t>the</a:t>
            </a:r>
            <a:r>
              <a:rPr lang="en-US" sz="1800" spc="-5" dirty="0">
                <a:solidFill>
                  <a:srgbClr val="22373A"/>
                </a:solidFill>
                <a:latin typeface="Lucida Sans Unicode"/>
                <a:cs typeface="Lucida Sans Unicode"/>
              </a:rPr>
              <a:t> </a:t>
            </a:r>
            <a:r>
              <a:rPr lang="en-US" sz="1800" dirty="0">
                <a:solidFill>
                  <a:srgbClr val="22373A"/>
                </a:solidFill>
                <a:latin typeface="Lucida Sans Unicode"/>
                <a:cs typeface="Lucida Sans Unicode"/>
              </a:rPr>
              <a:t>quantities</a:t>
            </a:r>
            <a:r>
              <a:rPr lang="en-US" sz="1800" spc="-10"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to</a:t>
            </a:r>
            <a:r>
              <a:rPr lang="en-US" sz="1800" spc="-10"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send</a:t>
            </a:r>
            <a:r>
              <a:rPr lang="en-US" sz="1800" spc="-10"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to</a:t>
            </a:r>
            <a:r>
              <a:rPr lang="en-US" sz="1800" spc="-10" dirty="0">
                <a:solidFill>
                  <a:srgbClr val="22373A"/>
                </a:solidFill>
                <a:latin typeface="Lucida Sans Unicode"/>
                <a:cs typeface="Lucida Sans Unicode"/>
              </a:rPr>
              <a:t> </a:t>
            </a:r>
            <a:r>
              <a:rPr lang="en-US" sz="1800" spc="25" dirty="0">
                <a:solidFill>
                  <a:srgbClr val="22373A"/>
                </a:solidFill>
                <a:latin typeface="Lucida Sans Unicode"/>
                <a:cs typeface="Lucida Sans Unicode"/>
              </a:rPr>
              <a:t>each </a:t>
            </a:r>
            <a:r>
              <a:rPr lang="en-US" sz="1800" spc="-240" dirty="0">
                <a:solidFill>
                  <a:srgbClr val="22373A"/>
                </a:solidFill>
                <a:latin typeface="Lucida Sans Unicode"/>
                <a:cs typeface="Lucida Sans Unicode"/>
              </a:rPr>
              <a:t> </a:t>
            </a:r>
            <a:r>
              <a:rPr lang="en-US" sz="1800" spc="10" dirty="0">
                <a:solidFill>
                  <a:srgbClr val="22373A"/>
                </a:solidFill>
                <a:latin typeface="Lucida Sans Unicode"/>
                <a:cs typeface="Lucida Sans Unicode"/>
              </a:rPr>
              <a:t>venue</a:t>
            </a:r>
            <a:r>
              <a:rPr lang="en-US" sz="1800" spc="-15" dirty="0">
                <a:solidFill>
                  <a:srgbClr val="22373A"/>
                </a:solidFill>
                <a:latin typeface="Lucida Sans Unicode"/>
                <a:cs typeface="Lucida Sans Unicode"/>
              </a:rPr>
              <a:t> </a:t>
            </a:r>
            <a:r>
              <a:rPr lang="en-US" sz="1800" spc="-30" dirty="0">
                <a:solidFill>
                  <a:srgbClr val="22373A"/>
                </a:solidFill>
                <a:latin typeface="Lucida Sans Unicode"/>
                <a:cs typeface="Lucida Sans Unicode"/>
              </a:rPr>
              <a:t>for</a:t>
            </a:r>
            <a:r>
              <a:rPr lang="en-US" sz="1800" spc="-10" dirty="0">
                <a:solidFill>
                  <a:srgbClr val="22373A"/>
                </a:solidFill>
                <a:latin typeface="Lucida Sans Unicode"/>
                <a:cs typeface="Lucida Sans Unicode"/>
              </a:rPr>
              <a:t> </a:t>
            </a:r>
            <a:r>
              <a:rPr lang="en-US" sz="1800" spc="20" dirty="0">
                <a:solidFill>
                  <a:srgbClr val="22373A"/>
                </a:solidFill>
                <a:latin typeface="Lucida Sans Unicode"/>
                <a:cs typeface="Lucida Sans Unicode"/>
              </a:rPr>
              <a:t>an</a:t>
            </a:r>
            <a:r>
              <a:rPr lang="en-US" sz="1800" spc="-10" dirty="0">
                <a:solidFill>
                  <a:srgbClr val="22373A"/>
                </a:solidFill>
                <a:latin typeface="Lucida Sans Unicode"/>
                <a:cs typeface="Lucida Sans Unicode"/>
              </a:rPr>
              <a:t> arbitrary</a:t>
            </a:r>
            <a:r>
              <a:rPr lang="en-US" sz="1800" spc="-15"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criterion</a:t>
            </a:r>
            <a:r>
              <a:rPr lang="en-US" sz="1800" spc="-10" dirty="0">
                <a:solidFill>
                  <a:srgbClr val="22373A"/>
                </a:solidFill>
                <a:latin typeface="Lucida Sans Unicode"/>
                <a:cs typeface="Lucida Sans Unicode"/>
              </a:rPr>
              <a:t> (in </a:t>
            </a:r>
            <a:r>
              <a:rPr lang="en-US" sz="1800" spc="15" dirty="0">
                <a:solidFill>
                  <a:srgbClr val="22373A"/>
                </a:solidFill>
                <a:latin typeface="Lucida Sans Unicode"/>
                <a:cs typeface="Lucida Sans Unicode"/>
              </a:rPr>
              <a:t>a</a:t>
            </a:r>
            <a:r>
              <a:rPr lang="en-US" sz="1800" spc="-10" dirty="0">
                <a:solidFill>
                  <a:srgbClr val="22373A"/>
                </a:solidFill>
                <a:latin typeface="Lucida Sans Unicode"/>
                <a:cs typeface="Lucida Sans Unicode"/>
              </a:rPr>
              <a:t> </a:t>
            </a:r>
            <a:r>
              <a:rPr lang="en-US" sz="1800" dirty="0">
                <a:solidFill>
                  <a:srgbClr val="22373A"/>
                </a:solidFill>
                <a:latin typeface="Lucida Sans Unicode"/>
                <a:cs typeface="Lucida Sans Unicode"/>
              </a:rPr>
              <a:t>stochastic</a:t>
            </a:r>
            <a:r>
              <a:rPr lang="en-US" sz="1800" spc="-15" dirty="0">
                <a:solidFill>
                  <a:srgbClr val="22373A"/>
                </a:solidFill>
                <a:latin typeface="Lucida Sans Unicode"/>
                <a:cs typeface="Lucida Sans Unicode"/>
              </a:rPr>
              <a:t> world).</a:t>
            </a:r>
            <a:r>
              <a:rPr lang="en-US" sz="1800" spc="30" dirty="0">
                <a:solidFill>
                  <a:srgbClr val="22373A"/>
                </a:solidFill>
                <a:latin typeface="Lucida Sans Unicode"/>
                <a:cs typeface="Lucida Sans Unicode"/>
              </a:rPr>
              <a:t> </a:t>
            </a:r>
            <a:r>
              <a:rPr lang="en-US" sz="1800" spc="25" dirty="0">
                <a:solidFill>
                  <a:srgbClr val="22373A"/>
                </a:solidFill>
                <a:latin typeface="Lucida Sans Unicode"/>
                <a:cs typeface="Lucida Sans Unicode"/>
              </a:rPr>
              <a:t>And</a:t>
            </a:r>
            <a:r>
              <a:rPr lang="en-US" sz="1800" spc="-10" dirty="0">
                <a:solidFill>
                  <a:srgbClr val="22373A"/>
                </a:solidFill>
                <a:latin typeface="Lucida Sans Unicode"/>
                <a:cs typeface="Lucida Sans Unicode"/>
              </a:rPr>
              <a:t> </a:t>
            </a:r>
            <a:r>
              <a:rPr lang="en-US" sz="1800" spc="35" dirty="0">
                <a:solidFill>
                  <a:srgbClr val="22373A"/>
                </a:solidFill>
                <a:latin typeface="Lucida Sans Unicode"/>
                <a:cs typeface="Lucida Sans Unicode"/>
              </a:rPr>
              <a:t>we</a:t>
            </a:r>
            <a:r>
              <a:rPr lang="en-US" sz="1800" spc="-10" dirty="0">
                <a:solidFill>
                  <a:srgbClr val="22373A"/>
                </a:solidFill>
                <a:latin typeface="Lucida Sans Unicode"/>
                <a:cs typeface="Lucida Sans Unicode"/>
              </a:rPr>
              <a:t> </a:t>
            </a:r>
            <a:r>
              <a:rPr lang="en-US" sz="1800" spc="-5" dirty="0">
                <a:solidFill>
                  <a:srgbClr val="22373A"/>
                </a:solidFill>
                <a:latin typeface="Lucida Sans Unicode"/>
                <a:cs typeface="Lucida Sans Unicode"/>
              </a:rPr>
              <a:t>provide</a:t>
            </a:r>
            <a:r>
              <a:rPr lang="en-US" sz="1800" spc="-10" dirty="0">
                <a:solidFill>
                  <a:srgbClr val="22373A"/>
                </a:solidFill>
                <a:latin typeface="Lucida Sans Unicode"/>
                <a:cs typeface="Lucida Sans Unicode"/>
              </a:rPr>
              <a:t> </a:t>
            </a:r>
            <a:r>
              <a:rPr lang="en-US" sz="1800" dirty="0">
                <a:solidFill>
                  <a:srgbClr val="22373A"/>
                </a:solidFill>
                <a:latin typeface="Lucida Sans Unicode"/>
                <a:cs typeface="Lucida Sans Unicode"/>
              </a:rPr>
              <a:t>uncertainty</a:t>
            </a:r>
            <a:r>
              <a:rPr lang="en-US" sz="1800" spc="-15" dirty="0">
                <a:solidFill>
                  <a:srgbClr val="22373A"/>
                </a:solidFill>
                <a:latin typeface="Lucida Sans Unicode"/>
                <a:cs typeface="Lucida Sans Unicode"/>
              </a:rPr>
              <a:t> </a:t>
            </a:r>
            <a:r>
              <a:rPr lang="en-US" sz="1800" spc="10" dirty="0">
                <a:solidFill>
                  <a:srgbClr val="22373A"/>
                </a:solidFill>
                <a:latin typeface="Lucida Sans Unicode"/>
                <a:cs typeface="Lucida Sans Unicode"/>
              </a:rPr>
              <a:t>bounds</a:t>
            </a:r>
            <a:r>
              <a:rPr lang="en-US" sz="1800" spc="-10" dirty="0">
                <a:solidFill>
                  <a:srgbClr val="22373A"/>
                </a:solidFill>
                <a:latin typeface="Lucida Sans Unicode"/>
                <a:cs typeface="Lucida Sans Unicode"/>
              </a:rPr>
              <a:t> </a:t>
            </a:r>
            <a:r>
              <a:rPr lang="en-US" sz="1800" spc="10" dirty="0">
                <a:solidFill>
                  <a:srgbClr val="22373A"/>
                </a:solidFill>
                <a:latin typeface="Lucida Sans Unicode"/>
                <a:cs typeface="Lucida Sans Unicode"/>
              </a:rPr>
              <a:t>on</a:t>
            </a:r>
            <a:r>
              <a:rPr lang="en-US" sz="1800" spc="-10" dirty="0">
                <a:solidFill>
                  <a:srgbClr val="22373A"/>
                </a:solidFill>
                <a:latin typeface="Lucida Sans Unicode"/>
                <a:cs typeface="Lucida Sans Unicode"/>
              </a:rPr>
              <a:t> </a:t>
            </a:r>
            <a:r>
              <a:rPr lang="en-US" sz="1800" spc="20" dirty="0">
                <a:solidFill>
                  <a:srgbClr val="22373A"/>
                </a:solidFill>
                <a:latin typeface="Lucida Sans Unicode"/>
                <a:cs typeface="Lucida Sans Unicode"/>
              </a:rPr>
              <a:t>the </a:t>
            </a:r>
            <a:r>
              <a:rPr lang="en-US" sz="1800" spc="-240" dirty="0">
                <a:solidFill>
                  <a:srgbClr val="22373A"/>
                </a:solidFill>
                <a:latin typeface="Lucida Sans Unicode"/>
                <a:cs typeface="Lucida Sans Unicode"/>
              </a:rPr>
              <a:t> </a:t>
            </a:r>
            <a:r>
              <a:rPr lang="en-US" sz="1800" spc="-25" dirty="0">
                <a:solidFill>
                  <a:srgbClr val="22373A"/>
                </a:solidFill>
                <a:latin typeface="Lucida Sans Unicode"/>
                <a:cs typeface="Lucida Sans Unicode"/>
              </a:rPr>
              <a:t>result.</a:t>
            </a:r>
            <a:endParaRPr lang="en-US" dirty="0"/>
          </a:p>
        </p:txBody>
      </p:sp>
    </p:spTree>
    <p:extLst>
      <p:ext uri="{BB962C8B-B14F-4D97-AF65-F5344CB8AC3E}">
        <p14:creationId xmlns:p14="http://schemas.microsoft.com/office/powerpoint/2010/main" val="3443965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D14604-AE1F-4531-8C4F-F7E57EDD3A0C}"/>
              </a:ext>
            </a:extLst>
          </p:cNvPr>
          <p:cNvSpPr>
            <a:spLocks noGrp="1"/>
          </p:cNvSpPr>
          <p:nvPr>
            <p:ph type="sldNum" sz="quarter" idx="12"/>
          </p:nvPr>
        </p:nvSpPr>
        <p:spPr/>
        <p:txBody>
          <a:bodyPr/>
          <a:lstStyle/>
          <a:p>
            <a:pPr>
              <a:defRPr/>
            </a:pPr>
            <a:fld id="{A351274B-5F8F-CE49-9274-1D25887130B4}" type="slidenum">
              <a:rPr lang="en-GB" smtClean="0"/>
              <a:pPr>
                <a:defRPr/>
              </a:pPr>
              <a:t>37</a:t>
            </a:fld>
            <a:endParaRPr lang="en-GB"/>
          </a:p>
        </p:txBody>
      </p:sp>
      <p:sp>
        <p:nvSpPr>
          <p:cNvPr id="3" name="Footer Placeholder 2">
            <a:extLst>
              <a:ext uri="{FF2B5EF4-FFF2-40B4-BE49-F238E27FC236}">
                <a16:creationId xmlns:a16="http://schemas.microsoft.com/office/drawing/2014/main" id="{825F35BD-DE36-42F1-A3F5-7D24C32AE1FD}"/>
              </a:ext>
            </a:extLst>
          </p:cNvPr>
          <p:cNvSpPr>
            <a:spLocks noGrp="1"/>
          </p:cNvSpPr>
          <p:nvPr>
            <p:ph type="ftr" sz="quarter" idx="3"/>
          </p:nvPr>
        </p:nvSpPr>
        <p:spPr/>
        <p:txBody>
          <a:bodyPr/>
          <a:lstStyle/>
          <a:p>
            <a:pPr>
              <a:defRPr/>
            </a:pPr>
            <a:r>
              <a:rPr lang="en-GB"/>
              <a:t>Document Classification</a:t>
            </a:r>
            <a:endParaRPr lang="en-GB">
              <a:cs typeface="+mn-cs"/>
            </a:endParaRPr>
          </a:p>
        </p:txBody>
      </p:sp>
      <p:sp>
        <p:nvSpPr>
          <p:cNvPr id="5" name="TextBox 4">
            <a:extLst>
              <a:ext uri="{FF2B5EF4-FFF2-40B4-BE49-F238E27FC236}">
                <a16:creationId xmlns:a16="http://schemas.microsoft.com/office/drawing/2014/main" id="{F4CC9030-5E12-46F9-9724-59081A7D1935}"/>
              </a:ext>
            </a:extLst>
          </p:cNvPr>
          <p:cNvSpPr txBox="1"/>
          <p:nvPr/>
        </p:nvSpPr>
        <p:spPr>
          <a:xfrm>
            <a:off x="1393371" y="1544154"/>
            <a:ext cx="8026399" cy="1323439"/>
          </a:xfrm>
          <a:prstGeom prst="rect">
            <a:avLst/>
          </a:prstGeom>
          <a:noFill/>
        </p:spPr>
        <p:txBody>
          <a:bodyPr wrap="square">
            <a:spAutoFit/>
          </a:bodyPr>
          <a:lstStyle/>
          <a:p>
            <a:r>
              <a:rPr lang="en-US" sz="4000" dirty="0">
                <a:latin typeface="Calibri" panose="020F0502020204030204" pitchFamily="34" charset="0"/>
                <a:cs typeface="Calibri" panose="020F0502020204030204" pitchFamily="34" charset="0"/>
              </a:rPr>
              <a:t>Execution and </a:t>
            </a:r>
          </a:p>
          <a:p>
            <a:r>
              <a:rPr lang="en-US" sz="4000" dirty="0">
                <a:latin typeface="Calibri" panose="020F0502020204030204" pitchFamily="34" charset="0"/>
                <a:cs typeface="Calibri" panose="020F0502020204030204" pitchFamily="34" charset="0"/>
              </a:rPr>
              <a:t>Algorithmic Trading</a:t>
            </a:r>
          </a:p>
        </p:txBody>
      </p:sp>
    </p:spTree>
    <p:extLst>
      <p:ext uri="{BB962C8B-B14F-4D97-AF65-F5344CB8AC3E}">
        <p14:creationId xmlns:p14="http://schemas.microsoft.com/office/powerpoint/2010/main" val="1257648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F0A1-C83D-4A7F-87EF-DF463E9F5D5B}"/>
              </a:ext>
            </a:extLst>
          </p:cNvPr>
          <p:cNvSpPr>
            <a:spLocks noGrp="1"/>
          </p:cNvSpPr>
          <p:nvPr>
            <p:ph type="title"/>
          </p:nvPr>
        </p:nvSpPr>
        <p:spPr/>
        <p:txBody>
          <a:bodyPr/>
          <a:lstStyle/>
          <a:p>
            <a:r>
              <a:rPr lang="en-US" sz="2800" spc="10" dirty="0">
                <a:latin typeface="Calibri" panose="020F0502020204030204" pitchFamily="34" charset="0"/>
                <a:cs typeface="Calibri" panose="020F0502020204030204" pitchFamily="34" charset="0"/>
              </a:rPr>
              <a:t>Algorithmic trading</a:t>
            </a:r>
          </a:p>
        </p:txBody>
      </p:sp>
      <p:sp>
        <p:nvSpPr>
          <p:cNvPr id="3" name="Content Placeholder 2">
            <a:extLst>
              <a:ext uri="{FF2B5EF4-FFF2-40B4-BE49-F238E27FC236}">
                <a16:creationId xmlns:a16="http://schemas.microsoft.com/office/drawing/2014/main" id="{4558058B-7980-4BC1-8529-E2994EC7B9D2}"/>
              </a:ext>
            </a:extLst>
          </p:cNvPr>
          <p:cNvSpPr>
            <a:spLocks noGrp="1"/>
          </p:cNvSpPr>
          <p:nvPr>
            <p:ph idx="1"/>
          </p:nvPr>
        </p:nvSpPr>
        <p:spPr>
          <a:xfrm>
            <a:off x="324315" y="1281570"/>
            <a:ext cx="11398251" cy="4738687"/>
          </a:xfrm>
        </p:spPr>
        <p:txBody>
          <a:bodyPr/>
          <a:lstStyle/>
          <a:p>
            <a:pPr marL="297815" marR="74930" indent="-285750">
              <a:lnSpc>
                <a:spcPct val="109100"/>
              </a:lnSpc>
              <a:spcBef>
                <a:spcPts val="100"/>
              </a:spcBef>
              <a:buFont typeface="Wingdings" panose="05000000000000000000" pitchFamily="2" charset="2"/>
              <a:buChar char="Ø"/>
              <a:tabLst>
                <a:tab pos="88265" algn="l"/>
              </a:tabLst>
            </a:pPr>
            <a:r>
              <a:rPr lang="en-US" spc="10" dirty="0">
                <a:latin typeface="Calibri" panose="020F0502020204030204" pitchFamily="34" charset="0"/>
                <a:cs typeface="Calibri" panose="020F0502020204030204" pitchFamily="34" charset="0"/>
              </a:rPr>
              <a:t>In</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most</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brokerage</a:t>
            </a:r>
            <a:r>
              <a:rPr lang="en-US" spc="-10"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firms,</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Algorithmic</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trading</a:t>
            </a:r>
            <a:r>
              <a:rPr lang="en-US" spc="-10" dirty="0">
                <a:latin typeface="Calibri" panose="020F0502020204030204" pitchFamily="34" charset="0"/>
                <a:cs typeface="Calibri" panose="020F0502020204030204" pitchFamily="34" charset="0"/>
              </a:rPr>
              <a:t> executes </a:t>
            </a:r>
            <a:r>
              <a:rPr lang="en-US" spc="15" dirty="0">
                <a:latin typeface="Calibri" panose="020F0502020204030204" pitchFamily="34" charset="0"/>
                <a:cs typeface="Calibri" panose="020F0502020204030204" pitchFamily="34" charset="0"/>
              </a:rPr>
              <a:t>more</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than</a:t>
            </a:r>
            <a:r>
              <a:rPr lang="en-US" spc="-10" dirty="0">
                <a:latin typeface="Calibri" panose="020F0502020204030204" pitchFamily="34" charset="0"/>
                <a:cs typeface="Calibri" panose="020F0502020204030204" pitchFamily="34" charset="0"/>
              </a:rPr>
              <a:t> </a:t>
            </a:r>
            <a:r>
              <a:rPr lang="en-US" spc="60" dirty="0">
                <a:latin typeface="Calibri" panose="020F0502020204030204" pitchFamily="34" charset="0"/>
                <a:cs typeface="Calibri" panose="020F0502020204030204" pitchFamily="34" charset="0"/>
              </a:rPr>
              <a:t>8O%</a:t>
            </a:r>
            <a:r>
              <a:rPr lang="en-US" spc="-1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of</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the</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orders (in </a:t>
            </a:r>
            <a:r>
              <a:rPr lang="en-US" spc="-15" dirty="0">
                <a:latin typeface="Calibri" panose="020F0502020204030204" pitchFamily="34" charset="0"/>
                <a:cs typeface="Calibri" panose="020F0502020204030204" pitchFamily="34" charset="0"/>
              </a:rPr>
              <a:t>value).</a:t>
            </a:r>
            <a:r>
              <a:rPr lang="en-US" spc="2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It</a:t>
            </a:r>
            <a:r>
              <a:rPr lang="en-US" spc="-10" dirty="0">
                <a:latin typeface="Calibri" panose="020F0502020204030204" pitchFamily="34" charset="0"/>
                <a:cs typeface="Calibri" panose="020F0502020204030204" pitchFamily="34" charset="0"/>
              </a:rPr>
              <a:t> </a:t>
            </a:r>
            <a:r>
              <a:rPr lang="en-US" spc="-35" dirty="0">
                <a:latin typeface="Calibri" panose="020F0502020204030204" pitchFamily="34" charset="0"/>
                <a:cs typeface="Calibri" panose="020F0502020204030204" pitchFamily="34" charset="0"/>
              </a:rPr>
              <a:t>is</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thus</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used </a:t>
            </a:r>
            <a:r>
              <a:rPr lang="en-US" spc="-204"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internally</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(to</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execute</a:t>
            </a:r>
            <a:r>
              <a:rPr lang="en-US" spc="-1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care</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or</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corporate</a:t>
            </a:r>
            <a:r>
              <a:rPr lang="en-US" spc="-15" dirty="0">
                <a:latin typeface="Calibri" panose="020F0502020204030204" pitchFamily="34" charset="0"/>
                <a:cs typeface="Calibri" panose="020F0502020204030204" pitchFamily="34" charset="0"/>
              </a:rPr>
              <a:t> orders) </a:t>
            </a:r>
            <a:r>
              <a:rPr lang="en-US" spc="20" dirty="0">
                <a:latin typeface="Calibri" panose="020F0502020204030204" pitchFamily="34" charset="0"/>
                <a:cs typeface="Calibri" panose="020F0502020204030204" pitchFamily="34" charset="0"/>
              </a:rPr>
              <a:t>and</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by</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(low</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touch)</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clients.</a:t>
            </a:r>
            <a:endParaRPr lang="en-US" dirty="0">
              <a:latin typeface="Calibri" panose="020F0502020204030204" pitchFamily="34" charset="0"/>
              <a:cs typeface="Calibri" panose="020F0502020204030204" pitchFamily="34" charset="0"/>
            </a:endParaRPr>
          </a:p>
          <a:p>
            <a:pPr marL="297815" indent="-285750">
              <a:lnSpc>
                <a:spcPct val="100000"/>
              </a:lnSpc>
              <a:spcBef>
                <a:spcPts val="275"/>
              </a:spcBef>
              <a:buFont typeface="Wingdings" panose="05000000000000000000" pitchFamily="2" charset="2"/>
              <a:buChar char="Ø"/>
              <a:tabLst>
                <a:tab pos="88265" algn="l"/>
              </a:tabLst>
            </a:pPr>
            <a:r>
              <a:rPr lang="en-US" dirty="0">
                <a:latin typeface="Calibri" panose="020F0502020204030204" pitchFamily="34" charset="0"/>
                <a:cs typeface="Calibri" panose="020F0502020204030204" pitchFamily="34" charset="0"/>
              </a:rPr>
              <a:t>Algo</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users</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pay</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fees </a:t>
            </a:r>
            <a:r>
              <a:rPr lang="en-US" spc="10" dirty="0">
                <a:latin typeface="Calibri" panose="020F0502020204030204" pitchFamily="34" charset="0"/>
                <a:cs typeface="Calibri" panose="020F0502020204030204" pitchFamily="34" charset="0"/>
              </a:rPr>
              <a:t>(2</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to</a:t>
            </a:r>
            <a:r>
              <a:rPr lang="en-US" spc="-10" dirty="0">
                <a:latin typeface="Calibri" panose="020F0502020204030204" pitchFamily="34" charset="0"/>
                <a:cs typeface="Calibri" panose="020F0502020204030204" pitchFamily="34" charset="0"/>
              </a:rPr>
              <a:t> </a:t>
            </a:r>
            <a:r>
              <a:rPr lang="en-US" spc="45" dirty="0">
                <a:latin typeface="Calibri" panose="020F0502020204030204" pitchFamily="34" charset="0"/>
                <a:cs typeface="Calibri" panose="020F0502020204030204" pitchFamily="34" charset="0"/>
              </a:rPr>
              <a:t>8</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bps)</a:t>
            </a:r>
            <a:r>
              <a:rPr lang="en-US" spc="-1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and</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have</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no</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guarantee</a:t>
            </a:r>
            <a:r>
              <a:rPr lang="en-US" spc="-10"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on</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the</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execution</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price.</a:t>
            </a:r>
            <a:endParaRPr lang="en-US" dirty="0">
              <a:latin typeface="Calibri" panose="020F0502020204030204" pitchFamily="34" charset="0"/>
              <a:cs typeface="Calibri" panose="020F0502020204030204" pitchFamily="34" charset="0"/>
            </a:endParaRPr>
          </a:p>
          <a:p>
            <a:pPr marL="297815" marR="5080" indent="-285750">
              <a:lnSpc>
                <a:spcPct val="109100"/>
              </a:lnSpc>
              <a:spcBef>
                <a:spcPts val="200"/>
              </a:spcBef>
              <a:buFont typeface="Wingdings" panose="05000000000000000000" pitchFamily="2" charset="2"/>
              <a:buChar char="Ø"/>
              <a:tabLst>
                <a:tab pos="88265" algn="l"/>
              </a:tabLst>
            </a:pPr>
            <a:r>
              <a:rPr lang="en-US" spc="30" dirty="0">
                <a:latin typeface="Calibri" panose="020F0502020204030204" pitchFamily="34" charset="0"/>
                <a:cs typeface="Calibri" panose="020F0502020204030204" pitchFamily="34" charset="0"/>
              </a:rPr>
              <a:t>Buy</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sides</a:t>
            </a:r>
            <a:r>
              <a:rPr lang="en-US" spc="-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would</a:t>
            </a:r>
            <a:r>
              <a:rPr lang="en-US" spc="-10"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like</a:t>
            </a:r>
            <a:r>
              <a:rPr lang="en-US" spc="-5" dirty="0">
                <a:latin typeface="Calibri" panose="020F0502020204030204" pitchFamily="34" charset="0"/>
                <a:cs typeface="Calibri" panose="020F0502020204030204" pitchFamily="34" charset="0"/>
              </a:rPr>
              <a:t> to</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have</a:t>
            </a:r>
            <a:r>
              <a:rPr lang="en-US" spc="-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Algos </a:t>
            </a:r>
            <a:r>
              <a:rPr lang="en-US" spc="15" dirty="0">
                <a:latin typeface="Calibri" panose="020F0502020204030204" pitchFamily="34" charset="0"/>
                <a:cs typeface="Calibri" panose="020F0502020204030204" pitchFamily="34" charset="0"/>
              </a:rPr>
              <a:t>the</a:t>
            </a:r>
            <a:r>
              <a:rPr lang="en-US" spc="-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most</a:t>
            </a:r>
            <a:r>
              <a:rPr lang="en-US" spc="-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similar </a:t>
            </a:r>
            <a:r>
              <a:rPr lang="en-US" spc="-15" dirty="0">
                <a:latin typeface="Calibri" panose="020F0502020204030204" pitchFamily="34" charset="0"/>
                <a:cs typeface="Calibri" panose="020F0502020204030204" pitchFamily="34" charset="0"/>
              </a:rPr>
              <a:t>as</a:t>
            </a:r>
            <a:r>
              <a:rPr lang="en-US" spc="-5" dirty="0">
                <a:latin typeface="Calibri" panose="020F0502020204030204" pitchFamily="34" charset="0"/>
                <a:cs typeface="Calibri" panose="020F0502020204030204" pitchFamily="34" charset="0"/>
              </a:rPr>
              <a:t> possible</a:t>
            </a:r>
            <a:r>
              <a:rPr lang="en-US" spc="-1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from</a:t>
            </a:r>
            <a:r>
              <a:rPr lang="en-US" spc="-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one</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provider to</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another, since</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integration </a:t>
            </a:r>
            <a:r>
              <a:rPr lang="en-US" spc="-204"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 </a:t>
            </a:r>
            <a:r>
              <a:rPr lang="en-US" spc="15" dirty="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trading </a:t>
            </a:r>
            <a:r>
              <a:rPr lang="en-US" spc="-15" dirty="0">
                <a:latin typeface="Calibri" panose="020F0502020204030204" pitchFamily="34" charset="0"/>
                <a:cs typeface="Calibri" panose="020F0502020204030204" pitchFamily="34" charset="0"/>
              </a:rPr>
              <a:t>tools </a:t>
            </a:r>
            <a:r>
              <a:rPr lang="en-US" spc="-35" dirty="0">
                <a:latin typeface="Calibri" panose="020F0502020204030204" pitchFamily="34" charset="0"/>
                <a:cs typeface="Calibri" panose="020F0502020204030204" pitchFamily="34" charset="0"/>
              </a:rPr>
              <a:t>is </a:t>
            </a:r>
            <a:r>
              <a:rPr lang="en-US" spc="10" dirty="0">
                <a:latin typeface="Calibri" panose="020F0502020204030204" pitchFamily="34" charset="0"/>
                <a:cs typeface="Calibri" panose="020F0502020204030204" pitchFamily="34" charset="0"/>
              </a:rPr>
              <a:t>a </a:t>
            </a:r>
            <a:r>
              <a:rPr lang="en-US" spc="-10" dirty="0">
                <a:latin typeface="Calibri" panose="020F0502020204030204" pitchFamily="34" charset="0"/>
                <a:cs typeface="Calibri" panose="020F0502020204030204" pitchFamily="34" charset="0"/>
              </a:rPr>
              <a:t>never-ending </a:t>
            </a:r>
            <a:r>
              <a:rPr lang="en-US" dirty="0">
                <a:latin typeface="Calibri" panose="020F0502020204030204" pitchFamily="34" charset="0"/>
                <a:cs typeface="Calibri" panose="020F0502020204030204" pitchFamily="34" charset="0"/>
              </a:rPr>
              <a:t>challenge. </a:t>
            </a:r>
            <a:r>
              <a:rPr lang="en-US" spc="40" dirty="0">
                <a:latin typeface="Calibri" panose="020F0502020204030204" pitchFamily="34" charset="0"/>
                <a:cs typeface="Calibri" panose="020F0502020204030204" pitchFamily="34" charset="0"/>
              </a:rPr>
              <a:t>But </a:t>
            </a:r>
            <a:r>
              <a:rPr lang="en-US" spc="10" dirty="0">
                <a:latin typeface="Calibri" panose="020F0502020204030204" pitchFamily="34" charset="0"/>
                <a:cs typeface="Calibri" panose="020F0502020204030204" pitchFamily="34" charset="0"/>
              </a:rPr>
              <a:t>Sell </a:t>
            </a:r>
            <a:r>
              <a:rPr lang="en-US" spc="-15" dirty="0">
                <a:latin typeface="Calibri" panose="020F0502020204030204" pitchFamily="34" charset="0"/>
                <a:cs typeface="Calibri" panose="020F0502020204030204" pitchFamily="34" charset="0"/>
              </a:rPr>
              <a:t>sides try </a:t>
            </a:r>
            <a:r>
              <a:rPr lang="en-US" spc="-5" dirty="0">
                <a:latin typeface="Calibri" panose="020F0502020204030204" pitchFamily="34" charset="0"/>
                <a:cs typeface="Calibri" panose="020F0502020204030204" pitchFamily="34" charset="0"/>
              </a:rPr>
              <a:t>to </a:t>
            </a:r>
            <a:r>
              <a:rPr lang="en-US" spc="-10" dirty="0">
                <a:latin typeface="Calibri" panose="020F0502020204030204" pitchFamily="34" charset="0"/>
                <a:cs typeface="Calibri" panose="020F0502020204030204" pitchFamily="34" charset="0"/>
              </a:rPr>
              <a:t>differentiate, </a:t>
            </a:r>
            <a:r>
              <a:rPr lang="en-US" spc="5" dirty="0">
                <a:latin typeface="Calibri" panose="020F0502020204030204" pitchFamily="34" charset="0"/>
                <a:cs typeface="Calibri" panose="020F0502020204030204" pitchFamily="34" charset="0"/>
              </a:rPr>
              <a:t>leading </a:t>
            </a:r>
            <a:r>
              <a:rPr lang="en-US" spc="-5" dirty="0">
                <a:latin typeface="Calibri" panose="020F0502020204030204" pitchFamily="34" charset="0"/>
                <a:cs typeface="Calibri" panose="020F0502020204030204" pitchFamily="34" charset="0"/>
              </a:rPr>
              <a:t>to </a:t>
            </a:r>
            <a:r>
              <a:rPr lang="en-US" spc="-10" dirty="0">
                <a:latin typeface="Calibri" panose="020F0502020204030204" pitchFamily="34" charset="0"/>
                <a:cs typeface="Calibri" panose="020F0502020204030204" pitchFamily="34" charset="0"/>
              </a:rPr>
              <a:t>Algos </a:t>
            </a:r>
            <a:r>
              <a:rPr lang="en-US" spc="15" dirty="0">
                <a:latin typeface="Calibri" panose="020F0502020204030204" pitchFamily="34" charset="0"/>
                <a:cs typeface="Calibri" panose="020F0502020204030204" pitchFamily="34" charset="0"/>
              </a:rPr>
              <a:t>with </a:t>
            </a:r>
            <a:r>
              <a:rPr lang="en-US" spc="-5" dirty="0">
                <a:latin typeface="Calibri" panose="020F0502020204030204" pitchFamily="34" charset="0"/>
                <a:cs typeface="Calibri" panose="020F0502020204030204" pitchFamily="34" charset="0"/>
              </a:rPr>
              <a:t>fancy </a:t>
            </a:r>
            <a:r>
              <a:rPr lang="en-US"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names</a:t>
            </a:r>
            <a:r>
              <a:rPr lang="en-US" spc="-2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and</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“new”</a:t>
            </a:r>
            <a:r>
              <a:rPr lang="en-US" spc="-15" dirty="0">
                <a:latin typeface="Calibri" panose="020F0502020204030204" pitchFamily="34" charset="0"/>
                <a:cs typeface="Calibri" panose="020F0502020204030204" pitchFamily="34" charset="0"/>
              </a:rPr>
              <a:t> features.</a:t>
            </a:r>
          </a:p>
          <a:p>
            <a:pPr marL="87630" marR="5080" indent="-75565">
              <a:lnSpc>
                <a:spcPct val="109100"/>
              </a:lnSpc>
              <a:spcBef>
                <a:spcPts val="200"/>
              </a:spcBef>
              <a:buChar char="•"/>
              <a:tabLst>
                <a:tab pos="88265" algn="l"/>
              </a:tabLst>
            </a:pPr>
            <a:endParaRPr lang="en-US" spc="-15" dirty="0">
              <a:latin typeface="Calibri" panose="020F0502020204030204" pitchFamily="34" charset="0"/>
              <a:cs typeface="Calibri" panose="020F0502020204030204" pitchFamily="34" charset="0"/>
            </a:endParaRPr>
          </a:p>
          <a:p>
            <a:pPr marL="12065" marR="5080">
              <a:lnSpc>
                <a:spcPct val="109100"/>
              </a:lnSpc>
              <a:spcBef>
                <a:spcPts val="200"/>
              </a:spcBef>
              <a:tabLst>
                <a:tab pos="88265" algn="l"/>
              </a:tabLst>
            </a:pPr>
            <a:r>
              <a:rPr lang="en-US" sz="1800" b="1" spc="10" dirty="0">
                <a:latin typeface="Calibri" panose="020F0502020204030204" pitchFamily="34" charset="0"/>
                <a:cs typeface="Calibri" panose="020F0502020204030204" pitchFamily="34" charset="0"/>
              </a:rPr>
              <a:t>Algo types</a:t>
            </a:r>
            <a:endParaRPr lang="en-US" sz="1800" spc="-15" dirty="0">
              <a:latin typeface="Calibri" panose="020F0502020204030204" pitchFamily="34" charset="0"/>
              <a:cs typeface="Calibri" panose="020F0502020204030204" pitchFamily="34" charset="0"/>
            </a:endParaRPr>
          </a:p>
          <a:p>
            <a:pPr marL="297815" marR="218440" indent="-285750">
              <a:lnSpc>
                <a:spcPct val="119300"/>
              </a:lnSpc>
              <a:spcBef>
                <a:spcPts val="100"/>
              </a:spcBef>
              <a:buClr>
                <a:srgbClr val="22373A"/>
              </a:buClr>
              <a:buFont typeface="Wingdings" panose="05000000000000000000" pitchFamily="2" charset="2"/>
              <a:buChar char="Ø"/>
              <a:tabLst>
                <a:tab pos="90805" algn="l"/>
              </a:tabLst>
            </a:pPr>
            <a:r>
              <a:rPr lang="en-US" b="1" spc="10" dirty="0">
                <a:latin typeface="Calibri" panose="020F0502020204030204" pitchFamily="34" charset="0"/>
                <a:cs typeface="Calibri" panose="020F0502020204030204" pitchFamily="34" charset="0"/>
              </a:rPr>
              <a:t>Long</a:t>
            </a:r>
            <a:r>
              <a:rPr lang="en-US" b="1"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duration</a:t>
            </a:r>
            <a:r>
              <a:rPr lang="en-US" b="1" spc="5" dirty="0">
                <a:latin typeface="Calibri" panose="020F0502020204030204" pitchFamily="34" charset="0"/>
                <a:cs typeface="Calibri" panose="020F0502020204030204" pitchFamily="34" charset="0"/>
              </a:rPr>
              <a:t> </a:t>
            </a:r>
            <a:r>
              <a:rPr lang="en-US" b="1" spc="20" dirty="0">
                <a:latin typeface="Calibri" panose="020F0502020204030204" pitchFamily="34" charset="0"/>
                <a:cs typeface="Calibri" panose="020F0502020204030204" pitchFamily="34" charset="0"/>
              </a:rPr>
              <a:t>Algos</a:t>
            </a:r>
            <a:r>
              <a:rPr lang="en-US" b="1" spc="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are</a:t>
            </a:r>
            <a:r>
              <a:rPr lang="en-US" spc="-1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controlled</a:t>
            </a:r>
            <a:r>
              <a:rPr lang="en-US" spc="-10" dirty="0">
                <a:latin typeface="Calibri" panose="020F0502020204030204" pitchFamily="34" charset="0"/>
                <a:cs typeface="Calibri" panose="020F0502020204030204" pitchFamily="34" charset="0"/>
              </a:rPr>
              <a:t> via </a:t>
            </a:r>
            <a:r>
              <a:rPr lang="en-US" spc="15" dirty="0">
                <a:latin typeface="Calibri" panose="020F0502020204030204" pitchFamily="34" charset="0"/>
                <a:cs typeface="Calibri" panose="020F0502020204030204" pitchFamily="34" charset="0"/>
              </a:rPr>
              <a:t>a</a:t>
            </a:r>
            <a:r>
              <a:rPr lang="en-US" spc="-15" dirty="0">
                <a:latin typeface="Calibri" panose="020F0502020204030204" pitchFamily="34" charset="0"/>
                <a:cs typeface="Calibri" panose="020F0502020204030204" pitchFamily="34" charset="0"/>
              </a:rPr>
              <a:t> </a:t>
            </a:r>
            <a:r>
              <a:rPr lang="en-US" i="1" spc="5" dirty="0">
                <a:latin typeface="Calibri" panose="020F0502020204030204" pitchFamily="34" charset="0"/>
                <a:cs typeface="Calibri" panose="020F0502020204030204" pitchFamily="34" charset="0"/>
              </a:rPr>
              <a:t>Benchmark</a:t>
            </a:r>
            <a:r>
              <a:rPr lang="en-US" spc="5" dirty="0">
                <a:latin typeface="Calibri" panose="020F0502020204030204" pitchFamily="34" charset="0"/>
                <a:cs typeface="Calibri" panose="020F0502020204030204" pitchFamily="34" charset="0"/>
              </a:rPr>
              <a:t>,</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giving</a:t>
            </a:r>
            <a:r>
              <a:rPr lang="en-US" spc="-1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an</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indication</a:t>
            </a:r>
            <a:r>
              <a:rPr lang="en-US" spc="-10"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on</a:t>
            </a:r>
            <a:r>
              <a:rPr lang="en-US" spc="-1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the</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criterion</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to </a:t>
            </a:r>
            <a:r>
              <a:rPr lang="en-US" spc="-23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minimize </a:t>
            </a:r>
            <a:r>
              <a:rPr lang="en-US" spc="-5" dirty="0">
                <a:latin typeface="Calibri" panose="020F0502020204030204" pitchFamily="34" charset="0"/>
                <a:cs typeface="Calibri" panose="020F0502020204030204" pitchFamily="34" charset="0"/>
              </a:rPr>
              <a:t>(reflecting </a:t>
            </a:r>
            <a:r>
              <a:rPr lang="en-US" spc="-35" dirty="0">
                <a:latin typeface="Calibri" panose="020F0502020204030204" pitchFamily="34" charset="0"/>
                <a:cs typeface="Calibri" panose="020F0502020204030204" pitchFamily="34" charset="0"/>
              </a:rPr>
              <a:t>user’s </a:t>
            </a:r>
            <a:r>
              <a:rPr lang="en-US" dirty="0">
                <a:latin typeface="Calibri" panose="020F0502020204030204" pitchFamily="34" charset="0"/>
                <a:cs typeface="Calibri" panose="020F0502020204030204" pitchFamily="34" charset="0"/>
              </a:rPr>
              <a:t>belief in </a:t>
            </a:r>
            <a:r>
              <a:rPr lang="en-US" spc="10" dirty="0">
                <a:latin typeface="Calibri" panose="020F0502020204030204" pitchFamily="34" charset="0"/>
                <a:cs typeface="Calibri" panose="020F0502020204030204" pitchFamily="34" charset="0"/>
              </a:rPr>
              <a:t>good </a:t>
            </a:r>
            <a:r>
              <a:rPr lang="en-US" spc="-25" dirty="0">
                <a:latin typeface="Calibri" panose="020F0502020204030204" pitchFamily="34" charset="0"/>
                <a:cs typeface="Calibri" panose="020F0502020204030204" pitchFamily="34" charset="0"/>
              </a:rPr>
              <a:t>proxies </a:t>
            </a:r>
            <a:r>
              <a:rPr lang="en-US" spc="-30" dirty="0">
                <a:latin typeface="Calibri" panose="020F0502020204030204" pitchFamily="34" charset="0"/>
                <a:cs typeface="Calibri" panose="020F0502020204030204" pitchFamily="34" charset="0"/>
              </a:rPr>
              <a:t>for </a:t>
            </a:r>
            <a:r>
              <a:rPr lang="en-US" spc="-5" dirty="0">
                <a:latin typeface="Calibri" panose="020F0502020204030204" pitchFamily="34" charset="0"/>
                <a:cs typeface="Calibri" panose="020F0502020204030204" pitchFamily="34" charset="0"/>
              </a:rPr>
              <a:t>liquidity </a:t>
            </a:r>
            <a:r>
              <a:rPr lang="en-US" spc="25" dirty="0">
                <a:latin typeface="Calibri" panose="020F0502020204030204" pitchFamily="34" charset="0"/>
                <a:cs typeface="Calibri" panose="020F0502020204030204" pitchFamily="34" charset="0"/>
              </a:rPr>
              <a:t>and </a:t>
            </a:r>
            <a:r>
              <a:rPr lang="en-US" spc="-45" dirty="0">
                <a:latin typeface="Calibri" panose="020F0502020204030204" pitchFamily="34" charset="0"/>
                <a:cs typeface="Calibri" panose="020F0502020204030204" pitchFamily="34" charset="0"/>
              </a:rPr>
              <a:t>risk), </a:t>
            </a:r>
            <a:r>
              <a:rPr lang="en-US" spc="25" dirty="0">
                <a:latin typeface="Calibri" panose="020F0502020204030204" pitchFamily="34" charset="0"/>
                <a:cs typeface="Calibri" panose="020F0502020204030204" pitchFamily="34" charset="0"/>
              </a:rPr>
              <a:t>and </a:t>
            </a:r>
            <a:r>
              <a:rPr lang="en-US" dirty="0">
                <a:latin typeface="Calibri" panose="020F0502020204030204" pitchFamily="34" charset="0"/>
                <a:cs typeface="Calibri" panose="020F0502020204030204" pitchFamily="34" charset="0"/>
              </a:rPr>
              <a:t>having </a:t>
            </a:r>
            <a:r>
              <a:rPr lang="en-US" spc="-5" dirty="0">
                <a:latin typeface="Calibri" panose="020F0502020204030204" pitchFamily="34" charset="0"/>
                <a:cs typeface="Calibri" panose="020F0502020204030204" pitchFamily="34" charset="0"/>
              </a:rPr>
              <a:t>different </a:t>
            </a:r>
            <a:r>
              <a:rPr lang="en-US"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parameters.</a:t>
            </a:r>
            <a:endParaRPr lang="en-US" dirty="0">
              <a:latin typeface="Calibri" panose="020F0502020204030204" pitchFamily="34" charset="0"/>
              <a:cs typeface="Calibri" panose="020F0502020204030204" pitchFamily="34" charset="0"/>
            </a:endParaRPr>
          </a:p>
          <a:p>
            <a:pPr marL="297815" marR="5080" indent="-285750" algn="just">
              <a:lnSpc>
                <a:spcPct val="119300"/>
              </a:lnSpc>
              <a:buClr>
                <a:srgbClr val="22373A"/>
              </a:buClr>
              <a:buFont typeface="Wingdings" panose="05000000000000000000" pitchFamily="2" charset="2"/>
              <a:buChar char="Ø"/>
              <a:tabLst>
                <a:tab pos="90805" algn="l"/>
              </a:tabLst>
            </a:pPr>
            <a:r>
              <a:rPr lang="en-US" b="1" spc="10" dirty="0">
                <a:latin typeface="Calibri" panose="020F0502020204030204" pitchFamily="34" charset="0"/>
                <a:cs typeface="Calibri" panose="020F0502020204030204" pitchFamily="34" charset="0"/>
              </a:rPr>
              <a:t>Short</a:t>
            </a:r>
            <a:r>
              <a:rPr lang="en-US" b="1" spc="-5"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duration</a:t>
            </a:r>
            <a:r>
              <a:rPr lang="en-US" b="1" dirty="0">
                <a:latin typeface="Calibri" panose="020F0502020204030204" pitchFamily="34" charset="0"/>
                <a:cs typeface="Calibri" panose="020F0502020204030204" pitchFamily="34" charset="0"/>
              </a:rPr>
              <a:t> </a:t>
            </a:r>
            <a:r>
              <a:rPr lang="en-US" b="1" spc="20" dirty="0">
                <a:latin typeface="Calibri" panose="020F0502020204030204" pitchFamily="34" charset="0"/>
                <a:cs typeface="Calibri" panose="020F0502020204030204" pitchFamily="34" charset="0"/>
              </a:rPr>
              <a:t>Algos</a:t>
            </a:r>
            <a:r>
              <a:rPr lang="en-US" b="1"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(or</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Robots)</a:t>
            </a:r>
            <a:r>
              <a:rPr lang="en-US" spc="-1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are</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synthesizing</a:t>
            </a:r>
            <a:r>
              <a:rPr lang="en-US" spc="-15"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smart</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features</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of</a:t>
            </a:r>
            <a:r>
              <a:rPr lang="en-US" spc="-15" dirty="0">
                <a:latin typeface="Calibri" panose="020F0502020204030204" pitchFamily="34" charset="0"/>
                <a:cs typeface="Calibri" panose="020F0502020204030204" pitchFamily="34" charset="0"/>
              </a:rPr>
              <a:t> orders (icebergs, </a:t>
            </a:r>
            <a:r>
              <a:rPr lang="en-US" spc="10" dirty="0">
                <a:latin typeface="Calibri" panose="020F0502020204030204" pitchFamily="34" charset="0"/>
                <a:cs typeface="Calibri" panose="020F0502020204030204" pitchFamily="34" charset="0"/>
              </a:rPr>
              <a:t>on</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the</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close, </a:t>
            </a:r>
            <a:r>
              <a:rPr lang="en-US" spc="-24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stop</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orders,</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snipers,</a:t>
            </a:r>
            <a:r>
              <a:rPr lang="en-US" spc="-15" dirty="0">
                <a:latin typeface="Calibri" panose="020F0502020204030204" pitchFamily="34" charset="0"/>
                <a:cs typeface="Calibri" panose="020F0502020204030204" pitchFamily="34" charset="0"/>
              </a:rPr>
              <a:t> </a:t>
            </a:r>
            <a:r>
              <a:rPr lang="en-US" spc="5" dirty="0" err="1">
                <a:latin typeface="Calibri" panose="020F0502020204030204" pitchFamily="34" charset="0"/>
                <a:cs typeface="Calibri" panose="020F0502020204030204" pitchFamily="34" charset="0"/>
              </a:rPr>
              <a:t>etc</a:t>
            </a:r>
            <a:r>
              <a:rPr lang="en-US" spc="5" dirty="0">
                <a:latin typeface="Calibri" panose="020F0502020204030204" pitchFamily="34" charset="0"/>
                <a:cs typeface="Calibri" panose="020F0502020204030204" pitchFamily="34" charset="0"/>
              </a:rPr>
              <a:t>)</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or</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seek</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liquidity</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on</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more</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than</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one</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platform</a:t>
            </a:r>
            <a:r>
              <a:rPr lang="en-US" spc="-1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(SOR,</a:t>
            </a:r>
            <a:r>
              <a:rPr lang="en-US" spc="-15"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liquidity</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seekers).</a:t>
            </a:r>
            <a:r>
              <a:rPr lang="en-US" spc="2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Their </a:t>
            </a:r>
            <a:r>
              <a:rPr lang="en-US" spc="-240" dirty="0">
                <a:latin typeface="Calibri" panose="020F0502020204030204" pitchFamily="34" charset="0"/>
                <a:cs typeface="Calibri" panose="020F0502020204030204" pitchFamily="34" charset="0"/>
              </a:rPr>
              <a:t> </a:t>
            </a:r>
            <a:r>
              <a:rPr lang="en-US" spc="5" dirty="0">
                <a:latin typeface="Calibri" panose="020F0502020204030204" pitchFamily="34" charset="0"/>
                <a:cs typeface="Calibri" panose="020F0502020204030204" pitchFamily="34" charset="0"/>
              </a:rPr>
              <a:t>parameters</a:t>
            </a:r>
            <a:r>
              <a:rPr lang="en-US" spc="-2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make</a:t>
            </a:r>
            <a:r>
              <a:rPr lang="en-US" spc="-1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the</a:t>
            </a:r>
            <a:r>
              <a:rPr lang="en-US" spc="-15" dirty="0">
                <a:latin typeface="Calibri" panose="020F0502020204030204" pitchFamily="34" charset="0"/>
                <a:cs typeface="Calibri" panose="020F0502020204030204" pitchFamily="34" charset="0"/>
              </a:rPr>
              <a:t> </a:t>
            </a:r>
            <a:r>
              <a:rPr lang="en-US" spc="15" dirty="0">
                <a:latin typeface="Calibri" panose="020F0502020204030204" pitchFamily="34" charset="0"/>
                <a:cs typeface="Calibri" panose="020F0502020204030204" pitchFamily="34" charset="0"/>
              </a:rPr>
              <a:t>balance</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between</a:t>
            </a:r>
            <a:r>
              <a:rPr lang="en-US" spc="-15" dirty="0">
                <a:latin typeface="Calibri" panose="020F0502020204030204" pitchFamily="34" charset="0"/>
                <a:cs typeface="Calibri" panose="020F0502020204030204" pitchFamily="34" charset="0"/>
              </a:rPr>
              <a:t> </a:t>
            </a:r>
            <a:r>
              <a:rPr lang="en-US" spc="10" dirty="0">
                <a:latin typeface="Calibri" panose="020F0502020204030204" pitchFamily="34" charset="0"/>
                <a:cs typeface="Calibri" panose="020F0502020204030204" pitchFamily="34" charset="0"/>
              </a:rPr>
              <a:t>speed</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and</a:t>
            </a:r>
            <a:r>
              <a:rPr lang="en-US" spc="-15" dirty="0">
                <a:latin typeface="Calibri" panose="020F0502020204030204" pitchFamily="34" charset="0"/>
                <a:cs typeface="Calibri" panose="020F0502020204030204" pitchFamily="34" charset="0"/>
              </a:rPr>
              <a:t> price.</a:t>
            </a:r>
            <a:endParaRPr lang="en-US" dirty="0">
              <a:latin typeface="Calibri" panose="020F0502020204030204" pitchFamily="34" charset="0"/>
              <a:cs typeface="Calibri" panose="020F0502020204030204" pitchFamily="34" charset="0"/>
            </a:endParaRPr>
          </a:p>
          <a:p>
            <a:pPr marL="297815" marR="45720" indent="-285750">
              <a:lnSpc>
                <a:spcPct val="119300"/>
              </a:lnSpc>
              <a:buFont typeface="Wingdings" panose="05000000000000000000" pitchFamily="2" charset="2"/>
              <a:buChar char="Ø"/>
              <a:tabLst>
                <a:tab pos="90805" algn="l"/>
              </a:tabLst>
            </a:pPr>
            <a:r>
              <a:rPr lang="en-US" spc="-10" dirty="0">
                <a:latin typeface="Calibri" panose="020F0502020204030204" pitchFamily="34" charset="0"/>
                <a:cs typeface="Calibri" panose="020F0502020204030204" pitchFamily="34" charset="0"/>
              </a:rPr>
              <a:t>Algos </a:t>
            </a:r>
            <a:r>
              <a:rPr lang="en-US" spc="15" dirty="0">
                <a:latin typeface="Calibri" panose="020F0502020204030204" pitchFamily="34" charset="0"/>
                <a:cs typeface="Calibri" panose="020F0502020204030204" pitchFamily="34" charset="0"/>
              </a:rPr>
              <a:t>can </a:t>
            </a:r>
            <a:r>
              <a:rPr lang="en-US" spc="25" dirty="0">
                <a:latin typeface="Calibri" panose="020F0502020204030204" pitchFamily="34" charset="0"/>
                <a:cs typeface="Calibri" panose="020F0502020204030204" pitchFamily="34" charset="0"/>
              </a:rPr>
              <a:t>be </a:t>
            </a:r>
            <a:r>
              <a:rPr lang="en-US" b="1" spc="5" dirty="0">
                <a:latin typeface="Calibri" panose="020F0502020204030204" pitchFamily="34" charset="0"/>
                <a:cs typeface="Calibri" panose="020F0502020204030204" pitchFamily="34" charset="0"/>
              </a:rPr>
              <a:t>customized</a:t>
            </a:r>
            <a:r>
              <a:rPr lang="en-US" spc="5"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benchmarked </a:t>
            </a:r>
            <a:r>
              <a:rPr lang="en-US" spc="-10" dirty="0">
                <a:latin typeface="Calibri" panose="020F0502020204030204" pitchFamily="34" charset="0"/>
                <a:cs typeface="Calibri" panose="020F0502020204030204" pitchFamily="34" charset="0"/>
              </a:rPr>
              <a:t>algos </a:t>
            </a:r>
            <a:r>
              <a:rPr lang="en-US" spc="15" dirty="0">
                <a:latin typeface="Calibri" panose="020F0502020204030204" pitchFamily="34" charset="0"/>
                <a:cs typeface="Calibri" panose="020F0502020204030204" pitchFamily="34" charset="0"/>
              </a:rPr>
              <a:t>can </a:t>
            </a:r>
            <a:r>
              <a:rPr lang="en-US" spc="5" dirty="0">
                <a:latin typeface="Calibri" panose="020F0502020204030204" pitchFamily="34" charset="0"/>
                <a:cs typeface="Calibri" panose="020F0502020204030204" pitchFamily="34" charset="0"/>
              </a:rPr>
              <a:t>send </a:t>
            </a:r>
            <a:r>
              <a:rPr lang="en-US" spc="-25" dirty="0">
                <a:latin typeface="Calibri" panose="020F0502020204030204" pitchFamily="34" charset="0"/>
                <a:cs typeface="Calibri" panose="020F0502020204030204" pitchFamily="34" charset="0"/>
              </a:rPr>
              <a:t>robots, </a:t>
            </a:r>
            <a:r>
              <a:rPr lang="en-US" spc="25" dirty="0">
                <a:latin typeface="Calibri" panose="020F0502020204030204" pitchFamily="34" charset="0"/>
                <a:cs typeface="Calibri" panose="020F0502020204030204" pitchFamily="34" charset="0"/>
              </a:rPr>
              <a:t>and </a:t>
            </a:r>
            <a:r>
              <a:rPr lang="en-US" spc="20" dirty="0">
                <a:latin typeface="Calibri" panose="020F0502020204030204" pitchFamily="34" charset="0"/>
                <a:cs typeface="Calibri" panose="020F0502020204030204" pitchFamily="34" charset="0"/>
              </a:rPr>
              <a:t>the </a:t>
            </a:r>
            <a:r>
              <a:rPr lang="en-US" spc="10" dirty="0">
                <a:latin typeface="Calibri" panose="020F0502020204030204" pitchFamily="34" charset="0"/>
                <a:cs typeface="Calibri" panose="020F0502020204030204" pitchFamily="34" charset="0"/>
              </a:rPr>
              <a:t>type </a:t>
            </a:r>
            <a:r>
              <a:rPr lang="en-US" spc="-25" dirty="0">
                <a:latin typeface="Calibri" panose="020F0502020204030204" pitchFamily="34" charset="0"/>
                <a:cs typeface="Calibri" panose="020F0502020204030204" pitchFamily="34" charset="0"/>
              </a:rPr>
              <a:t>of </a:t>
            </a:r>
            <a:r>
              <a:rPr lang="en-US" spc="20" dirty="0">
                <a:latin typeface="Calibri" panose="020F0502020204030204" pitchFamily="34" charset="0"/>
                <a:cs typeface="Calibri" panose="020F0502020204030204" pitchFamily="34" charset="0"/>
              </a:rPr>
              <a:t>an </a:t>
            </a:r>
            <a:r>
              <a:rPr lang="en-US" dirty="0">
                <a:latin typeface="Calibri" panose="020F0502020204030204" pitchFamily="34" charset="0"/>
                <a:cs typeface="Calibri" panose="020F0502020204030204" pitchFamily="34" charset="0"/>
              </a:rPr>
              <a:t>algo </a:t>
            </a:r>
            <a:r>
              <a:rPr lang="en-US" spc="15" dirty="0">
                <a:latin typeface="Calibri" panose="020F0502020204030204" pitchFamily="34" charset="0"/>
                <a:cs typeface="Calibri" panose="020F0502020204030204" pitchFamily="34" charset="0"/>
              </a:rPr>
              <a:t>can </a:t>
            </a:r>
            <a:r>
              <a:rPr lang="en-US" spc="20" dirty="0">
                <a:latin typeface="Calibri" panose="020F0502020204030204" pitchFamily="34" charset="0"/>
                <a:cs typeface="Calibri" panose="020F0502020204030204" pitchFamily="34" charset="0"/>
              </a:rPr>
              <a:t> </a:t>
            </a:r>
            <a:r>
              <a:rPr lang="en-US" b="1" spc="15" dirty="0">
                <a:latin typeface="Calibri" panose="020F0502020204030204" pitchFamily="34" charset="0"/>
                <a:cs typeface="Calibri" panose="020F0502020204030204" pitchFamily="34" charset="0"/>
              </a:rPr>
              <a:t>change</a:t>
            </a:r>
            <a:r>
              <a:rPr lang="en-US" b="1" spc="5" dirty="0">
                <a:latin typeface="Calibri" panose="020F0502020204030204" pitchFamily="34" charset="0"/>
                <a:cs typeface="Calibri" panose="020F0502020204030204" pitchFamily="34" charset="0"/>
              </a:rPr>
              <a:t> </a:t>
            </a:r>
            <a:r>
              <a:rPr lang="en-US" b="1" spc="15" dirty="0">
                <a:latin typeface="Calibri" panose="020F0502020204030204" pitchFamily="34" charset="0"/>
                <a:cs typeface="Calibri" panose="020F0502020204030204" pitchFamily="34" charset="0"/>
              </a:rPr>
              <a:t>on</a:t>
            </a:r>
            <a:r>
              <a:rPr lang="en-US" b="1" spc="5" dirty="0">
                <a:latin typeface="Calibri" panose="020F0502020204030204" pitchFamily="34" charset="0"/>
                <a:cs typeface="Calibri" panose="020F0502020204030204" pitchFamily="34" charset="0"/>
              </a:rPr>
              <a:t> </a:t>
            </a:r>
            <a:r>
              <a:rPr lang="en-US" b="1" spc="10" dirty="0">
                <a:latin typeface="Calibri" panose="020F0502020204030204" pitchFamily="34" charset="0"/>
                <a:cs typeface="Calibri" panose="020F0502020204030204" pitchFamily="34" charset="0"/>
              </a:rPr>
              <a:t>market</a:t>
            </a:r>
            <a:r>
              <a:rPr lang="en-US" b="1" spc="5" dirty="0">
                <a:latin typeface="Calibri" panose="020F0502020204030204" pitchFamily="34" charset="0"/>
                <a:cs typeface="Calibri" panose="020F0502020204030204" pitchFamily="34" charset="0"/>
              </a:rPr>
              <a:t> conditions</a:t>
            </a:r>
            <a:r>
              <a:rPr lang="en-US" spc="5" dirty="0">
                <a:latin typeface="Calibri" panose="020F0502020204030204" pitchFamily="34" charset="0"/>
                <a:cs typeface="Calibri" panose="020F0502020204030204" pitchFamily="34" charset="0"/>
              </a:rPr>
              <a:t>,</a:t>
            </a:r>
            <a:r>
              <a:rPr lang="en-US" spc="-10" dirty="0">
                <a:latin typeface="Calibri" panose="020F0502020204030204" pitchFamily="34" charset="0"/>
                <a:cs typeface="Calibri" panose="020F0502020204030204" pitchFamily="34" charset="0"/>
              </a:rPr>
              <a:t> </a:t>
            </a:r>
            <a:r>
              <a:rPr lang="en-US" spc="-30" dirty="0">
                <a:latin typeface="Calibri" panose="020F0502020204030204" pitchFamily="34" charset="0"/>
                <a:cs typeface="Calibri" panose="020F0502020204030204" pitchFamily="34" charset="0"/>
              </a:rPr>
              <a:t>like:</a:t>
            </a:r>
            <a:r>
              <a:rPr lang="en-US" spc="3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a:t>
            </a:r>
            <a:r>
              <a:rPr lang="en-US" i="1" spc="-20" dirty="0">
                <a:latin typeface="Calibri" panose="020F0502020204030204" pitchFamily="34" charset="0"/>
                <a:cs typeface="Calibri" panose="020F0502020204030204" pitchFamily="34" charset="0"/>
              </a:rPr>
              <a:t>start</a:t>
            </a:r>
            <a:r>
              <a:rPr lang="en-US" i="1" spc="-40" dirty="0">
                <a:latin typeface="Calibri" panose="020F0502020204030204" pitchFamily="34" charset="0"/>
                <a:cs typeface="Calibri" panose="020F0502020204030204" pitchFamily="34" charset="0"/>
              </a:rPr>
              <a:t> </a:t>
            </a:r>
            <a:r>
              <a:rPr lang="en-US" i="1" spc="5" dirty="0">
                <a:latin typeface="Calibri" panose="020F0502020204030204" pitchFamily="34" charset="0"/>
                <a:cs typeface="Calibri" panose="020F0502020204030204" pitchFamily="34" charset="0"/>
              </a:rPr>
              <a:t>with</a:t>
            </a:r>
            <a:r>
              <a:rPr lang="en-US" i="1" spc="-40" dirty="0">
                <a:latin typeface="Calibri" panose="020F0502020204030204" pitchFamily="34" charset="0"/>
                <a:cs typeface="Calibri" panose="020F0502020204030204" pitchFamily="34" charset="0"/>
              </a:rPr>
              <a:t> </a:t>
            </a:r>
            <a:r>
              <a:rPr lang="en-US" i="1" spc="55" dirty="0">
                <a:latin typeface="Calibri" panose="020F0502020204030204" pitchFamily="34" charset="0"/>
                <a:cs typeface="Calibri" panose="020F0502020204030204" pitchFamily="34" charset="0"/>
              </a:rPr>
              <a:t>a</a:t>
            </a:r>
            <a:r>
              <a:rPr lang="en-US" i="1" spc="-40" dirty="0">
                <a:latin typeface="Calibri" panose="020F0502020204030204" pitchFamily="34" charset="0"/>
                <a:cs typeface="Calibri" panose="020F0502020204030204" pitchFamily="34" charset="0"/>
              </a:rPr>
              <a:t> </a:t>
            </a:r>
            <a:r>
              <a:rPr lang="en-US" i="1" spc="5" dirty="0">
                <a:latin typeface="Calibri" panose="020F0502020204030204" pitchFamily="34" charset="0"/>
                <a:cs typeface="Calibri" panose="020F0502020204030204" pitchFamily="34" charset="0"/>
              </a:rPr>
              <a:t>VWAP</a:t>
            </a:r>
            <a:r>
              <a:rPr lang="en-US" i="1" spc="-40" dirty="0">
                <a:latin typeface="Calibri" panose="020F0502020204030204" pitchFamily="34" charset="0"/>
                <a:cs typeface="Calibri" panose="020F0502020204030204" pitchFamily="34" charset="0"/>
              </a:rPr>
              <a:t> </a:t>
            </a:r>
            <a:r>
              <a:rPr lang="en-US" i="1" spc="35" dirty="0">
                <a:latin typeface="Calibri" panose="020F0502020204030204" pitchFamily="34" charset="0"/>
                <a:cs typeface="Calibri" panose="020F0502020204030204" pitchFamily="34" charset="0"/>
              </a:rPr>
              <a:t>and</a:t>
            </a:r>
            <a:r>
              <a:rPr lang="en-US" i="1" spc="-40"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switch</a:t>
            </a:r>
            <a:r>
              <a:rPr lang="en-US" i="1" spc="-40" dirty="0">
                <a:latin typeface="Calibri" panose="020F0502020204030204" pitchFamily="34" charset="0"/>
                <a:cs typeface="Calibri" panose="020F0502020204030204" pitchFamily="34" charset="0"/>
              </a:rPr>
              <a:t> </a:t>
            </a:r>
            <a:r>
              <a:rPr lang="en-US" i="1" spc="-5" dirty="0">
                <a:latin typeface="Calibri" panose="020F0502020204030204" pitchFamily="34" charset="0"/>
                <a:cs typeface="Calibri" panose="020F0502020204030204" pitchFamily="34" charset="0"/>
              </a:rPr>
              <a:t>to</a:t>
            </a:r>
            <a:r>
              <a:rPr lang="en-US" i="1" spc="-40"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PoV</a:t>
            </a:r>
            <a:r>
              <a:rPr lang="en-US" i="1" spc="-40" dirty="0">
                <a:latin typeface="Calibri" panose="020F0502020204030204" pitchFamily="34" charset="0"/>
                <a:cs typeface="Calibri" panose="020F0502020204030204" pitchFamily="34" charset="0"/>
              </a:rPr>
              <a:t> </a:t>
            </a:r>
            <a:r>
              <a:rPr lang="en-US" i="1" spc="-20" dirty="0">
                <a:latin typeface="Calibri" panose="020F0502020204030204" pitchFamily="34" charset="0"/>
                <a:cs typeface="Calibri" panose="020F0502020204030204" pitchFamily="34" charset="0"/>
              </a:rPr>
              <a:t>if</a:t>
            </a:r>
            <a:r>
              <a:rPr lang="en-US" i="1" spc="-40"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the</a:t>
            </a:r>
            <a:r>
              <a:rPr lang="en-US" i="1" spc="-40" dirty="0">
                <a:latin typeface="Calibri" panose="020F0502020204030204" pitchFamily="34" charset="0"/>
                <a:cs typeface="Calibri" panose="020F0502020204030204" pitchFamily="34" charset="0"/>
              </a:rPr>
              <a:t> </a:t>
            </a:r>
            <a:r>
              <a:rPr lang="en-US" i="1" spc="5" dirty="0">
                <a:latin typeface="Calibri" panose="020F0502020204030204" pitchFamily="34" charset="0"/>
                <a:cs typeface="Calibri" panose="020F0502020204030204" pitchFamily="34" charset="0"/>
              </a:rPr>
              <a:t>market</a:t>
            </a:r>
            <a:r>
              <a:rPr lang="en-US" i="1" spc="-40" dirty="0">
                <a:latin typeface="Calibri" panose="020F0502020204030204" pitchFamily="34" charset="0"/>
                <a:cs typeface="Calibri" panose="020F0502020204030204" pitchFamily="34" charset="0"/>
              </a:rPr>
              <a:t> </a:t>
            </a:r>
            <a:r>
              <a:rPr lang="en-US" i="1" spc="-5" dirty="0">
                <a:latin typeface="Calibri" panose="020F0502020204030204" pitchFamily="34" charset="0"/>
                <a:cs typeface="Calibri" panose="020F0502020204030204" pitchFamily="34" charset="0"/>
              </a:rPr>
              <a:t>volume </a:t>
            </a:r>
            <a:r>
              <a:rPr lang="en-US" i="1" spc="-265" dirty="0">
                <a:latin typeface="Calibri" panose="020F0502020204030204" pitchFamily="34" charset="0"/>
                <a:cs typeface="Calibri" panose="020F0502020204030204" pitchFamily="34" charset="0"/>
              </a:rPr>
              <a:t> </a:t>
            </a:r>
            <a:r>
              <a:rPr lang="en-US" i="1" spc="-30" dirty="0">
                <a:latin typeface="Calibri" panose="020F0502020204030204" pitchFamily="34" charset="0"/>
                <a:cs typeface="Calibri" panose="020F0502020204030204" pitchFamily="34" charset="0"/>
              </a:rPr>
              <a:t>is</a:t>
            </a:r>
            <a:r>
              <a:rPr lang="en-US" i="1" spc="-50" dirty="0">
                <a:latin typeface="Calibri" panose="020F0502020204030204" pitchFamily="34" charset="0"/>
                <a:cs typeface="Calibri" panose="020F0502020204030204" pitchFamily="34" charset="0"/>
              </a:rPr>
              <a:t> </a:t>
            </a:r>
            <a:r>
              <a:rPr lang="en-US" i="1" spc="5" dirty="0">
                <a:latin typeface="Calibri" panose="020F0502020204030204" pitchFamily="34" charset="0"/>
                <a:cs typeface="Calibri" panose="020F0502020204030204" pitchFamily="34" charset="0"/>
              </a:rPr>
              <a:t>more</a:t>
            </a:r>
            <a:r>
              <a:rPr lang="en-US" i="1" spc="-45" dirty="0">
                <a:latin typeface="Calibri" panose="020F0502020204030204" pitchFamily="34" charset="0"/>
                <a:cs typeface="Calibri" panose="020F0502020204030204" pitchFamily="34" charset="0"/>
              </a:rPr>
              <a:t> </a:t>
            </a:r>
            <a:r>
              <a:rPr lang="en-US" i="1" spc="20" dirty="0">
                <a:latin typeface="Calibri" panose="020F0502020204030204" pitchFamily="34" charset="0"/>
                <a:cs typeface="Calibri" panose="020F0502020204030204" pitchFamily="34" charset="0"/>
              </a:rPr>
              <a:t>than</a:t>
            </a:r>
            <a:r>
              <a:rPr lang="en-US" i="1" spc="-45" dirty="0">
                <a:latin typeface="Calibri" panose="020F0502020204030204" pitchFamily="34" charset="0"/>
                <a:cs typeface="Calibri" panose="020F0502020204030204" pitchFamily="34" charset="0"/>
              </a:rPr>
              <a:t> </a:t>
            </a:r>
            <a:r>
              <a:rPr lang="en-US" i="1" spc="45" dirty="0">
                <a:latin typeface="Calibri" panose="020F0502020204030204" pitchFamily="34" charset="0"/>
                <a:cs typeface="Calibri" panose="020F0502020204030204" pitchFamily="34" charset="0"/>
              </a:rPr>
              <a:t>2</a:t>
            </a:r>
            <a:r>
              <a:rPr lang="en-US" i="1" spc="-45"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times</a:t>
            </a:r>
            <a:r>
              <a:rPr lang="en-US" i="1" spc="-45"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the</a:t>
            </a:r>
            <a:r>
              <a:rPr lang="en-US" i="1" spc="-45" dirty="0">
                <a:latin typeface="Calibri" panose="020F0502020204030204" pitchFamily="34" charset="0"/>
                <a:cs typeface="Calibri" panose="020F0502020204030204" pitchFamily="34" charset="0"/>
              </a:rPr>
              <a:t> </a:t>
            </a:r>
            <a:r>
              <a:rPr lang="en-US" i="1" spc="-30" dirty="0">
                <a:latin typeface="Calibri" panose="020F0502020204030204" pitchFamily="34" charset="0"/>
                <a:cs typeface="Calibri" panose="020F0502020204030204" pitchFamily="34" charset="0"/>
              </a:rPr>
              <a:t>ADV</a:t>
            </a:r>
            <a:r>
              <a:rPr lang="en-US" spc="-3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297815" marR="45720" indent="-285750">
              <a:lnSpc>
                <a:spcPct val="119300"/>
              </a:lnSpc>
              <a:buClr>
                <a:srgbClr val="22373A"/>
              </a:buClr>
              <a:buFont typeface="Wingdings" panose="05000000000000000000" pitchFamily="2" charset="2"/>
              <a:buChar char="Ø"/>
              <a:tabLst>
                <a:tab pos="90805" algn="l"/>
              </a:tabLst>
            </a:pPr>
            <a:r>
              <a:rPr lang="en-US" b="1" spc="10" dirty="0">
                <a:latin typeface="Calibri" panose="020F0502020204030204" pitchFamily="34" charset="0"/>
                <a:cs typeface="Calibri" panose="020F0502020204030204" pitchFamily="34" charset="0"/>
              </a:rPr>
              <a:t>Program trading </a:t>
            </a:r>
            <a:r>
              <a:rPr lang="en-US" b="1" spc="20" dirty="0">
                <a:latin typeface="Calibri" panose="020F0502020204030204" pitchFamily="34" charset="0"/>
                <a:cs typeface="Calibri" panose="020F0502020204030204" pitchFamily="34" charset="0"/>
              </a:rPr>
              <a:t>Algos </a:t>
            </a:r>
            <a:r>
              <a:rPr lang="en-US" dirty="0">
                <a:latin typeface="Calibri" panose="020F0502020204030204" pitchFamily="34" charset="0"/>
                <a:cs typeface="Calibri" panose="020F0502020204030204" pitchFamily="34" charset="0"/>
              </a:rPr>
              <a:t>are </a:t>
            </a:r>
            <a:r>
              <a:rPr lang="en-US" spc="15" dirty="0">
                <a:latin typeface="Calibri" panose="020F0502020204030204" pitchFamily="34" charset="0"/>
                <a:cs typeface="Calibri" panose="020F0502020204030204" pitchFamily="34" charset="0"/>
              </a:rPr>
              <a:t>dedicated </a:t>
            </a:r>
            <a:r>
              <a:rPr lang="en-US" spc="-5" dirty="0">
                <a:latin typeface="Calibri" panose="020F0502020204030204" pitchFamily="34" charset="0"/>
                <a:cs typeface="Calibri" panose="020F0502020204030204" pitchFamily="34" charset="0"/>
              </a:rPr>
              <a:t>to </a:t>
            </a:r>
            <a:r>
              <a:rPr lang="en-US" spc="-10" dirty="0">
                <a:latin typeface="Calibri" panose="020F0502020204030204" pitchFamily="34" charset="0"/>
                <a:cs typeface="Calibri" panose="020F0502020204030204" pitchFamily="34" charset="0"/>
              </a:rPr>
              <a:t>portfolio </a:t>
            </a:r>
            <a:r>
              <a:rPr lang="en-US" spc="-15" dirty="0">
                <a:latin typeface="Calibri" panose="020F0502020204030204" pitchFamily="34" charset="0"/>
                <a:cs typeface="Calibri" panose="020F0502020204030204" pitchFamily="34" charset="0"/>
              </a:rPr>
              <a:t>trading, </a:t>
            </a:r>
            <a:r>
              <a:rPr lang="en-US" spc="20" dirty="0">
                <a:latin typeface="Calibri" panose="020F0502020204030204" pitchFamily="34" charset="0"/>
                <a:cs typeface="Calibri" panose="020F0502020204030204" pitchFamily="34" charset="0"/>
              </a:rPr>
              <a:t>with </a:t>
            </a:r>
            <a:r>
              <a:rPr lang="en-US" spc="-5" dirty="0">
                <a:latin typeface="Calibri" panose="020F0502020204030204" pitchFamily="34" charset="0"/>
                <a:cs typeface="Calibri" panose="020F0502020204030204" pitchFamily="34" charset="0"/>
              </a:rPr>
              <a:t>synchronization </a:t>
            </a:r>
            <a:r>
              <a:rPr lang="en-US" spc="-10" dirty="0">
                <a:latin typeface="Calibri" panose="020F0502020204030204" pitchFamily="34" charset="0"/>
                <a:cs typeface="Calibri" panose="020F0502020204030204" pitchFamily="34" charset="0"/>
              </a:rPr>
              <a:t>features (in </a:t>
            </a:r>
            <a:r>
              <a:rPr lang="en-US" dirty="0">
                <a:latin typeface="Calibri" panose="020F0502020204030204" pitchFamily="34" charset="0"/>
                <a:cs typeface="Calibri" panose="020F0502020204030204" pitchFamily="34" charset="0"/>
              </a:rPr>
              <a:t>cash </a:t>
            </a:r>
            <a:r>
              <a:rPr lang="en-US" spc="-240" dirty="0">
                <a:latin typeface="Calibri" panose="020F0502020204030204" pitchFamily="34" charset="0"/>
                <a:cs typeface="Calibri" panose="020F0502020204030204" pitchFamily="34" charset="0"/>
              </a:rPr>
              <a:t> </a:t>
            </a:r>
            <a:r>
              <a:rPr lang="en-US" spc="-20" dirty="0">
                <a:latin typeface="Calibri" panose="020F0502020204030204" pitchFamily="34" charset="0"/>
                <a:cs typeface="Calibri" panose="020F0502020204030204" pitchFamily="34" charset="0"/>
              </a:rPr>
              <a:t>or </a:t>
            </a:r>
            <a:r>
              <a:rPr lang="en-US" spc="10" dirty="0">
                <a:latin typeface="Calibri" panose="020F0502020204030204" pitchFamily="34" charset="0"/>
                <a:cs typeface="Calibri" panose="020F0502020204030204" pitchFamily="34" charset="0"/>
              </a:rPr>
              <a:t>market</a:t>
            </a:r>
            <a:r>
              <a:rPr lang="en-US" spc="-15" dirty="0">
                <a:latin typeface="Calibri" panose="020F0502020204030204" pitchFamily="34" charset="0"/>
                <a:cs typeface="Calibri" panose="020F0502020204030204" pitchFamily="34" charset="0"/>
              </a:rPr>
              <a:t> </a:t>
            </a:r>
            <a:r>
              <a:rPr lang="en-US" spc="-25" dirty="0">
                <a:latin typeface="Calibri" panose="020F0502020204030204" pitchFamily="34" charset="0"/>
                <a:cs typeface="Calibri" panose="020F0502020204030204" pitchFamily="34" charset="0"/>
              </a:rPr>
              <a:t>exposure).</a:t>
            </a: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2853846-D01C-4BA1-A472-D3B45C5E98C3}"/>
              </a:ext>
            </a:extLst>
          </p:cNvPr>
          <p:cNvSpPr>
            <a:spLocks noGrp="1"/>
          </p:cNvSpPr>
          <p:nvPr>
            <p:ph type="sldNum" sz="quarter" idx="12"/>
          </p:nvPr>
        </p:nvSpPr>
        <p:spPr/>
        <p:txBody>
          <a:bodyPr/>
          <a:lstStyle/>
          <a:p>
            <a:pPr>
              <a:defRPr/>
            </a:pPr>
            <a:fld id="{F46FFCC8-0F20-9B4B-AD2E-8C39025E5577}" type="slidenum">
              <a:rPr lang="en-GB" smtClean="0"/>
              <a:pPr>
                <a:defRPr/>
              </a:pPr>
              <a:t>38</a:t>
            </a:fld>
            <a:endParaRPr lang="en-GB"/>
          </a:p>
        </p:txBody>
      </p:sp>
      <p:sp>
        <p:nvSpPr>
          <p:cNvPr id="5" name="Footer Placeholder 4">
            <a:extLst>
              <a:ext uri="{FF2B5EF4-FFF2-40B4-BE49-F238E27FC236}">
                <a16:creationId xmlns:a16="http://schemas.microsoft.com/office/drawing/2014/main" id="{44520934-0096-4F0A-A749-4235DFA07F56}"/>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2554320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055D-186C-4DD4-8C6C-D7D3BABFFB56}"/>
              </a:ext>
            </a:extLst>
          </p:cNvPr>
          <p:cNvSpPr>
            <a:spLocks noGrp="1"/>
          </p:cNvSpPr>
          <p:nvPr>
            <p:ph type="title"/>
          </p:nvPr>
        </p:nvSpPr>
        <p:spPr/>
        <p:txBody>
          <a:bodyPr/>
          <a:lstStyle/>
          <a:p>
            <a:r>
              <a:rPr lang="en-US" sz="2800" spc="10" dirty="0">
                <a:latin typeface="Calibri" panose="020F0502020204030204" pitchFamily="34" charset="0"/>
                <a:cs typeface="Calibri" panose="020F0502020204030204" pitchFamily="34" charset="0"/>
              </a:rPr>
              <a:t>Trading algorithms: Typical uses</a:t>
            </a:r>
          </a:p>
        </p:txBody>
      </p:sp>
      <p:graphicFrame>
        <p:nvGraphicFramePr>
          <p:cNvPr id="6" name="Table 6">
            <a:extLst>
              <a:ext uri="{FF2B5EF4-FFF2-40B4-BE49-F238E27FC236}">
                <a16:creationId xmlns:a16="http://schemas.microsoft.com/office/drawing/2014/main" id="{7B96150D-2FE7-4A27-8A77-321C443A8B4F}"/>
              </a:ext>
            </a:extLst>
          </p:cNvPr>
          <p:cNvGraphicFramePr>
            <a:graphicFrameLocks noGrp="1"/>
          </p:cNvGraphicFramePr>
          <p:nvPr>
            <p:ph idx="1"/>
            <p:extLst>
              <p:ext uri="{D42A27DB-BD31-4B8C-83A1-F6EECF244321}">
                <p14:modId xmlns:p14="http://schemas.microsoft.com/office/powerpoint/2010/main" val="2341561420"/>
              </p:ext>
            </p:extLst>
          </p:nvPr>
        </p:nvGraphicFramePr>
        <p:xfrm>
          <a:off x="407122" y="1107395"/>
          <a:ext cx="11398250" cy="3920045"/>
        </p:xfrm>
        <a:graphic>
          <a:graphicData uri="http://schemas.openxmlformats.org/drawingml/2006/table">
            <a:tbl>
              <a:tblPr firstRow="1" bandRow="1">
                <a:tableStyleId>{793D81CF-94F2-401A-BA57-92F5A7B2D0C5}</a:tableStyleId>
              </a:tblPr>
              <a:tblGrid>
                <a:gridCol w="1718858">
                  <a:extLst>
                    <a:ext uri="{9D8B030D-6E8A-4147-A177-3AD203B41FA5}">
                      <a16:colId xmlns:a16="http://schemas.microsoft.com/office/drawing/2014/main" val="3519863703"/>
                    </a:ext>
                  </a:extLst>
                </a:gridCol>
                <a:gridCol w="1729740">
                  <a:extLst>
                    <a:ext uri="{9D8B030D-6E8A-4147-A177-3AD203B41FA5}">
                      <a16:colId xmlns:a16="http://schemas.microsoft.com/office/drawing/2014/main" val="3187650660"/>
                    </a:ext>
                  </a:extLst>
                </a:gridCol>
                <a:gridCol w="2514600">
                  <a:extLst>
                    <a:ext uri="{9D8B030D-6E8A-4147-A177-3AD203B41FA5}">
                      <a16:colId xmlns:a16="http://schemas.microsoft.com/office/drawing/2014/main" val="1763075282"/>
                    </a:ext>
                  </a:extLst>
                </a:gridCol>
                <a:gridCol w="2171700">
                  <a:extLst>
                    <a:ext uri="{9D8B030D-6E8A-4147-A177-3AD203B41FA5}">
                      <a16:colId xmlns:a16="http://schemas.microsoft.com/office/drawing/2014/main" val="2721516586"/>
                    </a:ext>
                  </a:extLst>
                </a:gridCol>
                <a:gridCol w="3263352">
                  <a:extLst>
                    <a:ext uri="{9D8B030D-6E8A-4147-A177-3AD203B41FA5}">
                      <a16:colId xmlns:a16="http://schemas.microsoft.com/office/drawing/2014/main" val="978726582"/>
                    </a:ext>
                  </a:extLst>
                </a:gridCol>
              </a:tblGrid>
              <a:tr h="370840">
                <a:tc>
                  <a:txBody>
                    <a:bodyPr/>
                    <a:lstStyle/>
                    <a:p>
                      <a:pPr>
                        <a:lnSpc>
                          <a:spcPct val="100000"/>
                        </a:lnSpc>
                        <a:spcBef>
                          <a:spcPts val="10"/>
                        </a:spcBef>
                      </a:pPr>
                      <a:endParaRPr sz="1600" dirty="0"/>
                    </a:p>
                    <a:p>
                      <a:pPr marL="78105">
                        <a:lnSpc>
                          <a:spcPct val="100000"/>
                        </a:lnSpc>
                      </a:pPr>
                      <a:r>
                        <a:rPr sz="1600" spc="15" dirty="0">
                          <a:solidFill>
                            <a:srgbClr val="FFFFFF"/>
                          </a:solidFill>
                        </a:rPr>
                        <a:t>Benchmark</a:t>
                      </a:r>
                      <a:endParaRPr sz="1600" dirty="0">
                        <a:latin typeface="Calibri" panose="020F0502020204030204" pitchFamily="34" charset="0"/>
                        <a:cs typeface="Calibri" panose="020F0502020204030204" pitchFamily="34" charset="0"/>
                      </a:endParaRPr>
                    </a:p>
                  </a:txBody>
                  <a:tcPr marL="0" marR="0" marT="1270" marB="0"/>
                </a:tc>
                <a:tc>
                  <a:txBody>
                    <a:bodyPr/>
                    <a:lstStyle/>
                    <a:p>
                      <a:pPr>
                        <a:lnSpc>
                          <a:spcPct val="100000"/>
                        </a:lnSpc>
                        <a:spcBef>
                          <a:spcPts val="35"/>
                        </a:spcBef>
                      </a:pPr>
                      <a:endParaRPr sz="1600" dirty="0"/>
                    </a:p>
                    <a:p>
                      <a:pPr marL="78105" marR="70485">
                        <a:lnSpc>
                          <a:spcPct val="114599"/>
                        </a:lnSpc>
                      </a:pPr>
                      <a:r>
                        <a:rPr sz="1600" spc="10" dirty="0">
                          <a:solidFill>
                            <a:srgbClr val="FFFFFF"/>
                          </a:solidFill>
                        </a:rPr>
                        <a:t>Region</a:t>
                      </a:r>
                      <a:r>
                        <a:rPr sz="1600" spc="105" dirty="0">
                          <a:solidFill>
                            <a:srgbClr val="FFFFFF"/>
                          </a:solidFill>
                        </a:rPr>
                        <a:t> </a:t>
                      </a:r>
                      <a:r>
                        <a:rPr sz="1600" spc="-15" dirty="0">
                          <a:solidFill>
                            <a:srgbClr val="FFFFFF"/>
                          </a:solidFill>
                        </a:rPr>
                        <a:t>of</a:t>
                      </a:r>
                      <a:r>
                        <a:rPr sz="1600" spc="105" dirty="0">
                          <a:solidFill>
                            <a:srgbClr val="FFFFFF"/>
                          </a:solidFill>
                        </a:rPr>
                        <a:t> </a:t>
                      </a:r>
                      <a:r>
                        <a:rPr sz="1600" spc="-25" dirty="0">
                          <a:solidFill>
                            <a:srgbClr val="FFFFFF"/>
                          </a:solidFill>
                        </a:rPr>
                        <a:t>pref- </a:t>
                      </a:r>
                      <a:r>
                        <a:rPr sz="1600" spc="-145" dirty="0">
                          <a:solidFill>
                            <a:srgbClr val="FFFFFF"/>
                          </a:solidFill>
                        </a:rPr>
                        <a:t> </a:t>
                      </a:r>
                      <a:r>
                        <a:rPr sz="1600" spc="5" dirty="0">
                          <a:solidFill>
                            <a:srgbClr val="FFFFFF"/>
                          </a:solidFill>
                        </a:rPr>
                        <a:t>erence</a:t>
                      </a:r>
                      <a:endParaRPr sz="1600" dirty="0">
                        <a:latin typeface="Calibri" panose="020F0502020204030204" pitchFamily="34" charset="0"/>
                        <a:cs typeface="Calibri" panose="020F0502020204030204" pitchFamily="34" charset="0"/>
                      </a:endParaRPr>
                    </a:p>
                  </a:txBody>
                  <a:tcPr marL="0" marR="0" marT="4445" marB="0"/>
                </a:tc>
                <a:tc>
                  <a:txBody>
                    <a:bodyPr/>
                    <a:lstStyle/>
                    <a:p>
                      <a:pPr>
                        <a:lnSpc>
                          <a:spcPct val="100000"/>
                        </a:lnSpc>
                        <a:spcBef>
                          <a:spcPts val="10"/>
                        </a:spcBef>
                      </a:pPr>
                      <a:endParaRPr sz="1600" dirty="0"/>
                    </a:p>
                    <a:p>
                      <a:pPr marL="78105">
                        <a:lnSpc>
                          <a:spcPct val="100000"/>
                        </a:lnSpc>
                      </a:pPr>
                      <a:r>
                        <a:rPr sz="1600" dirty="0">
                          <a:solidFill>
                            <a:srgbClr val="FFFFFF"/>
                          </a:solidFill>
                        </a:rPr>
                        <a:t>Order</a:t>
                      </a:r>
                      <a:r>
                        <a:rPr sz="1600" spc="-30" dirty="0">
                          <a:solidFill>
                            <a:srgbClr val="FFFFFF"/>
                          </a:solidFill>
                        </a:rPr>
                        <a:t> </a:t>
                      </a:r>
                      <a:r>
                        <a:rPr sz="1600" spc="-5" dirty="0">
                          <a:solidFill>
                            <a:srgbClr val="FFFFFF"/>
                          </a:solidFill>
                        </a:rPr>
                        <a:t>characteristics</a:t>
                      </a:r>
                      <a:endParaRPr sz="1600" dirty="0">
                        <a:latin typeface="Calibri" panose="020F0502020204030204" pitchFamily="34" charset="0"/>
                        <a:cs typeface="Calibri" panose="020F0502020204030204" pitchFamily="34" charset="0"/>
                      </a:endParaRPr>
                    </a:p>
                  </a:txBody>
                  <a:tcPr marL="0" marR="0" marT="1270" marB="0"/>
                </a:tc>
                <a:tc>
                  <a:txBody>
                    <a:bodyPr/>
                    <a:lstStyle/>
                    <a:p>
                      <a:pPr>
                        <a:lnSpc>
                          <a:spcPct val="100000"/>
                        </a:lnSpc>
                        <a:spcBef>
                          <a:spcPts val="10"/>
                        </a:spcBef>
                      </a:pPr>
                      <a:endParaRPr sz="1600" dirty="0"/>
                    </a:p>
                    <a:p>
                      <a:pPr marL="78105">
                        <a:lnSpc>
                          <a:spcPct val="100000"/>
                        </a:lnSpc>
                      </a:pPr>
                      <a:r>
                        <a:rPr sz="1600" dirty="0">
                          <a:solidFill>
                            <a:srgbClr val="FFFFFF"/>
                          </a:solidFill>
                        </a:rPr>
                        <a:t>Mar</a:t>
                      </a:r>
                      <a:r>
                        <a:rPr sz="1600" spc="-15" dirty="0">
                          <a:solidFill>
                            <a:srgbClr val="FFFFFF"/>
                          </a:solidFill>
                        </a:rPr>
                        <a:t>k</a:t>
                      </a:r>
                      <a:r>
                        <a:rPr sz="1600" dirty="0">
                          <a:solidFill>
                            <a:srgbClr val="FFFFFF"/>
                          </a:solidFill>
                        </a:rPr>
                        <a:t>et</a:t>
                      </a:r>
                      <a:r>
                        <a:rPr sz="1600" spc="-10" dirty="0">
                          <a:solidFill>
                            <a:srgbClr val="FFFFFF"/>
                          </a:solidFill>
                        </a:rPr>
                        <a:t> </a:t>
                      </a:r>
                      <a:r>
                        <a:rPr sz="1600" spc="-15" dirty="0">
                          <a:solidFill>
                            <a:srgbClr val="FFFFFF"/>
                          </a:solidFill>
                        </a:rPr>
                        <a:t>c</a:t>
                      </a:r>
                      <a:r>
                        <a:rPr sz="1600" dirty="0">
                          <a:solidFill>
                            <a:srgbClr val="FFFFFF"/>
                          </a:solidFill>
                        </a:rPr>
                        <a:t>on</a:t>
                      </a:r>
                      <a:r>
                        <a:rPr sz="1600" spc="-5" dirty="0">
                          <a:solidFill>
                            <a:srgbClr val="FFFFFF"/>
                          </a:solidFill>
                        </a:rPr>
                        <a:t>t</a:t>
                      </a:r>
                      <a:r>
                        <a:rPr sz="1600" spc="-15" dirty="0">
                          <a:solidFill>
                            <a:srgbClr val="FFFFFF"/>
                          </a:solidFill>
                        </a:rPr>
                        <a:t>e</a:t>
                      </a:r>
                      <a:r>
                        <a:rPr sz="1600" dirty="0">
                          <a:solidFill>
                            <a:srgbClr val="FFFFFF"/>
                          </a:solidFill>
                        </a:rPr>
                        <a:t>xt</a:t>
                      </a:r>
                      <a:endParaRPr sz="1600" dirty="0">
                        <a:latin typeface="Calibri" panose="020F0502020204030204" pitchFamily="34" charset="0"/>
                        <a:cs typeface="Calibri" panose="020F0502020204030204" pitchFamily="34" charset="0"/>
                      </a:endParaRPr>
                    </a:p>
                  </a:txBody>
                  <a:tcPr marL="0" marR="0" marT="1270" marB="0"/>
                </a:tc>
                <a:tc>
                  <a:txBody>
                    <a:bodyPr/>
                    <a:lstStyle/>
                    <a:p>
                      <a:pPr>
                        <a:lnSpc>
                          <a:spcPct val="100000"/>
                        </a:lnSpc>
                        <a:spcBef>
                          <a:spcPts val="10"/>
                        </a:spcBef>
                      </a:pPr>
                      <a:endParaRPr sz="1600"/>
                    </a:p>
                    <a:p>
                      <a:pPr marL="78105">
                        <a:lnSpc>
                          <a:spcPct val="100000"/>
                        </a:lnSpc>
                      </a:pPr>
                      <a:r>
                        <a:rPr sz="1600" spc="-30" dirty="0">
                          <a:solidFill>
                            <a:srgbClr val="FFFFFF"/>
                          </a:solidFill>
                        </a:rPr>
                        <a:t>T</a:t>
                      </a:r>
                      <a:r>
                        <a:rPr sz="1600" dirty="0">
                          <a:solidFill>
                            <a:srgbClr val="FFFFFF"/>
                          </a:solidFill>
                        </a:rPr>
                        <a:t>ype</a:t>
                      </a:r>
                      <a:r>
                        <a:rPr sz="1600" spc="-10" dirty="0">
                          <a:solidFill>
                            <a:srgbClr val="FFFFFF"/>
                          </a:solidFill>
                        </a:rPr>
                        <a:t> </a:t>
                      </a:r>
                      <a:r>
                        <a:rPr sz="1600" spc="-5" dirty="0">
                          <a:solidFill>
                            <a:srgbClr val="FFFFFF"/>
                          </a:solidFill>
                        </a:rPr>
                        <a:t>o</a:t>
                      </a:r>
                      <a:r>
                        <a:rPr sz="1600" dirty="0">
                          <a:solidFill>
                            <a:srgbClr val="FFFFFF"/>
                          </a:solidFill>
                        </a:rPr>
                        <a:t>f</a:t>
                      </a:r>
                      <a:r>
                        <a:rPr sz="1600" spc="-10" dirty="0">
                          <a:solidFill>
                            <a:srgbClr val="FFFFFF"/>
                          </a:solidFill>
                        </a:rPr>
                        <a:t> </a:t>
                      </a:r>
                      <a:r>
                        <a:rPr sz="1600" dirty="0">
                          <a:solidFill>
                            <a:srgbClr val="FFFFFF"/>
                          </a:solidFill>
                        </a:rPr>
                        <a:t>hedged</a:t>
                      </a:r>
                      <a:r>
                        <a:rPr sz="1600" spc="-10" dirty="0">
                          <a:solidFill>
                            <a:srgbClr val="FFFFFF"/>
                          </a:solidFill>
                        </a:rPr>
                        <a:t> </a:t>
                      </a:r>
                      <a:r>
                        <a:rPr sz="1600" dirty="0">
                          <a:solidFill>
                            <a:srgbClr val="FFFFFF"/>
                          </a:solidFill>
                        </a:rPr>
                        <a:t>risk</a:t>
                      </a:r>
                      <a:endParaRPr sz="1600">
                        <a:latin typeface="Calibri" panose="020F0502020204030204" pitchFamily="34" charset="0"/>
                        <a:cs typeface="Calibri" panose="020F0502020204030204" pitchFamily="34" charset="0"/>
                      </a:endParaRPr>
                    </a:p>
                  </a:txBody>
                  <a:tcPr marL="0" marR="0" marT="1270" marB="0"/>
                </a:tc>
                <a:extLst>
                  <a:ext uri="{0D108BD9-81ED-4DB2-BD59-A6C34878D82A}">
                    <a16:rowId xmlns:a16="http://schemas.microsoft.com/office/drawing/2014/main" val="1561618590"/>
                  </a:ext>
                </a:extLst>
              </a:tr>
              <a:tr h="370840">
                <a:tc>
                  <a:txBody>
                    <a:bodyPr/>
                    <a:lstStyle/>
                    <a:p>
                      <a:pPr marL="78105">
                        <a:lnSpc>
                          <a:spcPct val="100000"/>
                        </a:lnSpc>
                        <a:spcBef>
                          <a:spcPts val="300"/>
                        </a:spcBef>
                      </a:pPr>
                      <a:r>
                        <a:rPr sz="1600" spc="10" dirty="0">
                          <a:solidFill>
                            <a:srgbClr val="22373A"/>
                          </a:solidFill>
                        </a:rPr>
                        <a:t>PoV</a:t>
                      </a:r>
                      <a:endParaRPr sz="1600">
                        <a:latin typeface="Calibri" panose="020F0502020204030204" pitchFamily="34" charset="0"/>
                        <a:cs typeface="Calibri" panose="020F0502020204030204" pitchFamily="34" charset="0"/>
                      </a:endParaRPr>
                    </a:p>
                  </a:txBody>
                  <a:tcPr marL="0" marR="0" marT="38100" marB="0"/>
                </a:tc>
                <a:tc>
                  <a:txBody>
                    <a:bodyPr/>
                    <a:lstStyle/>
                    <a:p>
                      <a:pPr marL="78105">
                        <a:lnSpc>
                          <a:spcPct val="100000"/>
                        </a:lnSpc>
                        <a:spcBef>
                          <a:spcPts val="300"/>
                        </a:spcBef>
                      </a:pPr>
                      <a:r>
                        <a:rPr sz="1600" spc="-10" dirty="0">
                          <a:solidFill>
                            <a:srgbClr val="22373A"/>
                          </a:solidFill>
                        </a:rPr>
                        <a:t>Asia</a:t>
                      </a:r>
                      <a:endParaRPr sz="1600">
                        <a:latin typeface="Calibri" panose="020F0502020204030204" pitchFamily="34" charset="0"/>
                        <a:cs typeface="Calibri" panose="020F0502020204030204" pitchFamily="34" charset="0"/>
                      </a:endParaRPr>
                    </a:p>
                  </a:txBody>
                  <a:tcPr marL="0" marR="0" marT="38100" marB="0"/>
                </a:tc>
                <a:tc>
                  <a:txBody>
                    <a:bodyPr/>
                    <a:lstStyle/>
                    <a:p>
                      <a:pPr marL="78105" marR="70485" algn="just">
                        <a:lnSpc>
                          <a:spcPct val="114599"/>
                        </a:lnSpc>
                        <a:spcBef>
                          <a:spcPts val="215"/>
                        </a:spcBef>
                      </a:pPr>
                      <a:r>
                        <a:rPr sz="1600" dirty="0">
                          <a:solidFill>
                            <a:srgbClr val="22373A"/>
                          </a:solidFill>
                        </a:rPr>
                        <a:t>Large</a:t>
                      </a:r>
                      <a:r>
                        <a:rPr sz="1600" spc="-30" dirty="0">
                          <a:solidFill>
                            <a:srgbClr val="22373A"/>
                          </a:solidFill>
                        </a:rPr>
                        <a:t> </a:t>
                      </a:r>
                      <a:r>
                        <a:rPr sz="1600" dirty="0">
                          <a:solidFill>
                            <a:srgbClr val="22373A"/>
                          </a:solidFill>
                        </a:rPr>
                        <a:t>order</a:t>
                      </a:r>
                      <a:r>
                        <a:rPr sz="1600" spc="-30" dirty="0">
                          <a:solidFill>
                            <a:srgbClr val="22373A"/>
                          </a:solidFill>
                        </a:rPr>
                        <a:t> </a:t>
                      </a:r>
                      <a:r>
                        <a:rPr sz="1600" dirty="0">
                          <a:solidFill>
                            <a:srgbClr val="22373A"/>
                          </a:solidFill>
                        </a:rPr>
                        <a:t>si</a:t>
                      </a:r>
                      <a:r>
                        <a:rPr sz="1600" spc="-5" dirty="0">
                          <a:solidFill>
                            <a:srgbClr val="22373A"/>
                          </a:solidFill>
                        </a:rPr>
                        <a:t>z</a:t>
                      </a:r>
                      <a:r>
                        <a:rPr sz="1600" dirty="0">
                          <a:solidFill>
                            <a:srgbClr val="22373A"/>
                          </a:solidFill>
                        </a:rPr>
                        <a:t>e</a:t>
                      </a:r>
                      <a:r>
                        <a:rPr sz="1600" spc="-30" dirty="0">
                          <a:solidFill>
                            <a:srgbClr val="22373A"/>
                          </a:solidFill>
                        </a:rPr>
                        <a:t> </a:t>
                      </a:r>
                      <a:r>
                        <a:rPr sz="1600" dirty="0">
                          <a:solidFill>
                            <a:srgbClr val="22373A"/>
                          </a:solidFill>
                        </a:rPr>
                        <a:t>(more</a:t>
                      </a:r>
                      <a:r>
                        <a:rPr sz="1600" spc="-30" dirty="0">
                          <a:solidFill>
                            <a:srgbClr val="22373A"/>
                          </a:solidFill>
                        </a:rPr>
                        <a:t> </a:t>
                      </a:r>
                      <a:r>
                        <a:rPr sz="1600" dirty="0">
                          <a:solidFill>
                            <a:srgbClr val="22373A"/>
                          </a:solidFill>
                        </a:rPr>
                        <a:t>than</a:t>
                      </a:r>
                      <a:r>
                        <a:rPr sz="1600" spc="-30" dirty="0">
                          <a:solidFill>
                            <a:srgbClr val="22373A"/>
                          </a:solidFill>
                        </a:rPr>
                        <a:t> </a:t>
                      </a:r>
                      <a:r>
                        <a:rPr sz="1600" dirty="0">
                          <a:solidFill>
                            <a:srgbClr val="22373A"/>
                          </a:solidFill>
                        </a:rPr>
                        <a:t>1O%  </a:t>
                      </a:r>
                      <a:r>
                        <a:rPr sz="1600" spc="-15" dirty="0">
                          <a:solidFill>
                            <a:srgbClr val="22373A"/>
                          </a:solidFill>
                        </a:rPr>
                        <a:t>of</a:t>
                      </a:r>
                      <a:r>
                        <a:rPr sz="1600" spc="-10" dirty="0">
                          <a:solidFill>
                            <a:srgbClr val="22373A"/>
                          </a:solidFill>
                        </a:rPr>
                        <a:t> ADV:</a:t>
                      </a:r>
                      <a:r>
                        <a:rPr sz="1600" spc="-5" dirty="0">
                          <a:solidFill>
                            <a:srgbClr val="22373A"/>
                          </a:solidFill>
                        </a:rPr>
                        <a:t> Average</a:t>
                      </a:r>
                      <a:r>
                        <a:rPr sz="1600" dirty="0">
                          <a:solidFill>
                            <a:srgbClr val="22373A"/>
                          </a:solidFill>
                        </a:rPr>
                        <a:t> </a:t>
                      </a:r>
                      <a:r>
                        <a:rPr sz="1600" spc="-5" dirty="0">
                          <a:solidFill>
                            <a:srgbClr val="22373A"/>
                          </a:solidFill>
                        </a:rPr>
                        <a:t>daily</a:t>
                      </a:r>
                      <a:r>
                        <a:rPr sz="1600" dirty="0">
                          <a:solidFill>
                            <a:srgbClr val="22373A"/>
                          </a:solidFill>
                        </a:rPr>
                        <a:t> </a:t>
                      </a:r>
                      <a:r>
                        <a:rPr sz="1600" spc="-20" dirty="0">
                          <a:solidFill>
                            <a:srgbClr val="22373A"/>
                          </a:solidFill>
                        </a:rPr>
                        <a:t>consoli- </a:t>
                      </a:r>
                      <a:r>
                        <a:rPr sz="1600" spc="-15" dirty="0">
                          <a:solidFill>
                            <a:srgbClr val="22373A"/>
                          </a:solidFill>
                        </a:rPr>
                        <a:t> </a:t>
                      </a:r>
                      <a:r>
                        <a:rPr sz="1600" spc="10" dirty="0">
                          <a:solidFill>
                            <a:srgbClr val="22373A"/>
                          </a:solidFill>
                        </a:rPr>
                        <a:t>dated</a:t>
                      </a:r>
                      <a:r>
                        <a:rPr sz="1600" spc="-15" dirty="0">
                          <a:solidFill>
                            <a:srgbClr val="22373A"/>
                          </a:solidFill>
                        </a:rPr>
                        <a:t> </a:t>
                      </a:r>
                      <a:r>
                        <a:rPr sz="1600" dirty="0">
                          <a:solidFill>
                            <a:srgbClr val="22373A"/>
                          </a:solidFill>
                        </a:rPr>
                        <a:t>volume)</a:t>
                      </a:r>
                      <a:endParaRPr sz="1600" dirty="0">
                        <a:latin typeface="Calibri" panose="020F0502020204030204" pitchFamily="34" charset="0"/>
                        <a:cs typeface="Calibri" panose="020F0502020204030204" pitchFamily="34" charset="0"/>
                      </a:endParaRPr>
                    </a:p>
                  </a:txBody>
                  <a:tcPr marL="0" marR="0" marT="27305" marB="0"/>
                </a:tc>
                <a:tc>
                  <a:txBody>
                    <a:bodyPr/>
                    <a:lstStyle/>
                    <a:p>
                      <a:pPr marL="78105">
                        <a:lnSpc>
                          <a:spcPct val="100000"/>
                        </a:lnSpc>
                        <a:spcBef>
                          <a:spcPts val="300"/>
                        </a:spcBef>
                      </a:pPr>
                      <a:r>
                        <a:rPr sz="1600" dirty="0">
                          <a:solidFill>
                            <a:srgbClr val="22373A"/>
                          </a:solidFill>
                        </a:rPr>
                        <a:t>Possible</a:t>
                      </a:r>
                      <a:r>
                        <a:rPr sz="1600" spc="-30" dirty="0">
                          <a:solidFill>
                            <a:srgbClr val="22373A"/>
                          </a:solidFill>
                        </a:rPr>
                        <a:t> </a:t>
                      </a:r>
                      <a:r>
                        <a:rPr sz="1600" dirty="0">
                          <a:solidFill>
                            <a:srgbClr val="22373A"/>
                          </a:solidFill>
                        </a:rPr>
                        <a:t>negative</a:t>
                      </a:r>
                      <a:r>
                        <a:rPr sz="1600" spc="-30" dirty="0">
                          <a:solidFill>
                            <a:srgbClr val="22373A"/>
                          </a:solidFill>
                        </a:rPr>
                        <a:t> </a:t>
                      </a:r>
                      <a:r>
                        <a:rPr sz="1600" spc="5" dirty="0">
                          <a:solidFill>
                            <a:srgbClr val="22373A"/>
                          </a:solidFill>
                        </a:rPr>
                        <a:t>news</a:t>
                      </a:r>
                      <a:endParaRPr sz="1600" dirty="0">
                        <a:latin typeface="Calibri" panose="020F0502020204030204" pitchFamily="34" charset="0"/>
                        <a:cs typeface="Calibri" panose="020F0502020204030204" pitchFamily="34" charset="0"/>
                      </a:endParaRPr>
                    </a:p>
                  </a:txBody>
                  <a:tcPr marL="0" marR="0" marT="38100" marB="0"/>
                </a:tc>
                <a:tc>
                  <a:txBody>
                    <a:bodyPr/>
                    <a:lstStyle/>
                    <a:p>
                      <a:pPr marL="78105" marR="70485" algn="just">
                        <a:lnSpc>
                          <a:spcPct val="114599"/>
                        </a:lnSpc>
                        <a:spcBef>
                          <a:spcPts val="215"/>
                        </a:spcBef>
                      </a:pPr>
                      <a:r>
                        <a:rPr sz="1600" spc="10" dirty="0">
                          <a:solidFill>
                            <a:srgbClr val="22373A"/>
                          </a:solidFill>
                        </a:rPr>
                        <a:t>Do </a:t>
                      </a:r>
                      <a:r>
                        <a:rPr sz="1600" spc="5" dirty="0">
                          <a:solidFill>
                            <a:srgbClr val="22373A"/>
                          </a:solidFill>
                        </a:rPr>
                        <a:t>not </a:t>
                      </a:r>
                      <a:r>
                        <a:rPr sz="1600" spc="-10" dirty="0">
                          <a:solidFill>
                            <a:srgbClr val="22373A"/>
                          </a:solidFill>
                        </a:rPr>
                        <a:t>miss</a:t>
                      </a:r>
                      <a:r>
                        <a:rPr sz="1600" spc="-5" dirty="0">
                          <a:solidFill>
                            <a:srgbClr val="22373A"/>
                          </a:solidFill>
                        </a:rPr>
                        <a:t> </a:t>
                      </a:r>
                      <a:r>
                        <a:rPr sz="1600" spc="10" dirty="0">
                          <a:solidFill>
                            <a:srgbClr val="22373A"/>
                          </a:solidFill>
                        </a:rPr>
                        <a:t>the </a:t>
                      </a:r>
                      <a:r>
                        <a:rPr sz="1600" dirty="0">
                          <a:solidFill>
                            <a:srgbClr val="22373A"/>
                          </a:solidFill>
                        </a:rPr>
                        <a:t>rapid</a:t>
                      </a:r>
                      <a:r>
                        <a:rPr sz="1600" spc="5" dirty="0">
                          <a:solidFill>
                            <a:srgbClr val="22373A"/>
                          </a:solidFill>
                        </a:rPr>
                        <a:t> </a:t>
                      </a:r>
                      <a:r>
                        <a:rPr sz="1600" spc="-15" dirty="0">
                          <a:solidFill>
                            <a:srgbClr val="22373A"/>
                          </a:solidFill>
                        </a:rPr>
                        <a:t>propa- </a:t>
                      </a:r>
                      <a:r>
                        <a:rPr sz="1600" spc="-10" dirty="0">
                          <a:solidFill>
                            <a:srgbClr val="22373A"/>
                          </a:solidFill>
                        </a:rPr>
                        <a:t> </a:t>
                      </a:r>
                      <a:r>
                        <a:rPr sz="1600" dirty="0">
                          <a:solidFill>
                            <a:srgbClr val="22373A"/>
                          </a:solidFill>
                        </a:rPr>
                        <a:t>gation </a:t>
                      </a:r>
                      <a:r>
                        <a:rPr sz="1600" spc="-15" dirty="0">
                          <a:solidFill>
                            <a:srgbClr val="22373A"/>
                          </a:solidFill>
                        </a:rPr>
                        <a:t>of </a:t>
                      </a:r>
                      <a:r>
                        <a:rPr sz="1600" spc="10" dirty="0">
                          <a:solidFill>
                            <a:srgbClr val="22373A"/>
                          </a:solidFill>
                        </a:rPr>
                        <a:t>an </a:t>
                      </a:r>
                      <a:r>
                        <a:rPr sz="1600" spc="5" dirty="0">
                          <a:solidFill>
                            <a:srgbClr val="22373A"/>
                          </a:solidFill>
                        </a:rPr>
                        <a:t>unexpected news </a:t>
                      </a:r>
                      <a:r>
                        <a:rPr sz="1600" spc="10" dirty="0">
                          <a:solidFill>
                            <a:srgbClr val="22373A"/>
                          </a:solidFill>
                        </a:rPr>
                        <a:t> </a:t>
                      </a:r>
                      <a:r>
                        <a:rPr sz="1600" dirty="0">
                          <a:solidFill>
                            <a:srgbClr val="22373A"/>
                          </a:solidFill>
                        </a:rPr>
                        <a:t>event </a:t>
                      </a:r>
                      <a:r>
                        <a:rPr sz="1600" spc="-5" dirty="0">
                          <a:solidFill>
                            <a:srgbClr val="22373A"/>
                          </a:solidFill>
                        </a:rPr>
                        <a:t>(especially </a:t>
                      </a:r>
                      <a:r>
                        <a:rPr sz="1600" spc="-20" dirty="0">
                          <a:solidFill>
                            <a:srgbClr val="22373A"/>
                          </a:solidFill>
                        </a:rPr>
                        <a:t>if </a:t>
                      </a:r>
                      <a:r>
                        <a:rPr sz="1600" spc="-5" dirty="0">
                          <a:solidFill>
                            <a:srgbClr val="22373A"/>
                          </a:solidFill>
                        </a:rPr>
                        <a:t>I </a:t>
                      </a:r>
                      <a:r>
                        <a:rPr sz="1600" dirty="0">
                          <a:solidFill>
                            <a:srgbClr val="22373A"/>
                          </a:solidFill>
                        </a:rPr>
                        <a:t>have </a:t>
                      </a:r>
                      <a:r>
                        <a:rPr sz="1600" spc="10" dirty="0">
                          <a:solidFill>
                            <a:srgbClr val="22373A"/>
                          </a:solidFill>
                        </a:rPr>
                        <a:t>the </a:t>
                      </a:r>
                      <a:r>
                        <a:rPr sz="1600" spc="-40" dirty="0">
                          <a:solidFill>
                            <a:srgbClr val="22373A"/>
                          </a:solidFill>
                        </a:rPr>
                        <a:t>in- </a:t>
                      </a:r>
                      <a:r>
                        <a:rPr sz="1600" spc="-35" dirty="0">
                          <a:solidFill>
                            <a:srgbClr val="22373A"/>
                          </a:solidFill>
                        </a:rPr>
                        <a:t> </a:t>
                      </a:r>
                      <a:r>
                        <a:rPr sz="1600" dirty="0">
                          <a:solidFill>
                            <a:srgbClr val="22373A"/>
                          </a:solidFill>
                        </a:rPr>
                        <a:t>formation)</a:t>
                      </a:r>
                      <a:endParaRPr sz="1600" dirty="0">
                        <a:latin typeface="Calibri" panose="020F0502020204030204" pitchFamily="34" charset="0"/>
                        <a:cs typeface="Calibri" panose="020F0502020204030204" pitchFamily="34" charset="0"/>
                      </a:endParaRPr>
                    </a:p>
                  </a:txBody>
                  <a:tcPr marL="0" marR="0" marT="27305" marB="0"/>
                </a:tc>
                <a:extLst>
                  <a:ext uri="{0D108BD9-81ED-4DB2-BD59-A6C34878D82A}">
                    <a16:rowId xmlns:a16="http://schemas.microsoft.com/office/drawing/2014/main" val="567121130"/>
                  </a:ext>
                </a:extLst>
              </a:tr>
              <a:tr h="370840">
                <a:tc>
                  <a:txBody>
                    <a:bodyPr/>
                    <a:lstStyle/>
                    <a:p>
                      <a:pPr marL="78105">
                        <a:lnSpc>
                          <a:spcPct val="100000"/>
                        </a:lnSpc>
                        <a:spcBef>
                          <a:spcPts val="320"/>
                        </a:spcBef>
                      </a:pPr>
                      <a:r>
                        <a:rPr sz="1600" dirty="0">
                          <a:solidFill>
                            <a:srgbClr val="22373A"/>
                          </a:solidFill>
                        </a:rPr>
                        <a:t>V</a:t>
                      </a:r>
                      <a:r>
                        <a:rPr sz="1600" spc="-25" dirty="0">
                          <a:solidFill>
                            <a:srgbClr val="22373A"/>
                          </a:solidFill>
                        </a:rPr>
                        <a:t>W</a:t>
                      </a:r>
                      <a:r>
                        <a:rPr sz="1600" dirty="0">
                          <a:solidFill>
                            <a:srgbClr val="22373A"/>
                          </a:solidFill>
                        </a:rPr>
                        <a:t>AP</a:t>
                      </a:r>
                      <a:r>
                        <a:rPr sz="1600" spc="-10" dirty="0">
                          <a:solidFill>
                            <a:srgbClr val="22373A"/>
                          </a:solidFill>
                        </a:rPr>
                        <a:t> </a:t>
                      </a:r>
                      <a:r>
                        <a:rPr sz="1600" dirty="0">
                          <a:solidFill>
                            <a:srgbClr val="22373A"/>
                          </a:solidFill>
                        </a:rPr>
                        <a:t>/</a:t>
                      </a:r>
                      <a:r>
                        <a:rPr sz="1600" spc="-10" dirty="0">
                          <a:solidFill>
                            <a:srgbClr val="22373A"/>
                          </a:solidFill>
                        </a:rPr>
                        <a:t> </a:t>
                      </a:r>
                      <a:r>
                        <a:rPr sz="1600" dirty="0">
                          <a:solidFill>
                            <a:srgbClr val="22373A"/>
                          </a:solidFill>
                        </a:rPr>
                        <a:t>T</a:t>
                      </a:r>
                      <a:r>
                        <a:rPr sz="1600" spc="-25" dirty="0">
                          <a:solidFill>
                            <a:srgbClr val="22373A"/>
                          </a:solidFill>
                        </a:rPr>
                        <a:t>W</a:t>
                      </a:r>
                      <a:r>
                        <a:rPr sz="1600" dirty="0">
                          <a:solidFill>
                            <a:srgbClr val="22373A"/>
                          </a:solidFill>
                        </a:rPr>
                        <a:t>AP</a:t>
                      </a:r>
                      <a:endParaRPr sz="1600">
                        <a:latin typeface="Calibri" panose="020F0502020204030204" pitchFamily="34" charset="0"/>
                        <a:cs typeface="Calibri" panose="020F0502020204030204" pitchFamily="34" charset="0"/>
                      </a:endParaRPr>
                    </a:p>
                  </a:txBody>
                  <a:tcPr marL="0" marR="0" marT="40640" marB="0"/>
                </a:tc>
                <a:tc>
                  <a:txBody>
                    <a:bodyPr/>
                    <a:lstStyle/>
                    <a:p>
                      <a:pPr marL="78105">
                        <a:lnSpc>
                          <a:spcPct val="100000"/>
                        </a:lnSpc>
                        <a:spcBef>
                          <a:spcPts val="320"/>
                        </a:spcBef>
                      </a:pPr>
                      <a:r>
                        <a:rPr sz="1600" dirty="0">
                          <a:solidFill>
                            <a:srgbClr val="22373A"/>
                          </a:solidFill>
                        </a:rPr>
                        <a:t>Asia</a:t>
                      </a:r>
                      <a:r>
                        <a:rPr sz="1600" spc="-30" dirty="0">
                          <a:solidFill>
                            <a:srgbClr val="22373A"/>
                          </a:solidFill>
                        </a:rPr>
                        <a:t> </a:t>
                      </a:r>
                      <a:r>
                        <a:rPr sz="1600" dirty="0">
                          <a:solidFill>
                            <a:srgbClr val="22373A"/>
                          </a:solidFill>
                        </a:rPr>
                        <a:t>and</a:t>
                      </a:r>
                      <a:r>
                        <a:rPr sz="1600" spc="-30" dirty="0">
                          <a:solidFill>
                            <a:srgbClr val="22373A"/>
                          </a:solidFill>
                        </a:rPr>
                        <a:t> </a:t>
                      </a:r>
                      <a:r>
                        <a:rPr sz="1600" dirty="0">
                          <a:solidFill>
                            <a:srgbClr val="22373A"/>
                          </a:solidFill>
                        </a:rPr>
                        <a:t>Europe</a:t>
                      </a:r>
                      <a:endParaRPr sz="1600">
                        <a:latin typeface="Calibri" panose="020F0502020204030204" pitchFamily="34" charset="0"/>
                        <a:cs typeface="Calibri" panose="020F0502020204030204" pitchFamily="34" charset="0"/>
                      </a:endParaRPr>
                    </a:p>
                  </a:txBody>
                  <a:tcPr marL="0" marR="0" marT="40640" marB="0"/>
                </a:tc>
                <a:tc>
                  <a:txBody>
                    <a:bodyPr/>
                    <a:lstStyle/>
                    <a:p>
                      <a:pPr marL="78105" marR="70485">
                        <a:lnSpc>
                          <a:spcPct val="114599"/>
                        </a:lnSpc>
                        <a:spcBef>
                          <a:spcPts val="234"/>
                        </a:spcBef>
                      </a:pPr>
                      <a:r>
                        <a:rPr sz="1600" spc="20" dirty="0">
                          <a:solidFill>
                            <a:srgbClr val="22373A"/>
                          </a:solidFill>
                        </a:rPr>
                        <a:t>Medium</a:t>
                      </a:r>
                      <a:r>
                        <a:rPr sz="1600" spc="25" dirty="0">
                          <a:solidFill>
                            <a:srgbClr val="22373A"/>
                          </a:solidFill>
                        </a:rPr>
                        <a:t> </a:t>
                      </a:r>
                      <a:r>
                        <a:rPr sz="1600" spc="-20" dirty="0">
                          <a:solidFill>
                            <a:srgbClr val="22373A"/>
                          </a:solidFill>
                        </a:rPr>
                        <a:t>size</a:t>
                      </a:r>
                      <a:r>
                        <a:rPr sz="1600" spc="30" dirty="0">
                          <a:solidFill>
                            <a:srgbClr val="22373A"/>
                          </a:solidFill>
                        </a:rPr>
                        <a:t> </a:t>
                      </a:r>
                      <a:r>
                        <a:rPr sz="1600" spc="-5" dirty="0">
                          <a:solidFill>
                            <a:srgbClr val="22373A"/>
                          </a:solidFill>
                        </a:rPr>
                        <a:t>(from</a:t>
                      </a:r>
                      <a:r>
                        <a:rPr sz="1600" spc="30" dirty="0">
                          <a:solidFill>
                            <a:srgbClr val="22373A"/>
                          </a:solidFill>
                        </a:rPr>
                        <a:t> 5 </a:t>
                      </a:r>
                      <a:r>
                        <a:rPr sz="1600" spc="-5" dirty="0">
                          <a:solidFill>
                            <a:srgbClr val="22373A"/>
                          </a:solidFill>
                        </a:rPr>
                        <a:t>to</a:t>
                      </a:r>
                      <a:r>
                        <a:rPr sz="1600" spc="25" dirty="0">
                          <a:solidFill>
                            <a:srgbClr val="22373A"/>
                          </a:solidFill>
                        </a:rPr>
                        <a:t> </a:t>
                      </a:r>
                      <a:r>
                        <a:rPr sz="1600" spc="65" dirty="0">
                          <a:solidFill>
                            <a:srgbClr val="22373A"/>
                          </a:solidFill>
                        </a:rPr>
                        <a:t>15%</a:t>
                      </a:r>
                      <a:r>
                        <a:rPr sz="1600" spc="30" dirty="0">
                          <a:solidFill>
                            <a:srgbClr val="22373A"/>
                          </a:solidFill>
                        </a:rPr>
                        <a:t> </a:t>
                      </a:r>
                      <a:r>
                        <a:rPr sz="1600" spc="-15" dirty="0">
                          <a:solidFill>
                            <a:srgbClr val="22373A"/>
                          </a:solidFill>
                        </a:rPr>
                        <a:t>of </a:t>
                      </a:r>
                      <a:r>
                        <a:rPr sz="1600" spc="-140" dirty="0">
                          <a:solidFill>
                            <a:srgbClr val="22373A"/>
                          </a:solidFill>
                        </a:rPr>
                        <a:t> </a:t>
                      </a:r>
                      <a:r>
                        <a:rPr sz="1600" dirty="0">
                          <a:solidFill>
                            <a:srgbClr val="22373A"/>
                          </a:solidFill>
                        </a:rPr>
                        <a:t>ADV)</a:t>
                      </a:r>
                      <a:endParaRPr sz="1600">
                        <a:latin typeface="Calibri" panose="020F0502020204030204" pitchFamily="34" charset="0"/>
                        <a:cs typeface="Calibri" panose="020F0502020204030204" pitchFamily="34" charset="0"/>
                      </a:endParaRPr>
                    </a:p>
                  </a:txBody>
                  <a:tcPr marL="0" marR="0" marT="29844" marB="0"/>
                </a:tc>
                <a:tc>
                  <a:txBody>
                    <a:bodyPr/>
                    <a:lstStyle/>
                    <a:p>
                      <a:pPr marL="78105" marR="70485">
                        <a:lnSpc>
                          <a:spcPct val="114599"/>
                        </a:lnSpc>
                        <a:spcBef>
                          <a:spcPts val="234"/>
                        </a:spcBef>
                      </a:pPr>
                      <a:r>
                        <a:rPr sz="1600" spc="-5" dirty="0">
                          <a:solidFill>
                            <a:srgbClr val="22373A"/>
                          </a:solidFill>
                        </a:rPr>
                        <a:t>Any “unusual” </a:t>
                      </a:r>
                      <a:r>
                        <a:rPr sz="1600" spc="5" dirty="0">
                          <a:solidFill>
                            <a:srgbClr val="22373A"/>
                          </a:solidFill>
                        </a:rPr>
                        <a:t>volume </a:t>
                      </a:r>
                      <a:r>
                        <a:rPr sz="1600" spc="-25" dirty="0">
                          <a:solidFill>
                            <a:srgbClr val="22373A"/>
                          </a:solidFill>
                        </a:rPr>
                        <a:t>is</a:t>
                      </a:r>
                      <a:r>
                        <a:rPr sz="1600" spc="-20" dirty="0">
                          <a:solidFill>
                            <a:srgbClr val="22373A"/>
                          </a:solidFill>
                        </a:rPr>
                        <a:t> </a:t>
                      </a:r>
                      <a:r>
                        <a:rPr sz="1600" spc="-15" dirty="0">
                          <a:solidFill>
                            <a:srgbClr val="22373A"/>
                          </a:solidFill>
                        </a:rPr>
                        <a:t>negligi- </a:t>
                      </a:r>
                      <a:r>
                        <a:rPr sz="1600" spc="-150" dirty="0">
                          <a:solidFill>
                            <a:srgbClr val="22373A"/>
                          </a:solidFill>
                        </a:rPr>
                        <a:t> </a:t>
                      </a:r>
                      <a:r>
                        <a:rPr sz="1600" spc="5" dirty="0">
                          <a:solidFill>
                            <a:srgbClr val="22373A"/>
                          </a:solidFill>
                        </a:rPr>
                        <a:t>ble</a:t>
                      </a:r>
                      <a:endParaRPr sz="1600">
                        <a:latin typeface="Calibri" panose="020F0502020204030204" pitchFamily="34" charset="0"/>
                        <a:cs typeface="Calibri" panose="020F0502020204030204" pitchFamily="34" charset="0"/>
                      </a:endParaRPr>
                    </a:p>
                  </a:txBody>
                  <a:tcPr marL="0" marR="0" marT="29844" marB="0"/>
                </a:tc>
                <a:tc>
                  <a:txBody>
                    <a:bodyPr/>
                    <a:lstStyle/>
                    <a:p>
                      <a:pPr marL="78105" marR="70485">
                        <a:lnSpc>
                          <a:spcPct val="114599"/>
                        </a:lnSpc>
                        <a:spcBef>
                          <a:spcPts val="234"/>
                        </a:spcBef>
                      </a:pPr>
                      <a:r>
                        <a:rPr sz="1600" spc="10" dirty="0">
                          <a:solidFill>
                            <a:srgbClr val="22373A"/>
                          </a:solidFill>
                        </a:rPr>
                        <a:t>Do</a:t>
                      </a:r>
                      <a:r>
                        <a:rPr sz="1600" spc="65" dirty="0">
                          <a:solidFill>
                            <a:srgbClr val="22373A"/>
                          </a:solidFill>
                        </a:rPr>
                        <a:t> </a:t>
                      </a:r>
                      <a:r>
                        <a:rPr sz="1600" spc="5" dirty="0">
                          <a:solidFill>
                            <a:srgbClr val="22373A"/>
                          </a:solidFill>
                        </a:rPr>
                        <a:t>not</a:t>
                      </a:r>
                      <a:r>
                        <a:rPr sz="1600" spc="65" dirty="0">
                          <a:solidFill>
                            <a:srgbClr val="22373A"/>
                          </a:solidFill>
                        </a:rPr>
                        <a:t> </a:t>
                      </a:r>
                      <a:r>
                        <a:rPr sz="1600" spc="-10" dirty="0">
                          <a:solidFill>
                            <a:srgbClr val="22373A"/>
                          </a:solidFill>
                        </a:rPr>
                        <a:t>miss</a:t>
                      </a:r>
                      <a:r>
                        <a:rPr sz="1600" spc="70" dirty="0">
                          <a:solidFill>
                            <a:srgbClr val="22373A"/>
                          </a:solidFill>
                        </a:rPr>
                        <a:t> </a:t>
                      </a:r>
                      <a:r>
                        <a:rPr sz="1600" spc="10" dirty="0">
                          <a:solidFill>
                            <a:srgbClr val="22373A"/>
                          </a:solidFill>
                        </a:rPr>
                        <a:t>the</a:t>
                      </a:r>
                      <a:r>
                        <a:rPr sz="1600" spc="65" dirty="0">
                          <a:solidFill>
                            <a:srgbClr val="22373A"/>
                          </a:solidFill>
                        </a:rPr>
                        <a:t> </a:t>
                      </a:r>
                      <a:r>
                        <a:rPr sz="1600" spc="-5" dirty="0">
                          <a:solidFill>
                            <a:srgbClr val="22373A"/>
                          </a:solidFill>
                        </a:rPr>
                        <a:t>slow</a:t>
                      </a:r>
                      <a:r>
                        <a:rPr sz="1600" spc="65" dirty="0">
                          <a:solidFill>
                            <a:srgbClr val="22373A"/>
                          </a:solidFill>
                        </a:rPr>
                        <a:t> </a:t>
                      </a:r>
                      <a:r>
                        <a:rPr sz="1600" spc="-10" dirty="0">
                          <a:solidFill>
                            <a:srgbClr val="22373A"/>
                          </a:solidFill>
                        </a:rPr>
                        <a:t>propaga- </a:t>
                      </a:r>
                      <a:r>
                        <a:rPr sz="1600" spc="-140" dirty="0">
                          <a:solidFill>
                            <a:srgbClr val="22373A"/>
                          </a:solidFill>
                        </a:rPr>
                        <a:t> </a:t>
                      </a:r>
                      <a:r>
                        <a:rPr sz="1600" dirty="0">
                          <a:solidFill>
                            <a:srgbClr val="22373A"/>
                          </a:solidFill>
                        </a:rPr>
                        <a:t>tion</a:t>
                      </a:r>
                      <a:r>
                        <a:rPr sz="1600" spc="-35" dirty="0">
                          <a:solidFill>
                            <a:srgbClr val="22373A"/>
                          </a:solidFill>
                        </a:rPr>
                        <a:t> </a:t>
                      </a:r>
                      <a:r>
                        <a:rPr sz="1600" spc="-5" dirty="0">
                          <a:solidFill>
                            <a:srgbClr val="22373A"/>
                          </a:solidFill>
                        </a:rPr>
                        <a:t>o</a:t>
                      </a:r>
                      <a:r>
                        <a:rPr sz="1600" dirty="0">
                          <a:solidFill>
                            <a:srgbClr val="22373A"/>
                          </a:solidFill>
                        </a:rPr>
                        <a:t>f</a:t>
                      </a:r>
                      <a:r>
                        <a:rPr sz="1600" spc="-35" dirty="0">
                          <a:solidFill>
                            <a:srgbClr val="22373A"/>
                          </a:solidFill>
                        </a:rPr>
                        <a:t> </a:t>
                      </a:r>
                      <a:r>
                        <a:rPr sz="1600" dirty="0">
                          <a:solidFill>
                            <a:srgbClr val="22373A"/>
                          </a:solidFill>
                        </a:rPr>
                        <a:t>in</a:t>
                      </a:r>
                      <a:r>
                        <a:rPr sz="1600" spc="-5" dirty="0">
                          <a:solidFill>
                            <a:srgbClr val="22373A"/>
                          </a:solidFill>
                        </a:rPr>
                        <a:t>f</a:t>
                      </a:r>
                      <a:r>
                        <a:rPr sz="1600" dirty="0">
                          <a:solidFill>
                            <a:srgbClr val="22373A"/>
                          </a:solidFill>
                        </a:rPr>
                        <a:t>ormation</a:t>
                      </a:r>
                      <a:r>
                        <a:rPr sz="1600" spc="-35" dirty="0">
                          <a:solidFill>
                            <a:srgbClr val="22373A"/>
                          </a:solidFill>
                        </a:rPr>
                        <a:t> </a:t>
                      </a:r>
                      <a:r>
                        <a:rPr sz="1600" dirty="0">
                          <a:solidFill>
                            <a:srgbClr val="22373A"/>
                          </a:solidFill>
                        </a:rPr>
                        <a:t>in</a:t>
                      </a:r>
                      <a:r>
                        <a:rPr sz="1600" spc="-35" dirty="0">
                          <a:solidFill>
                            <a:srgbClr val="22373A"/>
                          </a:solidFill>
                        </a:rPr>
                        <a:t> </a:t>
                      </a:r>
                      <a:r>
                        <a:rPr sz="1600" dirty="0">
                          <a:solidFill>
                            <a:srgbClr val="22373A"/>
                          </a:solidFill>
                        </a:rPr>
                        <a:t>the</a:t>
                      </a:r>
                      <a:r>
                        <a:rPr sz="1600" spc="-35" dirty="0">
                          <a:solidFill>
                            <a:srgbClr val="22373A"/>
                          </a:solidFill>
                        </a:rPr>
                        <a:t> </a:t>
                      </a:r>
                      <a:r>
                        <a:rPr sz="1600" dirty="0">
                          <a:solidFill>
                            <a:srgbClr val="22373A"/>
                          </a:solidFill>
                        </a:rPr>
                        <a:t>mar</a:t>
                      </a:r>
                      <a:r>
                        <a:rPr sz="1600" spc="-15" dirty="0">
                          <a:solidFill>
                            <a:srgbClr val="22373A"/>
                          </a:solidFill>
                        </a:rPr>
                        <a:t>k</a:t>
                      </a:r>
                      <a:r>
                        <a:rPr sz="1600" dirty="0">
                          <a:solidFill>
                            <a:srgbClr val="22373A"/>
                          </a:solidFill>
                        </a:rPr>
                        <a:t>et</a:t>
                      </a:r>
                      <a:endParaRPr sz="1600" dirty="0">
                        <a:latin typeface="Calibri" panose="020F0502020204030204" pitchFamily="34" charset="0"/>
                        <a:cs typeface="Calibri" panose="020F0502020204030204" pitchFamily="34" charset="0"/>
                      </a:endParaRPr>
                    </a:p>
                  </a:txBody>
                  <a:tcPr marL="0" marR="0" marT="29844" marB="0"/>
                </a:tc>
                <a:extLst>
                  <a:ext uri="{0D108BD9-81ED-4DB2-BD59-A6C34878D82A}">
                    <a16:rowId xmlns:a16="http://schemas.microsoft.com/office/drawing/2014/main" val="1012741974"/>
                  </a:ext>
                </a:extLst>
              </a:tr>
              <a:tr h="370840">
                <a:tc>
                  <a:txBody>
                    <a:bodyPr/>
                    <a:lstStyle/>
                    <a:p>
                      <a:pPr marL="78105" marR="66040">
                        <a:lnSpc>
                          <a:spcPct val="114599"/>
                        </a:lnSpc>
                        <a:spcBef>
                          <a:spcPts val="234"/>
                        </a:spcBef>
                      </a:pPr>
                      <a:r>
                        <a:rPr sz="1600" dirty="0">
                          <a:solidFill>
                            <a:srgbClr val="22373A"/>
                          </a:solidFill>
                        </a:rPr>
                        <a:t>Implementation  </a:t>
                      </a:r>
                      <a:r>
                        <a:rPr sz="1600" spc="-5" dirty="0">
                          <a:solidFill>
                            <a:srgbClr val="22373A"/>
                          </a:solidFill>
                        </a:rPr>
                        <a:t>Shortfall</a:t>
                      </a:r>
                      <a:r>
                        <a:rPr sz="1600" spc="-20" dirty="0">
                          <a:solidFill>
                            <a:srgbClr val="22373A"/>
                          </a:solidFill>
                        </a:rPr>
                        <a:t> </a:t>
                      </a:r>
                      <a:r>
                        <a:rPr sz="1600" dirty="0">
                          <a:solidFill>
                            <a:srgbClr val="22373A"/>
                          </a:solidFill>
                        </a:rPr>
                        <a:t>(IS)</a:t>
                      </a:r>
                      <a:endParaRPr sz="1600">
                        <a:latin typeface="Calibri" panose="020F0502020204030204" pitchFamily="34" charset="0"/>
                        <a:cs typeface="Calibri" panose="020F0502020204030204" pitchFamily="34" charset="0"/>
                      </a:endParaRPr>
                    </a:p>
                  </a:txBody>
                  <a:tcPr marL="0" marR="0" marT="29844" marB="0"/>
                </a:tc>
                <a:tc>
                  <a:txBody>
                    <a:bodyPr/>
                    <a:lstStyle/>
                    <a:p>
                      <a:pPr marL="78105">
                        <a:lnSpc>
                          <a:spcPct val="100000"/>
                        </a:lnSpc>
                        <a:spcBef>
                          <a:spcPts val="320"/>
                        </a:spcBef>
                      </a:pPr>
                      <a:r>
                        <a:rPr sz="1600" spc="10" dirty="0">
                          <a:solidFill>
                            <a:srgbClr val="22373A"/>
                          </a:solidFill>
                        </a:rPr>
                        <a:t>Europe</a:t>
                      </a:r>
                      <a:r>
                        <a:rPr sz="1600" spc="-35" dirty="0">
                          <a:solidFill>
                            <a:srgbClr val="22373A"/>
                          </a:solidFill>
                        </a:rPr>
                        <a:t> </a:t>
                      </a:r>
                      <a:r>
                        <a:rPr sz="1600" spc="15" dirty="0">
                          <a:solidFill>
                            <a:srgbClr val="22373A"/>
                          </a:solidFill>
                        </a:rPr>
                        <a:t>and</a:t>
                      </a:r>
                      <a:r>
                        <a:rPr sz="1600" spc="-30" dirty="0">
                          <a:solidFill>
                            <a:srgbClr val="22373A"/>
                          </a:solidFill>
                        </a:rPr>
                        <a:t> </a:t>
                      </a:r>
                      <a:r>
                        <a:rPr sz="1600" spc="30" dirty="0">
                          <a:solidFill>
                            <a:srgbClr val="22373A"/>
                          </a:solidFill>
                        </a:rPr>
                        <a:t>US</a:t>
                      </a:r>
                      <a:endParaRPr sz="1600">
                        <a:latin typeface="Calibri" panose="020F0502020204030204" pitchFamily="34" charset="0"/>
                        <a:cs typeface="Calibri" panose="020F0502020204030204" pitchFamily="34" charset="0"/>
                      </a:endParaRPr>
                    </a:p>
                  </a:txBody>
                  <a:tcPr marL="0" marR="0" marT="40640" marB="0"/>
                </a:tc>
                <a:tc>
                  <a:txBody>
                    <a:bodyPr/>
                    <a:lstStyle/>
                    <a:p>
                      <a:pPr marL="78105">
                        <a:lnSpc>
                          <a:spcPct val="100000"/>
                        </a:lnSpc>
                        <a:spcBef>
                          <a:spcPts val="320"/>
                        </a:spcBef>
                      </a:pPr>
                      <a:r>
                        <a:rPr sz="1600" dirty="0">
                          <a:solidFill>
                            <a:srgbClr val="22373A"/>
                          </a:solidFill>
                        </a:rPr>
                        <a:t>Small</a:t>
                      </a:r>
                      <a:r>
                        <a:rPr sz="1600" spc="-10" dirty="0">
                          <a:solidFill>
                            <a:srgbClr val="22373A"/>
                          </a:solidFill>
                        </a:rPr>
                        <a:t> </a:t>
                      </a:r>
                      <a:r>
                        <a:rPr sz="1600" dirty="0">
                          <a:solidFill>
                            <a:srgbClr val="22373A"/>
                          </a:solidFill>
                        </a:rPr>
                        <a:t>si</a:t>
                      </a:r>
                      <a:r>
                        <a:rPr sz="1600" spc="-5" dirty="0">
                          <a:solidFill>
                            <a:srgbClr val="22373A"/>
                          </a:solidFill>
                        </a:rPr>
                        <a:t>z</a:t>
                      </a:r>
                      <a:r>
                        <a:rPr sz="1600" dirty="0">
                          <a:solidFill>
                            <a:srgbClr val="22373A"/>
                          </a:solidFill>
                        </a:rPr>
                        <a:t>e</a:t>
                      </a:r>
                      <a:r>
                        <a:rPr sz="1600" spc="-10" dirty="0">
                          <a:solidFill>
                            <a:srgbClr val="22373A"/>
                          </a:solidFill>
                        </a:rPr>
                        <a:t> </a:t>
                      </a:r>
                      <a:r>
                        <a:rPr sz="1600" dirty="0">
                          <a:solidFill>
                            <a:srgbClr val="22373A"/>
                          </a:solidFill>
                        </a:rPr>
                        <a:t>(O</a:t>
                      </a:r>
                      <a:r>
                        <a:rPr sz="1600" spc="-10" dirty="0">
                          <a:solidFill>
                            <a:srgbClr val="22373A"/>
                          </a:solidFill>
                        </a:rPr>
                        <a:t> </a:t>
                      </a:r>
                      <a:r>
                        <a:rPr sz="1600" spc="-5" dirty="0">
                          <a:solidFill>
                            <a:srgbClr val="22373A"/>
                          </a:solidFill>
                        </a:rPr>
                        <a:t>t</a:t>
                      </a:r>
                      <a:r>
                        <a:rPr sz="1600" dirty="0">
                          <a:solidFill>
                            <a:srgbClr val="22373A"/>
                          </a:solidFill>
                        </a:rPr>
                        <a:t>o</a:t>
                      </a:r>
                      <a:r>
                        <a:rPr sz="1600" spc="-10" dirty="0">
                          <a:solidFill>
                            <a:srgbClr val="22373A"/>
                          </a:solidFill>
                        </a:rPr>
                        <a:t> </a:t>
                      </a:r>
                      <a:r>
                        <a:rPr sz="1600" dirty="0">
                          <a:solidFill>
                            <a:srgbClr val="22373A"/>
                          </a:solidFill>
                        </a:rPr>
                        <a:t>6%</a:t>
                      </a:r>
                      <a:r>
                        <a:rPr sz="1600" spc="-10" dirty="0">
                          <a:solidFill>
                            <a:srgbClr val="22373A"/>
                          </a:solidFill>
                        </a:rPr>
                        <a:t> </a:t>
                      </a:r>
                      <a:r>
                        <a:rPr sz="1600" spc="-5" dirty="0">
                          <a:solidFill>
                            <a:srgbClr val="22373A"/>
                          </a:solidFill>
                        </a:rPr>
                        <a:t>o</a:t>
                      </a:r>
                      <a:r>
                        <a:rPr sz="1600" dirty="0">
                          <a:solidFill>
                            <a:srgbClr val="22373A"/>
                          </a:solidFill>
                        </a:rPr>
                        <a:t>f</a:t>
                      </a:r>
                      <a:r>
                        <a:rPr sz="1600" spc="-10" dirty="0">
                          <a:solidFill>
                            <a:srgbClr val="22373A"/>
                          </a:solidFill>
                        </a:rPr>
                        <a:t> </a:t>
                      </a:r>
                      <a:r>
                        <a:rPr sz="1600" dirty="0">
                          <a:solidFill>
                            <a:srgbClr val="22373A"/>
                          </a:solidFill>
                        </a:rPr>
                        <a:t>A</a:t>
                      </a:r>
                      <a:r>
                        <a:rPr sz="1600" spc="-5" dirty="0">
                          <a:solidFill>
                            <a:srgbClr val="22373A"/>
                          </a:solidFill>
                        </a:rPr>
                        <a:t>D</a:t>
                      </a:r>
                      <a:r>
                        <a:rPr sz="1600" dirty="0">
                          <a:solidFill>
                            <a:srgbClr val="22373A"/>
                          </a:solidFill>
                        </a:rPr>
                        <a:t>V)</a:t>
                      </a:r>
                      <a:endParaRPr sz="1600" dirty="0">
                        <a:latin typeface="Calibri" panose="020F0502020204030204" pitchFamily="34" charset="0"/>
                        <a:cs typeface="Calibri" panose="020F0502020204030204" pitchFamily="34" charset="0"/>
                      </a:endParaRPr>
                    </a:p>
                  </a:txBody>
                  <a:tcPr marL="0" marR="0" marT="40640" marB="0"/>
                </a:tc>
                <a:tc>
                  <a:txBody>
                    <a:bodyPr/>
                    <a:lstStyle/>
                    <a:p>
                      <a:pPr marL="78105">
                        <a:lnSpc>
                          <a:spcPct val="100000"/>
                        </a:lnSpc>
                        <a:spcBef>
                          <a:spcPts val="320"/>
                        </a:spcBef>
                      </a:pPr>
                      <a:r>
                        <a:rPr sz="1600" dirty="0">
                          <a:solidFill>
                            <a:srgbClr val="22373A"/>
                          </a:solidFill>
                        </a:rPr>
                        <a:t>Possible</a:t>
                      </a:r>
                      <a:r>
                        <a:rPr sz="1600" spc="-35" dirty="0">
                          <a:solidFill>
                            <a:srgbClr val="22373A"/>
                          </a:solidFill>
                        </a:rPr>
                        <a:t> </a:t>
                      </a:r>
                      <a:r>
                        <a:rPr sz="1600" dirty="0">
                          <a:solidFill>
                            <a:srgbClr val="22373A"/>
                          </a:solidFill>
                        </a:rPr>
                        <a:t>price</a:t>
                      </a:r>
                      <a:r>
                        <a:rPr sz="1600" spc="-35" dirty="0">
                          <a:solidFill>
                            <a:srgbClr val="22373A"/>
                          </a:solidFill>
                        </a:rPr>
                        <a:t> </a:t>
                      </a:r>
                      <a:r>
                        <a:rPr sz="1600" dirty="0">
                          <a:solidFill>
                            <a:srgbClr val="22373A"/>
                          </a:solidFill>
                        </a:rPr>
                        <a:t>opportunities</a:t>
                      </a:r>
                      <a:endParaRPr sz="1600">
                        <a:latin typeface="Calibri" panose="020F0502020204030204" pitchFamily="34" charset="0"/>
                        <a:cs typeface="Calibri" panose="020F0502020204030204" pitchFamily="34" charset="0"/>
                      </a:endParaRPr>
                    </a:p>
                  </a:txBody>
                  <a:tcPr marL="0" marR="0" marT="40640" marB="0"/>
                </a:tc>
                <a:tc>
                  <a:txBody>
                    <a:bodyPr/>
                    <a:lstStyle/>
                    <a:p>
                      <a:pPr marL="78105" marR="70485">
                        <a:lnSpc>
                          <a:spcPct val="114599"/>
                        </a:lnSpc>
                        <a:spcBef>
                          <a:spcPts val="234"/>
                        </a:spcBef>
                      </a:pPr>
                      <a:r>
                        <a:rPr sz="1600" dirty="0">
                          <a:solidFill>
                            <a:srgbClr val="22373A"/>
                          </a:solidFill>
                        </a:rPr>
                        <a:t>Do</a:t>
                      </a:r>
                      <a:r>
                        <a:rPr sz="1600" spc="-45" dirty="0">
                          <a:solidFill>
                            <a:srgbClr val="22373A"/>
                          </a:solidFill>
                        </a:rPr>
                        <a:t> </a:t>
                      </a:r>
                      <a:r>
                        <a:rPr sz="1600" dirty="0">
                          <a:solidFill>
                            <a:srgbClr val="22373A"/>
                          </a:solidFill>
                        </a:rPr>
                        <a:t>not</a:t>
                      </a:r>
                      <a:r>
                        <a:rPr sz="1600" spc="-45" dirty="0">
                          <a:solidFill>
                            <a:srgbClr val="22373A"/>
                          </a:solidFill>
                        </a:rPr>
                        <a:t> </a:t>
                      </a:r>
                      <a:r>
                        <a:rPr sz="1600" dirty="0">
                          <a:solidFill>
                            <a:srgbClr val="22373A"/>
                          </a:solidFill>
                        </a:rPr>
                        <a:t>miss</a:t>
                      </a:r>
                      <a:r>
                        <a:rPr sz="1600" spc="-45" dirty="0">
                          <a:solidFill>
                            <a:srgbClr val="22373A"/>
                          </a:solidFill>
                        </a:rPr>
                        <a:t> </a:t>
                      </a:r>
                      <a:r>
                        <a:rPr sz="1600" dirty="0">
                          <a:solidFill>
                            <a:srgbClr val="22373A"/>
                          </a:solidFill>
                        </a:rPr>
                        <a:t>an</a:t>
                      </a:r>
                      <a:r>
                        <a:rPr sz="1600" spc="-45" dirty="0">
                          <a:solidFill>
                            <a:srgbClr val="22373A"/>
                          </a:solidFill>
                        </a:rPr>
                        <a:t> </a:t>
                      </a:r>
                      <a:r>
                        <a:rPr sz="1600" dirty="0">
                          <a:solidFill>
                            <a:srgbClr val="22373A"/>
                          </a:solidFill>
                        </a:rPr>
                        <a:t>un</a:t>
                      </a:r>
                      <a:r>
                        <a:rPr sz="1600" spc="-15" dirty="0">
                          <a:solidFill>
                            <a:srgbClr val="22373A"/>
                          </a:solidFill>
                        </a:rPr>
                        <a:t>e</a:t>
                      </a:r>
                      <a:r>
                        <a:rPr sz="1600" dirty="0">
                          <a:solidFill>
                            <a:srgbClr val="22373A"/>
                          </a:solidFill>
                        </a:rPr>
                        <a:t>xpec</a:t>
                      </a:r>
                      <a:r>
                        <a:rPr sz="1600" spc="-5" dirty="0">
                          <a:solidFill>
                            <a:srgbClr val="22373A"/>
                          </a:solidFill>
                        </a:rPr>
                        <a:t>t</a:t>
                      </a:r>
                      <a:r>
                        <a:rPr sz="1600" dirty="0">
                          <a:solidFill>
                            <a:srgbClr val="22373A"/>
                          </a:solidFill>
                        </a:rPr>
                        <a:t>ed</a:t>
                      </a:r>
                      <a:r>
                        <a:rPr sz="1600" spc="-45" dirty="0">
                          <a:solidFill>
                            <a:srgbClr val="22373A"/>
                          </a:solidFill>
                        </a:rPr>
                        <a:t> </a:t>
                      </a:r>
                      <a:r>
                        <a:rPr sz="1600" dirty="0">
                          <a:solidFill>
                            <a:srgbClr val="22373A"/>
                          </a:solidFill>
                        </a:rPr>
                        <a:t>pri</a:t>
                      </a:r>
                      <a:r>
                        <a:rPr sz="1600" spc="-15" dirty="0">
                          <a:solidFill>
                            <a:srgbClr val="22373A"/>
                          </a:solidFill>
                        </a:rPr>
                        <a:t>c</a:t>
                      </a:r>
                      <a:r>
                        <a:rPr sz="1600" dirty="0">
                          <a:solidFill>
                            <a:srgbClr val="22373A"/>
                          </a:solidFill>
                        </a:rPr>
                        <a:t>e  </a:t>
                      </a:r>
                      <a:r>
                        <a:rPr sz="1600" spc="5" dirty="0">
                          <a:solidFill>
                            <a:srgbClr val="22373A"/>
                          </a:solidFill>
                        </a:rPr>
                        <a:t>move</a:t>
                      </a:r>
                      <a:r>
                        <a:rPr sz="1600" spc="-15" dirty="0">
                          <a:solidFill>
                            <a:srgbClr val="22373A"/>
                          </a:solidFill>
                        </a:rPr>
                        <a:t> </a:t>
                      </a:r>
                      <a:r>
                        <a:rPr sz="1600" dirty="0">
                          <a:solidFill>
                            <a:srgbClr val="22373A"/>
                          </a:solidFill>
                        </a:rPr>
                        <a:t>in</a:t>
                      </a:r>
                      <a:r>
                        <a:rPr sz="1600" spc="-15" dirty="0">
                          <a:solidFill>
                            <a:srgbClr val="22373A"/>
                          </a:solidFill>
                        </a:rPr>
                        <a:t> </a:t>
                      </a:r>
                      <a:r>
                        <a:rPr sz="1600" spc="10" dirty="0">
                          <a:solidFill>
                            <a:srgbClr val="22373A"/>
                          </a:solidFill>
                        </a:rPr>
                        <a:t>the</a:t>
                      </a:r>
                      <a:r>
                        <a:rPr sz="1600" spc="-10" dirty="0">
                          <a:solidFill>
                            <a:srgbClr val="22373A"/>
                          </a:solidFill>
                        </a:rPr>
                        <a:t> </a:t>
                      </a:r>
                      <a:r>
                        <a:rPr sz="1600" spc="-5" dirty="0">
                          <a:solidFill>
                            <a:srgbClr val="22373A"/>
                          </a:solidFill>
                        </a:rPr>
                        <a:t>stock</a:t>
                      </a:r>
                      <a:endParaRPr sz="1600" dirty="0">
                        <a:latin typeface="Calibri" panose="020F0502020204030204" pitchFamily="34" charset="0"/>
                        <a:cs typeface="Calibri" panose="020F0502020204030204" pitchFamily="34" charset="0"/>
                      </a:endParaRPr>
                    </a:p>
                  </a:txBody>
                  <a:tcPr marL="0" marR="0" marT="29844" marB="0"/>
                </a:tc>
                <a:extLst>
                  <a:ext uri="{0D108BD9-81ED-4DB2-BD59-A6C34878D82A}">
                    <a16:rowId xmlns:a16="http://schemas.microsoft.com/office/drawing/2014/main" val="3964448463"/>
                  </a:ext>
                </a:extLst>
              </a:tr>
              <a:tr h="370840">
                <a:tc>
                  <a:txBody>
                    <a:bodyPr/>
                    <a:lstStyle/>
                    <a:p>
                      <a:pPr marL="78105">
                        <a:lnSpc>
                          <a:spcPct val="100000"/>
                        </a:lnSpc>
                        <a:spcBef>
                          <a:spcPts val="320"/>
                        </a:spcBef>
                      </a:pPr>
                      <a:r>
                        <a:rPr sz="1600" dirty="0">
                          <a:solidFill>
                            <a:srgbClr val="22373A"/>
                          </a:solidFill>
                        </a:rPr>
                        <a:t>Liquidity</a:t>
                      </a:r>
                      <a:r>
                        <a:rPr sz="1600" spc="-10" dirty="0">
                          <a:solidFill>
                            <a:srgbClr val="22373A"/>
                          </a:solidFill>
                        </a:rPr>
                        <a:t> </a:t>
                      </a:r>
                      <a:r>
                        <a:rPr sz="1600" dirty="0">
                          <a:solidFill>
                            <a:srgbClr val="22373A"/>
                          </a:solidFill>
                        </a:rPr>
                        <a:t>See</a:t>
                      </a:r>
                      <a:r>
                        <a:rPr sz="1600" spc="-15" dirty="0">
                          <a:solidFill>
                            <a:srgbClr val="22373A"/>
                          </a:solidFill>
                        </a:rPr>
                        <a:t>k</a:t>
                      </a:r>
                      <a:r>
                        <a:rPr sz="1600" dirty="0">
                          <a:solidFill>
                            <a:srgbClr val="22373A"/>
                          </a:solidFill>
                        </a:rPr>
                        <a:t>er</a:t>
                      </a:r>
                      <a:endParaRPr sz="1600" dirty="0">
                        <a:latin typeface="Calibri" panose="020F0502020204030204" pitchFamily="34" charset="0"/>
                        <a:cs typeface="Calibri" panose="020F0502020204030204" pitchFamily="34" charset="0"/>
                      </a:endParaRPr>
                    </a:p>
                  </a:txBody>
                  <a:tcPr marL="0" marR="0" marT="40640" marB="0"/>
                </a:tc>
                <a:tc>
                  <a:txBody>
                    <a:bodyPr/>
                    <a:lstStyle/>
                    <a:p>
                      <a:pPr marL="78105">
                        <a:lnSpc>
                          <a:spcPct val="100000"/>
                        </a:lnSpc>
                        <a:spcBef>
                          <a:spcPts val="320"/>
                        </a:spcBef>
                      </a:pPr>
                      <a:r>
                        <a:rPr sz="1600" dirty="0">
                          <a:solidFill>
                            <a:srgbClr val="22373A"/>
                          </a:solidFill>
                        </a:rPr>
                        <a:t>US</a:t>
                      </a:r>
                      <a:r>
                        <a:rPr sz="1600" spc="-10" dirty="0">
                          <a:solidFill>
                            <a:srgbClr val="22373A"/>
                          </a:solidFill>
                        </a:rPr>
                        <a:t> </a:t>
                      </a:r>
                      <a:r>
                        <a:rPr sz="1600" dirty="0">
                          <a:solidFill>
                            <a:srgbClr val="22373A"/>
                          </a:solidFill>
                        </a:rPr>
                        <a:t>(Europe)</a:t>
                      </a:r>
                      <a:endParaRPr sz="1600" dirty="0">
                        <a:latin typeface="Calibri" panose="020F0502020204030204" pitchFamily="34" charset="0"/>
                        <a:cs typeface="Calibri" panose="020F0502020204030204" pitchFamily="34" charset="0"/>
                      </a:endParaRPr>
                    </a:p>
                  </a:txBody>
                  <a:tcPr marL="0" marR="0" marT="40640" marB="0"/>
                </a:tc>
                <a:tc>
                  <a:txBody>
                    <a:bodyPr/>
                    <a:lstStyle/>
                    <a:p>
                      <a:pPr marL="78105">
                        <a:lnSpc>
                          <a:spcPct val="100000"/>
                        </a:lnSpc>
                        <a:spcBef>
                          <a:spcPts val="320"/>
                        </a:spcBef>
                      </a:pPr>
                      <a:r>
                        <a:rPr sz="1600" dirty="0">
                          <a:solidFill>
                            <a:srgbClr val="22373A"/>
                          </a:solidFill>
                        </a:rPr>
                        <a:t>A</a:t>
                      </a:r>
                      <a:r>
                        <a:rPr sz="1600" spc="-15" dirty="0">
                          <a:solidFill>
                            <a:srgbClr val="22373A"/>
                          </a:solidFill>
                        </a:rPr>
                        <a:t>n</a:t>
                      </a:r>
                      <a:r>
                        <a:rPr sz="1600" dirty="0">
                          <a:solidFill>
                            <a:srgbClr val="22373A"/>
                          </a:solidFill>
                        </a:rPr>
                        <a:t>y</a:t>
                      </a:r>
                      <a:r>
                        <a:rPr sz="1600" spc="-10" dirty="0">
                          <a:solidFill>
                            <a:srgbClr val="22373A"/>
                          </a:solidFill>
                        </a:rPr>
                        <a:t> </a:t>
                      </a:r>
                      <a:r>
                        <a:rPr sz="1600" dirty="0">
                          <a:solidFill>
                            <a:srgbClr val="22373A"/>
                          </a:solidFill>
                        </a:rPr>
                        <a:t>si</a:t>
                      </a:r>
                      <a:r>
                        <a:rPr sz="1600" spc="-5" dirty="0">
                          <a:solidFill>
                            <a:srgbClr val="22373A"/>
                          </a:solidFill>
                        </a:rPr>
                        <a:t>z</a:t>
                      </a:r>
                      <a:r>
                        <a:rPr sz="1600" dirty="0">
                          <a:solidFill>
                            <a:srgbClr val="22373A"/>
                          </a:solidFill>
                        </a:rPr>
                        <a:t>e</a:t>
                      </a:r>
                      <a:endParaRPr sz="1600" dirty="0">
                        <a:latin typeface="Calibri" panose="020F0502020204030204" pitchFamily="34" charset="0"/>
                        <a:cs typeface="Calibri" panose="020F0502020204030204" pitchFamily="34" charset="0"/>
                      </a:endParaRPr>
                    </a:p>
                  </a:txBody>
                  <a:tcPr marL="0" marR="0" marT="40640" marB="0"/>
                </a:tc>
                <a:tc>
                  <a:txBody>
                    <a:bodyPr/>
                    <a:lstStyle/>
                    <a:p>
                      <a:pPr marL="78105" marR="70485">
                        <a:lnSpc>
                          <a:spcPct val="114599"/>
                        </a:lnSpc>
                        <a:spcBef>
                          <a:spcPts val="234"/>
                        </a:spcBef>
                      </a:pPr>
                      <a:r>
                        <a:rPr sz="1600" spc="-15" dirty="0">
                          <a:solidFill>
                            <a:srgbClr val="22373A"/>
                          </a:solidFill>
                        </a:rPr>
                        <a:t>The</a:t>
                      </a:r>
                      <a:r>
                        <a:rPr sz="1600" spc="80" dirty="0">
                          <a:solidFill>
                            <a:srgbClr val="22373A"/>
                          </a:solidFill>
                        </a:rPr>
                        <a:t> </a:t>
                      </a:r>
                      <a:r>
                        <a:rPr sz="1600" spc="-5" dirty="0">
                          <a:solidFill>
                            <a:srgbClr val="22373A"/>
                          </a:solidFill>
                        </a:rPr>
                        <a:t>stock</a:t>
                      </a:r>
                      <a:r>
                        <a:rPr sz="1600" spc="80" dirty="0">
                          <a:solidFill>
                            <a:srgbClr val="22373A"/>
                          </a:solidFill>
                        </a:rPr>
                        <a:t> </a:t>
                      </a:r>
                      <a:r>
                        <a:rPr sz="1600" spc="-25" dirty="0">
                          <a:solidFill>
                            <a:srgbClr val="22373A"/>
                          </a:solidFill>
                        </a:rPr>
                        <a:t>is</a:t>
                      </a:r>
                      <a:r>
                        <a:rPr sz="1600" spc="80" dirty="0">
                          <a:solidFill>
                            <a:srgbClr val="22373A"/>
                          </a:solidFill>
                        </a:rPr>
                        <a:t> </a:t>
                      </a:r>
                      <a:r>
                        <a:rPr sz="1600" spc="5" dirty="0">
                          <a:solidFill>
                            <a:srgbClr val="22373A"/>
                          </a:solidFill>
                        </a:rPr>
                        <a:t>expected</a:t>
                      </a:r>
                      <a:r>
                        <a:rPr sz="1600" spc="80" dirty="0">
                          <a:solidFill>
                            <a:srgbClr val="22373A"/>
                          </a:solidFill>
                        </a:rPr>
                        <a:t> </a:t>
                      </a:r>
                      <a:r>
                        <a:rPr sz="1600" spc="-5" dirty="0">
                          <a:solidFill>
                            <a:srgbClr val="22373A"/>
                          </a:solidFill>
                        </a:rPr>
                        <a:t>to</a:t>
                      </a:r>
                      <a:r>
                        <a:rPr sz="1600" spc="85" dirty="0">
                          <a:solidFill>
                            <a:srgbClr val="22373A"/>
                          </a:solidFill>
                        </a:rPr>
                        <a:t> </a:t>
                      </a:r>
                      <a:r>
                        <a:rPr sz="1600" spc="-25" dirty="0">
                          <a:solidFill>
                            <a:srgbClr val="22373A"/>
                          </a:solidFill>
                        </a:rPr>
                        <a:t>“oscil- </a:t>
                      </a:r>
                      <a:r>
                        <a:rPr sz="1600" spc="-145" dirty="0">
                          <a:solidFill>
                            <a:srgbClr val="22373A"/>
                          </a:solidFill>
                        </a:rPr>
                        <a:t> </a:t>
                      </a:r>
                      <a:r>
                        <a:rPr sz="1600" spc="-5" dirty="0">
                          <a:solidFill>
                            <a:srgbClr val="22373A"/>
                          </a:solidFill>
                        </a:rPr>
                        <a:t>late”</a:t>
                      </a:r>
                      <a:r>
                        <a:rPr sz="1600" spc="-20" dirty="0">
                          <a:solidFill>
                            <a:srgbClr val="22373A"/>
                          </a:solidFill>
                        </a:rPr>
                        <a:t> </a:t>
                      </a:r>
                      <a:r>
                        <a:rPr sz="1600" spc="5" dirty="0">
                          <a:solidFill>
                            <a:srgbClr val="22373A"/>
                          </a:solidFill>
                        </a:rPr>
                        <a:t>around</a:t>
                      </a:r>
                      <a:r>
                        <a:rPr sz="1600" spc="-15" dirty="0">
                          <a:solidFill>
                            <a:srgbClr val="22373A"/>
                          </a:solidFill>
                        </a:rPr>
                        <a:t> its </a:t>
                      </a:r>
                      <a:r>
                        <a:rPr sz="1600" spc="-20" dirty="0">
                          <a:solidFill>
                            <a:srgbClr val="22373A"/>
                          </a:solidFill>
                        </a:rPr>
                        <a:t>“fair</a:t>
                      </a:r>
                      <a:r>
                        <a:rPr sz="1600" spc="-15" dirty="0">
                          <a:solidFill>
                            <a:srgbClr val="22373A"/>
                          </a:solidFill>
                        </a:rPr>
                        <a:t> </a:t>
                      </a:r>
                      <a:r>
                        <a:rPr sz="1600" spc="-5" dirty="0">
                          <a:solidFill>
                            <a:srgbClr val="22373A"/>
                          </a:solidFill>
                        </a:rPr>
                        <a:t>value”</a:t>
                      </a:r>
                      <a:endParaRPr sz="1600" dirty="0">
                        <a:latin typeface="Calibri" panose="020F0502020204030204" pitchFamily="34" charset="0"/>
                        <a:cs typeface="Calibri" panose="020F0502020204030204" pitchFamily="34" charset="0"/>
                      </a:endParaRPr>
                    </a:p>
                  </a:txBody>
                  <a:tcPr marL="0" marR="0" marT="29844" marB="0"/>
                </a:tc>
                <a:tc>
                  <a:txBody>
                    <a:bodyPr/>
                    <a:lstStyle/>
                    <a:p>
                      <a:pPr marL="78105" marR="70485">
                        <a:lnSpc>
                          <a:spcPct val="114599"/>
                        </a:lnSpc>
                        <a:spcBef>
                          <a:spcPts val="234"/>
                        </a:spcBef>
                      </a:pPr>
                      <a:r>
                        <a:rPr sz="1600" spc="10" dirty="0">
                          <a:solidFill>
                            <a:srgbClr val="22373A"/>
                          </a:solidFill>
                        </a:rPr>
                        <a:t>Do</a:t>
                      </a:r>
                      <a:r>
                        <a:rPr sz="1600" spc="-20" dirty="0">
                          <a:solidFill>
                            <a:srgbClr val="22373A"/>
                          </a:solidFill>
                        </a:rPr>
                        <a:t> </a:t>
                      </a:r>
                      <a:r>
                        <a:rPr sz="1600" spc="5" dirty="0">
                          <a:solidFill>
                            <a:srgbClr val="22373A"/>
                          </a:solidFill>
                        </a:rPr>
                        <a:t>not</a:t>
                      </a:r>
                      <a:r>
                        <a:rPr sz="1600" spc="-15" dirty="0">
                          <a:solidFill>
                            <a:srgbClr val="22373A"/>
                          </a:solidFill>
                        </a:rPr>
                        <a:t> </a:t>
                      </a:r>
                      <a:r>
                        <a:rPr sz="1600" spc="-10" dirty="0">
                          <a:solidFill>
                            <a:srgbClr val="22373A"/>
                          </a:solidFill>
                        </a:rPr>
                        <a:t>miss</a:t>
                      </a:r>
                      <a:r>
                        <a:rPr sz="1600" spc="-15" dirty="0">
                          <a:solidFill>
                            <a:srgbClr val="22373A"/>
                          </a:solidFill>
                        </a:rPr>
                        <a:t> </a:t>
                      </a:r>
                      <a:r>
                        <a:rPr sz="1600" spc="5" dirty="0">
                          <a:solidFill>
                            <a:srgbClr val="22373A"/>
                          </a:solidFill>
                        </a:rPr>
                        <a:t>a</a:t>
                      </a:r>
                      <a:r>
                        <a:rPr sz="1600" spc="-20" dirty="0">
                          <a:solidFill>
                            <a:srgbClr val="22373A"/>
                          </a:solidFill>
                        </a:rPr>
                        <a:t> </a:t>
                      </a:r>
                      <a:r>
                        <a:rPr sz="1600" spc="-5" dirty="0">
                          <a:solidFill>
                            <a:srgbClr val="22373A"/>
                          </a:solidFill>
                        </a:rPr>
                        <a:t>liquidity</a:t>
                      </a:r>
                      <a:r>
                        <a:rPr sz="1600" spc="-15" dirty="0">
                          <a:solidFill>
                            <a:srgbClr val="22373A"/>
                          </a:solidFill>
                        </a:rPr>
                        <a:t> </a:t>
                      </a:r>
                      <a:r>
                        <a:rPr sz="1600" spc="-5" dirty="0">
                          <a:solidFill>
                            <a:srgbClr val="22373A"/>
                          </a:solidFill>
                        </a:rPr>
                        <a:t>burst</a:t>
                      </a:r>
                      <a:r>
                        <a:rPr sz="1600" spc="-15" dirty="0">
                          <a:solidFill>
                            <a:srgbClr val="22373A"/>
                          </a:solidFill>
                        </a:rPr>
                        <a:t> or</a:t>
                      </a:r>
                      <a:r>
                        <a:rPr sz="1600" spc="-20" dirty="0">
                          <a:solidFill>
                            <a:srgbClr val="22373A"/>
                          </a:solidFill>
                        </a:rPr>
                        <a:t> </a:t>
                      </a:r>
                      <a:r>
                        <a:rPr sz="1600" spc="5" dirty="0">
                          <a:solidFill>
                            <a:srgbClr val="22373A"/>
                          </a:solidFill>
                        </a:rPr>
                        <a:t>a </a:t>
                      </a:r>
                      <a:r>
                        <a:rPr sz="1600" spc="-140" dirty="0">
                          <a:solidFill>
                            <a:srgbClr val="22373A"/>
                          </a:solidFill>
                        </a:rPr>
                        <a:t> </a:t>
                      </a:r>
                      <a:r>
                        <a:rPr sz="1600" spc="-5" dirty="0">
                          <a:solidFill>
                            <a:srgbClr val="22373A"/>
                          </a:solidFill>
                        </a:rPr>
                        <a:t>relative</a:t>
                      </a:r>
                      <a:r>
                        <a:rPr sz="1600" spc="-20" dirty="0">
                          <a:solidFill>
                            <a:srgbClr val="22373A"/>
                          </a:solidFill>
                        </a:rPr>
                        <a:t> </a:t>
                      </a:r>
                      <a:r>
                        <a:rPr sz="1600" dirty="0">
                          <a:solidFill>
                            <a:srgbClr val="22373A"/>
                          </a:solidFill>
                        </a:rPr>
                        <a:t>price</a:t>
                      </a:r>
                      <a:r>
                        <a:rPr sz="1600" spc="-15" dirty="0">
                          <a:solidFill>
                            <a:srgbClr val="22373A"/>
                          </a:solidFill>
                        </a:rPr>
                        <a:t> </a:t>
                      </a:r>
                      <a:r>
                        <a:rPr sz="1600" spc="5" dirty="0">
                          <a:solidFill>
                            <a:srgbClr val="22373A"/>
                          </a:solidFill>
                        </a:rPr>
                        <a:t>move</a:t>
                      </a:r>
                      <a:r>
                        <a:rPr sz="1600" spc="-20" dirty="0">
                          <a:solidFill>
                            <a:srgbClr val="22373A"/>
                          </a:solidFill>
                        </a:rPr>
                        <a:t> </a:t>
                      </a:r>
                      <a:r>
                        <a:rPr sz="1600" spc="5" dirty="0">
                          <a:solidFill>
                            <a:srgbClr val="22373A"/>
                          </a:solidFill>
                        </a:rPr>
                        <a:t>on</a:t>
                      </a:r>
                      <a:r>
                        <a:rPr sz="1600" spc="-15" dirty="0">
                          <a:solidFill>
                            <a:srgbClr val="22373A"/>
                          </a:solidFill>
                        </a:rPr>
                        <a:t> </a:t>
                      </a:r>
                      <a:r>
                        <a:rPr sz="1600" spc="10" dirty="0">
                          <a:solidFill>
                            <a:srgbClr val="22373A"/>
                          </a:solidFill>
                        </a:rPr>
                        <a:t>the</a:t>
                      </a:r>
                      <a:r>
                        <a:rPr sz="1600" spc="-15" dirty="0">
                          <a:solidFill>
                            <a:srgbClr val="22373A"/>
                          </a:solidFill>
                        </a:rPr>
                        <a:t> </a:t>
                      </a:r>
                      <a:r>
                        <a:rPr sz="1600" spc="-5" dirty="0">
                          <a:solidFill>
                            <a:srgbClr val="22373A"/>
                          </a:solidFill>
                        </a:rPr>
                        <a:t>stock</a:t>
                      </a:r>
                      <a:endParaRPr sz="1600" dirty="0">
                        <a:latin typeface="Calibri" panose="020F0502020204030204" pitchFamily="34" charset="0"/>
                        <a:cs typeface="Calibri" panose="020F0502020204030204" pitchFamily="34" charset="0"/>
                      </a:endParaRPr>
                    </a:p>
                  </a:txBody>
                  <a:tcPr marL="0" marR="0" marT="29844" marB="0"/>
                </a:tc>
                <a:extLst>
                  <a:ext uri="{0D108BD9-81ED-4DB2-BD59-A6C34878D82A}">
                    <a16:rowId xmlns:a16="http://schemas.microsoft.com/office/drawing/2014/main" val="1100826069"/>
                  </a:ext>
                </a:extLst>
              </a:tr>
            </a:tbl>
          </a:graphicData>
        </a:graphic>
      </p:graphicFrame>
      <p:sp>
        <p:nvSpPr>
          <p:cNvPr id="4" name="Slide Number Placeholder 3">
            <a:extLst>
              <a:ext uri="{FF2B5EF4-FFF2-40B4-BE49-F238E27FC236}">
                <a16:creationId xmlns:a16="http://schemas.microsoft.com/office/drawing/2014/main" id="{38762B0D-9EBC-4920-A2C6-CEB4C1E5C457}"/>
              </a:ext>
            </a:extLst>
          </p:cNvPr>
          <p:cNvSpPr>
            <a:spLocks noGrp="1"/>
          </p:cNvSpPr>
          <p:nvPr>
            <p:ph type="sldNum" sz="quarter" idx="12"/>
          </p:nvPr>
        </p:nvSpPr>
        <p:spPr/>
        <p:txBody>
          <a:bodyPr/>
          <a:lstStyle/>
          <a:p>
            <a:pPr>
              <a:defRPr/>
            </a:pPr>
            <a:fld id="{F46FFCC8-0F20-9B4B-AD2E-8C39025E5577}" type="slidenum">
              <a:rPr lang="en-GB" smtClean="0"/>
              <a:pPr>
                <a:defRPr/>
              </a:pPr>
              <a:t>39</a:t>
            </a:fld>
            <a:endParaRPr lang="en-GB"/>
          </a:p>
        </p:txBody>
      </p:sp>
      <p:sp>
        <p:nvSpPr>
          <p:cNvPr id="5" name="Footer Placeholder 4">
            <a:extLst>
              <a:ext uri="{FF2B5EF4-FFF2-40B4-BE49-F238E27FC236}">
                <a16:creationId xmlns:a16="http://schemas.microsoft.com/office/drawing/2014/main" id="{A1341E9E-5379-49CF-BF65-EB0ABD8C410D}"/>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350142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34" y="360173"/>
            <a:ext cx="8294793" cy="447131"/>
          </a:xfrm>
          <a:prstGeom prst="rect">
            <a:avLst/>
          </a:prstGeom>
        </p:spPr>
        <p:txBody>
          <a:bodyPr vert="horz" wrap="square" lIns="0" tIns="16087" rIns="0" bIns="0" numCol="1" rtlCol="0" anchor="t" anchorCtr="0" compatLnSpc="1">
            <a:prstTxWarp prst="textNoShape">
              <a:avLst/>
            </a:prstTxWarp>
            <a:spAutoFit/>
          </a:bodyPr>
          <a:lstStyle/>
          <a:p>
            <a:pPr marL="16933">
              <a:lnSpc>
                <a:spcPct val="100000"/>
              </a:lnSpc>
              <a:spcBef>
                <a:spcPts val="127"/>
              </a:spcBef>
            </a:pPr>
            <a:r>
              <a:rPr sz="2800" spc="-7" dirty="0"/>
              <a:t>Middleman</a:t>
            </a:r>
            <a:r>
              <a:rPr sz="2800" spc="-13" dirty="0"/>
              <a:t> </a:t>
            </a:r>
            <a:r>
              <a:rPr sz="2800" spc="-7" dirty="0"/>
              <a:t>Role:</a:t>
            </a:r>
            <a:r>
              <a:rPr sz="2800" dirty="0"/>
              <a:t> </a:t>
            </a:r>
            <a:r>
              <a:rPr sz="2800" spc="-7" dirty="0"/>
              <a:t>Issuers</a:t>
            </a:r>
            <a:r>
              <a:rPr sz="2800" spc="-40" dirty="0"/>
              <a:t> </a:t>
            </a:r>
            <a:r>
              <a:rPr sz="2800" spc="-7" dirty="0"/>
              <a:t>&lt;-&gt; Investors</a:t>
            </a:r>
          </a:p>
        </p:txBody>
      </p:sp>
      <p:sp>
        <p:nvSpPr>
          <p:cNvPr id="3" name="object 3"/>
          <p:cNvSpPr txBox="1"/>
          <p:nvPr/>
        </p:nvSpPr>
        <p:spPr>
          <a:xfrm>
            <a:off x="860077" y="1260855"/>
            <a:ext cx="10559627" cy="4948364"/>
          </a:xfrm>
          <a:prstGeom prst="rect">
            <a:avLst/>
          </a:prstGeom>
        </p:spPr>
        <p:txBody>
          <a:bodyPr vert="horz" wrap="square" lIns="0" tIns="16087" rIns="0" bIns="0" rtlCol="0">
            <a:spAutoFit/>
          </a:bodyPr>
          <a:lstStyle/>
          <a:p>
            <a:pPr marL="321725" indent="-304792">
              <a:spcBef>
                <a:spcPts val="127"/>
              </a:spcBef>
              <a:buFont typeface="Wingdings"/>
              <a:buChar char=""/>
              <a:tabLst>
                <a:tab pos="320879" algn="l"/>
                <a:tab pos="321725" algn="l"/>
              </a:tabLst>
            </a:pPr>
            <a:r>
              <a:rPr sz="1600" spc="-7" dirty="0">
                <a:latin typeface="Calibri" panose="020F0502020204030204" pitchFamily="34" charset="0"/>
                <a:cs typeface="Calibri" panose="020F0502020204030204" pitchFamily="34" charset="0"/>
              </a:rPr>
              <a:t>Corporate</a:t>
            </a:r>
            <a:r>
              <a:rPr sz="1600" spc="20" dirty="0">
                <a:latin typeface="Calibri" panose="020F0502020204030204" pitchFamily="34" charset="0"/>
                <a:cs typeface="Calibri" panose="020F0502020204030204" pitchFamily="34" charset="0"/>
              </a:rPr>
              <a:t> </a:t>
            </a:r>
            <a:r>
              <a:rPr sz="1600" spc="-13" dirty="0">
                <a:latin typeface="Calibri" panose="020F0502020204030204" pitchFamily="34" charset="0"/>
                <a:cs typeface="Calibri" panose="020F0502020204030204" pitchFamily="34" charset="0"/>
              </a:rPr>
              <a:t>Brokerage</a:t>
            </a:r>
            <a:endParaRPr sz="1600" dirty="0">
              <a:latin typeface="Calibri" panose="020F0502020204030204" pitchFamily="34" charset="0"/>
              <a:cs typeface="Calibri" panose="020F0502020204030204" pitchFamily="34" charset="0"/>
            </a:endParaRPr>
          </a:p>
          <a:p>
            <a:pPr marL="575719" lvl="1" indent="-253994">
              <a:spcBef>
                <a:spcPts val="1340"/>
              </a:spcBef>
              <a:buFont typeface="Wingdings"/>
              <a:buChar char=""/>
              <a:tabLst>
                <a:tab pos="575719" algn="l"/>
              </a:tabLst>
            </a:pPr>
            <a:r>
              <a:rPr sz="1600" dirty="0">
                <a:latin typeface="Calibri" panose="020F0502020204030204" pitchFamily="34" charset="0"/>
                <a:cs typeface="Calibri" panose="020F0502020204030204" pitchFamily="34" charset="0"/>
              </a:rPr>
              <a:t>Investment</a:t>
            </a:r>
            <a:r>
              <a:rPr sz="1600" spc="-3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Banks</a:t>
            </a:r>
            <a:r>
              <a:rPr sz="1600" spc="-7" dirty="0">
                <a:latin typeface="Calibri" panose="020F0502020204030204" pitchFamily="34" charset="0"/>
                <a:cs typeface="Calibri" panose="020F0502020204030204" pitchFamily="34" charset="0"/>
              </a:rPr>
              <a:t> have</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senior bankers,</a:t>
            </a:r>
            <a:r>
              <a:rPr sz="1600" spc="-4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working</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on</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Corporates'</a:t>
            </a:r>
            <a:r>
              <a:rPr sz="1600" spc="-4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debt)</a:t>
            </a:r>
          </a:p>
          <a:p>
            <a:pPr marL="575719" marR="290398" lvl="1" indent="-253994">
              <a:buFont typeface="Wingdings"/>
              <a:buChar char=""/>
              <a:tabLst>
                <a:tab pos="575719" algn="l"/>
              </a:tabLst>
            </a:pPr>
            <a:r>
              <a:rPr sz="1600" dirty="0">
                <a:latin typeface="Calibri" panose="020F0502020204030204" pitchFamily="34" charset="0"/>
                <a:cs typeface="Calibri" panose="020F0502020204030204" pitchFamily="34" charset="0"/>
              </a:rPr>
              <a:t>When</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a</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company</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issue</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shares</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(or bonds),</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she</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needs a</a:t>
            </a:r>
            <a:r>
              <a:rPr sz="1600" spc="27" dirty="0">
                <a:latin typeface="Calibri" panose="020F0502020204030204" pitchFamily="34" charset="0"/>
                <a:cs typeface="Calibri" panose="020F0502020204030204" pitchFamily="34" charset="0"/>
              </a:rPr>
              <a:t> </a:t>
            </a:r>
            <a:r>
              <a:rPr sz="1600" i="1" dirty="0">
                <a:latin typeface="Calibri" panose="020F0502020204030204" pitchFamily="34" charset="0"/>
                <a:cs typeface="Calibri" panose="020F0502020204030204" pitchFamily="34" charset="0"/>
              </a:rPr>
              <a:t>book</a:t>
            </a:r>
            <a:r>
              <a:rPr sz="1600" i="1" spc="-7" dirty="0">
                <a:latin typeface="Calibri" panose="020F0502020204030204" pitchFamily="34" charset="0"/>
                <a:cs typeface="Calibri" panose="020F0502020204030204" pitchFamily="34" charset="0"/>
              </a:rPr>
              <a:t> runner</a:t>
            </a:r>
            <a:r>
              <a:rPr sz="1600" i="1"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be</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in</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between</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her </a:t>
            </a:r>
            <a:r>
              <a:rPr sz="1600" spc="-7" dirty="0">
                <a:latin typeface="Calibri" panose="020F0502020204030204" pitchFamily="34" charset="0"/>
                <a:cs typeface="Calibri" panose="020F0502020204030204" pitchFamily="34" charset="0"/>
              </a:rPr>
              <a:t>and</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investors.</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Usually,</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Broker</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guarantees</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a </a:t>
            </a:r>
            <a:r>
              <a:rPr sz="1600" spc="-35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price</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per</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share</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(conditioned</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by</a:t>
            </a:r>
            <a:r>
              <a:rPr sz="1600" spc="-7" dirty="0">
                <a:latin typeface="Calibri" panose="020F0502020204030204" pitchFamily="34" charset="0"/>
                <a:cs typeface="Calibri" panose="020F0502020204030204" pitchFamily="34" charset="0"/>
              </a:rPr>
              <a:t> the</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number</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of</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shares</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sold</a:t>
            </a:r>
            <a:r>
              <a:rPr sz="1600" spc="-7" dirty="0">
                <a:latin typeface="Calibri" panose="020F0502020204030204" pitchFamily="34" charset="0"/>
                <a:cs typeface="Calibri" panose="020F0502020204030204" pitchFamily="34" charset="0"/>
              </a:rPr>
              <a:t> the</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first</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day).</a:t>
            </a:r>
          </a:p>
          <a:p>
            <a:pPr marL="575719" marR="6773" lvl="1" indent="-253994">
              <a:buFont typeface="Wingdings"/>
              <a:buChar char=""/>
              <a:tabLst>
                <a:tab pos="575719" algn="l"/>
              </a:tabLst>
            </a:pPr>
            <a:r>
              <a:rPr sz="1600" dirty="0">
                <a:latin typeface="Calibri" panose="020F0502020204030204" pitchFamily="34" charset="0"/>
                <a:cs typeface="Calibri" panose="020F0502020204030204" pitchFamily="34" charset="0"/>
              </a:rPr>
              <a:t>It</a:t>
            </a:r>
            <a:r>
              <a:rPr sz="1600" spc="-7" dirty="0">
                <a:latin typeface="Calibri" panose="020F0502020204030204" pitchFamily="34" charset="0"/>
                <a:cs typeface="Calibri" panose="020F0502020204030204" pitchFamily="34" charset="0"/>
              </a:rPr>
              <a:t> is</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same</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raise</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capital</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on</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markets</a:t>
            </a:r>
            <a:r>
              <a:rPr sz="1600" spc="-4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(conditions</a:t>
            </a:r>
            <a:r>
              <a:rPr sz="1600" spc="3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are</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on</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volatility</a:t>
            </a:r>
            <a:r>
              <a:rPr sz="1600" spc="4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around</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issuance</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and</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market</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volumes, </a:t>
            </a:r>
            <a:r>
              <a:rPr sz="1600" spc="-7" dirty="0">
                <a:latin typeface="Calibri" panose="020F0502020204030204" pitchFamily="34" charset="0"/>
                <a:cs typeface="Calibri" panose="020F0502020204030204" pitchFamily="34" charset="0"/>
              </a:rPr>
              <a:t>guaranteed </a:t>
            </a:r>
            <a:r>
              <a:rPr sz="1600" spc="7" dirty="0">
                <a:latin typeface="Calibri" panose="020F0502020204030204" pitchFamily="34" charset="0"/>
                <a:cs typeface="Calibri" panose="020F0502020204030204" pitchFamily="34" charset="0"/>
              </a:rPr>
              <a:t>prices</a:t>
            </a:r>
            <a:r>
              <a:rPr sz="1600" dirty="0">
                <a:latin typeface="Calibri" panose="020F0502020204030204" pitchFamily="34" charset="0"/>
                <a:cs typeface="Calibri" panose="020F0502020204030204" pitchFamily="34" charset="0"/>
              </a:rPr>
              <a:t> are</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pegged</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on </a:t>
            </a:r>
            <a:r>
              <a:rPr sz="1600" spc="-35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market</a:t>
            </a:r>
            <a:r>
              <a:rPr sz="1600" spc="-5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VWAPs),</a:t>
            </a:r>
          </a:p>
          <a:p>
            <a:pPr marL="575719" lvl="1" indent="-253994">
              <a:buFont typeface="Wingdings"/>
              <a:buChar char=""/>
              <a:tabLst>
                <a:tab pos="575719" algn="l"/>
              </a:tabLst>
            </a:pPr>
            <a:r>
              <a:rPr sz="1600" spc="-7" dirty="0">
                <a:latin typeface="Calibri" panose="020F0502020204030204" pitchFamily="34" charset="0"/>
                <a:cs typeface="Calibri" panose="020F0502020204030204" pitchFamily="34" charset="0"/>
              </a:rPr>
              <a:t>it</a:t>
            </a:r>
            <a:r>
              <a:rPr sz="160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is</a:t>
            </a:r>
            <a:r>
              <a:rPr sz="160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a:t>
            </a:r>
            <a:r>
              <a:rPr sz="1600" dirty="0">
                <a:latin typeface="Calibri" panose="020F0502020204030204" pitchFamily="34" charset="0"/>
                <a:cs typeface="Calibri" panose="020F0502020204030204" pitchFamily="34" charset="0"/>
              </a:rPr>
              <a:t> same</a:t>
            </a:r>
            <a:r>
              <a:rPr sz="1600" spc="-3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for</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share</a:t>
            </a:r>
            <a:r>
              <a:rPr sz="1600" spc="-4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buy back</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programs.</a:t>
            </a:r>
          </a:p>
          <a:p>
            <a:pPr marL="575719" lvl="1" indent="-253994">
              <a:buFont typeface="Wingdings"/>
              <a:buChar char=""/>
              <a:tabLst>
                <a:tab pos="575719" algn="l"/>
              </a:tabLst>
            </a:pPr>
            <a:r>
              <a:rPr sz="1600" dirty="0">
                <a:latin typeface="Calibri" panose="020F0502020204030204" pitchFamily="34" charset="0"/>
                <a:cs typeface="Calibri" panose="020F0502020204030204" pitchFamily="34" charset="0"/>
              </a:rPr>
              <a:t>Some</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brokers</a:t>
            </a:r>
            <a:r>
              <a:rPr sz="1600" spc="-3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are</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mandated</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by</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one</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company</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make</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market</a:t>
            </a:r>
            <a:r>
              <a:rPr sz="1600" spc="-4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on</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their</a:t>
            </a:r>
            <a:r>
              <a:rPr sz="1600" spc="3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stocks.</a:t>
            </a:r>
          </a:p>
          <a:p>
            <a:pPr lvl="1">
              <a:spcBef>
                <a:spcPts val="40"/>
              </a:spcBef>
              <a:buClr>
                <a:srgbClr val="008D7E"/>
              </a:buClr>
              <a:buFont typeface="Wingdings"/>
              <a:buChar char=""/>
            </a:pPr>
            <a:endParaRPr sz="1600" dirty="0">
              <a:latin typeface="Calibri" panose="020F0502020204030204" pitchFamily="34" charset="0"/>
              <a:cs typeface="Calibri" panose="020F0502020204030204" pitchFamily="34" charset="0"/>
            </a:endParaRPr>
          </a:p>
          <a:p>
            <a:pPr marL="321725" indent="-304792">
              <a:buFont typeface="Wingdings"/>
              <a:buChar char=""/>
              <a:tabLst>
                <a:tab pos="320879" algn="l"/>
                <a:tab pos="321725" algn="l"/>
              </a:tabLst>
            </a:pPr>
            <a:r>
              <a:rPr sz="1600" spc="-7" dirty="0">
                <a:latin typeface="Calibri" panose="020F0502020204030204" pitchFamily="34" charset="0"/>
                <a:cs typeface="Calibri" panose="020F0502020204030204" pitchFamily="34" charset="0"/>
              </a:rPr>
              <a:t>Corporate Access</a:t>
            </a:r>
            <a:endParaRPr sz="1600" dirty="0">
              <a:latin typeface="Calibri" panose="020F0502020204030204" pitchFamily="34" charset="0"/>
              <a:cs typeface="Calibri" panose="020F0502020204030204" pitchFamily="34" charset="0"/>
            </a:endParaRPr>
          </a:p>
          <a:p>
            <a:pPr marL="575719" lvl="1" indent="-253994">
              <a:spcBef>
                <a:spcPts val="1340"/>
              </a:spcBef>
              <a:buFont typeface="Wingdings"/>
              <a:buChar char=""/>
              <a:tabLst>
                <a:tab pos="575719" algn="l"/>
              </a:tabLst>
            </a:pPr>
            <a:r>
              <a:rPr sz="1600" dirty="0">
                <a:latin typeface="Calibri" panose="020F0502020204030204" pitchFamily="34" charset="0"/>
                <a:cs typeface="Calibri" panose="020F0502020204030204" pitchFamily="34" charset="0"/>
              </a:rPr>
              <a:t>Brokers organize meetings (one-to-one or conferences) between issuers (mostly CFOs) and investors</a:t>
            </a:r>
          </a:p>
          <a:p>
            <a:pPr marL="575719" lvl="1" indent="-253994">
              <a:buFont typeface="Wingdings"/>
              <a:buChar char=""/>
              <a:tabLst>
                <a:tab pos="575719" algn="l"/>
              </a:tabLst>
            </a:pPr>
            <a:r>
              <a:rPr sz="1600" dirty="0">
                <a:latin typeface="Calibri" panose="020F0502020204030204" pitchFamily="34" charset="0"/>
                <a:cs typeface="Calibri" panose="020F0502020204030204" pitchFamily="34" charset="0"/>
              </a:rPr>
              <a:t>Companies have the opportunity to explain their strategy</a:t>
            </a:r>
          </a:p>
          <a:p>
            <a:pPr marL="575719" lvl="1" indent="-253994">
              <a:buFont typeface="Wingdings"/>
              <a:buChar char=""/>
              <a:tabLst>
                <a:tab pos="575719" algn="l"/>
              </a:tabLst>
            </a:pPr>
            <a:r>
              <a:rPr sz="1600" dirty="0">
                <a:latin typeface="Calibri" panose="020F0502020204030204" pitchFamily="34" charset="0"/>
                <a:cs typeface="Calibri" panose="020F0502020204030204" pitchFamily="34" charset="0"/>
              </a:rPr>
              <a:t>Investors have the opportunity to challenge the accuracy of explanations.</a:t>
            </a:r>
          </a:p>
          <a:p>
            <a:pPr lvl="1">
              <a:spcBef>
                <a:spcPts val="33"/>
              </a:spcBef>
              <a:buClr>
                <a:srgbClr val="008D7E"/>
              </a:buClr>
              <a:buFont typeface="Wingdings"/>
              <a:buChar char=""/>
            </a:pPr>
            <a:endParaRPr sz="1600" dirty="0">
              <a:latin typeface="Calibri" panose="020F0502020204030204" pitchFamily="34" charset="0"/>
              <a:cs typeface="Calibri" panose="020F0502020204030204" pitchFamily="34" charset="0"/>
            </a:endParaRPr>
          </a:p>
          <a:p>
            <a:pPr marL="321725" indent="-304792">
              <a:buFont typeface="Wingdings"/>
              <a:buChar char=""/>
              <a:tabLst>
                <a:tab pos="320879" algn="l"/>
                <a:tab pos="321725" algn="l"/>
              </a:tabLst>
            </a:pPr>
            <a:r>
              <a:rPr sz="1600" dirty="0">
                <a:latin typeface="Calibri" panose="020F0502020204030204" pitchFamily="34" charset="0"/>
                <a:cs typeface="Calibri" panose="020F0502020204030204" pitchFamily="34" charset="0"/>
              </a:rPr>
              <a:t>Analysis</a:t>
            </a:r>
            <a:r>
              <a:rPr sz="1600" spc="-7" dirty="0">
                <a:latin typeface="Calibri" panose="020F0502020204030204" pitchFamily="34" charset="0"/>
                <a:cs typeface="Calibri" panose="020F0502020204030204" pitchFamily="34" charset="0"/>
              </a:rPr>
              <a:t> </a:t>
            </a:r>
            <a:r>
              <a:rPr sz="1600" spc="-13" dirty="0">
                <a:latin typeface="Calibri" panose="020F0502020204030204" pitchFamily="34" charset="0"/>
                <a:cs typeface="Calibri" panose="020F0502020204030204" pitchFamily="34" charset="0"/>
              </a:rPr>
              <a:t>(research)</a:t>
            </a:r>
            <a:r>
              <a:rPr sz="1600" spc="6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t>
            </a:r>
            <a:r>
              <a:rPr sz="1600" spc="7" dirty="0">
                <a:latin typeface="Calibri" panose="020F0502020204030204" pitchFamily="34" charset="0"/>
                <a:cs typeface="Calibri" panose="020F0502020204030204" pitchFamily="34" charset="0"/>
              </a:rPr>
              <a:t> </a:t>
            </a:r>
            <a:r>
              <a:rPr sz="1600" spc="-13" dirty="0">
                <a:latin typeface="Calibri" panose="020F0502020204030204" pitchFamily="34" charset="0"/>
                <a:cs typeface="Calibri" panose="020F0502020204030204" pitchFamily="34" charset="0"/>
              </a:rPr>
              <a:t>Brokers</a:t>
            </a:r>
            <a:r>
              <a:rPr sz="1600" spc="6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issue</a:t>
            </a:r>
            <a:r>
              <a:rPr sz="1600" spc="7" dirty="0">
                <a:latin typeface="Calibri" panose="020F0502020204030204" pitchFamily="34" charset="0"/>
                <a:cs typeface="Calibri" panose="020F0502020204030204" pitchFamily="34" charset="0"/>
              </a:rPr>
              <a:t> </a:t>
            </a:r>
            <a:r>
              <a:rPr sz="1600" spc="-13" dirty="0">
                <a:latin typeface="Calibri" panose="020F0502020204030204" pitchFamily="34" charset="0"/>
                <a:cs typeface="Calibri" panose="020F0502020204030204" pitchFamily="34" charset="0"/>
              </a:rPr>
              <a:t>reports</a:t>
            </a:r>
            <a:r>
              <a:rPr sz="1600" spc="7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on</a:t>
            </a:r>
            <a:endParaRPr sz="1600" dirty="0">
              <a:latin typeface="Calibri" panose="020F0502020204030204" pitchFamily="34" charset="0"/>
              <a:cs typeface="Calibri" panose="020F0502020204030204" pitchFamily="34" charset="0"/>
            </a:endParaRPr>
          </a:p>
          <a:p>
            <a:pPr marL="575719" lvl="1" indent="-253994">
              <a:spcBef>
                <a:spcPts val="1340"/>
              </a:spcBef>
              <a:buFont typeface="Wingdings"/>
              <a:buChar char=""/>
              <a:tabLst>
                <a:tab pos="575719" algn="l"/>
              </a:tabLst>
            </a:pPr>
            <a:r>
              <a:rPr sz="1600" dirty="0">
                <a:latin typeface="Calibri" panose="020F0502020204030204" pitchFamily="34" charset="0"/>
                <a:cs typeface="Calibri" panose="020F0502020204030204" pitchFamily="34" charset="0"/>
              </a:rPr>
              <a:t>macroeconomics</a:t>
            </a:r>
            <a:r>
              <a:rPr sz="1600" spc="-8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(strategists)</a:t>
            </a:r>
            <a:endParaRPr sz="1600" dirty="0">
              <a:latin typeface="Calibri" panose="020F0502020204030204" pitchFamily="34" charset="0"/>
              <a:cs typeface="Calibri" panose="020F0502020204030204" pitchFamily="34" charset="0"/>
            </a:endParaRPr>
          </a:p>
          <a:p>
            <a:pPr marL="575719" lvl="1" indent="-253994">
              <a:buFont typeface="Wingdings"/>
              <a:buChar char=""/>
              <a:tabLst>
                <a:tab pos="575719" algn="l"/>
              </a:tabLst>
            </a:pPr>
            <a:r>
              <a:rPr sz="1600" dirty="0">
                <a:latin typeface="Calibri" panose="020F0502020204030204" pitchFamily="34" charset="0"/>
                <a:cs typeface="Calibri" panose="020F0502020204030204" pitchFamily="34" charset="0"/>
              </a:rPr>
              <a:t>companies</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and</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sectors</a:t>
            </a:r>
            <a:r>
              <a:rPr sz="1600" spc="-4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(fundamental</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analysts)</a:t>
            </a:r>
            <a:endParaRPr sz="1600" dirty="0">
              <a:latin typeface="Calibri" panose="020F0502020204030204" pitchFamily="34" charset="0"/>
              <a:cs typeface="Calibri" panose="020F0502020204030204" pitchFamily="34" charset="0"/>
            </a:endParaRPr>
          </a:p>
          <a:p>
            <a:pPr marL="575719" lvl="1" indent="-253994">
              <a:spcBef>
                <a:spcPts val="7"/>
              </a:spcBef>
              <a:buFont typeface="Wingdings"/>
              <a:buChar char=""/>
              <a:tabLst>
                <a:tab pos="575719" algn="l"/>
              </a:tabLst>
            </a:pPr>
            <a:r>
              <a:rPr sz="1600" dirty="0">
                <a:latin typeface="Calibri" panose="020F0502020204030204" pitchFamily="34" charset="0"/>
                <a:cs typeface="Calibri" panose="020F0502020204030204" pitchFamily="34" charset="0"/>
              </a:rPr>
              <a:t>systematic</a:t>
            </a:r>
            <a:r>
              <a:rPr sz="1600" spc="-3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(factorial)</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portfolios </a:t>
            </a:r>
            <a:r>
              <a:rPr sz="1600" spc="-7" dirty="0">
                <a:latin typeface="Calibri" panose="020F0502020204030204" pitchFamily="34" charset="0"/>
                <a:cs typeface="Calibri" panose="020F0502020204030204" pitchFamily="34" charset="0"/>
              </a:rPr>
              <a:t>(quantitative</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analysts).</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E909-A1FC-4224-8F08-94EABDFAC607}"/>
              </a:ext>
            </a:extLst>
          </p:cNvPr>
          <p:cNvSpPr>
            <a:spLocks noGrp="1"/>
          </p:cNvSpPr>
          <p:nvPr>
            <p:ph type="title"/>
          </p:nvPr>
        </p:nvSpPr>
        <p:spPr/>
        <p:txBody>
          <a:bodyPr/>
          <a:lstStyle/>
          <a:p>
            <a:r>
              <a:rPr lang="en-US" sz="2800" spc="10" dirty="0">
                <a:latin typeface="Calibri" panose="020F0502020204030204" pitchFamily="34" charset="0"/>
                <a:cs typeface="Calibri" panose="020F0502020204030204" pitchFamily="34" charset="0"/>
              </a:rPr>
              <a:t>Trading algorithms: Typical features</a:t>
            </a:r>
          </a:p>
        </p:txBody>
      </p:sp>
      <p:graphicFrame>
        <p:nvGraphicFramePr>
          <p:cNvPr id="6" name="Table 6">
            <a:extLst>
              <a:ext uri="{FF2B5EF4-FFF2-40B4-BE49-F238E27FC236}">
                <a16:creationId xmlns:a16="http://schemas.microsoft.com/office/drawing/2014/main" id="{487F40E4-2117-4613-874D-1E17E4A777F5}"/>
              </a:ext>
            </a:extLst>
          </p:cNvPr>
          <p:cNvGraphicFramePr>
            <a:graphicFrameLocks noGrp="1"/>
          </p:cNvGraphicFramePr>
          <p:nvPr>
            <p:ph idx="1"/>
            <p:extLst>
              <p:ext uri="{D42A27DB-BD31-4B8C-83A1-F6EECF244321}">
                <p14:modId xmlns:p14="http://schemas.microsoft.com/office/powerpoint/2010/main" val="2604291486"/>
              </p:ext>
            </p:extLst>
          </p:nvPr>
        </p:nvGraphicFramePr>
        <p:xfrm>
          <a:off x="404287" y="838323"/>
          <a:ext cx="11474816" cy="5117458"/>
        </p:xfrm>
        <a:graphic>
          <a:graphicData uri="http://schemas.openxmlformats.org/drawingml/2006/table">
            <a:tbl>
              <a:tblPr firstRow="1" bandRow="1">
                <a:tableStyleId>{793D81CF-94F2-401A-BA57-92F5A7B2D0C5}</a:tableStyleId>
              </a:tblPr>
              <a:tblGrid>
                <a:gridCol w="1976056">
                  <a:extLst>
                    <a:ext uri="{9D8B030D-6E8A-4147-A177-3AD203B41FA5}">
                      <a16:colId xmlns:a16="http://schemas.microsoft.com/office/drawing/2014/main" val="2008563239"/>
                    </a:ext>
                  </a:extLst>
                </a:gridCol>
                <a:gridCol w="1658257">
                  <a:extLst>
                    <a:ext uri="{9D8B030D-6E8A-4147-A177-3AD203B41FA5}">
                      <a16:colId xmlns:a16="http://schemas.microsoft.com/office/drawing/2014/main" val="3087959595"/>
                    </a:ext>
                  </a:extLst>
                </a:gridCol>
                <a:gridCol w="3000829">
                  <a:extLst>
                    <a:ext uri="{9D8B030D-6E8A-4147-A177-3AD203B41FA5}">
                      <a16:colId xmlns:a16="http://schemas.microsoft.com/office/drawing/2014/main" val="3837692695"/>
                    </a:ext>
                  </a:extLst>
                </a:gridCol>
                <a:gridCol w="4839674">
                  <a:extLst>
                    <a:ext uri="{9D8B030D-6E8A-4147-A177-3AD203B41FA5}">
                      <a16:colId xmlns:a16="http://schemas.microsoft.com/office/drawing/2014/main" val="236877460"/>
                    </a:ext>
                  </a:extLst>
                </a:gridCol>
              </a:tblGrid>
              <a:tr h="304520">
                <a:tc>
                  <a:txBody>
                    <a:bodyPr/>
                    <a:lstStyle/>
                    <a:p>
                      <a:pPr>
                        <a:lnSpc>
                          <a:spcPct val="100000"/>
                        </a:lnSpc>
                        <a:spcBef>
                          <a:spcPts val="10"/>
                        </a:spcBef>
                      </a:pPr>
                      <a:endParaRPr sz="1600" dirty="0"/>
                    </a:p>
                    <a:p>
                      <a:pPr marL="78105">
                        <a:lnSpc>
                          <a:spcPct val="100000"/>
                        </a:lnSpc>
                      </a:pPr>
                      <a:r>
                        <a:rPr sz="1600" spc="15" dirty="0">
                          <a:solidFill>
                            <a:srgbClr val="FFFFFF"/>
                          </a:solidFill>
                        </a:rPr>
                        <a:t>Benchmark</a:t>
                      </a:r>
                      <a:endParaRPr sz="1600" dirty="0">
                        <a:latin typeface="Calibri" panose="020F0502020204030204" pitchFamily="34" charset="0"/>
                        <a:cs typeface="Calibri" panose="020F0502020204030204" pitchFamily="34" charset="0"/>
                      </a:endParaRPr>
                    </a:p>
                  </a:txBody>
                  <a:tcPr marL="0" marR="0" marT="1270" marB="0"/>
                </a:tc>
                <a:tc>
                  <a:txBody>
                    <a:bodyPr/>
                    <a:lstStyle/>
                    <a:p>
                      <a:pPr>
                        <a:lnSpc>
                          <a:spcPct val="100000"/>
                        </a:lnSpc>
                        <a:spcBef>
                          <a:spcPts val="10"/>
                        </a:spcBef>
                      </a:pPr>
                      <a:endParaRPr sz="1600" dirty="0"/>
                    </a:p>
                    <a:p>
                      <a:pPr marL="78105">
                        <a:lnSpc>
                          <a:spcPct val="100000"/>
                        </a:lnSpc>
                      </a:pPr>
                      <a:r>
                        <a:rPr sz="1600" spc="-30" dirty="0">
                          <a:solidFill>
                            <a:srgbClr val="FFFFFF"/>
                          </a:solidFill>
                        </a:rPr>
                        <a:t>T</a:t>
                      </a:r>
                      <a:r>
                        <a:rPr sz="1600" dirty="0">
                          <a:solidFill>
                            <a:srgbClr val="FFFFFF"/>
                          </a:solidFill>
                        </a:rPr>
                        <a:t>ype</a:t>
                      </a:r>
                      <a:r>
                        <a:rPr sz="1600" spc="-10" dirty="0">
                          <a:solidFill>
                            <a:srgbClr val="FFFFFF"/>
                          </a:solidFill>
                        </a:rPr>
                        <a:t> </a:t>
                      </a:r>
                      <a:r>
                        <a:rPr sz="1600" spc="-5" dirty="0">
                          <a:solidFill>
                            <a:srgbClr val="FFFFFF"/>
                          </a:solidFill>
                        </a:rPr>
                        <a:t>o</a:t>
                      </a:r>
                      <a:r>
                        <a:rPr sz="1600" dirty="0">
                          <a:solidFill>
                            <a:srgbClr val="FFFFFF"/>
                          </a:solidFill>
                        </a:rPr>
                        <a:t>f</a:t>
                      </a:r>
                      <a:r>
                        <a:rPr sz="1600" spc="-10" dirty="0">
                          <a:solidFill>
                            <a:srgbClr val="FFFFFF"/>
                          </a:solidFill>
                        </a:rPr>
                        <a:t> </a:t>
                      </a:r>
                      <a:r>
                        <a:rPr sz="1600" dirty="0">
                          <a:solidFill>
                            <a:srgbClr val="FFFFFF"/>
                          </a:solidFill>
                        </a:rPr>
                        <a:t>s</a:t>
                      </a:r>
                      <a:r>
                        <a:rPr sz="1600" spc="-5" dirty="0">
                          <a:solidFill>
                            <a:srgbClr val="FFFFFF"/>
                          </a:solidFill>
                        </a:rPr>
                        <a:t>t</a:t>
                      </a:r>
                      <a:r>
                        <a:rPr sz="1600" dirty="0">
                          <a:solidFill>
                            <a:srgbClr val="FFFFFF"/>
                          </a:solidFill>
                        </a:rPr>
                        <a:t>ock</a:t>
                      </a:r>
                      <a:endParaRPr sz="1600" dirty="0">
                        <a:latin typeface="Calibri" panose="020F0502020204030204" pitchFamily="34" charset="0"/>
                        <a:cs typeface="Calibri" panose="020F0502020204030204" pitchFamily="34" charset="0"/>
                      </a:endParaRPr>
                    </a:p>
                  </a:txBody>
                  <a:tcPr marL="0" marR="0" marT="1270" marB="0"/>
                </a:tc>
                <a:tc>
                  <a:txBody>
                    <a:bodyPr/>
                    <a:lstStyle/>
                    <a:p>
                      <a:pPr>
                        <a:lnSpc>
                          <a:spcPct val="100000"/>
                        </a:lnSpc>
                        <a:spcBef>
                          <a:spcPts val="10"/>
                        </a:spcBef>
                      </a:pPr>
                      <a:endParaRPr sz="1600"/>
                    </a:p>
                    <a:p>
                      <a:pPr marL="78105">
                        <a:lnSpc>
                          <a:spcPct val="100000"/>
                        </a:lnSpc>
                      </a:pPr>
                      <a:r>
                        <a:rPr sz="1600" spc="-30" dirty="0">
                          <a:solidFill>
                            <a:srgbClr val="FFFFFF"/>
                          </a:solidFill>
                        </a:rPr>
                        <a:t>T</a:t>
                      </a:r>
                      <a:r>
                        <a:rPr sz="1600" dirty="0">
                          <a:solidFill>
                            <a:srgbClr val="FFFFFF"/>
                          </a:solidFill>
                        </a:rPr>
                        <a:t>ype</a:t>
                      </a:r>
                      <a:r>
                        <a:rPr sz="1600" spc="-10" dirty="0">
                          <a:solidFill>
                            <a:srgbClr val="FFFFFF"/>
                          </a:solidFill>
                        </a:rPr>
                        <a:t> </a:t>
                      </a:r>
                      <a:r>
                        <a:rPr sz="1600" spc="-5" dirty="0">
                          <a:solidFill>
                            <a:srgbClr val="FFFFFF"/>
                          </a:solidFill>
                        </a:rPr>
                        <a:t>o</a:t>
                      </a:r>
                      <a:r>
                        <a:rPr sz="1600" dirty="0">
                          <a:solidFill>
                            <a:srgbClr val="FFFFFF"/>
                          </a:solidFill>
                        </a:rPr>
                        <a:t>f</a:t>
                      </a:r>
                      <a:r>
                        <a:rPr sz="1600" spc="-10" dirty="0">
                          <a:solidFill>
                            <a:srgbClr val="FFFFFF"/>
                          </a:solidFill>
                        </a:rPr>
                        <a:t> </a:t>
                      </a:r>
                      <a:r>
                        <a:rPr sz="1600" dirty="0">
                          <a:solidFill>
                            <a:srgbClr val="FFFFFF"/>
                          </a:solidFill>
                        </a:rPr>
                        <a:t>t</a:t>
                      </a:r>
                      <a:r>
                        <a:rPr sz="1600" spc="-15" dirty="0">
                          <a:solidFill>
                            <a:srgbClr val="FFFFFF"/>
                          </a:solidFill>
                        </a:rPr>
                        <a:t>r</a:t>
                      </a:r>
                      <a:r>
                        <a:rPr sz="1600" dirty="0">
                          <a:solidFill>
                            <a:srgbClr val="FFFFFF"/>
                          </a:solidFill>
                        </a:rPr>
                        <a:t>ade</a:t>
                      </a:r>
                      <a:endParaRPr sz="1600">
                        <a:latin typeface="Calibri" panose="020F0502020204030204" pitchFamily="34" charset="0"/>
                        <a:cs typeface="Calibri" panose="020F0502020204030204" pitchFamily="34" charset="0"/>
                      </a:endParaRPr>
                    </a:p>
                  </a:txBody>
                  <a:tcPr marL="0" marR="0" marT="1270" marB="0"/>
                </a:tc>
                <a:tc>
                  <a:txBody>
                    <a:bodyPr/>
                    <a:lstStyle/>
                    <a:p>
                      <a:pPr>
                        <a:lnSpc>
                          <a:spcPct val="100000"/>
                        </a:lnSpc>
                        <a:spcBef>
                          <a:spcPts val="10"/>
                        </a:spcBef>
                      </a:pPr>
                      <a:endParaRPr sz="1600"/>
                    </a:p>
                    <a:p>
                      <a:pPr marL="78105">
                        <a:lnSpc>
                          <a:spcPct val="100000"/>
                        </a:lnSpc>
                      </a:pPr>
                      <a:r>
                        <a:rPr sz="1600" dirty="0">
                          <a:solidFill>
                            <a:srgbClr val="FFFFFF"/>
                          </a:solidFill>
                        </a:rPr>
                        <a:t>Main</a:t>
                      </a:r>
                      <a:r>
                        <a:rPr sz="1600" spc="-10" dirty="0">
                          <a:solidFill>
                            <a:srgbClr val="FFFFFF"/>
                          </a:solidFill>
                        </a:rPr>
                        <a:t> </a:t>
                      </a:r>
                      <a:r>
                        <a:rPr sz="1600" spc="-5" dirty="0">
                          <a:solidFill>
                            <a:srgbClr val="FFFFFF"/>
                          </a:solidFill>
                        </a:rPr>
                        <a:t>f</a:t>
                      </a:r>
                      <a:r>
                        <a:rPr sz="1600" dirty="0">
                          <a:solidFill>
                            <a:srgbClr val="FFFFFF"/>
                          </a:solidFill>
                        </a:rPr>
                        <a:t>eature</a:t>
                      </a:r>
                      <a:endParaRPr sz="1600">
                        <a:latin typeface="Calibri" panose="020F0502020204030204" pitchFamily="34" charset="0"/>
                        <a:cs typeface="Calibri" panose="020F0502020204030204" pitchFamily="34" charset="0"/>
                      </a:endParaRPr>
                    </a:p>
                  </a:txBody>
                  <a:tcPr marL="0" marR="0" marT="1270" marB="0"/>
                </a:tc>
                <a:extLst>
                  <a:ext uri="{0D108BD9-81ED-4DB2-BD59-A6C34878D82A}">
                    <a16:rowId xmlns:a16="http://schemas.microsoft.com/office/drawing/2014/main" val="3086358738"/>
                  </a:ext>
                </a:extLst>
              </a:tr>
              <a:tr h="1054589">
                <a:tc>
                  <a:txBody>
                    <a:bodyPr/>
                    <a:lstStyle/>
                    <a:p>
                      <a:pPr marL="78105">
                        <a:lnSpc>
                          <a:spcPct val="100000"/>
                        </a:lnSpc>
                        <a:spcBef>
                          <a:spcPts val="300"/>
                        </a:spcBef>
                      </a:pPr>
                      <a:r>
                        <a:rPr sz="1600" spc="10" dirty="0">
                          <a:solidFill>
                            <a:srgbClr val="22373A"/>
                          </a:solidFill>
                        </a:rPr>
                        <a:t>PoV</a:t>
                      </a:r>
                      <a:endParaRPr sz="1600">
                        <a:latin typeface="Calibri" panose="020F0502020204030204" pitchFamily="34" charset="0"/>
                        <a:cs typeface="Calibri" panose="020F0502020204030204" pitchFamily="34" charset="0"/>
                      </a:endParaRPr>
                    </a:p>
                  </a:txBody>
                  <a:tcPr marL="0" marR="0" marT="38100" marB="0"/>
                </a:tc>
                <a:tc>
                  <a:txBody>
                    <a:bodyPr/>
                    <a:lstStyle/>
                    <a:p>
                      <a:pPr marL="78105">
                        <a:lnSpc>
                          <a:spcPct val="100000"/>
                        </a:lnSpc>
                        <a:spcBef>
                          <a:spcPts val="300"/>
                        </a:spcBef>
                        <a:tabLst>
                          <a:tab pos="519430" algn="l"/>
                        </a:tabLst>
                      </a:pPr>
                      <a:r>
                        <a:rPr sz="1600" spc="20" dirty="0">
                          <a:solidFill>
                            <a:srgbClr val="22373A"/>
                          </a:solidFill>
                        </a:rPr>
                        <a:t>Medium	</a:t>
                      </a:r>
                      <a:r>
                        <a:rPr sz="1600" spc="-5" dirty="0">
                          <a:solidFill>
                            <a:srgbClr val="22373A"/>
                          </a:solidFill>
                        </a:rPr>
                        <a:t>to</a:t>
                      </a:r>
                      <a:r>
                        <a:rPr lang="en-US" sz="1600" spc="-5" dirty="0">
                          <a:solidFill>
                            <a:srgbClr val="22373A"/>
                          </a:solidFill>
                        </a:rPr>
                        <a:t> </a:t>
                      </a:r>
                      <a:r>
                        <a:rPr sz="1600" dirty="0">
                          <a:solidFill>
                            <a:srgbClr val="22373A"/>
                          </a:solidFill>
                        </a:rPr>
                        <a:t>large</a:t>
                      </a:r>
                      <a:r>
                        <a:rPr lang="en-US" sz="1600" dirty="0">
                          <a:solidFill>
                            <a:srgbClr val="22373A"/>
                          </a:solidFill>
                        </a:rPr>
                        <a:t> </a:t>
                      </a:r>
                      <a:r>
                        <a:rPr sz="1600" dirty="0">
                          <a:solidFill>
                            <a:srgbClr val="22373A"/>
                          </a:solidFill>
                        </a:rPr>
                        <a:t>mar</a:t>
                      </a:r>
                      <a:r>
                        <a:rPr sz="1600" spc="-15" dirty="0">
                          <a:solidFill>
                            <a:srgbClr val="22373A"/>
                          </a:solidFill>
                        </a:rPr>
                        <a:t>k</a:t>
                      </a:r>
                      <a:r>
                        <a:rPr sz="1600" dirty="0">
                          <a:solidFill>
                            <a:srgbClr val="22373A"/>
                          </a:solidFill>
                        </a:rPr>
                        <a:t>et</a:t>
                      </a:r>
                      <a:r>
                        <a:rPr lang="en-US" sz="1600" dirty="0">
                          <a:solidFill>
                            <a:srgbClr val="22373A"/>
                          </a:solidFill>
                        </a:rPr>
                        <a:t> </a:t>
                      </a:r>
                      <a:r>
                        <a:rPr sz="1600" spc="15" dirty="0">
                          <a:solidFill>
                            <a:srgbClr val="22373A"/>
                          </a:solidFill>
                        </a:rPr>
                        <a:t>depth</a:t>
                      </a:r>
                      <a:endParaRPr sz="1600" dirty="0">
                        <a:latin typeface="Calibri" panose="020F0502020204030204" pitchFamily="34" charset="0"/>
                        <a:cs typeface="Calibri" panose="020F0502020204030204" pitchFamily="34" charset="0"/>
                      </a:endParaRPr>
                    </a:p>
                  </a:txBody>
                  <a:tcPr marL="0" marR="0" marT="38100" marB="0"/>
                </a:tc>
                <a:tc>
                  <a:txBody>
                    <a:bodyPr/>
                    <a:lstStyle/>
                    <a:p>
                      <a:pPr marL="78105">
                        <a:lnSpc>
                          <a:spcPct val="100000"/>
                        </a:lnSpc>
                        <a:spcBef>
                          <a:spcPts val="300"/>
                        </a:spcBef>
                      </a:pPr>
                      <a:r>
                        <a:rPr sz="1600" dirty="0">
                          <a:solidFill>
                            <a:srgbClr val="22373A"/>
                          </a:solidFill>
                        </a:rPr>
                        <a:t>(1)</a:t>
                      </a:r>
                      <a:r>
                        <a:rPr sz="1600" spc="-25" dirty="0">
                          <a:solidFill>
                            <a:srgbClr val="22373A"/>
                          </a:solidFill>
                        </a:rPr>
                        <a:t> </a:t>
                      </a:r>
                      <a:r>
                        <a:rPr sz="1600" dirty="0">
                          <a:solidFill>
                            <a:srgbClr val="22373A"/>
                          </a:solidFill>
                        </a:rPr>
                        <a:t>Long</a:t>
                      </a:r>
                      <a:r>
                        <a:rPr sz="1600" spc="-25" dirty="0">
                          <a:solidFill>
                            <a:srgbClr val="22373A"/>
                          </a:solidFill>
                        </a:rPr>
                        <a:t> </a:t>
                      </a:r>
                      <a:r>
                        <a:rPr sz="1600" dirty="0">
                          <a:solidFill>
                            <a:srgbClr val="22373A"/>
                          </a:solidFill>
                        </a:rPr>
                        <a:t>duration</a:t>
                      </a:r>
                      <a:r>
                        <a:rPr sz="1600" spc="-25" dirty="0">
                          <a:solidFill>
                            <a:srgbClr val="22373A"/>
                          </a:solidFill>
                        </a:rPr>
                        <a:t> </a:t>
                      </a:r>
                      <a:r>
                        <a:rPr sz="1600" spc="-5" dirty="0">
                          <a:solidFill>
                            <a:srgbClr val="22373A"/>
                          </a:solidFill>
                        </a:rPr>
                        <a:t>position</a:t>
                      </a:r>
                      <a:endParaRPr sz="1600" dirty="0">
                        <a:latin typeface="Calibri" panose="020F0502020204030204" pitchFamily="34" charset="0"/>
                        <a:cs typeface="Calibri" panose="020F0502020204030204" pitchFamily="34" charset="0"/>
                      </a:endParaRPr>
                    </a:p>
                  </a:txBody>
                  <a:tcPr marL="0" marR="0" marT="38100" marB="0"/>
                </a:tc>
                <a:tc>
                  <a:txBody>
                    <a:bodyPr/>
                    <a:lstStyle/>
                    <a:p>
                      <a:pPr marL="78105" marR="70485" algn="just">
                        <a:lnSpc>
                          <a:spcPct val="114599"/>
                        </a:lnSpc>
                        <a:spcBef>
                          <a:spcPts val="215"/>
                        </a:spcBef>
                      </a:pPr>
                      <a:r>
                        <a:rPr sz="1600" dirty="0">
                          <a:solidFill>
                            <a:srgbClr val="22373A"/>
                          </a:solidFill>
                        </a:rPr>
                        <a:t>(1) </a:t>
                      </a:r>
                      <a:r>
                        <a:rPr sz="1600" spc="-5" dirty="0">
                          <a:solidFill>
                            <a:srgbClr val="22373A"/>
                          </a:solidFill>
                        </a:rPr>
                        <a:t>Follows </a:t>
                      </a:r>
                      <a:r>
                        <a:rPr sz="1600" dirty="0">
                          <a:solidFill>
                            <a:srgbClr val="22373A"/>
                          </a:solidFill>
                        </a:rPr>
                        <a:t>current </a:t>
                      </a:r>
                      <a:r>
                        <a:rPr sz="1600" spc="5" dirty="0">
                          <a:solidFill>
                            <a:srgbClr val="22373A"/>
                          </a:solidFill>
                        </a:rPr>
                        <a:t>market </a:t>
                      </a:r>
                      <a:r>
                        <a:rPr sz="1600" spc="-15" dirty="0">
                          <a:solidFill>
                            <a:srgbClr val="22373A"/>
                          </a:solidFill>
                        </a:rPr>
                        <a:t>flow, </a:t>
                      </a:r>
                      <a:r>
                        <a:rPr sz="1600" dirty="0">
                          <a:solidFill>
                            <a:srgbClr val="22373A"/>
                          </a:solidFill>
                        </a:rPr>
                        <a:t>(2) </a:t>
                      </a:r>
                      <a:r>
                        <a:rPr sz="1600" spc="-10" dirty="0">
                          <a:solidFill>
                            <a:srgbClr val="22373A"/>
                          </a:solidFill>
                        </a:rPr>
                        <a:t>Very reactive, </a:t>
                      </a:r>
                      <a:r>
                        <a:rPr sz="1600" spc="-145" dirty="0">
                          <a:solidFill>
                            <a:srgbClr val="22373A"/>
                          </a:solidFill>
                        </a:rPr>
                        <a:t> </a:t>
                      </a:r>
                      <a:r>
                        <a:rPr sz="1600" spc="-20" dirty="0">
                          <a:solidFill>
                            <a:srgbClr val="22373A"/>
                          </a:solidFill>
                        </a:rPr>
                        <a:t>c</a:t>
                      </a:r>
                      <a:r>
                        <a:rPr sz="1600" dirty="0">
                          <a:solidFill>
                            <a:srgbClr val="22373A"/>
                          </a:solidFill>
                        </a:rPr>
                        <a:t>an</a:t>
                      </a:r>
                      <a:r>
                        <a:rPr sz="1600" spc="-40" dirty="0">
                          <a:solidFill>
                            <a:srgbClr val="22373A"/>
                          </a:solidFill>
                        </a:rPr>
                        <a:t> </a:t>
                      </a:r>
                      <a:r>
                        <a:rPr sz="1600" dirty="0">
                          <a:solidFill>
                            <a:srgbClr val="22373A"/>
                          </a:solidFill>
                        </a:rPr>
                        <a:t>be</a:t>
                      </a:r>
                      <a:r>
                        <a:rPr sz="1600" spc="-40" dirty="0">
                          <a:solidFill>
                            <a:srgbClr val="22373A"/>
                          </a:solidFill>
                        </a:rPr>
                        <a:t> </a:t>
                      </a:r>
                      <a:r>
                        <a:rPr sz="1600" spc="-10" dirty="0">
                          <a:solidFill>
                            <a:srgbClr val="22373A"/>
                          </a:solidFill>
                        </a:rPr>
                        <a:t>v</a:t>
                      </a:r>
                      <a:r>
                        <a:rPr sz="1600" dirty="0">
                          <a:solidFill>
                            <a:srgbClr val="22373A"/>
                          </a:solidFill>
                        </a:rPr>
                        <a:t>e</a:t>
                      </a:r>
                      <a:r>
                        <a:rPr sz="1600" spc="10" dirty="0">
                          <a:solidFill>
                            <a:srgbClr val="22373A"/>
                          </a:solidFill>
                        </a:rPr>
                        <a:t>r</a:t>
                      </a:r>
                      <a:r>
                        <a:rPr sz="1600" dirty="0">
                          <a:solidFill>
                            <a:srgbClr val="22373A"/>
                          </a:solidFill>
                        </a:rPr>
                        <a:t>y</a:t>
                      </a:r>
                      <a:r>
                        <a:rPr sz="1600" spc="-40" dirty="0">
                          <a:solidFill>
                            <a:srgbClr val="22373A"/>
                          </a:solidFill>
                        </a:rPr>
                        <a:t> </a:t>
                      </a:r>
                      <a:r>
                        <a:rPr sz="1600" dirty="0">
                          <a:solidFill>
                            <a:srgbClr val="22373A"/>
                          </a:solidFill>
                        </a:rPr>
                        <a:t>aggressi</a:t>
                      </a:r>
                      <a:r>
                        <a:rPr sz="1600" spc="-10" dirty="0">
                          <a:solidFill>
                            <a:srgbClr val="22373A"/>
                          </a:solidFill>
                        </a:rPr>
                        <a:t>v</a:t>
                      </a:r>
                      <a:r>
                        <a:rPr sz="1600" dirty="0">
                          <a:solidFill>
                            <a:srgbClr val="22373A"/>
                          </a:solidFill>
                        </a:rPr>
                        <a:t>e,</a:t>
                      </a:r>
                      <a:r>
                        <a:rPr sz="1600" spc="-35" dirty="0">
                          <a:solidFill>
                            <a:srgbClr val="22373A"/>
                          </a:solidFill>
                        </a:rPr>
                        <a:t> </a:t>
                      </a:r>
                      <a:r>
                        <a:rPr sz="1600" dirty="0">
                          <a:solidFill>
                            <a:srgbClr val="22373A"/>
                          </a:solidFill>
                        </a:rPr>
                        <a:t>(3)</a:t>
                      </a:r>
                      <a:r>
                        <a:rPr sz="1600" spc="-40" dirty="0">
                          <a:solidFill>
                            <a:srgbClr val="22373A"/>
                          </a:solidFill>
                        </a:rPr>
                        <a:t> </a:t>
                      </a:r>
                      <a:r>
                        <a:rPr sz="1600" dirty="0">
                          <a:solidFill>
                            <a:srgbClr val="22373A"/>
                          </a:solidFill>
                        </a:rPr>
                        <a:t>More</a:t>
                      </a:r>
                      <a:r>
                        <a:rPr sz="1600" spc="-40" dirty="0">
                          <a:solidFill>
                            <a:srgbClr val="22373A"/>
                          </a:solidFill>
                        </a:rPr>
                        <a:t> </a:t>
                      </a:r>
                      <a:r>
                        <a:rPr sz="1600" dirty="0">
                          <a:solidFill>
                            <a:srgbClr val="22373A"/>
                          </a:solidFill>
                        </a:rPr>
                        <a:t>pri</a:t>
                      </a:r>
                      <a:r>
                        <a:rPr sz="1600" spc="-15" dirty="0">
                          <a:solidFill>
                            <a:srgbClr val="22373A"/>
                          </a:solidFill>
                        </a:rPr>
                        <a:t>c</a:t>
                      </a:r>
                      <a:r>
                        <a:rPr sz="1600" dirty="0">
                          <a:solidFill>
                            <a:srgbClr val="22373A"/>
                          </a:solidFill>
                        </a:rPr>
                        <a:t>e</a:t>
                      </a:r>
                      <a:r>
                        <a:rPr sz="1600" spc="-40" dirty="0">
                          <a:solidFill>
                            <a:srgbClr val="22373A"/>
                          </a:solidFill>
                        </a:rPr>
                        <a:t> </a:t>
                      </a:r>
                      <a:r>
                        <a:rPr sz="1600" dirty="0">
                          <a:solidFill>
                            <a:srgbClr val="22373A"/>
                          </a:solidFill>
                        </a:rPr>
                        <a:t>opportunity  dri</a:t>
                      </a:r>
                      <a:r>
                        <a:rPr sz="1600" spc="-10" dirty="0">
                          <a:solidFill>
                            <a:srgbClr val="22373A"/>
                          </a:solidFill>
                        </a:rPr>
                        <a:t>v</a:t>
                      </a:r>
                      <a:r>
                        <a:rPr sz="1600" dirty="0">
                          <a:solidFill>
                            <a:srgbClr val="22373A"/>
                          </a:solidFill>
                        </a:rPr>
                        <a:t>en</a:t>
                      </a:r>
                      <a:r>
                        <a:rPr sz="1600" spc="-30" dirty="0">
                          <a:solidFill>
                            <a:srgbClr val="22373A"/>
                          </a:solidFill>
                        </a:rPr>
                        <a:t> </a:t>
                      </a:r>
                      <a:r>
                        <a:rPr sz="1600" dirty="0">
                          <a:solidFill>
                            <a:srgbClr val="22373A"/>
                          </a:solidFill>
                        </a:rPr>
                        <a:t>if</a:t>
                      </a:r>
                      <a:r>
                        <a:rPr sz="1600" spc="-30" dirty="0">
                          <a:solidFill>
                            <a:srgbClr val="22373A"/>
                          </a:solidFill>
                        </a:rPr>
                        <a:t> </a:t>
                      </a:r>
                      <a:r>
                        <a:rPr sz="1600" dirty="0">
                          <a:solidFill>
                            <a:srgbClr val="22373A"/>
                          </a:solidFill>
                        </a:rPr>
                        <a:t>the</a:t>
                      </a:r>
                      <a:r>
                        <a:rPr sz="1600" spc="-30" dirty="0">
                          <a:solidFill>
                            <a:srgbClr val="22373A"/>
                          </a:solidFill>
                        </a:rPr>
                        <a:t> </a:t>
                      </a:r>
                      <a:r>
                        <a:rPr sz="1600" spc="-15" dirty="0">
                          <a:solidFill>
                            <a:srgbClr val="22373A"/>
                          </a:solidFill>
                        </a:rPr>
                        <a:t>r</a:t>
                      </a:r>
                      <a:r>
                        <a:rPr sz="1600" dirty="0">
                          <a:solidFill>
                            <a:srgbClr val="22373A"/>
                          </a:solidFill>
                        </a:rPr>
                        <a:t>ange</a:t>
                      </a:r>
                      <a:r>
                        <a:rPr sz="1600" spc="-30" dirty="0">
                          <a:solidFill>
                            <a:srgbClr val="22373A"/>
                          </a:solidFill>
                        </a:rPr>
                        <a:t> </a:t>
                      </a:r>
                      <a:r>
                        <a:rPr sz="1600" dirty="0">
                          <a:solidFill>
                            <a:srgbClr val="22373A"/>
                          </a:solidFill>
                        </a:rPr>
                        <a:t>bet</a:t>
                      </a:r>
                      <a:r>
                        <a:rPr sz="1600" spc="-10" dirty="0">
                          <a:solidFill>
                            <a:srgbClr val="22373A"/>
                          </a:solidFill>
                        </a:rPr>
                        <a:t>w</a:t>
                      </a:r>
                      <a:r>
                        <a:rPr sz="1600" dirty="0">
                          <a:solidFill>
                            <a:srgbClr val="22373A"/>
                          </a:solidFill>
                        </a:rPr>
                        <a:t>een</a:t>
                      </a:r>
                      <a:r>
                        <a:rPr sz="1600" spc="-30" dirty="0">
                          <a:solidFill>
                            <a:srgbClr val="22373A"/>
                          </a:solidFill>
                        </a:rPr>
                        <a:t> </a:t>
                      </a:r>
                      <a:r>
                        <a:rPr sz="1600" dirty="0">
                          <a:solidFill>
                            <a:srgbClr val="22373A"/>
                          </a:solidFill>
                        </a:rPr>
                        <a:t>the</a:t>
                      </a:r>
                      <a:r>
                        <a:rPr sz="1600" spc="-30" dirty="0">
                          <a:solidFill>
                            <a:srgbClr val="22373A"/>
                          </a:solidFill>
                        </a:rPr>
                        <a:t> </a:t>
                      </a:r>
                      <a:r>
                        <a:rPr sz="1600" dirty="0">
                          <a:solidFill>
                            <a:srgbClr val="22373A"/>
                          </a:solidFill>
                        </a:rPr>
                        <a:t>max</a:t>
                      </a:r>
                      <a:r>
                        <a:rPr sz="1600" spc="-30" dirty="0">
                          <a:solidFill>
                            <a:srgbClr val="22373A"/>
                          </a:solidFill>
                        </a:rPr>
                        <a:t> </a:t>
                      </a:r>
                      <a:r>
                        <a:rPr sz="1600" dirty="0">
                          <a:solidFill>
                            <a:srgbClr val="22373A"/>
                          </a:solidFill>
                        </a:rPr>
                        <a:t>per</a:t>
                      </a:r>
                      <a:r>
                        <a:rPr sz="1600" spc="-15" dirty="0">
                          <a:solidFill>
                            <a:srgbClr val="22373A"/>
                          </a:solidFill>
                        </a:rPr>
                        <a:t>c</a:t>
                      </a:r>
                      <a:r>
                        <a:rPr sz="1600" dirty="0">
                          <a:solidFill>
                            <a:srgbClr val="22373A"/>
                          </a:solidFill>
                        </a:rPr>
                        <a:t>ent</a:t>
                      </a:r>
                      <a:r>
                        <a:rPr sz="1600" spc="-30" dirty="0">
                          <a:solidFill>
                            <a:srgbClr val="22373A"/>
                          </a:solidFill>
                        </a:rPr>
                        <a:t> </a:t>
                      </a:r>
                      <a:r>
                        <a:rPr sz="1600" dirty="0">
                          <a:solidFill>
                            <a:srgbClr val="22373A"/>
                          </a:solidFill>
                        </a:rPr>
                        <a:t>and  </a:t>
                      </a:r>
                      <a:r>
                        <a:rPr sz="1600" spc="15" dirty="0">
                          <a:solidFill>
                            <a:srgbClr val="22373A"/>
                          </a:solidFill>
                        </a:rPr>
                        <a:t>min</a:t>
                      </a:r>
                      <a:r>
                        <a:rPr sz="1600" spc="-15" dirty="0">
                          <a:solidFill>
                            <a:srgbClr val="22373A"/>
                          </a:solidFill>
                        </a:rPr>
                        <a:t> </a:t>
                      </a:r>
                      <a:r>
                        <a:rPr sz="1600" spc="5" dirty="0">
                          <a:solidFill>
                            <a:srgbClr val="22373A"/>
                          </a:solidFill>
                        </a:rPr>
                        <a:t>percent</a:t>
                      </a:r>
                      <a:r>
                        <a:rPr sz="1600" spc="-10" dirty="0">
                          <a:solidFill>
                            <a:srgbClr val="22373A"/>
                          </a:solidFill>
                        </a:rPr>
                        <a:t> </a:t>
                      </a:r>
                      <a:r>
                        <a:rPr sz="1600" spc="-25" dirty="0">
                          <a:solidFill>
                            <a:srgbClr val="22373A"/>
                          </a:solidFill>
                        </a:rPr>
                        <a:t>is</a:t>
                      </a:r>
                      <a:r>
                        <a:rPr sz="1600" spc="-10" dirty="0">
                          <a:solidFill>
                            <a:srgbClr val="22373A"/>
                          </a:solidFill>
                        </a:rPr>
                        <a:t> </a:t>
                      </a:r>
                      <a:r>
                        <a:rPr sz="1600" spc="-5" dirty="0">
                          <a:solidFill>
                            <a:srgbClr val="22373A"/>
                          </a:solidFill>
                        </a:rPr>
                        <a:t>large</a:t>
                      </a:r>
                      <a:endParaRPr sz="1600" dirty="0">
                        <a:latin typeface="Calibri" panose="020F0502020204030204" pitchFamily="34" charset="0"/>
                        <a:cs typeface="Calibri" panose="020F0502020204030204" pitchFamily="34" charset="0"/>
                      </a:endParaRPr>
                    </a:p>
                  </a:txBody>
                  <a:tcPr marL="0" marR="0" marT="27305" marB="0"/>
                </a:tc>
                <a:extLst>
                  <a:ext uri="{0D108BD9-81ED-4DB2-BD59-A6C34878D82A}">
                    <a16:rowId xmlns:a16="http://schemas.microsoft.com/office/drawing/2014/main" val="2543605833"/>
                  </a:ext>
                </a:extLst>
              </a:tr>
              <a:tr h="1051582">
                <a:tc>
                  <a:txBody>
                    <a:bodyPr/>
                    <a:lstStyle/>
                    <a:p>
                      <a:pPr marL="78105">
                        <a:lnSpc>
                          <a:spcPct val="100000"/>
                        </a:lnSpc>
                        <a:spcBef>
                          <a:spcPts val="320"/>
                        </a:spcBef>
                      </a:pPr>
                      <a:r>
                        <a:rPr sz="1600" dirty="0">
                          <a:solidFill>
                            <a:srgbClr val="22373A"/>
                          </a:solidFill>
                        </a:rPr>
                        <a:t>V</a:t>
                      </a:r>
                      <a:r>
                        <a:rPr sz="1600" spc="-25" dirty="0">
                          <a:solidFill>
                            <a:srgbClr val="22373A"/>
                          </a:solidFill>
                        </a:rPr>
                        <a:t>W</a:t>
                      </a:r>
                      <a:r>
                        <a:rPr sz="1600" dirty="0">
                          <a:solidFill>
                            <a:srgbClr val="22373A"/>
                          </a:solidFill>
                        </a:rPr>
                        <a:t>AP</a:t>
                      </a:r>
                      <a:r>
                        <a:rPr sz="1600" spc="-10" dirty="0">
                          <a:solidFill>
                            <a:srgbClr val="22373A"/>
                          </a:solidFill>
                        </a:rPr>
                        <a:t> </a:t>
                      </a:r>
                      <a:r>
                        <a:rPr sz="1600" dirty="0">
                          <a:solidFill>
                            <a:srgbClr val="22373A"/>
                          </a:solidFill>
                        </a:rPr>
                        <a:t>/</a:t>
                      </a:r>
                      <a:r>
                        <a:rPr sz="1600" spc="-10" dirty="0">
                          <a:solidFill>
                            <a:srgbClr val="22373A"/>
                          </a:solidFill>
                        </a:rPr>
                        <a:t> </a:t>
                      </a:r>
                      <a:r>
                        <a:rPr sz="1600" dirty="0">
                          <a:solidFill>
                            <a:srgbClr val="22373A"/>
                          </a:solidFill>
                        </a:rPr>
                        <a:t>T</a:t>
                      </a:r>
                      <a:r>
                        <a:rPr sz="1600" spc="-25" dirty="0">
                          <a:solidFill>
                            <a:srgbClr val="22373A"/>
                          </a:solidFill>
                        </a:rPr>
                        <a:t>W</a:t>
                      </a:r>
                      <a:r>
                        <a:rPr sz="1600" dirty="0">
                          <a:solidFill>
                            <a:srgbClr val="22373A"/>
                          </a:solidFill>
                        </a:rPr>
                        <a:t>AP</a:t>
                      </a:r>
                      <a:endParaRPr sz="1600">
                        <a:latin typeface="Calibri" panose="020F0502020204030204" pitchFamily="34" charset="0"/>
                        <a:cs typeface="Calibri" panose="020F0502020204030204" pitchFamily="34" charset="0"/>
                      </a:endParaRPr>
                    </a:p>
                  </a:txBody>
                  <a:tcPr marL="0" marR="0" marT="40640" marB="0"/>
                </a:tc>
                <a:tc>
                  <a:txBody>
                    <a:bodyPr/>
                    <a:lstStyle/>
                    <a:p>
                      <a:pPr marL="78105" marR="70485">
                        <a:lnSpc>
                          <a:spcPct val="114599"/>
                        </a:lnSpc>
                        <a:spcBef>
                          <a:spcPts val="234"/>
                        </a:spcBef>
                        <a:tabLst>
                          <a:tab pos="360680" algn="l"/>
                        </a:tabLst>
                      </a:pPr>
                      <a:r>
                        <a:rPr sz="1600" dirty="0">
                          <a:solidFill>
                            <a:srgbClr val="22373A"/>
                          </a:solidFill>
                        </a:rPr>
                        <a:t>A</a:t>
                      </a:r>
                      <a:r>
                        <a:rPr sz="1600" spc="-15" dirty="0">
                          <a:solidFill>
                            <a:srgbClr val="22373A"/>
                          </a:solidFill>
                        </a:rPr>
                        <a:t>n</a:t>
                      </a:r>
                      <a:r>
                        <a:rPr sz="1600" dirty="0">
                          <a:solidFill>
                            <a:srgbClr val="22373A"/>
                          </a:solidFill>
                        </a:rPr>
                        <a:t>y</a:t>
                      </a:r>
                      <a:r>
                        <a:rPr lang="en-US" sz="1600" dirty="0">
                          <a:solidFill>
                            <a:srgbClr val="22373A"/>
                          </a:solidFill>
                        </a:rPr>
                        <a:t> </a:t>
                      </a:r>
                      <a:r>
                        <a:rPr sz="1600" dirty="0">
                          <a:solidFill>
                            <a:srgbClr val="22373A"/>
                          </a:solidFill>
                        </a:rPr>
                        <a:t>mar</a:t>
                      </a:r>
                      <a:r>
                        <a:rPr sz="1600" spc="-15" dirty="0">
                          <a:solidFill>
                            <a:srgbClr val="22373A"/>
                          </a:solidFill>
                        </a:rPr>
                        <a:t>k</a:t>
                      </a:r>
                      <a:r>
                        <a:rPr sz="1600" dirty="0">
                          <a:solidFill>
                            <a:srgbClr val="22373A"/>
                          </a:solidFill>
                        </a:rPr>
                        <a:t>et  </a:t>
                      </a:r>
                      <a:r>
                        <a:rPr sz="1600" spc="15" dirty="0">
                          <a:solidFill>
                            <a:srgbClr val="22373A"/>
                          </a:solidFill>
                        </a:rPr>
                        <a:t>depth</a:t>
                      </a:r>
                      <a:endParaRPr sz="1600" dirty="0">
                        <a:latin typeface="Calibri" panose="020F0502020204030204" pitchFamily="34" charset="0"/>
                        <a:cs typeface="Calibri" panose="020F0502020204030204" pitchFamily="34" charset="0"/>
                      </a:endParaRPr>
                    </a:p>
                  </a:txBody>
                  <a:tcPr marL="0" marR="0" marT="29844" marB="0"/>
                </a:tc>
                <a:tc>
                  <a:txBody>
                    <a:bodyPr/>
                    <a:lstStyle/>
                    <a:p>
                      <a:pPr marL="78105" marR="70485" algn="just">
                        <a:lnSpc>
                          <a:spcPct val="114599"/>
                        </a:lnSpc>
                        <a:spcBef>
                          <a:spcPts val="234"/>
                        </a:spcBef>
                      </a:pPr>
                      <a:r>
                        <a:rPr sz="1600" dirty="0">
                          <a:solidFill>
                            <a:srgbClr val="22373A"/>
                          </a:solidFill>
                        </a:rPr>
                        <a:t>(1) </a:t>
                      </a:r>
                      <a:r>
                        <a:rPr sz="1600" spc="10" dirty="0">
                          <a:solidFill>
                            <a:srgbClr val="22373A"/>
                          </a:solidFill>
                        </a:rPr>
                        <a:t>Hedging </a:t>
                      </a:r>
                      <a:r>
                        <a:rPr sz="1600" spc="-15" dirty="0">
                          <a:solidFill>
                            <a:srgbClr val="22373A"/>
                          </a:solidFill>
                        </a:rPr>
                        <a:t>order, </a:t>
                      </a:r>
                      <a:r>
                        <a:rPr sz="1600" dirty="0">
                          <a:solidFill>
                            <a:srgbClr val="22373A"/>
                          </a:solidFill>
                        </a:rPr>
                        <a:t>(2) Long duration </a:t>
                      </a:r>
                      <a:r>
                        <a:rPr sz="1600" spc="-10" dirty="0">
                          <a:solidFill>
                            <a:srgbClr val="22373A"/>
                          </a:solidFill>
                        </a:rPr>
                        <a:t>position, </a:t>
                      </a:r>
                      <a:r>
                        <a:rPr sz="1600" dirty="0">
                          <a:solidFill>
                            <a:srgbClr val="22373A"/>
                          </a:solidFill>
                        </a:rPr>
                        <a:t>(3) </a:t>
                      </a:r>
                      <a:r>
                        <a:rPr sz="1600" spc="-145" dirty="0">
                          <a:solidFill>
                            <a:srgbClr val="22373A"/>
                          </a:solidFill>
                        </a:rPr>
                        <a:t> </a:t>
                      </a:r>
                      <a:r>
                        <a:rPr sz="1600" spc="15" dirty="0">
                          <a:solidFill>
                            <a:srgbClr val="22373A"/>
                          </a:solidFill>
                        </a:rPr>
                        <a:t>Unwind </a:t>
                      </a:r>
                      <a:r>
                        <a:rPr sz="1600" spc="-5" dirty="0">
                          <a:solidFill>
                            <a:srgbClr val="22373A"/>
                          </a:solidFill>
                        </a:rPr>
                        <a:t>tracking </a:t>
                      </a:r>
                      <a:r>
                        <a:rPr sz="1600" spc="-15" dirty="0">
                          <a:solidFill>
                            <a:srgbClr val="22373A"/>
                          </a:solidFill>
                        </a:rPr>
                        <a:t>error </a:t>
                      </a:r>
                      <a:r>
                        <a:rPr sz="1600" dirty="0">
                          <a:solidFill>
                            <a:srgbClr val="22373A"/>
                          </a:solidFill>
                        </a:rPr>
                        <a:t>(delta </a:t>
                      </a:r>
                      <a:r>
                        <a:rPr sz="1600" spc="5" dirty="0">
                          <a:solidFill>
                            <a:srgbClr val="22373A"/>
                          </a:solidFill>
                        </a:rPr>
                        <a:t>hedging </a:t>
                      </a:r>
                      <a:r>
                        <a:rPr sz="1600" spc="-15" dirty="0">
                          <a:solidFill>
                            <a:srgbClr val="22373A"/>
                          </a:solidFill>
                        </a:rPr>
                        <a:t>of </a:t>
                      </a:r>
                      <a:r>
                        <a:rPr sz="1600" spc="5" dirty="0">
                          <a:solidFill>
                            <a:srgbClr val="22373A"/>
                          </a:solidFill>
                        </a:rPr>
                        <a:t>a </a:t>
                      </a:r>
                      <a:r>
                        <a:rPr sz="1600" spc="-15" dirty="0">
                          <a:solidFill>
                            <a:srgbClr val="22373A"/>
                          </a:solidFill>
                        </a:rPr>
                        <a:t>fast </a:t>
                      </a:r>
                      <a:r>
                        <a:rPr sz="1600" spc="-10" dirty="0">
                          <a:solidFill>
                            <a:srgbClr val="22373A"/>
                          </a:solidFill>
                        </a:rPr>
                        <a:t> </a:t>
                      </a:r>
                      <a:r>
                        <a:rPr sz="1600" spc="-5" dirty="0">
                          <a:solidFill>
                            <a:srgbClr val="22373A"/>
                          </a:solidFill>
                        </a:rPr>
                        <a:t>evolving</a:t>
                      </a:r>
                      <a:r>
                        <a:rPr sz="1600" spc="-15" dirty="0">
                          <a:solidFill>
                            <a:srgbClr val="22373A"/>
                          </a:solidFill>
                        </a:rPr>
                        <a:t> </a:t>
                      </a:r>
                      <a:r>
                        <a:rPr sz="1600" spc="-10" dirty="0">
                          <a:solidFill>
                            <a:srgbClr val="22373A"/>
                          </a:solidFill>
                        </a:rPr>
                        <a:t>inventory)</a:t>
                      </a:r>
                      <a:endParaRPr sz="1600" dirty="0">
                        <a:latin typeface="Calibri" panose="020F0502020204030204" pitchFamily="34" charset="0"/>
                        <a:cs typeface="Calibri" panose="020F0502020204030204" pitchFamily="34" charset="0"/>
                      </a:endParaRPr>
                    </a:p>
                  </a:txBody>
                  <a:tcPr marL="0" marR="0" marT="29844" marB="0"/>
                </a:tc>
                <a:tc>
                  <a:txBody>
                    <a:bodyPr/>
                    <a:lstStyle/>
                    <a:p>
                      <a:pPr marL="78105" marR="70485" algn="just">
                        <a:lnSpc>
                          <a:spcPct val="114599"/>
                        </a:lnSpc>
                        <a:spcBef>
                          <a:spcPts val="234"/>
                        </a:spcBef>
                      </a:pPr>
                      <a:r>
                        <a:rPr sz="1600" dirty="0">
                          <a:solidFill>
                            <a:srgbClr val="22373A"/>
                          </a:solidFill>
                        </a:rPr>
                        <a:t>(1) </a:t>
                      </a:r>
                      <a:r>
                        <a:rPr sz="1600" spc="-5" dirty="0">
                          <a:solidFill>
                            <a:srgbClr val="22373A"/>
                          </a:solidFill>
                        </a:rPr>
                        <a:t>Follows </a:t>
                      </a:r>
                      <a:r>
                        <a:rPr sz="1600" spc="10" dirty="0">
                          <a:solidFill>
                            <a:srgbClr val="22373A"/>
                          </a:solidFill>
                        </a:rPr>
                        <a:t>the </a:t>
                      </a:r>
                      <a:r>
                        <a:rPr sz="1600" spc="-15" dirty="0">
                          <a:solidFill>
                            <a:srgbClr val="22373A"/>
                          </a:solidFill>
                        </a:rPr>
                        <a:t>“usual” </a:t>
                      </a:r>
                      <a:r>
                        <a:rPr sz="1600" spc="5" dirty="0">
                          <a:solidFill>
                            <a:srgbClr val="22373A"/>
                          </a:solidFill>
                        </a:rPr>
                        <a:t>market </a:t>
                      </a:r>
                      <a:r>
                        <a:rPr sz="1600" spc="-15" dirty="0">
                          <a:solidFill>
                            <a:srgbClr val="22373A"/>
                          </a:solidFill>
                        </a:rPr>
                        <a:t>flow, </a:t>
                      </a:r>
                      <a:r>
                        <a:rPr sz="1600" dirty="0">
                          <a:solidFill>
                            <a:srgbClr val="22373A"/>
                          </a:solidFill>
                        </a:rPr>
                        <a:t>(2) </a:t>
                      </a:r>
                      <a:r>
                        <a:rPr sz="1600" spc="5" dirty="0">
                          <a:solidFill>
                            <a:srgbClr val="22373A"/>
                          </a:solidFill>
                        </a:rPr>
                        <a:t>Good </a:t>
                      </a:r>
                      <a:r>
                        <a:rPr sz="1600" spc="-20" dirty="0">
                          <a:solidFill>
                            <a:srgbClr val="22373A"/>
                          </a:solidFill>
                        </a:rPr>
                        <a:t>if </a:t>
                      </a:r>
                      <a:r>
                        <a:rPr sz="1600" spc="-15" dirty="0">
                          <a:solidFill>
                            <a:srgbClr val="22373A"/>
                          </a:solidFill>
                        </a:rPr>
                        <a:t> </a:t>
                      </a:r>
                      <a:r>
                        <a:rPr sz="1600" spc="5" dirty="0">
                          <a:solidFill>
                            <a:srgbClr val="22373A"/>
                          </a:solidFill>
                        </a:rPr>
                        <a:t>market </a:t>
                      </a:r>
                      <a:r>
                        <a:rPr sz="1600" dirty="0">
                          <a:solidFill>
                            <a:srgbClr val="22373A"/>
                          </a:solidFill>
                        </a:rPr>
                        <a:t>moves </a:t>
                      </a:r>
                      <a:r>
                        <a:rPr sz="1600" spc="10" dirty="0">
                          <a:solidFill>
                            <a:srgbClr val="22373A"/>
                          </a:solidFill>
                        </a:rPr>
                        <a:t>with </a:t>
                      </a:r>
                      <a:r>
                        <a:rPr sz="1600" spc="5" dirty="0">
                          <a:solidFill>
                            <a:srgbClr val="22373A"/>
                          </a:solidFill>
                        </a:rPr>
                        <a:t>unexpected </a:t>
                      </a:r>
                      <a:r>
                        <a:rPr sz="1600" dirty="0">
                          <a:solidFill>
                            <a:srgbClr val="22373A"/>
                          </a:solidFill>
                        </a:rPr>
                        <a:t>volumes in </a:t>
                      </a:r>
                      <a:r>
                        <a:rPr sz="1600" spc="10" dirty="0">
                          <a:solidFill>
                            <a:srgbClr val="22373A"/>
                          </a:solidFill>
                        </a:rPr>
                        <a:t>the </a:t>
                      </a:r>
                      <a:r>
                        <a:rPr sz="1600" spc="15" dirty="0">
                          <a:solidFill>
                            <a:srgbClr val="22373A"/>
                          </a:solidFill>
                        </a:rPr>
                        <a:t> </a:t>
                      </a:r>
                      <a:r>
                        <a:rPr sz="1600" spc="10" dirty="0">
                          <a:solidFill>
                            <a:srgbClr val="22373A"/>
                          </a:solidFill>
                        </a:rPr>
                        <a:t>same</a:t>
                      </a:r>
                      <a:r>
                        <a:rPr sz="1600" spc="15" dirty="0">
                          <a:solidFill>
                            <a:srgbClr val="22373A"/>
                          </a:solidFill>
                        </a:rPr>
                        <a:t> </a:t>
                      </a:r>
                      <a:r>
                        <a:rPr sz="1600" dirty="0">
                          <a:solidFill>
                            <a:srgbClr val="22373A"/>
                          </a:solidFill>
                        </a:rPr>
                        <a:t>direction</a:t>
                      </a:r>
                      <a:r>
                        <a:rPr sz="1600" spc="15" dirty="0">
                          <a:solidFill>
                            <a:srgbClr val="22373A"/>
                          </a:solidFill>
                        </a:rPr>
                        <a:t> </a:t>
                      </a:r>
                      <a:r>
                        <a:rPr sz="1600" spc="-15" dirty="0">
                          <a:solidFill>
                            <a:srgbClr val="22373A"/>
                          </a:solidFill>
                        </a:rPr>
                        <a:t>as</a:t>
                      </a:r>
                      <a:r>
                        <a:rPr sz="1600" spc="15" dirty="0">
                          <a:solidFill>
                            <a:srgbClr val="22373A"/>
                          </a:solidFill>
                        </a:rPr>
                        <a:t> </a:t>
                      </a:r>
                      <a:r>
                        <a:rPr sz="1600" spc="10" dirty="0">
                          <a:solidFill>
                            <a:srgbClr val="22373A"/>
                          </a:solidFill>
                        </a:rPr>
                        <a:t>the</a:t>
                      </a:r>
                      <a:r>
                        <a:rPr sz="1600" spc="15" dirty="0">
                          <a:solidFill>
                            <a:srgbClr val="22373A"/>
                          </a:solidFill>
                        </a:rPr>
                        <a:t> </a:t>
                      </a:r>
                      <a:r>
                        <a:rPr sz="1600" spc="-5" dirty="0">
                          <a:solidFill>
                            <a:srgbClr val="22373A"/>
                          </a:solidFill>
                        </a:rPr>
                        <a:t>order</a:t>
                      </a:r>
                      <a:r>
                        <a:rPr sz="1600" spc="20" dirty="0">
                          <a:solidFill>
                            <a:srgbClr val="22373A"/>
                          </a:solidFill>
                        </a:rPr>
                        <a:t> </a:t>
                      </a:r>
                      <a:r>
                        <a:rPr sz="1600" spc="5" dirty="0">
                          <a:solidFill>
                            <a:srgbClr val="22373A"/>
                          </a:solidFill>
                        </a:rPr>
                        <a:t>(up</a:t>
                      </a:r>
                      <a:r>
                        <a:rPr sz="1600" spc="15" dirty="0">
                          <a:solidFill>
                            <a:srgbClr val="22373A"/>
                          </a:solidFill>
                        </a:rPr>
                        <a:t> </a:t>
                      </a:r>
                      <a:r>
                        <a:rPr sz="1600" spc="-20" dirty="0">
                          <a:solidFill>
                            <a:srgbClr val="22373A"/>
                          </a:solidFill>
                        </a:rPr>
                        <a:t>for</a:t>
                      </a:r>
                      <a:r>
                        <a:rPr sz="1600" spc="15" dirty="0">
                          <a:solidFill>
                            <a:srgbClr val="22373A"/>
                          </a:solidFill>
                        </a:rPr>
                        <a:t> </a:t>
                      </a:r>
                      <a:r>
                        <a:rPr sz="1600" spc="5" dirty="0">
                          <a:solidFill>
                            <a:srgbClr val="22373A"/>
                          </a:solidFill>
                        </a:rPr>
                        <a:t>a</a:t>
                      </a:r>
                      <a:r>
                        <a:rPr sz="1600" spc="15" dirty="0">
                          <a:solidFill>
                            <a:srgbClr val="22373A"/>
                          </a:solidFill>
                        </a:rPr>
                        <a:t> </a:t>
                      </a:r>
                      <a:r>
                        <a:rPr sz="1600" spc="5" dirty="0">
                          <a:solidFill>
                            <a:srgbClr val="22373A"/>
                          </a:solidFill>
                        </a:rPr>
                        <a:t>buy</a:t>
                      </a:r>
                      <a:r>
                        <a:rPr sz="1600" spc="20" dirty="0">
                          <a:solidFill>
                            <a:srgbClr val="22373A"/>
                          </a:solidFill>
                        </a:rPr>
                        <a:t> </a:t>
                      </a:r>
                      <a:r>
                        <a:rPr sz="1600" spc="-15" dirty="0">
                          <a:solidFill>
                            <a:srgbClr val="22373A"/>
                          </a:solidFill>
                        </a:rPr>
                        <a:t>order),</a:t>
                      </a:r>
                      <a:endParaRPr sz="1600" dirty="0"/>
                    </a:p>
                    <a:p>
                      <a:pPr marL="78105" algn="just">
                        <a:lnSpc>
                          <a:spcPct val="100000"/>
                        </a:lnSpc>
                        <a:spcBef>
                          <a:spcPts val="85"/>
                        </a:spcBef>
                      </a:pPr>
                      <a:r>
                        <a:rPr sz="1600" dirty="0">
                          <a:solidFill>
                            <a:srgbClr val="22373A"/>
                          </a:solidFill>
                        </a:rPr>
                        <a:t>(3)</a:t>
                      </a:r>
                      <a:r>
                        <a:rPr sz="1600" spc="-30" dirty="0">
                          <a:solidFill>
                            <a:srgbClr val="22373A"/>
                          </a:solidFill>
                        </a:rPr>
                        <a:t> </a:t>
                      </a:r>
                      <a:r>
                        <a:rPr sz="1600" spc="5" dirty="0">
                          <a:solidFill>
                            <a:srgbClr val="22373A"/>
                          </a:solidFill>
                        </a:rPr>
                        <a:t>Can</a:t>
                      </a:r>
                      <a:r>
                        <a:rPr sz="1600" spc="-25" dirty="0">
                          <a:solidFill>
                            <a:srgbClr val="22373A"/>
                          </a:solidFill>
                        </a:rPr>
                        <a:t> </a:t>
                      </a:r>
                      <a:r>
                        <a:rPr sz="1600" spc="15" dirty="0">
                          <a:solidFill>
                            <a:srgbClr val="22373A"/>
                          </a:solidFill>
                        </a:rPr>
                        <a:t>be</a:t>
                      </a:r>
                      <a:r>
                        <a:rPr sz="1600" spc="-25" dirty="0">
                          <a:solidFill>
                            <a:srgbClr val="22373A"/>
                          </a:solidFill>
                        </a:rPr>
                        <a:t> </a:t>
                      </a:r>
                      <a:r>
                        <a:rPr sz="1600" spc="-10" dirty="0">
                          <a:solidFill>
                            <a:srgbClr val="22373A"/>
                          </a:solidFill>
                        </a:rPr>
                        <a:t>passive</a:t>
                      </a:r>
                      <a:endParaRPr sz="1600" dirty="0">
                        <a:latin typeface="Calibri" panose="020F0502020204030204" pitchFamily="34" charset="0"/>
                        <a:cs typeface="Calibri" panose="020F0502020204030204" pitchFamily="34" charset="0"/>
                      </a:endParaRPr>
                    </a:p>
                  </a:txBody>
                  <a:tcPr marL="0" marR="0" marT="29844" marB="0"/>
                </a:tc>
                <a:extLst>
                  <a:ext uri="{0D108BD9-81ED-4DB2-BD59-A6C34878D82A}">
                    <a16:rowId xmlns:a16="http://schemas.microsoft.com/office/drawing/2014/main" val="2697645135"/>
                  </a:ext>
                </a:extLst>
              </a:tr>
              <a:tr h="881526">
                <a:tc>
                  <a:txBody>
                    <a:bodyPr/>
                    <a:lstStyle/>
                    <a:p>
                      <a:pPr marL="78105" marR="66040">
                        <a:lnSpc>
                          <a:spcPct val="114599"/>
                        </a:lnSpc>
                        <a:spcBef>
                          <a:spcPts val="234"/>
                        </a:spcBef>
                      </a:pPr>
                      <a:r>
                        <a:rPr sz="1600" dirty="0">
                          <a:solidFill>
                            <a:srgbClr val="22373A"/>
                          </a:solidFill>
                        </a:rPr>
                        <a:t>Implementation  </a:t>
                      </a:r>
                      <a:r>
                        <a:rPr sz="1600" spc="-5" dirty="0">
                          <a:solidFill>
                            <a:srgbClr val="22373A"/>
                          </a:solidFill>
                        </a:rPr>
                        <a:t>Shortfall</a:t>
                      </a:r>
                      <a:r>
                        <a:rPr sz="1600" spc="-20" dirty="0">
                          <a:solidFill>
                            <a:srgbClr val="22373A"/>
                          </a:solidFill>
                        </a:rPr>
                        <a:t> </a:t>
                      </a:r>
                      <a:r>
                        <a:rPr sz="1600" dirty="0">
                          <a:solidFill>
                            <a:srgbClr val="22373A"/>
                          </a:solidFill>
                        </a:rPr>
                        <a:t>(IS)</a:t>
                      </a:r>
                      <a:endParaRPr sz="1600">
                        <a:latin typeface="Calibri" panose="020F0502020204030204" pitchFamily="34" charset="0"/>
                        <a:cs typeface="Calibri" panose="020F0502020204030204" pitchFamily="34" charset="0"/>
                      </a:endParaRPr>
                    </a:p>
                  </a:txBody>
                  <a:tcPr marL="0" marR="0" marT="29844" marB="0"/>
                </a:tc>
                <a:tc>
                  <a:txBody>
                    <a:bodyPr/>
                    <a:lstStyle/>
                    <a:p>
                      <a:pPr marL="78105" marR="70485">
                        <a:lnSpc>
                          <a:spcPct val="114599"/>
                        </a:lnSpc>
                        <a:spcBef>
                          <a:spcPts val="234"/>
                        </a:spcBef>
                      </a:pPr>
                      <a:r>
                        <a:rPr sz="1600" spc="20" dirty="0">
                          <a:solidFill>
                            <a:srgbClr val="22373A"/>
                          </a:solidFill>
                        </a:rPr>
                        <a:t>Medium</a:t>
                      </a:r>
                      <a:r>
                        <a:rPr sz="1600" spc="85" dirty="0">
                          <a:solidFill>
                            <a:srgbClr val="22373A"/>
                          </a:solidFill>
                        </a:rPr>
                        <a:t> </a:t>
                      </a:r>
                      <a:r>
                        <a:rPr sz="1600" spc="-15" dirty="0">
                          <a:solidFill>
                            <a:srgbClr val="22373A"/>
                          </a:solidFill>
                        </a:rPr>
                        <a:t>liquid</a:t>
                      </a:r>
                      <a:r>
                        <a:rPr sz="1600" spc="-10" dirty="0">
                          <a:solidFill>
                            <a:srgbClr val="22373A"/>
                          </a:solidFill>
                        </a:rPr>
                        <a:t>ity</a:t>
                      </a:r>
                      <a:r>
                        <a:rPr sz="1600" spc="-20" dirty="0">
                          <a:solidFill>
                            <a:srgbClr val="22373A"/>
                          </a:solidFill>
                        </a:rPr>
                        <a:t> </a:t>
                      </a:r>
                      <a:r>
                        <a:rPr sz="1600" spc="15" dirty="0">
                          <a:solidFill>
                            <a:srgbClr val="22373A"/>
                          </a:solidFill>
                        </a:rPr>
                        <a:t>depth</a:t>
                      </a:r>
                      <a:endParaRPr sz="1600" dirty="0">
                        <a:latin typeface="Calibri" panose="020F0502020204030204" pitchFamily="34" charset="0"/>
                        <a:cs typeface="Calibri" panose="020F0502020204030204" pitchFamily="34" charset="0"/>
                      </a:endParaRPr>
                    </a:p>
                  </a:txBody>
                  <a:tcPr marL="0" marR="0" marT="29844" marB="0"/>
                </a:tc>
                <a:tc>
                  <a:txBody>
                    <a:bodyPr/>
                    <a:lstStyle/>
                    <a:p>
                      <a:pPr marL="78105" marR="70485" algn="just">
                        <a:lnSpc>
                          <a:spcPct val="114599"/>
                        </a:lnSpc>
                        <a:spcBef>
                          <a:spcPts val="234"/>
                        </a:spcBef>
                      </a:pPr>
                      <a:r>
                        <a:rPr sz="1600" dirty="0">
                          <a:solidFill>
                            <a:srgbClr val="22373A"/>
                          </a:solidFill>
                        </a:rPr>
                        <a:t>(1)Alpha</a:t>
                      </a:r>
                      <a:r>
                        <a:rPr sz="1600" spc="-40" dirty="0">
                          <a:solidFill>
                            <a:srgbClr val="22373A"/>
                          </a:solidFill>
                        </a:rPr>
                        <a:t> </a:t>
                      </a:r>
                      <a:r>
                        <a:rPr sz="1600" spc="-15" dirty="0">
                          <a:solidFill>
                            <a:srgbClr val="22373A"/>
                          </a:solidFill>
                        </a:rPr>
                        <a:t>e</a:t>
                      </a:r>
                      <a:r>
                        <a:rPr sz="1600" dirty="0">
                          <a:solidFill>
                            <a:srgbClr val="22373A"/>
                          </a:solidFill>
                        </a:rPr>
                        <a:t>xt</a:t>
                      </a:r>
                      <a:r>
                        <a:rPr sz="1600" spc="-15" dirty="0">
                          <a:solidFill>
                            <a:srgbClr val="22373A"/>
                          </a:solidFill>
                        </a:rPr>
                        <a:t>r</a:t>
                      </a:r>
                      <a:r>
                        <a:rPr sz="1600" dirty="0">
                          <a:solidFill>
                            <a:srgbClr val="22373A"/>
                          </a:solidFill>
                        </a:rPr>
                        <a:t>action,</a:t>
                      </a:r>
                      <a:r>
                        <a:rPr sz="1600" spc="-35" dirty="0">
                          <a:solidFill>
                            <a:srgbClr val="22373A"/>
                          </a:solidFill>
                        </a:rPr>
                        <a:t> </a:t>
                      </a:r>
                      <a:r>
                        <a:rPr sz="1600" dirty="0">
                          <a:solidFill>
                            <a:srgbClr val="22373A"/>
                          </a:solidFill>
                        </a:rPr>
                        <a:t>(2)</a:t>
                      </a:r>
                      <a:r>
                        <a:rPr sz="1600" spc="-40" dirty="0">
                          <a:solidFill>
                            <a:srgbClr val="22373A"/>
                          </a:solidFill>
                        </a:rPr>
                        <a:t> </a:t>
                      </a:r>
                      <a:r>
                        <a:rPr sz="1600" dirty="0">
                          <a:solidFill>
                            <a:srgbClr val="22373A"/>
                          </a:solidFill>
                        </a:rPr>
                        <a:t>Hedge</a:t>
                      </a:r>
                      <a:r>
                        <a:rPr sz="1600" spc="-40" dirty="0">
                          <a:solidFill>
                            <a:srgbClr val="22373A"/>
                          </a:solidFill>
                        </a:rPr>
                        <a:t> </a:t>
                      </a:r>
                      <a:r>
                        <a:rPr sz="1600" spc="-5" dirty="0">
                          <a:solidFill>
                            <a:srgbClr val="22373A"/>
                          </a:solidFill>
                        </a:rPr>
                        <a:t>o</a:t>
                      </a:r>
                      <a:r>
                        <a:rPr sz="1600" dirty="0">
                          <a:solidFill>
                            <a:srgbClr val="22373A"/>
                          </a:solidFill>
                        </a:rPr>
                        <a:t>f</a:t>
                      </a:r>
                      <a:r>
                        <a:rPr sz="1600" spc="-40" dirty="0">
                          <a:solidFill>
                            <a:srgbClr val="22373A"/>
                          </a:solidFill>
                        </a:rPr>
                        <a:t> </a:t>
                      </a:r>
                      <a:r>
                        <a:rPr sz="1600" dirty="0">
                          <a:solidFill>
                            <a:srgbClr val="22373A"/>
                          </a:solidFill>
                        </a:rPr>
                        <a:t>a</a:t>
                      </a:r>
                      <a:r>
                        <a:rPr sz="1600" spc="-40" dirty="0">
                          <a:solidFill>
                            <a:srgbClr val="22373A"/>
                          </a:solidFill>
                        </a:rPr>
                        <a:t> </a:t>
                      </a:r>
                      <a:r>
                        <a:rPr sz="1600" dirty="0">
                          <a:solidFill>
                            <a:srgbClr val="22373A"/>
                          </a:solidFill>
                        </a:rPr>
                        <a:t>non-linear</a:t>
                      </a:r>
                      <a:r>
                        <a:rPr sz="1600" spc="-40" dirty="0">
                          <a:solidFill>
                            <a:srgbClr val="22373A"/>
                          </a:solidFill>
                        </a:rPr>
                        <a:t> </a:t>
                      </a:r>
                      <a:r>
                        <a:rPr sz="1600" dirty="0">
                          <a:solidFill>
                            <a:srgbClr val="22373A"/>
                          </a:solidFill>
                        </a:rPr>
                        <a:t>po</a:t>
                      </a:r>
                      <a:r>
                        <a:rPr sz="1600" spc="-10" dirty="0">
                          <a:solidFill>
                            <a:srgbClr val="22373A"/>
                          </a:solidFill>
                        </a:rPr>
                        <a:t>sition </a:t>
                      </a:r>
                      <a:r>
                        <a:rPr sz="1600" spc="-5" dirty="0">
                          <a:solidFill>
                            <a:srgbClr val="22373A"/>
                          </a:solidFill>
                        </a:rPr>
                        <a:t>(typically </a:t>
                      </a:r>
                      <a:r>
                        <a:rPr sz="1600" spc="25" dirty="0">
                          <a:solidFill>
                            <a:srgbClr val="22373A"/>
                          </a:solidFill>
                        </a:rPr>
                        <a:t>Gamma </a:t>
                      </a:r>
                      <a:r>
                        <a:rPr sz="1600" spc="-5" dirty="0">
                          <a:solidFill>
                            <a:srgbClr val="22373A"/>
                          </a:solidFill>
                        </a:rPr>
                        <a:t>hedging), </a:t>
                      </a:r>
                      <a:r>
                        <a:rPr sz="1600" dirty="0">
                          <a:solidFill>
                            <a:srgbClr val="22373A"/>
                          </a:solidFill>
                        </a:rPr>
                        <a:t>(3) </a:t>
                      </a:r>
                      <a:r>
                        <a:rPr sz="1600" spc="-15" dirty="0">
                          <a:solidFill>
                            <a:srgbClr val="22373A"/>
                          </a:solidFill>
                        </a:rPr>
                        <a:t>Inventory- </a:t>
                      </a:r>
                      <a:r>
                        <a:rPr sz="1600" spc="-10" dirty="0">
                          <a:solidFill>
                            <a:srgbClr val="22373A"/>
                          </a:solidFill>
                        </a:rPr>
                        <a:t> </a:t>
                      </a:r>
                      <a:r>
                        <a:rPr sz="1600" spc="-5" dirty="0">
                          <a:solidFill>
                            <a:srgbClr val="22373A"/>
                          </a:solidFill>
                        </a:rPr>
                        <a:t>driven</a:t>
                      </a:r>
                      <a:r>
                        <a:rPr sz="1600" spc="-15" dirty="0">
                          <a:solidFill>
                            <a:srgbClr val="22373A"/>
                          </a:solidFill>
                        </a:rPr>
                        <a:t> </a:t>
                      </a:r>
                      <a:r>
                        <a:rPr sz="1600" dirty="0">
                          <a:solidFill>
                            <a:srgbClr val="22373A"/>
                          </a:solidFill>
                        </a:rPr>
                        <a:t>trade</a:t>
                      </a:r>
                      <a:endParaRPr sz="1600" dirty="0">
                        <a:latin typeface="Calibri" panose="020F0502020204030204" pitchFamily="34" charset="0"/>
                        <a:cs typeface="Calibri" panose="020F0502020204030204" pitchFamily="34" charset="0"/>
                      </a:endParaRPr>
                    </a:p>
                  </a:txBody>
                  <a:tcPr marL="0" marR="0" marT="29844" marB="0"/>
                </a:tc>
                <a:tc>
                  <a:txBody>
                    <a:bodyPr/>
                    <a:lstStyle/>
                    <a:p>
                      <a:pPr marL="78105" marR="70485" algn="just">
                        <a:lnSpc>
                          <a:spcPct val="114599"/>
                        </a:lnSpc>
                        <a:spcBef>
                          <a:spcPts val="234"/>
                        </a:spcBef>
                      </a:pPr>
                      <a:r>
                        <a:rPr sz="1600" dirty="0">
                          <a:solidFill>
                            <a:srgbClr val="22373A"/>
                          </a:solidFill>
                        </a:rPr>
                        <a:t>(1) </a:t>
                      </a:r>
                      <a:r>
                        <a:rPr sz="1600" spc="10" dirty="0">
                          <a:solidFill>
                            <a:srgbClr val="22373A"/>
                          </a:solidFill>
                        </a:rPr>
                        <a:t>Will </a:t>
                      </a:r>
                      <a:r>
                        <a:rPr sz="1600" spc="-10" dirty="0">
                          <a:solidFill>
                            <a:srgbClr val="22373A"/>
                          </a:solidFill>
                        </a:rPr>
                        <a:t>finish very </a:t>
                      </a:r>
                      <a:r>
                        <a:rPr sz="1600" spc="-15" dirty="0">
                          <a:solidFill>
                            <a:srgbClr val="22373A"/>
                          </a:solidFill>
                        </a:rPr>
                        <a:t>fast </a:t>
                      </a:r>
                      <a:r>
                        <a:rPr sz="1600" spc="-20" dirty="0">
                          <a:solidFill>
                            <a:srgbClr val="22373A"/>
                          </a:solidFill>
                        </a:rPr>
                        <a:t>if </a:t>
                      </a:r>
                      <a:r>
                        <a:rPr sz="1600" spc="10" dirty="0">
                          <a:solidFill>
                            <a:srgbClr val="22373A"/>
                          </a:solidFill>
                        </a:rPr>
                        <a:t>the </a:t>
                      </a:r>
                      <a:r>
                        <a:rPr sz="1600" dirty="0">
                          <a:solidFill>
                            <a:srgbClr val="22373A"/>
                          </a:solidFill>
                        </a:rPr>
                        <a:t>price </a:t>
                      </a:r>
                      <a:r>
                        <a:rPr sz="1600" spc="-25" dirty="0">
                          <a:solidFill>
                            <a:srgbClr val="22373A"/>
                          </a:solidFill>
                        </a:rPr>
                        <a:t>is </a:t>
                      </a:r>
                      <a:r>
                        <a:rPr sz="1600" spc="5" dirty="0">
                          <a:solidFill>
                            <a:srgbClr val="22373A"/>
                          </a:solidFill>
                        </a:rPr>
                        <a:t>good </a:t>
                      </a:r>
                      <a:r>
                        <a:rPr sz="1600" spc="15" dirty="0">
                          <a:solidFill>
                            <a:srgbClr val="22373A"/>
                          </a:solidFill>
                        </a:rPr>
                        <a:t>and </a:t>
                      </a:r>
                      <a:r>
                        <a:rPr sz="1600" spc="20" dirty="0">
                          <a:solidFill>
                            <a:srgbClr val="22373A"/>
                          </a:solidFill>
                        </a:rPr>
                        <a:t> </a:t>
                      </a:r>
                      <a:r>
                        <a:rPr sz="1600" spc="10" dirty="0">
                          <a:solidFill>
                            <a:srgbClr val="22373A"/>
                          </a:solidFill>
                        </a:rPr>
                        <a:t>enough </a:t>
                      </a:r>
                      <a:r>
                        <a:rPr sz="1600" spc="-5" dirty="0">
                          <a:solidFill>
                            <a:srgbClr val="22373A"/>
                          </a:solidFill>
                        </a:rPr>
                        <a:t>liquidity </a:t>
                      </a:r>
                      <a:r>
                        <a:rPr sz="1600" spc="-25" dirty="0">
                          <a:solidFill>
                            <a:srgbClr val="22373A"/>
                          </a:solidFill>
                        </a:rPr>
                        <a:t>is</a:t>
                      </a:r>
                      <a:r>
                        <a:rPr sz="1600" spc="105" dirty="0">
                          <a:solidFill>
                            <a:srgbClr val="22373A"/>
                          </a:solidFill>
                        </a:rPr>
                        <a:t> </a:t>
                      </a:r>
                      <a:r>
                        <a:rPr sz="1600" spc="-10" dirty="0">
                          <a:solidFill>
                            <a:srgbClr val="22373A"/>
                          </a:solidFill>
                        </a:rPr>
                        <a:t>available,</a:t>
                      </a:r>
                      <a:r>
                        <a:rPr sz="1600" spc="140" dirty="0">
                          <a:solidFill>
                            <a:srgbClr val="22373A"/>
                          </a:solidFill>
                        </a:rPr>
                        <a:t> </a:t>
                      </a:r>
                      <a:r>
                        <a:rPr sz="1600" dirty="0">
                          <a:solidFill>
                            <a:srgbClr val="22373A"/>
                          </a:solidFill>
                        </a:rPr>
                        <a:t>(2) </a:t>
                      </a:r>
                      <a:r>
                        <a:rPr sz="1600" spc="10" dirty="0">
                          <a:solidFill>
                            <a:srgbClr val="22373A"/>
                          </a:solidFill>
                        </a:rPr>
                        <a:t>Will </a:t>
                      </a:r>
                      <a:r>
                        <a:rPr sz="1600" dirty="0">
                          <a:solidFill>
                            <a:srgbClr val="22373A"/>
                          </a:solidFill>
                        </a:rPr>
                        <a:t>“cut </a:t>
                      </a:r>
                      <a:r>
                        <a:rPr sz="1600" spc="-20" dirty="0">
                          <a:solidFill>
                            <a:srgbClr val="22373A"/>
                          </a:solidFill>
                        </a:rPr>
                        <a:t>losses” </a:t>
                      </a:r>
                      <a:r>
                        <a:rPr sz="1600" spc="-145" dirty="0">
                          <a:solidFill>
                            <a:srgbClr val="22373A"/>
                          </a:solidFill>
                        </a:rPr>
                        <a:t> </a:t>
                      </a:r>
                      <a:r>
                        <a:rPr sz="1600" spc="-20" dirty="0">
                          <a:solidFill>
                            <a:srgbClr val="22373A"/>
                          </a:solidFill>
                        </a:rPr>
                        <a:t>if</a:t>
                      </a:r>
                      <a:r>
                        <a:rPr sz="1600" spc="-15" dirty="0">
                          <a:solidFill>
                            <a:srgbClr val="22373A"/>
                          </a:solidFill>
                        </a:rPr>
                        <a:t> </a:t>
                      </a:r>
                      <a:r>
                        <a:rPr sz="1600" spc="10" dirty="0">
                          <a:solidFill>
                            <a:srgbClr val="22373A"/>
                          </a:solidFill>
                        </a:rPr>
                        <a:t>the</a:t>
                      </a:r>
                      <a:r>
                        <a:rPr sz="1600" spc="-10" dirty="0">
                          <a:solidFill>
                            <a:srgbClr val="22373A"/>
                          </a:solidFill>
                        </a:rPr>
                        <a:t> </a:t>
                      </a:r>
                      <a:r>
                        <a:rPr sz="1600" dirty="0">
                          <a:solidFill>
                            <a:srgbClr val="22373A"/>
                          </a:solidFill>
                        </a:rPr>
                        <a:t>price</a:t>
                      </a:r>
                      <a:r>
                        <a:rPr sz="1600" spc="-10" dirty="0">
                          <a:solidFill>
                            <a:srgbClr val="22373A"/>
                          </a:solidFill>
                        </a:rPr>
                        <a:t> </a:t>
                      </a:r>
                      <a:r>
                        <a:rPr sz="1600" spc="-5" dirty="0">
                          <a:solidFill>
                            <a:srgbClr val="22373A"/>
                          </a:solidFill>
                        </a:rPr>
                        <a:t>goes</a:t>
                      </a:r>
                      <a:r>
                        <a:rPr sz="1600" spc="-10" dirty="0">
                          <a:solidFill>
                            <a:srgbClr val="22373A"/>
                          </a:solidFill>
                        </a:rPr>
                        <a:t> </a:t>
                      </a:r>
                      <a:r>
                        <a:rPr sz="1600" spc="-5" dirty="0">
                          <a:solidFill>
                            <a:srgbClr val="22373A"/>
                          </a:solidFill>
                        </a:rPr>
                        <a:t>too</a:t>
                      </a:r>
                      <a:r>
                        <a:rPr sz="1600" spc="-15" dirty="0">
                          <a:solidFill>
                            <a:srgbClr val="22373A"/>
                          </a:solidFill>
                        </a:rPr>
                        <a:t> </a:t>
                      </a:r>
                      <a:r>
                        <a:rPr sz="1600" spc="-20" dirty="0">
                          <a:solidFill>
                            <a:srgbClr val="22373A"/>
                          </a:solidFill>
                        </a:rPr>
                        <a:t>far</a:t>
                      </a:r>
                      <a:r>
                        <a:rPr sz="1600" spc="-10" dirty="0">
                          <a:solidFill>
                            <a:srgbClr val="22373A"/>
                          </a:solidFill>
                        </a:rPr>
                        <a:t> </a:t>
                      </a:r>
                      <a:r>
                        <a:rPr sz="1600" dirty="0">
                          <a:solidFill>
                            <a:srgbClr val="22373A"/>
                          </a:solidFill>
                        </a:rPr>
                        <a:t>away</a:t>
                      </a:r>
                      <a:endParaRPr sz="1600" dirty="0">
                        <a:latin typeface="Calibri" panose="020F0502020204030204" pitchFamily="34" charset="0"/>
                        <a:cs typeface="Calibri" panose="020F0502020204030204" pitchFamily="34" charset="0"/>
                      </a:endParaRPr>
                    </a:p>
                  </a:txBody>
                  <a:tcPr marL="0" marR="0" marT="29844" marB="0"/>
                </a:tc>
                <a:extLst>
                  <a:ext uri="{0D108BD9-81ED-4DB2-BD59-A6C34878D82A}">
                    <a16:rowId xmlns:a16="http://schemas.microsoft.com/office/drawing/2014/main" val="4259718815"/>
                  </a:ext>
                </a:extLst>
              </a:tr>
              <a:tr h="1230814">
                <a:tc>
                  <a:txBody>
                    <a:bodyPr/>
                    <a:lstStyle/>
                    <a:p>
                      <a:pPr marL="78105">
                        <a:lnSpc>
                          <a:spcPct val="100000"/>
                        </a:lnSpc>
                        <a:spcBef>
                          <a:spcPts val="320"/>
                        </a:spcBef>
                      </a:pPr>
                      <a:r>
                        <a:rPr sz="1600" dirty="0">
                          <a:solidFill>
                            <a:srgbClr val="22373A"/>
                          </a:solidFill>
                        </a:rPr>
                        <a:t>Liquidity</a:t>
                      </a:r>
                      <a:r>
                        <a:rPr sz="1600" spc="-10" dirty="0">
                          <a:solidFill>
                            <a:srgbClr val="22373A"/>
                          </a:solidFill>
                        </a:rPr>
                        <a:t> </a:t>
                      </a:r>
                      <a:r>
                        <a:rPr sz="1600" dirty="0">
                          <a:solidFill>
                            <a:srgbClr val="22373A"/>
                          </a:solidFill>
                        </a:rPr>
                        <a:t>See</a:t>
                      </a:r>
                      <a:r>
                        <a:rPr sz="1600" spc="-15" dirty="0">
                          <a:solidFill>
                            <a:srgbClr val="22373A"/>
                          </a:solidFill>
                        </a:rPr>
                        <a:t>k</a:t>
                      </a:r>
                      <a:r>
                        <a:rPr sz="1600" dirty="0">
                          <a:solidFill>
                            <a:srgbClr val="22373A"/>
                          </a:solidFill>
                        </a:rPr>
                        <a:t>er</a:t>
                      </a:r>
                      <a:endParaRPr sz="1600">
                        <a:latin typeface="Calibri" panose="020F0502020204030204" pitchFamily="34" charset="0"/>
                        <a:cs typeface="Calibri" panose="020F0502020204030204" pitchFamily="34" charset="0"/>
                      </a:endParaRPr>
                    </a:p>
                  </a:txBody>
                  <a:tcPr marL="0" marR="0" marT="40640" marB="0"/>
                </a:tc>
                <a:tc>
                  <a:txBody>
                    <a:bodyPr/>
                    <a:lstStyle/>
                    <a:p>
                      <a:pPr marL="78105" marR="70485" algn="just">
                        <a:lnSpc>
                          <a:spcPct val="114599"/>
                        </a:lnSpc>
                        <a:spcBef>
                          <a:spcPts val="234"/>
                        </a:spcBef>
                      </a:pPr>
                      <a:r>
                        <a:rPr sz="1600" spc="5" dirty="0">
                          <a:solidFill>
                            <a:srgbClr val="22373A"/>
                          </a:solidFill>
                        </a:rPr>
                        <a:t>Poor</a:t>
                      </a:r>
                      <a:r>
                        <a:rPr lang="en-US" sz="1600" spc="10" dirty="0">
                          <a:solidFill>
                            <a:srgbClr val="22373A"/>
                          </a:solidFill>
                        </a:rPr>
                        <a:t> </a:t>
                      </a:r>
                      <a:r>
                        <a:rPr sz="1600" spc="-35" dirty="0">
                          <a:solidFill>
                            <a:srgbClr val="22373A"/>
                          </a:solidFill>
                        </a:rPr>
                        <a:t>frag</a:t>
                      </a:r>
                      <a:r>
                        <a:rPr sz="1600" spc="20" dirty="0">
                          <a:solidFill>
                            <a:srgbClr val="22373A"/>
                          </a:solidFill>
                        </a:rPr>
                        <a:t>mented</a:t>
                      </a:r>
                      <a:r>
                        <a:rPr lang="en-US" sz="1600" spc="20" dirty="0">
                          <a:solidFill>
                            <a:srgbClr val="22373A"/>
                          </a:solidFill>
                        </a:rPr>
                        <a:t> </a:t>
                      </a:r>
                      <a:r>
                        <a:rPr sz="1600" spc="5" dirty="0">
                          <a:solidFill>
                            <a:srgbClr val="22373A"/>
                          </a:solidFill>
                        </a:rPr>
                        <a:t>market </a:t>
                      </a:r>
                      <a:r>
                        <a:rPr sz="1600" spc="-145" dirty="0">
                          <a:solidFill>
                            <a:srgbClr val="22373A"/>
                          </a:solidFill>
                        </a:rPr>
                        <a:t> </a:t>
                      </a:r>
                      <a:r>
                        <a:rPr sz="1600" spc="15" dirty="0">
                          <a:solidFill>
                            <a:srgbClr val="22373A"/>
                          </a:solidFill>
                        </a:rPr>
                        <a:t>depth</a:t>
                      </a:r>
                      <a:endParaRPr sz="1600" dirty="0">
                        <a:latin typeface="Calibri" panose="020F0502020204030204" pitchFamily="34" charset="0"/>
                        <a:cs typeface="Calibri" panose="020F0502020204030204" pitchFamily="34" charset="0"/>
                      </a:endParaRPr>
                    </a:p>
                  </a:txBody>
                  <a:tcPr marL="0" marR="0" marT="29844" marB="0"/>
                </a:tc>
                <a:tc>
                  <a:txBody>
                    <a:bodyPr/>
                    <a:lstStyle/>
                    <a:p>
                      <a:pPr marL="78105" marR="70485">
                        <a:lnSpc>
                          <a:spcPct val="114599"/>
                        </a:lnSpc>
                        <a:spcBef>
                          <a:spcPts val="234"/>
                        </a:spcBef>
                      </a:pPr>
                      <a:r>
                        <a:rPr sz="1600" dirty="0">
                          <a:solidFill>
                            <a:srgbClr val="22373A"/>
                          </a:solidFill>
                        </a:rPr>
                        <a:t>(1)</a:t>
                      </a:r>
                      <a:r>
                        <a:rPr sz="1600" spc="95" dirty="0">
                          <a:solidFill>
                            <a:srgbClr val="22373A"/>
                          </a:solidFill>
                        </a:rPr>
                        <a:t> </a:t>
                      </a:r>
                      <a:r>
                        <a:rPr sz="1600" spc="10" dirty="0">
                          <a:solidFill>
                            <a:srgbClr val="22373A"/>
                          </a:solidFill>
                        </a:rPr>
                        <a:t>Alpha</a:t>
                      </a:r>
                      <a:r>
                        <a:rPr sz="1600" spc="95" dirty="0">
                          <a:solidFill>
                            <a:srgbClr val="22373A"/>
                          </a:solidFill>
                        </a:rPr>
                        <a:t> </a:t>
                      </a:r>
                      <a:r>
                        <a:rPr sz="1600" spc="-10" dirty="0">
                          <a:solidFill>
                            <a:srgbClr val="22373A"/>
                          </a:solidFill>
                        </a:rPr>
                        <a:t>extraction,</a:t>
                      </a:r>
                      <a:r>
                        <a:rPr sz="1600" spc="130" dirty="0">
                          <a:solidFill>
                            <a:srgbClr val="22373A"/>
                          </a:solidFill>
                        </a:rPr>
                        <a:t> </a:t>
                      </a:r>
                      <a:r>
                        <a:rPr sz="1600" dirty="0">
                          <a:solidFill>
                            <a:srgbClr val="22373A"/>
                          </a:solidFill>
                        </a:rPr>
                        <a:t>(2)</a:t>
                      </a:r>
                      <a:r>
                        <a:rPr sz="1600" spc="95" dirty="0">
                          <a:solidFill>
                            <a:srgbClr val="22373A"/>
                          </a:solidFill>
                        </a:rPr>
                        <a:t> </a:t>
                      </a:r>
                      <a:r>
                        <a:rPr sz="1600" dirty="0">
                          <a:solidFill>
                            <a:srgbClr val="22373A"/>
                          </a:solidFill>
                        </a:rPr>
                        <a:t>Opportunistic</a:t>
                      </a:r>
                      <a:r>
                        <a:rPr sz="1600" spc="100" dirty="0">
                          <a:solidFill>
                            <a:srgbClr val="22373A"/>
                          </a:solidFill>
                        </a:rPr>
                        <a:t> </a:t>
                      </a:r>
                      <a:r>
                        <a:rPr sz="1600" spc="-5" dirty="0">
                          <a:solidFill>
                            <a:srgbClr val="22373A"/>
                          </a:solidFill>
                        </a:rPr>
                        <a:t>position </a:t>
                      </a:r>
                      <a:r>
                        <a:rPr sz="1600" spc="-145" dirty="0">
                          <a:solidFill>
                            <a:srgbClr val="22373A"/>
                          </a:solidFill>
                        </a:rPr>
                        <a:t> </a:t>
                      </a:r>
                      <a:r>
                        <a:rPr sz="1600" dirty="0">
                          <a:solidFill>
                            <a:srgbClr val="22373A"/>
                          </a:solidFill>
                        </a:rPr>
                        <a:t>mounting,</a:t>
                      </a:r>
                      <a:r>
                        <a:rPr sz="1600" spc="-10" dirty="0">
                          <a:solidFill>
                            <a:srgbClr val="22373A"/>
                          </a:solidFill>
                        </a:rPr>
                        <a:t> </a:t>
                      </a:r>
                      <a:r>
                        <a:rPr sz="1600" dirty="0">
                          <a:solidFill>
                            <a:srgbClr val="22373A"/>
                          </a:solidFill>
                        </a:rPr>
                        <a:t>(3)</a:t>
                      </a:r>
                      <a:r>
                        <a:rPr sz="1600" spc="-10" dirty="0">
                          <a:solidFill>
                            <a:srgbClr val="22373A"/>
                          </a:solidFill>
                        </a:rPr>
                        <a:t> </a:t>
                      </a:r>
                      <a:r>
                        <a:rPr sz="1600" dirty="0">
                          <a:solidFill>
                            <a:srgbClr val="22373A"/>
                          </a:solidFill>
                        </a:rPr>
                        <a:t>Already</a:t>
                      </a:r>
                      <a:r>
                        <a:rPr sz="1600" spc="-5" dirty="0">
                          <a:solidFill>
                            <a:srgbClr val="22373A"/>
                          </a:solidFill>
                        </a:rPr>
                        <a:t> </a:t>
                      </a:r>
                      <a:r>
                        <a:rPr sz="1600" spc="-10" dirty="0">
                          <a:solidFill>
                            <a:srgbClr val="22373A"/>
                          </a:solidFill>
                        </a:rPr>
                        <a:t>split </a:t>
                      </a:r>
                      <a:r>
                        <a:rPr sz="1600" spc="-110" dirty="0">
                          <a:solidFill>
                            <a:srgbClr val="22373A"/>
                          </a:solidFill>
                        </a:rPr>
                        <a:t>/</a:t>
                      </a:r>
                      <a:r>
                        <a:rPr sz="1600" spc="-100" dirty="0">
                          <a:solidFill>
                            <a:srgbClr val="22373A"/>
                          </a:solidFill>
                        </a:rPr>
                        <a:t> </a:t>
                      </a:r>
                      <a:r>
                        <a:rPr sz="1600" spc="5" dirty="0">
                          <a:solidFill>
                            <a:srgbClr val="22373A"/>
                          </a:solidFill>
                        </a:rPr>
                        <a:t>scheduled</a:t>
                      </a:r>
                      <a:r>
                        <a:rPr sz="1600" spc="-5" dirty="0">
                          <a:solidFill>
                            <a:srgbClr val="22373A"/>
                          </a:solidFill>
                        </a:rPr>
                        <a:t> order</a:t>
                      </a:r>
                      <a:endParaRPr sz="1600">
                        <a:latin typeface="Calibri" panose="020F0502020204030204" pitchFamily="34" charset="0"/>
                        <a:cs typeface="Calibri" panose="020F0502020204030204" pitchFamily="34" charset="0"/>
                      </a:endParaRPr>
                    </a:p>
                  </a:txBody>
                  <a:tcPr marL="0" marR="0" marT="29844" marB="0"/>
                </a:tc>
                <a:tc>
                  <a:txBody>
                    <a:bodyPr/>
                    <a:lstStyle/>
                    <a:p>
                      <a:pPr marL="78105" marR="70485" algn="just">
                        <a:lnSpc>
                          <a:spcPct val="114599"/>
                        </a:lnSpc>
                        <a:spcBef>
                          <a:spcPts val="234"/>
                        </a:spcBef>
                      </a:pPr>
                      <a:r>
                        <a:rPr sz="1600" dirty="0">
                          <a:solidFill>
                            <a:srgbClr val="22373A"/>
                          </a:solidFill>
                        </a:rPr>
                        <a:t>(1)</a:t>
                      </a:r>
                      <a:r>
                        <a:rPr sz="1600" spc="-50" dirty="0">
                          <a:solidFill>
                            <a:srgbClr val="22373A"/>
                          </a:solidFill>
                        </a:rPr>
                        <a:t> </a:t>
                      </a:r>
                      <a:r>
                        <a:rPr sz="1600" spc="5" dirty="0">
                          <a:solidFill>
                            <a:srgbClr val="22373A"/>
                          </a:solidFill>
                        </a:rPr>
                        <a:t>Relative</a:t>
                      </a:r>
                      <a:r>
                        <a:rPr sz="1600" spc="-50" dirty="0">
                          <a:solidFill>
                            <a:srgbClr val="22373A"/>
                          </a:solidFill>
                        </a:rPr>
                        <a:t> </a:t>
                      </a:r>
                      <a:r>
                        <a:rPr sz="1600" dirty="0">
                          <a:solidFill>
                            <a:srgbClr val="22373A"/>
                          </a:solidFill>
                        </a:rPr>
                        <a:t>price</a:t>
                      </a:r>
                      <a:r>
                        <a:rPr sz="1600" spc="-45" dirty="0">
                          <a:solidFill>
                            <a:srgbClr val="22373A"/>
                          </a:solidFill>
                        </a:rPr>
                        <a:t> </a:t>
                      </a:r>
                      <a:r>
                        <a:rPr sz="1600" dirty="0">
                          <a:solidFill>
                            <a:srgbClr val="22373A"/>
                          </a:solidFill>
                        </a:rPr>
                        <a:t>oriented</a:t>
                      </a:r>
                      <a:r>
                        <a:rPr sz="1600" spc="-50" dirty="0">
                          <a:solidFill>
                            <a:srgbClr val="22373A"/>
                          </a:solidFill>
                        </a:rPr>
                        <a:t> </a:t>
                      </a:r>
                      <a:r>
                        <a:rPr sz="1600" spc="-5" dirty="0">
                          <a:solidFill>
                            <a:srgbClr val="22373A"/>
                          </a:solidFill>
                        </a:rPr>
                        <a:t>(from</a:t>
                      </a:r>
                      <a:r>
                        <a:rPr sz="1600" spc="-50" dirty="0">
                          <a:solidFill>
                            <a:srgbClr val="22373A"/>
                          </a:solidFill>
                        </a:rPr>
                        <a:t> </a:t>
                      </a:r>
                      <a:r>
                        <a:rPr sz="1600" spc="10" dirty="0">
                          <a:solidFill>
                            <a:srgbClr val="22373A"/>
                          </a:solidFill>
                        </a:rPr>
                        <a:t>one</a:t>
                      </a:r>
                      <a:r>
                        <a:rPr sz="1600" spc="-45" dirty="0">
                          <a:solidFill>
                            <a:srgbClr val="22373A"/>
                          </a:solidFill>
                        </a:rPr>
                        <a:t> </a:t>
                      </a:r>
                      <a:r>
                        <a:rPr sz="1600" spc="-5" dirty="0">
                          <a:solidFill>
                            <a:srgbClr val="22373A"/>
                          </a:solidFill>
                        </a:rPr>
                        <a:t>liquidity</a:t>
                      </a:r>
                      <a:r>
                        <a:rPr sz="1600" spc="-50" dirty="0">
                          <a:solidFill>
                            <a:srgbClr val="22373A"/>
                          </a:solidFill>
                        </a:rPr>
                        <a:t> </a:t>
                      </a:r>
                      <a:r>
                        <a:rPr sz="1600" dirty="0">
                          <a:solidFill>
                            <a:srgbClr val="22373A"/>
                          </a:solidFill>
                        </a:rPr>
                        <a:t>pool </a:t>
                      </a:r>
                      <a:r>
                        <a:rPr sz="1600" spc="-145" dirty="0">
                          <a:solidFill>
                            <a:srgbClr val="22373A"/>
                          </a:solidFill>
                        </a:rPr>
                        <a:t> </a:t>
                      </a:r>
                      <a:r>
                        <a:rPr sz="1600" spc="-5" dirty="0">
                          <a:solidFill>
                            <a:srgbClr val="22373A"/>
                          </a:solidFill>
                        </a:rPr>
                        <a:t>to another, </a:t>
                      </a:r>
                      <a:r>
                        <a:rPr sz="1600" spc="-15" dirty="0">
                          <a:solidFill>
                            <a:srgbClr val="22373A"/>
                          </a:solidFill>
                        </a:rPr>
                        <a:t>or </a:t>
                      </a:r>
                      <a:r>
                        <a:rPr sz="1600" dirty="0">
                          <a:solidFill>
                            <a:srgbClr val="22373A"/>
                          </a:solidFill>
                        </a:rPr>
                        <a:t>from </a:t>
                      </a:r>
                      <a:r>
                        <a:rPr sz="1600" spc="10" dirty="0">
                          <a:solidFill>
                            <a:srgbClr val="22373A"/>
                          </a:solidFill>
                        </a:rPr>
                        <a:t>one </a:t>
                      </a:r>
                      <a:r>
                        <a:rPr sz="1600" spc="-5" dirty="0">
                          <a:solidFill>
                            <a:srgbClr val="22373A"/>
                          </a:solidFill>
                        </a:rPr>
                        <a:t>security to another), </a:t>
                      </a:r>
                      <a:r>
                        <a:rPr sz="1600" dirty="0">
                          <a:solidFill>
                            <a:srgbClr val="22373A"/>
                          </a:solidFill>
                        </a:rPr>
                        <a:t>(2) </a:t>
                      </a:r>
                      <a:r>
                        <a:rPr sz="1600" spc="5" dirty="0">
                          <a:solidFill>
                            <a:srgbClr val="22373A"/>
                          </a:solidFill>
                        </a:rPr>
                        <a:t> Capture </a:t>
                      </a:r>
                      <a:r>
                        <a:rPr sz="1600" spc="-5" dirty="0">
                          <a:solidFill>
                            <a:srgbClr val="22373A"/>
                          </a:solidFill>
                        </a:rPr>
                        <a:t>liquidity everywhere, </a:t>
                      </a:r>
                      <a:r>
                        <a:rPr sz="1600" dirty="0">
                          <a:solidFill>
                            <a:srgbClr val="22373A"/>
                          </a:solidFill>
                        </a:rPr>
                        <a:t>(3) </a:t>
                      </a:r>
                      <a:r>
                        <a:rPr sz="1600" spc="10" dirty="0">
                          <a:solidFill>
                            <a:srgbClr val="22373A"/>
                          </a:solidFill>
                        </a:rPr>
                        <a:t>Stealth </a:t>
                      </a:r>
                      <a:r>
                        <a:rPr sz="1600" spc="-15" dirty="0">
                          <a:solidFill>
                            <a:srgbClr val="22373A"/>
                          </a:solidFill>
                        </a:rPr>
                        <a:t>(mini- </a:t>
                      </a:r>
                      <a:r>
                        <a:rPr sz="1600" spc="-10" dirty="0">
                          <a:solidFill>
                            <a:srgbClr val="22373A"/>
                          </a:solidFill>
                        </a:rPr>
                        <a:t> </a:t>
                      </a:r>
                      <a:r>
                        <a:rPr sz="1600" spc="35" dirty="0">
                          <a:solidFill>
                            <a:srgbClr val="22373A"/>
                          </a:solidFill>
                        </a:rPr>
                        <a:t>mum</a:t>
                      </a:r>
                      <a:r>
                        <a:rPr sz="1600" spc="-10" dirty="0">
                          <a:solidFill>
                            <a:srgbClr val="22373A"/>
                          </a:solidFill>
                        </a:rPr>
                        <a:t> </a:t>
                      </a:r>
                      <a:r>
                        <a:rPr sz="1600" dirty="0">
                          <a:solidFill>
                            <a:srgbClr val="22373A"/>
                          </a:solidFill>
                        </a:rPr>
                        <a:t>information</a:t>
                      </a:r>
                      <a:r>
                        <a:rPr sz="1600" spc="-10" dirty="0">
                          <a:solidFill>
                            <a:srgbClr val="22373A"/>
                          </a:solidFill>
                        </a:rPr>
                        <a:t> </a:t>
                      </a:r>
                      <a:r>
                        <a:rPr sz="1600" dirty="0">
                          <a:solidFill>
                            <a:srgbClr val="22373A"/>
                          </a:solidFill>
                        </a:rPr>
                        <a:t>leakage</a:t>
                      </a:r>
                      <a:r>
                        <a:rPr sz="1600" spc="-5" dirty="0">
                          <a:solidFill>
                            <a:srgbClr val="22373A"/>
                          </a:solidFill>
                        </a:rPr>
                        <a:t> using</a:t>
                      </a:r>
                      <a:r>
                        <a:rPr sz="1600" spc="-10" dirty="0">
                          <a:solidFill>
                            <a:srgbClr val="22373A"/>
                          </a:solidFill>
                        </a:rPr>
                        <a:t> </a:t>
                      </a:r>
                      <a:r>
                        <a:rPr sz="1600" dirty="0">
                          <a:solidFill>
                            <a:srgbClr val="22373A"/>
                          </a:solidFill>
                        </a:rPr>
                        <a:t>fragmentation)</a:t>
                      </a:r>
                      <a:endParaRPr sz="1600" dirty="0">
                        <a:latin typeface="Calibri" panose="020F0502020204030204" pitchFamily="34" charset="0"/>
                        <a:cs typeface="Calibri" panose="020F0502020204030204" pitchFamily="34" charset="0"/>
                      </a:endParaRPr>
                    </a:p>
                  </a:txBody>
                  <a:tcPr marL="0" marR="0" marT="29844" marB="0"/>
                </a:tc>
                <a:extLst>
                  <a:ext uri="{0D108BD9-81ED-4DB2-BD59-A6C34878D82A}">
                    <a16:rowId xmlns:a16="http://schemas.microsoft.com/office/drawing/2014/main" val="4006393597"/>
                  </a:ext>
                </a:extLst>
              </a:tr>
            </a:tbl>
          </a:graphicData>
        </a:graphic>
      </p:graphicFrame>
      <p:sp>
        <p:nvSpPr>
          <p:cNvPr id="4" name="Slide Number Placeholder 3">
            <a:extLst>
              <a:ext uri="{FF2B5EF4-FFF2-40B4-BE49-F238E27FC236}">
                <a16:creationId xmlns:a16="http://schemas.microsoft.com/office/drawing/2014/main" id="{CE4388D8-358B-4867-8DF1-43DEEC80E89A}"/>
              </a:ext>
            </a:extLst>
          </p:cNvPr>
          <p:cNvSpPr>
            <a:spLocks noGrp="1"/>
          </p:cNvSpPr>
          <p:nvPr>
            <p:ph type="sldNum" sz="quarter" idx="12"/>
          </p:nvPr>
        </p:nvSpPr>
        <p:spPr/>
        <p:txBody>
          <a:bodyPr/>
          <a:lstStyle/>
          <a:p>
            <a:pPr>
              <a:defRPr/>
            </a:pPr>
            <a:fld id="{F46FFCC8-0F20-9B4B-AD2E-8C39025E5577}" type="slidenum">
              <a:rPr lang="en-GB" smtClean="0"/>
              <a:pPr>
                <a:defRPr/>
              </a:pPr>
              <a:t>40</a:t>
            </a:fld>
            <a:endParaRPr lang="en-GB"/>
          </a:p>
        </p:txBody>
      </p:sp>
      <p:sp>
        <p:nvSpPr>
          <p:cNvPr id="5" name="Footer Placeholder 4">
            <a:extLst>
              <a:ext uri="{FF2B5EF4-FFF2-40B4-BE49-F238E27FC236}">
                <a16:creationId xmlns:a16="http://schemas.microsoft.com/office/drawing/2014/main" id="{BB36EF21-FAB6-4989-BACB-54E3BEC83E28}"/>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1865251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D738-FF7C-4052-93DC-624A614A6839}"/>
              </a:ext>
            </a:extLst>
          </p:cNvPr>
          <p:cNvSpPr>
            <a:spLocks noGrp="1"/>
          </p:cNvSpPr>
          <p:nvPr>
            <p:ph type="title"/>
          </p:nvPr>
        </p:nvSpPr>
        <p:spPr/>
        <p:txBody>
          <a:bodyPr/>
          <a:lstStyle/>
          <a:p>
            <a:r>
              <a:rPr lang="en-US" sz="2800" spc="10" dirty="0">
                <a:latin typeface="Calibri" panose="020F0502020204030204" pitchFamily="34" charset="0"/>
                <a:cs typeface="Calibri" panose="020F0502020204030204" pitchFamily="34" charset="0"/>
              </a:rPr>
              <a:t>Pre and Post trade analysis, TCA consultancy</a:t>
            </a:r>
          </a:p>
        </p:txBody>
      </p:sp>
      <p:sp>
        <p:nvSpPr>
          <p:cNvPr id="3" name="Content Placeholder 2">
            <a:extLst>
              <a:ext uri="{FF2B5EF4-FFF2-40B4-BE49-F238E27FC236}">
                <a16:creationId xmlns:a16="http://schemas.microsoft.com/office/drawing/2014/main" id="{3578C366-9C7E-4085-A063-5A750FA0EE66}"/>
              </a:ext>
            </a:extLst>
          </p:cNvPr>
          <p:cNvSpPr>
            <a:spLocks noGrp="1"/>
          </p:cNvSpPr>
          <p:nvPr>
            <p:ph idx="1"/>
          </p:nvPr>
        </p:nvSpPr>
        <p:spPr>
          <a:xfrm>
            <a:off x="387464" y="1215571"/>
            <a:ext cx="11398251" cy="4426857"/>
          </a:xfrm>
        </p:spPr>
        <p:txBody>
          <a:bodyPr/>
          <a:lstStyle/>
          <a:p>
            <a:r>
              <a:rPr lang="en-US" spc="5" dirty="0">
                <a:solidFill>
                  <a:srgbClr val="22373A"/>
                </a:solidFill>
                <a:latin typeface="Calibri" panose="020F0502020204030204" pitchFamily="34" charset="0"/>
                <a:cs typeface="Calibri" panose="020F0502020204030204" pitchFamily="34" charset="0"/>
              </a:rPr>
              <a:t>With electronic</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trading,</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a</a:t>
            </a:r>
            <a:r>
              <a:rPr lang="en-US" spc="-15" dirty="0">
                <a:solidFill>
                  <a:srgbClr val="22373A"/>
                </a:solidFill>
                <a:latin typeface="Calibri" panose="020F0502020204030204" pitchFamily="34" charset="0"/>
                <a:cs typeface="Calibri" panose="020F0502020204030204" pitchFamily="34" charset="0"/>
              </a:rPr>
              <a:t> </a:t>
            </a:r>
            <a:r>
              <a:rPr lang="en-US" spc="-10" dirty="0">
                <a:solidFill>
                  <a:srgbClr val="22373A"/>
                </a:solidFill>
                <a:latin typeface="Calibri" panose="020F0502020204030204" pitchFamily="34" charset="0"/>
                <a:cs typeface="Calibri" panose="020F0502020204030204" pitchFamily="34" charset="0"/>
              </a:rPr>
              <a:t>full</a:t>
            </a:r>
            <a:r>
              <a:rPr lang="en-US" spc="-15" dirty="0">
                <a:solidFill>
                  <a:srgbClr val="22373A"/>
                </a:solidFill>
                <a:latin typeface="Calibri" panose="020F0502020204030204" pitchFamily="34" charset="0"/>
                <a:cs typeface="Calibri" panose="020F0502020204030204" pitchFamily="34" charset="0"/>
              </a:rPr>
              <a:t> </a:t>
            </a:r>
            <a:r>
              <a:rPr lang="en-US" dirty="0">
                <a:solidFill>
                  <a:srgbClr val="22373A"/>
                </a:solidFill>
                <a:latin typeface="Calibri" panose="020F0502020204030204" pitchFamily="34" charset="0"/>
                <a:cs typeface="Calibri" panose="020F0502020204030204" pitchFamily="34" charset="0"/>
              </a:rPr>
              <a:t>range</a:t>
            </a:r>
            <a:r>
              <a:rPr lang="en-US" spc="-15" dirty="0">
                <a:solidFill>
                  <a:srgbClr val="22373A"/>
                </a:solidFill>
                <a:latin typeface="Calibri" panose="020F0502020204030204" pitchFamily="34" charset="0"/>
                <a:cs typeface="Calibri" panose="020F0502020204030204" pitchFamily="34" charset="0"/>
              </a:rPr>
              <a:t> </a:t>
            </a:r>
            <a:r>
              <a:rPr lang="en-US" spc="-20" dirty="0">
                <a:solidFill>
                  <a:srgbClr val="22373A"/>
                </a:solidFill>
                <a:latin typeface="Calibri" panose="020F0502020204030204" pitchFamily="34" charset="0"/>
                <a:cs typeface="Calibri" panose="020F0502020204030204" pitchFamily="34" charset="0"/>
              </a:rPr>
              <a:t>of</a:t>
            </a:r>
            <a:r>
              <a:rPr lang="en-US" spc="-15" dirty="0">
                <a:solidFill>
                  <a:srgbClr val="22373A"/>
                </a:solidFill>
                <a:latin typeface="Calibri" panose="020F0502020204030204" pitchFamily="34" charset="0"/>
                <a:cs typeface="Calibri" panose="020F0502020204030204" pitchFamily="34" charset="0"/>
              </a:rPr>
              <a:t> services </a:t>
            </a:r>
            <a:r>
              <a:rPr lang="en-US" spc="-35" dirty="0">
                <a:solidFill>
                  <a:srgbClr val="22373A"/>
                </a:solidFill>
                <a:latin typeface="Calibri" panose="020F0502020204030204" pitchFamily="34" charset="0"/>
                <a:cs typeface="Calibri" panose="020F0502020204030204" pitchFamily="34" charset="0"/>
              </a:rPr>
              <a:t>is</a:t>
            </a:r>
            <a:r>
              <a:rPr lang="en-US" spc="-15" dirty="0">
                <a:solidFill>
                  <a:srgbClr val="22373A"/>
                </a:solidFill>
                <a:latin typeface="Calibri" panose="020F0502020204030204" pitchFamily="34" charset="0"/>
                <a:cs typeface="Calibri" panose="020F0502020204030204" pitchFamily="34" charset="0"/>
              </a:rPr>
              <a:t> offered:</a:t>
            </a:r>
          </a:p>
          <a:p>
            <a:endParaRPr lang="en-US" spc="-15" dirty="0">
              <a:solidFill>
                <a:srgbClr val="22373A"/>
              </a:solidFill>
              <a:latin typeface="Calibri" panose="020F0502020204030204" pitchFamily="34" charset="0"/>
              <a:cs typeface="Calibri" panose="020F0502020204030204" pitchFamily="34" charset="0"/>
            </a:endParaRPr>
          </a:p>
          <a:p>
            <a:r>
              <a:rPr lang="en-US" b="1" spc="-15" dirty="0">
                <a:solidFill>
                  <a:srgbClr val="22373A"/>
                </a:solidFill>
                <a:highlight>
                  <a:srgbClr val="C0C0C0"/>
                </a:highlight>
                <a:latin typeface="Calibri" panose="020F0502020204030204" pitchFamily="34" charset="0"/>
                <a:cs typeface="Calibri" panose="020F0502020204030204" pitchFamily="34" charset="0"/>
              </a:rPr>
              <a:t>Buy sides </a:t>
            </a:r>
            <a:r>
              <a:rPr lang="en-US" spc="-15" dirty="0">
                <a:solidFill>
                  <a:srgbClr val="22373A"/>
                </a:solidFill>
                <a:latin typeface="Calibri" panose="020F0502020204030204" pitchFamily="34" charset="0"/>
                <a:cs typeface="Calibri" panose="020F0502020204030204" pitchFamily="34" charset="0"/>
              </a:rPr>
              <a:t>are performing TCA (Transaction Cost Analysis) to compare their brokers on a monthly basis </a:t>
            </a:r>
          </a:p>
          <a:p>
            <a:r>
              <a:rPr lang="en-US" b="1" spc="-15" dirty="0">
                <a:solidFill>
                  <a:srgbClr val="22373A"/>
                </a:solidFill>
                <a:highlight>
                  <a:srgbClr val="C0C0C0"/>
                </a:highlight>
                <a:latin typeface="Calibri" panose="020F0502020204030204" pitchFamily="34" charset="0"/>
                <a:cs typeface="Calibri" panose="020F0502020204030204" pitchFamily="34" charset="0"/>
              </a:rPr>
              <a:t>Pre trade analysis </a:t>
            </a:r>
            <a:r>
              <a:rPr lang="en-US" spc="-15" dirty="0">
                <a:solidFill>
                  <a:srgbClr val="22373A"/>
                </a:solidFill>
                <a:latin typeface="Calibri" panose="020F0502020204030204" pitchFamily="34" charset="0"/>
                <a:cs typeface="Calibri" panose="020F0502020204030204" pitchFamily="34" charset="0"/>
              </a:rPr>
              <a:t>provides automated assistance to Algo parameters tuning (taking market impact / market risk into account), it computes betas, exposures, </a:t>
            </a:r>
            <a:r>
              <a:rPr lang="en-US" spc="-15" dirty="0" err="1">
                <a:solidFill>
                  <a:srgbClr val="22373A"/>
                </a:solidFill>
                <a:latin typeface="Calibri" panose="020F0502020204030204" pitchFamily="34" charset="0"/>
                <a:cs typeface="Calibri" panose="020F0502020204030204" pitchFamily="34" charset="0"/>
              </a:rPr>
              <a:t>etc</a:t>
            </a:r>
            <a:r>
              <a:rPr lang="en-US" spc="-15" dirty="0">
                <a:solidFill>
                  <a:srgbClr val="22373A"/>
                </a:solidFill>
                <a:latin typeface="Calibri" panose="020F0502020204030204" pitchFamily="34" charset="0"/>
                <a:cs typeface="Calibri" panose="020F0502020204030204" pitchFamily="34" charset="0"/>
              </a:rPr>
              <a:t> of a list of algos sent by Dealing Desks.</a:t>
            </a:r>
          </a:p>
          <a:p>
            <a:r>
              <a:rPr lang="en-US" b="1" spc="-15" dirty="0">
                <a:solidFill>
                  <a:srgbClr val="22373A"/>
                </a:solidFill>
                <a:highlight>
                  <a:srgbClr val="C0C0C0"/>
                </a:highlight>
                <a:latin typeface="Calibri" panose="020F0502020204030204" pitchFamily="34" charset="0"/>
                <a:cs typeface="Calibri" panose="020F0502020204030204" pitchFamily="34" charset="0"/>
              </a:rPr>
              <a:t>Post trade analysis: </a:t>
            </a:r>
            <a:r>
              <a:rPr lang="en-US" spc="-15" dirty="0">
                <a:solidFill>
                  <a:srgbClr val="22373A"/>
                </a:solidFill>
                <a:latin typeface="Calibri" panose="020F0502020204030204" pitchFamily="34" charset="0"/>
                <a:cs typeface="Calibri" panose="020F0502020204030204" pitchFamily="34" charset="0"/>
              </a:rPr>
              <a:t>at the end of the day, the generation of a report is automated to allow to understand fast what happened during the day for each Dealing desk. Performances are compared with unexpected and expected new arrivals, and with usual performances and performances of other clients.</a:t>
            </a:r>
          </a:p>
          <a:p>
            <a:r>
              <a:rPr lang="en-US" b="1" spc="-15" dirty="0">
                <a:solidFill>
                  <a:srgbClr val="22373A"/>
                </a:solidFill>
                <a:highlight>
                  <a:srgbClr val="C0C0C0"/>
                </a:highlight>
                <a:latin typeface="Calibri" panose="020F0502020204030204" pitchFamily="34" charset="0"/>
                <a:cs typeface="Calibri" panose="020F0502020204030204" pitchFamily="34" charset="0"/>
              </a:rPr>
              <a:t>Monitoring: </a:t>
            </a:r>
            <a:r>
              <a:rPr lang="en-US" spc="-15" dirty="0">
                <a:solidFill>
                  <a:srgbClr val="22373A"/>
                </a:solidFill>
                <a:latin typeface="Calibri" panose="020F0502020204030204" pitchFamily="34" charset="0"/>
                <a:cs typeface="Calibri" panose="020F0502020204030204" pitchFamily="34" charset="0"/>
              </a:rPr>
              <a:t>is conducted during the life of algos, analytics are grouping trading lines according to market conditions to dynamically explain the potential causes of performance degradation, so that sales-traders can adjust some parameters or call the Buy side Dealing Desk </a:t>
            </a:r>
          </a:p>
          <a:p>
            <a:r>
              <a:rPr lang="en-US" b="1" spc="-15" dirty="0">
                <a:solidFill>
                  <a:srgbClr val="22373A"/>
                </a:solidFill>
                <a:highlight>
                  <a:srgbClr val="C0C0C0"/>
                </a:highlight>
                <a:latin typeface="Calibri" panose="020F0502020204030204" pitchFamily="34" charset="0"/>
                <a:cs typeface="Calibri" panose="020F0502020204030204" pitchFamily="34" charset="0"/>
              </a:rPr>
              <a:t>Execution Consultancy </a:t>
            </a:r>
            <a:r>
              <a:rPr lang="en-US" spc="-15" dirty="0">
                <a:solidFill>
                  <a:srgbClr val="22373A"/>
                </a:solidFill>
                <a:latin typeface="Calibri" panose="020F0502020204030204" pitchFamily="34" charset="0"/>
                <a:cs typeface="Calibri" panose="020F0502020204030204" pitchFamily="34" charset="0"/>
              </a:rPr>
              <a:t>is available on demand too. </a:t>
            </a:r>
            <a:r>
              <a:rPr lang="en-US" spc="-15" dirty="0" err="1">
                <a:solidFill>
                  <a:srgbClr val="22373A"/>
                </a:solidFill>
                <a:latin typeface="Calibri" panose="020F0502020204030204" pitchFamily="34" charset="0"/>
                <a:cs typeface="Calibri" panose="020F0502020204030204" pitchFamily="34" charset="0"/>
              </a:rPr>
              <a:t>Expersts</a:t>
            </a:r>
            <a:r>
              <a:rPr lang="en-US" spc="-15" dirty="0">
                <a:solidFill>
                  <a:srgbClr val="22373A"/>
                </a:solidFill>
                <a:latin typeface="Calibri" panose="020F0502020204030204" pitchFamily="34" charset="0"/>
                <a:cs typeface="Calibri" panose="020F0502020204030204" pitchFamily="34" charset="0"/>
              </a:rPr>
              <a:t> discuss with clients to help them to tune parameters for their own use, or to design customize new </a:t>
            </a:r>
            <a:r>
              <a:rPr lang="en-US" spc="-15" dirty="0" err="1">
                <a:solidFill>
                  <a:srgbClr val="22373A"/>
                </a:solidFill>
                <a:latin typeface="Calibri" panose="020F0502020204030204" pitchFamily="34" charset="0"/>
                <a:cs typeface="Calibri" panose="020F0502020204030204" pitchFamily="34" charset="0"/>
              </a:rPr>
              <a:t>Alogs</a:t>
            </a:r>
            <a:r>
              <a:rPr lang="en-US" spc="-15" dirty="0">
                <a:solidFill>
                  <a:srgbClr val="22373A"/>
                </a:solidFill>
                <a:latin typeface="Calibri" panose="020F0502020204030204" pitchFamily="34" charset="0"/>
                <a:cs typeface="Calibri" panose="020F0502020204030204" pitchFamily="34" charset="0"/>
              </a:rPr>
              <a:t>. </a:t>
            </a:r>
            <a:r>
              <a:rPr lang="en-US" spc="-15" dirty="0" err="1">
                <a:solidFill>
                  <a:srgbClr val="22373A"/>
                </a:solidFill>
                <a:latin typeface="Calibri" panose="020F0502020204030204" pitchFamily="34" charset="0"/>
                <a:cs typeface="Calibri" panose="020F0502020204030204" pitchFamily="34" charset="0"/>
              </a:rPr>
              <a:t>Bbacktest</a:t>
            </a:r>
            <a:r>
              <a:rPr lang="en-US" spc="-15" dirty="0">
                <a:solidFill>
                  <a:srgbClr val="22373A"/>
                </a:solidFill>
                <a:latin typeface="Calibri" panose="020F0502020204030204" pitchFamily="34" charset="0"/>
                <a:cs typeface="Calibri" panose="020F0502020204030204" pitchFamily="34" charset="0"/>
              </a:rPr>
              <a:t> can be done, models or parameters can be sent to clients by FIX/FTP</a:t>
            </a:r>
          </a:p>
          <a:p>
            <a:endParaRPr lang="en-US" spc="-15" dirty="0">
              <a:solidFill>
                <a:srgbClr val="22373A"/>
              </a:solidFill>
              <a:latin typeface="Calibri" panose="020F0502020204030204" pitchFamily="34" charset="0"/>
              <a:cs typeface="Calibri" panose="020F0502020204030204" pitchFamily="34" charset="0"/>
            </a:endParaRPr>
          </a:p>
          <a:p>
            <a:r>
              <a:rPr lang="en-US" spc="-15" dirty="0">
                <a:solidFill>
                  <a:srgbClr val="22373A"/>
                </a:solidFill>
                <a:latin typeface="Calibri" panose="020F0502020204030204" pitchFamily="34" charset="0"/>
                <a:cs typeface="Calibri" panose="020F0502020204030204" pitchFamily="34" charset="0"/>
              </a:rPr>
              <a:t>While it is easy to un-plug an Algo provider, brokers try to develop stickiness of clients “</a:t>
            </a:r>
            <a:r>
              <a:rPr lang="en-US" spc="-15" dirty="0" err="1">
                <a:solidFill>
                  <a:srgbClr val="22373A"/>
                </a:solidFill>
                <a:latin typeface="Calibri" panose="020F0502020204030204" pitchFamily="34" charset="0"/>
                <a:cs typeface="Calibri" panose="020F0502020204030204" pitchFamily="34" charset="0"/>
              </a:rPr>
              <a:t>vous</a:t>
            </a:r>
            <a:r>
              <a:rPr lang="en-US" spc="-15" dirty="0">
                <a:solidFill>
                  <a:srgbClr val="22373A"/>
                </a:solidFill>
                <a:latin typeface="Calibri" panose="020F0502020204030204" pitchFamily="34" charset="0"/>
                <a:cs typeface="Calibri" panose="020F0502020204030204" pitchFamily="34" charset="0"/>
              </a:rPr>
              <a:t> ne </a:t>
            </a:r>
            <a:r>
              <a:rPr lang="en-US" spc="-15" dirty="0" err="1">
                <a:solidFill>
                  <a:srgbClr val="22373A"/>
                </a:solidFill>
                <a:latin typeface="Calibri" panose="020F0502020204030204" pitchFamily="34" charset="0"/>
                <a:cs typeface="Calibri" panose="020F0502020204030204" pitchFamily="34" charset="0"/>
              </a:rPr>
              <a:t>viendrez</a:t>
            </a:r>
            <a:r>
              <a:rPr lang="en-US" spc="-15" dirty="0">
                <a:solidFill>
                  <a:srgbClr val="22373A"/>
                </a:solidFill>
                <a:latin typeface="Calibri" panose="020F0502020204030204" pitchFamily="34" charset="0"/>
                <a:cs typeface="Calibri" panose="020F0502020204030204" pitchFamily="34" charset="0"/>
              </a:rPr>
              <a:t> plus chez nous au hazard”</a:t>
            </a:r>
          </a:p>
          <a:p>
            <a:endParaRPr lang="en-US" spc="-15" dirty="0">
              <a:solidFill>
                <a:srgbClr val="22373A"/>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2A0FCCCC-49E5-414A-8E89-D56E8050F06B}"/>
              </a:ext>
            </a:extLst>
          </p:cNvPr>
          <p:cNvSpPr>
            <a:spLocks noGrp="1"/>
          </p:cNvSpPr>
          <p:nvPr>
            <p:ph type="sldNum" sz="quarter" idx="12"/>
          </p:nvPr>
        </p:nvSpPr>
        <p:spPr/>
        <p:txBody>
          <a:bodyPr/>
          <a:lstStyle/>
          <a:p>
            <a:pPr>
              <a:defRPr/>
            </a:pPr>
            <a:fld id="{F46FFCC8-0F20-9B4B-AD2E-8C39025E5577}" type="slidenum">
              <a:rPr lang="en-GB" smtClean="0"/>
              <a:pPr>
                <a:defRPr/>
              </a:pPr>
              <a:t>41</a:t>
            </a:fld>
            <a:endParaRPr lang="en-GB"/>
          </a:p>
        </p:txBody>
      </p:sp>
      <p:sp>
        <p:nvSpPr>
          <p:cNvPr id="5" name="Footer Placeholder 4">
            <a:extLst>
              <a:ext uri="{FF2B5EF4-FFF2-40B4-BE49-F238E27FC236}">
                <a16:creationId xmlns:a16="http://schemas.microsoft.com/office/drawing/2014/main" id="{CA1BBE91-5060-46BD-8954-C8BFE73709E2}"/>
              </a:ext>
            </a:extLst>
          </p:cNvPr>
          <p:cNvSpPr>
            <a:spLocks noGrp="1"/>
          </p:cNvSpPr>
          <p:nvPr>
            <p:ph type="ftr" sz="quarter" idx="3"/>
          </p:nvPr>
        </p:nvSpPr>
        <p:spPr/>
        <p:txBody>
          <a:bodyPr/>
          <a:lstStyle/>
          <a:p>
            <a:pPr>
              <a:defRPr/>
            </a:pPr>
            <a:r>
              <a:rPr lang="en-GB"/>
              <a:t>Document Classification</a:t>
            </a:r>
            <a:endParaRPr lang="en-GB">
              <a:cs typeface="+mn-cs"/>
            </a:endParaRPr>
          </a:p>
        </p:txBody>
      </p:sp>
      <p:sp>
        <p:nvSpPr>
          <p:cNvPr id="7" name="TextBox 6">
            <a:extLst>
              <a:ext uri="{FF2B5EF4-FFF2-40B4-BE49-F238E27FC236}">
                <a16:creationId xmlns:a16="http://schemas.microsoft.com/office/drawing/2014/main" id="{17992020-5CAB-4DFA-B2DB-FBA9CAACD631}"/>
              </a:ext>
            </a:extLst>
          </p:cNvPr>
          <p:cNvSpPr txBox="1"/>
          <p:nvPr/>
        </p:nvSpPr>
        <p:spPr>
          <a:xfrm>
            <a:off x="3048000" y="3250195"/>
            <a:ext cx="6096000"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4076807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20A0-6887-4B42-9628-F94B3C03D56F}"/>
              </a:ext>
            </a:extLst>
          </p:cNvPr>
          <p:cNvSpPr>
            <a:spLocks noGrp="1"/>
          </p:cNvSpPr>
          <p:nvPr>
            <p:ph type="title"/>
          </p:nvPr>
        </p:nvSpPr>
        <p:spPr>
          <a:xfrm>
            <a:off x="1529144" y="2113644"/>
            <a:ext cx="10274300" cy="676275"/>
          </a:xfrm>
        </p:spPr>
        <p:txBody>
          <a:bodyPr/>
          <a:lstStyle/>
          <a:p>
            <a:r>
              <a:rPr lang="en-US" sz="4000" dirty="0">
                <a:latin typeface="Calibri" panose="020F0502020204030204" pitchFamily="34" charset="0"/>
                <a:cs typeface="Calibri" panose="020F0502020204030204" pitchFamily="34" charset="0"/>
              </a:rPr>
              <a:t>Conclusion</a:t>
            </a: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Questions ?</a:t>
            </a:r>
          </a:p>
        </p:txBody>
      </p:sp>
      <p:sp>
        <p:nvSpPr>
          <p:cNvPr id="3" name="Slide Number Placeholder 2">
            <a:extLst>
              <a:ext uri="{FF2B5EF4-FFF2-40B4-BE49-F238E27FC236}">
                <a16:creationId xmlns:a16="http://schemas.microsoft.com/office/drawing/2014/main" id="{9A4C745B-16C2-44ED-A390-6DF0D47222F5}"/>
              </a:ext>
            </a:extLst>
          </p:cNvPr>
          <p:cNvSpPr>
            <a:spLocks noGrp="1"/>
          </p:cNvSpPr>
          <p:nvPr>
            <p:ph type="sldNum" sz="quarter" idx="12"/>
          </p:nvPr>
        </p:nvSpPr>
        <p:spPr/>
        <p:txBody>
          <a:bodyPr/>
          <a:lstStyle/>
          <a:p>
            <a:pPr>
              <a:defRPr/>
            </a:pPr>
            <a:fld id="{DC74ACC8-B41F-B34B-A2AB-A5583EAE97D2}" type="slidenum">
              <a:rPr lang="en-GB" smtClean="0"/>
              <a:pPr>
                <a:defRPr/>
              </a:pPr>
              <a:t>42</a:t>
            </a:fld>
            <a:endParaRPr lang="en-GB"/>
          </a:p>
        </p:txBody>
      </p:sp>
      <p:sp>
        <p:nvSpPr>
          <p:cNvPr id="4" name="Footer Placeholder 3">
            <a:extLst>
              <a:ext uri="{FF2B5EF4-FFF2-40B4-BE49-F238E27FC236}">
                <a16:creationId xmlns:a16="http://schemas.microsoft.com/office/drawing/2014/main" id="{6F1D338F-99C6-463B-89D5-FC745D6DBA1D}"/>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869568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33" y="360173"/>
            <a:ext cx="2783840" cy="447131"/>
          </a:xfrm>
          <a:prstGeom prst="rect">
            <a:avLst/>
          </a:prstGeom>
        </p:spPr>
        <p:txBody>
          <a:bodyPr vert="horz" wrap="square" lIns="0" tIns="16087" rIns="0" bIns="0" numCol="1" rtlCol="0" anchor="t" anchorCtr="0" compatLnSpc="1">
            <a:prstTxWarp prst="textNoShape">
              <a:avLst/>
            </a:prstTxWarp>
            <a:spAutoFit/>
          </a:bodyPr>
          <a:lstStyle/>
          <a:p>
            <a:pPr marL="16933">
              <a:lnSpc>
                <a:spcPct val="100000"/>
              </a:lnSpc>
              <a:spcBef>
                <a:spcPts val="127"/>
              </a:spcBef>
            </a:pPr>
            <a:r>
              <a:rPr sz="2800" spc="-7" dirty="0"/>
              <a:t>To</a:t>
            </a:r>
            <a:r>
              <a:rPr sz="2800" spc="-47" dirty="0"/>
              <a:t> </a:t>
            </a:r>
            <a:r>
              <a:rPr sz="2800" spc="-13" dirty="0"/>
              <a:t>go</a:t>
            </a:r>
            <a:r>
              <a:rPr sz="2800" spc="-53" dirty="0"/>
              <a:t> </a:t>
            </a:r>
            <a:r>
              <a:rPr sz="2800" spc="-13" dirty="0"/>
              <a:t>further</a:t>
            </a:r>
          </a:p>
        </p:txBody>
      </p:sp>
      <p:sp>
        <p:nvSpPr>
          <p:cNvPr id="3" name="object 3"/>
          <p:cNvSpPr txBox="1"/>
          <p:nvPr/>
        </p:nvSpPr>
        <p:spPr>
          <a:xfrm>
            <a:off x="7235612" y="2247866"/>
            <a:ext cx="4057228" cy="2244589"/>
          </a:xfrm>
          <a:prstGeom prst="rect">
            <a:avLst/>
          </a:prstGeom>
        </p:spPr>
        <p:txBody>
          <a:bodyPr vert="horz" wrap="square" lIns="0" tIns="185420" rIns="0" bIns="0" rtlCol="0">
            <a:spAutoFit/>
          </a:bodyPr>
          <a:lstStyle/>
          <a:p>
            <a:pPr marL="16933">
              <a:spcBef>
                <a:spcPts val="1460"/>
              </a:spcBef>
            </a:pPr>
            <a:r>
              <a:rPr sz="1867" spc="-107" dirty="0">
                <a:latin typeface="Calibri" panose="020F0502020204030204" pitchFamily="34" charset="0"/>
                <a:cs typeface="Calibri" panose="020F0502020204030204" pitchFamily="34" charset="0"/>
              </a:rPr>
              <a:t>To</a:t>
            </a:r>
            <a:r>
              <a:rPr sz="1867" spc="-40" dirty="0">
                <a:latin typeface="Calibri" panose="020F0502020204030204" pitchFamily="34" charset="0"/>
                <a:cs typeface="Calibri" panose="020F0502020204030204" pitchFamily="34" charset="0"/>
              </a:rPr>
              <a:t> </a:t>
            </a:r>
            <a:r>
              <a:rPr sz="1867" dirty="0">
                <a:latin typeface="Calibri" panose="020F0502020204030204" pitchFamily="34" charset="0"/>
                <a:cs typeface="Calibri" panose="020F0502020204030204" pitchFamily="34" charset="0"/>
              </a:rPr>
              <a:t>go</a:t>
            </a:r>
            <a:r>
              <a:rPr sz="1867" spc="-60" dirty="0">
                <a:latin typeface="Calibri" panose="020F0502020204030204" pitchFamily="34" charset="0"/>
                <a:cs typeface="Calibri" panose="020F0502020204030204" pitchFamily="34" charset="0"/>
              </a:rPr>
              <a:t> </a:t>
            </a:r>
            <a:r>
              <a:rPr sz="1867" dirty="0">
                <a:latin typeface="Calibri" panose="020F0502020204030204" pitchFamily="34" charset="0"/>
                <a:cs typeface="Calibri" panose="020F0502020204030204" pitchFamily="34" charset="0"/>
              </a:rPr>
              <a:t>further:</a:t>
            </a:r>
          </a:p>
          <a:p>
            <a:pPr marL="16933" marR="6773">
              <a:spcBef>
                <a:spcPts val="1325"/>
              </a:spcBef>
            </a:pPr>
            <a:r>
              <a:rPr sz="1867" b="1" dirty="0">
                <a:latin typeface="Calibri" panose="020F0502020204030204" pitchFamily="34" charset="0"/>
                <a:cs typeface="Calibri" panose="020F0502020204030204" pitchFamily="34" charset="0"/>
              </a:rPr>
              <a:t>Financial</a:t>
            </a:r>
            <a:r>
              <a:rPr sz="1867" b="1" spc="-53" dirty="0">
                <a:latin typeface="Calibri" panose="020F0502020204030204" pitchFamily="34" charset="0"/>
                <a:cs typeface="Calibri" panose="020F0502020204030204" pitchFamily="34" charset="0"/>
              </a:rPr>
              <a:t> </a:t>
            </a:r>
            <a:r>
              <a:rPr sz="1867" b="1" spc="-7" dirty="0">
                <a:latin typeface="Calibri" panose="020F0502020204030204" pitchFamily="34" charset="0"/>
                <a:cs typeface="Calibri" panose="020F0502020204030204" pitchFamily="34" charset="0"/>
              </a:rPr>
              <a:t>Markets</a:t>
            </a:r>
            <a:r>
              <a:rPr sz="1867" b="1" spc="-40" dirty="0">
                <a:latin typeface="Calibri" panose="020F0502020204030204" pitchFamily="34" charset="0"/>
                <a:cs typeface="Calibri" panose="020F0502020204030204" pitchFamily="34" charset="0"/>
              </a:rPr>
              <a:t> </a:t>
            </a:r>
            <a:r>
              <a:rPr sz="1867" b="1" dirty="0">
                <a:latin typeface="Calibri" panose="020F0502020204030204" pitchFamily="34" charset="0"/>
                <a:cs typeface="Calibri" panose="020F0502020204030204" pitchFamily="34" charset="0"/>
              </a:rPr>
              <a:t>in</a:t>
            </a:r>
            <a:r>
              <a:rPr sz="1867" b="1" spc="-20" dirty="0">
                <a:latin typeface="Calibri" panose="020F0502020204030204" pitchFamily="34" charset="0"/>
                <a:cs typeface="Calibri" panose="020F0502020204030204" pitchFamily="34" charset="0"/>
              </a:rPr>
              <a:t> </a:t>
            </a:r>
            <a:r>
              <a:rPr sz="1867" b="1" spc="-7" dirty="0">
                <a:latin typeface="Calibri" panose="020F0502020204030204" pitchFamily="34" charset="0"/>
                <a:cs typeface="Calibri" panose="020F0502020204030204" pitchFamily="34" charset="0"/>
              </a:rPr>
              <a:t>Practice: </a:t>
            </a:r>
            <a:r>
              <a:rPr sz="1867" b="1" spc="-633" dirty="0">
                <a:latin typeface="Calibri" panose="020F0502020204030204" pitchFamily="34" charset="0"/>
                <a:cs typeface="Calibri" panose="020F0502020204030204" pitchFamily="34" charset="0"/>
              </a:rPr>
              <a:t> </a:t>
            </a:r>
            <a:r>
              <a:rPr sz="1867" b="1" dirty="0">
                <a:latin typeface="Calibri" panose="020F0502020204030204" pitchFamily="34" charset="0"/>
                <a:cs typeface="Calibri" panose="020F0502020204030204" pitchFamily="34" charset="0"/>
              </a:rPr>
              <a:t>From </a:t>
            </a:r>
            <a:r>
              <a:rPr sz="1867" b="1" spc="-13" dirty="0">
                <a:latin typeface="Calibri" panose="020F0502020204030204" pitchFamily="34" charset="0"/>
                <a:cs typeface="Calibri" panose="020F0502020204030204" pitchFamily="34" charset="0"/>
              </a:rPr>
              <a:t>Post </a:t>
            </a:r>
            <a:r>
              <a:rPr sz="1867" b="1" dirty="0">
                <a:latin typeface="Calibri" panose="020F0502020204030204" pitchFamily="34" charset="0"/>
                <a:cs typeface="Calibri" panose="020F0502020204030204" pitchFamily="34" charset="0"/>
              </a:rPr>
              <a:t>Crisis </a:t>
            </a:r>
            <a:r>
              <a:rPr sz="1867" b="1" spc="7" dirty="0">
                <a:latin typeface="Calibri" panose="020F0502020204030204" pitchFamily="34" charset="0"/>
                <a:cs typeface="Calibri" panose="020F0502020204030204" pitchFamily="34" charset="0"/>
              </a:rPr>
              <a:t> </a:t>
            </a:r>
            <a:r>
              <a:rPr sz="1867" b="1" dirty="0">
                <a:latin typeface="Calibri" panose="020F0502020204030204" pitchFamily="34" charset="0"/>
                <a:cs typeface="Calibri" panose="020F0502020204030204" pitchFamily="34" charset="0"/>
              </a:rPr>
              <a:t>Intermediation</a:t>
            </a:r>
            <a:r>
              <a:rPr sz="1867" b="1" spc="53" dirty="0">
                <a:latin typeface="Calibri" panose="020F0502020204030204" pitchFamily="34" charset="0"/>
                <a:cs typeface="Calibri" panose="020F0502020204030204" pitchFamily="34" charset="0"/>
              </a:rPr>
              <a:t> </a:t>
            </a:r>
            <a:r>
              <a:rPr sz="1867" b="1" dirty="0">
                <a:latin typeface="Calibri" panose="020F0502020204030204" pitchFamily="34" charset="0"/>
                <a:cs typeface="Calibri" panose="020F0502020204030204" pitchFamily="34" charset="0"/>
              </a:rPr>
              <a:t>to</a:t>
            </a:r>
            <a:r>
              <a:rPr sz="1867" b="1" spc="113" dirty="0">
                <a:latin typeface="Calibri" panose="020F0502020204030204" pitchFamily="34" charset="0"/>
                <a:cs typeface="Calibri" panose="020F0502020204030204" pitchFamily="34" charset="0"/>
              </a:rPr>
              <a:t> </a:t>
            </a:r>
            <a:r>
              <a:rPr sz="1867" b="1" spc="-27" dirty="0" err="1">
                <a:latin typeface="Calibri" panose="020F0502020204030204" pitchFamily="34" charset="0"/>
                <a:cs typeface="Calibri" panose="020F0502020204030204" pitchFamily="34" charset="0"/>
              </a:rPr>
              <a:t>FinTechs</a:t>
            </a:r>
            <a:r>
              <a:rPr sz="1867" b="1" spc="-27" dirty="0">
                <a:latin typeface="Calibri" panose="020F0502020204030204" pitchFamily="34" charset="0"/>
                <a:cs typeface="Calibri" panose="020F0502020204030204" pitchFamily="34" charset="0"/>
              </a:rPr>
              <a:t> </a:t>
            </a:r>
            <a:r>
              <a:rPr sz="1867" b="1" spc="-20" dirty="0">
                <a:latin typeface="Calibri" panose="020F0502020204030204" pitchFamily="34" charset="0"/>
                <a:cs typeface="Calibri" panose="020F0502020204030204" pitchFamily="34" charset="0"/>
              </a:rPr>
              <a:t> </a:t>
            </a:r>
            <a:endParaRPr lang="en-US" sz="1867" b="1" spc="-20" dirty="0">
              <a:latin typeface="Calibri" panose="020F0502020204030204" pitchFamily="34" charset="0"/>
              <a:cs typeface="Calibri" panose="020F0502020204030204" pitchFamily="34" charset="0"/>
            </a:endParaRPr>
          </a:p>
          <a:p>
            <a:pPr marL="16933" marR="6773">
              <a:spcBef>
                <a:spcPts val="0"/>
              </a:spcBef>
            </a:pPr>
            <a:r>
              <a:rPr sz="1867" spc="-7" dirty="0">
                <a:latin typeface="Calibri" panose="020F0502020204030204" pitchFamily="34" charset="0"/>
                <a:cs typeface="Calibri" panose="020F0502020204030204" pitchFamily="34" charset="0"/>
              </a:rPr>
              <a:t>by</a:t>
            </a:r>
            <a:r>
              <a:rPr sz="1867" spc="640" dirty="0">
                <a:latin typeface="Calibri" panose="020F0502020204030204" pitchFamily="34" charset="0"/>
                <a:cs typeface="Calibri" panose="020F0502020204030204" pitchFamily="34" charset="0"/>
              </a:rPr>
              <a:t> </a:t>
            </a:r>
            <a:r>
              <a:rPr sz="1867" spc="-7" dirty="0">
                <a:latin typeface="Calibri" panose="020F0502020204030204" pitchFamily="34" charset="0"/>
                <a:cs typeface="Calibri" panose="020F0502020204030204" pitchFamily="34" charset="0"/>
              </a:rPr>
              <a:t>Charles-Albert </a:t>
            </a:r>
            <a:r>
              <a:rPr sz="1867" dirty="0">
                <a:latin typeface="Calibri" panose="020F0502020204030204" pitchFamily="34" charset="0"/>
                <a:cs typeface="Calibri" panose="020F0502020204030204" pitchFamily="34" charset="0"/>
              </a:rPr>
              <a:t>Lehalle </a:t>
            </a:r>
            <a:r>
              <a:rPr sz="1867" spc="7" dirty="0">
                <a:latin typeface="Calibri" panose="020F0502020204030204" pitchFamily="34" charset="0"/>
                <a:cs typeface="Calibri" panose="020F0502020204030204" pitchFamily="34" charset="0"/>
              </a:rPr>
              <a:t> </a:t>
            </a:r>
            <a:endParaRPr lang="en-US" sz="1867" spc="7" dirty="0">
              <a:latin typeface="Calibri" panose="020F0502020204030204" pitchFamily="34" charset="0"/>
              <a:cs typeface="Calibri" panose="020F0502020204030204" pitchFamily="34" charset="0"/>
            </a:endParaRPr>
          </a:p>
          <a:p>
            <a:pPr marL="16933" marR="6773">
              <a:spcBef>
                <a:spcPts val="0"/>
              </a:spcBef>
            </a:pPr>
            <a:r>
              <a:rPr sz="1867" dirty="0">
                <a:latin typeface="Calibri" panose="020F0502020204030204" pitchFamily="34" charset="0"/>
                <a:cs typeface="Calibri" panose="020F0502020204030204" pitchFamily="34" charset="0"/>
              </a:rPr>
              <a:t>and Amine </a:t>
            </a:r>
            <a:r>
              <a:rPr sz="1867" spc="-7" dirty="0">
                <a:latin typeface="Calibri" panose="020F0502020204030204" pitchFamily="34" charset="0"/>
                <a:cs typeface="Calibri" panose="020F0502020204030204" pitchFamily="34" charset="0"/>
              </a:rPr>
              <a:t>Raboun </a:t>
            </a:r>
            <a:endParaRPr lang="en-US" sz="1867" spc="-7" dirty="0">
              <a:latin typeface="Calibri" panose="020F0502020204030204" pitchFamily="34" charset="0"/>
              <a:cs typeface="Calibri" panose="020F0502020204030204" pitchFamily="34" charset="0"/>
            </a:endParaRPr>
          </a:p>
          <a:p>
            <a:pPr marL="16933" marR="6773">
              <a:spcBef>
                <a:spcPts val="1325"/>
              </a:spcBef>
            </a:pPr>
            <a:r>
              <a:rPr sz="1867" spc="-13" dirty="0">
                <a:latin typeface="Calibri" panose="020F0502020204030204" pitchFamily="34" charset="0"/>
                <a:cs typeface="Calibri" panose="020F0502020204030204" pitchFamily="34" charset="0"/>
              </a:rPr>
              <a:t>(World </a:t>
            </a:r>
            <a:r>
              <a:rPr sz="1867" spc="-7" dirty="0">
                <a:latin typeface="Calibri" panose="020F0502020204030204" pitchFamily="34" charset="0"/>
                <a:cs typeface="Calibri" panose="020F0502020204030204" pitchFamily="34" charset="0"/>
              </a:rPr>
              <a:t> </a:t>
            </a:r>
            <a:r>
              <a:rPr sz="1867" dirty="0">
                <a:latin typeface="Calibri" panose="020F0502020204030204" pitchFamily="34" charset="0"/>
                <a:cs typeface="Calibri" panose="020F0502020204030204" pitchFamily="34" charset="0"/>
              </a:rPr>
              <a:t>Scientific </a:t>
            </a:r>
            <a:r>
              <a:rPr sz="1867" spc="-27" dirty="0">
                <a:latin typeface="Calibri" panose="020F0502020204030204" pitchFamily="34" charset="0"/>
                <a:cs typeface="Calibri" panose="020F0502020204030204" pitchFamily="34" charset="0"/>
              </a:rPr>
              <a:t>Publisher,</a:t>
            </a:r>
            <a:r>
              <a:rPr lang="en-US" sz="1867" spc="-27" dirty="0">
                <a:latin typeface="Calibri" panose="020F0502020204030204" pitchFamily="34" charset="0"/>
                <a:cs typeface="Calibri" panose="020F0502020204030204" pitchFamily="34" charset="0"/>
              </a:rPr>
              <a:t> June 2022</a:t>
            </a:r>
            <a:r>
              <a:rPr sz="1867" spc="-13" dirty="0">
                <a:latin typeface="Calibri" panose="020F0502020204030204" pitchFamily="34" charset="0"/>
                <a:cs typeface="Calibri" panose="020F0502020204030204" pitchFamily="34" charset="0"/>
              </a:rPr>
              <a:t>)</a:t>
            </a:r>
            <a:endParaRPr sz="1867" dirty="0">
              <a:latin typeface="Calibri" panose="020F0502020204030204" pitchFamily="34" charset="0"/>
              <a:cs typeface="Calibri" panose="020F0502020204030204" pitchFamily="34" charset="0"/>
            </a:endParaRPr>
          </a:p>
        </p:txBody>
      </p:sp>
      <p:pic>
        <p:nvPicPr>
          <p:cNvPr id="4" name="object 4"/>
          <p:cNvPicPr/>
          <p:nvPr/>
        </p:nvPicPr>
        <p:blipFill>
          <a:blip r:embed="rId2" cstate="print"/>
          <a:stretch>
            <a:fillRect/>
          </a:stretch>
        </p:blipFill>
        <p:spPr>
          <a:xfrm>
            <a:off x="676655" y="1570736"/>
            <a:ext cx="5933440" cy="409244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2106" y="201402"/>
            <a:ext cx="1818511" cy="456635"/>
          </a:xfrm>
          <a:prstGeom prst="rect">
            <a:avLst/>
          </a:prstGeom>
        </p:spPr>
        <p:txBody>
          <a:bodyPr vert="horz" wrap="square" lIns="0" tIns="25499" rIns="0" bIns="0" numCol="1" rtlCol="0" anchor="t" anchorCtr="0" compatLnSpc="1">
            <a:prstTxWarp prst="textNoShape">
              <a:avLst/>
            </a:prstTxWarp>
            <a:spAutoFit/>
          </a:bodyPr>
          <a:lstStyle/>
          <a:p>
            <a:pPr marL="26841">
              <a:lnSpc>
                <a:spcPct val="100000"/>
              </a:lnSpc>
              <a:spcBef>
                <a:spcPts val="201"/>
              </a:spcBef>
            </a:pPr>
            <a:r>
              <a:rPr sz="2800" spc="10" dirty="0">
                <a:latin typeface="Calibri" panose="020F0502020204030204" pitchFamily="34" charset="0"/>
                <a:cs typeface="Calibri" panose="020F0502020204030204" pitchFamily="34" charset="0"/>
              </a:rPr>
              <a:t>References </a:t>
            </a:r>
          </a:p>
        </p:txBody>
      </p:sp>
      <p:grpSp>
        <p:nvGrpSpPr>
          <p:cNvPr id="6" name="object 6"/>
          <p:cNvGrpSpPr/>
          <p:nvPr/>
        </p:nvGrpSpPr>
        <p:grpSpPr>
          <a:xfrm>
            <a:off x="838691" y="1025837"/>
            <a:ext cx="225468" cy="305993"/>
            <a:chOff x="395414" y="485373"/>
            <a:chExt cx="106680" cy="144780"/>
          </a:xfrm>
        </p:grpSpPr>
        <p:pic>
          <p:nvPicPr>
            <p:cNvPr id="7" name="object 7"/>
            <p:cNvPicPr/>
            <p:nvPr/>
          </p:nvPicPr>
          <p:blipFill>
            <a:blip r:embed="rId2" cstate="print"/>
            <a:stretch>
              <a:fillRect/>
            </a:stretch>
          </p:blipFill>
          <p:spPr>
            <a:xfrm>
              <a:off x="397954" y="487913"/>
              <a:ext cx="101219" cy="139174"/>
            </a:xfrm>
            <a:prstGeom prst="rect">
              <a:avLst/>
            </a:prstGeom>
          </p:spPr>
        </p:pic>
        <p:sp>
          <p:nvSpPr>
            <p:cNvPr id="8" name="object 8"/>
            <p:cNvSpPr/>
            <p:nvPr/>
          </p:nvSpPr>
          <p:spPr>
            <a:xfrm>
              <a:off x="397954" y="487913"/>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9" name="object 9"/>
            <p:cNvSpPr/>
            <p:nvPr/>
          </p:nvSpPr>
          <p:spPr>
            <a:xfrm>
              <a:off x="410606" y="506892"/>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0" name="object 10"/>
            <p:cNvSpPr/>
            <p:nvPr/>
          </p:nvSpPr>
          <p:spPr>
            <a:xfrm>
              <a:off x="423259" y="525870"/>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1" name="object 11"/>
            <p:cNvSpPr/>
            <p:nvPr/>
          </p:nvSpPr>
          <p:spPr>
            <a:xfrm>
              <a:off x="410606" y="557501"/>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454890" y="554336"/>
              <a:ext cx="31635" cy="44283"/>
            </a:xfrm>
            <a:prstGeom prst="rect">
              <a:avLst/>
            </a:prstGeom>
          </p:spPr>
        </p:pic>
        <p:sp>
          <p:nvSpPr>
            <p:cNvPr id="13" name="object 13"/>
            <p:cNvSpPr/>
            <p:nvPr/>
          </p:nvSpPr>
          <p:spPr>
            <a:xfrm>
              <a:off x="454890" y="60811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4" name="object 14"/>
            <p:cNvSpPr/>
            <p:nvPr/>
          </p:nvSpPr>
          <p:spPr>
            <a:xfrm>
              <a:off x="473868" y="487913"/>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15" name="object 15"/>
          <p:cNvGrpSpPr/>
          <p:nvPr/>
        </p:nvGrpSpPr>
        <p:grpSpPr>
          <a:xfrm>
            <a:off x="838691" y="2085163"/>
            <a:ext cx="225468" cy="305993"/>
            <a:chOff x="395414" y="986591"/>
            <a:chExt cx="106680" cy="144780"/>
          </a:xfrm>
        </p:grpSpPr>
        <p:pic>
          <p:nvPicPr>
            <p:cNvPr id="16" name="object 16"/>
            <p:cNvPicPr/>
            <p:nvPr/>
          </p:nvPicPr>
          <p:blipFill>
            <a:blip r:embed="rId4" cstate="print"/>
            <a:stretch>
              <a:fillRect/>
            </a:stretch>
          </p:blipFill>
          <p:spPr>
            <a:xfrm>
              <a:off x="397954" y="989131"/>
              <a:ext cx="101219" cy="139175"/>
            </a:xfrm>
            <a:prstGeom prst="rect">
              <a:avLst/>
            </a:prstGeom>
          </p:spPr>
        </p:pic>
        <p:sp>
          <p:nvSpPr>
            <p:cNvPr id="17" name="object 17"/>
            <p:cNvSpPr/>
            <p:nvPr/>
          </p:nvSpPr>
          <p:spPr>
            <a:xfrm>
              <a:off x="397954" y="98913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8" name="object 18"/>
            <p:cNvSpPr/>
            <p:nvPr/>
          </p:nvSpPr>
          <p:spPr>
            <a:xfrm>
              <a:off x="410606" y="100811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9" name="object 19"/>
            <p:cNvSpPr/>
            <p:nvPr/>
          </p:nvSpPr>
          <p:spPr>
            <a:xfrm>
              <a:off x="423259" y="1027088"/>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0" name="object 20"/>
            <p:cNvSpPr/>
            <p:nvPr/>
          </p:nvSpPr>
          <p:spPr>
            <a:xfrm>
              <a:off x="410606" y="1058719"/>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1" name="object 21"/>
            <p:cNvPicPr/>
            <p:nvPr/>
          </p:nvPicPr>
          <p:blipFill>
            <a:blip r:embed="rId5" cstate="print"/>
            <a:stretch>
              <a:fillRect/>
            </a:stretch>
          </p:blipFill>
          <p:spPr>
            <a:xfrm>
              <a:off x="454890" y="1055555"/>
              <a:ext cx="31635" cy="44283"/>
            </a:xfrm>
            <a:prstGeom prst="rect">
              <a:avLst/>
            </a:prstGeom>
          </p:spPr>
        </p:pic>
        <p:sp>
          <p:nvSpPr>
            <p:cNvPr id="22" name="object 22"/>
            <p:cNvSpPr/>
            <p:nvPr/>
          </p:nvSpPr>
          <p:spPr>
            <a:xfrm>
              <a:off x="454890" y="110932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473868" y="98913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24" name="object 24"/>
          <p:cNvGrpSpPr/>
          <p:nvPr/>
        </p:nvGrpSpPr>
        <p:grpSpPr>
          <a:xfrm>
            <a:off x="838691" y="2836940"/>
            <a:ext cx="225468" cy="305993"/>
            <a:chOff x="395414" y="1342293"/>
            <a:chExt cx="106680" cy="144780"/>
          </a:xfrm>
        </p:grpSpPr>
        <p:pic>
          <p:nvPicPr>
            <p:cNvPr id="25" name="object 25"/>
            <p:cNvPicPr/>
            <p:nvPr/>
          </p:nvPicPr>
          <p:blipFill>
            <a:blip r:embed="rId2" cstate="print"/>
            <a:stretch>
              <a:fillRect/>
            </a:stretch>
          </p:blipFill>
          <p:spPr>
            <a:xfrm>
              <a:off x="397954" y="1344833"/>
              <a:ext cx="101219" cy="139174"/>
            </a:xfrm>
            <a:prstGeom prst="rect">
              <a:avLst/>
            </a:prstGeom>
          </p:spPr>
        </p:pic>
        <p:sp>
          <p:nvSpPr>
            <p:cNvPr id="26" name="object 26"/>
            <p:cNvSpPr/>
            <p:nvPr/>
          </p:nvSpPr>
          <p:spPr>
            <a:xfrm>
              <a:off x="397954" y="1344833"/>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410606" y="1363811"/>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423259" y="1382790"/>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9" name="object 29"/>
            <p:cNvSpPr/>
            <p:nvPr/>
          </p:nvSpPr>
          <p:spPr>
            <a:xfrm>
              <a:off x="410606" y="1414421"/>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0" name="object 30"/>
            <p:cNvPicPr/>
            <p:nvPr/>
          </p:nvPicPr>
          <p:blipFill>
            <a:blip r:embed="rId3" cstate="print"/>
            <a:stretch>
              <a:fillRect/>
            </a:stretch>
          </p:blipFill>
          <p:spPr>
            <a:xfrm>
              <a:off x="454890" y="1411256"/>
              <a:ext cx="31635" cy="44283"/>
            </a:xfrm>
            <a:prstGeom prst="rect">
              <a:avLst/>
            </a:prstGeom>
          </p:spPr>
        </p:pic>
        <p:sp>
          <p:nvSpPr>
            <p:cNvPr id="31" name="object 31"/>
            <p:cNvSpPr/>
            <p:nvPr/>
          </p:nvSpPr>
          <p:spPr>
            <a:xfrm>
              <a:off x="454890" y="146503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473868" y="1344833"/>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33" name="object 33"/>
          <p:cNvGrpSpPr/>
          <p:nvPr/>
        </p:nvGrpSpPr>
        <p:grpSpPr>
          <a:xfrm>
            <a:off x="838691" y="3588717"/>
            <a:ext cx="225468" cy="305993"/>
            <a:chOff x="395414" y="1697995"/>
            <a:chExt cx="106680" cy="144780"/>
          </a:xfrm>
        </p:grpSpPr>
        <p:pic>
          <p:nvPicPr>
            <p:cNvPr id="34" name="object 34"/>
            <p:cNvPicPr/>
            <p:nvPr/>
          </p:nvPicPr>
          <p:blipFill>
            <a:blip r:embed="rId2" cstate="print"/>
            <a:stretch>
              <a:fillRect/>
            </a:stretch>
          </p:blipFill>
          <p:spPr>
            <a:xfrm>
              <a:off x="397954" y="1700535"/>
              <a:ext cx="101219" cy="139174"/>
            </a:xfrm>
            <a:prstGeom prst="rect">
              <a:avLst/>
            </a:prstGeom>
          </p:spPr>
        </p:pic>
        <p:sp>
          <p:nvSpPr>
            <p:cNvPr id="35" name="object 35"/>
            <p:cNvSpPr/>
            <p:nvPr/>
          </p:nvSpPr>
          <p:spPr>
            <a:xfrm>
              <a:off x="397954" y="1700535"/>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6" name="object 36"/>
            <p:cNvSpPr/>
            <p:nvPr/>
          </p:nvSpPr>
          <p:spPr>
            <a:xfrm>
              <a:off x="410606" y="1719513"/>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7" name="object 37"/>
            <p:cNvSpPr/>
            <p:nvPr/>
          </p:nvSpPr>
          <p:spPr>
            <a:xfrm>
              <a:off x="423259" y="1738491"/>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38" name="object 38"/>
            <p:cNvSpPr/>
            <p:nvPr/>
          </p:nvSpPr>
          <p:spPr>
            <a:xfrm>
              <a:off x="410606" y="1770122"/>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454890" y="1766958"/>
              <a:ext cx="31635" cy="44283"/>
            </a:xfrm>
            <a:prstGeom prst="rect">
              <a:avLst/>
            </a:prstGeom>
          </p:spPr>
        </p:pic>
        <p:sp>
          <p:nvSpPr>
            <p:cNvPr id="40" name="object 40"/>
            <p:cNvSpPr/>
            <p:nvPr/>
          </p:nvSpPr>
          <p:spPr>
            <a:xfrm>
              <a:off x="454890" y="182073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1" name="object 41"/>
            <p:cNvSpPr/>
            <p:nvPr/>
          </p:nvSpPr>
          <p:spPr>
            <a:xfrm>
              <a:off x="473868" y="1700535"/>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42" name="object 42"/>
          <p:cNvGrpSpPr/>
          <p:nvPr/>
        </p:nvGrpSpPr>
        <p:grpSpPr>
          <a:xfrm>
            <a:off x="838691" y="4340520"/>
            <a:ext cx="225468" cy="305993"/>
            <a:chOff x="395414" y="2053709"/>
            <a:chExt cx="106680" cy="144780"/>
          </a:xfrm>
        </p:grpSpPr>
        <p:pic>
          <p:nvPicPr>
            <p:cNvPr id="43" name="object 43"/>
            <p:cNvPicPr/>
            <p:nvPr/>
          </p:nvPicPr>
          <p:blipFill>
            <a:blip r:embed="rId4" cstate="print"/>
            <a:stretch>
              <a:fillRect/>
            </a:stretch>
          </p:blipFill>
          <p:spPr>
            <a:xfrm>
              <a:off x="397954" y="2056249"/>
              <a:ext cx="101219" cy="139174"/>
            </a:xfrm>
            <a:prstGeom prst="rect">
              <a:avLst/>
            </a:prstGeom>
          </p:spPr>
        </p:pic>
        <p:sp>
          <p:nvSpPr>
            <p:cNvPr id="44" name="object 44"/>
            <p:cNvSpPr/>
            <p:nvPr/>
          </p:nvSpPr>
          <p:spPr>
            <a:xfrm>
              <a:off x="397954" y="2056249"/>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45" name="object 45"/>
            <p:cNvSpPr/>
            <p:nvPr/>
          </p:nvSpPr>
          <p:spPr>
            <a:xfrm>
              <a:off x="410606" y="207522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46" name="object 46"/>
            <p:cNvSpPr/>
            <p:nvPr/>
          </p:nvSpPr>
          <p:spPr>
            <a:xfrm>
              <a:off x="423259" y="209420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47" name="object 47"/>
            <p:cNvSpPr/>
            <p:nvPr/>
          </p:nvSpPr>
          <p:spPr>
            <a:xfrm>
              <a:off x="410606" y="212583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48" name="object 48"/>
            <p:cNvPicPr/>
            <p:nvPr/>
          </p:nvPicPr>
          <p:blipFill>
            <a:blip r:embed="rId6" cstate="print"/>
            <a:stretch>
              <a:fillRect/>
            </a:stretch>
          </p:blipFill>
          <p:spPr>
            <a:xfrm>
              <a:off x="454890" y="2122672"/>
              <a:ext cx="31635" cy="44283"/>
            </a:xfrm>
            <a:prstGeom prst="rect">
              <a:avLst/>
            </a:prstGeom>
          </p:spPr>
        </p:pic>
        <p:sp>
          <p:nvSpPr>
            <p:cNvPr id="49" name="object 49"/>
            <p:cNvSpPr/>
            <p:nvPr/>
          </p:nvSpPr>
          <p:spPr>
            <a:xfrm>
              <a:off x="454890" y="217644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50" name="object 50"/>
            <p:cNvSpPr/>
            <p:nvPr/>
          </p:nvSpPr>
          <p:spPr>
            <a:xfrm>
              <a:off x="473868" y="2056249"/>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51" name="object 51"/>
          <p:cNvGrpSpPr/>
          <p:nvPr/>
        </p:nvGrpSpPr>
        <p:grpSpPr>
          <a:xfrm>
            <a:off x="838691" y="5092297"/>
            <a:ext cx="225468" cy="305993"/>
            <a:chOff x="395414" y="2409411"/>
            <a:chExt cx="106680" cy="144780"/>
          </a:xfrm>
        </p:grpSpPr>
        <p:pic>
          <p:nvPicPr>
            <p:cNvPr id="52" name="object 52"/>
            <p:cNvPicPr/>
            <p:nvPr/>
          </p:nvPicPr>
          <p:blipFill>
            <a:blip r:embed="rId2" cstate="print"/>
            <a:stretch>
              <a:fillRect/>
            </a:stretch>
          </p:blipFill>
          <p:spPr>
            <a:xfrm>
              <a:off x="397954" y="2411950"/>
              <a:ext cx="101219" cy="139174"/>
            </a:xfrm>
            <a:prstGeom prst="rect">
              <a:avLst/>
            </a:prstGeom>
          </p:spPr>
        </p:pic>
        <p:sp>
          <p:nvSpPr>
            <p:cNvPr id="53" name="object 53"/>
            <p:cNvSpPr/>
            <p:nvPr/>
          </p:nvSpPr>
          <p:spPr>
            <a:xfrm>
              <a:off x="397954" y="241195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4" name="object 54"/>
            <p:cNvSpPr/>
            <p:nvPr/>
          </p:nvSpPr>
          <p:spPr>
            <a:xfrm>
              <a:off x="410606" y="2430929"/>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55" name="object 55"/>
            <p:cNvSpPr/>
            <p:nvPr/>
          </p:nvSpPr>
          <p:spPr>
            <a:xfrm>
              <a:off x="423259" y="2449907"/>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56" name="object 56"/>
            <p:cNvSpPr/>
            <p:nvPr/>
          </p:nvSpPr>
          <p:spPr>
            <a:xfrm>
              <a:off x="410606" y="2481538"/>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57" name="object 57"/>
            <p:cNvPicPr/>
            <p:nvPr/>
          </p:nvPicPr>
          <p:blipFill>
            <a:blip r:embed="rId7" cstate="print"/>
            <a:stretch>
              <a:fillRect/>
            </a:stretch>
          </p:blipFill>
          <p:spPr>
            <a:xfrm>
              <a:off x="454890" y="2478374"/>
              <a:ext cx="31635" cy="44283"/>
            </a:xfrm>
            <a:prstGeom prst="rect">
              <a:avLst/>
            </a:prstGeom>
          </p:spPr>
        </p:pic>
        <p:sp>
          <p:nvSpPr>
            <p:cNvPr id="58" name="object 58"/>
            <p:cNvSpPr/>
            <p:nvPr/>
          </p:nvSpPr>
          <p:spPr>
            <a:xfrm>
              <a:off x="454890" y="253214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59" name="object 59"/>
            <p:cNvSpPr/>
            <p:nvPr/>
          </p:nvSpPr>
          <p:spPr>
            <a:xfrm>
              <a:off x="473868" y="241195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60" name="object 60"/>
          <p:cNvSpPr txBox="1"/>
          <p:nvPr/>
        </p:nvSpPr>
        <p:spPr>
          <a:xfrm>
            <a:off x="1225022" y="993726"/>
            <a:ext cx="10203791" cy="5058737"/>
          </a:xfrm>
          <a:prstGeom prst="rect">
            <a:avLst/>
          </a:prstGeom>
        </p:spPr>
        <p:txBody>
          <a:bodyPr vert="horz" wrap="square" lIns="0" tIns="26841" rIns="0" bIns="0" rtlCol="0">
            <a:spAutoFit/>
          </a:bodyPr>
          <a:lstStyle/>
          <a:p>
            <a:pPr marL="26841" marR="67104">
              <a:lnSpc>
                <a:spcPct val="119300"/>
              </a:lnSpc>
              <a:spcBef>
                <a:spcPts val="211"/>
              </a:spcBef>
            </a:pPr>
            <a:r>
              <a:rPr sz="1691" spc="11" dirty="0">
                <a:solidFill>
                  <a:srgbClr val="22373A"/>
                </a:solidFill>
                <a:latin typeface="Lucida Sans Unicode"/>
                <a:cs typeface="Lucida Sans Unicode"/>
              </a:rPr>
              <a:t>Alekh</a:t>
            </a:r>
            <a:r>
              <a:rPr sz="1691" spc="-21" dirty="0">
                <a:solidFill>
                  <a:srgbClr val="22373A"/>
                </a:solidFill>
                <a:latin typeface="Lucida Sans Unicode"/>
                <a:cs typeface="Lucida Sans Unicode"/>
              </a:rPr>
              <a:t> Agarwal, </a:t>
            </a:r>
            <a:r>
              <a:rPr sz="1691" spc="32" dirty="0">
                <a:solidFill>
                  <a:srgbClr val="22373A"/>
                </a:solidFill>
                <a:latin typeface="Lucida Sans Unicode"/>
                <a:cs typeface="Lucida Sans Unicode"/>
              </a:rPr>
              <a:t>Peter</a:t>
            </a:r>
            <a:r>
              <a:rPr sz="1691" spc="-11" dirty="0">
                <a:solidFill>
                  <a:srgbClr val="22373A"/>
                </a:solidFill>
                <a:latin typeface="Lucida Sans Unicode"/>
                <a:cs typeface="Lucida Sans Unicode"/>
              </a:rPr>
              <a:t> </a:t>
            </a:r>
            <a:r>
              <a:rPr sz="1691" spc="-127" dirty="0">
                <a:solidFill>
                  <a:srgbClr val="22373A"/>
                </a:solidFill>
                <a:latin typeface="Lucida Sans Unicode"/>
                <a:cs typeface="Lucida Sans Unicode"/>
              </a:rPr>
              <a:t>L.</a:t>
            </a:r>
            <a:r>
              <a:rPr sz="1691" spc="-21" dirty="0">
                <a:solidFill>
                  <a:srgbClr val="22373A"/>
                </a:solidFill>
                <a:latin typeface="Lucida Sans Unicode"/>
                <a:cs typeface="Lucida Sans Unicode"/>
              </a:rPr>
              <a:t> </a:t>
            </a:r>
            <a:r>
              <a:rPr sz="1691" dirty="0">
                <a:solidFill>
                  <a:srgbClr val="22373A"/>
                </a:solidFill>
                <a:latin typeface="Lucida Sans Unicode"/>
                <a:cs typeface="Lucida Sans Unicode"/>
              </a:rPr>
              <a:t>Bartlett,</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Max</a:t>
            </a:r>
            <a:r>
              <a:rPr sz="1691" spc="-21" dirty="0">
                <a:solidFill>
                  <a:srgbClr val="22373A"/>
                </a:solidFill>
                <a:latin typeface="Lucida Sans Unicode"/>
                <a:cs typeface="Lucida Sans Unicode"/>
              </a:rPr>
              <a:t> </a:t>
            </a:r>
            <a:r>
              <a:rPr sz="1691" spc="21" dirty="0">
                <a:solidFill>
                  <a:srgbClr val="22373A"/>
                </a:solidFill>
                <a:latin typeface="Lucida Sans Unicode"/>
                <a:cs typeface="Lucida Sans Unicode"/>
              </a:rPr>
              <a:t>Dama,</a:t>
            </a:r>
            <a:r>
              <a:rPr sz="1691" spc="-11" dirty="0">
                <a:solidFill>
                  <a:srgbClr val="22373A"/>
                </a:solidFill>
                <a:latin typeface="Lucida Sans Unicode"/>
                <a:cs typeface="Lucida Sans Unicode"/>
              </a:rPr>
              <a:t> </a:t>
            </a:r>
            <a:r>
              <a:rPr sz="1691" i="1" spc="53" dirty="0">
                <a:solidFill>
                  <a:srgbClr val="22373A"/>
                </a:solidFill>
                <a:latin typeface="Verdana"/>
                <a:cs typeface="Verdana"/>
              </a:rPr>
              <a:t>Optimal</a:t>
            </a:r>
            <a:r>
              <a:rPr sz="1691" i="1" spc="-85" dirty="0">
                <a:solidFill>
                  <a:srgbClr val="22373A"/>
                </a:solidFill>
                <a:latin typeface="Verdana"/>
                <a:cs typeface="Verdana"/>
              </a:rPr>
              <a:t> </a:t>
            </a:r>
            <a:r>
              <a:rPr sz="1691" i="1" spc="21" dirty="0">
                <a:solidFill>
                  <a:srgbClr val="22373A"/>
                </a:solidFill>
                <a:latin typeface="Verdana"/>
                <a:cs typeface="Verdana"/>
              </a:rPr>
              <a:t>Allocation</a:t>
            </a:r>
            <a:r>
              <a:rPr sz="1691" i="1" spc="-74" dirty="0">
                <a:solidFill>
                  <a:srgbClr val="22373A"/>
                </a:solidFill>
                <a:latin typeface="Verdana"/>
                <a:cs typeface="Verdana"/>
              </a:rPr>
              <a:t> </a:t>
            </a:r>
            <a:r>
              <a:rPr sz="1691" i="1" spc="-32" dirty="0">
                <a:solidFill>
                  <a:srgbClr val="22373A"/>
                </a:solidFill>
                <a:latin typeface="Verdana"/>
                <a:cs typeface="Verdana"/>
              </a:rPr>
              <a:t>Strategies</a:t>
            </a:r>
            <a:r>
              <a:rPr sz="1691" i="1" spc="-85" dirty="0">
                <a:solidFill>
                  <a:srgbClr val="22373A"/>
                </a:solidFill>
                <a:latin typeface="Verdana"/>
                <a:cs typeface="Verdana"/>
              </a:rPr>
              <a:t> </a:t>
            </a:r>
            <a:r>
              <a:rPr sz="1691" i="1" spc="-63" dirty="0">
                <a:solidFill>
                  <a:srgbClr val="22373A"/>
                </a:solidFill>
                <a:latin typeface="Verdana"/>
                <a:cs typeface="Verdana"/>
              </a:rPr>
              <a:t>for</a:t>
            </a:r>
            <a:r>
              <a:rPr sz="1691" i="1" spc="-85" dirty="0">
                <a:solidFill>
                  <a:srgbClr val="22373A"/>
                </a:solidFill>
                <a:latin typeface="Verdana"/>
                <a:cs typeface="Verdana"/>
              </a:rPr>
              <a:t> </a:t>
            </a:r>
            <a:r>
              <a:rPr sz="1691" i="1" dirty="0">
                <a:solidFill>
                  <a:srgbClr val="22373A"/>
                </a:solidFill>
                <a:latin typeface="Verdana"/>
                <a:cs typeface="Verdana"/>
              </a:rPr>
              <a:t>the</a:t>
            </a:r>
            <a:r>
              <a:rPr sz="1691" i="1" spc="-74" dirty="0">
                <a:solidFill>
                  <a:srgbClr val="22373A"/>
                </a:solidFill>
                <a:latin typeface="Verdana"/>
                <a:cs typeface="Verdana"/>
              </a:rPr>
              <a:t> </a:t>
            </a:r>
            <a:r>
              <a:rPr sz="1691" i="1" spc="11" dirty="0">
                <a:solidFill>
                  <a:srgbClr val="22373A"/>
                </a:solidFill>
                <a:latin typeface="Verdana"/>
                <a:cs typeface="Verdana"/>
              </a:rPr>
              <a:t>Dark</a:t>
            </a:r>
            <a:r>
              <a:rPr sz="1691" i="1" spc="-85" dirty="0">
                <a:solidFill>
                  <a:srgbClr val="22373A"/>
                </a:solidFill>
                <a:latin typeface="Verdana"/>
                <a:cs typeface="Verdana"/>
              </a:rPr>
              <a:t> </a:t>
            </a:r>
            <a:r>
              <a:rPr sz="1691" i="1" spc="32" dirty="0">
                <a:solidFill>
                  <a:srgbClr val="22373A"/>
                </a:solidFill>
                <a:latin typeface="Verdana"/>
                <a:cs typeface="Verdana"/>
              </a:rPr>
              <a:t>Pool </a:t>
            </a:r>
            <a:r>
              <a:rPr sz="1691" i="1" spc="-560" dirty="0">
                <a:solidFill>
                  <a:srgbClr val="22373A"/>
                </a:solidFill>
                <a:latin typeface="Verdana"/>
                <a:cs typeface="Verdana"/>
              </a:rPr>
              <a:t> </a:t>
            </a:r>
            <a:r>
              <a:rPr sz="1691" i="1" dirty="0">
                <a:solidFill>
                  <a:srgbClr val="22373A"/>
                </a:solidFill>
                <a:latin typeface="Verdana"/>
                <a:cs typeface="Verdana"/>
              </a:rPr>
              <a:t>Problem</a:t>
            </a:r>
            <a:r>
              <a:rPr sz="1691" dirty="0">
                <a:solidFill>
                  <a:srgbClr val="22373A"/>
                </a:solidFill>
                <a:latin typeface="Lucida Sans Unicode"/>
                <a:cs typeface="Lucida Sans Unicode"/>
              </a:rPr>
              <a:t>, </a:t>
            </a:r>
            <a:r>
              <a:rPr sz="1691" spc="21" dirty="0">
                <a:solidFill>
                  <a:srgbClr val="22373A"/>
                </a:solidFill>
                <a:latin typeface="Lucida Sans Unicode"/>
                <a:cs typeface="Lucida Sans Unicode"/>
              </a:rPr>
              <a:t>Proceedings </a:t>
            </a:r>
            <a:r>
              <a:rPr sz="1691" spc="-53" dirty="0">
                <a:solidFill>
                  <a:srgbClr val="22373A"/>
                </a:solidFill>
                <a:latin typeface="Lucida Sans Unicode"/>
                <a:cs typeface="Lucida Sans Unicode"/>
              </a:rPr>
              <a:t>of The </a:t>
            </a:r>
            <a:r>
              <a:rPr sz="1691" spc="-11" dirty="0">
                <a:solidFill>
                  <a:srgbClr val="22373A"/>
                </a:solidFill>
                <a:latin typeface="Lucida Sans Unicode"/>
                <a:cs typeface="Lucida Sans Unicode"/>
              </a:rPr>
              <a:t>Thirteenth </a:t>
            </a:r>
            <a:r>
              <a:rPr sz="1691" dirty="0">
                <a:solidFill>
                  <a:srgbClr val="22373A"/>
                </a:solidFill>
                <a:latin typeface="Lucida Sans Unicode"/>
                <a:cs typeface="Lucida Sans Unicode"/>
              </a:rPr>
              <a:t>International Conference </a:t>
            </a:r>
            <a:r>
              <a:rPr sz="1691" spc="21" dirty="0">
                <a:solidFill>
                  <a:srgbClr val="22373A"/>
                </a:solidFill>
                <a:latin typeface="Lucida Sans Unicode"/>
                <a:cs typeface="Lucida Sans Unicode"/>
              </a:rPr>
              <a:t>on </a:t>
            </a:r>
            <a:r>
              <a:rPr sz="1691" spc="-21" dirty="0">
                <a:solidFill>
                  <a:srgbClr val="22373A"/>
                </a:solidFill>
                <a:latin typeface="Lucida Sans Unicode"/>
                <a:cs typeface="Lucida Sans Unicode"/>
              </a:rPr>
              <a:t>Artificial </a:t>
            </a:r>
            <a:r>
              <a:rPr sz="1691" spc="11" dirty="0">
                <a:solidFill>
                  <a:srgbClr val="22373A"/>
                </a:solidFill>
                <a:latin typeface="Lucida Sans Unicode"/>
                <a:cs typeface="Lucida Sans Unicode"/>
              </a:rPr>
              <a:t>Intelligence </a:t>
            </a:r>
            <a:r>
              <a:rPr sz="1691" spc="53" dirty="0">
                <a:solidFill>
                  <a:srgbClr val="22373A"/>
                </a:solidFill>
                <a:latin typeface="Lucida Sans Unicode"/>
                <a:cs typeface="Lucida Sans Unicode"/>
              </a:rPr>
              <a:t>and </a:t>
            </a:r>
            <a:r>
              <a:rPr sz="1691" spc="63" dirty="0">
                <a:solidFill>
                  <a:srgbClr val="22373A"/>
                </a:solidFill>
                <a:latin typeface="Lucida Sans Unicode"/>
                <a:cs typeface="Lucida Sans Unicode"/>
              </a:rPr>
              <a:t> </a:t>
            </a:r>
            <a:r>
              <a:rPr sz="1691" spc="-11" dirty="0">
                <a:solidFill>
                  <a:srgbClr val="22373A"/>
                </a:solidFill>
                <a:latin typeface="Lucida Sans Unicode"/>
                <a:cs typeface="Lucida Sans Unicode"/>
              </a:rPr>
              <a:t>Statistics</a:t>
            </a:r>
            <a:r>
              <a:rPr sz="1691" spc="-32" dirty="0">
                <a:solidFill>
                  <a:srgbClr val="22373A"/>
                </a:solidFill>
                <a:latin typeface="Lucida Sans Unicode"/>
                <a:cs typeface="Lucida Sans Unicode"/>
              </a:rPr>
              <a:t> </a:t>
            </a:r>
            <a:r>
              <a:rPr sz="1691" spc="-42" dirty="0">
                <a:solidFill>
                  <a:srgbClr val="22373A"/>
                </a:solidFill>
                <a:latin typeface="Lucida Sans Unicode"/>
                <a:cs typeface="Lucida Sans Unicode"/>
              </a:rPr>
              <a:t>(AISTATS)</a:t>
            </a:r>
            <a:r>
              <a:rPr sz="1691" spc="-32" dirty="0">
                <a:solidFill>
                  <a:srgbClr val="22373A"/>
                </a:solidFill>
                <a:latin typeface="Lucida Sans Unicode"/>
                <a:cs typeface="Lucida Sans Unicode"/>
              </a:rPr>
              <a:t> </a:t>
            </a:r>
            <a:r>
              <a:rPr sz="1691" spc="-106" dirty="0">
                <a:solidFill>
                  <a:srgbClr val="22373A"/>
                </a:solidFill>
                <a:latin typeface="Lucida Sans Unicode"/>
                <a:cs typeface="Lucida Sans Unicode"/>
              </a:rPr>
              <a:t>(Y.</a:t>
            </a:r>
            <a:r>
              <a:rPr sz="1691" spc="-21" dirty="0">
                <a:solidFill>
                  <a:srgbClr val="22373A"/>
                </a:solidFill>
                <a:latin typeface="Lucida Sans Unicode"/>
                <a:cs typeface="Lucida Sans Unicode"/>
              </a:rPr>
              <a:t> </a:t>
            </a:r>
            <a:r>
              <a:rPr sz="1691" spc="21" dirty="0">
                <a:solidFill>
                  <a:srgbClr val="22373A"/>
                </a:solidFill>
                <a:latin typeface="Lucida Sans Unicode"/>
                <a:cs typeface="Lucida Sans Unicode"/>
              </a:rPr>
              <a:t>W.</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Teh</a:t>
            </a:r>
            <a:r>
              <a:rPr sz="1691" spc="-2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M.</a:t>
            </a:r>
            <a:r>
              <a:rPr sz="1691" spc="-21" dirty="0">
                <a:solidFill>
                  <a:srgbClr val="22373A"/>
                </a:solidFill>
                <a:latin typeface="Lucida Sans Unicode"/>
                <a:cs typeface="Lucida Sans Unicode"/>
              </a:rPr>
              <a:t> </a:t>
            </a:r>
            <a:r>
              <a:rPr sz="1691" spc="-32" dirty="0">
                <a:solidFill>
                  <a:srgbClr val="22373A"/>
                </a:solidFill>
                <a:latin typeface="Lucida Sans Unicode"/>
                <a:cs typeface="Lucida Sans Unicode"/>
              </a:rPr>
              <a:t>Titterington, </a:t>
            </a:r>
            <a:r>
              <a:rPr sz="1691" spc="-85" dirty="0">
                <a:solidFill>
                  <a:srgbClr val="22373A"/>
                </a:solidFill>
                <a:latin typeface="Lucida Sans Unicode"/>
                <a:cs typeface="Lucida Sans Unicode"/>
              </a:rPr>
              <a:t>eds.),</a:t>
            </a:r>
            <a:r>
              <a:rPr sz="1691" spc="-21" dirty="0">
                <a:solidFill>
                  <a:srgbClr val="22373A"/>
                </a:solidFill>
                <a:latin typeface="Lucida Sans Unicode"/>
                <a:cs typeface="Lucida Sans Unicode"/>
              </a:rPr>
              <a:t> </a:t>
            </a:r>
            <a:r>
              <a:rPr sz="1691" spc="-85" dirty="0">
                <a:solidFill>
                  <a:srgbClr val="22373A"/>
                </a:solidFill>
                <a:latin typeface="Lucida Sans Unicode"/>
                <a:cs typeface="Lucida Sans Unicode"/>
              </a:rPr>
              <a:t>vol.</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9,</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May</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2O1O,</a:t>
            </a:r>
            <a:r>
              <a:rPr sz="1691" spc="-21" dirty="0">
                <a:solidFill>
                  <a:srgbClr val="22373A"/>
                </a:solidFill>
                <a:latin typeface="Lucida Sans Unicode"/>
                <a:cs typeface="Lucida Sans Unicode"/>
              </a:rPr>
              <a:t> pp.</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9–16.</a:t>
            </a:r>
            <a:endParaRPr sz="1691" dirty="0">
              <a:latin typeface="Lucida Sans Unicode"/>
              <a:cs typeface="Lucida Sans Unicode"/>
            </a:endParaRPr>
          </a:p>
          <a:p>
            <a:pPr marL="26841" marR="751561">
              <a:lnSpc>
                <a:spcPct val="119300"/>
              </a:lnSpc>
              <a:spcBef>
                <a:spcPts val="1076"/>
              </a:spcBef>
            </a:pPr>
            <a:r>
              <a:rPr sz="1691" spc="-53" dirty="0">
                <a:solidFill>
                  <a:srgbClr val="22373A"/>
                </a:solidFill>
                <a:latin typeface="Lucida Sans Unicode"/>
                <a:cs typeface="Lucida Sans Unicode"/>
              </a:rPr>
              <a:t>Yakov</a:t>
            </a:r>
            <a:r>
              <a:rPr sz="1691" spc="-11" dirty="0">
                <a:solidFill>
                  <a:srgbClr val="22373A"/>
                </a:solidFill>
                <a:latin typeface="Lucida Sans Unicode"/>
                <a:cs typeface="Lucida Sans Unicode"/>
              </a:rPr>
              <a:t> </a:t>
            </a:r>
            <a:r>
              <a:rPr sz="1691" spc="11" dirty="0">
                <a:solidFill>
                  <a:srgbClr val="22373A"/>
                </a:solidFill>
                <a:latin typeface="Lucida Sans Unicode"/>
                <a:cs typeface="Lucida Sans Unicode"/>
              </a:rPr>
              <a:t>Amihud,</a:t>
            </a:r>
            <a:r>
              <a:rPr sz="1691" dirty="0">
                <a:solidFill>
                  <a:srgbClr val="22373A"/>
                </a:solidFill>
                <a:latin typeface="Lucida Sans Unicode"/>
                <a:cs typeface="Lucida Sans Unicode"/>
              </a:rPr>
              <a:t> </a:t>
            </a:r>
            <a:r>
              <a:rPr sz="1691" spc="63" dirty="0">
                <a:solidFill>
                  <a:srgbClr val="22373A"/>
                </a:solidFill>
                <a:latin typeface="Lucida Sans Unicode"/>
                <a:cs typeface="Lucida Sans Unicode"/>
              </a:rPr>
              <a:t>Haim</a:t>
            </a:r>
            <a:r>
              <a:rPr sz="1691" spc="-11" dirty="0">
                <a:solidFill>
                  <a:srgbClr val="22373A"/>
                </a:solidFill>
                <a:latin typeface="Lucida Sans Unicode"/>
                <a:cs typeface="Lucida Sans Unicode"/>
              </a:rPr>
              <a:t> </a:t>
            </a:r>
            <a:r>
              <a:rPr sz="1691" dirty="0">
                <a:solidFill>
                  <a:srgbClr val="22373A"/>
                </a:solidFill>
                <a:latin typeface="Lucida Sans Unicode"/>
                <a:cs typeface="Lucida Sans Unicode"/>
              </a:rPr>
              <a:t>Mendelson, </a:t>
            </a:r>
            <a:r>
              <a:rPr sz="1691" spc="53" dirty="0">
                <a:solidFill>
                  <a:srgbClr val="22373A"/>
                </a:solidFill>
                <a:latin typeface="Lucida Sans Unicode"/>
                <a:cs typeface="Lucida Sans Unicode"/>
              </a:rPr>
              <a:t>and</a:t>
            </a:r>
            <a:r>
              <a:rPr sz="1691" spc="-11" dirty="0">
                <a:solidFill>
                  <a:srgbClr val="22373A"/>
                </a:solidFill>
                <a:latin typeface="Lucida Sans Unicode"/>
                <a:cs typeface="Lucida Sans Unicode"/>
              </a:rPr>
              <a:t> </a:t>
            </a:r>
            <a:r>
              <a:rPr sz="1691" spc="-42" dirty="0">
                <a:solidFill>
                  <a:srgbClr val="22373A"/>
                </a:solidFill>
                <a:latin typeface="Lucida Sans Unicode"/>
                <a:cs typeface="Lucida Sans Unicode"/>
              </a:rPr>
              <a:t>Lasse</a:t>
            </a:r>
            <a:r>
              <a:rPr sz="1691" dirty="0">
                <a:solidFill>
                  <a:srgbClr val="22373A"/>
                </a:solidFill>
                <a:latin typeface="Lucida Sans Unicode"/>
                <a:cs typeface="Lucida Sans Unicode"/>
              </a:rPr>
              <a:t> </a:t>
            </a:r>
            <a:r>
              <a:rPr sz="1691" spc="-63" dirty="0">
                <a:solidFill>
                  <a:srgbClr val="22373A"/>
                </a:solidFill>
                <a:latin typeface="Lucida Sans Unicode"/>
                <a:cs typeface="Lucida Sans Unicode"/>
              </a:rPr>
              <a:t>H.</a:t>
            </a:r>
            <a:r>
              <a:rPr sz="1691" spc="-11" dirty="0">
                <a:solidFill>
                  <a:srgbClr val="22373A"/>
                </a:solidFill>
                <a:latin typeface="Lucida Sans Unicode"/>
                <a:cs typeface="Lucida Sans Unicode"/>
              </a:rPr>
              <a:t> </a:t>
            </a:r>
            <a:r>
              <a:rPr sz="1691" dirty="0">
                <a:solidFill>
                  <a:srgbClr val="22373A"/>
                </a:solidFill>
                <a:latin typeface="Lucida Sans Unicode"/>
                <a:cs typeface="Lucida Sans Unicode"/>
              </a:rPr>
              <a:t>Pedersen, </a:t>
            </a:r>
            <a:r>
              <a:rPr sz="1691" i="1" spc="-21" dirty="0">
                <a:solidFill>
                  <a:srgbClr val="22373A"/>
                </a:solidFill>
                <a:latin typeface="Verdana"/>
                <a:cs typeface="Verdana"/>
              </a:rPr>
              <a:t>Liquidity</a:t>
            </a:r>
            <a:r>
              <a:rPr sz="1691" i="1" spc="-74" dirty="0">
                <a:solidFill>
                  <a:srgbClr val="22373A"/>
                </a:solidFill>
                <a:latin typeface="Verdana"/>
                <a:cs typeface="Verdana"/>
              </a:rPr>
              <a:t> </a:t>
            </a:r>
            <a:r>
              <a:rPr sz="1691" i="1" spc="74" dirty="0">
                <a:solidFill>
                  <a:srgbClr val="22373A"/>
                </a:solidFill>
                <a:latin typeface="Verdana"/>
                <a:cs typeface="Verdana"/>
              </a:rPr>
              <a:t>and</a:t>
            </a:r>
            <a:r>
              <a:rPr sz="1691" i="1" spc="-63" dirty="0">
                <a:solidFill>
                  <a:srgbClr val="22373A"/>
                </a:solidFill>
                <a:latin typeface="Verdana"/>
                <a:cs typeface="Verdana"/>
              </a:rPr>
              <a:t> </a:t>
            </a:r>
            <a:r>
              <a:rPr sz="1691" i="1" spc="-42" dirty="0">
                <a:solidFill>
                  <a:srgbClr val="22373A"/>
                </a:solidFill>
                <a:latin typeface="Verdana"/>
                <a:cs typeface="Verdana"/>
              </a:rPr>
              <a:t>Asset</a:t>
            </a:r>
            <a:r>
              <a:rPr sz="1691" i="1" spc="-74" dirty="0">
                <a:solidFill>
                  <a:srgbClr val="22373A"/>
                </a:solidFill>
                <a:latin typeface="Verdana"/>
                <a:cs typeface="Verdana"/>
              </a:rPr>
              <a:t> </a:t>
            </a:r>
            <a:r>
              <a:rPr sz="1691" i="1" spc="-42" dirty="0">
                <a:solidFill>
                  <a:srgbClr val="22373A"/>
                </a:solidFill>
                <a:latin typeface="Verdana"/>
                <a:cs typeface="Verdana"/>
              </a:rPr>
              <a:t>Prices</a:t>
            </a:r>
            <a:r>
              <a:rPr sz="1691" spc="-42" dirty="0">
                <a:solidFill>
                  <a:srgbClr val="22373A"/>
                </a:solidFill>
                <a:latin typeface="Lucida Sans Unicode"/>
                <a:cs typeface="Lucida Sans Unicode"/>
              </a:rPr>
              <a:t>,</a:t>
            </a:r>
            <a:r>
              <a:rPr sz="1691" dirty="0">
                <a:solidFill>
                  <a:srgbClr val="22373A"/>
                </a:solidFill>
                <a:latin typeface="Lucida Sans Unicode"/>
                <a:cs typeface="Lucida Sans Unicode"/>
              </a:rPr>
              <a:t> </a:t>
            </a:r>
            <a:r>
              <a:rPr sz="1691" spc="21" dirty="0">
                <a:solidFill>
                  <a:srgbClr val="22373A"/>
                </a:solidFill>
                <a:latin typeface="Lucida Sans Unicode"/>
                <a:cs typeface="Lucida Sans Unicode"/>
              </a:rPr>
              <a:t>Social </a:t>
            </a:r>
            <a:r>
              <a:rPr sz="1691" spc="-507" dirty="0">
                <a:solidFill>
                  <a:srgbClr val="22373A"/>
                </a:solidFill>
                <a:latin typeface="Lucida Sans Unicode"/>
                <a:cs typeface="Lucida Sans Unicode"/>
              </a:rPr>
              <a:t> </a:t>
            </a:r>
            <a:r>
              <a:rPr sz="1691" spc="42" dirty="0">
                <a:solidFill>
                  <a:srgbClr val="22373A"/>
                </a:solidFill>
                <a:latin typeface="Lucida Sans Unicode"/>
                <a:cs typeface="Lucida Sans Unicode"/>
              </a:rPr>
              <a:t>Science</a:t>
            </a:r>
            <a:r>
              <a:rPr sz="1691" spc="-42" dirty="0">
                <a:solidFill>
                  <a:srgbClr val="22373A"/>
                </a:solidFill>
                <a:latin typeface="Lucida Sans Unicode"/>
                <a:cs typeface="Lucida Sans Unicode"/>
              </a:rPr>
              <a:t> </a:t>
            </a:r>
            <a:r>
              <a:rPr sz="1691" spc="21" dirty="0">
                <a:solidFill>
                  <a:srgbClr val="22373A"/>
                </a:solidFill>
                <a:latin typeface="Lucida Sans Unicode"/>
                <a:cs typeface="Lucida Sans Unicode"/>
              </a:rPr>
              <a:t>Research</a:t>
            </a:r>
            <a:r>
              <a:rPr sz="1691" spc="-32" dirty="0">
                <a:solidFill>
                  <a:srgbClr val="22373A"/>
                </a:solidFill>
                <a:latin typeface="Lucida Sans Unicode"/>
                <a:cs typeface="Lucida Sans Unicode"/>
              </a:rPr>
              <a:t> </a:t>
            </a:r>
            <a:r>
              <a:rPr sz="1691" spc="21" dirty="0">
                <a:solidFill>
                  <a:srgbClr val="22373A"/>
                </a:solidFill>
                <a:latin typeface="Lucida Sans Unicode"/>
                <a:cs typeface="Lucida Sans Unicode"/>
              </a:rPr>
              <a:t>Network</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Working</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Paper</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Series</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(2O1O).</a:t>
            </a:r>
            <a:endParaRPr sz="1691" dirty="0">
              <a:latin typeface="Lucida Sans Unicode"/>
              <a:cs typeface="Lucida Sans Unicode"/>
            </a:endParaRPr>
          </a:p>
          <a:p>
            <a:pPr marL="26841" marR="165075">
              <a:lnSpc>
                <a:spcPct val="119300"/>
              </a:lnSpc>
              <a:spcBef>
                <a:spcPts val="1076"/>
              </a:spcBef>
            </a:pPr>
            <a:r>
              <a:rPr sz="1691" spc="32" dirty="0">
                <a:solidFill>
                  <a:srgbClr val="22373A"/>
                </a:solidFill>
                <a:latin typeface="Lucida Sans Unicode"/>
                <a:cs typeface="Lucida Sans Unicode"/>
              </a:rPr>
              <a:t>Robert</a:t>
            </a:r>
            <a:r>
              <a:rPr sz="1691" spc="-32" dirty="0">
                <a:solidFill>
                  <a:srgbClr val="22373A"/>
                </a:solidFill>
                <a:latin typeface="Lucida Sans Unicode"/>
                <a:cs typeface="Lucida Sans Unicode"/>
              </a:rPr>
              <a:t> </a:t>
            </a:r>
            <a:r>
              <a:rPr sz="1691" dirty="0">
                <a:solidFill>
                  <a:srgbClr val="22373A"/>
                </a:solidFill>
                <a:latin typeface="Lucida Sans Unicode"/>
                <a:cs typeface="Lucida Sans Unicode"/>
              </a:rPr>
              <a:t>Almgren,</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Chee</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Thum,</a:t>
            </a:r>
            <a:r>
              <a:rPr sz="1691" spc="-32" dirty="0">
                <a:solidFill>
                  <a:srgbClr val="22373A"/>
                </a:solidFill>
                <a:latin typeface="Lucida Sans Unicode"/>
                <a:cs typeface="Lucida Sans Unicode"/>
              </a:rPr>
              <a:t> </a:t>
            </a:r>
            <a:r>
              <a:rPr sz="1691" spc="85" dirty="0">
                <a:solidFill>
                  <a:srgbClr val="22373A"/>
                </a:solidFill>
                <a:latin typeface="Lucida Sans Unicode"/>
                <a:cs typeface="Lucida Sans Unicode"/>
              </a:rPr>
              <a:t>Emmanuel</a:t>
            </a:r>
            <a:r>
              <a:rPr sz="1691" spc="-21" dirty="0">
                <a:solidFill>
                  <a:srgbClr val="22373A"/>
                </a:solidFill>
                <a:latin typeface="Lucida Sans Unicode"/>
                <a:cs typeface="Lucida Sans Unicode"/>
              </a:rPr>
              <a:t> </a:t>
            </a:r>
            <a:r>
              <a:rPr sz="1691" spc="32" dirty="0">
                <a:solidFill>
                  <a:srgbClr val="22373A"/>
                </a:solidFill>
                <a:latin typeface="Lucida Sans Unicode"/>
                <a:cs typeface="Lucida Sans Unicode"/>
              </a:rPr>
              <a:t>Hauptmann,</a:t>
            </a:r>
            <a:r>
              <a:rPr sz="1691" spc="-2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21" dirty="0">
                <a:solidFill>
                  <a:srgbClr val="22373A"/>
                </a:solidFill>
                <a:latin typeface="Lucida Sans Unicode"/>
                <a:cs typeface="Lucida Sans Unicode"/>
              </a:rPr>
              <a:t> </a:t>
            </a:r>
            <a:r>
              <a:rPr sz="1691" spc="32" dirty="0">
                <a:solidFill>
                  <a:srgbClr val="22373A"/>
                </a:solidFill>
                <a:latin typeface="Lucida Sans Unicode"/>
                <a:cs typeface="Lucida Sans Unicode"/>
              </a:rPr>
              <a:t>Hong</a:t>
            </a:r>
            <a:r>
              <a:rPr sz="1691" spc="-32" dirty="0">
                <a:solidFill>
                  <a:srgbClr val="22373A"/>
                </a:solidFill>
                <a:latin typeface="Lucida Sans Unicode"/>
                <a:cs typeface="Lucida Sans Unicode"/>
              </a:rPr>
              <a:t> </a:t>
            </a:r>
            <a:r>
              <a:rPr sz="1691" spc="-106" dirty="0">
                <a:solidFill>
                  <a:srgbClr val="22373A"/>
                </a:solidFill>
                <a:latin typeface="Lucida Sans Unicode"/>
                <a:cs typeface="Lucida Sans Unicode"/>
              </a:rPr>
              <a:t>Li,</a:t>
            </a:r>
            <a:r>
              <a:rPr sz="1691" spc="-21" dirty="0">
                <a:solidFill>
                  <a:srgbClr val="22373A"/>
                </a:solidFill>
                <a:latin typeface="Lucida Sans Unicode"/>
                <a:cs typeface="Lucida Sans Unicode"/>
              </a:rPr>
              <a:t> </a:t>
            </a:r>
            <a:r>
              <a:rPr sz="1691" i="1" dirty="0">
                <a:solidFill>
                  <a:srgbClr val="22373A"/>
                </a:solidFill>
                <a:latin typeface="Verdana"/>
                <a:cs typeface="Verdana"/>
              </a:rPr>
              <a:t>Direct</a:t>
            </a:r>
            <a:r>
              <a:rPr sz="1691" i="1" spc="-85" dirty="0">
                <a:solidFill>
                  <a:srgbClr val="22373A"/>
                </a:solidFill>
                <a:latin typeface="Verdana"/>
                <a:cs typeface="Verdana"/>
              </a:rPr>
              <a:t> </a:t>
            </a:r>
            <a:r>
              <a:rPr sz="1691" i="1" spc="11" dirty="0">
                <a:solidFill>
                  <a:srgbClr val="22373A"/>
                </a:solidFill>
                <a:latin typeface="Verdana"/>
                <a:cs typeface="Verdana"/>
              </a:rPr>
              <a:t>Estimation</a:t>
            </a:r>
            <a:r>
              <a:rPr sz="1691" i="1" spc="-95" dirty="0">
                <a:solidFill>
                  <a:srgbClr val="22373A"/>
                </a:solidFill>
                <a:latin typeface="Verdana"/>
                <a:cs typeface="Verdana"/>
              </a:rPr>
              <a:t> </a:t>
            </a:r>
            <a:r>
              <a:rPr sz="1691" i="1" spc="-32" dirty="0">
                <a:solidFill>
                  <a:srgbClr val="22373A"/>
                </a:solidFill>
                <a:latin typeface="Verdana"/>
                <a:cs typeface="Verdana"/>
              </a:rPr>
              <a:t>of</a:t>
            </a:r>
            <a:r>
              <a:rPr sz="1691" i="1" spc="-85" dirty="0">
                <a:solidFill>
                  <a:srgbClr val="22373A"/>
                </a:solidFill>
                <a:latin typeface="Verdana"/>
                <a:cs typeface="Verdana"/>
              </a:rPr>
              <a:t> </a:t>
            </a:r>
            <a:r>
              <a:rPr sz="1691" i="1" spc="-11" dirty="0">
                <a:solidFill>
                  <a:srgbClr val="22373A"/>
                </a:solidFill>
                <a:latin typeface="Verdana"/>
                <a:cs typeface="Verdana"/>
              </a:rPr>
              <a:t>Equity </a:t>
            </a:r>
            <a:r>
              <a:rPr sz="1691" i="1" spc="-560" dirty="0">
                <a:solidFill>
                  <a:srgbClr val="22373A"/>
                </a:solidFill>
                <a:latin typeface="Verdana"/>
                <a:cs typeface="Verdana"/>
              </a:rPr>
              <a:t> </a:t>
            </a:r>
            <a:r>
              <a:rPr sz="1691" i="1" spc="11" dirty="0">
                <a:solidFill>
                  <a:srgbClr val="22373A"/>
                </a:solidFill>
                <a:latin typeface="Verdana"/>
                <a:cs typeface="Verdana"/>
              </a:rPr>
              <a:t>Market</a:t>
            </a:r>
            <a:r>
              <a:rPr sz="1691" i="1" spc="-106" dirty="0">
                <a:solidFill>
                  <a:srgbClr val="22373A"/>
                </a:solidFill>
                <a:latin typeface="Verdana"/>
                <a:cs typeface="Verdana"/>
              </a:rPr>
              <a:t> </a:t>
            </a:r>
            <a:r>
              <a:rPr sz="1691" i="1" dirty="0">
                <a:solidFill>
                  <a:srgbClr val="22373A"/>
                </a:solidFill>
                <a:latin typeface="Verdana"/>
                <a:cs typeface="Verdana"/>
              </a:rPr>
              <a:t>Impact</a:t>
            </a:r>
            <a:r>
              <a:rPr sz="1691" dirty="0">
                <a:solidFill>
                  <a:srgbClr val="22373A"/>
                </a:solidFill>
                <a:latin typeface="Lucida Sans Unicode"/>
                <a:cs typeface="Lucida Sans Unicode"/>
              </a:rPr>
              <a:t>,</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Risk</a:t>
            </a:r>
            <a:r>
              <a:rPr sz="1691" spc="-32" dirty="0">
                <a:solidFill>
                  <a:srgbClr val="22373A"/>
                </a:solidFill>
                <a:latin typeface="Lucida Sans Unicode"/>
                <a:cs typeface="Lucida Sans Unicode"/>
              </a:rPr>
              <a:t> </a:t>
            </a:r>
            <a:r>
              <a:rPr sz="1691" b="1" spc="137" dirty="0">
                <a:solidFill>
                  <a:srgbClr val="22373A"/>
                </a:solidFill>
                <a:latin typeface="Tahoma"/>
                <a:cs typeface="Tahoma"/>
              </a:rPr>
              <a:t>Ł8</a:t>
            </a:r>
            <a:r>
              <a:rPr sz="1691" b="1" dirty="0">
                <a:solidFill>
                  <a:srgbClr val="22373A"/>
                </a:solidFill>
                <a:latin typeface="Tahoma"/>
                <a:cs typeface="Tahoma"/>
              </a:rPr>
              <a:t> </a:t>
            </a:r>
            <a:r>
              <a:rPr sz="1691" spc="-53" dirty="0">
                <a:solidFill>
                  <a:srgbClr val="22373A"/>
                </a:solidFill>
                <a:latin typeface="Lucida Sans Unicode"/>
                <a:cs typeface="Lucida Sans Unicode"/>
              </a:rPr>
              <a:t>(2OO5),</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57–62.</a:t>
            </a:r>
            <a:endParaRPr sz="1691" dirty="0">
              <a:latin typeface="Lucida Sans Unicode"/>
              <a:cs typeface="Lucida Sans Unicode"/>
            </a:endParaRPr>
          </a:p>
          <a:p>
            <a:pPr marL="26841">
              <a:spcBef>
                <a:spcPts val="1469"/>
              </a:spcBef>
            </a:pPr>
            <a:r>
              <a:rPr sz="1691" spc="11" dirty="0">
                <a:solidFill>
                  <a:srgbClr val="22373A"/>
                </a:solidFill>
                <a:latin typeface="Lucida Sans Unicode"/>
                <a:cs typeface="Lucida Sans Unicode"/>
              </a:rPr>
              <a:t>Antoine</a:t>
            </a:r>
            <a:r>
              <a:rPr sz="1691" spc="-11" dirty="0">
                <a:solidFill>
                  <a:srgbClr val="22373A"/>
                </a:solidFill>
                <a:latin typeface="Lucida Sans Unicode"/>
                <a:cs typeface="Lucida Sans Unicode"/>
              </a:rPr>
              <a:t> </a:t>
            </a:r>
            <a:r>
              <a:rPr sz="1691" dirty="0">
                <a:solidFill>
                  <a:srgbClr val="22373A"/>
                </a:solidFill>
                <a:latin typeface="Lucida Sans Unicode"/>
                <a:cs typeface="Lucida Sans Unicode"/>
              </a:rPr>
              <a:t>Bouveret, </a:t>
            </a:r>
            <a:r>
              <a:rPr sz="1691" spc="-32" dirty="0">
                <a:solidFill>
                  <a:srgbClr val="22373A"/>
                </a:solidFill>
                <a:latin typeface="Lucida Sans Unicode"/>
                <a:cs typeface="Lucida Sans Unicode"/>
              </a:rPr>
              <a:t>Cyrille</a:t>
            </a:r>
            <a:r>
              <a:rPr sz="1691" spc="-11" dirty="0">
                <a:solidFill>
                  <a:srgbClr val="22373A"/>
                </a:solidFill>
                <a:latin typeface="Lucida Sans Unicode"/>
                <a:cs typeface="Lucida Sans Unicode"/>
              </a:rPr>
              <a:t> </a:t>
            </a:r>
            <a:r>
              <a:rPr sz="1691" dirty="0">
                <a:solidFill>
                  <a:srgbClr val="22373A"/>
                </a:solidFill>
                <a:latin typeface="Lucida Sans Unicode"/>
                <a:cs typeface="Lucida Sans Unicode"/>
              </a:rPr>
              <a:t>Guillaumie, </a:t>
            </a:r>
            <a:r>
              <a:rPr sz="1691" spc="-32" dirty="0">
                <a:solidFill>
                  <a:srgbClr val="22373A"/>
                </a:solidFill>
                <a:latin typeface="Lucida Sans Unicode"/>
                <a:cs typeface="Lucida Sans Unicode"/>
              </a:rPr>
              <a:t>Carlos</a:t>
            </a:r>
            <a:r>
              <a:rPr sz="1691" spc="-11" dirty="0">
                <a:solidFill>
                  <a:srgbClr val="22373A"/>
                </a:solidFill>
                <a:latin typeface="Lucida Sans Unicode"/>
                <a:cs typeface="Lucida Sans Unicode"/>
              </a:rPr>
              <a:t> </a:t>
            </a:r>
            <a:r>
              <a:rPr sz="1691" spc="-95" dirty="0">
                <a:solidFill>
                  <a:srgbClr val="22373A"/>
                </a:solidFill>
                <a:latin typeface="Lucida Sans Unicode"/>
                <a:cs typeface="Lucida Sans Unicode"/>
              </a:rPr>
              <a:t>A.</a:t>
            </a:r>
            <a:r>
              <a:rPr sz="1691" dirty="0">
                <a:solidFill>
                  <a:srgbClr val="22373A"/>
                </a:solidFill>
                <a:latin typeface="Lucida Sans Unicode"/>
                <a:cs typeface="Lucida Sans Unicode"/>
              </a:rPr>
              <a:t> </a:t>
            </a:r>
            <a:r>
              <a:rPr sz="1691" spc="-11" dirty="0">
                <a:solidFill>
                  <a:srgbClr val="22373A"/>
                </a:solidFill>
                <a:latin typeface="Lucida Sans Unicode"/>
                <a:cs typeface="Lucida Sans Unicode"/>
              </a:rPr>
              <a:t>Roqueiro, </a:t>
            </a:r>
            <a:r>
              <a:rPr sz="1691" spc="-21" dirty="0">
                <a:solidFill>
                  <a:srgbClr val="22373A"/>
                </a:solidFill>
                <a:latin typeface="Lucida Sans Unicode"/>
                <a:cs typeface="Lucida Sans Unicode"/>
              </a:rPr>
              <a:t>Christian</a:t>
            </a:r>
            <a:r>
              <a:rPr sz="1691" dirty="0">
                <a:solidFill>
                  <a:srgbClr val="22373A"/>
                </a:solidFill>
                <a:latin typeface="Lucida Sans Unicode"/>
                <a:cs typeface="Lucida Sans Unicode"/>
              </a:rPr>
              <a:t> </a:t>
            </a:r>
            <a:r>
              <a:rPr sz="1691" spc="-11" dirty="0">
                <a:solidFill>
                  <a:srgbClr val="22373A"/>
                </a:solidFill>
                <a:latin typeface="Lucida Sans Unicode"/>
                <a:cs typeface="Lucida Sans Unicode"/>
              </a:rPr>
              <a:t>Winkler, </a:t>
            </a:r>
            <a:r>
              <a:rPr sz="1691" spc="53" dirty="0">
                <a:solidFill>
                  <a:srgbClr val="22373A"/>
                </a:solidFill>
                <a:latin typeface="Lucida Sans Unicode"/>
                <a:cs typeface="Lucida Sans Unicode"/>
              </a:rPr>
              <a:t>and</a:t>
            </a:r>
            <a:r>
              <a:rPr sz="1691" dirty="0">
                <a:solidFill>
                  <a:srgbClr val="22373A"/>
                </a:solidFill>
                <a:latin typeface="Lucida Sans Unicode"/>
                <a:cs typeface="Lucida Sans Unicode"/>
              </a:rPr>
              <a:t> </a:t>
            </a:r>
            <a:r>
              <a:rPr sz="1691" spc="11" dirty="0">
                <a:solidFill>
                  <a:srgbClr val="22373A"/>
                </a:solidFill>
                <a:latin typeface="Lucida Sans Unicode"/>
                <a:cs typeface="Lucida Sans Unicode"/>
              </a:rPr>
              <a:t>Steffen</a:t>
            </a:r>
            <a:r>
              <a:rPr sz="1691" spc="-11" dirty="0">
                <a:solidFill>
                  <a:srgbClr val="22373A"/>
                </a:solidFill>
                <a:latin typeface="Lucida Sans Unicode"/>
                <a:cs typeface="Lucida Sans Unicode"/>
              </a:rPr>
              <a:t> Nauhaus,</a:t>
            </a:r>
            <a:endParaRPr sz="1691" dirty="0">
              <a:latin typeface="Lucida Sans Unicode"/>
              <a:cs typeface="Lucida Sans Unicode"/>
            </a:endParaRPr>
          </a:p>
          <a:p>
            <a:pPr marL="26841">
              <a:spcBef>
                <a:spcPts val="391"/>
              </a:spcBef>
            </a:pPr>
            <a:r>
              <a:rPr sz="1691" i="1" dirty="0">
                <a:solidFill>
                  <a:srgbClr val="22373A"/>
                </a:solidFill>
                <a:latin typeface="Verdana"/>
                <a:cs typeface="Verdana"/>
              </a:rPr>
              <a:t>High-frequency</a:t>
            </a:r>
            <a:r>
              <a:rPr sz="1691" i="1" spc="-74" dirty="0">
                <a:solidFill>
                  <a:srgbClr val="22373A"/>
                </a:solidFill>
                <a:latin typeface="Verdana"/>
                <a:cs typeface="Verdana"/>
              </a:rPr>
              <a:t> </a:t>
            </a:r>
            <a:r>
              <a:rPr sz="1691" i="1" spc="11" dirty="0">
                <a:solidFill>
                  <a:srgbClr val="22373A"/>
                </a:solidFill>
                <a:latin typeface="Verdana"/>
                <a:cs typeface="Verdana"/>
              </a:rPr>
              <a:t>trading</a:t>
            </a:r>
            <a:r>
              <a:rPr sz="1691" i="1" spc="-74" dirty="0">
                <a:solidFill>
                  <a:srgbClr val="22373A"/>
                </a:solidFill>
                <a:latin typeface="Verdana"/>
                <a:cs typeface="Verdana"/>
              </a:rPr>
              <a:t> </a:t>
            </a:r>
            <a:r>
              <a:rPr sz="1691" i="1" spc="-32" dirty="0">
                <a:solidFill>
                  <a:srgbClr val="22373A"/>
                </a:solidFill>
                <a:latin typeface="Verdana"/>
                <a:cs typeface="Verdana"/>
              </a:rPr>
              <a:t>activity</a:t>
            </a:r>
            <a:r>
              <a:rPr sz="1691" i="1" spc="-63" dirty="0">
                <a:solidFill>
                  <a:srgbClr val="22373A"/>
                </a:solidFill>
                <a:latin typeface="Verdana"/>
                <a:cs typeface="Verdana"/>
              </a:rPr>
              <a:t> </a:t>
            </a:r>
            <a:r>
              <a:rPr sz="1691" i="1" dirty="0">
                <a:solidFill>
                  <a:srgbClr val="22373A"/>
                </a:solidFill>
                <a:latin typeface="Verdana"/>
                <a:cs typeface="Verdana"/>
              </a:rPr>
              <a:t>in</a:t>
            </a:r>
            <a:r>
              <a:rPr sz="1691" i="1" spc="-74" dirty="0">
                <a:solidFill>
                  <a:srgbClr val="22373A"/>
                </a:solidFill>
                <a:latin typeface="Verdana"/>
                <a:cs typeface="Verdana"/>
              </a:rPr>
              <a:t> </a:t>
            </a:r>
            <a:r>
              <a:rPr sz="1691" i="1" spc="32" dirty="0">
                <a:solidFill>
                  <a:srgbClr val="22373A"/>
                </a:solidFill>
                <a:latin typeface="Verdana"/>
                <a:cs typeface="Verdana"/>
              </a:rPr>
              <a:t>EU</a:t>
            </a:r>
            <a:r>
              <a:rPr sz="1691" i="1" spc="-74" dirty="0">
                <a:solidFill>
                  <a:srgbClr val="22373A"/>
                </a:solidFill>
                <a:latin typeface="Verdana"/>
                <a:cs typeface="Verdana"/>
              </a:rPr>
              <a:t> </a:t>
            </a:r>
            <a:r>
              <a:rPr sz="1691" i="1" spc="-21" dirty="0">
                <a:solidFill>
                  <a:srgbClr val="22373A"/>
                </a:solidFill>
                <a:latin typeface="Verdana"/>
                <a:cs typeface="Verdana"/>
              </a:rPr>
              <a:t>equity</a:t>
            </a:r>
            <a:r>
              <a:rPr sz="1691" i="1" spc="-63" dirty="0">
                <a:solidFill>
                  <a:srgbClr val="22373A"/>
                </a:solidFill>
                <a:latin typeface="Verdana"/>
                <a:cs typeface="Verdana"/>
              </a:rPr>
              <a:t> </a:t>
            </a:r>
            <a:r>
              <a:rPr sz="1691" i="1" spc="-32" dirty="0">
                <a:solidFill>
                  <a:srgbClr val="22373A"/>
                </a:solidFill>
                <a:latin typeface="Verdana"/>
                <a:cs typeface="Verdana"/>
              </a:rPr>
              <a:t>markets</a:t>
            </a:r>
            <a:r>
              <a:rPr sz="1691" spc="-32" dirty="0">
                <a:solidFill>
                  <a:srgbClr val="22373A"/>
                </a:solidFill>
                <a:latin typeface="Lucida Sans Unicode"/>
                <a:cs typeface="Lucida Sans Unicode"/>
              </a:rPr>
              <a:t>,</a:t>
            </a:r>
            <a:r>
              <a:rPr sz="1691" spc="-11" dirty="0">
                <a:solidFill>
                  <a:srgbClr val="22373A"/>
                </a:solidFill>
                <a:latin typeface="Lucida Sans Unicode"/>
                <a:cs typeface="Lucida Sans Unicode"/>
              </a:rPr>
              <a:t> </a:t>
            </a:r>
            <a:r>
              <a:rPr sz="1691" spc="-63" dirty="0">
                <a:solidFill>
                  <a:srgbClr val="22373A"/>
                </a:solidFill>
                <a:latin typeface="Lucida Sans Unicode"/>
                <a:cs typeface="Lucida Sans Unicode"/>
              </a:rPr>
              <a:t>Tech.</a:t>
            </a:r>
            <a:r>
              <a:rPr sz="1691" dirty="0">
                <a:solidFill>
                  <a:srgbClr val="22373A"/>
                </a:solidFill>
                <a:latin typeface="Lucida Sans Unicode"/>
                <a:cs typeface="Lucida Sans Unicode"/>
              </a:rPr>
              <a:t> </a:t>
            </a:r>
            <a:r>
              <a:rPr sz="1691" spc="-42" dirty="0">
                <a:solidFill>
                  <a:srgbClr val="22373A"/>
                </a:solidFill>
                <a:latin typeface="Lucida Sans Unicode"/>
                <a:cs typeface="Lucida Sans Unicode"/>
              </a:rPr>
              <a:t>report,</a:t>
            </a:r>
            <a:r>
              <a:rPr sz="1691" spc="-11" dirty="0">
                <a:solidFill>
                  <a:srgbClr val="22373A"/>
                </a:solidFill>
                <a:latin typeface="Lucida Sans Unicode"/>
                <a:cs typeface="Lucida Sans Unicode"/>
              </a:rPr>
              <a:t> </a:t>
            </a:r>
            <a:r>
              <a:rPr sz="1691" spc="42" dirty="0">
                <a:solidFill>
                  <a:srgbClr val="22373A"/>
                </a:solidFill>
                <a:latin typeface="Lucida Sans Unicode"/>
                <a:cs typeface="Lucida Sans Unicode"/>
              </a:rPr>
              <a:t>ESMA,</a:t>
            </a:r>
            <a:r>
              <a:rPr sz="1691" spc="-11" dirty="0">
                <a:solidFill>
                  <a:srgbClr val="22373A"/>
                </a:solidFill>
                <a:latin typeface="Lucida Sans Unicode"/>
                <a:cs typeface="Lucida Sans Unicode"/>
              </a:rPr>
              <a:t> 2O14.</a:t>
            </a:r>
            <a:endParaRPr sz="1691" dirty="0">
              <a:latin typeface="Lucida Sans Unicode"/>
              <a:cs typeface="Lucida Sans Unicode"/>
            </a:endParaRPr>
          </a:p>
          <a:p>
            <a:pPr marL="26841" marR="28184">
              <a:lnSpc>
                <a:spcPct val="119300"/>
              </a:lnSpc>
              <a:spcBef>
                <a:spcPts val="1076"/>
              </a:spcBef>
            </a:pPr>
            <a:r>
              <a:rPr sz="1691" dirty="0">
                <a:solidFill>
                  <a:srgbClr val="22373A"/>
                </a:solidFill>
                <a:latin typeface="Lucida Sans Unicode"/>
                <a:cs typeface="Lucida Sans Unicode"/>
              </a:rPr>
              <a:t>Nataliya</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Bershova</a:t>
            </a:r>
            <a:r>
              <a:rPr sz="1691" spc="-2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21" dirty="0">
                <a:solidFill>
                  <a:srgbClr val="22373A"/>
                </a:solidFill>
                <a:latin typeface="Lucida Sans Unicode"/>
                <a:cs typeface="Lucida Sans Unicode"/>
              </a:rPr>
              <a:t> </a:t>
            </a:r>
            <a:r>
              <a:rPr sz="1691" spc="21" dirty="0">
                <a:solidFill>
                  <a:srgbClr val="22373A"/>
                </a:solidFill>
                <a:latin typeface="Lucida Sans Unicode"/>
                <a:cs typeface="Lucida Sans Unicode"/>
              </a:rPr>
              <a:t>Dmitry</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Rakhlin,</a:t>
            </a:r>
            <a:r>
              <a:rPr sz="1691" spc="-21" dirty="0">
                <a:solidFill>
                  <a:srgbClr val="22373A"/>
                </a:solidFill>
                <a:latin typeface="Lucida Sans Unicode"/>
                <a:cs typeface="Lucida Sans Unicode"/>
              </a:rPr>
              <a:t> </a:t>
            </a:r>
            <a:r>
              <a:rPr sz="1691" i="1" spc="-63" dirty="0">
                <a:solidFill>
                  <a:srgbClr val="22373A"/>
                </a:solidFill>
                <a:latin typeface="Verdana"/>
                <a:cs typeface="Verdana"/>
              </a:rPr>
              <a:t>The</a:t>
            </a:r>
            <a:r>
              <a:rPr sz="1691" i="1" spc="-85" dirty="0">
                <a:solidFill>
                  <a:srgbClr val="22373A"/>
                </a:solidFill>
                <a:latin typeface="Verdana"/>
                <a:cs typeface="Verdana"/>
              </a:rPr>
              <a:t> </a:t>
            </a:r>
            <a:r>
              <a:rPr sz="1691" i="1" spc="-11" dirty="0">
                <a:solidFill>
                  <a:srgbClr val="22373A"/>
                </a:solidFill>
                <a:latin typeface="Verdana"/>
                <a:cs typeface="Verdana"/>
              </a:rPr>
              <a:t>Non-Linear</a:t>
            </a:r>
            <a:r>
              <a:rPr sz="1691" i="1" spc="-85" dirty="0">
                <a:solidFill>
                  <a:srgbClr val="22373A"/>
                </a:solidFill>
                <a:latin typeface="Verdana"/>
                <a:cs typeface="Verdana"/>
              </a:rPr>
              <a:t> </a:t>
            </a:r>
            <a:r>
              <a:rPr sz="1691" i="1" spc="11" dirty="0">
                <a:solidFill>
                  <a:srgbClr val="22373A"/>
                </a:solidFill>
                <a:latin typeface="Verdana"/>
                <a:cs typeface="Verdana"/>
              </a:rPr>
              <a:t>Market</a:t>
            </a:r>
            <a:r>
              <a:rPr sz="1691" i="1" spc="-85" dirty="0">
                <a:solidFill>
                  <a:srgbClr val="22373A"/>
                </a:solidFill>
                <a:latin typeface="Verdana"/>
                <a:cs typeface="Verdana"/>
              </a:rPr>
              <a:t> </a:t>
            </a:r>
            <a:r>
              <a:rPr sz="1691" i="1" spc="32" dirty="0">
                <a:solidFill>
                  <a:srgbClr val="22373A"/>
                </a:solidFill>
                <a:latin typeface="Verdana"/>
                <a:cs typeface="Verdana"/>
              </a:rPr>
              <a:t>Impact</a:t>
            </a:r>
            <a:r>
              <a:rPr sz="1691" i="1" spc="-85" dirty="0">
                <a:solidFill>
                  <a:srgbClr val="22373A"/>
                </a:solidFill>
                <a:latin typeface="Verdana"/>
                <a:cs typeface="Verdana"/>
              </a:rPr>
              <a:t> </a:t>
            </a:r>
            <a:r>
              <a:rPr sz="1691" i="1" spc="-32" dirty="0">
                <a:solidFill>
                  <a:srgbClr val="22373A"/>
                </a:solidFill>
                <a:latin typeface="Verdana"/>
                <a:cs typeface="Verdana"/>
              </a:rPr>
              <a:t>of</a:t>
            </a:r>
            <a:r>
              <a:rPr sz="1691" i="1" spc="-85" dirty="0">
                <a:solidFill>
                  <a:srgbClr val="22373A"/>
                </a:solidFill>
                <a:latin typeface="Verdana"/>
                <a:cs typeface="Verdana"/>
              </a:rPr>
              <a:t> </a:t>
            </a:r>
            <a:r>
              <a:rPr sz="1691" i="1" spc="-11" dirty="0">
                <a:solidFill>
                  <a:srgbClr val="22373A"/>
                </a:solidFill>
                <a:latin typeface="Verdana"/>
                <a:cs typeface="Verdana"/>
              </a:rPr>
              <a:t>Large</a:t>
            </a:r>
            <a:r>
              <a:rPr sz="1691" i="1" spc="-85" dirty="0">
                <a:solidFill>
                  <a:srgbClr val="22373A"/>
                </a:solidFill>
                <a:latin typeface="Verdana"/>
                <a:cs typeface="Verdana"/>
              </a:rPr>
              <a:t> </a:t>
            </a:r>
            <a:r>
              <a:rPr sz="1691" i="1" spc="-95" dirty="0">
                <a:solidFill>
                  <a:srgbClr val="22373A"/>
                </a:solidFill>
                <a:latin typeface="Verdana"/>
                <a:cs typeface="Verdana"/>
              </a:rPr>
              <a:t>Trades:</a:t>
            </a:r>
            <a:r>
              <a:rPr sz="1691" i="1" dirty="0">
                <a:solidFill>
                  <a:srgbClr val="22373A"/>
                </a:solidFill>
                <a:latin typeface="Verdana"/>
                <a:cs typeface="Verdana"/>
              </a:rPr>
              <a:t> Evidence </a:t>
            </a:r>
            <a:r>
              <a:rPr sz="1691" i="1" spc="-571" dirty="0">
                <a:solidFill>
                  <a:srgbClr val="22373A"/>
                </a:solidFill>
                <a:latin typeface="Verdana"/>
                <a:cs typeface="Verdana"/>
              </a:rPr>
              <a:t> </a:t>
            </a:r>
            <a:r>
              <a:rPr sz="1691" i="1" dirty="0">
                <a:solidFill>
                  <a:srgbClr val="22373A"/>
                </a:solidFill>
                <a:latin typeface="Verdana"/>
                <a:cs typeface="Verdana"/>
              </a:rPr>
              <a:t>from</a:t>
            </a:r>
            <a:r>
              <a:rPr sz="1691" i="1" spc="-95" dirty="0">
                <a:solidFill>
                  <a:srgbClr val="22373A"/>
                </a:solidFill>
                <a:latin typeface="Verdana"/>
                <a:cs typeface="Verdana"/>
              </a:rPr>
              <a:t> </a:t>
            </a:r>
            <a:r>
              <a:rPr sz="1691" i="1" spc="-42" dirty="0">
                <a:solidFill>
                  <a:srgbClr val="22373A"/>
                </a:solidFill>
                <a:latin typeface="Verdana"/>
                <a:cs typeface="Verdana"/>
              </a:rPr>
              <a:t>Buy-Side</a:t>
            </a:r>
            <a:r>
              <a:rPr sz="1691" i="1" spc="-95" dirty="0">
                <a:solidFill>
                  <a:srgbClr val="22373A"/>
                </a:solidFill>
                <a:latin typeface="Verdana"/>
                <a:cs typeface="Verdana"/>
              </a:rPr>
              <a:t> </a:t>
            </a:r>
            <a:r>
              <a:rPr sz="1691" i="1" spc="-21" dirty="0">
                <a:solidFill>
                  <a:srgbClr val="22373A"/>
                </a:solidFill>
                <a:latin typeface="Verdana"/>
                <a:cs typeface="Verdana"/>
              </a:rPr>
              <a:t>Order</a:t>
            </a:r>
            <a:r>
              <a:rPr sz="1691" i="1" spc="-95" dirty="0">
                <a:solidFill>
                  <a:srgbClr val="22373A"/>
                </a:solidFill>
                <a:latin typeface="Verdana"/>
                <a:cs typeface="Verdana"/>
              </a:rPr>
              <a:t> </a:t>
            </a:r>
            <a:r>
              <a:rPr sz="1691" i="1" spc="-42" dirty="0">
                <a:solidFill>
                  <a:srgbClr val="22373A"/>
                </a:solidFill>
                <a:latin typeface="Verdana"/>
                <a:cs typeface="Verdana"/>
              </a:rPr>
              <a:t>Flow</a:t>
            </a:r>
            <a:r>
              <a:rPr sz="1691" spc="-42" dirty="0">
                <a:solidFill>
                  <a:srgbClr val="22373A"/>
                </a:solidFill>
                <a:latin typeface="Lucida Sans Unicode"/>
                <a:cs typeface="Lucida Sans Unicode"/>
              </a:rPr>
              <a:t>,</a:t>
            </a:r>
            <a:r>
              <a:rPr sz="1691" spc="-32" dirty="0">
                <a:solidFill>
                  <a:srgbClr val="22373A"/>
                </a:solidFill>
                <a:latin typeface="Lucida Sans Unicode"/>
                <a:cs typeface="Lucida Sans Unicode"/>
              </a:rPr>
              <a:t> </a:t>
            </a:r>
            <a:r>
              <a:rPr sz="1691" spc="-63" dirty="0">
                <a:solidFill>
                  <a:srgbClr val="22373A"/>
                </a:solidFill>
                <a:latin typeface="Lucida Sans Unicode"/>
                <a:cs typeface="Lucida Sans Unicode"/>
              </a:rPr>
              <a:t>Tech.</a:t>
            </a:r>
            <a:r>
              <a:rPr sz="1691" spc="-32" dirty="0">
                <a:solidFill>
                  <a:srgbClr val="22373A"/>
                </a:solidFill>
                <a:latin typeface="Lucida Sans Unicode"/>
                <a:cs typeface="Lucida Sans Unicode"/>
              </a:rPr>
              <a:t> </a:t>
            </a:r>
            <a:r>
              <a:rPr sz="1691" spc="-42" dirty="0">
                <a:solidFill>
                  <a:srgbClr val="22373A"/>
                </a:solidFill>
                <a:latin typeface="Lucida Sans Unicode"/>
                <a:cs typeface="Lucida Sans Unicode"/>
              </a:rPr>
              <a:t>report,</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December</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2O12.</a:t>
            </a:r>
            <a:endParaRPr sz="1691" dirty="0">
              <a:latin typeface="Lucida Sans Unicode"/>
              <a:cs typeface="Lucida Sans Unicode"/>
            </a:endParaRPr>
          </a:p>
          <a:p>
            <a:pPr marL="26841" marR="10737">
              <a:lnSpc>
                <a:spcPct val="119300"/>
              </a:lnSpc>
              <a:spcBef>
                <a:spcPts val="1076"/>
              </a:spcBef>
            </a:pPr>
            <a:r>
              <a:rPr sz="1691" spc="-21" dirty="0">
                <a:solidFill>
                  <a:srgbClr val="22373A"/>
                </a:solidFill>
                <a:latin typeface="Lucida Sans Unicode"/>
                <a:cs typeface="Lucida Sans Unicode"/>
              </a:rPr>
              <a:t>Olivier </a:t>
            </a:r>
            <a:r>
              <a:rPr sz="1691" dirty="0">
                <a:solidFill>
                  <a:srgbClr val="22373A"/>
                </a:solidFill>
                <a:latin typeface="Lucida Sans Unicode"/>
                <a:cs typeface="Lucida Sans Unicode"/>
              </a:rPr>
              <a:t>Guéant, </a:t>
            </a:r>
            <a:r>
              <a:rPr sz="1691" spc="-32" dirty="0">
                <a:solidFill>
                  <a:srgbClr val="22373A"/>
                </a:solidFill>
                <a:latin typeface="Lucida Sans Unicode"/>
                <a:cs typeface="Lucida Sans Unicode"/>
              </a:rPr>
              <a:t>Charles-Albert </a:t>
            </a:r>
            <a:r>
              <a:rPr sz="1691" spc="-21" dirty="0">
                <a:solidFill>
                  <a:srgbClr val="22373A"/>
                </a:solidFill>
                <a:latin typeface="Lucida Sans Unicode"/>
                <a:cs typeface="Lucida Sans Unicode"/>
              </a:rPr>
              <a:t>Lehalle, </a:t>
            </a:r>
            <a:r>
              <a:rPr sz="1691" spc="53" dirty="0">
                <a:solidFill>
                  <a:srgbClr val="22373A"/>
                </a:solidFill>
                <a:latin typeface="Lucida Sans Unicode"/>
                <a:cs typeface="Lucida Sans Unicode"/>
              </a:rPr>
              <a:t>and Joaquin </a:t>
            </a:r>
            <a:r>
              <a:rPr sz="1691" spc="-32" dirty="0">
                <a:solidFill>
                  <a:srgbClr val="22373A"/>
                </a:solidFill>
                <a:latin typeface="Lucida Sans Unicode"/>
                <a:cs typeface="Lucida Sans Unicode"/>
              </a:rPr>
              <a:t>Fernandez-Tapia, </a:t>
            </a:r>
            <a:r>
              <a:rPr sz="1691" i="1" spc="21" dirty="0">
                <a:solidFill>
                  <a:srgbClr val="22373A"/>
                </a:solidFill>
                <a:latin typeface="Verdana"/>
                <a:cs typeface="Verdana"/>
              </a:rPr>
              <a:t>Dealing </a:t>
            </a:r>
            <a:r>
              <a:rPr sz="1691" i="1" spc="11" dirty="0">
                <a:solidFill>
                  <a:srgbClr val="22373A"/>
                </a:solidFill>
                <a:latin typeface="Verdana"/>
                <a:cs typeface="Verdana"/>
              </a:rPr>
              <a:t>with </a:t>
            </a:r>
            <a:r>
              <a:rPr sz="1691" i="1" dirty="0">
                <a:solidFill>
                  <a:srgbClr val="22373A"/>
                </a:solidFill>
                <a:latin typeface="Verdana"/>
                <a:cs typeface="Verdana"/>
              </a:rPr>
              <a:t>the </a:t>
            </a:r>
            <a:r>
              <a:rPr sz="1691" i="1" spc="-53" dirty="0">
                <a:solidFill>
                  <a:srgbClr val="22373A"/>
                </a:solidFill>
                <a:latin typeface="Verdana"/>
                <a:cs typeface="Verdana"/>
              </a:rPr>
              <a:t>inventory </a:t>
            </a:r>
            <a:r>
              <a:rPr sz="1691" i="1" spc="-42" dirty="0">
                <a:solidFill>
                  <a:srgbClr val="22373A"/>
                </a:solidFill>
                <a:latin typeface="Verdana"/>
                <a:cs typeface="Verdana"/>
              </a:rPr>
              <a:t> </a:t>
            </a:r>
            <a:r>
              <a:rPr sz="1691" i="1" spc="-137" dirty="0">
                <a:solidFill>
                  <a:srgbClr val="22373A"/>
                </a:solidFill>
                <a:latin typeface="Verdana"/>
                <a:cs typeface="Verdana"/>
              </a:rPr>
              <a:t>risk:</a:t>
            </a:r>
            <a:r>
              <a:rPr sz="1691" i="1" spc="11" dirty="0">
                <a:solidFill>
                  <a:srgbClr val="22373A"/>
                </a:solidFill>
                <a:latin typeface="Verdana"/>
                <a:cs typeface="Verdana"/>
              </a:rPr>
              <a:t> </a:t>
            </a:r>
            <a:r>
              <a:rPr sz="1691" i="1" spc="116" dirty="0">
                <a:solidFill>
                  <a:srgbClr val="22373A"/>
                </a:solidFill>
                <a:latin typeface="Verdana"/>
                <a:cs typeface="Verdana"/>
              </a:rPr>
              <a:t>a</a:t>
            </a:r>
            <a:r>
              <a:rPr sz="1691" i="1" spc="-85" dirty="0">
                <a:solidFill>
                  <a:srgbClr val="22373A"/>
                </a:solidFill>
                <a:latin typeface="Verdana"/>
                <a:cs typeface="Verdana"/>
              </a:rPr>
              <a:t> </a:t>
            </a:r>
            <a:r>
              <a:rPr sz="1691" i="1" spc="-11" dirty="0">
                <a:solidFill>
                  <a:srgbClr val="22373A"/>
                </a:solidFill>
                <a:latin typeface="Verdana"/>
                <a:cs typeface="Verdana"/>
              </a:rPr>
              <a:t>solution</a:t>
            </a:r>
            <a:r>
              <a:rPr sz="1691" i="1" spc="-74" dirty="0">
                <a:solidFill>
                  <a:srgbClr val="22373A"/>
                </a:solidFill>
                <a:latin typeface="Verdana"/>
                <a:cs typeface="Verdana"/>
              </a:rPr>
              <a:t> </a:t>
            </a:r>
            <a:r>
              <a:rPr sz="1691" i="1" spc="-11" dirty="0">
                <a:solidFill>
                  <a:srgbClr val="22373A"/>
                </a:solidFill>
                <a:latin typeface="Verdana"/>
                <a:cs typeface="Verdana"/>
              </a:rPr>
              <a:t>to</a:t>
            </a:r>
            <a:r>
              <a:rPr sz="1691" i="1" spc="-74" dirty="0">
                <a:solidFill>
                  <a:srgbClr val="22373A"/>
                </a:solidFill>
                <a:latin typeface="Verdana"/>
                <a:cs typeface="Verdana"/>
              </a:rPr>
              <a:t> </a:t>
            </a:r>
            <a:r>
              <a:rPr sz="1691" i="1" dirty="0">
                <a:solidFill>
                  <a:srgbClr val="22373A"/>
                </a:solidFill>
                <a:latin typeface="Verdana"/>
                <a:cs typeface="Verdana"/>
              </a:rPr>
              <a:t>the</a:t>
            </a:r>
            <a:r>
              <a:rPr sz="1691" i="1" spc="-74" dirty="0">
                <a:solidFill>
                  <a:srgbClr val="22373A"/>
                </a:solidFill>
                <a:latin typeface="Verdana"/>
                <a:cs typeface="Verdana"/>
              </a:rPr>
              <a:t> </a:t>
            </a:r>
            <a:r>
              <a:rPr sz="1691" i="1" spc="11" dirty="0">
                <a:solidFill>
                  <a:srgbClr val="22373A"/>
                </a:solidFill>
                <a:latin typeface="Verdana"/>
                <a:cs typeface="Verdana"/>
              </a:rPr>
              <a:t>market</a:t>
            </a:r>
            <a:r>
              <a:rPr sz="1691" i="1" spc="-74" dirty="0">
                <a:solidFill>
                  <a:srgbClr val="22373A"/>
                </a:solidFill>
                <a:latin typeface="Verdana"/>
                <a:cs typeface="Verdana"/>
              </a:rPr>
              <a:t> </a:t>
            </a:r>
            <a:r>
              <a:rPr sz="1691" i="1" spc="42" dirty="0">
                <a:solidFill>
                  <a:srgbClr val="22373A"/>
                </a:solidFill>
                <a:latin typeface="Verdana"/>
                <a:cs typeface="Verdana"/>
              </a:rPr>
              <a:t>making</a:t>
            </a:r>
            <a:r>
              <a:rPr sz="1691" i="1" spc="-85" dirty="0">
                <a:solidFill>
                  <a:srgbClr val="22373A"/>
                </a:solidFill>
                <a:latin typeface="Verdana"/>
                <a:cs typeface="Verdana"/>
              </a:rPr>
              <a:t> </a:t>
            </a:r>
            <a:r>
              <a:rPr sz="1691" i="1" dirty="0">
                <a:solidFill>
                  <a:srgbClr val="22373A"/>
                </a:solidFill>
                <a:latin typeface="Verdana"/>
                <a:cs typeface="Verdana"/>
              </a:rPr>
              <a:t>problem</a:t>
            </a:r>
            <a:r>
              <a:rPr sz="1691" dirty="0">
                <a:solidFill>
                  <a:srgbClr val="22373A"/>
                </a:solidFill>
                <a:latin typeface="Lucida Sans Unicode"/>
                <a:cs typeface="Lucida Sans Unicode"/>
              </a:rPr>
              <a:t>,</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Mathematics</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11" dirty="0">
                <a:solidFill>
                  <a:srgbClr val="22373A"/>
                </a:solidFill>
                <a:latin typeface="Lucida Sans Unicode"/>
                <a:cs typeface="Lucida Sans Unicode"/>
              </a:rPr>
              <a:t> </a:t>
            </a:r>
            <a:r>
              <a:rPr sz="1691" spc="11" dirty="0">
                <a:solidFill>
                  <a:srgbClr val="22373A"/>
                </a:solidFill>
                <a:latin typeface="Lucida Sans Unicode"/>
                <a:cs typeface="Lucida Sans Unicode"/>
              </a:rPr>
              <a:t>Financial</a:t>
            </a:r>
            <a:r>
              <a:rPr sz="1691" spc="-21" dirty="0">
                <a:solidFill>
                  <a:srgbClr val="22373A"/>
                </a:solidFill>
                <a:latin typeface="Lucida Sans Unicode"/>
                <a:cs typeface="Lucida Sans Unicode"/>
              </a:rPr>
              <a:t> </a:t>
            </a:r>
            <a:r>
              <a:rPr sz="1691" spc="32" dirty="0">
                <a:solidFill>
                  <a:srgbClr val="22373A"/>
                </a:solidFill>
                <a:latin typeface="Lucida Sans Unicode"/>
                <a:cs typeface="Lucida Sans Unicode"/>
              </a:rPr>
              <a:t>Economics</a:t>
            </a:r>
            <a:r>
              <a:rPr sz="1691" spc="-11" dirty="0">
                <a:solidFill>
                  <a:srgbClr val="22373A"/>
                </a:solidFill>
                <a:latin typeface="Lucida Sans Unicode"/>
                <a:cs typeface="Lucida Sans Unicode"/>
              </a:rPr>
              <a:t> </a:t>
            </a:r>
            <a:r>
              <a:rPr sz="1691" b="1" spc="95" dirty="0">
                <a:solidFill>
                  <a:srgbClr val="22373A"/>
                </a:solidFill>
                <a:latin typeface="Tahoma"/>
                <a:cs typeface="Tahoma"/>
              </a:rPr>
              <a:t>4</a:t>
            </a:r>
            <a:r>
              <a:rPr sz="1691" b="1" spc="21" dirty="0">
                <a:solidFill>
                  <a:srgbClr val="22373A"/>
                </a:solidFill>
                <a:latin typeface="Tahoma"/>
                <a:cs typeface="Tahoma"/>
              </a:rPr>
              <a:t> </a:t>
            </a:r>
            <a:r>
              <a:rPr sz="1691" spc="-21" dirty="0">
                <a:solidFill>
                  <a:srgbClr val="22373A"/>
                </a:solidFill>
                <a:latin typeface="Lucida Sans Unicode"/>
                <a:cs typeface="Lucida Sans Unicode"/>
              </a:rPr>
              <a:t>(2O13), </a:t>
            </a:r>
            <a:r>
              <a:rPr sz="1691" spc="-507" dirty="0">
                <a:solidFill>
                  <a:srgbClr val="22373A"/>
                </a:solidFill>
                <a:latin typeface="Lucida Sans Unicode"/>
                <a:cs typeface="Lucida Sans Unicode"/>
              </a:rPr>
              <a:t> </a:t>
            </a:r>
            <a:r>
              <a:rPr sz="1691" spc="-53" dirty="0">
                <a:solidFill>
                  <a:srgbClr val="22373A"/>
                </a:solidFill>
                <a:latin typeface="Lucida Sans Unicode"/>
                <a:cs typeface="Lucida Sans Unicode"/>
              </a:rPr>
              <a:t>no.</a:t>
            </a:r>
            <a:r>
              <a:rPr sz="1691" spc="-42" dirty="0">
                <a:solidFill>
                  <a:srgbClr val="22373A"/>
                </a:solidFill>
                <a:latin typeface="Lucida Sans Unicode"/>
                <a:cs typeface="Lucida Sans Unicode"/>
              </a:rPr>
              <a:t> </a:t>
            </a:r>
            <a:r>
              <a:rPr sz="1691" spc="-53" dirty="0">
                <a:solidFill>
                  <a:srgbClr val="22373A"/>
                </a:solidFill>
                <a:latin typeface="Lucida Sans Unicode"/>
                <a:cs typeface="Lucida Sans Unicode"/>
              </a:rPr>
              <a:t>7,</a:t>
            </a:r>
            <a:r>
              <a:rPr sz="1691" spc="-32" dirty="0">
                <a:solidFill>
                  <a:srgbClr val="22373A"/>
                </a:solidFill>
                <a:latin typeface="Lucida Sans Unicode"/>
                <a:cs typeface="Lucida Sans Unicode"/>
              </a:rPr>
              <a:t> </a:t>
            </a:r>
            <a:r>
              <a:rPr sz="1691" dirty="0">
                <a:solidFill>
                  <a:srgbClr val="22373A"/>
                </a:solidFill>
                <a:latin typeface="Lucida Sans Unicode"/>
                <a:cs typeface="Lucida Sans Unicode"/>
              </a:rPr>
              <a:t>477–5O7.</a:t>
            </a:r>
            <a:endParaRPr sz="1691" dirty="0">
              <a:latin typeface="Lucida Sans Unicode"/>
              <a:cs typeface="Lucida Sans Unicode"/>
            </a:endParaRPr>
          </a:p>
        </p:txBody>
      </p:sp>
      <p:sp>
        <p:nvSpPr>
          <p:cNvPr id="61" name="object 61"/>
          <p:cNvSpPr txBox="1"/>
          <p:nvPr/>
        </p:nvSpPr>
        <p:spPr>
          <a:xfrm>
            <a:off x="186335" y="6446322"/>
            <a:ext cx="1248129" cy="203328"/>
          </a:xfrm>
          <a:prstGeom prst="rect">
            <a:avLst/>
          </a:prstGeom>
        </p:spPr>
        <p:txBody>
          <a:bodyPr vert="horz" wrap="square" lIns="0" tIns="40262" rIns="0" bIns="0" rtlCol="0">
            <a:spAutoFit/>
          </a:bodyPr>
          <a:lstStyle/>
          <a:p>
            <a:pPr marL="26841">
              <a:spcBef>
                <a:spcPts val="317"/>
              </a:spcBef>
            </a:pPr>
            <a:r>
              <a:rPr sz="1057" spc="-95" dirty="0">
                <a:solidFill>
                  <a:srgbClr val="22373A"/>
                </a:solidFill>
                <a:latin typeface="Lucida Sans Unicode"/>
                <a:cs typeface="Lucida Sans Unicode"/>
              </a:rPr>
              <a:t>C.-A.</a:t>
            </a:r>
            <a:r>
              <a:rPr sz="1057" spc="-21" dirty="0">
                <a:solidFill>
                  <a:srgbClr val="22373A"/>
                </a:solidFill>
                <a:latin typeface="Lucida Sans Unicode"/>
                <a:cs typeface="Lucida Sans Unicode"/>
              </a:rPr>
              <a:t> </a:t>
            </a:r>
            <a:r>
              <a:rPr sz="1057" spc="-11" dirty="0">
                <a:solidFill>
                  <a:srgbClr val="22373A"/>
                </a:solidFill>
                <a:latin typeface="Lucida Sans Unicode"/>
                <a:cs typeface="Lucida Sans Unicode"/>
              </a:rPr>
              <a:t>Lehalle,</a:t>
            </a:r>
            <a:r>
              <a:rPr sz="1057" spc="-21" dirty="0">
                <a:solidFill>
                  <a:srgbClr val="22373A"/>
                </a:solidFill>
                <a:latin typeface="Lucida Sans Unicode"/>
                <a:cs typeface="Lucida Sans Unicode"/>
              </a:rPr>
              <a:t> </a:t>
            </a:r>
            <a:r>
              <a:rPr sz="1057" spc="21" dirty="0">
                <a:solidFill>
                  <a:srgbClr val="22373A"/>
                </a:solidFill>
                <a:latin typeface="Lucida Sans Unicode"/>
                <a:cs typeface="Lucida Sans Unicode"/>
              </a:rPr>
              <a:t>ADIA</a:t>
            </a:r>
            <a:endParaRPr sz="1057">
              <a:latin typeface="Lucida Sans Unicode"/>
              <a:cs typeface="Lucida Sans Unicode"/>
            </a:endParaRPr>
          </a:p>
        </p:txBody>
      </p:sp>
      <p:sp>
        <p:nvSpPr>
          <p:cNvPr id="62" name="object 62"/>
          <p:cNvSpPr txBox="1">
            <a:spLocks noGrp="1"/>
          </p:cNvSpPr>
          <p:nvPr>
            <p:ph type="sldNum" sz="quarter" idx="7"/>
          </p:nvPr>
        </p:nvSpPr>
        <p:spPr>
          <a:xfrm>
            <a:off x="5425516" y="3050065"/>
            <a:ext cx="286385" cy="118744"/>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rgbClr val="22373A"/>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0"/>
              </a:spcBef>
            </a:pPr>
            <a:fld id="{81D60167-4931-47E6-BA6A-407CBD079E47}" type="slidenum">
              <a:rPr lang="en-US" smtClean="0"/>
              <a:pPr marL="38100">
                <a:spcBef>
                  <a:spcPts val="150"/>
                </a:spcBef>
              </a:pPr>
              <a:t>44</a:t>
            </a:fld>
            <a:r>
              <a:rPr lang="en-US"/>
              <a:t>/39</a:t>
            </a:r>
            <a:endParaRPr dirty="0"/>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9362" y="201402"/>
            <a:ext cx="1901717" cy="456635"/>
          </a:xfrm>
          <a:prstGeom prst="rect">
            <a:avLst/>
          </a:prstGeom>
        </p:spPr>
        <p:txBody>
          <a:bodyPr vert="horz" wrap="square" lIns="0" tIns="25499" rIns="0" bIns="0" numCol="1" rtlCol="0" anchor="t" anchorCtr="0" compatLnSpc="1">
            <a:prstTxWarp prst="textNoShape">
              <a:avLst/>
            </a:prstTxWarp>
            <a:spAutoFit/>
          </a:bodyPr>
          <a:lstStyle/>
          <a:p>
            <a:pPr marL="26841">
              <a:lnSpc>
                <a:spcPct val="100000"/>
              </a:lnSpc>
              <a:spcBef>
                <a:spcPts val="201"/>
              </a:spcBef>
            </a:pPr>
            <a:r>
              <a:rPr lang="en-US" sz="2800" spc="10" dirty="0">
                <a:latin typeface="Calibri" panose="020F0502020204030204" pitchFamily="34" charset="0"/>
                <a:cs typeface="Calibri" panose="020F0502020204030204" pitchFamily="34" charset="0"/>
              </a:rPr>
              <a:t>References </a:t>
            </a:r>
            <a:endParaRPr spc="21" dirty="0">
              <a:solidFill>
                <a:srgbClr val="6DA6DF"/>
              </a:solidFill>
            </a:endParaRPr>
          </a:p>
        </p:txBody>
      </p:sp>
      <p:grpSp>
        <p:nvGrpSpPr>
          <p:cNvPr id="6" name="object 6"/>
          <p:cNvGrpSpPr/>
          <p:nvPr/>
        </p:nvGrpSpPr>
        <p:grpSpPr>
          <a:xfrm>
            <a:off x="838691" y="933530"/>
            <a:ext cx="225468" cy="305993"/>
            <a:chOff x="395414" y="441698"/>
            <a:chExt cx="106680" cy="144780"/>
          </a:xfrm>
        </p:grpSpPr>
        <p:pic>
          <p:nvPicPr>
            <p:cNvPr id="7" name="object 7"/>
            <p:cNvPicPr/>
            <p:nvPr/>
          </p:nvPicPr>
          <p:blipFill>
            <a:blip r:embed="rId2" cstate="print"/>
            <a:stretch>
              <a:fillRect/>
            </a:stretch>
          </p:blipFill>
          <p:spPr>
            <a:xfrm>
              <a:off x="397954" y="444238"/>
              <a:ext cx="101219" cy="139175"/>
            </a:xfrm>
            <a:prstGeom prst="rect">
              <a:avLst/>
            </a:prstGeom>
          </p:spPr>
        </p:pic>
        <p:sp>
          <p:nvSpPr>
            <p:cNvPr id="8" name="object 8"/>
            <p:cNvSpPr/>
            <p:nvPr/>
          </p:nvSpPr>
          <p:spPr>
            <a:xfrm>
              <a:off x="397954" y="44423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9" name="object 9"/>
            <p:cNvSpPr/>
            <p:nvPr/>
          </p:nvSpPr>
          <p:spPr>
            <a:xfrm>
              <a:off x="410606" y="46321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0" name="object 10"/>
            <p:cNvSpPr/>
            <p:nvPr/>
          </p:nvSpPr>
          <p:spPr>
            <a:xfrm>
              <a:off x="423259" y="48219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1" name="object 11"/>
            <p:cNvSpPr/>
            <p:nvPr/>
          </p:nvSpPr>
          <p:spPr>
            <a:xfrm>
              <a:off x="410606" y="513825"/>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454890" y="510661"/>
              <a:ext cx="31635" cy="44283"/>
            </a:xfrm>
            <a:prstGeom prst="rect">
              <a:avLst/>
            </a:prstGeom>
          </p:spPr>
        </p:pic>
        <p:sp>
          <p:nvSpPr>
            <p:cNvPr id="13" name="object 13"/>
            <p:cNvSpPr/>
            <p:nvPr/>
          </p:nvSpPr>
          <p:spPr>
            <a:xfrm>
              <a:off x="454890" y="56443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4" name="object 14"/>
            <p:cNvSpPr/>
            <p:nvPr/>
          </p:nvSpPr>
          <p:spPr>
            <a:xfrm>
              <a:off x="473868" y="44423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15" name="object 15"/>
          <p:cNvGrpSpPr/>
          <p:nvPr/>
        </p:nvGrpSpPr>
        <p:grpSpPr>
          <a:xfrm>
            <a:off x="838691" y="1685977"/>
            <a:ext cx="225468" cy="305993"/>
            <a:chOff x="395414" y="797717"/>
            <a:chExt cx="106680" cy="144780"/>
          </a:xfrm>
        </p:grpSpPr>
        <p:pic>
          <p:nvPicPr>
            <p:cNvPr id="16" name="object 16"/>
            <p:cNvPicPr/>
            <p:nvPr/>
          </p:nvPicPr>
          <p:blipFill>
            <a:blip r:embed="rId2" cstate="print"/>
            <a:stretch>
              <a:fillRect/>
            </a:stretch>
          </p:blipFill>
          <p:spPr>
            <a:xfrm>
              <a:off x="397954" y="800257"/>
              <a:ext cx="101219" cy="139174"/>
            </a:xfrm>
            <a:prstGeom prst="rect">
              <a:avLst/>
            </a:prstGeom>
          </p:spPr>
        </p:pic>
        <p:sp>
          <p:nvSpPr>
            <p:cNvPr id="17" name="object 17"/>
            <p:cNvSpPr/>
            <p:nvPr/>
          </p:nvSpPr>
          <p:spPr>
            <a:xfrm>
              <a:off x="397954" y="800257"/>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8" name="object 18"/>
            <p:cNvSpPr/>
            <p:nvPr/>
          </p:nvSpPr>
          <p:spPr>
            <a:xfrm>
              <a:off x="410606" y="81923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9" name="object 19"/>
            <p:cNvSpPr/>
            <p:nvPr/>
          </p:nvSpPr>
          <p:spPr>
            <a:xfrm>
              <a:off x="423259" y="838214"/>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0" name="object 20"/>
            <p:cNvSpPr/>
            <p:nvPr/>
          </p:nvSpPr>
          <p:spPr>
            <a:xfrm>
              <a:off x="410606" y="86984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454890" y="866680"/>
              <a:ext cx="31635" cy="44283"/>
            </a:xfrm>
            <a:prstGeom prst="rect">
              <a:avLst/>
            </a:prstGeom>
          </p:spPr>
        </p:pic>
        <p:sp>
          <p:nvSpPr>
            <p:cNvPr id="22" name="object 22"/>
            <p:cNvSpPr/>
            <p:nvPr/>
          </p:nvSpPr>
          <p:spPr>
            <a:xfrm>
              <a:off x="454890" y="92045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473868" y="800257"/>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24" name="object 24"/>
          <p:cNvGrpSpPr/>
          <p:nvPr/>
        </p:nvGrpSpPr>
        <p:grpSpPr>
          <a:xfrm>
            <a:off x="838691" y="2423233"/>
            <a:ext cx="225468" cy="305993"/>
            <a:chOff x="395414" y="1146548"/>
            <a:chExt cx="106680" cy="144780"/>
          </a:xfrm>
        </p:grpSpPr>
        <p:pic>
          <p:nvPicPr>
            <p:cNvPr id="25" name="object 25"/>
            <p:cNvPicPr/>
            <p:nvPr/>
          </p:nvPicPr>
          <p:blipFill>
            <a:blip r:embed="rId2" cstate="print"/>
            <a:stretch>
              <a:fillRect/>
            </a:stretch>
          </p:blipFill>
          <p:spPr>
            <a:xfrm>
              <a:off x="397954" y="1149088"/>
              <a:ext cx="101219" cy="139175"/>
            </a:xfrm>
            <a:prstGeom prst="rect">
              <a:avLst/>
            </a:prstGeom>
          </p:spPr>
        </p:pic>
        <p:sp>
          <p:nvSpPr>
            <p:cNvPr id="26" name="object 26"/>
            <p:cNvSpPr/>
            <p:nvPr/>
          </p:nvSpPr>
          <p:spPr>
            <a:xfrm>
              <a:off x="397954" y="114908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410606" y="116806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423259" y="118704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9" name="object 29"/>
            <p:cNvSpPr/>
            <p:nvPr/>
          </p:nvSpPr>
          <p:spPr>
            <a:xfrm>
              <a:off x="410606" y="1218675"/>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0" name="object 30"/>
            <p:cNvPicPr/>
            <p:nvPr/>
          </p:nvPicPr>
          <p:blipFill>
            <a:blip r:embed="rId4" cstate="print"/>
            <a:stretch>
              <a:fillRect/>
            </a:stretch>
          </p:blipFill>
          <p:spPr>
            <a:xfrm>
              <a:off x="454890" y="1215511"/>
              <a:ext cx="31635" cy="44283"/>
            </a:xfrm>
            <a:prstGeom prst="rect">
              <a:avLst/>
            </a:prstGeom>
          </p:spPr>
        </p:pic>
        <p:sp>
          <p:nvSpPr>
            <p:cNvPr id="31" name="object 31"/>
            <p:cNvSpPr/>
            <p:nvPr/>
          </p:nvSpPr>
          <p:spPr>
            <a:xfrm>
              <a:off x="454890" y="126928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473868" y="114908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33" name="object 33"/>
          <p:cNvGrpSpPr/>
          <p:nvPr/>
        </p:nvGrpSpPr>
        <p:grpSpPr>
          <a:xfrm>
            <a:off x="838691" y="3160515"/>
            <a:ext cx="225468" cy="305993"/>
            <a:chOff x="395414" y="1495392"/>
            <a:chExt cx="106680" cy="144780"/>
          </a:xfrm>
        </p:grpSpPr>
        <p:pic>
          <p:nvPicPr>
            <p:cNvPr id="34" name="object 34"/>
            <p:cNvPicPr/>
            <p:nvPr/>
          </p:nvPicPr>
          <p:blipFill>
            <a:blip r:embed="rId2" cstate="print"/>
            <a:stretch>
              <a:fillRect/>
            </a:stretch>
          </p:blipFill>
          <p:spPr>
            <a:xfrm>
              <a:off x="397954" y="1497931"/>
              <a:ext cx="101219" cy="139174"/>
            </a:xfrm>
            <a:prstGeom prst="rect">
              <a:avLst/>
            </a:prstGeom>
          </p:spPr>
        </p:pic>
        <p:sp>
          <p:nvSpPr>
            <p:cNvPr id="35" name="object 35"/>
            <p:cNvSpPr/>
            <p:nvPr/>
          </p:nvSpPr>
          <p:spPr>
            <a:xfrm>
              <a:off x="397954" y="1497932"/>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6" name="object 36"/>
            <p:cNvSpPr/>
            <p:nvPr/>
          </p:nvSpPr>
          <p:spPr>
            <a:xfrm>
              <a:off x="410606" y="151691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7" name="object 37"/>
            <p:cNvSpPr/>
            <p:nvPr/>
          </p:nvSpPr>
          <p:spPr>
            <a:xfrm>
              <a:off x="423259" y="1535888"/>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38" name="object 38"/>
            <p:cNvSpPr/>
            <p:nvPr/>
          </p:nvSpPr>
          <p:spPr>
            <a:xfrm>
              <a:off x="410606" y="1567519"/>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454890" y="1564355"/>
              <a:ext cx="31635" cy="44283"/>
            </a:xfrm>
            <a:prstGeom prst="rect">
              <a:avLst/>
            </a:prstGeom>
          </p:spPr>
        </p:pic>
        <p:sp>
          <p:nvSpPr>
            <p:cNvPr id="40" name="object 40"/>
            <p:cNvSpPr/>
            <p:nvPr/>
          </p:nvSpPr>
          <p:spPr>
            <a:xfrm>
              <a:off x="454890" y="161812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1" name="object 41"/>
            <p:cNvSpPr/>
            <p:nvPr/>
          </p:nvSpPr>
          <p:spPr>
            <a:xfrm>
              <a:off x="473868" y="1497932"/>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42" name="object 42"/>
          <p:cNvGrpSpPr/>
          <p:nvPr/>
        </p:nvGrpSpPr>
        <p:grpSpPr>
          <a:xfrm>
            <a:off x="838691" y="3912963"/>
            <a:ext cx="225468" cy="305993"/>
            <a:chOff x="395414" y="1851411"/>
            <a:chExt cx="106680" cy="144780"/>
          </a:xfrm>
        </p:grpSpPr>
        <p:pic>
          <p:nvPicPr>
            <p:cNvPr id="43" name="object 43"/>
            <p:cNvPicPr/>
            <p:nvPr/>
          </p:nvPicPr>
          <p:blipFill>
            <a:blip r:embed="rId2" cstate="print"/>
            <a:stretch>
              <a:fillRect/>
            </a:stretch>
          </p:blipFill>
          <p:spPr>
            <a:xfrm>
              <a:off x="397954" y="1853951"/>
              <a:ext cx="101219" cy="139174"/>
            </a:xfrm>
            <a:prstGeom prst="rect">
              <a:avLst/>
            </a:prstGeom>
          </p:spPr>
        </p:pic>
        <p:sp>
          <p:nvSpPr>
            <p:cNvPr id="44" name="object 44"/>
            <p:cNvSpPr/>
            <p:nvPr/>
          </p:nvSpPr>
          <p:spPr>
            <a:xfrm>
              <a:off x="397954" y="185395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45" name="object 45"/>
            <p:cNvSpPr/>
            <p:nvPr/>
          </p:nvSpPr>
          <p:spPr>
            <a:xfrm>
              <a:off x="410606" y="1872929"/>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46" name="object 46"/>
            <p:cNvSpPr/>
            <p:nvPr/>
          </p:nvSpPr>
          <p:spPr>
            <a:xfrm>
              <a:off x="423259" y="1891907"/>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47" name="object 47"/>
            <p:cNvSpPr/>
            <p:nvPr/>
          </p:nvSpPr>
          <p:spPr>
            <a:xfrm>
              <a:off x="410606" y="1923538"/>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48" name="object 48"/>
            <p:cNvPicPr/>
            <p:nvPr/>
          </p:nvPicPr>
          <p:blipFill>
            <a:blip r:embed="rId3" cstate="print"/>
            <a:stretch>
              <a:fillRect/>
            </a:stretch>
          </p:blipFill>
          <p:spPr>
            <a:xfrm>
              <a:off x="454890" y="1920374"/>
              <a:ext cx="31635" cy="44283"/>
            </a:xfrm>
            <a:prstGeom prst="rect">
              <a:avLst/>
            </a:prstGeom>
          </p:spPr>
        </p:pic>
        <p:sp>
          <p:nvSpPr>
            <p:cNvPr id="49" name="object 49"/>
            <p:cNvSpPr/>
            <p:nvPr/>
          </p:nvSpPr>
          <p:spPr>
            <a:xfrm>
              <a:off x="454890" y="197414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50" name="object 50"/>
            <p:cNvSpPr/>
            <p:nvPr/>
          </p:nvSpPr>
          <p:spPr>
            <a:xfrm>
              <a:off x="473868" y="185395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51" name="object 51"/>
          <p:cNvGrpSpPr/>
          <p:nvPr/>
        </p:nvGrpSpPr>
        <p:grpSpPr>
          <a:xfrm>
            <a:off x="838691" y="4972933"/>
            <a:ext cx="225468" cy="305993"/>
            <a:chOff x="395414" y="2352934"/>
            <a:chExt cx="106680" cy="144780"/>
          </a:xfrm>
        </p:grpSpPr>
        <p:pic>
          <p:nvPicPr>
            <p:cNvPr id="52" name="object 52"/>
            <p:cNvPicPr/>
            <p:nvPr/>
          </p:nvPicPr>
          <p:blipFill>
            <a:blip r:embed="rId2" cstate="print"/>
            <a:stretch>
              <a:fillRect/>
            </a:stretch>
          </p:blipFill>
          <p:spPr>
            <a:xfrm>
              <a:off x="397954" y="2355473"/>
              <a:ext cx="101219" cy="139174"/>
            </a:xfrm>
            <a:prstGeom prst="rect">
              <a:avLst/>
            </a:prstGeom>
          </p:spPr>
        </p:pic>
        <p:sp>
          <p:nvSpPr>
            <p:cNvPr id="53" name="object 53"/>
            <p:cNvSpPr/>
            <p:nvPr/>
          </p:nvSpPr>
          <p:spPr>
            <a:xfrm>
              <a:off x="397954" y="2355474"/>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4" name="object 54"/>
            <p:cNvSpPr/>
            <p:nvPr/>
          </p:nvSpPr>
          <p:spPr>
            <a:xfrm>
              <a:off x="410606" y="2374452"/>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55" name="object 55"/>
            <p:cNvSpPr/>
            <p:nvPr/>
          </p:nvSpPr>
          <p:spPr>
            <a:xfrm>
              <a:off x="423259" y="2393430"/>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56" name="object 56"/>
            <p:cNvSpPr/>
            <p:nvPr/>
          </p:nvSpPr>
          <p:spPr>
            <a:xfrm>
              <a:off x="410606" y="2425061"/>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57" name="object 57"/>
            <p:cNvPicPr/>
            <p:nvPr/>
          </p:nvPicPr>
          <p:blipFill>
            <a:blip r:embed="rId5" cstate="print"/>
            <a:stretch>
              <a:fillRect/>
            </a:stretch>
          </p:blipFill>
          <p:spPr>
            <a:xfrm>
              <a:off x="454890" y="2421897"/>
              <a:ext cx="31635" cy="44283"/>
            </a:xfrm>
            <a:prstGeom prst="rect">
              <a:avLst/>
            </a:prstGeom>
          </p:spPr>
        </p:pic>
        <p:sp>
          <p:nvSpPr>
            <p:cNvPr id="58" name="object 58"/>
            <p:cNvSpPr/>
            <p:nvPr/>
          </p:nvSpPr>
          <p:spPr>
            <a:xfrm>
              <a:off x="454890" y="247567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59" name="object 59"/>
            <p:cNvSpPr/>
            <p:nvPr/>
          </p:nvSpPr>
          <p:spPr>
            <a:xfrm>
              <a:off x="473868" y="2355474"/>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60" name="object 60"/>
          <p:cNvSpPr txBox="1"/>
          <p:nvPr/>
        </p:nvSpPr>
        <p:spPr>
          <a:xfrm>
            <a:off x="1225020" y="901364"/>
            <a:ext cx="10218554" cy="5047260"/>
          </a:xfrm>
          <a:prstGeom prst="rect">
            <a:avLst/>
          </a:prstGeom>
        </p:spPr>
        <p:txBody>
          <a:bodyPr vert="horz" wrap="square" lIns="0" tIns="26841" rIns="0" bIns="0" rtlCol="0">
            <a:spAutoFit/>
          </a:bodyPr>
          <a:lstStyle/>
          <a:p>
            <a:pPr marL="26841" marR="905899">
              <a:lnSpc>
                <a:spcPct val="119300"/>
              </a:lnSpc>
              <a:spcBef>
                <a:spcPts val="211"/>
              </a:spcBef>
            </a:pPr>
            <a:r>
              <a:rPr sz="1691" spc="32" dirty="0">
                <a:solidFill>
                  <a:srgbClr val="22373A"/>
                </a:solidFill>
                <a:latin typeface="Lucida Sans Unicode"/>
                <a:cs typeface="Lucida Sans Unicode"/>
              </a:rPr>
              <a:t>Kuzman</a:t>
            </a:r>
            <a:r>
              <a:rPr sz="1691" spc="-21" dirty="0">
                <a:solidFill>
                  <a:srgbClr val="22373A"/>
                </a:solidFill>
                <a:latin typeface="Lucida Sans Unicode"/>
                <a:cs typeface="Lucida Sans Unicode"/>
              </a:rPr>
              <a:t> </a:t>
            </a:r>
            <a:r>
              <a:rPr sz="1691" dirty="0">
                <a:solidFill>
                  <a:srgbClr val="22373A"/>
                </a:solidFill>
                <a:latin typeface="Lucida Sans Unicode"/>
                <a:cs typeface="Lucida Sans Unicode"/>
              </a:rPr>
              <a:t>Ganchev,</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Yuriy</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Nevmyvaka, </a:t>
            </a:r>
            <a:r>
              <a:rPr sz="1691" spc="32" dirty="0">
                <a:solidFill>
                  <a:srgbClr val="22373A"/>
                </a:solidFill>
                <a:latin typeface="Lucida Sans Unicode"/>
                <a:cs typeface="Lucida Sans Unicode"/>
              </a:rPr>
              <a:t>Michael</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Kearns,</a:t>
            </a:r>
            <a:r>
              <a:rPr sz="1691" spc="-2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Jennifer</a:t>
            </a:r>
            <a:r>
              <a:rPr sz="1691" spc="-21" dirty="0">
                <a:solidFill>
                  <a:srgbClr val="22373A"/>
                </a:solidFill>
                <a:latin typeface="Lucida Sans Unicode"/>
                <a:cs typeface="Lucida Sans Unicode"/>
              </a:rPr>
              <a:t> </a:t>
            </a:r>
            <a:r>
              <a:rPr sz="1691" spc="21" dirty="0">
                <a:solidFill>
                  <a:srgbClr val="22373A"/>
                </a:solidFill>
                <a:latin typeface="Lucida Sans Unicode"/>
                <a:cs typeface="Lucida Sans Unicode"/>
              </a:rPr>
              <a:t>W.</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Vaughan, </a:t>
            </a:r>
            <a:r>
              <a:rPr sz="1691" i="1" spc="-11" dirty="0">
                <a:solidFill>
                  <a:srgbClr val="22373A"/>
                </a:solidFill>
                <a:latin typeface="Verdana"/>
                <a:cs typeface="Verdana"/>
              </a:rPr>
              <a:t>Censored </a:t>
            </a:r>
            <a:r>
              <a:rPr sz="1691" i="1" spc="-560" dirty="0">
                <a:solidFill>
                  <a:srgbClr val="22373A"/>
                </a:solidFill>
                <a:latin typeface="Verdana"/>
                <a:cs typeface="Verdana"/>
              </a:rPr>
              <a:t> </a:t>
            </a:r>
            <a:r>
              <a:rPr sz="1691" i="1" spc="-11" dirty="0">
                <a:solidFill>
                  <a:srgbClr val="22373A"/>
                </a:solidFill>
                <a:latin typeface="Verdana"/>
                <a:cs typeface="Verdana"/>
              </a:rPr>
              <a:t>exploration</a:t>
            </a:r>
            <a:r>
              <a:rPr sz="1691" i="1" spc="-95" dirty="0">
                <a:solidFill>
                  <a:srgbClr val="22373A"/>
                </a:solidFill>
                <a:latin typeface="Verdana"/>
                <a:cs typeface="Verdana"/>
              </a:rPr>
              <a:t> </a:t>
            </a:r>
            <a:r>
              <a:rPr sz="1691" i="1" spc="74" dirty="0">
                <a:solidFill>
                  <a:srgbClr val="22373A"/>
                </a:solidFill>
                <a:latin typeface="Verdana"/>
                <a:cs typeface="Verdana"/>
              </a:rPr>
              <a:t>and</a:t>
            </a:r>
            <a:r>
              <a:rPr sz="1691" i="1" spc="-95" dirty="0">
                <a:solidFill>
                  <a:srgbClr val="22373A"/>
                </a:solidFill>
                <a:latin typeface="Verdana"/>
                <a:cs typeface="Verdana"/>
              </a:rPr>
              <a:t> </a:t>
            </a:r>
            <a:r>
              <a:rPr sz="1691" i="1" dirty="0">
                <a:solidFill>
                  <a:srgbClr val="22373A"/>
                </a:solidFill>
                <a:latin typeface="Verdana"/>
                <a:cs typeface="Verdana"/>
              </a:rPr>
              <a:t>the</a:t>
            </a:r>
            <a:r>
              <a:rPr sz="1691" i="1" spc="-95" dirty="0">
                <a:solidFill>
                  <a:srgbClr val="22373A"/>
                </a:solidFill>
                <a:latin typeface="Verdana"/>
                <a:cs typeface="Verdana"/>
              </a:rPr>
              <a:t> </a:t>
            </a:r>
            <a:r>
              <a:rPr sz="1691" i="1" spc="21" dirty="0">
                <a:solidFill>
                  <a:srgbClr val="22373A"/>
                </a:solidFill>
                <a:latin typeface="Verdana"/>
                <a:cs typeface="Verdana"/>
              </a:rPr>
              <a:t>dark</a:t>
            </a:r>
            <a:r>
              <a:rPr sz="1691" i="1" spc="-95" dirty="0">
                <a:solidFill>
                  <a:srgbClr val="22373A"/>
                </a:solidFill>
                <a:latin typeface="Verdana"/>
                <a:cs typeface="Verdana"/>
              </a:rPr>
              <a:t> </a:t>
            </a:r>
            <a:r>
              <a:rPr sz="1691" i="1" spc="32" dirty="0">
                <a:solidFill>
                  <a:srgbClr val="22373A"/>
                </a:solidFill>
                <a:latin typeface="Verdana"/>
                <a:cs typeface="Verdana"/>
              </a:rPr>
              <a:t>pool</a:t>
            </a:r>
            <a:r>
              <a:rPr sz="1691" i="1" spc="-95" dirty="0">
                <a:solidFill>
                  <a:srgbClr val="22373A"/>
                </a:solidFill>
                <a:latin typeface="Verdana"/>
                <a:cs typeface="Verdana"/>
              </a:rPr>
              <a:t> </a:t>
            </a:r>
            <a:r>
              <a:rPr sz="1691" i="1" dirty="0">
                <a:solidFill>
                  <a:srgbClr val="22373A"/>
                </a:solidFill>
                <a:latin typeface="Verdana"/>
                <a:cs typeface="Verdana"/>
              </a:rPr>
              <a:t>problem</a:t>
            </a:r>
            <a:r>
              <a:rPr sz="1691" dirty="0">
                <a:solidFill>
                  <a:srgbClr val="22373A"/>
                </a:solidFill>
                <a:latin typeface="Lucida Sans Unicode"/>
                <a:cs typeface="Lucida Sans Unicode"/>
              </a:rPr>
              <a:t>,</a:t>
            </a:r>
            <a:r>
              <a:rPr sz="1691" spc="-32" dirty="0">
                <a:solidFill>
                  <a:srgbClr val="22373A"/>
                </a:solidFill>
                <a:latin typeface="Lucida Sans Unicode"/>
                <a:cs typeface="Lucida Sans Unicode"/>
              </a:rPr>
              <a:t> </a:t>
            </a:r>
            <a:r>
              <a:rPr sz="1691" spc="32" dirty="0">
                <a:solidFill>
                  <a:srgbClr val="22373A"/>
                </a:solidFill>
                <a:latin typeface="Lucida Sans Unicode"/>
                <a:cs typeface="Lucida Sans Unicode"/>
              </a:rPr>
              <a:t>Commun.</a:t>
            </a:r>
            <a:r>
              <a:rPr sz="1691" spc="-32" dirty="0">
                <a:solidFill>
                  <a:srgbClr val="22373A"/>
                </a:solidFill>
                <a:latin typeface="Lucida Sans Unicode"/>
                <a:cs typeface="Lucida Sans Unicode"/>
              </a:rPr>
              <a:t> </a:t>
            </a:r>
            <a:r>
              <a:rPr sz="1691" spc="42" dirty="0">
                <a:solidFill>
                  <a:srgbClr val="22373A"/>
                </a:solidFill>
                <a:latin typeface="Lucida Sans Unicode"/>
                <a:cs typeface="Lucida Sans Unicode"/>
              </a:rPr>
              <a:t>ACM</a:t>
            </a:r>
            <a:r>
              <a:rPr sz="1691" spc="-32" dirty="0">
                <a:solidFill>
                  <a:srgbClr val="22373A"/>
                </a:solidFill>
                <a:latin typeface="Lucida Sans Unicode"/>
                <a:cs typeface="Lucida Sans Unicode"/>
              </a:rPr>
              <a:t> </a:t>
            </a:r>
            <a:r>
              <a:rPr sz="1691" b="1" spc="95" dirty="0">
                <a:solidFill>
                  <a:srgbClr val="22373A"/>
                </a:solidFill>
                <a:latin typeface="Tahoma"/>
                <a:cs typeface="Tahoma"/>
              </a:rPr>
              <a:t>53</a:t>
            </a:r>
            <a:r>
              <a:rPr sz="1691" b="1" dirty="0">
                <a:solidFill>
                  <a:srgbClr val="22373A"/>
                </a:solidFill>
                <a:latin typeface="Tahoma"/>
                <a:cs typeface="Tahoma"/>
              </a:rPr>
              <a:t> </a:t>
            </a:r>
            <a:r>
              <a:rPr sz="1691" spc="-53" dirty="0">
                <a:solidFill>
                  <a:srgbClr val="22373A"/>
                </a:solidFill>
                <a:latin typeface="Lucida Sans Unicode"/>
                <a:cs typeface="Lucida Sans Unicode"/>
              </a:rPr>
              <a:t>(2O1O),</a:t>
            </a:r>
            <a:r>
              <a:rPr sz="1691" spc="-21" dirty="0">
                <a:solidFill>
                  <a:srgbClr val="22373A"/>
                </a:solidFill>
                <a:latin typeface="Lucida Sans Unicode"/>
                <a:cs typeface="Lucida Sans Unicode"/>
              </a:rPr>
              <a:t> </a:t>
            </a:r>
            <a:r>
              <a:rPr sz="1691" spc="-53" dirty="0">
                <a:solidFill>
                  <a:srgbClr val="22373A"/>
                </a:solidFill>
                <a:latin typeface="Lucida Sans Unicode"/>
                <a:cs typeface="Lucida Sans Unicode"/>
              </a:rPr>
              <a:t>no.</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5,</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99–1O7.</a:t>
            </a:r>
            <a:endParaRPr sz="1691">
              <a:latin typeface="Lucida Sans Unicode"/>
              <a:cs typeface="Lucida Sans Unicode"/>
            </a:endParaRPr>
          </a:p>
          <a:p>
            <a:pPr marL="26841" marR="620037">
              <a:lnSpc>
                <a:spcPct val="119300"/>
              </a:lnSpc>
              <a:spcBef>
                <a:spcPts val="1076"/>
              </a:spcBef>
            </a:pPr>
            <a:r>
              <a:rPr sz="1691" spc="11" dirty="0">
                <a:solidFill>
                  <a:srgbClr val="22373A"/>
                </a:solidFill>
                <a:latin typeface="Lucida Sans Unicode"/>
                <a:cs typeface="Lucida Sans Unicode"/>
              </a:rPr>
              <a:t>Sanford</a:t>
            </a:r>
            <a:r>
              <a:rPr sz="1691" spc="-21" dirty="0">
                <a:solidFill>
                  <a:srgbClr val="22373A"/>
                </a:solidFill>
                <a:latin typeface="Lucida Sans Unicode"/>
                <a:cs typeface="Lucida Sans Unicode"/>
              </a:rPr>
              <a:t> </a:t>
            </a:r>
            <a:r>
              <a:rPr sz="1691" spc="21" dirty="0">
                <a:solidFill>
                  <a:srgbClr val="22373A"/>
                </a:solidFill>
                <a:latin typeface="Lucida Sans Unicode"/>
                <a:cs typeface="Lucida Sans Unicode"/>
              </a:rPr>
              <a:t>J.</a:t>
            </a:r>
            <a:r>
              <a:rPr sz="1691" spc="-11" dirty="0">
                <a:solidFill>
                  <a:srgbClr val="22373A"/>
                </a:solidFill>
                <a:latin typeface="Lucida Sans Unicode"/>
                <a:cs typeface="Lucida Sans Unicode"/>
              </a:rPr>
              <a:t> </a:t>
            </a:r>
            <a:r>
              <a:rPr sz="1691" dirty="0">
                <a:solidFill>
                  <a:srgbClr val="22373A"/>
                </a:solidFill>
                <a:latin typeface="Lucida Sans Unicode"/>
                <a:cs typeface="Lucida Sans Unicode"/>
              </a:rPr>
              <a:t>Grossman</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Joseph</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E.</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Stiglitz,</a:t>
            </a:r>
            <a:r>
              <a:rPr sz="1691" spc="-11" dirty="0">
                <a:solidFill>
                  <a:srgbClr val="22373A"/>
                </a:solidFill>
                <a:latin typeface="Lucida Sans Unicode"/>
                <a:cs typeface="Lucida Sans Unicode"/>
              </a:rPr>
              <a:t> </a:t>
            </a:r>
            <a:r>
              <a:rPr sz="1691" i="1" spc="32" dirty="0">
                <a:solidFill>
                  <a:srgbClr val="22373A"/>
                </a:solidFill>
                <a:latin typeface="Verdana"/>
                <a:cs typeface="Verdana"/>
              </a:rPr>
              <a:t>On</a:t>
            </a:r>
            <a:r>
              <a:rPr sz="1691" i="1" spc="-74" dirty="0">
                <a:solidFill>
                  <a:srgbClr val="22373A"/>
                </a:solidFill>
                <a:latin typeface="Verdana"/>
                <a:cs typeface="Verdana"/>
              </a:rPr>
              <a:t> </a:t>
            </a:r>
            <a:r>
              <a:rPr sz="1691" i="1" dirty="0">
                <a:solidFill>
                  <a:srgbClr val="22373A"/>
                </a:solidFill>
                <a:latin typeface="Verdana"/>
                <a:cs typeface="Verdana"/>
              </a:rPr>
              <a:t>the</a:t>
            </a:r>
            <a:r>
              <a:rPr sz="1691" i="1" spc="-74" dirty="0">
                <a:solidFill>
                  <a:srgbClr val="22373A"/>
                </a:solidFill>
                <a:latin typeface="Verdana"/>
                <a:cs typeface="Verdana"/>
              </a:rPr>
              <a:t> </a:t>
            </a:r>
            <a:r>
              <a:rPr sz="1691" i="1" spc="-32" dirty="0">
                <a:solidFill>
                  <a:srgbClr val="22373A"/>
                </a:solidFill>
                <a:latin typeface="Verdana"/>
                <a:cs typeface="Verdana"/>
              </a:rPr>
              <a:t>Impossibility</a:t>
            </a:r>
            <a:r>
              <a:rPr sz="1691" i="1" spc="-74" dirty="0">
                <a:solidFill>
                  <a:srgbClr val="22373A"/>
                </a:solidFill>
                <a:latin typeface="Verdana"/>
                <a:cs typeface="Verdana"/>
              </a:rPr>
              <a:t> </a:t>
            </a:r>
            <a:r>
              <a:rPr sz="1691" i="1" spc="-32" dirty="0">
                <a:solidFill>
                  <a:srgbClr val="22373A"/>
                </a:solidFill>
                <a:latin typeface="Verdana"/>
                <a:cs typeface="Verdana"/>
              </a:rPr>
              <a:t>of</a:t>
            </a:r>
            <a:r>
              <a:rPr sz="1691" i="1" spc="-74" dirty="0">
                <a:solidFill>
                  <a:srgbClr val="22373A"/>
                </a:solidFill>
                <a:latin typeface="Verdana"/>
                <a:cs typeface="Verdana"/>
              </a:rPr>
              <a:t> </a:t>
            </a:r>
            <a:r>
              <a:rPr sz="1691" i="1" spc="-11" dirty="0">
                <a:solidFill>
                  <a:srgbClr val="22373A"/>
                </a:solidFill>
                <a:latin typeface="Verdana"/>
                <a:cs typeface="Verdana"/>
              </a:rPr>
              <a:t>Informationally</a:t>
            </a:r>
            <a:r>
              <a:rPr sz="1691" i="1" spc="-74" dirty="0">
                <a:solidFill>
                  <a:srgbClr val="22373A"/>
                </a:solidFill>
                <a:latin typeface="Verdana"/>
                <a:cs typeface="Verdana"/>
              </a:rPr>
              <a:t> </a:t>
            </a:r>
            <a:r>
              <a:rPr sz="1691" i="1" spc="-11" dirty="0">
                <a:solidFill>
                  <a:srgbClr val="22373A"/>
                </a:solidFill>
                <a:latin typeface="Verdana"/>
                <a:cs typeface="Verdana"/>
              </a:rPr>
              <a:t>Efficient </a:t>
            </a:r>
            <a:r>
              <a:rPr sz="1691" i="1" spc="-571" dirty="0">
                <a:solidFill>
                  <a:srgbClr val="22373A"/>
                </a:solidFill>
                <a:latin typeface="Verdana"/>
                <a:cs typeface="Verdana"/>
              </a:rPr>
              <a:t> </a:t>
            </a:r>
            <a:r>
              <a:rPr sz="1691" i="1" spc="-32" dirty="0">
                <a:solidFill>
                  <a:srgbClr val="22373A"/>
                </a:solidFill>
                <a:latin typeface="Verdana"/>
                <a:cs typeface="Verdana"/>
              </a:rPr>
              <a:t>Markets</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The</a:t>
            </a:r>
            <a:r>
              <a:rPr sz="1691" spc="-32" dirty="0">
                <a:solidFill>
                  <a:srgbClr val="22373A"/>
                </a:solidFill>
                <a:latin typeface="Lucida Sans Unicode"/>
                <a:cs typeface="Lucida Sans Unicode"/>
              </a:rPr>
              <a:t> </a:t>
            </a:r>
            <a:r>
              <a:rPr sz="1691" spc="32" dirty="0">
                <a:solidFill>
                  <a:srgbClr val="22373A"/>
                </a:solidFill>
                <a:latin typeface="Lucida Sans Unicode"/>
                <a:cs typeface="Lucida Sans Unicode"/>
              </a:rPr>
              <a:t>American</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Economic</a:t>
            </a:r>
            <a:r>
              <a:rPr sz="1691" spc="-32" dirty="0">
                <a:solidFill>
                  <a:srgbClr val="22373A"/>
                </a:solidFill>
                <a:latin typeface="Lucida Sans Unicode"/>
                <a:cs typeface="Lucida Sans Unicode"/>
              </a:rPr>
              <a:t> </a:t>
            </a:r>
            <a:r>
              <a:rPr sz="1691" spc="32" dirty="0">
                <a:solidFill>
                  <a:srgbClr val="22373A"/>
                </a:solidFill>
                <a:latin typeface="Lucida Sans Unicode"/>
                <a:cs typeface="Lucida Sans Unicode"/>
              </a:rPr>
              <a:t>Review</a:t>
            </a:r>
            <a:r>
              <a:rPr sz="1691" spc="-32" dirty="0">
                <a:solidFill>
                  <a:srgbClr val="22373A"/>
                </a:solidFill>
                <a:latin typeface="Lucida Sans Unicode"/>
                <a:cs typeface="Lucida Sans Unicode"/>
              </a:rPr>
              <a:t> </a:t>
            </a:r>
            <a:r>
              <a:rPr sz="1691" b="1" spc="95" dirty="0">
                <a:solidFill>
                  <a:srgbClr val="22373A"/>
                </a:solidFill>
                <a:latin typeface="Tahoma"/>
                <a:cs typeface="Tahoma"/>
              </a:rPr>
              <a:t>70</a:t>
            </a:r>
            <a:r>
              <a:rPr sz="1691" b="1" dirty="0">
                <a:solidFill>
                  <a:srgbClr val="22373A"/>
                </a:solidFill>
                <a:latin typeface="Tahoma"/>
                <a:cs typeface="Tahoma"/>
              </a:rPr>
              <a:t> </a:t>
            </a:r>
            <a:r>
              <a:rPr sz="1691" spc="-21" dirty="0">
                <a:solidFill>
                  <a:srgbClr val="22373A"/>
                </a:solidFill>
                <a:latin typeface="Lucida Sans Unicode"/>
                <a:cs typeface="Lucida Sans Unicode"/>
              </a:rPr>
              <a:t>(198O),</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no.</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3,</a:t>
            </a:r>
            <a:r>
              <a:rPr sz="1691" spc="-32" dirty="0">
                <a:solidFill>
                  <a:srgbClr val="22373A"/>
                </a:solidFill>
                <a:latin typeface="Lucida Sans Unicode"/>
                <a:cs typeface="Lucida Sans Unicode"/>
              </a:rPr>
              <a:t> </a:t>
            </a:r>
            <a:r>
              <a:rPr sz="1691" dirty="0">
                <a:solidFill>
                  <a:srgbClr val="22373A"/>
                </a:solidFill>
                <a:latin typeface="Lucida Sans Unicode"/>
                <a:cs typeface="Lucida Sans Unicode"/>
              </a:rPr>
              <a:t>393–4O8.</a:t>
            </a:r>
            <a:endParaRPr sz="1691">
              <a:latin typeface="Lucida Sans Unicode"/>
              <a:cs typeface="Lucida Sans Unicode"/>
            </a:endParaRPr>
          </a:p>
          <a:p>
            <a:pPr marL="26841">
              <a:spcBef>
                <a:spcPts val="1363"/>
              </a:spcBef>
            </a:pPr>
            <a:r>
              <a:rPr sz="1691" spc="-116" dirty="0">
                <a:solidFill>
                  <a:srgbClr val="22373A"/>
                </a:solidFill>
                <a:latin typeface="Lucida Sans Unicode"/>
                <a:cs typeface="Lucida Sans Unicode"/>
              </a:rPr>
              <a:t>Tsy</a:t>
            </a:r>
            <a:r>
              <a:rPr sz="1691" spc="-53" dirty="0">
                <a:solidFill>
                  <a:srgbClr val="22373A"/>
                </a:solidFill>
                <a:latin typeface="Lucida Sans Unicode"/>
                <a:cs typeface="Lucida Sans Unicode"/>
              </a:rPr>
              <a:t> </a:t>
            </a:r>
            <a:r>
              <a:rPr sz="1691" spc="42" dirty="0">
                <a:solidFill>
                  <a:srgbClr val="22373A"/>
                </a:solidFill>
                <a:latin typeface="Lucida Sans Unicode"/>
                <a:cs typeface="Lucida Sans Unicode"/>
              </a:rPr>
              <a:t>Ho</a:t>
            </a:r>
            <a:r>
              <a:rPr sz="1691" spc="-53"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53" dirty="0">
                <a:solidFill>
                  <a:srgbClr val="22373A"/>
                </a:solidFill>
                <a:latin typeface="Lucida Sans Unicode"/>
                <a:cs typeface="Lucida Sans Unicode"/>
              </a:rPr>
              <a:t> </a:t>
            </a:r>
            <a:r>
              <a:rPr sz="1691" spc="-63" dirty="0">
                <a:solidFill>
                  <a:srgbClr val="22373A"/>
                </a:solidFill>
                <a:latin typeface="Lucida Sans Unicode"/>
                <a:cs typeface="Lucida Sans Unicode"/>
              </a:rPr>
              <a:t>H.</a:t>
            </a:r>
            <a:r>
              <a:rPr sz="1691" spc="-42" dirty="0">
                <a:solidFill>
                  <a:srgbClr val="22373A"/>
                </a:solidFill>
                <a:latin typeface="Lucida Sans Unicode"/>
                <a:cs typeface="Lucida Sans Unicode"/>
              </a:rPr>
              <a:t> </a:t>
            </a:r>
            <a:r>
              <a:rPr sz="1691" spc="-32" dirty="0">
                <a:solidFill>
                  <a:srgbClr val="22373A"/>
                </a:solidFill>
                <a:latin typeface="Lucida Sans Unicode"/>
                <a:cs typeface="Lucida Sans Unicode"/>
              </a:rPr>
              <a:t>R.</a:t>
            </a:r>
            <a:r>
              <a:rPr sz="1691" spc="-53" dirty="0">
                <a:solidFill>
                  <a:srgbClr val="22373A"/>
                </a:solidFill>
                <a:latin typeface="Lucida Sans Unicode"/>
                <a:cs typeface="Lucida Sans Unicode"/>
              </a:rPr>
              <a:t> </a:t>
            </a:r>
            <a:r>
              <a:rPr sz="1691" spc="-32" dirty="0">
                <a:solidFill>
                  <a:srgbClr val="22373A"/>
                </a:solidFill>
                <a:latin typeface="Lucida Sans Unicode"/>
                <a:cs typeface="Lucida Sans Unicode"/>
              </a:rPr>
              <a:t>Stoll,</a:t>
            </a:r>
            <a:r>
              <a:rPr sz="1691" spc="-42" dirty="0">
                <a:solidFill>
                  <a:srgbClr val="22373A"/>
                </a:solidFill>
                <a:latin typeface="Lucida Sans Unicode"/>
                <a:cs typeface="Lucida Sans Unicode"/>
              </a:rPr>
              <a:t> </a:t>
            </a:r>
            <a:r>
              <a:rPr sz="1691" i="1" spc="-63" dirty="0">
                <a:solidFill>
                  <a:srgbClr val="22373A"/>
                </a:solidFill>
                <a:latin typeface="Verdana"/>
                <a:cs typeface="Verdana"/>
              </a:rPr>
              <a:t>The</a:t>
            </a:r>
            <a:r>
              <a:rPr sz="1691" i="1" spc="-95" dirty="0">
                <a:solidFill>
                  <a:srgbClr val="22373A"/>
                </a:solidFill>
                <a:latin typeface="Verdana"/>
                <a:cs typeface="Verdana"/>
              </a:rPr>
              <a:t> </a:t>
            </a:r>
            <a:r>
              <a:rPr sz="1691" i="1" spc="21" dirty="0">
                <a:solidFill>
                  <a:srgbClr val="22373A"/>
                </a:solidFill>
                <a:latin typeface="Verdana"/>
                <a:cs typeface="Verdana"/>
              </a:rPr>
              <a:t>dynamics</a:t>
            </a:r>
            <a:r>
              <a:rPr sz="1691" i="1" spc="-106" dirty="0">
                <a:solidFill>
                  <a:srgbClr val="22373A"/>
                </a:solidFill>
                <a:latin typeface="Verdana"/>
                <a:cs typeface="Verdana"/>
              </a:rPr>
              <a:t> </a:t>
            </a:r>
            <a:r>
              <a:rPr sz="1691" i="1" spc="-32" dirty="0">
                <a:solidFill>
                  <a:srgbClr val="22373A"/>
                </a:solidFill>
                <a:latin typeface="Verdana"/>
                <a:cs typeface="Verdana"/>
              </a:rPr>
              <a:t>of</a:t>
            </a:r>
            <a:r>
              <a:rPr sz="1691" i="1" spc="-106" dirty="0">
                <a:solidFill>
                  <a:srgbClr val="22373A"/>
                </a:solidFill>
                <a:latin typeface="Verdana"/>
                <a:cs typeface="Verdana"/>
              </a:rPr>
              <a:t> </a:t>
            </a:r>
            <a:r>
              <a:rPr sz="1691" i="1" spc="11" dirty="0">
                <a:solidFill>
                  <a:srgbClr val="22373A"/>
                </a:solidFill>
                <a:latin typeface="Verdana"/>
                <a:cs typeface="Verdana"/>
              </a:rPr>
              <a:t>dealer</a:t>
            </a:r>
            <a:r>
              <a:rPr sz="1691" i="1" spc="-95" dirty="0">
                <a:solidFill>
                  <a:srgbClr val="22373A"/>
                </a:solidFill>
                <a:latin typeface="Verdana"/>
                <a:cs typeface="Verdana"/>
              </a:rPr>
              <a:t> </a:t>
            </a:r>
            <a:r>
              <a:rPr sz="1691" i="1" spc="-11" dirty="0">
                <a:solidFill>
                  <a:srgbClr val="22373A"/>
                </a:solidFill>
                <a:latin typeface="Verdana"/>
                <a:cs typeface="Verdana"/>
              </a:rPr>
              <a:t>markets</a:t>
            </a:r>
            <a:r>
              <a:rPr sz="1691" i="1" spc="-106" dirty="0">
                <a:solidFill>
                  <a:srgbClr val="22373A"/>
                </a:solidFill>
                <a:latin typeface="Verdana"/>
                <a:cs typeface="Verdana"/>
              </a:rPr>
              <a:t> </a:t>
            </a:r>
            <a:r>
              <a:rPr sz="1691" i="1" spc="11" dirty="0">
                <a:solidFill>
                  <a:srgbClr val="22373A"/>
                </a:solidFill>
                <a:latin typeface="Verdana"/>
                <a:cs typeface="Verdana"/>
              </a:rPr>
              <a:t>under</a:t>
            </a:r>
            <a:r>
              <a:rPr sz="1691" i="1" spc="-106" dirty="0">
                <a:solidFill>
                  <a:srgbClr val="22373A"/>
                </a:solidFill>
                <a:latin typeface="Verdana"/>
                <a:cs typeface="Verdana"/>
              </a:rPr>
              <a:t> </a:t>
            </a:r>
            <a:r>
              <a:rPr sz="1691" i="1" dirty="0">
                <a:solidFill>
                  <a:srgbClr val="22373A"/>
                </a:solidFill>
                <a:latin typeface="Verdana"/>
                <a:cs typeface="Verdana"/>
              </a:rPr>
              <a:t>competition</a:t>
            </a:r>
            <a:r>
              <a:rPr sz="1691" dirty="0">
                <a:solidFill>
                  <a:srgbClr val="22373A"/>
                </a:solidFill>
                <a:latin typeface="Lucida Sans Unicode"/>
                <a:cs typeface="Lucida Sans Unicode"/>
              </a:rPr>
              <a:t>,</a:t>
            </a:r>
            <a:r>
              <a:rPr sz="1691" spc="-32" dirty="0">
                <a:solidFill>
                  <a:srgbClr val="22373A"/>
                </a:solidFill>
                <a:latin typeface="Lucida Sans Unicode"/>
                <a:cs typeface="Lucida Sans Unicode"/>
              </a:rPr>
              <a:t> </a:t>
            </a:r>
            <a:r>
              <a:rPr sz="1691" spc="42" dirty="0">
                <a:solidFill>
                  <a:srgbClr val="22373A"/>
                </a:solidFill>
                <a:latin typeface="Lucida Sans Unicode"/>
                <a:cs typeface="Lucida Sans Unicode"/>
              </a:rPr>
              <a:t>Journal</a:t>
            </a:r>
            <a:r>
              <a:rPr sz="1691" spc="-53" dirty="0">
                <a:solidFill>
                  <a:srgbClr val="22373A"/>
                </a:solidFill>
                <a:latin typeface="Lucida Sans Unicode"/>
                <a:cs typeface="Lucida Sans Unicode"/>
              </a:rPr>
              <a:t> of </a:t>
            </a:r>
            <a:r>
              <a:rPr sz="1691" spc="21" dirty="0">
                <a:solidFill>
                  <a:srgbClr val="22373A"/>
                </a:solidFill>
                <a:latin typeface="Lucida Sans Unicode"/>
                <a:cs typeface="Lucida Sans Unicode"/>
              </a:rPr>
              <a:t>Finance</a:t>
            </a:r>
            <a:r>
              <a:rPr sz="1691" spc="-32" dirty="0">
                <a:solidFill>
                  <a:srgbClr val="22373A"/>
                </a:solidFill>
                <a:latin typeface="Lucida Sans Unicode"/>
                <a:cs typeface="Lucida Sans Unicode"/>
              </a:rPr>
              <a:t> </a:t>
            </a:r>
            <a:r>
              <a:rPr sz="1691" b="1" spc="95" dirty="0">
                <a:solidFill>
                  <a:srgbClr val="22373A"/>
                </a:solidFill>
                <a:latin typeface="Tahoma"/>
                <a:cs typeface="Tahoma"/>
              </a:rPr>
              <a:t>38</a:t>
            </a:r>
            <a:endParaRPr sz="1691">
              <a:latin typeface="Tahoma"/>
              <a:cs typeface="Tahoma"/>
            </a:endParaRPr>
          </a:p>
          <a:p>
            <a:pPr marL="26841">
              <a:spcBef>
                <a:spcPts val="391"/>
              </a:spcBef>
            </a:pPr>
            <a:r>
              <a:rPr sz="1691" spc="11" dirty="0">
                <a:solidFill>
                  <a:srgbClr val="22373A"/>
                </a:solidFill>
                <a:latin typeface="Lucida Sans Unicode"/>
                <a:cs typeface="Lucida Sans Unicode"/>
              </a:rPr>
              <a:t>(1983),</a:t>
            </a:r>
            <a:r>
              <a:rPr sz="1691" spc="-85" dirty="0">
                <a:solidFill>
                  <a:srgbClr val="22373A"/>
                </a:solidFill>
                <a:latin typeface="Lucida Sans Unicode"/>
                <a:cs typeface="Lucida Sans Unicode"/>
              </a:rPr>
              <a:t> </a:t>
            </a:r>
            <a:r>
              <a:rPr sz="1691" spc="-53" dirty="0">
                <a:solidFill>
                  <a:srgbClr val="22373A"/>
                </a:solidFill>
                <a:latin typeface="Lucida Sans Unicode"/>
                <a:cs typeface="Lucida Sans Unicode"/>
              </a:rPr>
              <a:t>no.</a:t>
            </a:r>
            <a:r>
              <a:rPr sz="1691" spc="-85" dirty="0">
                <a:solidFill>
                  <a:srgbClr val="22373A"/>
                </a:solidFill>
                <a:latin typeface="Lucida Sans Unicode"/>
                <a:cs typeface="Lucida Sans Unicode"/>
              </a:rPr>
              <a:t> </a:t>
            </a:r>
            <a:r>
              <a:rPr sz="1691" spc="-53" dirty="0">
                <a:solidFill>
                  <a:srgbClr val="22373A"/>
                </a:solidFill>
                <a:latin typeface="Lucida Sans Unicode"/>
                <a:cs typeface="Lucida Sans Unicode"/>
              </a:rPr>
              <a:t>4,</a:t>
            </a:r>
            <a:r>
              <a:rPr sz="1691" spc="-74" dirty="0">
                <a:solidFill>
                  <a:srgbClr val="22373A"/>
                </a:solidFill>
                <a:latin typeface="Lucida Sans Unicode"/>
                <a:cs typeface="Lucida Sans Unicode"/>
              </a:rPr>
              <a:t> </a:t>
            </a:r>
            <a:r>
              <a:rPr sz="1691" dirty="0">
                <a:solidFill>
                  <a:srgbClr val="22373A"/>
                </a:solidFill>
                <a:latin typeface="Lucida Sans Unicode"/>
                <a:cs typeface="Lucida Sans Unicode"/>
              </a:rPr>
              <a:t>1O53–1O74.</a:t>
            </a:r>
            <a:endParaRPr sz="1691">
              <a:latin typeface="Lucida Sans Unicode"/>
              <a:cs typeface="Lucida Sans Unicode"/>
            </a:endParaRPr>
          </a:p>
          <a:p>
            <a:pPr marL="26841" marR="10737">
              <a:lnSpc>
                <a:spcPct val="119300"/>
              </a:lnSpc>
              <a:spcBef>
                <a:spcPts val="962"/>
              </a:spcBef>
            </a:pPr>
            <a:r>
              <a:rPr sz="1691" spc="11" dirty="0">
                <a:solidFill>
                  <a:srgbClr val="22373A"/>
                </a:solidFill>
                <a:latin typeface="Lucida Sans Unicode"/>
                <a:cs typeface="Lucida Sans Unicode"/>
              </a:rPr>
              <a:t>Albert</a:t>
            </a:r>
            <a:r>
              <a:rPr sz="1691" spc="-32" dirty="0">
                <a:solidFill>
                  <a:srgbClr val="22373A"/>
                </a:solidFill>
                <a:latin typeface="Lucida Sans Unicode"/>
                <a:cs typeface="Lucida Sans Unicode"/>
              </a:rPr>
              <a:t> P. </a:t>
            </a:r>
            <a:r>
              <a:rPr sz="1691" dirty="0">
                <a:solidFill>
                  <a:srgbClr val="22373A"/>
                </a:solidFill>
                <a:latin typeface="Lucida Sans Unicode"/>
                <a:cs typeface="Lucida Sans Unicode"/>
              </a:rPr>
              <a:t>Kyle</a:t>
            </a:r>
            <a:r>
              <a:rPr sz="1691" spc="-2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32" dirty="0">
                <a:solidFill>
                  <a:srgbClr val="22373A"/>
                </a:solidFill>
                <a:latin typeface="Lucida Sans Unicode"/>
                <a:cs typeface="Lucida Sans Unicode"/>
              </a:rPr>
              <a:t> </a:t>
            </a:r>
            <a:r>
              <a:rPr sz="1691" spc="42" dirty="0">
                <a:solidFill>
                  <a:srgbClr val="22373A"/>
                </a:solidFill>
                <a:latin typeface="Lucida Sans Unicode"/>
                <a:cs typeface="Lucida Sans Unicode"/>
              </a:rPr>
              <a:t>Anna</a:t>
            </a:r>
            <a:r>
              <a:rPr sz="1691" spc="-32" dirty="0">
                <a:solidFill>
                  <a:srgbClr val="22373A"/>
                </a:solidFill>
                <a:latin typeface="Lucida Sans Unicode"/>
                <a:cs typeface="Lucida Sans Unicode"/>
              </a:rPr>
              <a:t> </a:t>
            </a:r>
            <a:r>
              <a:rPr sz="1691" spc="-95" dirty="0">
                <a:solidFill>
                  <a:srgbClr val="22373A"/>
                </a:solidFill>
                <a:latin typeface="Lucida Sans Unicode"/>
                <a:cs typeface="Lucida Sans Unicode"/>
              </a:rPr>
              <a:t>A.</a:t>
            </a:r>
            <a:r>
              <a:rPr sz="1691" spc="-21" dirty="0">
                <a:solidFill>
                  <a:srgbClr val="22373A"/>
                </a:solidFill>
                <a:latin typeface="Lucida Sans Unicode"/>
                <a:cs typeface="Lucida Sans Unicode"/>
              </a:rPr>
              <a:t> Obizhaeva,</a:t>
            </a:r>
            <a:r>
              <a:rPr sz="1691" spc="-32" dirty="0">
                <a:solidFill>
                  <a:srgbClr val="22373A"/>
                </a:solidFill>
                <a:latin typeface="Lucida Sans Unicode"/>
                <a:cs typeface="Lucida Sans Unicode"/>
              </a:rPr>
              <a:t> </a:t>
            </a:r>
            <a:r>
              <a:rPr sz="1691" i="1" spc="-11" dirty="0">
                <a:solidFill>
                  <a:srgbClr val="22373A"/>
                </a:solidFill>
                <a:latin typeface="Verdana"/>
                <a:cs typeface="Verdana"/>
              </a:rPr>
              <a:t>Large</a:t>
            </a:r>
            <a:r>
              <a:rPr sz="1691" i="1" spc="-85" dirty="0">
                <a:solidFill>
                  <a:srgbClr val="22373A"/>
                </a:solidFill>
                <a:latin typeface="Verdana"/>
                <a:cs typeface="Verdana"/>
              </a:rPr>
              <a:t> </a:t>
            </a:r>
            <a:r>
              <a:rPr sz="1691" i="1" spc="-21" dirty="0">
                <a:solidFill>
                  <a:srgbClr val="22373A"/>
                </a:solidFill>
                <a:latin typeface="Verdana"/>
                <a:cs typeface="Verdana"/>
              </a:rPr>
              <a:t>Bets</a:t>
            </a:r>
            <a:r>
              <a:rPr sz="1691" i="1" spc="-95" dirty="0">
                <a:solidFill>
                  <a:srgbClr val="22373A"/>
                </a:solidFill>
                <a:latin typeface="Verdana"/>
                <a:cs typeface="Verdana"/>
              </a:rPr>
              <a:t> </a:t>
            </a:r>
            <a:r>
              <a:rPr sz="1691" i="1" spc="74" dirty="0">
                <a:solidFill>
                  <a:srgbClr val="22373A"/>
                </a:solidFill>
                <a:latin typeface="Verdana"/>
                <a:cs typeface="Verdana"/>
              </a:rPr>
              <a:t>and</a:t>
            </a:r>
            <a:r>
              <a:rPr sz="1691" i="1" spc="-95" dirty="0">
                <a:solidFill>
                  <a:srgbClr val="22373A"/>
                </a:solidFill>
                <a:latin typeface="Verdana"/>
                <a:cs typeface="Verdana"/>
              </a:rPr>
              <a:t> </a:t>
            </a:r>
            <a:r>
              <a:rPr sz="1691" i="1" spc="-21" dirty="0">
                <a:solidFill>
                  <a:srgbClr val="22373A"/>
                </a:solidFill>
                <a:latin typeface="Verdana"/>
                <a:cs typeface="Verdana"/>
              </a:rPr>
              <a:t>Stock</a:t>
            </a:r>
            <a:r>
              <a:rPr sz="1691" i="1" spc="-85" dirty="0">
                <a:solidFill>
                  <a:srgbClr val="22373A"/>
                </a:solidFill>
                <a:latin typeface="Verdana"/>
                <a:cs typeface="Verdana"/>
              </a:rPr>
              <a:t> </a:t>
            </a:r>
            <a:r>
              <a:rPr sz="1691" i="1" spc="11" dirty="0">
                <a:solidFill>
                  <a:srgbClr val="22373A"/>
                </a:solidFill>
                <a:latin typeface="Verdana"/>
                <a:cs typeface="Verdana"/>
              </a:rPr>
              <a:t>Market</a:t>
            </a:r>
            <a:r>
              <a:rPr sz="1691" i="1" spc="-95" dirty="0">
                <a:solidFill>
                  <a:srgbClr val="22373A"/>
                </a:solidFill>
                <a:latin typeface="Verdana"/>
                <a:cs typeface="Verdana"/>
              </a:rPr>
              <a:t> </a:t>
            </a:r>
            <a:r>
              <a:rPr sz="1691" i="1" spc="-42" dirty="0">
                <a:solidFill>
                  <a:srgbClr val="22373A"/>
                </a:solidFill>
                <a:latin typeface="Verdana"/>
                <a:cs typeface="Verdana"/>
              </a:rPr>
              <a:t>Crashes</a:t>
            </a:r>
            <a:r>
              <a:rPr sz="1691" spc="-42" dirty="0">
                <a:solidFill>
                  <a:srgbClr val="22373A"/>
                </a:solidFill>
                <a:latin typeface="Lucida Sans Unicode"/>
                <a:cs typeface="Lucida Sans Unicode"/>
              </a:rPr>
              <a:t>,</a:t>
            </a:r>
            <a:r>
              <a:rPr sz="1691" spc="-32" dirty="0">
                <a:solidFill>
                  <a:srgbClr val="22373A"/>
                </a:solidFill>
                <a:latin typeface="Lucida Sans Unicode"/>
                <a:cs typeface="Lucida Sans Unicode"/>
              </a:rPr>
              <a:t> </a:t>
            </a:r>
            <a:r>
              <a:rPr sz="1691" spc="-63" dirty="0">
                <a:solidFill>
                  <a:srgbClr val="22373A"/>
                </a:solidFill>
                <a:latin typeface="Lucida Sans Unicode"/>
                <a:cs typeface="Lucida Sans Unicode"/>
              </a:rPr>
              <a:t>Tech.</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report,</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Market </a:t>
            </a:r>
            <a:r>
              <a:rPr sz="1691" spc="-507" dirty="0">
                <a:solidFill>
                  <a:srgbClr val="22373A"/>
                </a:solidFill>
                <a:latin typeface="Lucida Sans Unicode"/>
                <a:cs typeface="Lucida Sans Unicode"/>
              </a:rPr>
              <a:t> </a:t>
            </a:r>
            <a:r>
              <a:rPr sz="1691" spc="-11" dirty="0">
                <a:solidFill>
                  <a:srgbClr val="22373A"/>
                </a:solidFill>
                <a:latin typeface="Lucida Sans Unicode"/>
                <a:cs typeface="Lucida Sans Unicode"/>
              </a:rPr>
              <a:t>Microstructure:</a:t>
            </a:r>
            <a:r>
              <a:rPr sz="1691" spc="42" dirty="0">
                <a:solidFill>
                  <a:srgbClr val="22373A"/>
                </a:solidFill>
                <a:latin typeface="Lucida Sans Unicode"/>
                <a:cs typeface="Lucida Sans Unicode"/>
              </a:rPr>
              <a:t> </a:t>
            </a:r>
            <a:r>
              <a:rPr sz="1691" spc="-11" dirty="0">
                <a:solidFill>
                  <a:srgbClr val="22373A"/>
                </a:solidFill>
                <a:latin typeface="Lucida Sans Unicode"/>
                <a:cs typeface="Lucida Sans Unicode"/>
              </a:rPr>
              <a:t>Confronting</a:t>
            </a:r>
            <a:r>
              <a:rPr sz="1691" spc="-32" dirty="0">
                <a:solidFill>
                  <a:srgbClr val="22373A"/>
                </a:solidFill>
                <a:latin typeface="Lucida Sans Unicode"/>
                <a:cs typeface="Lucida Sans Unicode"/>
              </a:rPr>
              <a:t> </a:t>
            </a:r>
            <a:r>
              <a:rPr sz="1691" spc="21" dirty="0">
                <a:solidFill>
                  <a:srgbClr val="22373A"/>
                </a:solidFill>
                <a:latin typeface="Lucida Sans Unicode"/>
                <a:cs typeface="Lucida Sans Unicode"/>
              </a:rPr>
              <a:t>Many</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Viewpoints,</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July</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2O13.</a:t>
            </a:r>
            <a:endParaRPr sz="1691">
              <a:latin typeface="Lucida Sans Unicode"/>
              <a:cs typeface="Lucida Sans Unicode"/>
            </a:endParaRPr>
          </a:p>
          <a:p>
            <a:pPr marL="26841" marR="403964">
              <a:lnSpc>
                <a:spcPct val="119300"/>
              </a:lnSpc>
              <a:spcBef>
                <a:spcPts val="1076"/>
              </a:spcBef>
            </a:pPr>
            <a:r>
              <a:rPr sz="1691" spc="-32" dirty="0">
                <a:solidFill>
                  <a:srgbClr val="22373A"/>
                </a:solidFill>
                <a:latin typeface="Lucida Sans Unicode"/>
                <a:cs typeface="Lucida Sans Unicode"/>
              </a:rPr>
              <a:t>Charles-Albert </a:t>
            </a:r>
            <a:r>
              <a:rPr sz="1691" spc="-21" dirty="0">
                <a:solidFill>
                  <a:srgbClr val="22373A"/>
                </a:solidFill>
                <a:latin typeface="Lucida Sans Unicode"/>
                <a:cs typeface="Lucida Sans Unicode"/>
              </a:rPr>
              <a:t>Lehalle, </a:t>
            </a:r>
            <a:r>
              <a:rPr sz="1691" i="1" spc="11" dirty="0">
                <a:solidFill>
                  <a:srgbClr val="22373A"/>
                </a:solidFill>
                <a:latin typeface="Verdana"/>
                <a:cs typeface="Verdana"/>
              </a:rPr>
              <a:t>Market </a:t>
            </a:r>
            <a:r>
              <a:rPr sz="1691" i="1" spc="-11" dirty="0">
                <a:solidFill>
                  <a:srgbClr val="22373A"/>
                </a:solidFill>
                <a:latin typeface="Verdana"/>
                <a:cs typeface="Verdana"/>
              </a:rPr>
              <a:t>Microstructure </a:t>
            </a:r>
            <a:r>
              <a:rPr sz="1691" i="1" spc="11" dirty="0">
                <a:solidFill>
                  <a:srgbClr val="22373A"/>
                </a:solidFill>
                <a:latin typeface="Verdana"/>
                <a:cs typeface="Verdana"/>
              </a:rPr>
              <a:t>knowledge </a:t>
            </a:r>
            <a:r>
              <a:rPr sz="1691" i="1" spc="32" dirty="0">
                <a:solidFill>
                  <a:srgbClr val="22373A"/>
                </a:solidFill>
                <a:latin typeface="Verdana"/>
                <a:cs typeface="Verdana"/>
              </a:rPr>
              <a:t>needed </a:t>
            </a:r>
            <a:r>
              <a:rPr sz="1691" i="1" spc="-11" dirty="0">
                <a:solidFill>
                  <a:srgbClr val="22373A"/>
                </a:solidFill>
                <a:latin typeface="Verdana"/>
                <a:cs typeface="Verdana"/>
              </a:rPr>
              <a:t>to control </a:t>
            </a:r>
            <a:r>
              <a:rPr sz="1691" i="1" spc="74" dirty="0">
                <a:solidFill>
                  <a:srgbClr val="22373A"/>
                </a:solidFill>
                <a:latin typeface="Verdana"/>
                <a:cs typeface="Verdana"/>
              </a:rPr>
              <a:t>an </a:t>
            </a:r>
            <a:r>
              <a:rPr sz="1691" i="1" spc="-11" dirty="0">
                <a:solidFill>
                  <a:srgbClr val="22373A"/>
                </a:solidFill>
                <a:latin typeface="Verdana"/>
                <a:cs typeface="Verdana"/>
              </a:rPr>
              <a:t>intra-day </a:t>
            </a:r>
            <a:r>
              <a:rPr sz="1691" i="1" dirty="0">
                <a:solidFill>
                  <a:srgbClr val="22373A"/>
                </a:solidFill>
                <a:latin typeface="Verdana"/>
                <a:cs typeface="Verdana"/>
              </a:rPr>
              <a:t> </a:t>
            </a:r>
            <a:r>
              <a:rPr sz="1691" i="1" spc="11" dirty="0">
                <a:solidFill>
                  <a:srgbClr val="22373A"/>
                </a:solidFill>
                <a:latin typeface="Verdana"/>
                <a:cs typeface="Verdana"/>
              </a:rPr>
              <a:t>trading</a:t>
            </a:r>
            <a:r>
              <a:rPr sz="1691" i="1" spc="-74" dirty="0">
                <a:solidFill>
                  <a:srgbClr val="22373A"/>
                </a:solidFill>
                <a:latin typeface="Verdana"/>
                <a:cs typeface="Verdana"/>
              </a:rPr>
              <a:t> </a:t>
            </a:r>
            <a:r>
              <a:rPr sz="1691" i="1" spc="-53" dirty="0">
                <a:solidFill>
                  <a:srgbClr val="22373A"/>
                </a:solidFill>
                <a:latin typeface="Verdana"/>
                <a:cs typeface="Verdana"/>
              </a:rPr>
              <a:t>process</a:t>
            </a:r>
            <a:r>
              <a:rPr sz="1691" spc="-53" dirty="0">
                <a:solidFill>
                  <a:srgbClr val="22373A"/>
                </a:solidFill>
                <a:latin typeface="Lucida Sans Unicode"/>
                <a:cs typeface="Lucida Sans Unicode"/>
              </a:rPr>
              <a:t>,</a:t>
            </a:r>
            <a:r>
              <a:rPr sz="1691" dirty="0">
                <a:solidFill>
                  <a:srgbClr val="22373A"/>
                </a:solidFill>
                <a:latin typeface="Lucida Sans Unicode"/>
                <a:cs typeface="Lucida Sans Unicode"/>
              </a:rPr>
              <a:t> </a:t>
            </a:r>
            <a:r>
              <a:rPr sz="1691" spc="32" dirty="0">
                <a:solidFill>
                  <a:srgbClr val="22373A"/>
                </a:solidFill>
                <a:latin typeface="Lucida Sans Unicode"/>
                <a:cs typeface="Lucida Sans Unicode"/>
              </a:rPr>
              <a:t>Handbook</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on</a:t>
            </a:r>
            <a:r>
              <a:rPr sz="1691" dirty="0">
                <a:solidFill>
                  <a:srgbClr val="22373A"/>
                </a:solidFill>
                <a:latin typeface="Lucida Sans Unicode"/>
                <a:cs typeface="Lucida Sans Unicode"/>
              </a:rPr>
              <a:t> </a:t>
            </a:r>
            <a:r>
              <a:rPr sz="1691" spc="21" dirty="0">
                <a:solidFill>
                  <a:srgbClr val="22373A"/>
                </a:solidFill>
                <a:latin typeface="Lucida Sans Unicode"/>
                <a:cs typeface="Lucida Sans Unicode"/>
              </a:rPr>
              <a:t>Systemic</a:t>
            </a:r>
            <a:r>
              <a:rPr sz="1691" spc="-11" dirty="0">
                <a:solidFill>
                  <a:srgbClr val="22373A"/>
                </a:solidFill>
                <a:latin typeface="Lucida Sans Unicode"/>
                <a:cs typeface="Lucida Sans Unicode"/>
              </a:rPr>
              <a:t> Risk</a:t>
            </a:r>
            <a:r>
              <a:rPr sz="1691" dirty="0">
                <a:solidFill>
                  <a:srgbClr val="22373A"/>
                </a:solidFill>
                <a:latin typeface="Lucida Sans Unicode"/>
                <a:cs typeface="Lucida Sans Unicode"/>
              </a:rPr>
              <a:t> (Jean-Pierre</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Fouque</a:t>
            </a:r>
            <a:r>
              <a:rPr sz="169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Joseph</a:t>
            </a:r>
            <a:r>
              <a:rPr sz="1691" dirty="0">
                <a:solidFill>
                  <a:srgbClr val="22373A"/>
                </a:solidFill>
                <a:latin typeface="Lucida Sans Unicode"/>
                <a:cs typeface="Lucida Sans Unicode"/>
              </a:rPr>
              <a:t> </a:t>
            </a:r>
            <a:r>
              <a:rPr sz="1691" spc="-11" dirty="0">
                <a:solidFill>
                  <a:srgbClr val="22373A"/>
                </a:solidFill>
                <a:latin typeface="Lucida Sans Unicode"/>
                <a:cs typeface="Lucida Sans Unicode"/>
              </a:rPr>
              <a:t>Langsam, </a:t>
            </a:r>
            <a:r>
              <a:rPr sz="1691" spc="-85" dirty="0">
                <a:solidFill>
                  <a:srgbClr val="22373A"/>
                </a:solidFill>
                <a:latin typeface="Lucida Sans Unicode"/>
                <a:cs typeface="Lucida Sans Unicode"/>
              </a:rPr>
              <a:t>eds.), </a:t>
            </a:r>
            <a:r>
              <a:rPr sz="1691" spc="-497" dirty="0">
                <a:solidFill>
                  <a:srgbClr val="22373A"/>
                </a:solidFill>
                <a:latin typeface="Lucida Sans Unicode"/>
                <a:cs typeface="Lucida Sans Unicode"/>
              </a:rPr>
              <a:t> </a:t>
            </a:r>
            <a:r>
              <a:rPr sz="1691" spc="32" dirty="0">
                <a:solidFill>
                  <a:srgbClr val="22373A"/>
                </a:solidFill>
                <a:latin typeface="Lucida Sans Unicode"/>
                <a:cs typeface="Lucida Sans Unicode"/>
              </a:rPr>
              <a:t>Cambridge</a:t>
            </a:r>
            <a:r>
              <a:rPr sz="1691" spc="-32" dirty="0">
                <a:solidFill>
                  <a:srgbClr val="22373A"/>
                </a:solidFill>
                <a:latin typeface="Lucida Sans Unicode"/>
                <a:cs typeface="Lucida Sans Unicode"/>
              </a:rPr>
              <a:t> </a:t>
            </a:r>
            <a:r>
              <a:rPr sz="1691" spc="-21" dirty="0">
                <a:solidFill>
                  <a:srgbClr val="22373A"/>
                </a:solidFill>
                <a:latin typeface="Lucida Sans Unicode"/>
                <a:cs typeface="Lucida Sans Unicode"/>
              </a:rPr>
              <a:t>University</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Press,</a:t>
            </a:r>
            <a:r>
              <a:rPr sz="1691" spc="-42" dirty="0">
                <a:solidFill>
                  <a:srgbClr val="22373A"/>
                </a:solidFill>
                <a:latin typeface="Lucida Sans Unicode"/>
                <a:cs typeface="Lucida Sans Unicode"/>
              </a:rPr>
              <a:t> </a:t>
            </a:r>
            <a:r>
              <a:rPr sz="1691" spc="11" dirty="0">
                <a:solidFill>
                  <a:srgbClr val="22373A"/>
                </a:solidFill>
                <a:latin typeface="Lucida Sans Unicode"/>
                <a:cs typeface="Lucida Sans Unicode"/>
              </a:rPr>
              <a:t>May</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2O13.</a:t>
            </a:r>
            <a:endParaRPr sz="1691">
              <a:latin typeface="Lucida Sans Unicode"/>
              <a:cs typeface="Lucida Sans Unicode"/>
            </a:endParaRPr>
          </a:p>
          <a:p>
            <a:pPr marL="26841" marR="183864">
              <a:lnSpc>
                <a:spcPct val="119300"/>
              </a:lnSpc>
              <a:spcBef>
                <a:spcPts val="1088"/>
              </a:spcBef>
            </a:pPr>
            <a:r>
              <a:rPr sz="1691" spc="-32" dirty="0">
                <a:solidFill>
                  <a:srgbClr val="22373A"/>
                </a:solidFill>
                <a:latin typeface="Lucida Sans Unicode"/>
                <a:cs typeface="Lucida Sans Unicode"/>
              </a:rPr>
              <a:t>Charles-Albert</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Lehalle,</a:t>
            </a:r>
            <a:r>
              <a:rPr sz="1691" dirty="0">
                <a:solidFill>
                  <a:srgbClr val="22373A"/>
                </a:solidFill>
                <a:latin typeface="Lucida Sans Unicode"/>
                <a:cs typeface="Lucida Sans Unicode"/>
              </a:rPr>
              <a:t> </a:t>
            </a:r>
            <a:r>
              <a:rPr sz="1691" spc="-21" dirty="0">
                <a:solidFill>
                  <a:srgbClr val="22373A"/>
                </a:solidFill>
                <a:latin typeface="Lucida Sans Unicode"/>
                <a:cs typeface="Lucida Sans Unicode"/>
              </a:rPr>
              <a:t>Olivier</a:t>
            </a:r>
            <a:r>
              <a:rPr sz="1691" dirty="0">
                <a:solidFill>
                  <a:srgbClr val="22373A"/>
                </a:solidFill>
                <a:latin typeface="Lucida Sans Unicode"/>
                <a:cs typeface="Lucida Sans Unicode"/>
              </a:rPr>
              <a:t> Guéant,</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dirty="0">
                <a:solidFill>
                  <a:srgbClr val="22373A"/>
                </a:solidFill>
                <a:latin typeface="Lucida Sans Unicode"/>
                <a:cs typeface="Lucida Sans Unicode"/>
              </a:rPr>
              <a:t> </a:t>
            </a:r>
            <a:r>
              <a:rPr sz="1691" spc="53" dirty="0">
                <a:solidFill>
                  <a:srgbClr val="22373A"/>
                </a:solidFill>
                <a:latin typeface="Lucida Sans Unicode"/>
                <a:cs typeface="Lucida Sans Unicode"/>
              </a:rPr>
              <a:t>Julien</a:t>
            </a:r>
            <a:r>
              <a:rPr sz="1691" dirty="0">
                <a:solidFill>
                  <a:srgbClr val="22373A"/>
                </a:solidFill>
                <a:latin typeface="Lucida Sans Unicode"/>
                <a:cs typeface="Lucida Sans Unicode"/>
              </a:rPr>
              <a:t> Razafinimanana, </a:t>
            </a:r>
            <a:r>
              <a:rPr sz="1691" i="1" spc="63" dirty="0">
                <a:solidFill>
                  <a:srgbClr val="22373A"/>
                </a:solidFill>
                <a:latin typeface="Verdana"/>
                <a:cs typeface="Verdana"/>
              </a:rPr>
              <a:t>High</a:t>
            </a:r>
            <a:r>
              <a:rPr sz="1691" i="1" spc="-74" dirty="0">
                <a:solidFill>
                  <a:srgbClr val="22373A"/>
                </a:solidFill>
                <a:latin typeface="Verdana"/>
                <a:cs typeface="Verdana"/>
              </a:rPr>
              <a:t> </a:t>
            </a:r>
            <a:r>
              <a:rPr sz="1691" i="1" spc="-11" dirty="0">
                <a:solidFill>
                  <a:srgbClr val="22373A"/>
                </a:solidFill>
                <a:latin typeface="Verdana"/>
                <a:cs typeface="Verdana"/>
              </a:rPr>
              <a:t>Frequency</a:t>
            </a:r>
            <a:r>
              <a:rPr sz="1691" i="1" spc="-63" dirty="0">
                <a:solidFill>
                  <a:srgbClr val="22373A"/>
                </a:solidFill>
                <a:latin typeface="Verdana"/>
                <a:cs typeface="Verdana"/>
              </a:rPr>
              <a:t> </a:t>
            </a:r>
            <a:r>
              <a:rPr sz="1691" i="1" dirty="0">
                <a:solidFill>
                  <a:srgbClr val="22373A"/>
                </a:solidFill>
                <a:latin typeface="Verdana"/>
                <a:cs typeface="Verdana"/>
              </a:rPr>
              <a:t>Simulations </a:t>
            </a:r>
            <a:r>
              <a:rPr sz="1691" i="1" spc="-560" dirty="0">
                <a:solidFill>
                  <a:srgbClr val="22373A"/>
                </a:solidFill>
                <a:latin typeface="Verdana"/>
                <a:cs typeface="Verdana"/>
              </a:rPr>
              <a:t> </a:t>
            </a:r>
            <a:r>
              <a:rPr sz="1691" i="1" spc="-32" dirty="0">
                <a:solidFill>
                  <a:srgbClr val="22373A"/>
                </a:solidFill>
                <a:latin typeface="Verdana"/>
                <a:cs typeface="Verdana"/>
              </a:rPr>
              <a:t>of</a:t>
            </a:r>
            <a:r>
              <a:rPr sz="1691" i="1" spc="-85" dirty="0">
                <a:solidFill>
                  <a:srgbClr val="22373A"/>
                </a:solidFill>
                <a:latin typeface="Verdana"/>
                <a:cs typeface="Verdana"/>
              </a:rPr>
              <a:t> </a:t>
            </a:r>
            <a:r>
              <a:rPr sz="1691" i="1" spc="74" dirty="0">
                <a:solidFill>
                  <a:srgbClr val="22373A"/>
                </a:solidFill>
                <a:latin typeface="Verdana"/>
                <a:cs typeface="Verdana"/>
              </a:rPr>
              <a:t>an</a:t>
            </a:r>
            <a:r>
              <a:rPr sz="1691" i="1" spc="-85" dirty="0">
                <a:solidFill>
                  <a:srgbClr val="22373A"/>
                </a:solidFill>
                <a:latin typeface="Verdana"/>
                <a:cs typeface="Verdana"/>
              </a:rPr>
              <a:t> </a:t>
            </a:r>
            <a:r>
              <a:rPr sz="1691" i="1" spc="-21" dirty="0">
                <a:solidFill>
                  <a:srgbClr val="22373A"/>
                </a:solidFill>
                <a:latin typeface="Verdana"/>
                <a:cs typeface="Verdana"/>
              </a:rPr>
              <a:t>Order</a:t>
            </a:r>
            <a:r>
              <a:rPr sz="1691" i="1" spc="-85" dirty="0">
                <a:solidFill>
                  <a:srgbClr val="22373A"/>
                </a:solidFill>
                <a:latin typeface="Verdana"/>
                <a:cs typeface="Verdana"/>
              </a:rPr>
              <a:t> </a:t>
            </a:r>
            <a:r>
              <a:rPr sz="1691" i="1" spc="-74" dirty="0">
                <a:solidFill>
                  <a:srgbClr val="22373A"/>
                </a:solidFill>
                <a:latin typeface="Verdana"/>
                <a:cs typeface="Verdana"/>
              </a:rPr>
              <a:t>Book:</a:t>
            </a:r>
            <a:r>
              <a:rPr sz="1691" i="1" spc="11" dirty="0">
                <a:solidFill>
                  <a:srgbClr val="22373A"/>
                </a:solidFill>
                <a:latin typeface="Verdana"/>
                <a:cs typeface="Verdana"/>
              </a:rPr>
              <a:t> </a:t>
            </a:r>
            <a:r>
              <a:rPr sz="1691" i="1" spc="116" dirty="0">
                <a:solidFill>
                  <a:srgbClr val="22373A"/>
                </a:solidFill>
                <a:latin typeface="Verdana"/>
                <a:cs typeface="Verdana"/>
              </a:rPr>
              <a:t>a</a:t>
            </a:r>
            <a:r>
              <a:rPr sz="1691" i="1" spc="-85" dirty="0">
                <a:solidFill>
                  <a:srgbClr val="22373A"/>
                </a:solidFill>
                <a:latin typeface="Verdana"/>
                <a:cs typeface="Verdana"/>
              </a:rPr>
              <a:t> </a:t>
            </a:r>
            <a:r>
              <a:rPr sz="1691" i="1" spc="-42" dirty="0">
                <a:solidFill>
                  <a:srgbClr val="22373A"/>
                </a:solidFill>
                <a:latin typeface="Verdana"/>
                <a:cs typeface="Verdana"/>
              </a:rPr>
              <a:t>Two-Scales</a:t>
            </a:r>
            <a:r>
              <a:rPr sz="1691" i="1" spc="-85" dirty="0">
                <a:solidFill>
                  <a:srgbClr val="22373A"/>
                </a:solidFill>
                <a:latin typeface="Verdana"/>
                <a:cs typeface="Verdana"/>
              </a:rPr>
              <a:t> </a:t>
            </a:r>
            <a:r>
              <a:rPr sz="1691" i="1" spc="21" dirty="0">
                <a:solidFill>
                  <a:srgbClr val="22373A"/>
                </a:solidFill>
                <a:latin typeface="Verdana"/>
                <a:cs typeface="Verdana"/>
              </a:rPr>
              <a:t>Approach</a:t>
            </a:r>
            <a:r>
              <a:rPr sz="1691" spc="21" dirty="0">
                <a:solidFill>
                  <a:srgbClr val="22373A"/>
                </a:solidFill>
                <a:latin typeface="Lucida Sans Unicode"/>
                <a:cs typeface="Lucida Sans Unicode"/>
              </a:rPr>
              <a:t>,</a:t>
            </a:r>
            <a:r>
              <a:rPr sz="1691" spc="-21" dirty="0">
                <a:solidFill>
                  <a:srgbClr val="22373A"/>
                </a:solidFill>
                <a:latin typeface="Lucida Sans Unicode"/>
                <a:cs typeface="Lucida Sans Unicode"/>
              </a:rPr>
              <a:t> </a:t>
            </a:r>
            <a:r>
              <a:rPr sz="1691" dirty="0">
                <a:solidFill>
                  <a:srgbClr val="22373A"/>
                </a:solidFill>
                <a:latin typeface="Lucida Sans Unicode"/>
                <a:cs typeface="Lucida Sans Unicode"/>
              </a:rPr>
              <a:t>Econophysics</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of</a:t>
            </a:r>
            <a:r>
              <a:rPr sz="1691" spc="-21" dirty="0">
                <a:solidFill>
                  <a:srgbClr val="22373A"/>
                </a:solidFill>
                <a:latin typeface="Lucida Sans Unicode"/>
                <a:cs typeface="Lucida Sans Unicode"/>
              </a:rPr>
              <a:t> </a:t>
            </a:r>
            <a:r>
              <a:rPr sz="1691" spc="-32" dirty="0">
                <a:solidFill>
                  <a:srgbClr val="22373A"/>
                </a:solidFill>
                <a:latin typeface="Lucida Sans Unicode"/>
                <a:cs typeface="Lucida Sans Unicode"/>
              </a:rPr>
              <a:t>Order-Driven</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Markets</a:t>
            </a:r>
            <a:r>
              <a:rPr sz="1691" spc="-21" dirty="0">
                <a:solidFill>
                  <a:srgbClr val="22373A"/>
                </a:solidFill>
                <a:latin typeface="Lucida Sans Unicode"/>
                <a:cs typeface="Lucida Sans Unicode"/>
              </a:rPr>
              <a:t> </a:t>
            </a:r>
            <a:r>
              <a:rPr sz="1691" spc="-95" dirty="0">
                <a:solidFill>
                  <a:srgbClr val="22373A"/>
                </a:solidFill>
                <a:latin typeface="Lucida Sans Unicode"/>
                <a:cs typeface="Lucida Sans Unicode"/>
              </a:rPr>
              <a:t>(F.</a:t>
            </a:r>
            <a:r>
              <a:rPr sz="1691" spc="-21" dirty="0">
                <a:solidFill>
                  <a:srgbClr val="22373A"/>
                </a:solidFill>
                <a:latin typeface="Lucida Sans Unicode"/>
                <a:cs typeface="Lucida Sans Unicode"/>
              </a:rPr>
              <a:t> Abergel,</a:t>
            </a:r>
            <a:endParaRPr sz="1691">
              <a:latin typeface="Lucida Sans Unicode"/>
              <a:cs typeface="Lucida Sans Unicode"/>
            </a:endParaRPr>
          </a:p>
          <a:p>
            <a:pPr marL="26841">
              <a:spcBef>
                <a:spcPts val="391"/>
              </a:spcBef>
            </a:pPr>
            <a:r>
              <a:rPr sz="1691" spc="11" dirty="0">
                <a:solidFill>
                  <a:srgbClr val="22373A"/>
                </a:solidFill>
                <a:latin typeface="Lucida Sans Unicode"/>
                <a:cs typeface="Lucida Sans Unicode"/>
              </a:rPr>
              <a:t>B.</a:t>
            </a:r>
            <a:r>
              <a:rPr sz="1691" spc="-11" dirty="0">
                <a:solidFill>
                  <a:srgbClr val="22373A"/>
                </a:solidFill>
                <a:latin typeface="Lucida Sans Unicode"/>
                <a:cs typeface="Lucida Sans Unicode"/>
              </a:rPr>
              <a:t> </a:t>
            </a:r>
            <a:r>
              <a:rPr sz="1691" spc="-74" dirty="0">
                <a:solidFill>
                  <a:srgbClr val="22373A"/>
                </a:solidFill>
                <a:latin typeface="Lucida Sans Unicode"/>
                <a:cs typeface="Lucida Sans Unicode"/>
              </a:rPr>
              <a:t>K.</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Chakrabarti,</a:t>
            </a:r>
            <a:r>
              <a:rPr sz="1691" spc="-11" dirty="0">
                <a:solidFill>
                  <a:srgbClr val="22373A"/>
                </a:solidFill>
                <a:latin typeface="Lucida Sans Unicode"/>
                <a:cs typeface="Lucida Sans Unicode"/>
              </a:rPr>
              <a:t> </a:t>
            </a:r>
            <a:r>
              <a:rPr sz="1691" spc="-95" dirty="0">
                <a:solidFill>
                  <a:srgbClr val="22373A"/>
                </a:solidFill>
                <a:latin typeface="Lucida Sans Unicode"/>
                <a:cs typeface="Lucida Sans Unicode"/>
              </a:rPr>
              <a:t>A.</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Chakraborti,</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M.</a:t>
            </a:r>
            <a:r>
              <a:rPr sz="1691" spc="-11" dirty="0">
                <a:solidFill>
                  <a:srgbClr val="22373A"/>
                </a:solidFill>
                <a:latin typeface="Lucida Sans Unicode"/>
                <a:cs typeface="Lucida Sans Unicode"/>
              </a:rPr>
              <a:t> </a:t>
            </a:r>
            <a:r>
              <a:rPr sz="1691" spc="-42" dirty="0">
                <a:solidFill>
                  <a:srgbClr val="22373A"/>
                </a:solidFill>
                <a:latin typeface="Lucida Sans Unicode"/>
                <a:cs typeface="Lucida Sans Unicode"/>
              </a:rPr>
              <a:t>Mitra,</a:t>
            </a:r>
            <a:r>
              <a:rPr sz="1691" dirty="0">
                <a:solidFill>
                  <a:srgbClr val="22373A"/>
                </a:solidFill>
                <a:latin typeface="Lucida Sans Unicode"/>
                <a:cs typeface="Lucida Sans Unicode"/>
              </a:rPr>
              <a:t> </a:t>
            </a:r>
            <a:r>
              <a:rPr sz="1691" spc="-85" dirty="0">
                <a:solidFill>
                  <a:srgbClr val="22373A"/>
                </a:solidFill>
                <a:latin typeface="Lucida Sans Unicode"/>
                <a:cs typeface="Lucida Sans Unicode"/>
              </a:rPr>
              <a:t>eds.),</a:t>
            </a:r>
            <a:r>
              <a:rPr sz="1691" spc="-11" dirty="0">
                <a:solidFill>
                  <a:srgbClr val="22373A"/>
                </a:solidFill>
                <a:latin typeface="Lucida Sans Unicode"/>
                <a:cs typeface="Lucida Sans Unicode"/>
              </a:rPr>
              <a:t> </a:t>
            </a:r>
            <a:r>
              <a:rPr sz="1691" spc="74" dirty="0">
                <a:solidFill>
                  <a:srgbClr val="22373A"/>
                </a:solidFill>
                <a:latin typeface="Lucida Sans Unicode"/>
                <a:cs typeface="Lucida Sans Unicode"/>
              </a:rPr>
              <a:t>New</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Economic</a:t>
            </a:r>
            <a:r>
              <a:rPr sz="1691" spc="-11" dirty="0">
                <a:solidFill>
                  <a:srgbClr val="22373A"/>
                </a:solidFill>
                <a:latin typeface="Lucida Sans Unicode"/>
                <a:cs typeface="Lucida Sans Unicode"/>
              </a:rPr>
              <a:t> </a:t>
            </a:r>
            <a:r>
              <a:rPr sz="1691" spc="11" dirty="0">
                <a:solidFill>
                  <a:srgbClr val="22373A"/>
                </a:solidFill>
                <a:latin typeface="Lucida Sans Unicode"/>
                <a:cs typeface="Lucida Sans Unicode"/>
              </a:rPr>
              <a:t>Windows,</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Springer,</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2O1O.</a:t>
            </a:r>
            <a:endParaRPr sz="1691">
              <a:latin typeface="Lucida Sans Unicode"/>
              <a:cs typeface="Lucida Sans Unicode"/>
            </a:endParaRPr>
          </a:p>
        </p:txBody>
      </p:sp>
      <p:sp>
        <p:nvSpPr>
          <p:cNvPr id="61" name="object 61"/>
          <p:cNvSpPr txBox="1"/>
          <p:nvPr/>
        </p:nvSpPr>
        <p:spPr>
          <a:xfrm>
            <a:off x="186335" y="6446322"/>
            <a:ext cx="1248129" cy="203328"/>
          </a:xfrm>
          <a:prstGeom prst="rect">
            <a:avLst/>
          </a:prstGeom>
        </p:spPr>
        <p:txBody>
          <a:bodyPr vert="horz" wrap="square" lIns="0" tIns="40262" rIns="0" bIns="0" rtlCol="0">
            <a:spAutoFit/>
          </a:bodyPr>
          <a:lstStyle/>
          <a:p>
            <a:pPr marL="26841">
              <a:spcBef>
                <a:spcPts val="317"/>
              </a:spcBef>
            </a:pPr>
            <a:r>
              <a:rPr sz="1057" spc="-95" dirty="0">
                <a:solidFill>
                  <a:srgbClr val="22373A"/>
                </a:solidFill>
                <a:latin typeface="Lucida Sans Unicode"/>
                <a:cs typeface="Lucida Sans Unicode"/>
              </a:rPr>
              <a:t>C.-A.</a:t>
            </a:r>
            <a:r>
              <a:rPr sz="1057" spc="-21" dirty="0">
                <a:solidFill>
                  <a:srgbClr val="22373A"/>
                </a:solidFill>
                <a:latin typeface="Lucida Sans Unicode"/>
                <a:cs typeface="Lucida Sans Unicode"/>
              </a:rPr>
              <a:t> </a:t>
            </a:r>
            <a:r>
              <a:rPr sz="1057" spc="-11" dirty="0">
                <a:solidFill>
                  <a:srgbClr val="22373A"/>
                </a:solidFill>
                <a:latin typeface="Lucida Sans Unicode"/>
                <a:cs typeface="Lucida Sans Unicode"/>
              </a:rPr>
              <a:t>Lehalle,</a:t>
            </a:r>
            <a:r>
              <a:rPr sz="1057" spc="-21" dirty="0">
                <a:solidFill>
                  <a:srgbClr val="22373A"/>
                </a:solidFill>
                <a:latin typeface="Lucida Sans Unicode"/>
                <a:cs typeface="Lucida Sans Unicode"/>
              </a:rPr>
              <a:t> </a:t>
            </a:r>
            <a:r>
              <a:rPr sz="1057" spc="21" dirty="0">
                <a:solidFill>
                  <a:srgbClr val="22373A"/>
                </a:solidFill>
                <a:latin typeface="Lucida Sans Unicode"/>
                <a:cs typeface="Lucida Sans Unicode"/>
              </a:rPr>
              <a:t>ADIA</a:t>
            </a:r>
            <a:endParaRPr sz="1057">
              <a:latin typeface="Lucida Sans Unicode"/>
              <a:cs typeface="Lucida Sans Unicode"/>
            </a:endParaRPr>
          </a:p>
        </p:txBody>
      </p:sp>
      <p:sp>
        <p:nvSpPr>
          <p:cNvPr id="62" name="object 62"/>
          <p:cNvSpPr txBox="1">
            <a:spLocks noGrp="1"/>
          </p:cNvSpPr>
          <p:nvPr>
            <p:ph type="sldNum" sz="quarter" idx="7"/>
          </p:nvPr>
        </p:nvSpPr>
        <p:spPr>
          <a:xfrm>
            <a:off x="5425516" y="3050065"/>
            <a:ext cx="286385" cy="118744"/>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rgbClr val="22373A"/>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0"/>
              </a:spcBef>
            </a:pPr>
            <a:fld id="{81D60167-4931-47E6-BA6A-407CBD079E47}" type="slidenum">
              <a:rPr lang="en-US" smtClean="0"/>
              <a:pPr marL="38100">
                <a:spcBef>
                  <a:spcPts val="150"/>
                </a:spcBef>
              </a:pPr>
              <a:t>45</a:t>
            </a:fld>
            <a:r>
              <a:rPr lang="en-US"/>
              <a:t>/39</a:t>
            </a:r>
            <a:endParaRPr dirty="0"/>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9363" y="201402"/>
            <a:ext cx="1984928" cy="456635"/>
          </a:xfrm>
          <a:prstGeom prst="rect">
            <a:avLst/>
          </a:prstGeom>
        </p:spPr>
        <p:txBody>
          <a:bodyPr vert="horz" wrap="square" lIns="0" tIns="25499" rIns="0" bIns="0" numCol="1" rtlCol="0" anchor="t" anchorCtr="0" compatLnSpc="1">
            <a:prstTxWarp prst="textNoShape">
              <a:avLst/>
            </a:prstTxWarp>
            <a:spAutoFit/>
          </a:bodyPr>
          <a:lstStyle/>
          <a:p>
            <a:pPr marL="26841">
              <a:lnSpc>
                <a:spcPct val="100000"/>
              </a:lnSpc>
              <a:spcBef>
                <a:spcPts val="201"/>
              </a:spcBef>
            </a:pPr>
            <a:r>
              <a:rPr sz="2800" spc="10" dirty="0">
                <a:latin typeface="Calibri" panose="020F0502020204030204" pitchFamily="34" charset="0"/>
                <a:cs typeface="Calibri" panose="020F0502020204030204" pitchFamily="34" charset="0"/>
              </a:rPr>
              <a:t>References</a:t>
            </a:r>
          </a:p>
        </p:txBody>
      </p:sp>
      <p:grpSp>
        <p:nvGrpSpPr>
          <p:cNvPr id="6" name="object 6"/>
          <p:cNvGrpSpPr/>
          <p:nvPr/>
        </p:nvGrpSpPr>
        <p:grpSpPr>
          <a:xfrm>
            <a:off x="838691" y="933530"/>
            <a:ext cx="225468" cy="305993"/>
            <a:chOff x="395414" y="441698"/>
            <a:chExt cx="106680" cy="144780"/>
          </a:xfrm>
        </p:grpSpPr>
        <p:pic>
          <p:nvPicPr>
            <p:cNvPr id="7" name="object 7"/>
            <p:cNvPicPr/>
            <p:nvPr/>
          </p:nvPicPr>
          <p:blipFill>
            <a:blip r:embed="rId2" cstate="print"/>
            <a:stretch>
              <a:fillRect/>
            </a:stretch>
          </p:blipFill>
          <p:spPr>
            <a:xfrm>
              <a:off x="397954" y="444238"/>
              <a:ext cx="101219" cy="139175"/>
            </a:xfrm>
            <a:prstGeom prst="rect">
              <a:avLst/>
            </a:prstGeom>
          </p:spPr>
        </p:pic>
        <p:sp>
          <p:nvSpPr>
            <p:cNvPr id="8" name="object 8"/>
            <p:cNvSpPr/>
            <p:nvPr/>
          </p:nvSpPr>
          <p:spPr>
            <a:xfrm>
              <a:off x="397954" y="44423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9" name="object 9"/>
            <p:cNvSpPr/>
            <p:nvPr/>
          </p:nvSpPr>
          <p:spPr>
            <a:xfrm>
              <a:off x="410606" y="46321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0" name="object 10"/>
            <p:cNvSpPr/>
            <p:nvPr/>
          </p:nvSpPr>
          <p:spPr>
            <a:xfrm>
              <a:off x="423259" y="482195"/>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1" name="object 11"/>
            <p:cNvSpPr/>
            <p:nvPr/>
          </p:nvSpPr>
          <p:spPr>
            <a:xfrm>
              <a:off x="410606" y="513825"/>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454890" y="510661"/>
              <a:ext cx="31635" cy="44283"/>
            </a:xfrm>
            <a:prstGeom prst="rect">
              <a:avLst/>
            </a:prstGeom>
          </p:spPr>
        </p:pic>
        <p:sp>
          <p:nvSpPr>
            <p:cNvPr id="13" name="object 13"/>
            <p:cNvSpPr/>
            <p:nvPr/>
          </p:nvSpPr>
          <p:spPr>
            <a:xfrm>
              <a:off x="454890" y="56443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4" name="object 14"/>
            <p:cNvSpPr/>
            <p:nvPr/>
          </p:nvSpPr>
          <p:spPr>
            <a:xfrm>
              <a:off x="473868" y="44423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15" name="object 15"/>
          <p:cNvGrpSpPr/>
          <p:nvPr/>
        </p:nvGrpSpPr>
        <p:grpSpPr>
          <a:xfrm>
            <a:off x="838691" y="1685977"/>
            <a:ext cx="225468" cy="305993"/>
            <a:chOff x="395414" y="797717"/>
            <a:chExt cx="106680" cy="144780"/>
          </a:xfrm>
        </p:grpSpPr>
        <p:pic>
          <p:nvPicPr>
            <p:cNvPr id="16" name="object 16"/>
            <p:cNvPicPr/>
            <p:nvPr/>
          </p:nvPicPr>
          <p:blipFill>
            <a:blip r:embed="rId2" cstate="print"/>
            <a:stretch>
              <a:fillRect/>
            </a:stretch>
          </p:blipFill>
          <p:spPr>
            <a:xfrm>
              <a:off x="397954" y="800257"/>
              <a:ext cx="101219" cy="139174"/>
            </a:xfrm>
            <a:prstGeom prst="rect">
              <a:avLst/>
            </a:prstGeom>
          </p:spPr>
        </p:pic>
        <p:sp>
          <p:nvSpPr>
            <p:cNvPr id="17" name="object 17"/>
            <p:cNvSpPr/>
            <p:nvPr/>
          </p:nvSpPr>
          <p:spPr>
            <a:xfrm>
              <a:off x="397954" y="800257"/>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8" name="object 18"/>
            <p:cNvSpPr/>
            <p:nvPr/>
          </p:nvSpPr>
          <p:spPr>
            <a:xfrm>
              <a:off x="410606" y="81923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9" name="object 19"/>
            <p:cNvSpPr/>
            <p:nvPr/>
          </p:nvSpPr>
          <p:spPr>
            <a:xfrm>
              <a:off x="423259" y="838214"/>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0" name="object 20"/>
            <p:cNvSpPr/>
            <p:nvPr/>
          </p:nvSpPr>
          <p:spPr>
            <a:xfrm>
              <a:off x="410606" y="86984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454890" y="866680"/>
              <a:ext cx="31635" cy="44283"/>
            </a:xfrm>
            <a:prstGeom prst="rect">
              <a:avLst/>
            </a:prstGeom>
          </p:spPr>
        </p:pic>
        <p:sp>
          <p:nvSpPr>
            <p:cNvPr id="22" name="object 22"/>
            <p:cNvSpPr/>
            <p:nvPr/>
          </p:nvSpPr>
          <p:spPr>
            <a:xfrm>
              <a:off x="454890" y="92045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473868" y="800257"/>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24" name="object 24"/>
          <p:cNvGrpSpPr/>
          <p:nvPr/>
        </p:nvGrpSpPr>
        <p:grpSpPr>
          <a:xfrm>
            <a:off x="838691" y="2745948"/>
            <a:ext cx="225468" cy="305993"/>
            <a:chOff x="395414" y="1299240"/>
            <a:chExt cx="106680" cy="144780"/>
          </a:xfrm>
        </p:grpSpPr>
        <p:pic>
          <p:nvPicPr>
            <p:cNvPr id="25" name="object 25"/>
            <p:cNvPicPr/>
            <p:nvPr/>
          </p:nvPicPr>
          <p:blipFill>
            <a:blip r:embed="rId2" cstate="print"/>
            <a:stretch>
              <a:fillRect/>
            </a:stretch>
          </p:blipFill>
          <p:spPr>
            <a:xfrm>
              <a:off x="397954" y="1301780"/>
              <a:ext cx="101219" cy="139174"/>
            </a:xfrm>
            <a:prstGeom prst="rect">
              <a:avLst/>
            </a:prstGeom>
          </p:spPr>
        </p:pic>
        <p:sp>
          <p:nvSpPr>
            <p:cNvPr id="26" name="object 26"/>
            <p:cNvSpPr/>
            <p:nvPr/>
          </p:nvSpPr>
          <p:spPr>
            <a:xfrm>
              <a:off x="397954" y="1301780"/>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410606" y="1320758"/>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423259" y="1339737"/>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29" name="object 29"/>
            <p:cNvSpPr/>
            <p:nvPr/>
          </p:nvSpPr>
          <p:spPr>
            <a:xfrm>
              <a:off x="410606" y="1371368"/>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0" name="object 30"/>
            <p:cNvPicPr/>
            <p:nvPr/>
          </p:nvPicPr>
          <p:blipFill>
            <a:blip r:embed="rId4" cstate="print"/>
            <a:stretch>
              <a:fillRect/>
            </a:stretch>
          </p:blipFill>
          <p:spPr>
            <a:xfrm>
              <a:off x="454890" y="1368203"/>
              <a:ext cx="31635" cy="44283"/>
            </a:xfrm>
            <a:prstGeom prst="rect">
              <a:avLst/>
            </a:prstGeom>
          </p:spPr>
        </p:pic>
        <p:sp>
          <p:nvSpPr>
            <p:cNvPr id="31" name="object 31"/>
            <p:cNvSpPr/>
            <p:nvPr/>
          </p:nvSpPr>
          <p:spPr>
            <a:xfrm>
              <a:off x="454890" y="142197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473868" y="1301780"/>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33" name="object 33"/>
          <p:cNvGrpSpPr/>
          <p:nvPr/>
        </p:nvGrpSpPr>
        <p:grpSpPr>
          <a:xfrm>
            <a:off x="838691" y="3498395"/>
            <a:ext cx="225468" cy="305993"/>
            <a:chOff x="395414" y="1655259"/>
            <a:chExt cx="106680" cy="144780"/>
          </a:xfrm>
        </p:grpSpPr>
        <p:pic>
          <p:nvPicPr>
            <p:cNvPr id="34" name="object 34"/>
            <p:cNvPicPr/>
            <p:nvPr/>
          </p:nvPicPr>
          <p:blipFill>
            <a:blip r:embed="rId2" cstate="print"/>
            <a:stretch>
              <a:fillRect/>
            </a:stretch>
          </p:blipFill>
          <p:spPr>
            <a:xfrm>
              <a:off x="397954" y="1657799"/>
              <a:ext cx="101219" cy="139174"/>
            </a:xfrm>
            <a:prstGeom prst="rect">
              <a:avLst/>
            </a:prstGeom>
          </p:spPr>
        </p:pic>
        <p:sp>
          <p:nvSpPr>
            <p:cNvPr id="35" name="object 35"/>
            <p:cNvSpPr/>
            <p:nvPr/>
          </p:nvSpPr>
          <p:spPr>
            <a:xfrm>
              <a:off x="397954" y="1657799"/>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6" name="object 36"/>
            <p:cNvSpPr/>
            <p:nvPr/>
          </p:nvSpPr>
          <p:spPr>
            <a:xfrm>
              <a:off x="410606" y="1676778"/>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7" name="object 37"/>
            <p:cNvSpPr/>
            <p:nvPr/>
          </p:nvSpPr>
          <p:spPr>
            <a:xfrm>
              <a:off x="423259" y="1695756"/>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38" name="object 38"/>
            <p:cNvSpPr/>
            <p:nvPr/>
          </p:nvSpPr>
          <p:spPr>
            <a:xfrm>
              <a:off x="410606" y="1727387"/>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39" name="object 39"/>
            <p:cNvPicPr/>
            <p:nvPr/>
          </p:nvPicPr>
          <p:blipFill>
            <a:blip r:embed="rId4" cstate="print"/>
            <a:stretch>
              <a:fillRect/>
            </a:stretch>
          </p:blipFill>
          <p:spPr>
            <a:xfrm>
              <a:off x="454890" y="1724222"/>
              <a:ext cx="31635" cy="44283"/>
            </a:xfrm>
            <a:prstGeom prst="rect">
              <a:avLst/>
            </a:prstGeom>
          </p:spPr>
        </p:pic>
        <p:sp>
          <p:nvSpPr>
            <p:cNvPr id="40" name="object 40"/>
            <p:cNvSpPr/>
            <p:nvPr/>
          </p:nvSpPr>
          <p:spPr>
            <a:xfrm>
              <a:off x="454890" y="177799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1" name="object 41"/>
            <p:cNvSpPr/>
            <p:nvPr/>
          </p:nvSpPr>
          <p:spPr>
            <a:xfrm>
              <a:off x="473868" y="1657799"/>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42" name="object 42"/>
          <p:cNvGrpSpPr/>
          <p:nvPr/>
        </p:nvGrpSpPr>
        <p:grpSpPr>
          <a:xfrm>
            <a:off x="838691" y="4235650"/>
            <a:ext cx="225468" cy="305993"/>
            <a:chOff x="395414" y="2004090"/>
            <a:chExt cx="106680" cy="144780"/>
          </a:xfrm>
        </p:grpSpPr>
        <p:pic>
          <p:nvPicPr>
            <p:cNvPr id="43" name="object 43"/>
            <p:cNvPicPr/>
            <p:nvPr/>
          </p:nvPicPr>
          <p:blipFill>
            <a:blip r:embed="rId2" cstate="print"/>
            <a:stretch>
              <a:fillRect/>
            </a:stretch>
          </p:blipFill>
          <p:spPr>
            <a:xfrm>
              <a:off x="397954" y="2006630"/>
              <a:ext cx="101219" cy="139174"/>
            </a:xfrm>
            <a:prstGeom prst="rect">
              <a:avLst/>
            </a:prstGeom>
          </p:spPr>
        </p:pic>
        <p:sp>
          <p:nvSpPr>
            <p:cNvPr id="44" name="object 44"/>
            <p:cNvSpPr/>
            <p:nvPr/>
          </p:nvSpPr>
          <p:spPr>
            <a:xfrm>
              <a:off x="397954" y="2006630"/>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45" name="object 45"/>
            <p:cNvSpPr/>
            <p:nvPr/>
          </p:nvSpPr>
          <p:spPr>
            <a:xfrm>
              <a:off x="410606" y="2025608"/>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46" name="object 46"/>
            <p:cNvSpPr/>
            <p:nvPr/>
          </p:nvSpPr>
          <p:spPr>
            <a:xfrm>
              <a:off x="423259" y="2044587"/>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47" name="object 47"/>
            <p:cNvSpPr/>
            <p:nvPr/>
          </p:nvSpPr>
          <p:spPr>
            <a:xfrm>
              <a:off x="410606" y="2076217"/>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48" name="object 48"/>
            <p:cNvPicPr/>
            <p:nvPr/>
          </p:nvPicPr>
          <p:blipFill>
            <a:blip r:embed="rId3" cstate="print"/>
            <a:stretch>
              <a:fillRect/>
            </a:stretch>
          </p:blipFill>
          <p:spPr>
            <a:xfrm>
              <a:off x="454890" y="2073053"/>
              <a:ext cx="31635" cy="44283"/>
            </a:xfrm>
            <a:prstGeom prst="rect">
              <a:avLst/>
            </a:prstGeom>
          </p:spPr>
        </p:pic>
        <p:sp>
          <p:nvSpPr>
            <p:cNvPr id="49" name="object 49"/>
            <p:cNvSpPr/>
            <p:nvPr/>
          </p:nvSpPr>
          <p:spPr>
            <a:xfrm>
              <a:off x="454890" y="212682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50" name="object 50"/>
            <p:cNvSpPr/>
            <p:nvPr/>
          </p:nvSpPr>
          <p:spPr>
            <a:xfrm>
              <a:off x="473868" y="2006630"/>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51" name="object 51"/>
          <p:cNvGrpSpPr/>
          <p:nvPr/>
        </p:nvGrpSpPr>
        <p:grpSpPr>
          <a:xfrm>
            <a:off x="838691" y="4972933"/>
            <a:ext cx="225468" cy="305993"/>
            <a:chOff x="395414" y="2352934"/>
            <a:chExt cx="106680" cy="144780"/>
          </a:xfrm>
        </p:grpSpPr>
        <p:pic>
          <p:nvPicPr>
            <p:cNvPr id="52" name="object 52"/>
            <p:cNvPicPr/>
            <p:nvPr/>
          </p:nvPicPr>
          <p:blipFill>
            <a:blip r:embed="rId2" cstate="print"/>
            <a:stretch>
              <a:fillRect/>
            </a:stretch>
          </p:blipFill>
          <p:spPr>
            <a:xfrm>
              <a:off x="397954" y="2355473"/>
              <a:ext cx="101219" cy="139174"/>
            </a:xfrm>
            <a:prstGeom prst="rect">
              <a:avLst/>
            </a:prstGeom>
          </p:spPr>
        </p:pic>
        <p:sp>
          <p:nvSpPr>
            <p:cNvPr id="53" name="object 53"/>
            <p:cNvSpPr/>
            <p:nvPr/>
          </p:nvSpPr>
          <p:spPr>
            <a:xfrm>
              <a:off x="397954" y="2355474"/>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4" name="object 54"/>
            <p:cNvSpPr/>
            <p:nvPr/>
          </p:nvSpPr>
          <p:spPr>
            <a:xfrm>
              <a:off x="410606" y="2374452"/>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55" name="object 55"/>
            <p:cNvSpPr/>
            <p:nvPr/>
          </p:nvSpPr>
          <p:spPr>
            <a:xfrm>
              <a:off x="423259" y="2393430"/>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56" name="object 56"/>
            <p:cNvSpPr/>
            <p:nvPr/>
          </p:nvSpPr>
          <p:spPr>
            <a:xfrm>
              <a:off x="410606" y="2425061"/>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57" name="object 57"/>
            <p:cNvPicPr/>
            <p:nvPr/>
          </p:nvPicPr>
          <p:blipFill>
            <a:blip r:embed="rId5" cstate="print"/>
            <a:stretch>
              <a:fillRect/>
            </a:stretch>
          </p:blipFill>
          <p:spPr>
            <a:xfrm>
              <a:off x="454890" y="2421897"/>
              <a:ext cx="31635" cy="44283"/>
            </a:xfrm>
            <a:prstGeom prst="rect">
              <a:avLst/>
            </a:prstGeom>
          </p:spPr>
        </p:pic>
        <p:sp>
          <p:nvSpPr>
            <p:cNvPr id="58" name="object 58"/>
            <p:cNvSpPr/>
            <p:nvPr/>
          </p:nvSpPr>
          <p:spPr>
            <a:xfrm>
              <a:off x="454890" y="247567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59" name="object 59"/>
            <p:cNvSpPr/>
            <p:nvPr/>
          </p:nvSpPr>
          <p:spPr>
            <a:xfrm>
              <a:off x="473868" y="2355474"/>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60" name="object 60"/>
          <p:cNvSpPr txBox="1"/>
          <p:nvPr/>
        </p:nvSpPr>
        <p:spPr>
          <a:xfrm>
            <a:off x="1225020" y="901363"/>
            <a:ext cx="10218554" cy="5039373"/>
          </a:xfrm>
          <a:prstGeom prst="rect">
            <a:avLst/>
          </a:prstGeom>
        </p:spPr>
        <p:txBody>
          <a:bodyPr vert="horz" wrap="square" lIns="0" tIns="76498" rIns="0" bIns="0" rtlCol="0">
            <a:spAutoFit/>
          </a:bodyPr>
          <a:lstStyle/>
          <a:p>
            <a:pPr marL="26841">
              <a:spcBef>
                <a:spcPts val="602"/>
              </a:spcBef>
            </a:pPr>
            <a:r>
              <a:rPr sz="1691" spc="-32" dirty="0">
                <a:solidFill>
                  <a:srgbClr val="22373A"/>
                </a:solidFill>
                <a:latin typeface="Lucida Sans Unicode"/>
                <a:cs typeface="Lucida Sans Unicode"/>
              </a:rPr>
              <a:t>Charles-Albert</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Lehalle,</a:t>
            </a:r>
            <a:r>
              <a:rPr sz="1691" dirty="0">
                <a:solidFill>
                  <a:srgbClr val="22373A"/>
                </a:solidFill>
                <a:latin typeface="Lucida Sans Unicode"/>
                <a:cs typeface="Lucida Sans Unicode"/>
              </a:rPr>
              <a:t> </a:t>
            </a:r>
            <a:r>
              <a:rPr sz="1691" spc="32" dirty="0">
                <a:solidFill>
                  <a:srgbClr val="22373A"/>
                </a:solidFill>
                <a:latin typeface="Lucida Sans Unicode"/>
                <a:cs typeface="Lucida Sans Unicode"/>
              </a:rPr>
              <a:t>Sophie</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Laruelle,</a:t>
            </a:r>
            <a:r>
              <a:rPr sz="1691" dirty="0">
                <a:solidFill>
                  <a:srgbClr val="22373A"/>
                </a:solidFill>
                <a:latin typeface="Lucida Sans Unicode"/>
                <a:cs typeface="Lucida Sans Unicode"/>
              </a:rPr>
              <a:t> </a:t>
            </a:r>
            <a:r>
              <a:rPr sz="1691" spc="53" dirty="0">
                <a:solidFill>
                  <a:srgbClr val="22373A"/>
                </a:solidFill>
                <a:latin typeface="Lucida Sans Unicode"/>
                <a:cs typeface="Lucida Sans Unicode"/>
              </a:rPr>
              <a:t>Romain</a:t>
            </a:r>
            <a:r>
              <a:rPr sz="1691" spc="-11" dirty="0">
                <a:solidFill>
                  <a:srgbClr val="22373A"/>
                </a:solidFill>
                <a:latin typeface="Lucida Sans Unicode"/>
                <a:cs typeface="Lucida Sans Unicode"/>
              </a:rPr>
              <a:t> </a:t>
            </a:r>
            <a:r>
              <a:rPr sz="1691" dirty="0">
                <a:solidFill>
                  <a:srgbClr val="22373A"/>
                </a:solidFill>
                <a:latin typeface="Lucida Sans Unicode"/>
                <a:cs typeface="Lucida Sans Unicode"/>
              </a:rPr>
              <a:t>Burgot, </a:t>
            </a:r>
            <a:r>
              <a:rPr sz="1691" spc="42" dirty="0">
                <a:solidFill>
                  <a:srgbClr val="22373A"/>
                </a:solidFill>
                <a:latin typeface="Lucida Sans Unicode"/>
                <a:cs typeface="Lucida Sans Unicode"/>
              </a:rPr>
              <a:t>Stéphanie</a:t>
            </a:r>
            <a:r>
              <a:rPr sz="1691" dirty="0">
                <a:solidFill>
                  <a:srgbClr val="22373A"/>
                </a:solidFill>
                <a:latin typeface="Lucida Sans Unicode"/>
                <a:cs typeface="Lucida Sans Unicode"/>
              </a:rPr>
              <a:t> Pelin,</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dirty="0">
                <a:solidFill>
                  <a:srgbClr val="22373A"/>
                </a:solidFill>
                <a:latin typeface="Lucida Sans Unicode"/>
                <a:cs typeface="Lucida Sans Unicode"/>
              </a:rPr>
              <a:t> </a:t>
            </a:r>
            <a:r>
              <a:rPr sz="1691" spc="32" dirty="0">
                <a:solidFill>
                  <a:srgbClr val="22373A"/>
                </a:solidFill>
                <a:latin typeface="Lucida Sans Unicode"/>
                <a:cs typeface="Lucida Sans Unicode"/>
              </a:rPr>
              <a:t>Matthieu</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Lasnier,</a:t>
            </a:r>
            <a:endParaRPr sz="1691">
              <a:latin typeface="Lucida Sans Unicode"/>
              <a:cs typeface="Lucida Sans Unicode"/>
            </a:endParaRPr>
          </a:p>
          <a:p>
            <a:pPr marL="26841">
              <a:spcBef>
                <a:spcPts val="391"/>
              </a:spcBef>
            </a:pPr>
            <a:r>
              <a:rPr sz="1691" i="1" spc="11" dirty="0">
                <a:solidFill>
                  <a:srgbClr val="22373A"/>
                </a:solidFill>
                <a:latin typeface="Verdana"/>
                <a:cs typeface="Verdana"/>
              </a:rPr>
              <a:t>Market</a:t>
            </a:r>
            <a:r>
              <a:rPr sz="1691" i="1" spc="-63" dirty="0">
                <a:solidFill>
                  <a:srgbClr val="22373A"/>
                </a:solidFill>
                <a:latin typeface="Verdana"/>
                <a:cs typeface="Verdana"/>
              </a:rPr>
              <a:t> </a:t>
            </a:r>
            <a:r>
              <a:rPr sz="1691" i="1" spc="-11" dirty="0">
                <a:solidFill>
                  <a:srgbClr val="22373A"/>
                </a:solidFill>
                <a:latin typeface="Verdana"/>
                <a:cs typeface="Verdana"/>
              </a:rPr>
              <a:t>Microstructure</a:t>
            </a:r>
            <a:r>
              <a:rPr sz="1691" i="1" spc="-63" dirty="0">
                <a:solidFill>
                  <a:srgbClr val="22373A"/>
                </a:solidFill>
                <a:latin typeface="Verdana"/>
                <a:cs typeface="Verdana"/>
              </a:rPr>
              <a:t> </a:t>
            </a:r>
            <a:r>
              <a:rPr sz="1691" i="1" dirty="0">
                <a:solidFill>
                  <a:srgbClr val="22373A"/>
                </a:solidFill>
                <a:latin typeface="Verdana"/>
                <a:cs typeface="Verdana"/>
              </a:rPr>
              <a:t>in</a:t>
            </a:r>
            <a:r>
              <a:rPr sz="1691" i="1" spc="-63" dirty="0">
                <a:solidFill>
                  <a:srgbClr val="22373A"/>
                </a:solidFill>
                <a:latin typeface="Verdana"/>
                <a:cs typeface="Verdana"/>
              </a:rPr>
              <a:t> </a:t>
            </a:r>
            <a:r>
              <a:rPr sz="1691" i="1" dirty="0">
                <a:solidFill>
                  <a:srgbClr val="22373A"/>
                </a:solidFill>
                <a:latin typeface="Verdana"/>
                <a:cs typeface="Verdana"/>
              </a:rPr>
              <a:t>Practice</a:t>
            </a:r>
            <a:r>
              <a:rPr sz="1691" dirty="0">
                <a:solidFill>
                  <a:srgbClr val="22373A"/>
                </a:solidFill>
                <a:latin typeface="Lucida Sans Unicode"/>
                <a:cs typeface="Lucida Sans Unicode"/>
              </a:rPr>
              <a:t>,</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World</a:t>
            </a:r>
            <a:r>
              <a:rPr sz="1691" dirty="0">
                <a:solidFill>
                  <a:srgbClr val="22373A"/>
                </a:solidFill>
                <a:latin typeface="Lucida Sans Unicode"/>
                <a:cs typeface="Lucida Sans Unicode"/>
              </a:rPr>
              <a:t> </a:t>
            </a:r>
            <a:r>
              <a:rPr sz="1691" spc="11" dirty="0">
                <a:solidFill>
                  <a:srgbClr val="22373A"/>
                </a:solidFill>
                <a:latin typeface="Lucida Sans Unicode"/>
                <a:cs typeface="Lucida Sans Unicode"/>
              </a:rPr>
              <a:t>Scientific</a:t>
            </a:r>
            <a:r>
              <a:rPr sz="1691" dirty="0">
                <a:solidFill>
                  <a:srgbClr val="22373A"/>
                </a:solidFill>
                <a:latin typeface="Lucida Sans Unicode"/>
                <a:cs typeface="Lucida Sans Unicode"/>
              </a:rPr>
              <a:t> </a:t>
            </a:r>
            <a:r>
              <a:rPr sz="1691" spc="-21" dirty="0">
                <a:solidFill>
                  <a:srgbClr val="22373A"/>
                </a:solidFill>
                <a:latin typeface="Lucida Sans Unicode"/>
                <a:cs typeface="Lucida Sans Unicode"/>
              </a:rPr>
              <a:t>publishing,</a:t>
            </a:r>
            <a:r>
              <a:rPr sz="1691" spc="11" dirty="0">
                <a:solidFill>
                  <a:srgbClr val="22373A"/>
                </a:solidFill>
                <a:latin typeface="Lucida Sans Unicode"/>
                <a:cs typeface="Lucida Sans Unicode"/>
              </a:rPr>
              <a:t> </a:t>
            </a:r>
            <a:r>
              <a:rPr sz="1691" spc="-11" dirty="0">
                <a:solidFill>
                  <a:srgbClr val="22373A"/>
                </a:solidFill>
                <a:latin typeface="Lucida Sans Unicode"/>
                <a:cs typeface="Lucida Sans Unicode"/>
              </a:rPr>
              <a:t>2O13.</a:t>
            </a:r>
            <a:endParaRPr sz="1691">
              <a:latin typeface="Lucida Sans Unicode"/>
              <a:cs typeface="Lucida Sans Unicode"/>
            </a:endParaRPr>
          </a:p>
          <a:p>
            <a:pPr marL="26841" marR="257678" algn="just">
              <a:lnSpc>
                <a:spcPct val="119300"/>
              </a:lnSpc>
              <a:spcBef>
                <a:spcPts val="1088"/>
              </a:spcBef>
            </a:pPr>
            <a:r>
              <a:rPr sz="1691" spc="53" dirty="0">
                <a:solidFill>
                  <a:srgbClr val="22373A"/>
                </a:solidFill>
                <a:latin typeface="Lucida Sans Unicode"/>
                <a:cs typeface="Lucida Sans Unicode"/>
              </a:rPr>
              <a:t>Aimé </a:t>
            </a:r>
            <a:r>
              <a:rPr sz="1691" dirty="0">
                <a:solidFill>
                  <a:srgbClr val="22373A"/>
                </a:solidFill>
                <a:latin typeface="Lucida Sans Unicode"/>
                <a:cs typeface="Lucida Sans Unicode"/>
              </a:rPr>
              <a:t>Lachapelle, </a:t>
            </a:r>
            <a:r>
              <a:rPr sz="1691" spc="21" dirty="0">
                <a:solidFill>
                  <a:srgbClr val="22373A"/>
                </a:solidFill>
                <a:latin typeface="Lucida Sans Unicode"/>
                <a:cs typeface="Lucida Sans Unicode"/>
              </a:rPr>
              <a:t>Jean-Michel </a:t>
            </a:r>
            <a:r>
              <a:rPr sz="1691" spc="-74" dirty="0">
                <a:solidFill>
                  <a:srgbClr val="22373A"/>
                </a:solidFill>
                <a:latin typeface="Lucida Sans Unicode"/>
                <a:cs typeface="Lucida Sans Unicode"/>
              </a:rPr>
              <a:t>Lasry, </a:t>
            </a:r>
            <a:r>
              <a:rPr sz="1691" spc="-32" dirty="0">
                <a:solidFill>
                  <a:srgbClr val="22373A"/>
                </a:solidFill>
                <a:latin typeface="Lucida Sans Unicode"/>
                <a:cs typeface="Lucida Sans Unicode"/>
              </a:rPr>
              <a:t>Charles-Albert </a:t>
            </a:r>
            <a:r>
              <a:rPr sz="1691" spc="-21" dirty="0">
                <a:solidFill>
                  <a:srgbClr val="22373A"/>
                </a:solidFill>
                <a:latin typeface="Lucida Sans Unicode"/>
                <a:cs typeface="Lucida Sans Unicode"/>
              </a:rPr>
              <a:t>Lehalle, </a:t>
            </a:r>
            <a:r>
              <a:rPr sz="1691" spc="53" dirty="0">
                <a:solidFill>
                  <a:srgbClr val="22373A"/>
                </a:solidFill>
                <a:latin typeface="Lucida Sans Unicode"/>
                <a:cs typeface="Lucida Sans Unicode"/>
              </a:rPr>
              <a:t>and </a:t>
            </a:r>
            <a:r>
              <a:rPr sz="1691" spc="-42" dirty="0">
                <a:solidFill>
                  <a:srgbClr val="22373A"/>
                </a:solidFill>
                <a:latin typeface="Lucida Sans Unicode"/>
                <a:cs typeface="Lucida Sans Unicode"/>
              </a:rPr>
              <a:t>Pierre-Louis </a:t>
            </a:r>
            <a:r>
              <a:rPr sz="1691" spc="-63" dirty="0">
                <a:solidFill>
                  <a:srgbClr val="22373A"/>
                </a:solidFill>
                <a:latin typeface="Lucida Sans Unicode"/>
                <a:cs typeface="Lucida Sans Unicode"/>
              </a:rPr>
              <a:t>Lions, </a:t>
            </a:r>
            <a:r>
              <a:rPr sz="1691" i="1" spc="-11" dirty="0">
                <a:solidFill>
                  <a:srgbClr val="22373A"/>
                </a:solidFill>
                <a:latin typeface="Verdana"/>
                <a:cs typeface="Verdana"/>
              </a:rPr>
              <a:t>Efficiency </a:t>
            </a:r>
            <a:r>
              <a:rPr sz="1691" i="1" spc="-32" dirty="0">
                <a:solidFill>
                  <a:srgbClr val="22373A"/>
                </a:solidFill>
                <a:latin typeface="Verdana"/>
                <a:cs typeface="Verdana"/>
              </a:rPr>
              <a:t>of </a:t>
            </a:r>
            <a:r>
              <a:rPr sz="1691" i="1" spc="-571" dirty="0">
                <a:solidFill>
                  <a:srgbClr val="22373A"/>
                </a:solidFill>
                <a:latin typeface="Verdana"/>
                <a:cs typeface="Verdana"/>
              </a:rPr>
              <a:t> </a:t>
            </a:r>
            <a:r>
              <a:rPr sz="1691" i="1" dirty="0">
                <a:solidFill>
                  <a:srgbClr val="22373A"/>
                </a:solidFill>
                <a:latin typeface="Verdana"/>
                <a:cs typeface="Verdana"/>
              </a:rPr>
              <a:t>the</a:t>
            </a:r>
            <a:r>
              <a:rPr sz="1691" i="1" spc="-85" dirty="0">
                <a:solidFill>
                  <a:srgbClr val="22373A"/>
                </a:solidFill>
                <a:latin typeface="Verdana"/>
                <a:cs typeface="Verdana"/>
              </a:rPr>
              <a:t> </a:t>
            </a:r>
            <a:r>
              <a:rPr sz="1691" i="1" dirty="0">
                <a:solidFill>
                  <a:srgbClr val="22373A"/>
                </a:solidFill>
                <a:latin typeface="Verdana"/>
                <a:cs typeface="Verdana"/>
              </a:rPr>
              <a:t>Price</a:t>
            </a:r>
            <a:r>
              <a:rPr sz="1691" i="1" spc="-85" dirty="0">
                <a:solidFill>
                  <a:srgbClr val="22373A"/>
                </a:solidFill>
                <a:latin typeface="Verdana"/>
                <a:cs typeface="Verdana"/>
              </a:rPr>
              <a:t> </a:t>
            </a:r>
            <a:r>
              <a:rPr sz="1691" i="1" spc="11" dirty="0">
                <a:solidFill>
                  <a:srgbClr val="22373A"/>
                </a:solidFill>
                <a:latin typeface="Verdana"/>
                <a:cs typeface="Verdana"/>
              </a:rPr>
              <a:t>Formation</a:t>
            </a:r>
            <a:r>
              <a:rPr sz="1691" i="1" spc="-74" dirty="0">
                <a:solidFill>
                  <a:srgbClr val="22373A"/>
                </a:solidFill>
                <a:latin typeface="Verdana"/>
                <a:cs typeface="Verdana"/>
              </a:rPr>
              <a:t> </a:t>
            </a:r>
            <a:r>
              <a:rPr sz="1691" i="1" spc="-21" dirty="0">
                <a:solidFill>
                  <a:srgbClr val="22373A"/>
                </a:solidFill>
                <a:latin typeface="Verdana"/>
                <a:cs typeface="Verdana"/>
              </a:rPr>
              <a:t>Process</a:t>
            </a:r>
            <a:r>
              <a:rPr sz="1691" i="1" spc="-85" dirty="0">
                <a:solidFill>
                  <a:srgbClr val="22373A"/>
                </a:solidFill>
                <a:latin typeface="Verdana"/>
                <a:cs typeface="Verdana"/>
              </a:rPr>
              <a:t> </a:t>
            </a:r>
            <a:r>
              <a:rPr sz="1691" i="1" dirty="0">
                <a:solidFill>
                  <a:srgbClr val="22373A"/>
                </a:solidFill>
                <a:latin typeface="Verdana"/>
                <a:cs typeface="Verdana"/>
              </a:rPr>
              <a:t>in</a:t>
            </a:r>
            <a:r>
              <a:rPr sz="1691" i="1" spc="-74" dirty="0">
                <a:solidFill>
                  <a:srgbClr val="22373A"/>
                </a:solidFill>
                <a:latin typeface="Verdana"/>
                <a:cs typeface="Verdana"/>
              </a:rPr>
              <a:t> </a:t>
            </a:r>
            <a:r>
              <a:rPr sz="1691" i="1" dirty="0">
                <a:solidFill>
                  <a:srgbClr val="22373A"/>
                </a:solidFill>
                <a:latin typeface="Verdana"/>
                <a:cs typeface="Verdana"/>
              </a:rPr>
              <a:t>Presence</a:t>
            </a:r>
            <a:r>
              <a:rPr sz="1691" i="1" spc="-85" dirty="0">
                <a:solidFill>
                  <a:srgbClr val="22373A"/>
                </a:solidFill>
                <a:latin typeface="Verdana"/>
                <a:cs typeface="Verdana"/>
              </a:rPr>
              <a:t> </a:t>
            </a:r>
            <a:r>
              <a:rPr sz="1691" i="1" spc="-32" dirty="0">
                <a:solidFill>
                  <a:srgbClr val="22373A"/>
                </a:solidFill>
                <a:latin typeface="Verdana"/>
                <a:cs typeface="Verdana"/>
              </a:rPr>
              <a:t>of</a:t>
            </a:r>
            <a:r>
              <a:rPr sz="1691" i="1" spc="-74" dirty="0">
                <a:solidFill>
                  <a:srgbClr val="22373A"/>
                </a:solidFill>
                <a:latin typeface="Verdana"/>
                <a:cs typeface="Verdana"/>
              </a:rPr>
              <a:t> </a:t>
            </a:r>
            <a:r>
              <a:rPr sz="1691" i="1" spc="63" dirty="0">
                <a:solidFill>
                  <a:srgbClr val="22373A"/>
                </a:solidFill>
                <a:latin typeface="Verdana"/>
                <a:cs typeface="Verdana"/>
              </a:rPr>
              <a:t>High</a:t>
            </a:r>
            <a:r>
              <a:rPr sz="1691" i="1" spc="-85" dirty="0">
                <a:solidFill>
                  <a:srgbClr val="22373A"/>
                </a:solidFill>
                <a:latin typeface="Verdana"/>
                <a:cs typeface="Verdana"/>
              </a:rPr>
              <a:t> </a:t>
            </a:r>
            <a:r>
              <a:rPr sz="1691" i="1" spc="-11" dirty="0">
                <a:solidFill>
                  <a:srgbClr val="22373A"/>
                </a:solidFill>
                <a:latin typeface="Verdana"/>
                <a:cs typeface="Verdana"/>
              </a:rPr>
              <a:t>Frequency</a:t>
            </a:r>
            <a:r>
              <a:rPr sz="1691" i="1" spc="-74" dirty="0">
                <a:solidFill>
                  <a:srgbClr val="22373A"/>
                </a:solidFill>
                <a:latin typeface="Verdana"/>
                <a:cs typeface="Verdana"/>
              </a:rPr>
              <a:t> </a:t>
            </a:r>
            <a:r>
              <a:rPr sz="1691" i="1" spc="-11" dirty="0">
                <a:solidFill>
                  <a:srgbClr val="22373A"/>
                </a:solidFill>
                <a:latin typeface="Verdana"/>
                <a:cs typeface="Verdana"/>
              </a:rPr>
              <a:t>Participants:</a:t>
            </a:r>
            <a:r>
              <a:rPr sz="1691" i="1" spc="11" dirty="0">
                <a:solidFill>
                  <a:srgbClr val="22373A"/>
                </a:solidFill>
                <a:latin typeface="Verdana"/>
                <a:cs typeface="Verdana"/>
              </a:rPr>
              <a:t> </a:t>
            </a:r>
            <a:r>
              <a:rPr sz="1691" i="1" spc="116" dirty="0">
                <a:solidFill>
                  <a:srgbClr val="22373A"/>
                </a:solidFill>
                <a:latin typeface="Verdana"/>
                <a:cs typeface="Verdana"/>
              </a:rPr>
              <a:t>a</a:t>
            </a:r>
            <a:r>
              <a:rPr sz="1691" i="1" spc="-85" dirty="0">
                <a:solidFill>
                  <a:srgbClr val="22373A"/>
                </a:solidFill>
                <a:latin typeface="Verdana"/>
                <a:cs typeface="Verdana"/>
              </a:rPr>
              <a:t> </a:t>
            </a:r>
            <a:r>
              <a:rPr sz="1691" i="1" spc="74" dirty="0">
                <a:solidFill>
                  <a:srgbClr val="22373A"/>
                </a:solidFill>
                <a:latin typeface="Verdana"/>
                <a:cs typeface="Verdana"/>
              </a:rPr>
              <a:t>Mean</a:t>
            </a:r>
            <a:r>
              <a:rPr sz="1691" i="1" spc="-85" dirty="0">
                <a:solidFill>
                  <a:srgbClr val="22373A"/>
                </a:solidFill>
                <a:latin typeface="Verdana"/>
                <a:cs typeface="Verdana"/>
              </a:rPr>
              <a:t> </a:t>
            </a:r>
            <a:r>
              <a:rPr sz="1691" i="1" dirty="0">
                <a:solidFill>
                  <a:srgbClr val="22373A"/>
                </a:solidFill>
                <a:latin typeface="Verdana"/>
                <a:cs typeface="Verdana"/>
              </a:rPr>
              <a:t>Field</a:t>
            </a:r>
            <a:r>
              <a:rPr sz="1691" i="1" spc="-74" dirty="0">
                <a:solidFill>
                  <a:srgbClr val="22373A"/>
                </a:solidFill>
                <a:latin typeface="Verdana"/>
                <a:cs typeface="Verdana"/>
              </a:rPr>
              <a:t> </a:t>
            </a:r>
            <a:r>
              <a:rPr sz="1691" i="1" spc="63" dirty="0">
                <a:solidFill>
                  <a:srgbClr val="22373A"/>
                </a:solidFill>
                <a:latin typeface="Verdana"/>
                <a:cs typeface="Verdana"/>
              </a:rPr>
              <a:t>Game </a:t>
            </a:r>
            <a:r>
              <a:rPr sz="1691" i="1" spc="-571" dirty="0">
                <a:solidFill>
                  <a:srgbClr val="22373A"/>
                </a:solidFill>
                <a:latin typeface="Verdana"/>
                <a:cs typeface="Verdana"/>
              </a:rPr>
              <a:t> </a:t>
            </a:r>
            <a:r>
              <a:rPr sz="1691" i="1" spc="-42" dirty="0">
                <a:solidFill>
                  <a:srgbClr val="22373A"/>
                </a:solidFill>
                <a:latin typeface="Verdana"/>
                <a:cs typeface="Verdana"/>
              </a:rPr>
              <a:t>analysis</a:t>
            </a:r>
            <a:r>
              <a:rPr sz="1691" spc="-42" dirty="0">
                <a:solidFill>
                  <a:srgbClr val="22373A"/>
                </a:solidFill>
                <a:latin typeface="Lucida Sans Unicode"/>
                <a:cs typeface="Lucida Sans Unicode"/>
              </a:rPr>
              <a:t>, </a:t>
            </a:r>
            <a:r>
              <a:rPr sz="1691" spc="11" dirty="0">
                <a:solidFill>
                  <a:srgbClr val="22373A"/>
                </a:solidFill>
                <a:latin typeface="Lucida Sans Unicode"/>
                <a:cs typeface="Lucida Sans Unicode"/>
              </a:rPr>
              <a:t>May</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2O13.</a:t>
            </a:r>
            <a:endParaRPr sz="1691">
              <a:latin typeface="Lucida Sans Unicode"/>
              <a:cs typeface="Lucida Sans Unicode"/>
            </a:endParaRPr>
          </a:p>
          <a:p>
            <a:pPr marL="26841" marR="314045">
              <a:lnSpc>
                <a:spcPct val="119300"/>
              </a:lnSpc>
              <a:spcBef>
                <a:spcPts val="1076"/>
              </a:spcBef>
            </a:pPr>
            <a:r>
              <a:rPr sz="1691" spc="32" dirty="0">
                <a:solidFill>
                  <a:srgbClr val="22373A"/>
                </a:solidFill>
                <a:latin typeface="Lucida Sans Unicode"/>
                <a:cs typeface="Lucida Sans Unicode"/>
              </a:rPr>
              <a:t>Sophie</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Laruelle,</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Charles-Albert</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Lehalle,</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Gilles</a:t>
            </a:r>
            <a:r>
              <a:rPr sz="1691" spc="-11" dirty="0">
                <a:solidFill>
                  <a:srgbClr val="22373A"/>
                </a:solidFill>
                <a:latin typeface="Lucida Sans Unicode"/>
                <a:cs typeface="Lucida Sans Unicode"/>
              </a:rPr>
              <a:t> Pagès, </a:t>
            </a:r>
            <a:r>
              <a:rPr sz="1691" i="1" spc="53" dirty="0">
                <a:solidFill>
                  <a:srgbClr val="22373A"/>
                </a:solidFill>
                <a:latin typeface="Verdana"/>
                <a:cs typeface="Verdana"/>
              </a:rPr>
              <a:t>Optimal</a:t>
            </a:r>
            <a:r>
              <a:rPr sz="1691" i="1" spc="-74" dirty="0">
                <a:solidFill>
                  <a:srgbClr val="22373A"/>
                </a:solidFill>
                <a:latin typeface="Verdana"/>
                <a:cs typeface="Verdana"/>
              </a:rPr>
              <a:t> </a:t>
            </a:r>
            <a:r>
              <a:rPr sz="1691" i="1" dirty="0">
                <a:solidFill>
                  <a:srgbClr val="22373A"/>
                </a:solidFill>
                <a:latin typeface="Verdana"/>
                <a:cs typeface="Verdana"/>
              </a:rPr>
              <a:t>posting</a:t>
            </a:r>
            <a:r>
              <a:rPr sz="1691" i="1" spc="-74" dirty="0">
                <a:solidFill>
                  <a:srgbClr val="22373A"/>
                </a:solidFill>
                <a:latin typeface="Verdana"/>
                <a:cs typeface="Verdana"/>
              </a:rPr>
              <a:t> </a:t>
            </a:r>
            <a:r>
              <a:rPr sz="1691" i="1" dirty="0">
                <a:solidFill>
                  <a:srgbClr val="22373A"/>
                </a:solidFill>
                <a:latin typeface="Verdana"/>
                <a:cs typeface="Verdana"/>
              </a:rPr>
              <a:t>price</a:t>
            </a:r>
            <a:r>
              <a:rPr sz="1691" i="1" spc="-74" dirty="0">
                <a:solidFill>
                  <a:srgbClr val="22373A"/>
                </a:solidFill>
                <a:latin typeface="Verdana"/>
                <a:cs typeface="Verdana"/>
              </a:rPr>
              <a:t> </a:t>
            </a:r>
            <a:r>
              <a:rPr sz="1691" i="1" spc="-32" dirty="0">
                <a:solidFill>
                  <a:srgbClr val="22373A"/>
                </a:solidFill>
                <a:latin typeface="Verdana"/>
                <a:cs typeface="Verdana"/>
              </a:rPr>
              <a:t>of</a:t>
            </a:r>
            <a:r>
              <a:rPr sz="1691" i="1" spc="-74" dirty="0">
                <a:solidFill>
                  <a:srgbClr val="22373A"/>
                </a:solidFill>
                <a:latin typeface="Verdana"/>
                <a:cs typeface="Verdana"/>
              </a:rPr>
              <a:t> </a:t>
            </a:r>
            <a:r>
              <a:rPr sz="1691" i="1" spc="11" dirty="0">
                <a:solidFill>
                  <a:srgbClr val="22373A"/>
                </a:solidFill>
                <a:latin typeface="Verdana"/>
                <a:cs typeface="Verdana"/>
              </a:rPr>
              <a:t>limit</a:t>
            </a:r>
            <a:r>
              <a:rPr sz="1691" i="1" spc="-63" dirty="0">
                <a:solidFill>
                  <a:srgbClr val="22373A"/>
                </a:solidFill>
                <a:latin typeface="Verdana"/>
                <a:cs typeface="Verdana"/>
              </a:rPr>
              <a:t> </a:t>
            </a:r>
            <a:r>
              <a:rPr sz="1691" i="1" spc="-95" dirty="0">
                <a:solidFill>
                  <a:srgbClr val="22373A"/>
                </a:solidFill>
                <a:latin typeface="Verdana"/>
                <a:cs typeface="Verdana"/>
              </a:rPr>
              <a:t>orders: </a:t>
            </a:r>
            <a:r>
              <a:rPr sz="1691" i="1" spc="-571" dirty="0">
                <a:solidFill>
                  <a:srgbClr val="22373A"/>
                </a:solidFill>
                <a:latin typeface="Verdana"/>
                <a:cs typeface="Verdana"/>
              </a:rPr>
              <a:t> </a:t>
            </a:r>
            <a:r>
              <a:rPr sz="1691" i="1" spc="11" dirty="0">
                <a:solidFill>
                  <a:srgbClr val="22373A"/>
                </a:solidFill>
                <a:latin typeface="Verdana"/>
                <a:cs typeface="Verdana"/>
              </a:rPr>
              <a:t>learning</a:t>
            </a:r>
            <a:r>
              <a:rPr sz="1691" i="1" spc="-95" dirty="0">
                <a:solidFill>
                  <a:srgbClr val="22373A"/>
                </a:solidFill>
                <a:latin typeface="Verdana"/>
                <a:cs typeface="Verdana"/>
              </a:rPr>
              <a:t> </a:t>
            </a:r>
            <a:r>
              <a:rPr sz="1691" i="1" spc="-53" dirty="0">
                <a:solidFill>
                  <a:srgbClr val="22373A"/>
                </a:solidFill>
                <a:latin typeface="Verdana"/>
                <a:cs typeface="Verdana"/>
              </a:rPr>
              <a:t>by</a:t>
            </a:r>
            <a:r>
              <a:rPr sz="1691" i="1" spc="-95" dirty="0">
                <a:solidFill>
                  <a:srgbClr val="22373A"/>
                </a:solidFill>
                <a:latin typeface="Verdana"/>
                <a:cs typeface="Verdana"/>
              </a:rPr>
              <a:t> </a:t>
            </a:r>
            <a:r>
              <a:rPr sz="1691" i="1" spc="-11" dirty="0">
                <a:solidFill>
                  <a:srgbClr val="22373A"/>
                </a:solidFill>
                <a:latin typeface="Verdana"/>
                <a:cs typeface="Verdana"/>
              </a:rPr>
              <a:t>trading</a:t>
            </a:r>
            <a:r>
              <a:rPr sz="1691" spc="-11" dirty="0">
                <a:solidFill>
                  <a:srgbClr val="22373A"/>
                </a:solidFill>
                <a:latin typeface="Lucida Sans Unicode"/>
                <a:cs typeface="Lucida Sans Unicode"/>
              </a:rPr>
              <a:t>,</a:t>
            </a:r>
            <a:r>
              <a:rPr sz="1691" spc="-21" dirty="0">
                <a:solidFill>
                  <a:srgbClr val="22373A"/>
                </a:solidFill>
                <a:latin typeface="Lucida Sans Unicode"/>
                <a:cs typeface="Lucida Sans Unicode"/>
              </a:rPr>
              <a:t> </a:t>
            </a:r>
            <a:r>
              <a:rPr sz="1691" spc="32" dirty="0">
                <a:solidFill>
                  <a:srgbClr val="22373A"/>
                </a:solidFill>
                <a:latin typeface="Lucida Sans Unicode"/>
                <a:cs typeface="Lucida Sans Unicode"/>
              </a:rPr>
              <a:t>Mathematics</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Financial</a:t>
            </a:r>
            <a:r>
              <a:rPr sz="1691" spc="-32" dirty="0">
                <a:solidFill>
                  <a:srgbClr val="22373A"/>
                </a:solidFill>
                <a:latin typeface="Lucida Sans Unicode"/>
                <a:cs typeface="Lucida Sans Unicode"/>
              </a:rPr>
              <a:t> </a:t>
            </a:r>
            <a:r>
              <a:rPr sz="1691" spc="32" dirty="0">
                <a:solidFill>
                  <a:srgbClr val="22373A"/>
                </a:solidFill>
                <a:latin typeface="Lucida Sans Unicode"/>
                <a:cs typeface="Lucida Sans Unicode"/>
              </a:rPr>
              <a:t>Economics</a:t>
            </a:r>
            <a:r>
              <a:rPr sz="1691" spc="-21" dirty="0">
                <a:solidFill>
                  <a:srgbClr val="22373A"/>
                </a:solidFill>
                <a:latin typeface="Lucida Sans Unicode"/>
                <a:cs typeface="Lucida Sans Unicode"/>
              </a:rPr>
              <a:t> </a:t>
            </a:r>
            <a:r>
              <a:rPr sz="1691" b="1" spc="95" dirty="0">
                <a:solidFill>
                  <a:srgbClr val="22373A"/>
                </a:solidFill>
                <a:latin typeface="Tahoma"/>
                <a:cs typeface="Tahoma"/>
              </a:rPr>
              <a:t>7</a:t>
            </a:r>
            <a:r>
              <a:rPr sz="1691" b="1" dirty="0">
                <a:solidFill>
                  <a:srgbClr val="22373A"/>
                </a:solidFill>
                <a:latin typeface="Tahoma"/>
                <a:cs typeface="Tahoma"/>
              </a:rPr>
              <a:t> </a:t>
            </a:r>
            <a:r>
              <a:rPr sz="1691" spc="-21" dirty="0">
                <a:solidFill>
                  <a:srgbClr val="22373A"/>
                </a:solidFill>
                <a:latin typeface="Lucida Sans Unicode"/>
                <a:cs typeface="Lucida Sans Unicode"/>
              </a:rPr>
              <a:t>(2O13), </a:t>
            </a:r>
            <a:r>
              <a:rPr sz="1691" spc="-53" dirty="0">
                <a:solidFill>
                  <a:srgbClr val="22373A"/>
                </a:solidFill>
                <a:latin typeface="Lucida Sans Unicode"/>
                <a:cs typeface="Lucida Sans Unicode"/>
              </a:rPr>
              <a:t>no.</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3,</a:t>
            </a:r>
            <a:r>
              <a:rPr sz="1691" spc="-32" dirty="0">
                <a:solidFill>
                  <a:srgbClr val="22373A"/>
                </a:solidFill>
                <a:latin typeface="Lucida Sans Unicode"/>
                <a:cs typeface="Lucida Sans Unicode"/>
              </a:rPr>
              <a:t> </a:t>
            </a:r>
            <a:r>
              <a:rPr sz="1691" dirty="0">
                <a:solidFill>
                  <a:srgbClr val="22373A"/>
                </a:solidFill>
                <a:latin typeface="Lucida Sans Unicode"/>
                <a:cs typeface="Lucida Sans Unicode"/>
              </a:rPr>
              <a:t>359–4O3.</a:t>
            </a:r>
            <a:endParaRPr sz="1691">
              <a:latin typeface="Lucida Sans Unicode"/>
              <a:cs typeface="Lucida Sans Unicode"/>
            </a:endParaRPr>
          </a:p>
          <a:p>
            <a:pPr marL="26841">
              <a:spcBef>
                <a:spcPts val="1479"/>
              </a:spcBef>
            </a:pPr>
            <a:r>
              <a:rPr sz="1691" spc="-21" dirty="0">
                <a:solidFill>
                  <a:srgbClr val="22373A"/>
                </a:solidFill>
                <a:latin typeface="Lucida Sans Unicode"/>
                <a:cs typeface="Lucida Sans Unicode"/>
              </a:rPr>
              <a:t>Francis </a:t>
            </a:r>
            <a:r>
              <a:rPr sz="1691" spc="-95" dirty="0">
                <a:solidFill>
                  <a:srgbClr val="22373A"/>
                </a:solidFill>
                <a:latin typeface="Lucida Sans Unicode"/>
                <a:cs typeface="Lucida Sans Unicode"/>
              </a:rPr>
              <a:t>A.</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Longstaff,</a:t>
            </a:r>
            <a:r>
              <a:rPr sz="1691" spc="-11" dirty="0">
                <a:solidFill>
                  <a:srgbClr val="22373A"/>
                </a:solidFill>
                <a:latin typeface="Lucida Sans Unicode"/>
                <a:cs typeface="Lucida Sans Unicode"/>
              </a:rPr>
              <a:t> </a:t>
            </a:r>
            <a:r>
              <a:rPr sz="1691" i="1" spc="85" dirty="0">
                <a:solidFill>
                  <a:srgbClr val="22373A"/>
                </a:solidFill>
                <a:latin typeface="Verdana"/>
                <a:cs typeface="Verdana"/>
              </a:rPr>
              <a:t>How</a:t>
            </a:r>
            <a:r>
              <a:rPr sz="1691" i="1" spc="-74" dirty="0">
                <a:solidFill>
                  <a:srgbClr val="22373A"/>
                </a:solidFill>
                <a:latin typeface="Verdana"/>
                <a:cs typeface="Verdana"/>
              </a:rPr>
              <a:t> </a:t>
            </a:r>
            <a:r>
              <a:rPr sz="1691" i="1" spc="74" dirty="0">
                <a:solidFill>
                  <a:srgbClr val="22373A"/>
                </a:solidFill>
                <a:latin typeface="Verdana"/>
                <a:cs typeface="Verdana"/>
              </a:rPr>
              <a:t>Much</a:t>
            </a:r>
            <a:r>
              <a:rPr sz="1691" i="1" spc="-74" dirty="0">
                <a:solidFill>
                  <a:srgbClr val="22373A"/>
                </a:solidFill>
                <a:latin typeface="Verdana"/>
                <a:cs typeface="Verdana"/>
              </a:rPr>
              <a:t> </a:t>
            </a:r>
            <a:r>
              <a:rPr sz="1691" i="1" spc="53" dirty="0">
                <a:solidFill>
                  <a:srgbClr val="22373A"/>
                </a:solidFill>
                <a:latin typeface="Verdana"/>
                <a:cs typeface="Verdana"/>
              </a:rPr>
              <a:t>Can</a:t>
            </a:r>
            <a:r>
              <a:rPr sz="1691" i="1" spc="-74" dirty="0">
                <a:solidFill>
                  <a:srgbClr val="22373A"/>
                </a:solidFill>
                <a:latin typeface="Verdana"/>
                <a:cs typeface="Verdana"/>
              </a:rPr>
              <a:t> </a:t>
            </a:r>
            <a:r>
              <a:rPr sz="1691" i="1" dirty="0">
                <a:solidFill>
                  <a:srgbClr val="22373A"/>
                </a:solidFill>
                <a:latin typeface="Verdana"/>
                <a:cs typeface="Verdana"/>
              </a:rPr>
              <a:t>Marketability</a:t>
            </a:r>
            <a:r>
              <a:rPr sz="1691" i="1" spc="-74" dirty="0">
                <a:solidFill>
                  <a:srgbClr val="22373A"/>
                </a:solidFill>
                <a:latin typeface="Verdana"/>
                <a:cs typeface="Verdana"/>
              </a:rPr>
              <a:t> </a:t>
            </a:r>
            <a:r>
              <a:rPr sz="1691" i="1" dirty="0">
                <a:solidFill>
                  <a:srgbClr val="22373A"/>
                </a:solidFill>
                <a:latin typeface="Verdana"/>
                <a:cs typeface="Verdana"/>
              </a:rPr>
              <a:t>Affect</a:t>
            </a:r>
            <a:r>
              <a:rPr sz="1691" i="1" spc="-74" dirty="0">
                <a:solidFill>
                  <a:srgbClr val="22373A"/>
                </a:solidFill>
                <a:latin typeface="Verdana"/>
                <a:cs typeface="Verdana"/>
              </a:rPr>
              <a:t> </a:t>
            </a:r>
            <a:r>
              <a:rPr sz="1691" i="1" spc="-42" dirty="0">
                <a:solidFill>
                  <a:srgbClr val="22373A"/>
                </a:solidFill>
                <a:latin typeface="Verdana"/>
                <a:cs typeface="Verdana"/>
              </a:rPr>
              <a:t>Security</a:t>
            </a:r>
            <a:r>
              <a:rPr sz="1691" i="1" spc="-74" dirty="0">
                <a:solidFill>
                  <a:srgbClr val="22373A"/>
                </a:solidFill>
                <a:latin typeface="Verdana"/>
                <a:cs typeface="Verdana"/>
              </a:rPr>
              <a:t> Values?</a:t>
            </a:r>
            <a:r>
              <a:rPr sz="1691" spc="-74" dirty="0">
                <a:solidFill>
                  <a:srgbClr val="22373A"/>
                </a:solidFill>
                <a:latin typeface="Lucida Sans Unicode"/>
                <a:cs typeface="Lucida Sans Unicode"/>
              </a:rPr>
              <a:t>,</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The</a:t>
            </a:r>
            <a:r>
              <a:rPr sz="1691" spc="-11" dirty="0">
                <a:solidFill>
                  <a:srgbClr val="22373A"/>
                </a:solidFill>
                <a:latin typeface="Lucida Sans Unicode"/>
                <a:cs typeface="Lucida Sans Unicode"/>
              </a:rPr>
              <a:t> </a:t>
            </a:r>
            <a:r>
              <a:rPr sz="1691" spc="42" dirty="0">
                <a:solidFill>
                  <a:srgbClr val="22373A"/>
                </a:solidFill>
                <a:latin typeface="Lucida Sans Unicode"/>
                <a:cs typeface="Lucida Sans Unicode"/>
              </a:rPr>
              <a:t>Journal</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of</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Finance</a:t>
            </a:r>
            <a:endParaRPr sz="1691">
              <a:latin typeface="Lucida Sans Unicode"/>
              <a:cs typeface="Lucida Sans Unicode"/>
            </a:endParaRPr>
          </a:p>
          <a:p>
            <a:pPr marL="26841">
              <a:spcBef>
                <a:spcPts val="391"/>
              </a:spcBef>
            </a:pPr>
            <a:r>
              <a:rPr sz="1691" b="1" spc="95" dirty="0">
                <a:solidFill>
                  <a:srgbClr val="22373A"/>
                </a:solidFill>
                <a:latin typeface="Tahoma"/>
                <a:cs typeface="Tahoma"/>
              </a:rPr>
              <a:t>50</a:t>
            </a:r>
            <a:r>
              <a:rPr sz="1691" b="1" spc="-21" dirty="0">
                <a:solidFill>
                  <a:srgbClr val="22373A"/>
                </a:solidFill>
                <a:latin typeface="Tahoma"/>
                <a:cs typeface="Tahoma"/>
              </a:rPr>
              <a:t> </a:t>
            </a:r>
            <a:r>
              <a:rPr sz="1691" spc="11" dirty="0">
                <a:solidFill>
                  <a:srgbClr val="22373A"/>
                </a:solidFill>
                <a:latin typeface="Lucida Sans Unicode"/>
                <a:cs typeface="Lucida Sans Unicode"/>
              </a:rPr>
              <a:t>(1995),</a:t>
            </a:r>
            <a:r>
              <a:rPr sz="1691" spc="-42" dirty="0">
                <a:solidFill>
                  <a:srgbClr val="22373A"/>
                </a:solidFill>
                <a:latin typeface="Lucida Sans Unicode"/>
                <a:cs typeface="Lucida Sans Unicode"/>
              </a:rPr>
              <a:t> </a:t>
            </a:r>
            <a:r>
              <a:rPr sz="1691" spc="-53" dirty="0">
                <a:solidFill>
                  <a:srgbClr val="22373A"/>
                </a:solidFill>
                <a:latin typeface="Lucida Sans Unicode"/>
                <a:cs typeface="Lucida Sans Unicode"/>
              </a:rPr>
              <a:t>no.</a:t>
            </a:r>
            <a:r>
              <a:rPr sz="1691" spc="-42" dirty="0">
                <a:solidFill>
                  <a:srgbClr val="22373A"/>
                </a:solidFill>
                <a:latin typeface="Lucida Sans Unicode"/>
                <a:cs typeface="Lucida Sans Unicode"/>
              </a:rPr>
              <a:t> </a:t>
            </a:r>
            <a:r>
              <a:rPr sz="1691" spc="-53" dirty="0">
                <a:solidFill>
                  <a:srgbClr val="22373A"/>
                </a:solidFill>
                <a:latin typeface="Lucida Sans Unicode"/>
                <a:cs typeface="Lucida Sans Unicode"/>
              </a:rPr>
              <a:t>5,</a:t>
            </a:r>
            <a:r>
              <a:rPr sz="1691" spc="-42" dirty="0">
                <a:solidFill>
                  <a:srgbClr val="22373A"/>
                </a:solidFill>
                <a:latin typeface="Lucida Sans Unicode"/>
                <a:cs typeface="Lucida Sans Unicode"/>
              </a:rPr>
              <a:t> </a:t>
            </a:r>
            <a:r>
              <a:rPr sz="1691" spc="42" dirty="0">
                <a:solidFill>
                  <a:srgbClr val="22373A"/>
                </a:solidFill>
                <a:latin typeface="Lucida Sans Unicode"/>
                <a:cs typeface="Lucida Sans Unicode"/>
              </a:rPr>
              <a:t>1767–1774.</a:t>
            </a:r>
            <a:endParaRPr sz="1691">
              <a:latin typeface="Lucida Sans Unicode"/>
              <a:cs typeface="Lucida Sans Unicode"/>
            </a:endParaRPr>
          </a:p>
          <a:p>
            <a:pPr marL="26841" algn="just">
              <a:spcBef>
                <a:spcPts val="1353"/>
              </a:spcBef>
            </a:pPr>
            <a:r>
              <a:rPr sz="1691" spc="32" dirty="0">
                <a:solidFill>
                  <a:srgbClr val="22373A"/>
                </a:solidFill>
                <a:latin typeface="Lucida Sans Unicode"/>
                <a:cs typeface="Lucida Sans Unicode"/>
              </a:rPr>
              <a:t>Robert</a:t>
            </a:r>
            <a:r>
              <a:rPr sz="1691" spc="-11" dirty="0">
                <a:solidFill>
                  <a:srgbClr val="22373A"/>
                </a:solidFill>
                <a:latin typeface="Lucida Sans Unicode"/>
                <a:cs typeface="Lucida Sans Unicode"/>
              </a:rPr>
              <a:t> </a:t>
            </a:r>
            <a:r>
              <a:rPr sz="1691" spc="-106" dirty="0">
                <a:solidFill>
                  <a:srgbClr val="22373A"/>
                </a:solidFill>
                <a:latin typeface="Lucida Sans Unicode"/>
                <a:cs typeface="Lucida Sans Unicode"/>
              </a:rPr>
              <a:t>C.</a:t>
            </a:r>
            <a:r>
              <a:rPr sz="1691" spc="-11" dirty="0">
                <a:solidFill>
                  <a:srgbClr val="22373A"/>
                </a:solidFill>
                <a:latin typeface="Lucida Sans Unicode"/>
                <a:cs typeface="Lucida Sans Unicode"/>
              </a:rPr>
              <a:t> Merton, </a:t>
            </a:r>
            <a:r>
              <a:rPr sz="1691" i="1" spc="42" dirty="0">
                <a:solidFill>
                  <a:srgbClr val="22373A"/>
                </a:solidFill>
                <a:latin typeface="Verdana"/>
                <a:cs typeface="Verdana"/>
              </a:rPr>
              <a:t>A</a:t>
            </a:r>
            <a:r>
              <a:rPr sz="1691" i="1" spc="-74" dirty="0">
                <a:solidFill>
                  <a:srgbClr val="22373A"/>
                </a:solidFill>
                <a:latin typeface="Verdana"/>
                <a:cs typeface="Verdana"/>
              </a:rPr>
              <a:t> </a:t>
            </a:r>
            <a:r>
              <a:rPr sz="1691" i="1" spc="21" dirty="0">
                <a:solidFill>
                  <a:srgbClr val="22373A"/>
                </a:solidFill>
                <a:latin typeface="Verdana"/>
                <a:cs typeface="Verdana"/>
              </a:rPr>
              <a:t>Functional</a:t>
            </a:r>
            <a:r>
              <a:rPr sz="1691" i="1" spc="-74" dirty="0">
                <a:solidFill>
                  <a:srgbClr val="22373A"/>
                </a:solidFill>
                <a:latin typeface="Verdana"/>
                <a:cs typeface="Verdana"/>
              </a:rPr>
              <a:t> </a:t>
            </a:r>
            <a:r>
              <a:rPr sz="1691" i="1" spc="-11" dirty="0">
                <a:solidFill>
                  <a:srgbClr val="22373A"/>
                </a:solidFill>
                <a:latin typeface="Verdana"/>
                <a:cs typeface="Verdana"/>
              </a:rPr>
              <a:t>Perspective</a:t>
            </a:r>
            <a:r>
              <a:rPr sz="1691" i="1" spc="-74" dirty="0">
                <a:solidFill>
                  <a:srgbClr val="22373A"/>
                </a:solidFill>
                <a:latin typeface="Verdana"/>
                <a:cs typeface="Verdana"/>
              </a:rPr>
              <a:t> </a:t>
            </a:r>
            <a:r>
              <a:rPr sz="1691" i="1" spc="-32" dirty="0">
                <a:solidFill>
                  <a:srgbClr val="22373A"/>
                </a:solidFill>
                <a:latin typeface="Verdana"/>
                <a:cs typeface="Verdana"/>
              </a:rPr>
              <a:t>of</a:t>
            </a:r>
            <a:r>
              <a:rPr sz="1691" i="1" spc="-63" dirty="0">
                <a:solidFill>
                  <a:srgbClr val="22373A"/>
                </a:solidFill>
                <a:latin typeface="Verdana"/>
                <a:cs typeface="Verdana"/>
              </a:rPr>
              <a:t> </a:t>
            </a:r>
            <a:r>
              <a:rPr sz="1691" i="1" spc="32" dirty="0">
                <a:solidFill>
                  <a:srgbClr val="22373A"/>
                </a:solidFill>
                <a:latin typeface="Verdana"/>
                <a:cs typeface="Verdana"/>
              </a:rPr>
              <a:t>Financial</a:t>
            </a:r>
            <a:r>
              <a:rPr sz="1691" i="1" spc="-74" dirty="0">
                <a:solidFill>
                  <a:srgbClr val="22373A"/>
                </a:solidFill>
                <a:latin typeface="Verdana"/>
                <a:cs typeface="Verdana"/>
              </a:rPr>
              <a:t> </a:t>
            </a:r>
            <a:r>
              <a:rPr sz="1691" i="1" spc="-21" dirty="0">
                <a:solidFill>
                  <a:srgbClr val="22373A"/>
                </a:solidFill>
                <a:latin typeface="Verdana"/>
                <a:cs typeface="Verdana"/>
              </a:rPr>
              <a:t>Intermediation</a:t>
            </a:r>
            <a:r>
              <a:rPr sz="1691" spc="-21" dirty="0">
                <a:solidFill>
                  <a:srgbClr val="22373A"/>
                </a:solidFill>
                <a:latin typeface="Lucida Sans Unicode"/>
                <a:cs typeface="Lucida Sans Unicode"/>
              </a:rPr>
              <a:t>,</a:t>
            </a:r>
            <a:r>
              <a:rPr sz="1691" spc="-11" dirty="0">
                <a:solidFill>
                  <a:srgbClr val="22373A"/>
                </a:solidFill>
                <a:latin typeface="Lucida Sans Unicode"/>
                <a:cs typeface="Lucida Sans Unicode"/>
              </a:rPr>
              <a:t> </a:t>
            </a:r>
            <a:r>
              <a:rPr sz="1691" spc="11" dirty="0">
                <a:solidFill>
                  <a:srgbClr val="22373A"/>
                </a:solidFill>
                <a:latin typeface="Lucida Sans Unicode"/>
                <a:cs typeface="Lucida Sans Unicode"/>
              </a:rPr>
              <a:t>Financial</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Management</a:t>
            </a:r>
            <a:endParaRPr sz="1691">
              <a:latin typeface="Lucida Sans Unicode"/>
              <a:cs typeface="Lucida Sans Unicode"/>
            </a:endParaRPr>
          </a:p>
          <a:p>
            <a:pPr marL="26841">
              <a:spcBef>
                <a:spcPts val="391"/>
              </a:spcBef>
            </a:pPr>
            <a:r>
              <a:rPr sz="1691" b="1" spc="95" dirty="0">
                <a:solidFill>
                  <a:srgbClr val="22373A"/>
                </a:solidFill>
                <a:latin typeface="Tahoma"/>
                <a:cs typeface="Tahoma"/>
              </a:rPr>
              <a:t>24</a:t>
            </a:r>
            <a:r>
              <a:rPr sz="1691" b="1" spc="-32" dirty="0">
                <a:solidFill>
                  <a:srgbClr val="22373A"/>
                </a:solidFill>
                <a:latin typeface="Tahoma"/>
                <a:cs typeface="Tahoma"/>
              </a:rPr>
              <a:t> </a:t>
            </a:r>
            <a:r>
              <a:rPr sz="1691" spc="11" dirty="0">
                <a:solidFill>
                  <a:srgbClr val="22373A"/>
                </a:solidFill>
                <a:latin typeface="Lucida Sans Unicode"/>
                <a:cs typeface="Lucida Sans Unicode"/>
              </a:rPr>
              <a:t>(1995),</a:t>
            </a:r>
            <a:r>
              <a:rPr sz="1691" spc="-53" dirty="0">
                <a:solidFill>
                  <a:srgbClr val="22373A"/>
                </a:solidFill>
                <a:latin typeface="Lucida Sans Unicode"/>
                <a:cs typeface="Lucida Sans Unicode"/>
              </a:rPr>
              <a:t> no.</a:t>
            </a:r>
            <a:r>
              <a:rPr sz="1691" spc="-63" dirty="0">
                <a:solidFill>
                  <a:srgbClr val="22373A"/>
                </a:solidFill>
                <a:latin typeface="Lucida Sans Unicode"/>
                <a:cs typeface="Lucida Sans Unicode"/>
              </a:rPr>
              <a:t> </a:t>
            </a:r>
            <a:r>
              <a:rPr sz="1691" spc="-53" dirty="0">
                <a:solidFill>
                  <a:srgbClr val="22373A"/>
                </a:solidFill>
                <a:latin typeface="Lucida Sans Unicode"/>
                <a:cs typeface="Lucida Sans Unicode"/>
              </a:rPr>
              <a:t>2, </a:t>
            </a:r>
            <a:r>
              <a:rPr sz="1691" spc="-137" dirty="0">
                <a:solidFill>
                  <a:srgbClr val="22373A"/>
                </a:solidFill>
                <a:latin typeface="Lucida Sans Unicode"/>
                <a:cs typeface="Lucida Sans Unicode"/>
              </a:rPr>
              <a:t>23+.</a:t>
            </a:r>
            <a:endParaRPr sz="1691">
              <a:latin typeface="Lucida Sans Unicode"/>
              <a:cs typeface="Lucida Sans Unicode"/>
            </a:endParaRPr>
          </a:p>
          <a:p>
            <a:pPr marL="26841" marR="457647">
              <a:lnSpc>
                <a:spcPct val="119300"/>
              </a:lnSpc>
              <a:spcBef>
                <a:spcPts val="962"/>
              </a:spcBef>
            </a:pPr>
            <a:r>
              <a:rPr sz="1691" spc="32" dirty="0">
                <a:solidFill>
                  <a:srgbClr val="22373A"/>
                </a:solidFill>
                <a:latin typeface="Lucida Sans Unicode"/>
                <a:cs typeface="Lucida Sans Unicode"/>
              </a:rPr>
              <a:t>Esteban</a:t>
            </a:r>
            <a:r>
              <a:rPr sz="1691" spc="-21" dirty="0">
                <a:solidFill>
                  <a:srgbClr val="22373A"/>
                </a:solidFill>
                <a:latin typeface="Lucida Sans Unicode"/>
                <a:cs typeface="Lucida Sans Unicode"/>
              </a:rPr>
              <a:t> </a:t>
            </a:r>
            <a:r>
              <a:rPr sz="1691" spc="-42" dirty="0">
                <a:solidFill>
                  <a:srgbClr val="22373A"/>
                </a:solidFill>
                <a:latin typeface="Lucida Sans Unicode"/>
                <a:cs typeface="Lucida Sans Unicode"/>
              </a:rPr>
              <a:t>Moro,</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Javier</a:t>
            </a:r>
            <a:r>
              <a:rPr sz="1691" spc="-11" dirty="0">
                <a:solidFill>
                  <a:srgbClr val="22373A"/>
                </a:solidFill>
                <a:latin typeface="Lucida Sans Unicode"/>
                <a:cs typeface="Lucida Sans Unicode"/>
              </a:rPr>
              <a:t> Vicente, </a:t>
            </a:r>
            <a:r>
              <a:rPr sz="1691" spc="-42" dirty="0">
                <a:solidFill>
                  <a:srgbClr val="22373A"/>
                </a:solidFill>
                <a:latin typeface="Lucida Sans Unicode"/>
                <a:cs typeface="Lucida Sans Unicode"/>
              </a:rPr>
              <a:t>Luis</a:t>
            </a:r>
            <a:r>
              <a:rPr sz="1691" spc="-11" dirty="0">
                <a:solidFill>
                  <a:srgbClr val="22373A"/>
                </a:solidFill>
                <a:latin typeface="Lucida Sans Unicode"/>
                <a:cs typeface="Lucida Sans Unicode"/>
              </a:rPr>
              <a:t> </a:t>
            </a:r>
            <a:r>
              <a:rPr sz="1691" spc="-85" dirty="0">
                <a:solidFill>
                  <a:srgbClr val="22373A"/>
                </a:solidFill>
                <a:latin typeface="Lucida Sans Unicode"/>
                <a:cs typeface="Lucida Sans Unicode"/>
              </a:rPr>
              <a:t>G.</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Moyano,</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Austin</a:t>
            </a:r>
            <a:r>
              <a:rPr sz="1691" spc="-11" dirty="0">
                <a:solidFill>
                  <a:srgbClr val="22373A"/>
                </a:solidFill>
                <a:latin typeface="Lucida Sans Unicode"/>
                <a:cs typeface="Lucida Sans Unicode"/>
              </a:rPr>
              <a:t> </a:t>
            </a:r>
            <a:r>
              <a:rPr sz="1691" spc="-42" dirty="0">
                <a:solidFill>
                  <a:srgbClr val="22373A"/>
                </a:solidFill>
                <a:latin typeface="Lucida Sans Unicode"/>
                <a:cs typeface="Lucida Sans Unicode"/>
              </a:rPr>
              <a:t>Gerig,</a:t>
            </a:r>
            <a:r>
              <a:rPr sz="1691" spc="-11" dirty="0">
                <a:solidFill>
                  <a:srgbClr val="22373A"/>
                </a:solidFill>
                <a:latin typeface="Lucida Sans Unicode"/>
                <a:cs typeface="Lucida Sans Unicode"/>
              </a:rPr>
              <a:t> </a:t>
            </a:r>
            <a:r>
              <a:rPr sz="1691" spc="11" dirty="0">
                <a:solidFill>
                  <a:srgbClr val="22373A"/>
                </a:solidFill>
                <a:latin typeface="Lucida Sans Unicode"/>
                <a:cs typeface="Lucida Sans Unicode"/>
              </a:rPr>
              <a:t>Doyne</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J.</a:t>
            </a:r>
            <a:r>
              <a:rPr sz="1691" spc="-21" dirty="0">
                <a:solidFill>
                  <a:srgbClr val="22373A"/>
                </a:solidFill>
                <a:latin typeface="Lucida Sans Unicode"/>
                <a:cs typeface="Lucida Sans Unicode"/>
              </a:rPr>
              <a:t> </a:t>
            </a:r>
            <a:r>
              <a:rPr sz="1691" spc="-11" dirty="0">
                <a:solidFill>
                  <a:srgbClr val="22373A"/>
                </a:solidFill>
                <a:latin typeface="Lucida Sans Unicode"/>
                <a:cs typeface="Lucida Sans Unicode"/>
              </a:rPr>
              <a:t>Farmer, </a:t>
            </a:r>
            <a:r>
              <a:rPr sz="1691" dirty="0">
                <a:solidFill>
                  <a:srgbClr val="22373A"/>
                </a:solidFill>
                <a:latin typeface="Lucida Sans Unicode"/>
                <a:cs typeface="Lucida Sans Unicode"/>
              </a:rPr>
              <a:t>Gabriella</a:t>
            </a:r>
            <a:r>
              <a:rPr sz="1691" spc="-11" dirty="0">
                <a:solidFill>
                  <a:srgbClr val="22373A"/>
                </a:solidFill>
                <a:latin typeface="Lucida Sans Unicode"/>
                <a:cs typeface="Lucida Sans Unicode"/>
              </a:rPr>
              <a:t> </a:t>
            </a:r>
            <a:r>
              <a:rPr sz="1691" spc="-42" dirty="0">
                <a:solidFill>
                  <a:srgbClr val="22373A"/>
                </a:solidFill>
                <a:latin typeface="Lucida Sans Unicode"/>
                <a:cs typeface="Lucida Sans Unicode"/>
              </a:rPr>
              <a:t>Vaglica, </a:t>
            </a:r>
            <a:r>
              <a:rPr sz="1691" spc="-497" dirty="0">
                <a:solidFill>
                  <a:srgbClr val="22373A"/>
                </a:solidFill>
                <a:latin typeface="Lucida Sans Unicode"/>
                <a:cs typeface="Lucida Sans Unicode"/>
              </a:rPr>
              <a:t> </a:t>
            </a:r>
            <a:r>
              <a:rPr sz="1691" spc="-21" dirty="0">
                <a:solidFill>
                  <a:srgbClr val="22373A"/>
                </a:solidFill>
                <a:latin typeface="Lucida Sans Unicode"/>
                <a:cs typeface="Lucida Sans Unicode"/>
              </a:rPr>
              <a:t>Fabrizio </a:t>
            </a:r>
            <a:r>
              <a:rPr sz="1691" spc="-63" dirty="0">
                <a:solidFill>
                  <a:srgbClr val="22373A"/>
                </a:solidFill>
                <a:latin typeface="Lucida Sans Unicode"/>
                <a:cs typeface="Lucida Sans Unicode"/>
              </a:rPr>
              <a:t>Lillo, </a:t>
            </a:r>
            <a:r>
              <a:rPr sz="1691" spc="53" dirty="0">
                <a:solidFill>
                  <a:srgbClr val="22373A"/>
                </a:solidFill>
                <a:latin typeface="Lucida Sans Unicode"/>
                <a:cs typeface="Lucida Sans Unicode"/>
              </a:rPr>
              <a:t>and </a:t>
            </a:r>
            <a:r>
              <a:rPr sz="1691" spc="-11" dirty="0">
                <a:solidFill>
                  <a:srgbClr val="22373A"/>
                </a:solidFill>
                <a:latin typeface="Lucida Sans Unicode"/>
                <a:cs typeface="Lucida Sans Unicode"/>
              </a:rPr>
              <a:t>Rosario </a:t>
            </a:r>
            <a:r>
              <a:rPr sz="1691" spc="-63" dirty="0">
                <a:solidFill>
                  <a:srgbClr val="22373A"/>
                </a:solidFill>
                <a:latin typeface="Lucida Sans Unicode"/>
                <a:cs typeface="Lucida Sans Unicode"/>
              </a:rPr>
              <a:t>N. </a:t>
            </a:r>
            <a:r>
              <a:rPr sz="1691" spc="11" dirty="0">
                <a:solidFill>
                  <a:srgbClr val="22373A"/>
                </a:solidFill>
                <a:latin typeface="Lucida Sans Unicode"/>
                <a:cs typeface="Lucida Sans Unicode"/>
              </a:rPr>
              <a:t>Mantegna, </a:t>
            </a:r>
            <a:r>
              <a:rPr sz="1691" i="1" spc="11" dirty="0">
                <a:solidFill>
                  <a:srgbClr val="22373A"/>
                </a:solidFill>
                <a:latin typeface="Verdana"/>
                <a:cs typeface="Verdana"/>
              </a:rPr>
              <a:t>Market </a:t>
            </a:r>
            <a:r>
              <a:rPr sz="1691" i="1" spc="63" dirty="0">
                <a:solidFill>
                  <a:srgbClr val="22373A"/>
                </a:solidFill>
                <a:latin typeface="Verdana"/>
                <a:cs typeface="Verdana"/>
              </a:rPr>
              <a:t>impact </a:t>
            </a:r>
            <a:r>
              <a:rPr sz="1691" i="1" spc="74" dirty="0">
                <a:solidFill>
                  <a:srgbClr val="22373A"/>
                </a:solidFill>
                <a:latin typeface="Verdana"/>
                <a:cs typeface="Verdana"/>
              </a:rPr>
              <a:t>and </a:t>
            </a:r>
            <a:r>
              <a:rPr sz="1691" i="1" spc="11" dirty="0">
                <a:solidFill>
                  <a:srgbClr val="22373A"/>
                </a:solidFill>
                <a:latin typeface="Verdana"/>
                <a:cs typeface="Verdana"/>
              </a:rPr>
              <a:t>trading </a:t>
            </a:r>
            <a:r>
              <a:rPr sz="1691" i="1" spc="-21" dirty="0">
                <a:solidFill>
                  <a:srgbClr val="22373A"/>
                </a:solidFill>
                <a:latin typeface="Verdana"/>
                <a:cs typeface="Verdana"/>
              </a:rPr>
              <a:t>profile </a:t>
            </a:r>
            <a:r>
              <a:rPr sz="1691" i="1" spc="-32" dirty="0">
                <a:solidFill>
                  <a:srgbClr val="22373A"/>
                </a:solidFill>
                <a:latin typeface="Verdana"/>
                <a:cs typeface="Verdana"/>
              </a:rPr>
              <a:t>of </a:t>
            </a:r>
            <a:r>
              <a:rPr sz="1691" i="1" dirty="0">
                <a:solidFill>
                  <a:srgbClr val="22373A"/>
                </a:solidFill>
                <a:latin typeface="Verdana"/>
                <a:cs typeface="Verdana"/>
              </a:rPr>
              <a:t>large </a:t>
            </a:r>
            <a:r>
              <a:rPr sz="1691" i="1" spc="11" dirty="0">
                <a:solidFill>
                  <a:srgbClr val="22373A"/>
                </a:solidFill>
                <a:latin typeface="Verdana"/>
                <a:cs typeface="Verdana"/>
              </a:rPr>
              <a:t>trading </a:t>
            </a:r>
            <a:r>
              <a:rPr sz="1691" i="1" spc="21" dirty="0">
                <a:solidFill>
                  <a:srgbClr val="22373A"/>
                </a:solidFill>
                <a:latin typeface="Verdana"/>
                <a:cs typeface="Verdana"/>
              </a:rPr>
              <a:t> </a:t>
            </a:r>
            <a:r>
              <a:rPr sz="1691" i="1" spc="-32" dirty="0">
                <a:solidFill>
                  <a:srgbClr val="22373A"/>
                </a:solidFill>
                <a:latin typeface="Verdana"/>
                <a:cs typeface="Verdana"/>
              </a:rPr>
              <a:t>orders</a:t>
            </a:r>
            <a:r>
              <a:rPr sz="1691" i="1" spc="-106" dirty="0">
                <a:solidFill>
                  <a:srgbClr val="22373A"/>
                </a:solidFill>
                <a:latin typeface="Verdana"/>
                <a:cs typeface="Verdana"/>
              </a:rPr>
              <a:t> </a:t>
            </a:r>
            <a:r>
              <a:rPr sz="1691" i="1" dirty="0">
                <a:solidFill>
                  <a:srgbClr val="22373A"/>
                </a:solidFill>
                <a:latin typeface="Verdana"/>
                <a:cs typeface="Verdana"/>
              </a:rPr>
              <a:t>in</a:t>
            </a:r>
            <a:r>
              <a:rPr sz="1691" i="1" spc="-95" dirty="0">
                <a:solidFill>
                  <a:srgbClr val="22373A"/>
                </a:solidFill>
                <a:latin typeface="Verdana"/>
                <a:cs typeface="Verdana"/>
              </a:rPr>
              <a:t> </a:t>
            </a:r>
            <a:r>
              <a:rPr sz="1691" i="1" spc="-11" dirty="0">
                <a:solidFill>
                  <a:srgbClr val="22373A"/>
                </a:solidFill>
                <a:latin typeface="Verdana"/>
                <a:cs typeface="Verdana"/>
              </a:rPr>
              <a:t>stock</a:t>
            </a:r>
            <a:r>
              <a:rPr sz="1691" i="1" spc="-95" dirty="0">
                <a:solidFill>
                  <a:srgbClr val="22373A"/>
                </a:solidFill>
                <a:latin typeface="Verdana"/>
                <a:cs typeface="Verdana"/>
              </a:rPr>
              <a:t> </a:t>
            </a:r>
            <a:r>
              <a:rPr sz="1691" i="1" spc="-32" dirty="0">
                <a:solidFill>
                  <a:srgbClr val="22373A"/>
                </a:solidFill>
                <a:latin typeface="Verdana"/>
                <a:cs typeface="Verdana"/>
              </a:rPr>
              <a:t>markets</a:t>
            </a:r>
            <a:r>
              <a:rPr sz="1691" spc="-32" dirty="0">
                <a:solidFill>
                  <a:srgbClr val="22373A"/>
                </a:solidFill>
                <a:latin typeface="Lucida Sans Unicode"/>
                <a:cs typeface="Lucida Sans Unicode"/>
              </a:rPr>
              <a:t>, </a:t>
            </a:r>
            <a:r>
              <a:rPr sz="1691" spc="-11" dirty="0">
                <a:solidFill>
                  <a:srgbClr val="22373A"/>
                </a:solidFill>
                <a:latin typeface="Lucida Sans Unicode"/>
                <a:cs typeface="Lucida Sans Unicode"/>
              </a:rPr>
              <a:t>August</a:t>
            </a:r>
            <a:r>
              <a:rPr sz="1691" spc="-32" dirty="0">
                <a:solidFill>
                  <a:srgbClr val="22373A"/>
                </a:solidFill>
                <a:latin typeface="Lucida Sans Unicode"/>
                <a:cs typeface="Lucida Sans Unicode"/>
              </a:rPr>
              <a:t> </a:t>
            </a:r>
            <a:r>
              <a:rPr sz="1691" spc="-53" dirty="0">
                <a:solidFill>
                  <a:srgbClr val="22373A"/>
                </a:solidFill>
                <a:latin typeface="Lucida Sans Unicode"/>
                <a:cs typeface="Lucida Sans Unicode"/>
              </a:rPr>
              <a:t>2OO9.</a:t>
            </a:r>
            <a:endParaRPr sz="1691">
              <a:latin typeface="Lucida Sans Unicode"/>
              <a:cs typeface="Lucida Sans Unicode"/>
            </a:endParaRPr>
          </a:p>
        </p:txBody>
      </p:sp>
      <p:sp>
        <p:nvSpPr>
          <p:cNvPr id="61" name="object 61"/>
          <p:cNvSpPr txBox="1"/>
          <p:nvPr/>
        </p:nvSpPr>
        <p:spPr>
          <a:xfrm>
            <a:off x="186335" y="6446322"/>
            <a:ext cx="1248129" cy="203328"/>
          </a:xfrm>
          <a:prstGeom prst="rect">
            <a:avLst/>
          </a:prstGeom>
        </p:spPr>
        <p:txBody>
          <a:bodyPr vert="horz" wrap="square" lIns="0" tIns="40262" rIns="0" bIns="0" rtlCol="0">
            <a:spAutoFit/>
          </a:bodyPr>
          <a:lstStyle/>
          <a:p>
            <a:pPr marL="26841">
              <a:spcBef>
                <a:spcPts val="317"/>
              </a:spcBef>
            </a:pPr>
            <a:r>
              <a:rPr sz="1057" spc="-95" dirty="0">
                <a:solidFill>
                  <a:srgbClr val="22373A"/>
                </a:solidFill>
                <a:latin typeface="Lucida Sans Unicode"/>
                <a:cs typeface="Lucida Sans Unicode"/>
              </a:rPr>
              <a:t>C.-A.</a:t>
            </a:r>
            <a:r>
              <a:rPr sz="1057" spc="-21" dirty="0">
                <a:solidFill>
                  <a:srgbClr val="22373A"/>
                </a:solidFill>
                <a:latin typeface="Lucida Sans Unicode"/>
                <a:cs typeface="Lucida Sans Unicode"/>
              </a:rPr>
              <a:t> </a:t>
            </a:r>
            <a:r>
              <a:rPr sz="1057" spc="-11" dirty="0">
                <a:solidFill>
                  <a:srgbClr val="22373A"/>
                </a:solidFill>
                <a:latin typeface="Lucida Sans Unicode"/>
                <a:cs typeface="Lucida Sans Unicode"/>
              </a:rPr>
              <a:t>Lehalle,</a:t>
            </a:r>
            <a:r>
              <a:rPr sz="1057" spc="-21" dirty="0">
                <a:solidFill>
                  <a:srgbClr val="22373A"/>
                </a:solidFill>
                <a:latin typeface="Lucida Sans Unicode"/>
                <a:cs typeface="Lucida Sans Unicode"/>
              </a:rPr>
              <a:t> </a:t>
            </a:r>
            <a:r>
              <a:rPr sz="1057" spc="21" dirty="0">
                <a:solidFill>
                  <a:srgbClr val="22373A"/>
                </a:solidFill>
                <a:latin typeface="Lucida Sans Unicode"/>
                <a:cs typeface="Lucida Sans Unicode"/>
              </a:rPr>
              <a:t>ADIA</a:t>
            </a:r>
            <a:endParaRPr sz="1057">
              <a:latin typeface="Lucida Sans Unicode"/>
              <a:cs typeface="Lucida Sans Unicode"/>
            </a:endParaRPr>
          </a:p>
        </p:txBody>
      </p:sp>
      <p:sp>
        <p:nvSpPr>
          <p:cNvPr id="62" name="object 62"/>
          <p:cNvSpPr txBox="1">
            <a:spLocks noGrp="1"/>
          </p:cNvSpPr>
          <p:nvPr>
            <p:ph type="sldNum" sz="quarter" idx="7"/>
          </p:nvPr>
        </p:nvSpPr>
        <p:spPr>
          <a:xfrm>
            <a:off x="5425516" y="3050065"/>
            <a:ext cx="286385" cy="118744"/>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rgbClr val="22373A"/>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0"/>
              </a:spcBef>
            </a:pPr>
            <a:fld id="{81D60167-4931-47E6-BA6A-407CBD079E47}" type="slidenum">
              <a:rPr lang="en-US" smtClean="0"/>
              <a:pPr marL="38100">
                <a:spcBef>
                  <a:spcPts val="150"/>
                </a:spcBef>
              </a:pPr>
              <a:t>46</a:t>
            </a:fld>
            <a:r>
              <a:rPr lang="en-US"/>
              <a:t>/39</a:t>
            </a:r>
            <a:endParaRPr dirty="0"/>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092315" y="5921225"/>
            <a:ext cx="3043491" cy="885534"/>
          </a:xfrm>
          <a:prstGeom prst="rect">
            <a:avLst/>
          </a:prstGeom>
        </p:spPr>
      </p:pic>
      <p:sp>
        <p:nvSpPr>
          <p:cNvPr id="8" name="object 8"/>
          <p:cNvSpPr txBox="1">
            <a:spLocks noGrp="1"/>
          </p:cNvSpPr>
          <p:nvPr>
            <p:ph type="title"/>
          </p:nvPr>
        </p:nvSpPr>
        <p:spPr>
          <a:xfrm>
            <a:off x="229363" y="201402"/>
            <a:ext cx="1971507" cy="456635"/>
          </a:xfrm>
          <a:prstGeom prst="rect">
            <a:avLst/>
          </a:prstGeom>
        </p:spPr>
        <p:txBody>
          <a:bodyPr vert="horz" wrap="square" lIns="0" tIns="25499" rIns="0" bIns="0" numCol="1" rtlCol="0" anchor="t" anchorCtr="0" compatLnSpc="1">
            <a:prstTxWarp prst="textNoShape">
              <a:avLst/>
            </a:prstTxWarp>
            <a:spAutoFit/>
          </a:bodyPr>
          <a:lstStyle/>
          <a:p>
            <a:pPr marL="26841">
              <a:lnSpc>
                <a:spcPct val="100000"/>
              </a:lnSpc>
              <a:spcBef>
                <a:spcPts val="201"/>
              </a:spcBef>
            </a:pPr>
            <a:r>
              <a:rPr sz="2800" spc="10" dirty="0">
                <a:latin typeface="Calibri" panose="020F0502020204030204" pitchFamily="34" charset="0"/>
                <a:cs typeface="Calibri" panose="020F0502020204030204" pitchFamily="34" charset="0"/>
              </a:rPr>
              <a:t>References </a:t>
            </a:r>
          </a:p>
        </p:txBody>
      </p:sp>
      <p:grpSp>
        <p:nvGrpSpPr>
          <p:cNvPr id="9" name="object 9"/>
          <p:cNvGrpSpPr/>
          <p:nvPr/>
        </p:nvGrpSpPr>
        <p:grpSpPr>
          <a:xfrm>
            <a:off x="838691" y="2565357"/>
            <a:ext cx="225468" cy="305993"/>
            <a:chOff x="395414" y="1213794"/>
            <a:chExt cx="106680" cy="144780"/>
          </a:xfrm>
        </p:grpSpPr>
        <p:pic>
          <p:nvPicPr>
            <p:cNvPr id="10" name="object 10"/>
            <p:cNvPicPr/>
            <p:nvPr/>
          </p:nvPicPr>
          <p:blipFill>
            <a:blip r:embed="rId3" cstate="print"/>
            <a:stretch>
              <a:fillRect/>
            </a:stretch>
          </p:blipFill>
          <p:spPr>
            <a:xfrm>
              <a:off x="397954" y="1216334"/>
              <a:ext cx="101219" cy="139174"/>
            </a:xfrm>
            <a:prstGeom prst="rect">
              <a:avLst/>
            </a:prstGeom>
          </p:spPr>
        </p:pic>
        <p:sp>
          <p:nvSpPr>
            <p:cNvPr id="11" name="object 11"/>
            <p:cNvSpPr/>
            <p:nvPr/>
          </p:nvSpPr>
          <p:spPr>
            <a:xfrm>
              <a:off x="397954" y="1216334"/>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2" name="object 12"/>
            <p:cNvSpPr/>
            <p:nvPr/>
          </p:nvSpPr>
          <p:spPr>
            <a:xfrm>
              <a:off x="410606" y="1235313"/>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3" name="object 13"/>
            <p:cNvSpPr/>
            <p:nvPr/>
          </p:nvSpPr>
          <p:spPr>
            <a:xfrm>
              <a:off x="423259" y="1254291"/>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4" name="object 14"/>
            <p:cNvSpPr/>
            <p:nvPr/>
          </p:nvSpPr>
          <p:spPr>
            <a:xfrm>
              <a:off x="410606" y="1285922"/>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454890" y="1282757"/>
              <a:ext cx="31635" cy="44283"/>
            </a:xfrm>
            <a:prstGeom prst="rect">
              <a:avLst/>
            </a:prstGeom>
          </p:spPr>
        </p:pic>
        <p:sp>
          <p:nvSpPr>
            <p:cNvPr id="16" name="object 16"/>
            <p:cNvSpPr/>
            <p:nvPr/>
          </p:nvSpPr>
          <p:spPr>
            <a:xfrm>
              <a:off x="454890" y="133653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7" name="object 17"/>
            <p:cNvSpPr/>
            <p:nvPr/>
          </p:nvSpPr>
          <p:spPr>
            <a:xfrm>
              <a:off x="473868" y="1216334"/>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18" name="object 18"/>
          <p:cNvSpPr txBox="1"/>
          <p:nvPr/>
        </p:nvSpPr>
        <p:spPr>
          <a:xfrm>
            <a:off x="1225022" y="2533192"/>
            <a:ext cx="10040058" cy="943701"/>
          </a:xfrm>
          <a:prstGeom prst="rect">
            <a:avLst/>
          </a:prstGeom>
        </p:spPr>
        <p:txBody>
          <a:bodyPr vert="horz" wrap="square" lIns="0" tIns="26841" rIns="0" bIns="0" rtlCol="0">
            <a:spAutoFit/>
          </a:bodyPr>
          <a:lstStyle/>
          <a:p>
            <a:pPr marL="26841" marR="10737">
              <a:lnSpc>
                <a:spcPct val="119300"/>
              </a:lnSpc>
              <a:spcBef>
                <a:spcPts val="211"/>
              </a:spcBef>
            </a:pPr>
            <a:r>
              <a:rPr sz="1691" spc="-21" dirty="0">
                <a:solidFill>
                  <a:srgbClr val="22373A"/>
                </a:solidFill>
                <a:latin typeface="Lucida Sans Unicode"/>
                <a:cs typeface="Lucida Sans Unicode"/>
              </a:rPr>
              <a:t>Gilles </a:t>
            </a:r>
            <a:r>
              <a:rPr sz="1691" spc="-11" dirty="0">
                <a:solidFill>
                  <a:srgbClr val="22373A"/>
                </a:solidFill>
                <a:latin typeface="Lucida Sans Unicode"/>
                <a:cs typeface="Lucida Sans Unicode"/>
              </a:rPr>
              <a:t>Pagès, </a:t>
            </a:r>
            <a:r>
              <a:rPr sz="1691" spc="32" dirty="0">
                <a:solidFill>
                  <a:srgbClr val="22373A"/>
                </a:solidFill>
                <a:latin typeface="Lucida Sans Unicode"/>
                <a:cs typeface="Lucida Sans Unicode"/>
              </a:rPr>
              <a:t>Sophie</a:t>
            </a:r>
            <a:r>
              <a:rPr sz="1691" spc="-11" dirty="0">
                <a:solidFill>
                  <a:srgbClr val="22373A"/>
                </a:solidFill>
                <a:latin typeface="Lucida Sans Unicode"/>
                <a:cs typeface="Lucida Sans Unicode"/>
              </a:rPr>
              <a:t> </a:t>
            </a:r>
            <a:r>
              <a:rPr sz="1691" spc="-32" dirty="0">
                <a:solidFill>
                  <a:srgbClr val="22373A"/>
                </a:solidFill>
                <a:latin typeface="Lucida Sans Unicode"/>
                <a:cs typeface="Lucida Sans Unicode"/>
              </a:rPr>
              <a:t>Laruelle,</a:t>
            </a:r>
            <a:r>
              <a:rPr sz="1691" spc="-11" dirty="0">
                <a:solidFill>
                  <a:srgbClr val="22373A"/>
                </a:solidFill>
                <a:latin typeface="Lucida Sans Unicode"/>
                <a:cs typeface="Lucida Sans Unicode"/>
              </a:rPr>
              <a:t> </a:t>
            </a:r>
            <a:r>
              <a:rPr sz="1691" spc="53" dirty="0">
                <a:solidFill>
                  <a:srgbClr val="22373A"/>
                </a:solidFill>
                <a:latin typeface="Lucida Sans Unicode"/>
                <a:cs typeface="Lucida Sans Unicode"/>
              </a:rPr>
              <a:t>and</a:t>
            </a:r>
            <a:r>
              <a:rPr sz="1691" spc="-21" dirty="0">
                <a:solidFill>
                  <a:srgbClr val="22373A"/>
                </a:solidFill>
                <a:latin typeface="Lucida Sans Unicode"/>
                <a:cs typeface="Lucida Sans Unicode"/>
              </a:rPr>
              <a:t> </a:t>
            </a:r>
            <a:r>
              <a:rPr sz="1691" spc="-32" dirty="0">
                <a:solidFill>
                  <a:srgbClr val="22373A"/>
                </a:solidFill>
                <a:latin typeface="Lucida Sans Unicode"/>
                <a:cs typeface="Lucida Sans Unicode"/>
              </a:rPr>
              <a:t>Charles-Albert</a:t>
            </a:r>
            <a:r>
              <a:rPr sz="1691" spc="-11" dirty="0">
                <a:solidFill>
                  <a:srgbClr val="22373A"/>
                </a:solidFill>
                <a:latin typeface="Lucida Sans Unicode"/>
                <a:cs typeface="Lucida Sans Unicode"/>
              </a:rPr>
              <a:t> </a:t>
            </a:r>
            <a:r>
              <a:rPr sz="1691" spc="-21" dirty="0">
                <a:solidFill>
                  <a:srgbClr val="22373A"/>
                </a:solidFill>
                <a:latin typeface="Lucida Sans Unicode"/>
                <a:cs typeface="Lucida Sans Unicode"/>
              </a:rPr>
              <a:t>Lehalle,</a:t>
            </a:r>
            <a:r>
              <a:rPr sz="1691" spc="-11" dirty="0">
                <a:solidFill>
                  <a:srgbClr val="22373A"/>
                </a:solidFill>
                <a:latin typeface="Lucida Sans Unicode"/>
                <a:cs typeface="Lucida Sans Unicode"/>
              </a:rPr>
              <a:t> </a:t>
            </a:r>
            <a:r>
              <a:rPr sz="1691" i="1" spc="53" dirty="0">
                <a:solidFill>
                  <a:srgbClr val="22373A"/>
                </a:solidFill>
                <a:latin typeface="Verdana"/>
                <a:cs typeface="Verdana"/>
              </a:rPr>
              <a:t>Optimal</a:t>
            </a:r>
            <a:r>
              <a:rPr sz="1691" i="1" spc="-85" dirty="0">
                <a:solidFill>
                  <a:srgbClr val="22373A"/>
                </a:solidFill>
                <a:latin typeface="Verdana"/>
                <a:cs typeface="Verdana"/>
              </a:rPr>
              <a:t> </a:t>
            </a:r>
            <a:r>
              <a:rPr sz="1691" i="1" spc="-11" dirty="0">
                <a:solidFill>
                  <a:srgbClr val="22373A"/>
                </a:solidFill>
                <a:latin typeface="Verdana"/>
                <a:cs typeface="Verdana"/>
              </a:rPr>
              <a:t>split</a:t>
            </a:r>
            <a:r>
              <a:rPr sz="1691" i="1" spc="-74" dirty="0">
                <a:solidFill>
                  <a:srgbClr val="22373A"/>
                </a:solidFill>
                <a:latin typeface="Verdana"/>
                <a:cs typeface="Verdana"/>
              </a:rPr>
              <a:t> </a:t>
            </a:r>
            <a:r>
              <a:rPr sz="1691" i="1" spc="-32" dirty="0">
                <a:solidFill>
                  <a:srgbClr val="22373A"/>
                </a:solidFill>
                <a:latin typeface="Verdana"/>
                <a:cs typeface="Verdana"/>
              </a:rPr>
              <a:t>of</a:t>
            </a:r>
            <a:r>
              <a:rPr sz="1691" i="1" spc="-74" dirty="0">
                <a:solidFill>
                  <a:srgbClr val="22373A"/>
                </a:solidFill>
                <a:latin typeface="Verdana"/>
                <a:cs typeface="Verdana"/>
              </a:rPr>
              <a:t> </a:t>
            </a:r>
            <a:r>
              <a:rPr sz="1691" i="1" spc="-32" dirty="0">
                <a:solidFill>
                  <a:srgbClr val="22373A"/>
                </a:solidFill>
                <a:latin typeface="Verdana"/>
                <a:cs typeface="Verdana"/>
              </a:rPr>
              <a:t>orders</a:t>
            </a:r>
            <a:r>
              <a:rPr sz="1691" i="1" spc="-74" dirty="0">
                <a:solidFill>
                  <a:srgbClr val="22373A"/>
                </a:solidFill>
                <a:latin typeface="Verdana"/>
                <a:cs typeface="Verdana"/>
              </a:rPr>
              <a:t> </a:t>
            </a:r>
            <a:r>
              <a:rPr sz="1691" i="1" spc="-11" dirty="0">
                <a:solidFill>
                  <a:srgbClr val="22373A"/>
                </a:solidFill>
                <a:latin typeface="Verdana"/>
                <a:cs typeface="Verdana"/>
              </a:rPr>
              <a:t>across</a:t>
            </a:r>
            <a:r>
              <a:rPr sz="1691" i="1" spc="-85" dirty="0">
                <a:solidFill>
                  <a:srgbClr val="22373A"/>
                </a:solidFill>
                <a:latin typeface="Verdana"/>
                <a:cs typeface="Verdana"/>
              </a:rPr>
              <a:t> </a:t>
            </a:r>
            <a:r>
              <a:rPr sz="1691" i="1" spc="-11" dirty="0">
                <a:solidFill>
                  <a:srgbClr val="22373A"/>
                </a:solidFill>
                <a:latin typeface="Verdana"/>
                <a:cs typeface="Verdana"/>
              </a:rPr>
              <a:t>liquidity </a:t>
            </a:r>
            <a:r>
              <a:rPr sz="1691" i="1" spc="-560" dirty="0">
                <a:solidFill>
                  <a:srgbClr val="22373A"/>
                </a:solidFill>
                <a:latin typeface="Verdana"/>
                <a:cs typeface="Verdana"/>
              </a:rPr>
              <a:t> </a:t>
            </a:r>
            <a:r>
              <a:rPr sz="1691" i="1" spc="-74" dirty="0">
                <a:solidFill>
                  <a:srgbClr val="22373A"/>
                </a:solidFill>
                <a:latin typeface="Verdana"/>
                <a:cs typeface="Verdana"/>
              </a:rPr>
              <a:t>pools: </a:t>
            </a:r>
            <a:r>
              <a:rPr sz="1691" i="1" spc="116" dirty="0">
                <a:solidFill>
                  <a:srgbClr val="22373A"/>
                </a:solidFill>
                <a:latin typeface="Verdana"/>
                <a:cs typeface="Verdana"/>
              </a:rPr>
              <a:t>a </a:t>
            </a:r>
            <a:r>
              <a:rPr sz="1691" i="1" spc="11" dirty="0">
                <a:solidFill>
                  <a:srgbClr val="22373A"/>
                </a:solidFill>
                <a:latin typeface="Verdana"/>
                <a:cs typeface="Verdana"/>
              </a:rPr>
              <a:t>stochastic </a:t>
            </a:r>
            <a:r>
              <a:rPr sz="1691" i="1" spc="21" dirty="0">
                <a:solidFill>
                  <a:srgbClr val="22373A"/>
                </a:solidFill>
                <a:latin typeface="Verdana"/>
                <a:cs typeface="Verdana"/>
              </a:rPr>
              <a:t>algorithm approach</a:t>
            </a:r>
            <a:r>
              <a:rPr sz="1691" spc="21" dirty="0">
                <a:solidFill>
                  <a:srgbClr val="22373A"/>
                </a:solidFill>
                <a:latin typeface="Lucida Sans Unicode"/>
                <a:cs typeface="Lucida Sans Unicode"/>
              </a:rPr>
              <a:t>, </a:t>
            </a:r>
            <a:r>
              <a:rPr sz="1691" spc="63" dirty="0">
                <a:solidFill>
                  <a:srgbClr val="22373A"/>
                </a:solidFill>
                <a:latin typeface="Lucida Sans Unicode"/>
                <a:cs typeface="Lucida Sans Unicode"/>
              </a:rPr>
              <a:t>SIAM </a:t>
            </a:r>
            <a:r>
              <a:rPr sz="1691" spc="42" dirty="0">
                <a:solidFill>
                  <a:srgbClr val="22373A"/>
                </a:solidFill>
                <a:latin typeface="Lucida Sans Unicode"/>
                <a:cs typeface="Lucida Sans Unicode"/>
              </a:rPr>
              <a:t>Journal </a:t>
            </a:r>
            <a:r>
              <a:rPr sz="1691" spc="21" dirty="0">
                <a:solidFill>
                  <a:srgbClr val="22373A"/>
                </a:solidFill>
                <a:latin typeface="Lucida Sans Unicode"/>
                <a:cs typeface="Lucida Sans Unicode"/>
              </a:rPr>
              <a:t>on </a:t>
            </a:r>
            <a:r>
              <a:rPr sz="1691" spc="11" dirty="0">
                <a:solidFill>
                  <a:srgbClr val="22373A"/>
                </a:solidFill>
                <a:latin typeface="Lucida Sans Unicode"/>
                <a:cs typeface="Lucida Sans Unicode"/>
              </a:rPr>
              <a:t>Financial </a:t>
            </a:r>
            <a:r>
              <a:rPr sz="1691" spc="32" dirty="0">
                <a:solidFill>
                  <a:srgbClr val="22373A"/>
                </a:solidFill>
                <a:latin typeface="Lucida Sans Unicode"/>
                <a:cs typeface="Lucida Sans Unicode"/>
              </a:rPr>
              <a:t>Mathematics </a:t>
            </a:r>
            <a:r>
              <a:rPr sz="1691" b="1" spc="95" dirty="0">
                <a:solidFill>
                  <a:srgbClr val="22373A"/>
                </a:solidFill>
                <a:latin typeface="Tahoma"/>
                <a:cs typeface="Tahoma"/>
              </a:rPr>
              <a:t>2 </a:t>
            </a:r>
            <a:r>
              <a:rPr sz="1691" spc="-21" dirty="0">
                <a:solidFill>
                  <a:srgbClr val="22373A"/>
                </a:solidFill>
                <a:latin typeface="Lucida Sans Unicode"/>
                <a:cs typeface="Lucida Sans Unicode"/>
              </a:rPr>
              <a:t>(2O11), </a:t>
            </a:r>
            <a:r>
              <a:rPr sz="1691" spc="-11" dirty="0">
                <a:solidFill>
                  <a:srgbClr val="22373A"/>
                </a:solidFill>
                <a:latin typeface="Lucida Sans Unicode"/>
                <a:cs typeface="Lucida Sans Unicode"/>
              </a:rPr>
              <a:t> </a:t>
            </a:r>
            <a:r>
              <a:rPr sz="1691" dirty="0">
                <a:solidFill>
                  <a:srgbClr val="22373A"/>
                </a:solidFill>
                <a:latin typeface="Lucida Sans Unicode"/>
                <a:cs typeface="Lucida Sans Unicode"/>
              </a:rPr>
              <a:t>1O42–1O76.</a:t>
            </a:r>
            <a:endParaRPr sz="1691">
              <a:latin typeface="Lucida Sans Unicode"/>
              <a:cs typeface="Lucida Sans Unicode"/>
            </a:endParaRPr>
          </a:p>
        </p:txBody>
      </p:sp>
      <p:sp>
        <p:nvSpPr>
          <p:cNvPr id="19" name="object 19"/>
          <p:cNvSpPr txBox="1"/>
          <p:nvPr/>
        </p:nvSpPr>
        <p:spPr>
          <a:xfrm>
            <a:off x="186335" y="6446322"/>
            <a:ext cx="1248129" cy="203328"/>
          </a:xfrm>
          <a:prstGeom prst="rect">
            <a:avLst/>
          </a:prstGeom>
        </p:spPr>
        <p:txBody>
          <a:bodyPr vert="horz" wrap="square" lIns="0" tIns="40262" rIns="0" bIns="0" rtlCol="0">
            <a:spAutoFit/>
          </a:bodyPr>
          <a:lstStyle/>
          <a:p>
            <a:pPr marL="26841">
              <a:spcBef>
                <a:spcPts val="317"/>
              </a:spcBef>
            </a:pPr>
            <a:r>
              <a:rPr sz="1057" spc="-95" dirty="0">
                <a:solidFill>
                  <a:srgbClr val="22373A"/>
                </a:solidFill>
                <a:latin typeface="Lucida Sans Unicode"/>
                <a:cs typeface="Lucida Sans Unicode"/>
              </a:rPr>
              <a:t>C.-A.</a:t>
            </a:r>
            <a:r>
              <a:rPr sz="1057" spc="-21" dirty="0">
                <a:solidFill>
                  <a:srgbClr val="22373A"/>
                </a:solidFill>
                <a:latin typeface="Lucida Sans Unicode"/>
                <a:cs typeface="Lucida Sans Unicode"/>
              </a:rPr>
              <a:t> </a:t>
            </a:r>
            <a:r>
              <a:rPr sz="1057" spc="-11" dirty="0">
                <a:solidFill>
                  <a:srgbClr val="22373A"/>
                </a:solidFill>
                <a:latin typeface="Lucida Sans Unicode"/>
                <a:cs typeface="Lucida Sans Unicode"/>
              </a:rPr>
              <a:t>Lehalle,</a:t>
            </a:r>
            <a:r>
              <a:rPr sz="1057" spc="-21" dirty="0">
                <a:solidFill>
                  <a:srgbClr val="22373A"/>
                </a:solidFill>
                <a:latin typeface="Lucida Sans Unicode"/>
                <a:cs typeface="Lucida Sans Unicode"/>
              </a:rPr>
              <a:t> </a:t>
            </a:r>
            <a:r>
              <a:rPr sz="1057" spc="21" dirty="0">
                <a:solidFill>
                  <a:srgbClr val="22373A"/>
                </a:solidFill>
                <a:latin typeface="Lucida Sans Unicode"/>
                <a:cs typeface="Lucida Sans Unicode"/>
              </a:rPr>
              <a:t>ADIA</a:t>
            </a:r>
            <a:endParaRPr sz="1057">
              <a:latin typeface="Lucida Sans Unicode"/>
              <a:cs typeface="Lucida Sans Unicode"/>
            </a:endParaRPr>
          </a:p>
        </p:txBody>
      </p:sp>
      <p:sp>
        <p:nvSpPr>
          <p:cNvPr id="20" name="object 20"/>
          <p:cNvSpPr txBox="1">
            <a:spLocks noGrp="1"/>
          </p:cNvSpPr>
          <p:nvPr>
            <p:ph type="sldNum" sz="quarter" idx="7"/>
          </p:nvPr>
        </p:nvSpPr>
        <p:spPr>
          <a:xfrm>
            <a:off x="5425516" y="3050065"/>
            <a:ext cx="286385" cy="118744"/>
          </a:xfrm>
          <a:prstGeom prst="rect">
            <a:avLst/>
          </a:prstGeom>
        </p:spPr>
        <p:txBody>
          <a:bodyPr vert="horz" wrap="square" lIns="0" tIns="0" rIns="0" bIns="0" rtlCol="0">
            <a:spAutoFit/>
          </a:bodyPr>
          <a:lstStyle>
            <a:defPPr>
              <a:defRPr lang="en-US"/>
            </a:defPPr>
            <a:lvl1pPr marL="0" algn="l" defTabSz="914400" rtl="0" eaLnBrk="1" latinLnBrk="0" hangingPunct="1">
              <a:defRPr sz="500" b="0" i="0" kern="1200">
                <a:solidFill>
                  <a:srgbClr val="22373A"/>
                </a:solidFill>
                <a:latin typeface="Lucida Sans Unicode"/>
                <a:ea typeface="+mn-ea"/>
                <a:cs typeface="Lucida Sans Unicod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50"/>
              </a:spcBef>
            </a:pPr>
            <a:fld id="{81D60167-4931-47E6-BA6A-407CBD079E47}" type="slidenum">
              <a:rPr lang="en-US" smtClean="0"/>
              <a:pPr marL="38100">
                <a:spcBef>
                  <a:spcPts val="150"/>
                </a:spcBef>
              </a:pPr>
              <a:t>47</a:t>
            </a:fld>
            <a:r>
              <a:rPr lang="en-US"/>
              <a:t>/39</a:t>
            </a:r>
            <a:endParaRPr dirty="0"/>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34" y="360173"/>
            <a:ext cx="8741833" cy="447131"/>
          </a:xfrm>
          <a:prstGeom prst="rect">
            <a:avLst/>
          </a:prstGeom>
        </p:spPr>
        <p:txBody>
          <a:bodyPr vert="horz" wrap="square" lIns="0" tIns="16087" rIns="0" bIns="0" numCol="1" rtlCol="0" anchor="t" anchorCtr="0" compatLnSpc="1">
            <a:prstTxWarp prst="textNoShape">
              <a:avLst/>
            </a:prstTxWarp>
            <a:spAutoFit/>
          </a:bodyPr>
          <a:lstStyle/>
          <a:p>
            <a:pPr marL="16933">
              <a:lnSpc>
                <a:spcPct val="100000"/>
              </a:lnSpc>
              <a:spcBef>
                <a:spcPts val="127"/>
              </a:spcBef>
            </a:pPr>
            <a:r>
              <a:rPr sz="2800" spc="-7" dirty="0"/>
              <a:t>Middleman Role:</a:t>
            </a:r>
            <a:r>
              <a:rPr sz="2800" spc="7" dirty="0"/>
              <a:t> </a:t>
            </a:r>
            <a:r>
              <a:rPr sz="2800" spc="-7" dirty="0"/>
              <a:t>Investors</a:t>
            </a:r>
            <a:r>
              <a:rPr sz="2800" spc="-27" dirty="0"/>
              <a:t> </a:t>
            </a:r>
            <a:r>
              <a:rPr sz="2800" spc="-7" dirty="0"/>
              <a:t>&lt;-&gt;</a:t>
            </a:r>
            <a:r>
              <a:rPr sz="2800" spc="7" dirty="0"/>
              <a:t> </a:t>
            </a:r>
            <a:r>
              <a:rPr sz="2800" spc="-7" dirty="0"/>
              <a:t>Investors</a:t>
            </a:r>
          </a:p>
        </p:txBody>
      </p:sp>
      <p:sp>
        <p:nvSpPr>
          <p:cNvPr id="3" name="object 3"/>
          <p:cNvSpPr txBox="1"/>
          <p:nvPr/>
        </p:nvSpPr>
        <p:spPr>
          <a:xfrm>
            <a:off x="1048038" y="1034797"/>
            <a:ext cx="10519122" cy="4948364"/>
          </a:xfrm>
          <a:prstGeom prst="rect">
            <a:avLst/>
          </a:prstGeom>
        </p:spPr>
        <p:txBody>
          <a:bodyPr vert="horz" wrap="square" lIns="0" tIns="16087" rIns="0" bIns="0" rtlCol="0">
            <a:spAutoFit/>
          </a:bodyPr>
          <a:lstStyle/>
          <a:p>
            <a:pPr marL="246374" indent="-230288">
              <a:spcBef>
                <a:spcPts val="127"/>
              </a:spcBef>
              <a:buFont typeface="Wingdings"/>
              <a:buChar char=""/>
              <a:tabLst>
                <a:tab pos="247220" algn="l"/>
              </a:tabLst>
            </a:pPr>
            <a:r>
              <a:rPr sz="1600" spc="-7" dirty="0">
                <a:solidFill>
                  <a:srgbClr val="313637"/>
                </a:solidFill>
                <a:latin typeface="Calibri" panose="020F0502020204030204" pitchFamily="34" charset="0"/>
                <a:cs typeface="Calibri" panose="020F0502020204030204" pitchFamily="34" charset="0"/>
              </a:rPr>
              <a:t>Block</a:t>
            </a:r>
            <a:r>
              <a:rPr sz="1600" spc="7"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trading</a:t>
            </a:r>
            <a:r>
              <a:rPr sz="1600" spc="7"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(OTC)</a:t>
            </a:r>
            <a:r>
              <a:rPr sz="1600" spc="7"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a:t>
            </a:r>
            <a:r>
              <a:rPr sz="1600" spc="13"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``upstairs</a:t>
            </a:r>
            <a:r>
              <a:rPr sz="1600" spc="27"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trading''</a:t>
            </a:r>
            <a:endParaRPr sz="1600" dirty="0">
              <a:latin typeface="Calibri" panose="020F0502020204030204" pitchFamily="34" charset="0"/>
              <a:cs typeface="Calibri" panose="020F0502020204030204" pitchFamily="34" charset="0"/>
            </a:endParaRPr>
          </a:p>
          <a:p>
            <a:pPr marL="603658" lvl="1" indent="-230288">
              <a:spcBef>
                <a:spcPts val="1340"/>
              </a:spcBef>
              <a:buSzPct val="56250"/>
              <a:buFont typeface="Wingdings"/>
              <a:buChar char=""/>
              <a:tabLst>
                <a:tab pos="604505" algn="l"/>
              </a:tabLst>
            </a:pPr>
            <a:r>
              <a:rPr sz="1600" dirty="0">
                <a:latin typeface="Calibri" panose="020F0502020204030204" pitchFamily="34" charset="0"/>
                <a:cs typeface="Calibri" panose="020F0502020204030204" pitchFamily="34" charset="0"/>
              </a:rPr>
              <a:t>Broker's Sales traders (qualitatively) know the portfolio of investors (anonymity)</a:t>
            </a:r>
          </a:p>
          <a:p>
            <a:pPr marL="603658" lvl="1" indent="-230288">
              <a:buSzPct val="56250"/>
              <a:buFont typeface="Wingdings"/>
              <a:buChar char=""/>
              <a:tabLst>
                <a:tab pos="604505" algn="l"/>
              </a:tabLst>
            </a:pPr>
            <a:r>
              <a:rPr sz="1600" dirty="0">
                <a:latin typeface="Calibri" panose="020F0502020204030204" pitchFamily="34" charset="0"/>
                <a:cs typeface="Calibri" panose="020F0502020204030204" pitchFamily="34" charset="0"/>
              </a:rPr>
              <a:t>Especially because the Broker's Sales sold them Analysts' ideas</a:t>
            </a:r>
          </a:p>
          <a:p>
            <a:pPr marL="603658" lvl="1" indent="-230288">
              <a:buSzPct val="56250"/>
              <a:buFont typeface="Wingdings"/>
              <a:buChar char=""/>
              <a:tabLst>
                <a:tab pos="604505" algn="l"/>
              </a:tabLst>
            </a:pPr>
            <a:r>
              <a:rPr sz="1600" dirty="0">
                <a:latin typeface="Calibri" panose="020F0502020204030204" pitchFamily="34" charset="0"/>
                <a:cs typeface="Calibri" panose="020F0502020204030204" pitchFamily="34" charset="0"/>
              </a:rPr>
              <a:t>Some small brokerage firms are specialized in sectorial small cap liquidity seeking.</a:t>
            </a:r>
          </a:p>
          <a:p>
            <a:pPr marL="603658" lvl="1" indent="-230288">
              <a:buSzPct val="56250"/>
              <a:buFont typeface="Wingdings"/>
              <a:buChar char=""/>
              <a:tabLst>
                <a:tab pos="604505" algn="l"/>
              </a:tabLst>
            </a:pPr>
            <a:r>
              <a:rPr sz="1600" dirty="0">
                <a:latin typeface="Calibri" panose="020F0502020204030204" pitchFamily="34" charset="0"/>
                <a:cs typeface="Calibri" panose="020F0502020204030204" pitchFamily="34" charset="0"/>
              </a:rPr>
              <a:t>Can have discretion to find blocks for one week.</a:t>
            </a:r>
          </a:p>
          <a:p>
            <a:pPr lvl="1">
              <a:spcBef>
                <a:spcPts val="20"/>
              </a:spcBef>
              <a:buClr>
                <a:srgbClr val="008D7E"/>
              </a:buClr>
              <a:buFont typeface="Wingdings"/>
              <a:buChar char=""/>
            </a:pPr>
            <a:endParaRPr sz="1600" dirty="0">
              <a:latin typeface="Calibri" panose="020F0502020204030204" pitchFamily="34" charset="0"/>
              <a:cs typeface="Calibri" panose="020F0502020204030204" pitchFamily="34" charset="0"/>
            </a:endParaRPr>
          </a:p>
          <a:p>
            <a:pPr marL="246374" indent="-230288">
              <a:buFont typeface="Wingdings"/>
              <a:buChar char=""/>
              <a:tabLst>
                <a:tab pos="247220" algn="l"/>
              </a:tabLst>
            </a:pPr>
            <a:r>
              <a:rPr sz="1600" spc="-7" dirty="0">
                <a:solidFill>
                  <a:srgbClr val="313637"/>
                </a:solidFill>
                <a:latin typeface="Calibri" panose="020F0502020204030204" pitchFamily="34" charset="0"/>
                <a:cs typeface="Calibri" panose="020F0502020204030204" pitchFamily="34" charset="0"/>
              </a:rPr>
              <a:t>Market</a:t>
            </a:r>
            <a:r>
              <a:rPr sz="1600" spc="7"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Easing –</a:t>
            </a:r>
            <a:r>
              <a:rPr sz="1600" spc="-20" dirty="0">
                <a:solidFill>
                  <a:srgbClr val="313637"/>
                </a:solidFill>
                <a:latin typeface="Calibri" panose="020F0502020204030204" pitchFamily="34" charset="0"/>
                <a:cs typeface="Calibri" panose="020F0502020204030204" pitchFamily="34" charset="0"/>
              </a:rPr>
              <a:t> </a:t>
            </a:r>
            <a:r>
              <a:rPr sz="1600" dirty="0">
                <a:solidFill>
                  <a:srgbClr val="313637"/>
                </a:solidFill>
                <a:latin typeface="Calibri" panose="020F0502020204030204" pitchFamily="34" charset="0"/>
                <a:cs typeface="Calibri" panose="020F0502020204030204" pitchFamily="34" charset="0"/>
              </a:rPr>
              <a:t>Facilitation</a:t>
            </a:r>
            <a:endParaRPr sz="1600" dirty="0">
              <a:latin typeface="Calibri" panose="020F0502020204030204" pitchFamily="34" charset="0"/>
              <a:cs typeface="Calibri" panose="020F0502020204030204" pitchFamily="34" charset="0"/>
            </a:endParaRPr>
          </a:p>
          <a:p>
            <a:pPr marL="603658" lvl="1" indent="-230288">
              <a:spcBef>
                <a:spcPts val="1340"/>
              </a:spcBef>
              <a:buSzPct val="56250"/>
              <a:buFont typeface="Wingdings"/>
              <a:buChar char=""/>
              <a:tabLst>
                <a:tab pos="604505" algn="l"/>
              </a:tabLst>
            </a:pPr>
            <a:r>
              <a:rPr sz="1600" dirty="0">
                <a:latin typeface="Calibri" panose="020F0502020204030204" pitchFamily="34" charset="0"/>
                <a:cs typeface="Calibri" panose="020F0502020204030204" pitchFamily="34" charset="0"/>
              </a:rPr>
              <a:t>Take quantity at a negotiated price</a:t>
            </a:r>
          </a:p>
          <a:p>
            <a:pPr marL="603658" lvl="1" indent="-230288">
              <a:buSzPct val="56250"/>
              <a:buFont typeface="Wingdings"/>
              <a:buChar char=""/>
              <a:tabLst>
                <a:tab pos="604505" algn="l"/>
              </a:tabLst>
            </a:pPr>
            <a:r>
              <a:rPr sz="1600" dirty="0">
                <a:latin typeface="Calibri" panose="020F0502020204030204" pitchFamily="34" charset="0"/>
                <a:cs typeface="Calibri" panose="020F0502020204030204" pitchFamily="34" charset="0"/>
              </a:rPr>
              <a:t>by voice for large quantities</a:t>
            </a:r>
          </a:p>
          <a:p>
            <a:pPr marL="603658" lvl="1" indent="-230288">
              <a:buSzPct val="56250"/>
              <a:buFont typeface="Wingdings"/>
              <a:buChar char=""/>
              <a:tabLst>
                <a:tab pos="604505" algn="l"/>
              </a:tabLst>
            </a:pPr>
            <a:r>
              <a:rPr sz="1600" dirty="0">
                <a:latin typeface="Calibri" panose="020F0502020204030204" pitchFamily="34" charset="0"/>
                <a:cs typeface="Calibri" panose="020F0502020204030204" pitchFamily="34" charset="0"/>
              </a:rPr>
              <a:t>by electronic means for small quantities (answers at “the touch”).</a:t>
            </a:r>
          </a:p>
          <a:p>
            <a:pPr marL="603658" lvl="1" indent="-230288">
              <a:buSzPct val="56250"/>
              <a:buFont typeface="Wingdings"/>
              <a:buChar char=""/>
              <a:tabLst>
                <a:tab pos="604505" algn="l"/>
              </a:tabLst>
            </a:pPr>
            <a:r>
              <a:rPr sz="1600" dirty="0">
                <a:latin typeface="Calibri" panose="020F0502020204030204" pitchFamily="34" charset="0"/>
                <a:cs typeface="Calibri" panose="020F0502020204030204" pitchFamily="34" charset="0"/>
              </a:rPr>
              <a:t>a broker provides liquidity on other asset classes too, if needed.</a:t>
            </a:r>
          </a:p>
          <a:p>
            <a:pPr lvl="1">
              <a:spcBef>
                <a:spcPts val="33"/>
              </a:spcBef>
              <a:buClr>
                <a:srgbClr val="008D7E"/>
              </a:buClr>
              <a:buFont typeface="Wingdings"/>
              <a:buChar char=""/>
            </a:pPr>
            <a:endParaRPr sz="1600" dirty="0">
              <a:latin typeface="Calibri" panose="020F0502020204030204" pitchFamily="34" charset="0"/>
              <a:cs typeface="Calibri" panose="020F0502020204030204" pitchFamily="34" charset="0"/>
            </a:endParaRPr>
          </a:p>
          <a:p>
            <a:pPr marL="246374" indent="-230288">
              <a:buFont typeface="Wingdings"/>
              <a:buChar char=""/>
              <a:tabLst>
                <a:tab pos="247220" algn="l"/>
              </a:tabLst>
            </a:pPr>
            <a:r>
              <a:rPr sz="1600" spc="-7" dirty="0">
                <a:solidFill>
                  <a:srgbClr val="313637"/>
                </a:solidFill>
                <a:latin typeface="Calibri" panose="020F0502020204030204" pitchFamily="34" charset="0"/>
                <a:cs typeface="Calibri" panose="020F0502020204030204" pitchFamily="34" charset="0"/>
              </a:rPr>
              <a:t>Members</a:t>
            </a:r>
            <a:r>
              <a:rPr sz="1600" spc="20"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of</a:t>
            </a:r>
            <a:r>
              <a:rPr sz="1600" spc="13"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exchange</a:t>
            </a:r>
            <a:r>
              <a:rPr sz="1600" spc="33"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a:t>
            </a:r>
            <a:r>
              <a:rPr sz="1600" spc="-20"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“common</a:t>
            </a:r>
            <a:r>
              <a:rPr sz="1600" spc="73" dirty="0">
                <a:solidFill>
                  <a:srgbClr val="313637"/>
                </a:solidFill>
                <a:latin typeface="Calibri" panose="020F0502020204030204" pitchFamily="34" charset="0"/>
                <a:cs typeface="Calibri" panose="020F0502020204030204" pitchFamily="34" charset="0"/>
              </a:rPr>
              <a:t> </a:t>
            </a:r>
            <a:r>
              <a:rPr sz="1600" spc="-7" dirty="0">
                <a:solidFill>
                  <a:srgbClr val="313637"/>
                </a:solidFill>
                <a:latin typeface="Calibri" panose="020F0502020204030204" pitchFamily="34" charset="0"/>
                <a:cs typeface="Calibri" panose="020F0502020204030204" pitchFamily="34" charset="0"/>
              </a:rPr>
              <a:t>trading”</a:t>
            </a:r>
            <a:endParaRPr sz="1600" dirty="0">
              <a:latin typeface="Calibri" panose="020F0502020204030204" pitchFamily="34" charset="0"/>
              <a:cs typeface="Calibri" panose="020F0502020204030204" pitchFamily="34" charset="0"/>
            </a:endParaRPr>
          </a:p>
          <a:p>
            <a:pPr marL="603658" lvl="1" indent="-230288">
              <a:spcBef>
                <a:spcPts val="1340"/>
              </a:spcBef>
              <a:buSzPct val="56250"/>
              <a:buFont typeface="Wingdings"/>
              <a:buChar char=""/>
              <a:tabLst>
                <a:tab pos="604505" algn="l"/>
              </a:tabLst>
            </a:pPr>
            <a:r>
              <a:rPr sz="1600" dirty="0">
                <a:latin typeface="Calibri" panose="020F0502020204030204" pitchFamily="34" charset="0"/>
                <a:cs typeface="Calibri" panose="020F0502020204030204" pitchFamily="34" charset="0"/>
              </a:rPr>
              <a:t>Historically brokers were the founders (and only members) of exchange</a:t>
            </a:r>
            <a:r>
              <a:rPr lang="en-US" sz="1600" dirty="0">
                <a:latin typeface="Calibri" panose="020F0502020204030204" pitchFamily="34" charset="0"/>
                <a:cs typeface="Calibri" panose="020F0502020204030204" pitchFamily="34" charset="0"/>
              </a:rPr>
              <a:t>s</a:t>
            </a:r>
          </a:p>
          <a:p>
            <a:pPr marL="603658" lvl="1" indent="-230288">
              <a:spcBef>
                <a:spcPts val="7"/>
              </a:spcBef>
              <a:buSzPct val="56250"/>
              <a:buFont typeface="Wingdings"/>
              <a:buChar char=""/>
              <a:tabLst>
                <a:tab pos="604505" algn="l"/>
              </a:tabLst>
            </a:pPr>
            <a:r>
              <a:rPr sz="1600" dirty="0">
                <a:latin typeface="Calibri" panose="020F0502020204030204" pitchFamily="34" charset="0"/>
                <a:cs typeface="Calibri" panose="020F0502020204030204" pitchFamily="34" charset="0"/>
              </a:rPr>
              <a:t>Now they are clients of exchanges, and no more the first clients (market makers and HFT are more important).</a:t>
            </a:r>
          </a:p>
          <a:p>
            <a:pPr marL="603658" lvl="1" indent="-230288">
              <a:spcBef>
                <a:spcPts val="7"/>
              </a:spcBef>
              <a:buSzPct val="56250"/>
              <a:buFont typeface="Wingdings"/>
              <a:buChar char=""/>
              <a:tabLst>
                <a:tab pos="604505" algn="l"/>
              </a:tabLst>
            </a:pPr>
            <a:r>
              <a:rPr sz="1600" dirty="0">
                <a:latin typeface="Calibri" panose="020F0502020204030204" pitchFamily="34" charset="0"/>
                <a:cs typeface="Calibri" panose="020F0502020204030204" pitchFamily="34" charset="0"/>
              </a:rPr>
              <a:t>In some exchanges, brokers can be privileged provided they pay for.</a:t>
            </a:r>
          </a:p>
          <a:p>
            <a:pPr marL="603658" lvl="1" indent="-230288">
              <a:buSzPct val="56250"/>
              <a:buFont typeface="Wingdings"/>
              <a:buChar char=""/>
              <a:tabLst>
                <a:tab pos="604505" algn="l"/>
              </a:tabLst>
            </a:pPr>
            <a:r>
              <a:rPr sz="1600" dirty="0">
                <a:latin typeface="Calibri" panose="020F0502020204030204" pitchFamily="34" charset="0"/>
                <a:cs typeface="Calibri" panose="020F0502020204030204" pitchFamily="34" charset="0"/>
              </a:rPr>
              <a:t>Brokers guarantee best execution, provide Direct Market Access and electronic services (algo trading, TCA and consultancy).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33" y="360173"/>
            <a:ext cx="9712112" cy="447131"/>
          </a:xfrm>
          <a:prstGeom prst="rect">
            <a:avLst/>
          </a:prstGeom>
        </p:spPr>
        <p:txBody>
          <a:bodyPr vert="horz" wrap="square" lIns="0" tIns="16087" rIns="0" bIns="0" numCol="1" rtlCol="0" anchor="t" anchorCtr="0" compatLnSpc="1">
            <a:prstTxWarp prst="textNoShape">
              <a:avLst/>
            </a:prstTxWarp>
            <a:spAutoFit/>
          </a:bodyPr>
          <a:lstStyle/>
          <a:p>
            <a:pPr marL="16933">
              <a:lnSpc>
                <a:spcPct val="100000"/>
              </a:lnSpc>
              <a:spcBef>
                <a:spcPts val="127"/>
              </a:spcBef>
            </a:pPr>
            <a:r>
              <a:rPr sz="2800" spc="-7" dirty="0"/>
              <a:t>Middleman</a:t>
            </a:r>
            <a:r>
              <a:rPr sz="2800" dirty="0"/>
              <a:t> </a:t>
            </a:r>
            <a:r>
              <a:rPr sz="2800" spc="-7" dirty="0"/>
              <a:t>Role:</a:t>
            </a:r>
            <a:r>
              <a:rPr sz="2800" spc="13" dirty="0"/>
              <a:t> </a:t>
            </a:r>
            <a:r>
              <a:rPr sz="2800" spc="-7" dirty="0"/>
              <a:t>Investors</a:t>
            </a:r>
            <a:r>
              <a:rPr sz="2800" spc="-20" dirty="0"/>
              <a:t> </a:t>
            </a:r>
            <a:r>
              <a:rPr sz="2800" spc="-7" dirty="0"/>
              <a:t>&lt;-&gt;</a:t>
            </a:r>
            <a:r>
              <a:rPr sz="2800" spc="7" dirty="0"/>
              <a:t> </a:t>
            </a:r>
            <a:r>
              <a:rPr sz="2800" spc="-13" dirty="0"/>
              <a:t>Infrastructure</a:t>
            </a:r>
          </a:p>
        </p:txBody>
      </p:sp>
      <p:sp>
        <p:nvSpPr>
          <p:cNvPr id="3" name="object 3"/>
          <p:cNvSpPr txBox="1"/>
          <p:nvPr/>
        </p:nvSpPr>
        <p:spPr>
          <a:xfrm>
            <a:off x="795053" y="1361100"/>
            <a:ext cx="8950112" cy="3471036"/>
          </a:xfrm>
          <a:prstGeom prst="rect">
            <a:avLst/>
          </a:prstGeom>
        </p:spPr>
        <p:txBody>
          <a:bodyPr vert="horz" wrap="square" lIns="0" tIns="16087" rIns="0" bIns="0" rtlCol="0">
            <a:spAutoFit/>
          </a:bodyPr>
          <a:lstStyle/>
          <a:p>
            <a:pPr marL="301836" indent="-285750">
              <a:spcBef>
                <a:spcPts val="127"/>
              </a:spcBef>
              <a:buFont typeface="Wingdings"/>
              <a:buChar char=""/>
              <a:tabLst>
                <a:tab pos="247220" algn="l"/>
              </a:tabLst>
            </a:pPr>
            <a:r>
              <a:rPr sz="1600" spc="-7" dirty="0">
                <a:solidFill>
                  <a:srgbClr val="313637"/>
                </a:solidFill>
                <a:latin typeface="Calibri" panose="020F0502020204030204" pitchFamily="34" charset="0"/>
                <a:cs typeface="Calibri" panose="020F0502020204030204" pitchFamily="34" charset="0"/>
              </a:rPr>
              <a:t>Regulation and market surveillance</a:t>
            </a:r>
          </a:p>
          <a:p>
            <a:pPr marL="604505" lvl="1" indent="-231134">
              <a:spcBef>
                <a:spcPts val="1340"/>
              </a:spcBef>
              <a:buSzPct val="56250"/>
              <a:buFont typeface="Wingdings"/>
              <a:buChar char=""/>
              <a:tabLst>
                <a:tab pos="605352" algn="l"/>
              </a:tabLst>
            </a:pPr>
            <a:r>
              <a:rPr sz="1600" spc="-7" dirty="0">
                <a:solidFill>
                  <a:srgbClr val="313637"/>
                </a:solidFill>
                <a:latin typeface="Calibri" panose="020F0502020204030204" pitchFamily="34" charset="0"/>
                <a:cs typeface="Calibri" panose="020F0502020204030204" pitchFamily="34" charset="0"/>
              </a:rPr>
              <a:t>Brokers are part of the surveillance infrastructure (risk limits)</a:t>
            </a:r>
          </a:p>
          <a:p>
            <a:pPr marL="604505" lvl="1" indent="-231134">
              <a:buSzPct val="56250"/>
              <a:buFont typeface="Wingdings"/>
              <a:buChar char=""/>
              <a:tabLst>
                <a:tab pos="605352" algn="l"/>
              </a:tabLst>
            </a:pPr>
            <a:r>
              <a:rPr sz="1600" spc="-7" dirty="0">
                <a:solidFill>
                  <a:srgbClr val="313637"/>
                </a:solidFill>
                <a:latin typeface="Calibri" panose="020F0502020204030204" pitchFamily="34" charset="0"/>
                <a:cs typeface="Calibri" panose="020F0502020204030204" pitchFamily="34" charset="0"/>
              </a:rPr>
              <a:t>They have to warn national authorities when they detect suspicious behavior</a:t>
            </a:r>
          </a:p>
          <a:p>
            <a:pPr marL="604505" lvl="1" indent="-231134">
              <a:buSzPct val="56250"/>
              <a:buFont typeface="Wingdings"/>
              <a:buChar char=""/>
              <a:tabLst>
                <a:tab pos="605352" algn="l"/>
              </a:tabLst>
            </a:pPr>
            <a:r>
              <a:rPr sz="1600" spc="-7" dirty="0">
                <a:solidFill>
                  <a:srgbClr val="313637"/>
                </a:solidFill>
                <a:latin typeface="Calibri" panose="020F0502020204030204" pitchFamily="34" charset="0"/>
                <a:cs typeface="Calibri" panose="020F0502020204030204" pitchFamily="34" charset="0"/>
              </a:rPr>
              <a:t>They work with exchanges and authorities when asked to</a:t>
            </a:r>
          </a:p>
          <a:p>
            <a:pPr marL="628628" lvl="1" indent="-171450">
              <a:spcBef>
                <a:spcPts val="40"/>
              </a:spcBef>
              <a:buClr>
                <a:srgbClr val="008D7E"/>
              </a:buClr>
              <a:buFont typeface="Wingdings"/>
              <a:buChar char=""/>
            </a:pPr>
            <a:endParaRPr sz="1600" spc="-7" dirty="0">
              <a:solidFill>
                <a:srgbClr val="313637"/>
              </a:solidFill>
              <a:latin typeface="Calibri" panose="020F0502020204030204" pitchFamily="34" charset="0"/>
              <a:cs typeface="Calibri" panose="020F0502020204030204" pitchFamily="34" charset="0"/>
            </a:endParaRPr>
          </a:p>
          <a:p>
            <a:pPr marL="301836" indent="-285750">
              <a:buFont typeface="Wingdings"/>
              <a:buChar char=""/>
              <a:tabLst>
                <a:tab pos="247220" algn="l"/>
              </a:tabLst>
            </a:pPr>
            <a:r>
              <a:rPr sz="1600" spc="-7" dirty="0">
                <a:solidFill>
                  <a:srgbClr val="313637"/>
                </a:solidFill>
                <a:latin typeface="Calibri" panose="020F0502020204030204" pitchFamily="34" charset="0"/>
                <a:cs typeface="Calibri" panose="020F0502020204030204" pitchFamily="34" charset="0"/>
              </a:rPr>
              <a:t>Clearing, Collateralization and Settlement</a:t>
            </a:r>
          </a:p>
          <a:p>
            <a:pPr marL="604505" lvl="1" indent="-231134">
              <a:spcBef>
                <a:spcPts val="1333"/>
              </a:spcBef>
              <a:buSzPct val="56250"/>
              <a:buFont typeface="Wingdings"/>
              <a:buChar char=""/>
              <a:tabLst>
                <a:tab pos="605352" algn="l"/>
              </a:tabLst>
            </a:pPr>
            <a:r>
              <a:rPr sz="1600" spc="-7" dirty="0">
                <a:solidFill>
                  <a:srgbClr val="313637"/>
                </a:solidFill>
                <a:latin typeface="Calibri" panose="020F0502020204030204" pitchFamily="34" charset="0"/>
                <a:cs typeface="Calibri" panose="020F0502020204030204" pitchFamily="34" charset="0"/>
              </a:rPr>
              <a:t>Brokers dispatch drop-copies of trades to keep track of investor’s positions where needed</a:t>
            </a:r>
          </a:p>
          <a:p>
            <a:pPr marL="604505" lvl="1" indent="-231134">
              <a:buSzPct val="56250"/>
              <a:buFont typeface="Wingdings"/>
              <a:buChar char=""/>
              <a:tabLst>
                <a:tab pos="605352" algn="l"/>
              </a:tabLst>
            </a:pPr>
            <a:r>
              <a:rPr sz="1600" spc="-7" dirty="0">
                <a:solidFill>
                  <a:srgbClr val="313637"/>
                </a:solidFill>
                <a:latin typeface="Calibri" panose="020F0502020204030204" pitchFamily="34" charset="0"/>
                <a:cs typeface="Calibri" panose="020F0502020204030204" pitchFamily="34" charset="0"/>
              </a:rPr>
              <a:t>Brokers are connected to CCPs and custodians, thus play the role of middlemen between end investor and infrastructures</a:t>
            </a:r>
          </a:p>
          <a:p>
            <a:pPr marL="628628" lvl="1" indent="-171450">
              <a:spcBef>
                <a:spcPts val="40"/>
              </a:spcBef>
              <a:buClr>
                <a:srgbClr val="008D7E"/>
              </a:buClr>
              <a:buFont typeface="Wingdings"/>
              <a:buChar char=""/>
            </a:pPr>
            <a:endParaRPr sz="1600" spc="-7" dirty="0">
              <a:solidFill>
                <a:srgbClr val="313637"/>
              </a:solidFill>
              <a:latin typeface="Calibri" panose="020F0502020204030204" pitchFamily="34" charset="0"/>
              <a:cs typeface="Calibri" panose="020F0502020204030204" pitchFamily="34" charset="0"/>
            </a:endParaRPr>
          </a:p>
          <a:p>
            <a:pPr marL="301836" indent="-285750">
              <a:spcBef>
                <a:spcPts val="7"/>
              </a:spcBef>
              <a:buFont typeface="Wingdings"/>
              <a:buChar char=""/>
              <a:tabLst>
                <a:tab pos="247220" algn="l"/>
              </a:tabLst>
            </a:pPr>
            <a:r>
              <a:rPr sz="1600" spc="-7" dirty="0">
                <a:solidFill>
                  <a:srgbClr val="313637"/>
                </a:solidFill>
                <a:latin typeface="Calibri" panose="020F0502020204030204" pitchFamily="34" charset="0"/>
                <a:cs typeface="Calibri" panose="020F0502020204030204" pitchFamily="34" charset="0"/>
              </a:rPr>
              <a:t>Repo and financing</a:t>
            </a:r>
          </a:p>
          <a:p>
            <a:pPr marL="604505" lvl="1" indent="-231134">
              <a:spcBef>
                <a:spcPts val="1333"/>
              </a:spcBef>
              <a:buSzPct val="56250"/>
              <a:buFont typeface="Wingdings"/>
              <a:buChar char=""/>
              <a:tabLst>
                <a:tab pos="605352" algn="l"/>
              </a:tabLst>
            </a:pPr>
            <a:r>
              <a:rPr sz="1600" spc="-7" dirty="0">
                <a:solidFill>
                  <a:srgbClr val="313637"/>
                </a:solidFill>
                <a:latin typeface="Calibri" panose="020F0502020204030204" pitchFamily="34" charset="0"/>
                <a:cs typeface="Calibri" panose="020F0502020204030204" pitchFamily="34" charset="0"/>
              </a:rPr>
              <a:t>Prime brokers are providing repo, re</a:t>
            </a:r>
            <a:r>
              <a:rPr lang="en-US" sz="1600" spc="-7" dirty="0">
                <a:solidFill>
                  <a:srgbClr val="313637"/>
                </a:solidFill>
                <a:latin typeface="Calibri" panose="020F0502020204030204" pitchFamily="34" charset="0"/>
                <a:cs typeface="Calibri" panose="020F0502020204030204" pitchFamily="34" charset="0"/>
              </a:rPr>
              <a:t>v</a:t>
            </a:r>
            <a:r>
              <a:rPr sz="1600" spc="-7" dirty="0">
                <a:solidFill>
                  <a:srgbClr val="313637"/>
                </a:solidFill>
                <a:latin typeface="Calibri" panose="020F0502020204030204" pitchFamily="34" charset="0"/>
                <a:cs typeface="Calibri" panose="020F0502020204030204" pitchFamily="34" charset="0"/>
              </a:rPr>
              <a:t>er</a:t>
            </a:r>
            <a:r>
              <a:rPr lang="en-US" sz="1600" spc="-7" dirty="0">
                <a:solidFill>
                  <a:srgbClr val="313637"/>
                </a:solidFill>
                <a:latin typeface="Calibri" panose="020F0502020204030204" pitchFamily="34" charset="0"/>
                <a:cs typeface="Calibri" panose="020F0502020204030204" pitchFamily="34" charset="0"/>
              </a:rPr>
              <a:t>s</a:t>
            </a:r>
            <a:r>
              <a:rPr sz="1600" spc="-7" dirty="0">
                <a:solidFill>
                  <a:srgbClr val="313637"/>
                </a:solidFill>
                <a:latin typeface="Calibri" panose="020F0502020204030204" pitchFamily="34" charset="0"/>
                <a:cs typeface="Calibri" panose="020F0502020204030204" pitchFamily="34" charset="0"/>
              </a:rPr>
              <a:t>e repo and financing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33" y="360173"/>
            <a:ext cx="3838787" cy="447131"/>
          </a:xfrm>
          <a:prstGeom prst="rect">
            <a:avLst/>
          </a:prstGeom>
        </p:spPr>
        <p:txBody>
          <a:bodyPr vert="horz" wrap="square" lIns="0" tIns="16087" rIns="0" bIns="0" numCol="1" rtlCol="0" anchor="t" anchorCtr="0" compatLnSpc="1">
            <a:prstTxWarp prst="textNoShape">
              <a:avLst/>
            </a:prstTxWarp>
            <a:spAutoFit/>
          </a:bodyPr>
          <a:lstStyle/>
          <a:p>
            <a:pPr marL="16933">
              <a:lnSpc>
                <a:spcPct val="100000"/>
              </a:lnSpc>
              <a:spcBef>
                <a:spcPts val="127"/>
              </a:spcBef>
            </a:pPr>
            <a:r>
              <a:rPr sz="2800" spc="-7" dirty="0"/>
              <a:t>Who</a:t>
            </a:r>
            <a:r>
              <a:rPr sz="2800" spc="-20" dirty="0"/>
              <a:t> </a:t>
            </a:r>
            <a:r>
              <a:rPr sz="2800" spc="-13" dirty="0"/>
              <a:t>pays</a:t>
            </a:r>
            <a:r>
              <a:rPr sz="2800" dirty="0"/>
              <a:t> </a:t>
            </a:r>
            <a:r>
              <a:rPr sz="2800" spc="-13" dirty="0"/>
              <a:t>whom</a:t>
            </a:r>
            <a:r>
              <a:rPr sz="2800" spc="-33" dirty="0"/>
              <a:t> </a:t>
            </a:r>
            <a:r>
              <a:rPr sz="2800" spc="-7" dirty="0"/>
              <a:t>?</a:t>
            </a:r>
          </a:p>
        </p:txBody>
      </p:sp>
      <p:sp>
        <p:nvSpPr>
          <p:cNvPr id="3" name="object 3"/>
          <p:cNvSpPr txBox="1"/>
          <p:nvPr/>
        </p:nvSpPr>
        <p:spPr>
          <a:xfrm>
            <a:off x="621000" y="1246246"/>
            <a:ext cx="10950000" cy="5115076"/>
          </a:xfrm>
          <a:prstGeom prst="rect">
            <a:avLst/>
          </a:prstGeom>
        </p:spPr>
        <p:txBody>
          <a:bodyPr vert="horz" wrap="square" lIns="0" tIns="16087" rIns="0" bIns="0" rtlCol="0">
            <a:spAutoFit/>
          </a:bodyPr>
          <a:lstStyle/>
          <a:p>
            <a:pPr marL="321725" indent="-304792">
              <a:spcBef>
                <a:spcPts val="127"/>
              </a:spcBef>
              <a:buFont typeface="Wingdings"/>
              <a:buChar char=""/>
              <a:tabLst>
                <a:tab pos="320879" algn="l"/>
                <a:tab pos="321725" algn="l"/>
              </a:tabLst>
            </a:pPr>
            <a:r>
              <a:rPr sz="1600" spc="-13" dirty="0">
                <a:latin typeface="Calibri" panose="020F0502020204030204" pitchFamily="34" charset="0"/>
                <a:cs typeface="Calibri" panose="020F0502020204030204" pitchFamily="34" charset="0"/>
              </a:rPr>
              <a:t>Issuers</a:t>
            </a:r>
            <a:r>
              <a:rPr sz="1600" spc="4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pay </a:t>
            </a:r>
            <a:r>
              <a:rPr sz="1600" spc="-13" dirty="0">
                <a:latin typeface="Calibri" panose="020F0502020204030204" pitchFamily="34" charset="0"/>
                <a:cs typeface="Calibri" panose="020F0502020204030204" pitchFamily="34" charset="0"/>
              </a:rPr>
              <a:t>for </a:t>
            </a:r>
            <a:r>
              <a:rPr sz="1600" spc="-7" dirty="0">
                <a:latin typeface="Calibri" panose="020F0502020204030204" pitchFamily="34" charset="0"/>
                <a:cs typeface="Calibri" panose="020F0502020204030204" pitchFamily="34" charset="0"/>
              </a:rPr>
              <a:t>corporate</a:t>
            </a:r>
            <a:r>
              <a:rPr sz="1600" spc="6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brokerage</a:t>
            </a:r>
            <a:endParaRPr sz="1600" dirty="0">
              <a:latin typeface="Calibri" panose="020F0502020204030204" pitchFamily="34" charset="0"/>
              <a:cs typeface="Calibri" panose="020F0502020204030204" pitchFamily="34" charset="0"/>
            </a:endParaRPr>
          </a:p>
          <a:p>
            <a:pPr marL="831406" lvl="1" indent="-254840">
              <a:spcBef>
                <a:spcPts val="1340"/>
              </a:spcBef>
              <a:buSzPct val="56250"/>
              <a:buFont typeface="Wingdings"/>
              <a:buChar char=""/>
              <a:tabLst>
                <a:tab pos="831406" algn="l"/>
                <a:tab pos="832253" algn="l"/>
              </a:tabLst>
            </a:pPr>
            <a:r>
              <a:rPr sz="1600" dirty="0">
                <a:latin typeface="Calibri" panose="020F0502020204030204" pitchFamily="34" charset="0"/>
                <a:cs typeface="Calibri" panose="020F0502020204030204" pitchFamily="34" charset="0"/>
              </a:rPr>
              <a:t>but</a:t>
            </a:r>
            <a:r>
              <a:rPr sz="1600" spc="-7" dirty="0">
                <a:latin typeface="Calibri" panose="020F0502020204030204" pitchFamily="34" charset="0"/>
                <a:cs typeface="Calibri" panose="020F0502020204030204" pitchFamily="34" charset="0"/>
              </a:rPr>
              <a:t> they</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come</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dirty="0">
                <a:latin typeface="Calibri" panose="020F0502020204030204" pitchFamily="34" charset="0"/>
                <a:cs typeface="Calibri" panose="020F0502020204030204" pitchFamily="34" charset="0"/>
              </a:rPr>
              <a:t> brokers'</a:t>
            </a:r>
            <a:r>
              <a:rPr sz="1600" spc="-4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conferences</a:t>
            </a:r>
            <a:r>
              <a:rPr sz="1600" spc="-4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for</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free,</a:t>
            </a:r>
          </a:p>
          <a:p>
            <a:pPr marL="831406" lvl="1" indent="-254840">
              <a:buSzPct val="56250"/>
              <a:buFont typeface="Wingdings"/>
              <a:buChar char=""/>
              <a:tabLst>
                <a:tab pos="831406" algn="l"/>
                <a:tab pos="832253" algn="l"/>
              </a:tabLst>
            </a:pPr>
            <a:r>
              <a:rPr sz="1600" i="1" spc="-7" dirty="0">
                <a:latin typeface="Calibri" panose="020F0502020204030204" pitchFamily="34" charset="0"/>
                <a:cs typeface="Calibri" panose="020F0502020204030204" pitchFamily="34" charset="0"/>
              </a:rPr>
              <a:t>in</a:t>
            </a:r>
            <a:r>
              <a:rPr sz="1600" i="1" spc="13" dirty="0">
                <a:latin typeface="Calibri" panose="020F0502020204030204" pitchFamily="34" charset="0"/>
                <a:cs typeface="Calibri" panose="020F0502020204030204" pitchFamily="34" charset="0"/>
              </a:rPr>
              <a:t> </a:t>
            </a:r>
            <a:r>
              <a:rPr sz="1600" i="1" dirty="0">
                <a:latin typeface="Calibri" panose="020F0502020204030204" pitchFamily="34" charset="0"/>
                <a:cs typeface="Calibri" panose="020F0502020204030204" pitchFamily="34" charset="0"/>
              </a:rPr>
              <a:t>exchange</a:t>
            </a:r>
            <a:r>
              <a:rPr sz="1600" i="1"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they</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increase</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their</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chances</a:t>
            </a:r>
            <a:r>
              <a:rPr sz="1600" spc="-7" dirty="0">
                <a:latin typeface="Calibri" panose="020F0502020204030204" pitchFamily="34" charset="0"/>
                <a:cs typeface="Calibri" panose="020F0502020204030204" pitchFamily="34" charset="0"/>
              </a:rPr>
              <a:t> to</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be</a:t>
            </a:r>
            <a:r>
              <a:rPr sz="1600" spc="-7" dirty="0">
                <a:latin typeface="Calibri" panose="020F0502020204030204" pitchFamily="34" charset="0"/>
                <a:cs typeface="Calibri" panose="020F0502020204030204" pitchFamily="34" charset="0"/>
              </a:rPr>
              <a:t> included</a:t>
            </a:r>
            <a:r>
              <a:rPr sz="1600" spc="3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into</a:t>
            </a:r>
            <a:r>
              <a:rPr sz="1600" spc="3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investors'</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portfolios.</a:t>
            </a:r>
            <a:endParaRPr lang="en-US" sz="1600" dirty="0">
              <a:latin typeface="Calibri" panose="020F0502020204030204" pitchFamily="34" charset="0"/>
              <a:cs typeface="Calibri" panose="020F0502020204030204" pitchFamily="34" charset="0"/>
            </a:endParaRPr>
          </a:p>
          <a:p>
            <a:pPr marL="831406" lvl="1" indent="-254840">
              <a:buSzPct val="56250"/>
              <a:buFont typeface="Wingdings"/>
              <a:buChar char=""/>
              <a:tabLst>
                <a:tab pos="831406" algn="l"/>
                <a:tab pos="832253" algn="l"/>
              </a:tabLst>
            </a:pPr>
            <a:endParaRPr sz="1600" dirty="0">
              <a:latin typeface="Calibri" panose="020F0502020204030204" pitchFamily="34" charset="0"/>
              <a:cs typeface="Calibri" panose="020F0502020204030204" pitchFamily="34" charset="0"/>
            </a:endParaRPr>
          </a:p>
          <a:p>
            <a:pPr marL="321725" indent="-304792">
              <a:buFont typeface="Wingdings"/>
              <a:buChar char=""/>
              <a:tabLst>
                <a:tab pos="320879" algn="l"/>
                <a:tab pos="321725" algn="l"/>
              </a:tabLst>
            </a:pPr>
            <a:r>
              <a:rPr sz="1600" spc="-7" dirty="0">
                <a:latin typeface="Calibri" panose="020F0502020204030204" pitchFamily="34" charset="0"/>
                <a:cs typeface="Calibri" panose="020F0502020204030204" pitchFamily="34" charset="0"/>
              </a:rPr>
              <a:t>Investors</a:t>
            </a:r>
            <a:r>
              <a:rPr sz="1600" spc="5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pay</a:t>
            </a:r>
            <a:r>
              <a:rPr sz="1600" spc="-13" dirty="0">
                <a:latin typeface="Calibri" panose="020F0502020204030204" pitchFamily="34" charset="0"/>
                <a:cs typeface="Calibri" panose="020F0502020204030204" pitchFamily="34" charset="0"/>
              </a:rPr>
              <a:t> fees</a:t>
            </a:r>
            <a:r>
              <a:rPr sz="1600" spc="20" dirty="0">
                <a:latin typeface="Calibri" panose="020F0502020204030204" pitchFamily="34" charset="0"/>
                <a:cs typeface="Calibri" panose="020F0502020204030204" pitchFamily="34" charset="0"/>
              </a:rPr>
              <a:t> </a:t>
            </a:r>
            <a:r>
              <a:rPr sz="1600" spc="-13" dirty="0">
                <a:latin typeface="Calibri" panose="020F0502020204030204" pitchFamily="34" charset="0"/>
                <a:cs typeface="Calibri" panose="020F0502020204030204" pitchFamily="34" charset="0"/>
              </a:rPr>
              <a:t>for</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trading</a:t>
            </a:r>
            <a:endParaRPr sz="1600" dirty="0">
              <a:latin typeface="Calibri" panose="020F0502020204030204" pitchFamily="34" charset="0"/>
              <a:cs typeface="Calibri" panose="020F0502020204030204" pitchFamily="34" charset="0"/>
            </a:endParaRPr>
          </a:p>
          <a:p>
            <a:pPr marL="831406" lvl="1" indent="-254840">
              <a:spcBef>
                <a:spcPts val="1340"/>
              </a:spcBef>
              <a:buSzPct val="56250"/>
              <a:buFont typeface="Wingdings"/>
              <a:buChar char=""/>
              <a:tabLst>
                <a:tab pos="831406" algn="l"/>
                <a:tab pos="832253" algn="l"/>
              </a:tabLst>
            </a:pPr>
            <a:r>
              <a:rPr sz="1600" spc="-7" dirty="0">
                <a:latin typeface="Calibri" panose="020F0502020204030204" pitchFamily="34" charset="0"/>
                <a:cs typeface="Calibri" panose="020F0502020204030204" pitchFamily="34" charset="0"/>
              </a:rPr>
              <a:t>They</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have</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trade</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anyway; thus,</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they</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consider</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they</a:t>
            </a:r>
            <a:r>
              <a:rPr sz="1600" spc="4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have</a:t>
            </a:r>
            <a:r>
              <a:rPr sz="160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pay</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fees</a:t>
            </a:r>
          </a:p>
          <a:p>
            <a:pPr marL="831406" lvl="1" indent="-254840">
              <a:buSzPct val="56250"/>
              <a:buFont typeface="Wingdings"/>
              <a:buChar char=""/>
              <a:tabLst>
                <a:tab pos="831406" algn="l"/>
                <a:tab pos="832253" algn="l"/>
              </a:tabLst>
            </a:pPr>
            <a:r>
              <a:rPr sz="1600" dirty="0">
                <a:latin typeface="Calibri" panose="020F0502020204030204" pitchFamily="34" charset="0"/>
                <a:cs typeface="Calibri" panose="020F0502020204030204" pitchFamily="34" charset="0"/>
              </a:rPr>
              <a:t>Before</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MIFID</a:t>
            </a:r>
            <a:r>
              <a:rPr sz="1600" spc="-3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II,</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investors</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used </a:t>
            </a:r>
            <a:r>
              <a:rPr sz="1600" spc="-7" dirty="0">
                <a:latin typeface="Calibri" panose="020F0502020204030204" pitchFamily="34" charset="0"/>
                <a:cs typeface="Calibri" panose="020F0502020204030204" pitchFamily="34" charset="0"/>
              </a:rPr>
              <a:t>to</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choose</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pay</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high</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touch</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or</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low</a:t>
            </a:r>
            <a:r>
              <a:rPr sz="1600" spc="-7" dirty="0">
                <a:latin typeface="Calibri" panose="020F0502020204030204" pitchFamily="34" charset="0"/>
                <a:cs typeface="Calibri" panose="020F0502020204030204" pitchFamily="34" charset="0"/>
              </a:rPr>
              <a:t> touch</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fees.</a:t>
            </a:r>
          </a:p>
          <a:p>
            <a:pPr marL="831406" lvl="1" indent="-254840">
              <a:buSzPct val="56250"/>
              <a:buFont typeface="Wingdings"/>
              <a:buChar char=""/>
              <a:tabLst>
                <a:tab pos="831406" algn="l"/>
                <a:tab pos="832253" algn="l"/>
              </a:tabLst>
            </a:pPr>
            <a:r>
              <a:rPr sz="1600" spc="-7" dirty="0">
                <a:latin typeface="Calibri" panose="020F0502020204030204" pitchFamily="34" charset="0"/>
                <a:cs typeface="Calibri" panose="020F0502020204030204" pitchFamily="34" charset="0"/>
              </a:rPr>
              <a:t>With</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high</a:t>
            </a:r>
            <a:r>
              <a:rPr sz="1600" spc="4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touch</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they</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have</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access</a:t>
            </a:r>
            <a:r>
              <a:rPr sz="1600" spc="-4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financial</a:t>
            </a:r>
            <a:r>
              <a:rPr sz="1600" spc="4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analysis</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(research)</a:t>
            </a:r>
            <a:r>
              <a:rPr sz="1600" spc="-3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on</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top</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of</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electronic</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trading</a:t>
            </a:r>
            <a:endParaRPr sz="1600" dirty="0">
              <a:latin typeface="Calibri" panose="020F0502020204030204" pitchFamily="34" charset="0"/>
              <a:cs typeface="Calibri" panose="020F0502020204030204" pitchFamily="34" charset="0"/>
            </a:endParaRPr>
          </a:p>
          <a:p>
            <a:pPr marL="831406" lvl="1" indent="-254840">
              <a:buSzPct val="56250"/>
              <a:buFont typeface="Wingdings"/>
              <a:buChar char=""/>
              <a:tabLst>
                <a:tab pos="831406" algn="l"/>
                <a:tab pos="832253" algn="l"/>
              </a:tabLst>
            </a:pPr>
            <a:r>
              <a:rPr sz="1600" dirty="0">
                <a:latin typeface="Calibri" panose="020F0502020204030204" pitchFamily="34" charset="0"/>
                <a:cs typeface="Calibri" panose="020F0502020204030204" pitchFamily="34" charset="0"/>
              </a:rPr>
              <a:t>MIFID</a:t>
            </a:r>
            <a:r>
              <a:rPr sz="1600" spc="-3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II oblige</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brokers</a:t>
            </a:r>
            <a:r>
              <a:rPr sz="1600" spc="-5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unbundle</a:t>
            </a:r>
            <a:r>
              <a:rPr sz="1600" spc="5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execution</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and</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research,</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and</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pay</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hard</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dollars</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for</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reports</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and</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meeting.</a:t>
            </a:r>
            <a:endParaRPr sz="1600" dirty="0">
              <a:latin typeface="Calibri" panose="020F0502020204030204" pitchFamily="34" charset="0"/>
              <a:cs typeface="Calibri" panose="020F0502020204030204" pitchFamily="34" charset="0"/>
            </a:endParaRPr>
          </a:p>
          <a:p>
            <a:pPr lvl="1">
              <a:spcBef>
                <a:spcPts val="20"/>
              </a:spcBef>
              <a:buFont typeface="Wingdings"/>
              <a:buChar char=""/>
            </a:pPr>
            <a:endParaRPr sz="1600" spc="-7" dirty="0">
              <a:solidFill>
                <a:srgbClr val="313637"/>
              </a:solidFill>
              <a:latin typeface="Calibri" panose="020F0502020204030204" pitchFamily="34" charset="0"/>
              <a:cs typeface="Calibri" panose="020F0502020204030204" pitchFamily="34" charset="0"/>
            </a:endParaRPr>
          </a:p>
          <a:p>
            <a:pPr marL="321725" indent="-304792">
              <a:spcBef>
                <a:spcPts val="7"/>
              </a:spcBef>
              <a:buFont typeface="Wingdings"/>
              <a:buChar char=""/>
              <a:tabLst>
                <a:tab pos="320879" algn="l"/>
                <a:tab pos="321725" algn="l"/>
              </a:tabLst>
            </a:pPr>
            <a:r>
              <a:rPr sz="1600" spc="-7" dirty="0">
                <a:latin typeface="Calibri" panose="020F0502020204030204" pitchFamily="34" charset="0"/>
                <a:cs typeface="Calibri" panose="020F0502020204030204" pitchFamily="34" charset="0"/>
              </a:rPr>
              <a:t>Investors</a:t>
            </a:r>
            <a:r>
              <a:rPr sz="1600" spc="6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vote</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at</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Extel</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Refinitiv</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and</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MorningStar</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surveys.</a:t>
            </a:r>
            <a:endParaRPr lang="en-US" sz="1600" dirty="0">
              <a:latin typeface="Calibri" panose="020F0502020204030204" pitchFamily="34" charset="0"/>
              <a:cs typeface="Calibri" panose="020F0502020204030204" pitchFamily="34" charset="0"/>
            </a:endParaRPr>
          </a:p>
          <a:p>
            <a:pPr marL="831406" lvl="1" indent="-254840">
              <a:spcBef>
                <a:spcPts val="1333"/>
              </a:spcBef>
              <a:buSzPct val="56250"/>
              <a:buFont typeface="Wingdings"/>
              <a:buChar char=""/>
              <a:tabLst>
                <a:tab pos="831406" algn="l"/>
                <a:tab pos="832253" algn="l"/>
              </a:tabLst>
            </a:pPr>
            <a:r>
              <a:rPr lang="en-US" sz="1600" dirty="0">
                <a:latin typeface="Calibri" panose="020F0502020204030204" pitchFamily="34" charset="0"/>
                <a:cs typeface="Calibri" panose="020F0502020204030204" pitchFamily="34" charset="0"/>
              </a:rPr>
              <a:t>Most</a:t>
            </a:r>
            <a:r>
              <a:rPr lang="en-US" sz="1600" spc="-13"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Buy-sides are</a:t>
            </a:r>
            <a:r>
              <a:rPr lang="en-US" sz="1600" spc="-7" dirty="0">
                <a:latin typeface="Calibri" panose="020F0502020204030204" pitchFamily="34" charset="0"/>
                <a:cs typeface="Calibri" panose="020F0502020204030204" pitchFamily="34" charset="0"/>
              </a:rPr>
              <a:t> using</a:t>
            </a:r>
            <a:r>
              <a:rPr lang="en-US" sz="1600" spc="27" dirty="0">
                <a:latin typeface="Calibri" panose="020F0502020204030204" pitchFamily="34" charset="0"/>
                <a:cs typeface="Calibri" panose="020F0502020204030204" pitchFamily="34" charset="0"/>
              </a:rPr>
              <a:t> </a:t>
            </a:r>
            <a:r>
              <a:rPr lang="en-US" sz="1600" spc="-7" dirty="0">
                <a:latin typeface="Calibri" panose="020F0502020204030204" pitchFamily="34" charset="0"/>
                <a:cs typeface="Calibri" panose="020F0502020204030204" pitchFamily="34" charset="0"/>
              </a:rPr>
              <a:t>the</a:t>
            </a:r>
            <a:r>
              <a:rPr lang="en-US" sz="1600" spc="7" dirty="0">
                <a:latin typeface="Calibri" panose="020F0502020204030204" pitchFamily="34" charset="0"/>
                <a:cs typeface="Calibri" panose="020F0502020204030204" pitchFamily="34" charset="0"/>
              </a:rPr>
              <a:t> </a:t>
            </a:r>
            <a:r>
              <a:rPr lang="en-US" sz="1600" spc="-7" dirty="0" err="1">
                <a:latin typeface="Calibri" panose="020F0502020204030204" pitchFamily="34" charset="0"/>
                <a:cs typeface="Calibri" panose="020F0502020204030204" pitchFamily="34" charset="0"/>
              </a:rPr>
              <a:t>Extel</a:t>
            </a:r>
            <a:r>
              <a:rPr lang="en-US" sz="1600" spc="7" dirty="0">
                <a:latin typeface="Calibri" panose="020F0502020204030204" pitchFamily="34" charset="0"/>
                <a:cs typeface="Calibri" panose="020F0502020204030204" pitchFamily="34" charset="0"/>
              </a:rPr>
              <a:t> </a:t>
            </a:r>
            <a:r>
              <a:rPr lang="en-US" sz="1600" spc="-7" dirty="0">
                <a:latin typeface="Calibri" panose="020F0502020204030204" pitchFamily="34" charset="0"/>
                <a:cs typeface="Calibri" panose="020F0502020204030204" pitchFamily="34" charset="0"/>
              </a:rPr>
              <a:t>ranking</a:t>
            </a:r>
            <a:r>
              <a:rPr lang="en-US" sz="1600" spc="2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as</a:t>
            </a:r>
            <a:r>
              <a:rPr lang="en-US" sz="1600" spc="-7"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a:t>
            </a:r>
            <a:r>
              <a:rPr lang="en-US" sz="1600" spc="-7" dirty="0">
                <a:latin typeface="Calibri" panose="020F0502020204030204" pitchFamily="34" charset="0"/>
                <a:cs typeface="Calibri" panose="020F0502020204030204" pitchFamily="34" charset="0"/>
              </a:rPr>
              <a:t> repartition</a:t>
            </a:r>
            <a:r>
              <a:rPr lang="en-US" sz="1600" spc="-13"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key </a:t>
            </a:r>
            <a:r>
              <a:rPr lang="en-US" sz="1600" spc="-7" dirty="0">
                <a:latin typeface="Calibri" panose="020F0502020204030204" pitchFamily="34" charset="0"/>
                <a:cs typeface="Calibri" panose="020F0502020204030204" pitchFamily="34" charset="0"/>
              </a:rPr>
              <a:t>to</a:t>
            </a:r>
            <a:r>
              <a:rPr lang="en-US" sz="1600" dirty="0">
                <a:latin typeface="Calibri" panose="020F0502020204030204" pitchFamily="34" charset="0"/>
                <a:cs typeface="Calibri" panose="020F0502020204030204" pitchFamily="34" charset="0"/>
              </a:rPr>
              <a:t> split</a:t>
            </a:r>
            <a:r>
              <a:rPr lang="en-US" sz="1600" spc="20" dirty="0">
                <a:latin typeface="Calibri" panose="020F0502020204030204" pitchFamily="34" charset="0"/>
                <a:cs typeface="Calibri" panose="020F0502020204030204" pitchFamily="34" charset="0"/>
              </a:rPr>
              <a:t> </a:t>
            </a:r>
            <a:r>
              <a:rPr lang="en-US" sz="1600" spc="-7" dirty="0">
                <a:latin typeface="Calibri" panose="020F0502020204030204" pitchFamily="34" charset="0"/>
                <a:cs typeface="Calibri" panose="020F0502020204030204" pitchFamily="34" charset="0"/>
              </a:rPr>
              <a:t>their</a:t>
            </a:r>
            <a:r>
              <a:rPr lang="en-US" sz="1600" spc="13"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flows amongst</a:t>
            </a:r>
            <a:r>
              <a:rPr lang="en-US" sz="1600" spc="-7"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brokers.</a:t>
            </a:r>
            <a:endParaRPr sz="1600" dirty="0">
              <a:latin typeface="Calibri" panose="020F0502020204030204" pitchFamily="34" charset="0"/>
              <a:cs typeface="Calibri" panose="020F0502020204030204" pitchFamily="34" charset="0"/>
            </a:endParaRPr>
          </a:p>
          <a:p>
            <a:pPr marL="831406" lvl="1" indent="-254840">
              <a:buSzPct val="56250"/>
              <a:buFont typeface="Wingdings"/>
              <a:buChar char=""/>
              <a:tabLst>
                <a:tab pos="831406" algn="l"/>
                <a:tab pos="832253" algn="l"/>
              </a:tabLst>
            </a:pPr>
            <a:r>
              <a:rPr sz="1600" spc="-7" dirty="0">
                <a:latin typeface="Calibri" panose="020F0502020204030204" pitchFamily="34" charset="0"/>
                <a:cs typeface="Calibri" panose="020F0502020204030204" pitchFamily="34" charset="0"/>
              </a:rPr>
              <a:t>MorningStar</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survey</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is</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more</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quantitative</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than</a:t>
            </a:r>
            <a:r>
              <a:rPr sz="1600" spc="4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Extel,</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but</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less</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used.</a:t>
            </a:r>
          </a:p>
          <a:p>
            <a:pPr marL="831406" marR="6773" lvl="1" indent="-253994">
              <a:spcBef>
                <a:spcPts val="7"/>
              </a:spcBef>
              <a:buSzPct val="56250"/>
              <a:buFont typeface="Wingdings"/>
              <a:buChar char=""/>
              <a:tabLst>
                <a:tab pos="831406" algn="l"/>
                <a:tab pos="832253" algn="l"/>
              </a:tabLst>
            </a:pPr>
            <a:r>
              <a:rPr sz="1600" spc="-7" dirty="0">
                <a:latin typeface="Calibri" panose="020F0502020204030204" pitchFamily="34" charset="0"/>
                <a:cs typeface="Calibri" panose="020F0502020204030204" pitchFamily="34" charset="0"/>
              </a:rPr>
              <a:t>This</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is</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a</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reinforcing</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ecosystem:</a:t>
            </a:r>
            <a:r>
              <a:rPr sz="1600" spc="-4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more</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clients</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you</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have</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best ranked,</a:t>
            </a:r>
            <a:r>
              <a:rPr sz="1600" spc="-2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thus</a:t>
            </a:r>
            <a:r>
              <a:rPr sz="1600" spc="3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it</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is</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very</a:t>
            </a:r>
            <a:r>
              <a:rPr sz="1600" spc="-7" dirty="0">
                <a:latin typeface="Calibri" panose="020F0502020204030204" pitchFamily="34" charset="0"/>
                <a:cs typeface="Calibri" panose="020F0502020204030204" pitchFamily="34" charset="0"/>
              </a:rPr>
              <a:t> difficult</a:t>
            </a:r>
            <a:r>
              <a:rPr sz="1600" spc="4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for</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newcomers.</a:t>
            </a:r>
            <a:r>
              <a:rPr sz="1600" spc="-4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This</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is</a:t>
            </a:r>
            <a:r>
              <a:rPr sz="1600" spc="60" dirty="0">
                <a:latin typeface="Calibri" panose="020F0502020204030204" pitchFamily="34" charset="0"/>
                <a:cs typeface="Calibri" panose="020F0502020204030204" pitchFamily="34" charset="0"/>
              </a:rPr>
              <a:t> </a:t>
            </a:r>
            <a:r>
              <a:rPr sz="1600" i="1" dirty="0">
                <a:latin typeface="Calibri" panose="020F0502020204030204" pitchFamily="34" charset="0"/>
                <a:cs typeface="Calibri" panose="020F0502020204030204" pitchFamily="34" charset="0"/>
              </a:rPr>
              <a:t>good for </a:t>
            </a:r>
            <a:r>
              <a:rPr sz="1600" i="1" spc="-353" dirty="0">
                <a:latin typeface="Calibri" panose="020F0502020204030204" pitchFamily="34" charset="0"/>
                <a:cs typeface="Calibri" panose="020F0502020204030204" pitchFamily="34" charset="0"/>
              </a:rPr>
              <a:t> </a:t>
            </a:r>
            <a:r>
              <a:rPr sz="1600" i="1" spc="-7" dirty="0">
                <a:latin typeface="Calibri" panose="020F0502020204030204" pitchFamily="34" charset="0"/>
                <a:cs typeface="Calibri" panose="020F0502020204030204" pitchFamily="34" charset="0"/>
              </a:rPr>
              <a:t>concentration</a:t>
            </a:r>
            <a:r>
              <a:rPr sz="1600" spc="-7" dirty="0">
                <a:latin typeface="Calibri" panose="020F0502020204030204" pitchFamily="34" charset="0"/>
                <a:cs typeface="Calibri" panose="020F0502020204030204" pitchFamily="34" charset="0"/>
              </a:rPr>
              <a:t>.</a:t>
            </a:r>
            <a:endParaRPr lang="en-US" sz="1600" spc="-7" dirty="0">
              <a:latin typeface="Calibri" panose="020F0502020204030204" pitchFamily="34" charset="0"/>
              <a:cs typeface="Calibri" panose="020F0502020204030204" pitchFamily="34" charset="0"/>
            </a:endParaRPr>
          </a:p>
          <a:p>
            <a:pPr marL="831406" marR="6773" lvl="1" indent="-253994">
              <a:spcBef>
                <a:spcPts val="7"/>
              </a:spcBef>
              <a:buSzPct val="56250"/>
              <a:buFont typeface="Wingdings"/>
              <a:buChar char=""/>
              <a:tabLst>
                <a:tab pos="831406" algn="l"/>
                <a:tab pos="832253" algn="l"/>
              </a:tabLst>
            </a:pPr>
            <a:endParaRPr sz="1600" dirty="0">
              <a:latin typeface="Calibri" panose="020F0502020204030204" pitchFamily="34" charset="0"/>
              <a:cs typeface="Calibri" panose="020F0502020204030204" pitchFamily="34" charset="0"/>
            </a:endParaRPr>
          </a:p>
          <a:p>
            <a:pPr marL="321725" indent="-304792">
              <a:buFont typeface="Wingdings"/>
              <a:buChar char=""/>
              <a:tabLst>
                <a:tab pos="320879" algn="l"/>
                <a:tab pos="321725" algn="l"/>
              </a:tabLst>
            </a:pPr>
            <a:r>
              <a:rPr sz="1600" spc="-7" dirty="0">
                <a:latin typeface="Calibri" panose="020F0502020204030204" pitchFamily="34" charset="0"/>
                <a:cs typeface="Calibri" panose="020F0502020204030204" pitchFamily="34" charset="0"/>
              </a:rPr>
              <a:t>Investment</a:t>
            </a:r>
            <a:r>
              <a:rPr sz="1600" spc="7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banks</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pay</a:t>
            </a:r>
            <a:r>
              <a:rPr sz="160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have</a:t>
            </a:r>
            <a:r>
              <a:rPr sz="1600" spc="1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better</a:t>
            </a:r>
            <a:r>
              <a:rPr sz="1600" spc="3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market</a:t>
            </a:r>
            <a:r>
              <a:rPr sz="1600" spc="3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access</a:t>
            </a:r>
            <a:r>
              <a:rPr sz="1600" spc="4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and</a:t>
            </a:r>
            <a:r>
              <a:rPr sz="1600" spc="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a:t>
            </a:r>
            <a:r>
              <a:rPr sz="160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better</a:t>
            </a:r>
            <a:r>
              <a:rPr sz="1600" spc="33"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access</a:t>
            </a:r>
            <a:r>
              <a:rPr sz="1600" spc="47"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to</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information.</a:t>
            </a:r>
            <a:endParaRPr sz="1600" dirty="0">
              <a:latin typeface="Calibri" panose="020F0502020204030204" pitchFamily="34" charset="0"/>
              <a:cs typeface="Calibri" panose="020F0502020204030204" pitchFamily="34" charset="0"/>
            </a:endParaRPr>
          </a:p>
          <a:p>
            <a:pPr marL="831406" lvl="1" indent="-254840">
              <a:spcBef>
                <a:spcPts val="1347"/>
              </a:spcBef>
              <a:buSzPct val="56250"/>
              <a:buFont typeface="Wingdings"/>
              <a:buChar char=""/>
              <a:tabLst>
                <a:tab pos="831406" algn="l"/>
                <a:tab pos="832253" algn="l"/>
              </a:tabLst>
            </a:pPr>
            <a:r>
              <a:rPr sz="1600" spc="-7" dirty="0">
                <a:latin typeface="Calibri" panose="020F0502020204030204" pitchFamily="34" charset="0"/>
                <a:cs typeface="Calibri" panose="020F0502020204030204" pitchFamily="34" charset="0"/>
              </a:rPr>
              <a:t>the</a:t>
            </a:r>
            <a:r>
              <a:rPr sz="1600" spc="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Brokerage</a:t>
            </a:r>
            <a:r>
              <a:rPr sz="1600" spc="-3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business </a:t>
            </a:r>
            <a:r>
              <a:rPr sz="1600" spc="-7" dirty="0">
                <a:latin typeface="Calibri" panose="020F0502020204030204" pitchFamily="34" charset="0"/>
                <a:cs typeface="Calibri" panose="020F0502020204030204" pitchFamily="34" charset="0"/>
              </a:rPr>
              <a:t>is</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overcrowded,</a:t>
            </a:r>
            <a:r>
              <a:rPr sz="1600" spc="-4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nevertheless</a:t>
            </a:r>
            <a:r>
              <a:rPr sz="1600" spc="-2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some</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Investment</a:t>
            </a:r>
            <a:r>
              <a:rPr sz="1600" spc="-27"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banks pay </a:t>
            </a:r>
            <a:r>
              <a:rPr sz="1600" spc="-7" dirty="0">
                <a:latin typeface="Calibri" panose="020F0502020204030204" pitchFamily="34" charset="0"/>
                <a:cs typeface="Calibri" panose="020F0502020204030204" pitchFamily="34" charset="0"/>
              </a:rPr>
              <a:t>to</a:t>
            </a:r>
            <a:r>
              <a:rPr sz="160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maintain</a:t>
            </a:r>
            <a:r>
              <a:rPr sz="1600" spc="4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their</a:t>
            </a:r>
            <a:r>
              <a:rPr sz="1600" spc="13"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brokerage</a:t>
            </a:r>
            <a:r>
              <a:rPr sz="1600" spc="-40" dirty="0">
                <a:latin typeface="Calibri" panose="020F0502020204030204" pitchFamily="34" charset="0"/>
                <a:cs typeface="Calibri" panose="020F0502020204030204" pitchFamily="34" charset="0"/>
              </a:rPr>
              <a:t> </a:t>
            </a:r>
            <a:r>
              <a:rPr sz="1600" dirty="0">
                <a:latin typeface="Calibri" panose="020F0502020204030204" pitchFamily="34" charset="0"/>
                <a:cs typeface="Calibri" panose="020F0502020204030204" pitchFamily="34" charset="0"/>
              </a:rPr>
              <a:t>arm</a:t>
            </a:r>
            <a:r>
              <a:rPr sz="1600" spc="-20" dirty="0">
                <a:latin typeface="Calibri" panose="020F0502020204030204" pitchFamily="34" charset="0"/>
                <a:cs typeface="Calibri" panose="020F0502020204030204" pitchFamily="34" charset="0"/>
              </a:rPr>
              <a:t> </a:t>
            </a:r>
            <a:r>
              <a:rPr sz="1600" spc="-7" dirty="0">
                <a:latin typeface="Calibri" panose="020F0502020204030204" pitchFamily="34" charset="0"/>
                <a:cs typeface="Calibri" panose="020F0502020204030204" pitchFamily="34" charset="0"/>
              </a:rPr>
              <a:t>alive.</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9DC8-6563-4AA3-BA1A-25F6772796B4}"/>
              </a:ext>
            </a:extLst>
          </p:cNvPr>
          <p:cNvSpPr>
            <a:spLocks noGrp="1"/>
          </p:cNvSpPr>
          <p:nvPr>
            <p:ph type="title"/>
          </p:nvPr>
        </p:nvSpPr>
        <p:spPr/>
        <p:txBody>
          <a:bodyPr/>
          <a:lstStyle/>
          <a:p>
            <a:r>
              <a:rPr lang="en-US" sz="2800" dirty="0">
                <a:latin typeface="Calibri" panose="020F0502020204030204" pitchFamily="34" charset="0"/>
                <a:cs typeface="Calibri" panose="020F0502020204030204" pitchFamily="34" charset="0"/>
              </a:rPr>
              <a:t>Organization inside a brokerage firm</a:t>
            </a:r>
          </a:p>
        </p:txBody>
      </p:sp>
      <p:sp>
        <p:nvSpPr>
          <p:cNvPr id="3" name="Content Placeholder 2">
            <a:extLst>
              <a:ext uri="{FF2B5EF4-FFF2-40B4-BE49-F238E27FC236}">
                <a16:creationId xmlns:a16="http://schemas.microsoft.com/office/drawing/2014/main" id="{1B93DA2B-B0B7-4FCF-AAE9-1C03DAAA51E2}"/>
              </a:ext>
            </a:extLst>
          </p:cNvPr>
          <p:cNvSpPr>
            <a:spLocks noGrp="1"/>
          </p:cNvSpPr>
          <p:nvPr>
            <p:ph idx="1"/>
          </p:nvPr>
        </p:nvSpPr>
        <p:spPr>
          <a:xfrm>
            <a:off x="389469" y="1760543"/>
            <a:ext cx="11398251" cy="4115472"/>
          </a:xfrm>
        </p:spPr>
        <p:txBody>
          <a:bodyPr/>
          <a:lstStyle/>
          <a:p>
            <a:r>
              <a:rPr lang="en-US" dirty="0">
                <a:latin typeface="Calibri" panose="020F0502020204030204" pitchFamily="34" charset="0"/>
                <a:cs typeface="Calibri" panose="020F0502020204030204" pitchFamily="34" charset="0"/>
              </a:rPr>
              <a:t>In a typical organization:</a:t>
            </a:r>
          </a:p>
          <a:p>
            <a:pPr marL="285750" indent="-285750">
              <a:buFont typeface="Wingdings" panose="05000000000000000000" pitchFamily="2" charset="2"/>
              <a:buChar char="q"/>
            </a:pPr>
            <a:r>
              <a:rPr lang="en-US" b="1" dirty="0">
                <a:highlight>
                  <a:srgbClr val="C0C0C0"/>
                </a:highlight>
                <a:latin typeface="Calibri" panose="020F0502020204030204" pitchFamily="34" charset="0"/>
                <a:cs typeface="Calibri" panose="020F0502020204030204" pitchFamily="34" charset="0"/>
              </a:rPr>
              <a:t>Sales:</a:t>
            </a:r>
            <a:r>
              <a:rPr lang="en-US" dirty="0">
                <a:latin typeface="Calibri" panose="020F0502020204030204" pitchFamily="34" charset="0"/>
                <a:cs typeface="Calibri" panose="020F0502020204030204" pitchFamily="34" charset="0"/>
              </a:rPr>
              <a:t> select and distribute the reports, they are in charge of the global sales relationship</a:t>
            </a:r>
          </a:p>
          <a:p>
            <a:pPr marL="285750" indent="-285750">
              <a:buFont typeface="Wingdings" panose="05000000000000000000" pitchFamily="2" charset="2"/>
              <a:buChar char="q"/>
            </a:pPr>
            <a:r>
              <a:rPr lang="en-US" b="1" dirty="0">
                <a:highlight>
                  <a:srgbClr val="C0C0C0"/>
                </a:highlight>
                <a:latin typeface="Calibri" panose="020F0502020204030204" pitchFamily="34" charset="0"/>
                <a:cs typeface="Calibri" panose="020F0502020204030204" pitchFamily="34" charset="0"/>
              </a:rPr>
              <a:t>Analysts: </a:t>
            </a:r>
            <a:r>
              <a:rPr lang="en-US" dirty="0">
                <a:latin typeface="Calibri" panose="020F0502020204030204" pitchFamily="34" charset="0"/>
                <a:cs typeface="Calibri" panose="020F0502020204030204" pitchFamily="34" charset="0"/>
              </a:rPr>
              <a:t>write the reports, talk to the CFO of the corporates and to investors 'Portfolio managers.</a:t>
            </a:r>
          </a:p>
          <a:p>
            <a:pPr marL="285750" indent="-285750">
              <a:buFont typeface="Wingdings" panose="05000000000000000000" pitchFamily="2" charset="2"/>
              <a:buChar char="q"/>
            </a:pPr>
            <a:r>
              <a:rPr lang="en-US" b="1" dirty="0">
                <a:highlight>
                  <a:srgbClr val="C0C0C0"/>
                </a:highlight>
                <a:latin typeface="Calibri" panose="020F0502020204030204" pitchFamily="34" charset="0"/>
                <a:cs typeface="Calibri" panose="020F0502020204030204" pitchFamily="34" charset="0"/>
              </a:rPr>
              <a:t>Sales-traders: </a:t>
            </a:r>
            <a:r>
              <a:rPr lang="en-US" dirty="0">
                <a:latin typeface="Calibri" panose="020F0502020204030204" pitchFamily="34" charset="0"/>
                <a:cs typeface="Calibri" panose="020F0502020204030204" pitchFamily="34" charset="0"/>
              </a:rPr>
              <a:t>take investors orders (by phone) via Dealing Desks and seek liquidity&gt; They select and send flow-oriented reports ( often written by quant analysts ).They are in charge of upstairs trading , and route the remaining orders to traders or trading algorithms </a:t>
            </a:r>
          </a:p>
          <a:p>
            <a:pPr marL="285750" indent="-285750">
              <a:buFont typeface="Wingdings" panose="05000000000000000000" pitchFamily="2" charset="2"/>
              <a:buChar char="q"/>
            </a:pPr>
            <a:r>
              <a:rPr lang="en-US" b="1" dirty="0">
                <a:highlight>
                  <a:srgbClr val="C0C0C0"/>
                </a:highlight>
                <a:latin typeface="Calibri" panose="020F0502020204030204" pitchFamily="34" charset="0"/>
                <a:cs typeface="Calibri" panose="020F0502020204030204" pitchFamily="34" charset="0"/>
              </a:rPr>
              <a:t>Traders: </a:t>
            </a:r>
            <a:r>
              <a:rPr lang="en-US" dirty="0">
                <a:latin typeface="Calibri" panose="020F0502020204030204" pitchFamily="34" charset="0"/>
                <a:cs typeface="Calibri" panose="020F0502020204030204" pitchFamily="34" charset="0"/>
              </a:rPr>
              <a:t>mix manual and algorithmic traded orders </a:t>
            </a:r>
          </a:p>
          <a:p>
            <a:pPr marL="285750" indent="-285750">
              <a:buFont typeface="Wingdings" panose="05000000000000000000" pitchFamily="2" charset="2"/>
              <a:buChar char="q"/>
            </a:pPr>
            <a:r>
              <a:rPr lang="en-US" b="1" dirty="0">
                <a:highlight>
                  <a:srgbClr val="C0C0C0"/>
                </a:highlight>
                <a:latin typeface="Calibri" panose="020F0502020204030204" pitchFamily="34" charset="0"/>
                <a:cs typeface="Calibri" panose="020F0502020204030204" pitchFamily="34" charset="0"/>
              </a:rPr>
              <a:t>Dealers: </a:t>
            </a:r>
            <a:r>
              <a:rPr lang="en-US" dirty="0">
                <a:latin typeface="Calibri" panose="020F0502020204030204" pitchFamily="34" charset="0"/>
                <a:cs typeface="Calibri" panose="020F0502020204030204" pitchFamily="34" charset="0"/>
              </a:rPr>
              <a:t>manage broker’s prop books</a:t>
            </a:r>
          </a:p>
          <a:p>
            <a:pPr marL="285750" indent="-285750">
              <a:buFont typeface="Wingdings" panose="05000000000000000000" pitchFamily="2" charset="2"/>
              <a:buChar char="q"/>
            </a:pPr>
            <a:r>
              <a:rPr lang="en-US" b="1" dirty="0">
                <a:highlight>
                  <a:srgbClr val="C0C0C0"/>
                </a:highlight>
                <a:latin typeface="Calibri" panose="020F0502020204030204" pitchFamily="34" charset="0"/>
                <a:cs typeface="Calibri" panose="020F0502020204030204" pitchFamily="34" charset="0"/>
              </a:rPr>
              <a:t>AES sales-traders: </a:t>
            </a:r>
            <a:r>
              <a:rPr lang="en-US" dirty="0">
                <a:latin typeface="Calibri" panose="020F0502020204030204" pitchFamily="34" charset="0"/>
                <a:cs typeface="Calibri" panose="020F0502020204030204" pitchFamily="34" charset="0"/>
              </a:rPr>
              <a:t>receive and monitor algo orders sent directly by low touch clients. They are the only one to see the low touch flows. They offer execution consultancy to clients.</a:t>
            </a:r>
          </a:p>
          <a:p>
            <a:pPr marL="285750" indent="-285750">
              <a:buFont typeface="Wingdings" panose="05000000000000000000" pitchFamily="2" charset="2"/>
              <a:buChar char="q"/>
            </a:pPr>
            <a:r>
              <a:rPr lang="en-US" b="1" dirty="0">
                <a:highlight>
                  <a:srgbClr val="C0C0C0"/>
                </a:highlight>
                <a:latin typeface="Calibri" panose="020F0502020204030204" pitchFamily="34" charset="0"/>
                <a:cs typeface="Calibri" panose="020F0502020204030204" pitchFamily="34" charset="0"/>
              </a:rPr>
              <a:t>DMA teams: </a:t>
            </a:r>
            <a:r>
              <a:rPr lang="en-US" dirty="0">
                <a:latin typeface="Calibri" panose="020F0502020204030204" pitchFamily="34" charset="0"/>
                <a:cs typeface="Calibri" panose="020F0502020204030204" pitchFamily="34" charset="0"/>
              </a:rPr>
              <a:t>are </a:t>
            </a:r>
            <a:r>
              <a:rPr lang="en-US" dirty="0" err="1">
                <a:latin typeface="Calibri" panose="020F0502020204030204" pitchFamily="34" charset="0"/>
                <a:cs typeface="Calibri" panose="020F0502020204030204" pitchFamily="34" charset="0"/>
              </a:rPr>
              <a:t>monitorigin</a:t>
            </a:r>
            <a:r>
              <a:rPr lang="en-US" dirty="0">
                <a:latin typeface="Calibri" panose="020F0502020204030204" pitchFamily="34" charset="0"/>
                <a:cs typeface="Calibri" panose="020F0502020204030204" pitchFamily="34" charset="0"/>
              </a:rPr>
              <a:t> DMA orders and operate and help desk.</a:t>
            </a:r>
          </a:p>
          <a:p>
            <a:pPr marL="285750" indent="-285750">
              <a:buFont typeface="Wingdings" panose="05000000000000000000" pitchFamily="2" charset="2"/>
              <a:buChar char="q"/>
            </a:pPr>
            <a:r>
              <a:rPr lang="en-US" b="1" dirty="0">
                <a:highlight>
                  <a:srgbClr val="C0C0C0"/>
                </a:highlight>
                <a:latin typeface="Calibri" panose="020F0502020204030204" pitchFamily="34" charset="0"/>
                <a:cs typeface="Calibri" panose="020F0502020204030204" pitchFamily="34" charset="0"/>
              </a:rPr>
              <a:t>Middle and back offices: </a:t>
            </a:r>
            <a:r>
              <a:rPr lang="en-US" dirty="0">
                <a:latin typeface="Calibri" panose="020F0502020204030204" pitchFamily="34" charset="0"/>
                <a:cs typeface="Calibri" panose="020F0502020204030204" pitchFamily="34" charset="0"/>
              </a:rPr>
              <a:t>maintain the relationship with investors middle and back offices and with CCPS</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81EF937-3462-4199-AF33-96B78730E963}"/>
              </a:ext>
            </a:extLst>
          </p:cNvPr>
          <p:cNvSpPr>
            <a:spLocks noGrp="1"/>
          </p:cNvSpPr>
          <p:nvPr>
            <p:ph type="sldNum" sz="quarter" idx="12"/>
          </p:nvPr>
        </p:nvSpPr>
        <p:spPr/>
        <p:txBody>
          <a:bodyPr/>
          <a:lstStyle/>
          <a:p>
            <a:pPr>
              <a:defRPr/>
            </a:pPr>
            <a:fld id="{F46FFCC8-0F20-9B4B-AD2E-8C39025E5577}" type="slidenum">
              <a:rPr lang="en-GB" smtClean="0"/>
              <a:pPr>
                <a:defRPr/>
              </a:pPr>
              <a:t>8</a:t>
            </a:fld>
            <a:endParaRPr lang="en-GB"/>
          </a:p>
        </p:txBody>
      </p:sp>
      <p:sp>
        <p:nvSpPr>
          <p:cNvPr id="5" name="Footer Placeholder 4">
            <a:extLst>
              <a:ext uri="{FF2B5EF4-FFF2-40B4-BE49-F238E27FC236}">
                <a16:creationId xmlns:a16="http://schemas.microsoft.com/office/drawing/2014/main" id="{46E2C22C-961C-40F1-AFDB-49CABC77505E}"/>
              </a:ext>
            </a:extLst>
          </p:cNvPr>
          <p:cNvSpPr>
            <a:spLocks noGrp="1"/>
          </p:cNvSpPr>
          <p:nvPr>
            <p:ph type="ftr" sz="quarter" idx="3"/>
          </p:nvPr>
        </p:nvSpPr>
        <p:spPr/>
        <p:txBody>
          <a:bodyPr/>
          <a:lstStyle/>
          <a:p>
            <a:pPr>
              <a:defRPr/>
            </a:pPr>
            <a:r>
              <a:rPr lang="en-GB"/>
              <a:t>Document Classification</a:t>
            </a:r>
            <a:endParaRPr lang="en-GB">
              <a:cs typeface="+mn-cs"/>
            </a:endParaRPr>
          </a:p>
        </p:txBody>
      </p:sp>
    </p:spTree>
    <p:extLst>
      <p:ext uri="{BB962C8B-B14F-4D97-AF65-F5344CB8AC3E}">
        <p14:creationId xmlns:p14="http://schemas.microsoft.com/office/powerpoint/2010/main" val="299915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D14604-AE1F-4531-8C4F-F7E57EDD3A0C}"/>
              </a:ext>
            </a:extLst>
          </p:cNvPr>
          <p:cNvSpPr>
            <a:spLocks noGrp="1"/>
          </p:cNvSpPr>
          <p:nvPr>
            <p:ph type="sldNum" sz="quarter" idx="12"/>
          </p:nvPr>
        </p:nvSpPr>
        <p:spPr/>
        <p:txBody>
          <a:bodyPr/>
          <a:lstStyle/>
          <a:p>
            <a:pPr>
              <a:defRPr/>
            </a:pPr>
            <a:fld id="{A351274B-5F8F-CE49-9274-1D25887130B4}" type="slidenum">
              <a:rPr lang="en-GB" smtClean="0"/>
              <a:pPr>
                <a:defRPr/>
              </a:pPr>
              <a:t>9</a:t>
            </a:fld>
            <a:endParaRPr lang="en-GB"/>
          </a:p>
        </p:txBody>
      </p:sp>
      <p:sp>
        <p:nvSpPr>
          <p:cNvPr id="3" name="Footer Placeholder 2">
            <a:extLst>
              <a:ext uri="{FF2B5EF4-FFF2-40B4-BE49-F238E27FC236}">
                <a16:creationId xmlns:a16="http://schemas.microsoft.com/office/drawing/2014/main" id="{825F35BD-DE36-42F1-A3F5-7D24C32AE1FD}"/>
              </a:ext>
            </a:extLst>
          </p:cNvPr>
          <p:cNvSpPr>
            <a:spLocks noGrp="1"/>
          </p:cNvSpPr>
          <p:nvPr>
            <p:ph type="ftr" sz="quarter" idx="3"/>
          </p:nvPr>
        </p:nvSpPr>
        <p:spPr/>
        <p:txBody>
          <a:bodyPr/>
          <a:lstStyle/>
          <a:p>
            <a:pPr>
              <a:defRPr/>
            </a:pPr>
            <a:r>
              <a:rPr lang="en-GB"/>
              <a:t>Document Classification</a:t>
            </a:r>
            <a:endParaRPr lang="en-GB">
              <a:cs typeface="+mn-cs"/>
            </a:endParaRPr>
          </a:p>
        </p:txBody>
      </p:sp>
      <p:sp>
        <p:nvSpPr>
          <p:cNvPr id="5" name="TextBox 4">
            <a:extLst>
              <a:ext uri="{FF2B5EF4-FFF2-40B4-BE49-F238E27FC236}">
                <a16:creationId xmlns:a16="http://schemas.microsoft.com/office/drawing/2014/main" id="{F4CC9030-5E12-46F9-9724-59081A7D1935}"/>
              </a:ext>
            </a:extLst>
          </p:cNvPr>
          <p:cNvSpPr txBox="1"/>
          <p:nvPr/>
        </p:nvSpPr>
        <p:spPr>
          <a:xfrm>
            <a:off x="1781991" y="1986114"/>
            <a:ext cx="8026399" cy="1323439"/>
          </a:xfrm>
          <a:prstGeom prst="rect">
            <a:avLst/>
          </a:prstGeom>
          <a:noFill/>
        </p:spPr>
        <p:txBody>
          <a:bodyPr wrap="square">
            <a:spAutoFit/>
          </a:bodyPr>
          <a:lstStyle/>
          <a:p>
            <a:r>
              <a:rPr lang="en-US" sz="4000" dirty="0">
                <a:latin typeface="Calibri" panose="020F0502020204030204" pitchFamily="34" charset="0"/>
                <a:cs typeface="Calibri" panose="020F0502020204030204" pitchFamily="34" charset="0"/>
              </a:rPr>
              <a:t>The Price Formation Process</a:t>
            </a:r>
          </a:p>
          <a:p>
            <a:r>
              <a:rPr lang="en-US" sz="4000" dirty="0">
                <a:latin typeface="Calibri" panose="020F0502020204030204" pitchFamily="34" charset="0"/>
                <a:cs typeface="Calibri" panose="020F0502020204030204" pitchFamily="34" charset="0"/>
              </a:rPr>
              <a:t>Liquidity and Market efficiency</a:t>
            </a:r>
          </a:p>
        </p:txBody>
      </p:sp>
    </p:spTree>
    <p:extLst>
      <p:ext uri="{BB962C8B-B14F-4D97-AF65-F5344CB8AC3E}">
        <p14:creationId xmlns:p14="http://schemas.microsoft.com/office/powerpoint/2010/main" val="1951604307"/>
      </p:ext>
    </p:extLst>
  </p:cSld>
  <p:clrMapOvr>
    <a:masterClrMapping/>
  </p:clrMapOvr>
</p:sld>
</file>

<file path=ppt/theme/theme1.xml><?xml version="1.0" encoding="utf-8"?>
<a:theme xmlns:a="http://schemas.openxmlformats.org/drawingml/2006/main" name="ADIA PPT Template Master_2014Sep09">
  <a:themeElements>
    <a:clrScheme name="ADIA">
      <a:dk1>
        <a:srgbClr val="000000"/>
      </a:dk1>
      <a:lt1>
        <a:srgbClr val="FFFFFF"/>
      </a:lt1>
      <a:dk2>
        <a:srgbClr val="F3EDEA"/>
      </a:dk2>
      <a:lt2>
        <a:srgbClr val="FFFFFF"/>
      </a:lt2>
      <a:accent1>
        <a:srgbClr val="60A7E5"/>
      </a:accent1>
      <a:accent2>
        <a:srgbClr val="A39A94"/>
      </a:accent2>
      <a:accent3>
        <a:srgbClr val="838386"/>
      </a:accent3>
      <a:accent4>
        <a:srgbClr val="8685C6"/>
      </a:accent4>
      <a:accent5>
        <a:srgbClr val="FA7C89"/>
      </a:accent5>
      <a:accent6>
        <a:srgbClr val="B0D8F1"/>
      </a:accent6>
      <a:hlink>
        <a:srgbClr val="000000"/>
      </a:hlink>
      <a:folHlink>
        <a:srgbClr val="838386"/>
      </a:folHlink>
    </a:clrScheme>
    <a:fontScheme name="AD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A684A9B04ADF45A499AD4A3B8D1DB4" ma:contentTypeVersion="3" ma:contentTypeDescription="Create a new document." ma:contentTypeScope="" ma:versionID="910dd04490c6165be0e9c77b8e7a2f96">
  <xsd:schema xmlns:xsd="http://www.w3.org/2001/XMLSchema" xmlns:xs="http://www.w3.org/2001/XMLSchema" xmlns:p="http://schemas.microsoft.com/office/2006/metadata/properties" xmlns:ns2="595dbad7-920a-4993-af56-7000ff843b2e" targetNamespace="http://schemas.microsoft.com/office/2006/metadata/properties" ma:root="true" ma:fieldsID="f98cf28e48234d7690f6ec378b32f9f8" ns2:_="">
    <xsd:import namespace="595dbad7-920a-4993-af56-7000ff843b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5dbad7-920a-4993-af56-7000ff843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39646F-DBE2-4B76-9B08-9B7C68F9B3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5dbad7-920a-4993-af56-7000ff843b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0843CC-551D-4FE5-8641-955A0D4CF14A}">
  <ds:schemaRefs>
    <ds:schemaRef ds:uri="http://schemas.microsoft.com/sharepoint/v3/contenttype/forms"/>
  </ds:schemaRefs>
</ds:datastoreItem>
</file>

<file path=customXml/itemProps3.xml><?xml version="1.0" encoding="utf-8"?>
<ds:datastoreItem xmlns:ds="http://schemas.openxmlformats.org/officeDocument/2006/customXml" ds:itemID="{7D71D699-22F9-4621-ABFE-C7E64C419E9A}">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ADIA PPT Template Master_2014Sep09</Template>
  <TotalTime>5683</TotalTime>
  <Words>5132</Words>
  <Application>Microsoft Office PowerPoint</Application>
  <PresentationFormat>Widescreen</PresentationFormat>
  <Paragraphs>453</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Cambria Math</vt:lpstr>
      <vt:lpstr>Georgia</vt:lpstr>
      <vt:lpstr>Lucida Sans Unicode</vt:lpstr>
      <vt:lpstr>Tahoma</vt:lpstr>
      <vt:lpstr>Verdana</vt:lpstr>
      <vt:lpstr>Wingdings</vt:lpstr>
      <vt:lpstr>ADIA PPT Template Master_2014Sep09</vt:lpstr>
      <vt:lpstr>Strategies and Actors in Financial Markets Microstructure and flow trading for Intermediaries</vt:lpstr>
      <vt:lpstr>Outline</vt:lpstr>
      <vt:lpstr>PowerPoint Presentation</vt:lpstr>
      <vt:lpstr>Middleman Role: Issuers &lt;-&gt; Investors</vt:lpstr>
      <vt:lpstr>Middleman Role: Investors &lt;-&gt; Investors</vt:lpstr>
      <vt:lpstr>Middleman Role: Investors &lt;-&gt; Infrastructure</vt:lpstr>
      <vt:lpstr>Who pays whom ?</vt:lpstr>
      <vt:lpstr>Organization inside a brokerage firm</vt:lpstr>
      <vt:lpstr>PowerPoint Presentation</vt:lpstr>
      <vt:lpstr>Liquidity contributes to price dynamics</vt:lpstr>
      <vt:lpstr>A liquid market is a mixed market</vt:lpstr>
      <vt:lpstr>Example</vt:lpstr>
      <vt:lpstr>Example</vt:lpstr>
      <vt:lpstr>Cost of Liquidity</vt:lpstr>
      <vt:lpstr>Market makers peculiar role</vt:lpstr>
      <vt:lpstr>Market makers and market impact</vt:lpstr>
      <vt:lpstr>Market impact of large trades is a reality</vt:lpstr>
      <vt:lpstr>The meaning of permanent market impact</vt:lpstr>
      <vt:lpstr>Extreme market impact events</vt:lpstr>
      <vt:lpstr>PowerPoint Presentation</vt:lpstr>
      <vt:lpstr>In practice: the case of equity markets</vt:lpstr>
      <vt:lpstr>The emergence of a new market structure</vt:lpstr>
      <vt:lpstr>The emergence of a new market structure</vt:lpstr>
      <vt:lpstr>New participants</vt:lpstr>
      <vt:lpstr>A standard optimization paradox</vt:lpstr>
      <vt:lpstr>A standard optimization paradox</vt:lpstr>
      <vt:lpstr>Orders or meta-orders?</vt:lpstr>
      <vt:lpstr>A typical fragmented stock</vt:lpstr>
      <vt:lpstr>A Different Way to Fragment in the US vs. in Europe</vt:lpstr>
      <vt:lpstr>Consolidated Tapes</vt:lpstr>
      <vt:lpstr>PowerPoint Presentation</vt:lpstr>
      <vt:lpstr>Dealing with latency</vt:lpstr>
      <vt:lpstr>High Frequency or Low Latency?</vt:lpstr>
      <vt:lpstr>Timestamping and Event Ordering</vt:lpstr>
      <vt:lpstr>Measuring fragmentation (examples)</vt:lpstr>
      <vt:lpstr>Viewpoint of an optimal (trader) router</vt:lpstr>
      <vt:lpstr>PowerPoint Presentation</vt:lpstr>
      <vt:lpstr>Algorithmic trading</vt:lpstr>
      <vt:lpstr>Trading algorithms: Typical uses</vt:lpstr>
      <vt:lpstr>Trading algorithms: Typical features</vt:lpstr>
      <vt:lpstr>Pre and Post trade analysis, TCA consultancy</vt:lpstr>
      <vt:lpstr>Conclusion Questions ?</vt:lpstr>
      <vt:lpstr>To go further</vt:lpstr>
      <vt:lpstr>References </vt:lpstr>
      <vt:lpstr>References </vt:lpstr>
      <vt:lpstr>References</vt:lpstr>
      <vt:lpstr>References </vt:lpstr>
    </vt:vector>
  </TitlesOfParts>
  <Company>ADIA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Title</dc:title>
  <dc:creator>Bjorn Bottin</dc:creator>
  <cp:lastModifiedBy>Amine Raboun</cp:lastModifiedBy>
  <cp:revision>20</cp:revision>
  <cp:lastPrinted>2013-12-03T16:54:59Z</cp:lastPrinted>
  <dcterms:created xsi:type="dcterms:W3CDTF">2018-01-16T05:57:55Z</dcterms:created>
  <dcterms:modified xsi:type="dcterms:W3CDTF">2023-01-20T13:50:27Z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0x0101006AA684A9B04ADF45A499AD4A3B8D1DB4</vt:lpwstr>
  </property>
  <property fmtid="{D5CDD505-2E9C-101B-9397-08002B2CF9AE}" pid="3" name="MSIP_Label_801c0dd7-740b-4336-b45e-817693cc39db_Enabled">
    <vt:lpwstr>true</vt:lpwstr>
  </property>
  <property fmtid="{D5CDD505-2E9C-101B-9397-08002B2CF9AE}" pid="4" name="MSIP_Label_801c0dd7-740b-4336-b45e-817693cc39db_SetDate">
    <vt:lpwstr>2021-11-07T12:43:19Z</vt:lpwstr>
  </property>
  <property fmtid="{D5CDD505-2E9C-101B-9397-08002B2CF9AE}" pid="5" name="MSIP_Label_801c0dd7-740b-4336-b45e-817693cc39db_Method">
    <vt:lpwstr>Privileged</vt:lpwstr>
  </property>
  <property fmtid="{D5CDD505-2E9C-101B-9397-08002B2CF9AE}" pid="6" name="MSIP_Label_801c0dd7-740b-4336-b45e-817693cc39db_Name">
    <vt:lpwstr>ADIA Only_0</vt:lpwstr>
  </property>
  <property fmtid="{D5CDD505-2E9C-101B-9397-08002B2CF9AE}" pid="7" name="MSIP_Label_801c0dd7-740b-4336-b45e-817693cc39db_SiteId">
    <vt:lpwstr>8506c69f-005d-421b-b670-9a8ccd5aee63</vt:lpwstr>
  </property>
  <property fmtid="{D5CDD505-2E9C-101B-9397-08002B2CF9AE}" pid="8" name="MSIP_Label_801c0dd7-740b-4336-b45e-817693cc39db_ActionId">
    <vt:lpwstr>e6824eef-6a59-49a2-8a2e-98d5038f5aaa</vt:lpwstr>
  </property>
  <property fmtid="{D5CDD505-2E9C-101B-9397-08002B2CF9AE}" pid="9" name="MSIP_Label_801c0dd7-740b-4336-b45e-817693cc39db_ContentBits">
    <vt:lpwstr>2</vt:lpwstr>
  </property>
</Properties>
</file>