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31"/>
  </p:notesMasterIdLst>
  <p:sldIdLst>
    <p:sldId id="261" r:id="rId5"/>
    <p:sldId id="304" r:id="rId6"/>
    <p:sldId id="275" r:id="rId7"/>
    <p:sldId id="324" r:id="rId8"/>
    <p:sldId id="308" r:id="rId9"/>
    <p:sldId id="309" r:id="rId10"/>
    <p:sldId id="310" r:id="rId11"/>
    <p:sldId id="305" r:id="rId12"/>
    <p:sldId id="306" r:id="rId13"/>
    <p:sldId id="314" r:id="rId14"/>
    <p:sldId id="325" r:id="rId15"/>
    <p:sldId id="311" r:id="rId16"/>
    <p:sldId id="313" r:id="rId17"/>
    <p:sldId id="312" r:id="rId18"/>
    <p:sldId id="315" r:id="rId19"/>
    <p:sldId id="326" r:id="rId20"/>
    <p:sldId id="316" r:id="rId21"/>
    <p:sldId id="318" r:id="rId22"/>
    <p:sldId id="317" r:id="rId23"/>
    <p:sldId id="327" r:id="rId24"/>
    <p:sldId id="319" r:id="rId25"/>
    <p:sldId id="321" r:id="rId26"/>
    <p:sldId id="320" r:id="rId27"/>
    <p:sldId id="322" r:id="rId28"/>
    <p:sldId id="323" r:id="rId29"/>
    <p:sldId id="298" r:id="rId30"/>
  </p:sldIdLst>
  <p:sldSz cx="12192000" cy="6858000"/>
  <p:notesSz cx="6400800" cy="86868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78"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354"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532"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709"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886" algn="l" defTabSz="457178" rtl="0" eaLnBrk="1" latinLnBrk="0" hangingPunct="1">
      <a:defRPr kern="1200">
        <a:solidFill>
          <a:schemeClr val="tx1"/>
        </a:solidFill>
        <a:latin typeface="Arial" charset="0"/>
        <a:ea typeface="ＭＳ Ｐゴシック" charset="0"/>
        <a:cs typeface="ＭＳ Ｐゴシック" charset="0"/>
      </a:defRPr>
    </a:lvl6pPr>
    <a:lvl7pPr marL="2743062" algn="l" defTabSz="457178" rtl="0" eaLnBrk="1" latinLnBrk="0" hangingPunct="1">
      <a:defRPr kern="1200">
        <a:solidFill>
          <a:schemeClr val="tx1"/>
        </a:solidFill>
        <a:latin typeface="Arial" charset="0"/>
        <a:ea typeface="ＭＳ Ｐゴシック" charset="0"/>
        <a:cs typeface="ＭＳ Ｐゴシック" charset="0"/>
      </a:defRPr>
    </a:lvl7pPr>
    <a:lvl8pPr marL="3200240" algn="l" defTabSz="457178" rtl="0" eaLnBrk="1" latinLnBrk="0" hangingPunct="1">
      <a:defRPr kern="1200">
        <a:solidFill>
          <a:schemeClr val="tx1"/>
        </a:solidFill>
        <a:latin typeface="Arial" charset="0"/>
        <a:ea typeface="ＭＳ Ｐゴシック" charset="0"/>
        <a:cs typeface="ＭＳ Ｐゴシック" charset="0"/>
      </a:defRPr>
    </a:lvl8pPr>
    <a:lvl9pPr marL="3657418" algn="l" defTabSz="457178"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67878-B6E9-4C6E-BC3A-A58BE2041CB6}" v="5" dt="2022-12-13T13:16:02.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3" y="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363" cy="434975"/>
          </a:xfrm>
          <a:prstGeom prst="rect">
            <a:avLst/>
          </a:prstGeom>
        </p:spPr>
        <p:txBody>
          <a:bodyPr vert="horz" lIns="86211" tIns="43106" rIns="86211" bIns="43106" rtlCol="0"/>
          <a:lstStyle>
            <a:lvl1pPr algn="l" fontAlgn="auto">
              <a:spcBef>
                <a:spcPts val="0"/>
              </a:spcBef>
              <a:spcAft>
                <a:spcPts val="0"/>
              </a:spcAft>
              <a:defRPr sz="1100">
                <a:latin typeface="+mn-lt"/>
                <a:ea typeface="+mn-ea"/>
                <a:cs typeface="+mn-cs"/>
              </a:defRPr>
            </a:lvl1pPr>
          </a:lstStyle>
          <a:p>
            <a:pPr>
              <a:defRPr/>
            </a:pPr>
            <a:endParaRPr lang="en-GB"/>
          </a:p>
        </p:txBody>
      </p:sp>
      <p:sp>
        <p:nvSpPr>
          <p:cNvPr id="3" name="Date Placeholder 2"/>
          <p:cNvSpPr>
            <a:spLocks noGrp="1"/>
          </p:cNvSpPr>
          <p:nvPr>
            <p:ph type="dt" idx="1"/>
          </p:nvPr>
        </p:nvSpPr>
        <p:spPr>
          <a:xfrm>
            <a:off x="3625850" y="0"/>
            <a:ext cx="2773363" cy="434975"/>
          </a:xfrm>
          <a:prstGeom prst="rect">
            <a:avLst/>
          </a:prstGeom>
        </p:spPr>
        <p:txBody>
          <a:bodyPr vert="horz" lIns="86211" tIns="43106" rIns="86211" bIns="43106" rtlCol="0"/>
          <a:lstStyle>
            <a:lvl1pPr algn="r" fontAlgn="auto">
              <a:spcBef>
                <a:spcPts val="0"/>
              </a:spcBef>
              <a:spcAft>
                <a:spcPts val="0"/>
              </a:spcAft>
              <a:defRPr sz="1100" smtClean="0">
                <a:latin typeface="+mn-lt"/>
                <a:ea typeface="+mn-ea"/>
                <a:cs typeface="+mn-cs"/>
              </a:defRPr>
            </a:lvl1pPr>
          </a:lstStyle>
          <a:p>
            <a:pPr>
              <a:defRPr/>
            </a:pPr>
            <a:fld id="{7323700B-306E-9945-933C-135090536FA4}" type="datetimeFigureOut">
              <a:rPr lang="en-GB"/>
              <a:pPr>
                <a:defRPr/>
              </a:pPr>
              <a:t>24/12/2022</a:t>
            </a:fld>
            <a:endParaRPr lang="en-GB"/>
          </a:p>
        </p:txBody>
      </p:sp>
      <p:sp>
        <p:nvSpPr>
          <p:cNvPr id="4" name="Slide Image Placeholder 3"/>
          <p:cNvSpPr>
            <a:spLocks noGrp="1" noRot="1" noChangeAspect="1"/>
          </p:cNvSpPr>
          <p:nvPr>
            <p:ph type="sldImg" idx="2"/>
          </p:nvPr>
        </p:nvSpPr>
        <p:spPr>
          <a:xfrm>
            <a:off x="306388" y="652463"/>
            <a:ext cx="5788025" cy="3255962"/>
          </a:xfrm>
          <a:prstGeom prst="rect">
            <a:avLst/>
          </a:prstGeom>
          <a:noFill/>
          <a:ln w="12700">
            <a:solidFill>
              <a:prstClr val="black"/>
            </a:solidFill>
          </a:ln>
        </p:spPr>
        <p:txBody>
          <a:bodyPr vert="horz" lIns="86211" tIns="43106" rIns="86211" bIns="43106" rtlCol="0" anchor="ctr"/>
          <a:lstStyle/>
          <a:p>
            <a:pPr lvl="0"/>
            <a:endParaRPr lang="en-GB" noProof="0"/>
          </a:p>
        </p:txBody>
      </p:sp>
      <p:sp>
        <p:nvSpPr>
          <p:cNvPr id="5" name="Notes Placeholder 4"/>
          <p:cNvSpPr>
            <a:spLocks noGrp="1"/>
          </p:cNvSpPr>
          <p:nvPr>
            <p:ph type="body" sz="quarter" idx="3"/>
          </p:nvPr>
        </p:nvSpPr>
        <p:spPr>
          <a:xfrm>
            <a:off x="639763" y="4125913"/>
            <a:ext cx="5121275" cy="3910012"/>
          </a:xfrm>
          <a:prstGeom prst="rect">
            <a:avLst/>
          </a:prstGeom>
        </p:spPr>
        <p:txBody>
          <a:bodyPr vert="horz" lIns="86211" tIns="43106" rIns="86211" bIns="4310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250238"/>
            <a:ext cx="2773363" cy="434975"/>
          </a:xfrm>
          <a:prstGeom prst="rect">
            <a:avLst/>
          </a:prstGeom>
        </p:spPr>
        <p:txBody>
          <a:bodyPr vert="horz" lIns="86211" tIns="43106" rIns="86211" bIns="43106" rtlCol="0" anchor="b"/>
          <a:lstStyle>
            <a:lvl1pPr algn="l" fontAlgn="auto">
              <a:spcBef>
                <a:spcPts val="0"/>
              </a:spcBef>
              <a:spcAft>
                <a:spcPts val="0"/>
              </a:spcAft>
              <a:defRPr sz="11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625850" y="8250238"/>
            <a:ext cx="2773363" cy="434975"/>
          </a:xfrm>
          <a:prstGeom prst="rect">
            <a:avLst/>
          </a:prstGeom>
        </p:spPr>
        <p:txBody>
          <a:bodyPr vert="horz" lIns="86211" tIns="43106" rIns="86211" bIns="43106" rtlCol="0" anchor="b"/>
          <a:lstStyle>
            <a:lvl1pPr algn="r" fontAlgn="auto">
              <a:spcBef>
                <a:spcPts val="0"/>
              </a:spcBef>
              <a:spcAft>
                <a:spcPts val="0"/>
              </a:spcAft>
              <a:defRPr sz="1100" smtClean="0">
                <a:latin typeface="+mn-lt"/>
                <a:ea typeface="+mn-ea"/>
                <a:cs typeface="+mn-cs"/>
              </a:defRPr>
            </a:lvl1pPr>
          </a:lstStyle>
          <a:p>
            <a:pPr>
              <a:defRPr/>
            </a:pPr>
            <a:fld id="{ED5456F4-9875-E245-A183-54C68AF131AE}" type="slidenum">
              <a:rPr lang="en-GB"/>
              <a:pPr>
                <a:defRPr/>
              </a:pPr>
              <a:t>‹#›</a:t>
            </a:fld>
            <a:endParaRPr lang="en-GB"/>
          </a:p>
        </p:txBody>
      </p:sp>
    </p:spTree>
    <p:extLst>
      <p:ext uri="{BB962C8B-B14F-4D97-AF65-F5344CB8AC3E}">
        <p14:creationId xmlns:p14="http://schemas.microsoft.com/office/powerpoint/2010/main" val="14323791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178" algn="l" rtl="0" fontAlgn="base">
      <a:spcBef>
        <a:spcPct val="30000"/>
      </a:spcBef>
      <a:spcAft>
        <a:spcPct val="0"/>
      </a:spcAft>
      <a:defRPr sz="1200" kern="1200">
        <a:solidFill>
          <a:schemeClr val="tx1"/>
        </a:solidFill>
        <a:latin typeface="+mn-lt"/>
        <a:ea typeface="ＭＳ Ｐゴシック" charset="0"/>
        <a:cs typeface="+mn-cs"/>
      </a:defRPr>
    </a:lvl2pPr>
    <a:lvl3pPr marL="914354" algn="l" rtl="0" fontAlgn="base">
      <a:spcBef>
        <a:spcPct val="30000"/>
      </a:spcBef>
      <a:spcAft>
        <a:spcPct val="0"/>
      </a:spcAft>
      <a:defRPr sz="1200" kern="1200">
        <a:solidFill>
          <a:schemeClr val="tx1"/>
        </a:solidFill>
        <a:latin typeface="+mn-lt"/>
        <a:ea typeface="ＭＳ Ｐゴシック" charset="0"/>
        <a:cs typeface="+mn-cs"/>
      </a:defRPr>
    </a:lvl3pPr>
    <a:lvl4pPr marL="1371532" algn="l" rtl="0" fontAlgn="base">
      <a:spcBef>
        <a:spcPct val="30000"/>
      </a:spcBef>
      <a:spcAft>
        <a:spcPct val="0"/>
      </a:spcAft>
      <a:defRPr sz="1200" kern="1200">
        <a:solidFill>
          <a:schemeClr val="tx1"/>
        </a:solidFill>
        <a:latin typeface="+mn-lt"/>
        <a:ea typeface="ＭＳ Ｐゴシック" charset="0"/>
        <a:cs typeface="+mn-cs"/>
      </a:defRPr>
    </a:lvl4pPr>
    <a:lvl5pPr marL="1828709" algn="l" rtl="0" fontAlgn="base">
      <a:spcBef>
        <a:spcPct val="30000"/>
      </a:spcBef>
      <a:spcAft>
        <a:spcPct val="0"/>
      </a:spcAft>
      <a:defRPr sz="1200" kern="1200">
        <a:solidFill>
          <a:schemeClr val="tx1"/>
        </a:solidFill>
        <a:latin typeface="+mn-lt"/>
        <a:ea typeface="ＭＳ Ｐゴシック" charset="0"/>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5456F4-9875-E245-A183-54C68AF131AE}" type="slidenum">
              <a:rPr lang="en-GB" smtClean="0"/>
              <a:pPr>
                <a:defRPr/>
              </a:pPr>
              <a:t>7</a:t>
            </a:fld>
            <a:endParaRPr lang="en-GB"/>
          </a:p>
        </p:txBody>
      </p:sp>
    </p:spTree>
    <p:extLst>
      <p:ext uri="{BB962C8B-B14F-4D97-AF65-F5344CB8AC3E}">
        <p14:creationId xmlns:p14="http://schemas.microsoft.com/office/powerpoint/2010/main" val="3539668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6596" y="1711895"/>
            <a:ext cx="9090781" cy="904863"/>
          </a:xfrm>
        </p:spPr>
        <p:txBody>
          <a:bodyPr>
            <a:noAutofit/>
          </a:bodyPr>
          <a:lstStyle>
            <a:lvl1pPr>
              <a:lnSpc>
                <a:spcPct val="105000"/>
              </a:lnSpc>
              <a:defRPr sz="2800" baseline="0">
                <a:solidFill>
                  <a:schemeClr val="tx1"/>
                </a:solidFill>
              </a:defRPr>
            </a:lvl1pPr>
          </a:lstStyle>
          <a:p>
            <a:r>
              <a:rPr lang="en-US"/>
              <a:t>Click to edit Master title style</a:t>
            </a:r>
            <a:endParaRPr lang="en-GB"/>
          </a:p>
        </p:txBody>
      </p:sp>
      <p:sp>
        <p:nvSpPr>
          <p:cNvPr id="3" name="Subtitle 2"/>
          <p:cNvSpPr>
            <a:spLocks noGrp="1"/>
          </p:cNvSpPr>
          <p:nvPr>
            <p:ph type="subTitle" idx="1"/>
          </p:nvPr>
        </p:nvSpPr>
        <p:spPr>
          <a:xfrm>
            <a:off x="416595" y="3091128"/>
            <a:ext cx="9039780" cy="1752600"/>
          </a:xfrm>
        </p:spPr>
        <p:txBody>
          <a:bodyPr>
            <a:normAutofit/>
          </a:bodyPr>
          <a:lstStyle>
            <a:lvl1pPr marL="0" indent="0" algn="l">
              <a:lnSpc>
                <a:spcPct val="120000"/>
              </a:lnSpc>
              <a:spcBef>
                <a:spcPts val="0"/>
              </a:spcBef>
              <a:buNone/>
              <a:defRPr sz="1500">
                <a:solidFill>
                  <a:schemeClr val="tx1"/>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endParaRPr lang="en-GB"/>
          </a:p>
        </p:txBody>
      </p:sp>
      <p:sp>
        <p:nvSpPr>
          <p:cNvPr id="6" name="Slide Number Placeholder 5"/>
          <p:cNvSpPr>
            <a:spLocks noGrp="1"/>
          </p:cNvSpPr>
          <p:nvPr userDrawn="1">
            <p:ph type="sldNum" sz="quarter" idx="12"/>
          </p:nvPr>
        </p:nvSpPr>
        <p:spPr/>
        <p:txBody>
          <a:bodyPr/>
          <a:lstStyle>
            <a:lvl1pPr algn="l">
              <a:defRPr sz="700" smtClean="0">
                <a:solidFill>
                  <a:schemeClr val="accent3"/>
                </a:solidFill>
              </a:defRPr>
            </a:lvl1pPr>
          </a:lstStyle>
          <a:p>
            <a:pPr>
              <a:defRPr/>
            </a:pPr>
            <a:fld id="{C9637D78-7754-3E41-8E8F-6BFD762CABAE}" type="slidenum">
              <a:rPr lang="en-GB"/>
              <a:pPr>
                <a:defRPr/>
              </a:pPr>
              <a:t>‹#›</a:t>
            </a:fld>
            <a:endParaRPr lang="en-GB"/>
          </a:p>
        </p:txBody>
      </p:sp>
      <p:sp>
        <p:nvSpPr>
          <p:cNvPr id="7"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
        <p:nvSpPr>
          <p:cNvPr id="10" name="Rectangle 9"/>
          <p:cNvSpPr/>
          <p:nvPr userDrawn="1"/>
        </p:nvSpPr>
        <p:spPr>
          <a:xfrm>
            <a:off x="10896536" y="260648"/>
            <a:ext cx="1056117"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GB"/>
          </a:p>
        </p:txBody>
      </p:sp>
      <p:pic>
        <p:nvPicPr>
          <p:cNvPr id="11" name="Picture 10" descr="AD Inv.png"/>
          <p:cNvPicPr>
            <a:picLocks noChangeAspect="1"/>
          </p:cNvPicPr>
          <p:nvPr userDrawn="1"/>
        </p:nvPicPr>
        <p:blipFill>
          <a:blip r:embed="rId2" cstate="print"/>
          <a:stretch>
            <a:fillRect/>
          </a:stretch>
        </p:blipFill>
        <p:spPr>
          <a:xfrm>
            <a:off x="10383385" y="295884"/>
            <a:ext cx="1423419" cy="271273"/>
          </a:xfrm>
          <a:prstGeom prst="rect">
            <a:avLst/>
          </a:prstGeom>
        </p:spPr>
      </p:pic>
      <p:pic>
        <p:nvPicPr>
          <p:cNvPr id="13" name="Picture 12" descr="Logo.png"/>
          <p:cNvPicPr>
            <a:picLocks noChangeAspect="1"/>
          </p:cNvPicPr>
          <p:nvPr userDrawn="1"/>
        </p:nvPicPr>
        <p:blipFill>
          <a:blip r:embed="rId3" cstate="print"/>
          <a:stretch>
            <a:fillRect/>
          </a:stretch>
        </p:blipFill>
        <p:spPr>
          <a:xfrm>
            <a:off x="10822895" y="1782533"/>
            <a:ext cx="983911" cy="306000"/>
          </a:xfrm>
          <a:prstGeom prst="rect">
            <a:avLst/>
          </a:prstGeom>
        </p:spPr>
      </p:pic>
      <p:pic>
        <p:nvPicPr>
          <p:cNvPr id="14" name="Picture 13" descr="RealProgress_blk.png"/>
          <p:cNvPicPr>
            <a:picLocks noChangeAspect="1"/>
          </p:cNvPicPr>
          <p:nvPr userDrawn="1"/>
        </p:nvPicPr>
        <p:blipFill>
          <a:blip r:embed="rId4" cstate="print"/>
          <a:stretch>
            <a:fillRect/>
          </a:stretch>
        </p:blipFill>
        <p:spPr>
          <a:xfrm>
            <a:off x="10886947" y="6220831"/>
            <a:ext cx="1000076" cy="290572"/>
          </a:xfrm>
          <a:prstGeom prst="rect">
            <a:avLst/>
          </a:prstGeom>
        </p:spPr>
      </p:pic>
    </p:spTree>
    <p:extLst>
      <p:ext uri="{BB962C8B-B14F-4D97-AF65-F5344CB8AC3E}">
        <p14:creationId xmlns:p14="http://schemas.microsoft.com/office/powerpoint/2010/main" val="7417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lvl1pPr>
              <a:defRPr/>
            </a:lvl1pPr>
          </a:lstStyle>
          <a:p>
            <a:pPr>
              <a:defRPr/>
            </a:pPr>
            <a:fld id="{F46FFCC8-0F20-9B4B-AD2E-8C39025E5577}" type="slidenum">
              <a:rPr lang="en-GB"/>
              <a:pPr>
                <a:defRPr/>
              </a:pPr>
              <a:t>‹#›</a:t>
            </a:fld>
            <a:endParaRPr lang="en-GB"/>
          </a:p>
        </p:txBody>
      </p:sp>
      <p:sp>
        <p:nvSpPr>
          <p:cNvPr id="8"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Tree>
    <p:extLst>
      <p:ext uri="{BB962C8B-B14F-4D97-AF65-F5344CB8AC3E}">
        <p14:creationId xmlns:p14="http://schemas.microsoft.com/office/powerpoint/2010/main" val="403499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3200" y="241201"/>
            <a:ext cx="10363200" cy="338555"/>
          </a:xfrm>
        </p:spPr>
        <p:txBody>
          <a:bodyPr>
            <a:spAutoFit/>
          </a:bodyPr>
          <a:lstStyle>
            <a:lvl1pPr algn="l" defTabSz="914354" rtl="0" eaLnBrk="1" latinLnBrk="0" hangingPunct="1">
              <a:lnSpc>
                <a:spcPct val="110000"/>
              </a:lnSpc>
              <a:spcBef>
                <a:spcPct val="0"/>
              </a:spcBef>
              <a:buNone/>
              <a:defRPr lang="en-GB" sz="2000" kern="1200" baseline="0" dirty="0">
                <a:solidFill>
                  <a:schemeClr val="tx1"/>
                </a:solidFill>
                <a:latin typeface="+mj-lt"/>
                <a:ea typeface="+mj-ea"/>
                <a:cs typeface="+mj-cs"/>
              </a:defRPr>
            </a:lvl1pPr>
          </a:lstStyle>
          <a:p>
            <a:r>
              <a:rPr lang="en-US"/>
              <a:t>Click to edit Master title style</a:t>
            </a:r>
            <a:endParaRPr lang="en-GB"/>
          </a:p>
        </p:txBody>
      </p:sp>
      <p:sp>
        <p:nvSpPr>
          <p:cNvPr id="3" name="Text Placeholder 2"/>
          <p:cNvSpPr>
            <a:spLocks noGrp="1"/>
          </p:cNvSpPr>
          <p:nvPr>
            <p:ph type="body" idx="1"/>
          </p:nvPr>
        </p:nvSpPr>
        <p:spPr>
          <a:xfrm>
            <a:off x="403200" y="585449"/>
            <a:ext cx="10363200" cy="307777"/>
          </a:xfrm>
        </p:spPr>
        <p:txBody>
          <a:bodyPr anchor="b">
            <a:spAutoFit/>
          </a:bodyPr>
          <a:lstStyle>
            <a:lvl1pPr marL="0" indent="0">
              <a:buNone/>
              <a:defRPr sz="2000" baseline="0">
                <a:solidFill>
                  <a:schemeClr val="accent2"/>
                </a:solidFill>
                <a:latin typeface="+mj-lt"/>
              </a:defRPr>
            </a:lvl1pPr>
            <a:lvl2pPr marL="457178" indent="0">
              <a:buNone/>
              <a:defRPr sz="1900">
                <a:solidFill>
                  <a:schemeClr val="tx1">
                    <a:tint val="75000"/>
                  </a:schemeClr>
                </a:solidFill>
              </a:defRPr>
            </a:lvl2pPr>
            <a:lvl3pPr marL="914354" indent="0">
              <a:buNone/>
              <a:defRPr sz="1600">
                <a:solidFill>
                  <a:schemeClr val="tx1">
                    <a:tint val="75000"/>
                  </a:schemeClr>
                </a:solidFill>
              </a:defRPr>
            </a:lvl3pPr>
            <a:lvl4pPr marL="1371532" indent="0">
              <a:buNone/>
              <a:defRPr sz="1500">
                <a:solidFill>
                  <a:schemeClr val="tx1">
                    <a:tint val="75000"/>
                  </a:schemeClr>
                </a:solidFill>
              </a:defRPr>
            </a:lvl4pPr>
            <a:lvl5pPr marL="1828709" indent="0">
              <a:buNone/>
              <a:defRPr sz="1500">
                <a:solidFill>
                  <a:schemeClr val="tx1">
                    <a:tint val="75000"/>
                  </a:schemeClr>
                </a:solidFill>
              </a:defRPr>
            </a:lvl5pPr>
            <a:lvl6pPr marL="2285886" indent="0">
              <a:buNone/>
              <a:defRPr sz="1500">
                <a:solidFill>
                  <a:schemeClr val="tx1">
                    <a:tint val="75000"/>
                  </a:schemeClr>
                </a:solidFill>
              </a:defRPr>
            </a:lvl6pPr>
            <a:lvl7pPr marL="2743062" indent="0">
              <a:buNone/>
              <a:defRPr sz="1500">
                <a:solidFill>
                  <a:schemeClr val="tx1">
                    <a:tint val="75000"/>
                  </a:schemeClr>
                </a:solidFill>
              </a:defRPr>
            </a:lvl7pPr>
            <a:lvl8pPr marL="3200240" indent="0">
              <a:buNone/>
              <a:defRPr sz="1500">
                <a:solidFill>
                  <a:schemeClr val="tx1">
                    <a:tint val="75000"/>
                  </a:schemeClr>
                </a:solidFill>
              </a:defRPr>
            </a:lvl8pPr>
            <a:lvl9pPr marL="3657418" indent="0">
              <a:buNone/>
              <a:defRPr sz="15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403200" y="1074553"/>
            <a:ext cx="11384517" cy="5419241"/>
          </a:xfrm>
          <a:solidFill>
            <a:schemeClr val="accent3"/>
          </a:solidFill>
          <a:ln>
            <a:noFill/>
          </a:ln>
        </p:spPr>
        <p:txBody>
          <a:bodyPr rtlCol="0">
            <a:normAutofit/>
          </a:bodyPr>
          <a:lstStyle/>
          <a:p>
            <a:pPr lvl="0"/>
            <a:r>
              <a:rPr lang="en-US" noProof="0"/>
              <a:t>Click icon to add picture</a:t>
            </a:r>
            <a:endParaRPr lang="en-GB" noProof="0"/>
          </a:p>
        </p:txBody>
      </p:sp>
      <p:sp>
        <p:nvSpPr>
          <p:cNvPr id="7" name="Slide Number Placeholder 5"/>
          <p:cNvSpPr>
            <a:spLocks noGrp="1"/>
          </p:cNvSpPr>
          <p:nvPr>
            <p:ph type="sldNum" sz="quarter" idx="16"/>
          </p:nvPr>
        </p:nvSpPr>
        <p:spPr/>
        <p:txBody>
          <a:bodyPr/>
          <a:lstStyle>
            <a:lvl1pPr>
              <a:defRPr/>
            </a:lvl1pPr>
          </a:lstStyle>
          <a:p>
            <a:pPr>
              <a:defRPr/>
            </a:pPr>
            <a:fld id="{3D4C0A5D-B3FE-194F-A96A-52EFB8FBE98C}" type="slidenum">
              <a:rPr lang="en-GB"/>
              <a:pPr>
                <a:defRPr/>
              </a:pPr>
              <a:t>‹#›</a:t>
            </a:fld>
            <a:endParaRPr lang="en-GB"/>
          </a:p>
        </p:txBody>
      </p:sp>
      <p:sp>
        <p:nvSpPr>
          <p:cNvPr id="8"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Tree>
    <p:extLst>
      <p:ext uri="{BB962C8B-B14F-4D97-AF65-F5344CB8AC3E}">
        <p14:creationId xmlns:p14="http://schemas.microsoft.com/office/powerpoint/2010/main" val="142487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1" name="Content Placeholder 10"/>
          <p:cNvSpPr>
            <a:spLocks noGrp="1"/>
          </p:cNvSpPr>
          <p:nvPr>
            <p:ph sz="quarter" idx="13"/>
          </p:nvPr>
        </p:nvSpPr>
        <p:spPr>
          <a:xfrm>
            <a:off x="388800" y="1763713"/>
            <a:ext cx="5580336" cy="4735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10"/>
          <p:cNvSpPr>
            <a:spLocks noGrp="1"/>
          </p:cNvSpPr>
          <p:nvPr>
            <p:ph sz="quarter" idx="14"/>
          </p:nvPr>
        </p:nvSpPr>
        <p:spPr>
          <a:xfrm>
            <a:off x="6191251" y="1763713"/>
            <a:ext cx="5580336" cy="4735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7"/>
          </p:nvPr>
        </p:nvSpPr>
        <p:spPr/>
        <p:txBody>
          <a:bodyPr/>
          <a:lstStyle>
            <a:lvl1pPr>
              <a:defRPr/>
            </a:lvl1pPr>
          </a:lstStyle>
          <a:p>
            <a:pPr>
              <a:defRPr/>
            </a:pPr>
            <a:fld id="{D76C8C42-B837-854A-BCA7-4590CD69062D}" type="slidenum">
              <a:rPr lang="en-GB"/>
              <a:pPr>
                <a:defRPr/>
              </a:pPr>
              <a:t>‹#›</a:t>
            </a:fld>
            <a:endParaRPr lang="en-GB"/>
          </a:p>
        </p:txBody>
      </p:sp>
      <p:sp>
        <p:nvSpPr>
          <p:cNvPr id="8"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Tree>
    <p:extLst>
      <p:ext uri="{BB962C8B-B14F-4D97-AF65-F5344CB8AC3E}">
        <p14:creationId xmlns:p14="http://schemas.microsoft.com/office/powerpoint/2010/main" val="244855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1" name="Content Placeholder 10"/>
          <p:cNvSpPr>
            <a:spLocks noGrp="1"/>
          </p:cNvSpPr>
          <p:nvPr>
            <p:ph sz="quarter" idx="13"/>
          </p:nvPr>
        </p:nvSpPr>
        <p:spPr>
          <a:xfrm>
            <a:off x="388801" y="1763713"/>
            <a:ext cx="5599251" cy="4735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p:cNvSpPr>
            <a:spLocks noGrp="1"/>
          </p:cNvSpPr>
          <p:nvPr>
            <p:ph type="pic" sz="quarter" idx="14"/>
          </p:nvPr>
        </p:nvSpPr>
        <p:spPr>
          <a:xfrm>
            <a:off x="6191253" y="1763712"/>
            <a:ext cx="5596467" cy="4734000"/>
          </a:xfrm>
          <a:solidFill>
            <a:schemeClr val="accent3"/>
          </a:solidFill>
        </p:spPr>
        <p:txBody>
          <a:bodyPr rtlCol="0">
            <a:normAutofit/>
          </a:bodyPr>
          <a:lstStyle/>
          <a:p>
            <a:pPr lvl="0"/>
            <a:r>
              <a:rPr lang="en-US" noProof="0"/>
              <a:t>Click icon to add picture</a:t>
            </a:r>
            <a:endParaRPr lang="en-GB" noProof="0"/>
          </a:p>
        </p:txBody>
      </p:sp>
      <p:sp>
        <p:nvSpPr>
          <p:cNvPr id="7" name="Slide Number Placeholder 6"/>
          <p:cNvSpPr>
            <a:spLocks noGrp="1"/>
          </p:cNvSpPr>
          <p:nvPr>
            <p:ph type="sldNum" sz="quarter" idx="17"/>
          </p:nvPr>
        </p:nvSpPr>
        <p:spPr/>
        <p:txBody>
          <a:bodyPr/>
          <a:lstStyle>
            <a:lvl1pPr>
              <a:defRPr/>
            </a:lvl1pPr>
          </a:lstStyle>
          <a:p>
            <a:pPr>
              <a:defRPr/>
            </a:pPr>
            <a:fld id="{2698A4D4-DF60-E04C-A13C-538F1207D8F9}" type="slidenum">
              <a:rPr lang="en-GB"/>
              <a:pPr>
                <a:defRPr/>
              </a:pPr>
              <a:t>‹#›</a:t>
            </a:fld>
            <a:endParaRPr lang="en-GB"/>
          </a:p>
        </p:txBody>
      </p:sp>
      <p:sp>
        <p:nvSpPr>
          <p:cNvPr id="8"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Tree>
    <p:extLst>
      <p:ext uri="{BB962C8B-B14F-4D97-AF65-F5344CB8AC3E}">
        <p14:creationId xmlns:p14="http://schemas.microsoft.com/office/powerpoint/2010/main" val="269346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sz="quarter" idx="12"/>
          </p:nvPr>
        </p:nvSpPr>
        <p:spPr/>
        <p:txBody>
          <a:bodyPr/>
          <a:lstStyle>
            <a:lvl1pPr>
              <a:defRPr/>
            </a:lvl1pPr>
          </a:lstStyle>
          <a:p>
            <a:pPr>
              <a:defRPr/>
            </a:pPr>
            <a:fld id="{DC74ACC8-B41F-B34B-A2AB-A5583EAE97D2}" type="slidenum">
              <a:rPr lang="en-GB"/>
              <a:pPr>
                <a:defRPr/>
              </a:pPr>
              <a:t>‹#›</a:t>
            </a:fld>
            <a:endParaRPr lang="en-GB"/>
          </a:p>
        </p:txBody>
      </p:sp>
      <p:sp>
        <p:nvSpPr>
          <p:cNvPr id="6"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Tree>
    <p:extLst>
      <p:ext uri="{BB962C8B-B14F-4D97-AF65-F5344CB8AC3E}">
        <p14:creationId xmlns:p14="http://schemas.microsoft.com/office/powerpoint/2010/main" val="231498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A351274B-5F8F-CE49-9274-1D25887130B4}" type="slidenum">
              <a:rPr lang="en-GB"/>
              <a:pPr>
                <a:defRPr/>
              </a:pPr>
              <a:t>‹#›</a:t>
            </a:fld>
            <a:endParaRPr lang="en-GB"/>
          </a:p>
        </p:txBody>
      </p:sp>
      <p:sp>
        <p:nvSpPr>
          <p:cNvPr id="5"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Tree>
    <p:extLst>
      <p:ext uri="{BB962C8B-B14F-4D97-AF65-F5344CB8AC3E}">
        <p14:creationId xmlns:p14="http://schemas.microsoft.com/office/powerpoint/2010/main" val="420767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imple slide_01">
    <p:spTree>
      <p:nvGrpSpPr>
        <p:cNvPr id="1" name=""/>
        <p:cNvGrpSpPr/>
        <p:nvPr/>
      </p:nvGrpSpPr>
      <p:grpSpPr>
        <a:xfrm>
          <a:off x="0" y="0"/>
          <a:ext cx="0" cy="0"/>
          <a:chOff x="0" y="0"/>
          <a:chExt cx="0" cy="0"/>
        </a:xfrm>
      </p:grpSpPr>
      <p:sp>
        <p:nvSpPr>
          <p:cNvPr id="2" name="Slide Number Placeholder 2"/>
          <p:cNvSpPr>
            <a:spLocks noGrp="1"/>
          </p:cNvSpPr>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7B5858E-6E3A-FA41-A729-5166818DF071}" type="slidenum">
              <a:rPr lang="en-US">
                <a:solidFill>
                  <a:srgbClr val="008D7F"/>
                </a:solidFill>
              </a:rPr>
              <a:pPr/>
              <a:t>‹#›</a:t>
            </a:fld>
            <a:endParaRPr lang="en-US">
              <a:solidFill>
                <a:srgbClr val="008D7F"/>
              </a:solidFill>
            </a:endParaRPr>
          </a:p>
        </p:txBody>
      </p:sp>
      <p:sp>
        <p:nvSpPr>
          <p:cNvPr id="15" name="Rectangle 14">
            <a:extLst>
              <a:ext uri="{FF2B5EF4-FFF2-40B4-BE49-F238E27FC236}">
                <a16:creationId xmlns:a16="http://schemas.microsoft.com/office/drawing/2014/main" id="{77E627AB-F30C-41B7-B74D-1B1B9E524076}"/>
              </a:ext>
            </a:extLst>
          </p:cNvPr>
          <p:cNvSpPr/>
          <p:nvPr userDrawn="1"/>
        </p:nvSpPr>
        <p:spPr>
          <a:xfrm>
            <a:off x="1" y="260648"/>
            <a:ext cx="468244" cy="6832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itle Placeholder 8">
            <a:extLst>
              <a:ext uri="{FF2B5EF4-FFF2-40B4-BE49-F238E27FC236}">
                <a16:creationId xmlns:a16="http://schemas.microsoft.com/office/drawing/2014/main" id="{0A43AEF1-D14F-4BDB-8204-C5C000254F19}"/>
              </a:ext>
            </a:extLst>
          </p:cNvPr>
          <p:cNvSpPr>
            <a:spLocks noGrp="1"/>
          </p:cNvSpPr>
          <p:nvPr>
            <p:ph type="title" hasCustomPrompt="1"/>
          </p:nvPr>
        </p:nvSpPr>
        <p:spPr>
          <a:xfrm>
            <a:off x="690032" y="415029"/>
            <a:ext cx="10807701" cy="374516"/>
          </a:xfrm>
          <a:prstGeom prst="rect">
            <a:avLst/>
          </a:prstGeom>
        </p:spPr>
        <p:txBody>
          <a:bodyPr vert="horz" lIns="0" tIns="45720" rIns="91440" bIns="45720" rtlCol="0" anchor="ctr">
            <a:noAutofit/>
          </a:bodyPr>
          <a:lstStyle>
            <a:lvl1pPr>
              <a:defRPr sz="2933"/>
            </a:lvl1pPr>
          </a:lstStyle>
          <a:p>
            <a:r>
              <a:rPr lang="en-US"/>
              <a:t>Title, 22pt, bold, max. 1 line</a:t>
            </a:r>
            <a:endParaRPr lang="en-US" dirty="0"/>
          </a:p>
        </p:txBody>
      </p:sp>
      <p:sp>
        <p:nvSpPr>
          <p:cNvPr id="16" name="Text Placeholder 6">
            <a:extLst>
              <a:ext uri="{FF2B5EF4-FFF2-40B4-BE49-F238E27FC236}">
                <a16:creationId xmlns:a16="http://schemas.microsoft.com/office/drawing/2014/main" id="{1F97CABE-4D15-4CD2-ADF5-2B8921C34F1C}"/>
              </a:ext>
            </a:extLst>
          </p:cNvPr>
          <p:cNvSpPr>
            <a:spLocks noGrp="1"/>
          </p:cNvSpPr>
          <p:nvPr>
            <p:ph type="body" sz="quarter" idx="34" hasCustomPrompt="1"/>
          </p:nvPr>
        </p:nvSpPr>
        <p:spPr>
          <a:xfrm>
            <a:off x="2623933" y="6443133"/>
            <a:ext cx="8368607" cy="131233"/>
          </a:xfrm>
          <a:prstGeom prst="rect">
            <a:avLst/>
          </a:prstGeom>
        </p:spPr>
        <p:txBody>
          <a:bodyPr lIns="0" tIns="0" rIns="0" bIns="0"/>
          <a:lstStyle>
            <a:lvl1pPr marL="0" indent="0">
              <a:spcAft>
                <a:spcPts val="0"/>
              </a:spcAft>
              <a:buClr>
                <a:schemeClr val="accent6"/>
              </a:buClr>
              <a:buFont typeface="Calibri" panose="020F0502020204030204" pitchFamily="34" charset="0"/>
              <a:buNone/>
              <a:defRPr sz="933" b="0">
                <a:solidFill>
                  <a:schemeClr val="bg2">
                    <a:lumMod val="50000"/>
                  </a:schemeClr>
                </a:solidFill>
              </a:defRPr>
            </a:lvl1pPr>
            <a:lvl2pPr>
              <a:defRPr sz="1400"/>
            </a:lvl2pPr>
            <a:lvl3pPr>
              <a:defRPr sz="1200"/>
            </a:lvl3pPr>
            <a:lvl4pPr>
              <a:defRPr sz="933"/>
            </a:lvl4pPr>
            <a:lvl5pPr>
              <a:defRPr sz="933"/>
            </a:lvl5pPr>
          </a:lstStyle>
          <a:p>
            <a:pPr lvl="0"/>
            <a:r>
              <a:rPr lang="en-US"/>
              <a:t>| Add </a:t>
            </a:r>
            <a:r>
              <a:rPr lang="en-US" dirty="0"/>
              <a:t>note here</a:t>
            </a:r>
            <a:endParaRPr lang="fr-FR" dirty="0"/>
          </a:p>
        </p:txBody>
      </p:sp>
      <p:sp>
        <p:nvSpPr>
          <p:cNvPr id="4" name="Text Placeholder 3">
            <a:extLst>
              <a:ext uri="{FF2B5EF4-FFF2-40B4-BE49-F238E27FC236}">
                <a16:creationId xmlns:a16="http://schemas.microsoft.com/office/drawing/2014/main" id="{2AF66582-FA36-40C4-8BCD-9751B57E16D5}"/>
              </a:ext>
            </a:extLst>
          </p:cNvPr>
          <p:cNvSpPr>
            <a:spLocks noGrp="1"/>
          </p:cNvSpPr>
          <p:nvPr>
            <p:ph type="body" sz="quarter" idx="35" hasCustomPrompt="1"/>
          </p:nvPr>
        </p:nvSpPr>
        <p:spPr>
          <a:xfrm>
            <a:off x="683683" y="1700809"/>
            <a:ext cx="10820400" cy="4471393"/>
          </a:xfrm>
          <a:prstGeom prst="rect">
            <a:avLst/>
          </a:prstGeom>
        </p:spPr>
        <p:txBody>
          <a:bodyPr/>
          <a:lstStyle>
            <a:lvl1pPr>
              <a:defRPr sz="1867"/>
            </a:lvl1pPr>
          </a:lstStyle>
          <a:p>
            <a:pPr lvl="1"/>
            <a:r>
              <a:rPr lang="en-US"/>
              <a:t>Second level</a:t>
            </a:r>
          </a:p>
          <a:p>
            <a:pPr lvl="2"/>
            <a:r>
              <a:rPr lang="en-US"/>
              <a:t>Third level</a:t>
            </a:r>
          </a:p>
          <a:p>
            <a:pPr lvl="3"/>
            <a:r>
              <a:rPr lang="en-US"/>
              <a:t>Fourth level</a:t>
            </a:r>
          </a:p>
          <a:p>
            <a:pPr lvl="4"/>
            <a:r>
              <a:rPr lang="en-US"/>
              <a:t>Fifth level</a:t>
            </a:r>
          </a:p>
        </p:txBody>
      </p:sp>
      <p:sp>
        <p:nvSpPr>
          <p:cNvPr id="10" name="Text Placeholder 6">
            <a:extLst>
              <a:ext uri="{FF2B5EF4-FFF2-40B4-BE49-F238E27FC236}">
                <a16:creationId xmlns:a16="http://schemas.microsoft.com/office/drawing/2014/main" id="{46150F40-8687-4FEE-B5EE-F5DDEB8DEDD4}"/>
              </a:ext>
            </a:extLst>
          </p:cNvPr>
          <p:cNvSpPr>
            <a:spLocks noGrp="1"/>
          </p:cNvSpPr>
          <p:nvPr>
            <p:ph type="body" sz="quarter" idx="17" hasCustomPrompt="1"/>
          </p:nvPr>
        </p:nvSpPr>
        <p:spPr>
          <a:xfrm>
            <a:off x="690034" y="1028733"/>
            <a:ext cx="7710223" cy="287867"/>
          </a:xfrm>
          <a:prstGeom prst="rect">
            <a:avLst/>
          </a:prstGeom>
        </p:spPr>
        <p:txBody>
          <a:bodyPr lIns="0" tIns="0" rIns="0" bIns="0" anchor="ctr" anchorCtr="0"/>
          <a:lstStyle>
            <a:lvl1pPr marL="0" indent="0">
              <a:spcAft>
                <a:spcPts val="0"/>
              </a:spcAft>
              <a:defRPr sz="1867" b="0" cap="none" spc="133" baseline="0">
                <a:solidFill>
                  <a:schemeClr val="bg2">
                    <a:lumMod val="25000"/>
                  </a:schemeClr>
                </a:solidFill>
                <a:latin typeface="Verdana" panose="020B0604030504040204" pitchFamily="34" charset="0"/>
                <a:ea typeface="Verdana" panose="020B0604030504040204" pitchFamily="34" charset="0"/>
              </a:defRPr>
            </a:lvl1pPr>
          </a:lstStyle>
          <a:p>
            <a:pPr lvl="0"/>
            <a:r>
              <a:rPr lang="en-US"/>
              <a:t>Subtitle</a:t>
            </a:r>
          </a:p>
        </p:txBody>
      </p:sp>
    </p:spTree>
    <p:extLst>
      <p:ext uri="{BB962C8B-B14F-4D97-AF65-F5344CB8AC3E}">
        <p14:creationId xmlns:p14="http://schemas.microsoft.com/office/powerpoint/2010/main" val="326530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ext+Icons_slide_0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E45C72-BE6D-4027-9ABC-6D006313DDCA}"/>
              </a:ext>
            </a:extLst>
          </p:cNvPr>
          <p:cNvSpPr/>
          <p:nvPr userDrawn="1"/>
        </p:nvSpPr>
        <p:spPr>
          <a:xfrm>
            <a:off x="8784299" y="0"/>
            <a:ext cx="340770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2"/>
          <p:cNvSpPr>
            <a:spLocks noGrp="1"/>
          </p:cNvSpPr>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7B5858E-6E3A-FA41-A729-5166818DF071}" type="slidenum">
              <a:rPr lang="en-US">
                <a:solidFill>
                  <a:srgbClr val="008D7F"/>
                </a:solidFill>
              </a:rPr>
              <a:pPr/>
              <a:t>‹#›</a:t>
            </a:fld>
            <a:endParaRPr lang="en-US">
              <a:solidFill>
                <a:srgbClr val="008D7F"/>
              </a:solidFill>
            </a:endParaRPr>
          </a:p>
        </p:txBody>
      </p:sp>
      <p:sp>
        <p:nvSpPr>
          <p:cNvPr id="10" name="Rectangle 9">
            <a:extLst>
              <a:ext uri="{FF2B5EF4-FFF2-40B4-BE49-F238E27FC236}">
                <a16:creationId xmlns:a16="http://schemas.microsoft.com/office/drawing/2014/main" id="{1411F48F-1660-4166-9F24-43B99AE9B8CB}"/>
              </a:ext>
            </a:extLst>
          </p:cNvPr>
          <p:cNvSpPr/>
          <p:nvPr userDrawn="1"/>
        </p:nvSpPr>
        <p:spPr>
          <a:xfrm>
            <a:off x="8370808" y="4581809"/>
            <a:ext cx="854400" cy="856031"/>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3DD4CA-945C-451E-8B60-FB396EB0E0D8}"/>
              </a:ext>
            </a:extLst>
          </p:cNvPr>
          <p:cNvSpPr/>
          <p:nvPr userDrawn="1"/>
        </p:nvSpPr>
        <p:spPr>
          <a:xfrm>
            <a:off x="8370808" y="3419074"/>
            <a:ext cx="854400" cy="856031"/>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827987-C5CA-4084-A3FF-A75DCC42D67F}"/>
              </a:ext>
            </a:extLst>
          </p:cNvPr>
          <p:cNvSpPr/>
          <p:nvPr userDrawn="1"/>
        </p:nvSpPr>
        <p:spPr>
          <a:xfrm>
            <a:off x="8370808" y="2256339"/>
            <a:ext cx="854400" cy="856031"/>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5B2CD5-9C8E-4354-A371-B859EF00796B}"/>
              </a:ext>
            </a:extLst>
          </p:cNvPr>
          <p:cNvSpPr/>
          <p:nvPr userDrawn="1"/>
        </p:nvSpPr>
        <p:spPr>
          <a:xfrm>
            <a:off x="8370808" y="1086130"/>
            <a:ext cx="854400" cy="856031"/>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ED7ED3-1BA3-4232-9362-2EC0F5E6276B}"/>
              </a:ext>
            </a:extLst>
          </p:cNvPr>
          <p:cNvSpPr/>
          <p:nvPr userDrawn="1"/>
        </p:nvSpPr>
        <p:spPr>
          <a:xfrm>
            <a:off x="8370808" y="5744543"/>
            <a:ext cx="854400" cy="85603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6">
            <a:extLst>
              <a:ext uri="{FF2B5EF4-FFF2-40B4-BE49-F238E27FC236}">
                <a16:creationId xmlns:a16="http://schemas.microsoft.com/office/drawing/2014/main" id="{5FB4A27F-1ABD-4B3F-958B-28CA6783DE26}"/>
              </a:ext>
            </a:extLst>
          </p:cNvPr>
          <p:cNvSpPr>
            <a:spLocks noGrp="1"/>
          </p:cNvSpPr>
          <p:nvPr>
            <p:ph type="body" sz="quarter" idx="29" hasCustomPrompt="1"/>
          </p:nvPr>
        </p:nvSpPr>
        <p:spPr>
          <a:xfrm>
            <a:off x="4714929" y="5753733"/>
            <a:ext cx="3399487" cy="837649"/>
          </a:xfrm>
          <a:prstGeom prst="rect">
            <a:avLst/>
          </a:prstGeom>
        </p:spPr>
        <p:txBody>
          <a:bodyPr lIns="0" tIns="0" rIns="0" bIns="0" anchor="ctr" anchorCtr="0"/>
          <a:lstStyle>
            <a:lvl1pPr marL="0" indent="0" algn="r">
              <a:spcAft>
                <a:spcPts val="0"/>
              </a:spcAft>
              <a:defRPr sz="1600" b="0">
                <a:solidFill>
                  <a:schemeClr val="tx1"/>
                </a:solidFill>
              </a:defRPr>
            </a:lvl1pPr>
          </a:lstStyle>
          <a:p>
            <a:pPr lvl="0"/>
            <a:r>
              <a:rPr lang="en-US" dirty="0"/>
              <a:t>Add text here</a:t>
            </a:r>
            <a:endParaRPr lang="fr-FR" dirty="0"/>
          </a:p>
        </p:txBody>
      </p:sp>
      <p:sp>
        <p:nvSpPr>
          <p:cNvPr id="22" name="Picture Placeholder 11">
            <a:extLst>
              <a:ext uri="{FF2B5EF4-FFF2-40B4-BE49-F238E27FC236}">
                <a16:creationId xmlns:a16="http://schemas.microsoft.com/office/drawing/2014/main" id="{39E9A406-1EAD-482F-A1A9-94B401A6EB20}"/>
              </a:ext>
            </a:extLst>
          </p:cNvPr>
          <p:cNvSpPr>
            <a:spLocks noGrp="1"/>
          </p:cNvSpPr>
          <p:nvPr>
            <p:ph type="pic" sz="quarter" idx="36" hasCustomPrompt="1"/>
          </p:nvPr>
        </p:nvSpPr>
        <p:spPr>
          <a:xfrm>
            <a:off x="8553583" y="1263076"/>
            <a:ext cx="488851" cy="486251"/>
          </a:xfrm>
          <a:prstGeom prst="rect">
            <a:avLst/>
          </a:prstGeom>
        </p:spPr>
        <p:txBody>
          <a:bodyPr lIns="0" tIns="0" rIns="0" bIns="0" anchor="ctr" anchorCtr="1"/>
          <a:lstStyle>
            <a:lvl1pPr marL="0" indent="0">
              <a:spcAft>
                <a:spcPts val="0"/>
              </a:spcAft>
              <a:defRPr sz="1333" b="0">
                <a:solidFill>
                  <a:schemeClr val="accent6"/>
                </a:solidFill>
              </a:defRPr>
            </a:lvl1pPr>
          </a:lstStyle>
          <a:p>
            <a:r>
              <a:rPr lang="fr-FR" dirty="0" err="1"/>
              <a:t>icon</a:t>
            </a:r>
            <a:endParaRPr lang="fr-FR" dirty="0"/>
          </a:p>
        </p:txBody>
      </p:sp>
      <p:sp>
        <p:nvSpPr>
          <p:cNvPr id="23" name="Picture Placeholder 11">
            <a:extLst>
              <a:ext uri="{FF2B5EF4-FFF2-40B4-BE49-F238E27FC236}">
                <a16:creationId xmlns:a16="http://schemas.microsoft.com/office/drawing/2014/main" id="{FA0CF0FC-7DF1-4174-AF80-E27CB1BBACB3}"/>
              </a:ext>
            </a:extLst>
          </p:cNvPr>
          <p:cNvSpPr>
            <a:spLocks noGrp="1"/>
          </p:cNvSpPr>
          <p:nvPr>
            <p:ph type="pic" sz="quarter" idx="37" hasCustomPrompt="1"/>
          </p:nvPr>
        </p:nvSpPr>
        <p:spPr>
          <a:xfrm>
            <a:off x="8553583" y="2439268"/>
            <a:ext cx="488851" cy="486251"/>
          </a:xfrm>
          <a:prstGeom prst="rect">
            <a:avLst/>
          </a:prstGeom>
        </p:spPr>
        <p:txBody>
          <a:bodyPr lIns="0" tIns="0" rIns="0" bIns="0" anchor="ctr" anchorCtr="1"/>
          <a:lstStyle>
            <a:lvl1pPr marL="0" indent="0">
              <a:spcAft>
                <a:spcPts val="0"/>
              </a:spcAft>
              <a:defRPr sz="1333" b="0">
                <a:solidFill>
                  <a:schemeClr val="accent6"/>
                </a:solidFill>
              </a:defRPr>
            </a:lvl1pPr>
          </a:lstStyle>
          <a:p>
            <a:r>
              <a:rPr lang="fr-FR" dirty="0" err="1"/>
              <a:t>icon</a:t>
            </a:r>
            <a:endParaRPr lang="fr-FR" dirty="0"/>
          </a:p>
        </p:txBody>
      </p:sp>
      <p:sp>
        <p:nvSpPr>
          <p:cNvPr id="24" name="Picture Placeholder 11">
            <a:extLst>
              <a:ext uri="{FF2B5EF4-FFF2-40B4-BE49-F238E27FC236}">
                <a16:creationId xmlns:a16="http://schemas.microsoft.com/office/drawing/2014/main" id="{F927EDB4-56C2-4E35-9295-4791BE71008E}"/>
              </a:ext>
            </a:extLst>
          </p:cNvPr>
          <p:cNvSpPr>
            <a:spLocks noGrp="1"/>
          </p:cNvSpPr>
          <p:nvPr>
            <p:ph type="pic" sz="quarter" idx="38" hasCustomPrompt="1"/>
          </p:nvPr>
        </p:nvSpPr>
        <p:spPr>
          <a:xfrm>
            <a:off x="8553583" y="3595591"/>
            <a:ext cx="488851" cy="486251"/>
          </a:xfrm>
          <a:prstGeom prst="rect">
            <a:avLst/>
          </a:prstGeom>
        </p:spPr>
        <p:txBody>
          <a:bodyPr lIns="0" tIns="0" rIns="0" bIns="0" anchor="ctr" anchorCtr="1"/>
          <a:lstStyle>
            <a:lvl1pPr marL="0" indent="0">
              <a:spcAft>
                <a:spcPts val="0"/>
              </a:spcAft>
              <a:defRPr sz="1333" b="0">
                <a:solidFill>
                  <a:schemeClr val="accent6"/>
                </a:solidFill>
              </a:defRPr>
            </a:lvl1pPr>
          </a:lstStyle>
          <a:p>
            <a:r>
              <a:rPr lang="fr-FR" dirty="0" err="1"/>
              <a:t>icon</a:t>
            </a:r>
            <a:endParaRPr lang="fr-FR" dirty="0"/>
          </a:p>
        </p:txBody>
      </p:sp>
      <p:sp>
        <p:nvSpPr>
          <p:cNvPr id="25" name="Picture Placeholder 11">
            <a:extLst>
              <a:ext uri="{FF2B5EF4-FFF2-40B4-BE49-F238E27FC236}">
                <a16:creationId xmlns:a16="http://schemas.microsoft.com/office/drawing/2014/main" id="{981EEEA9-8C65-429D-A60C-44006E93E6AF}"/>
              </a:ext>
            </a:extLst>
          </p:cNvPr>
          <p:cNvSpPr>
            <a:spLocks noGrp="1"/>
          </p:cNvSpPr>
          <p:nvPr>
            <p:ph type="pic" sz="quarter" idx="39" hasCustomPrompt="1"/>
          </p:nvPr>
        </p:nvSpPr>
        <p:spPr>
          <a:xfrm>
            <a:off x="8553583" y="4751913"/>
            <a:ext cx="488851" cy="486251"/>
          </a:xfrm>
          <a:prstGeom prst="rect">
            <a:avLst/>
          </a:prstGeom>
        </p:spPr>
        <p:txBody>
          <a:bodyPr lIns="0" tIns="0" rIns="0" bIns="0" anchor="ctr" anchorCtr="1"/>
          <a:lstStyle>
            <a:lvl1pPr marL="0" indent="0">
              <a:spcAft>
                <a:spcPts val="0"/>
              </a:spcAft>
              <a:defRPr sz="1333" b="0">
                <a:solidFill>
                  <a:schemeClr val="accent6"/>
                </a:solidFill>
              </a:defRPr>
            </a:lvl1pPr>
          </a:lstStyle>
          <a:p>
            <a:r>
              <a:rPr lang="fr-FR" dirty="0" err="1"/>
              <a:t>icon</a:t>
            </a:r>
            <a:endParaRPr lang="fr-FR" dirty="0"/>
          </a:p>
        </p:txBody>
      </p:sp>
      <p:sp>
        <p:nvSpPr>
          <p:cNvPr id="26" name="Picture Placeholder 11">
            <a:extLst>
              <a:ext uri="{FF2B5EF4-FFF2-40B4-BE49-F238E27FC236}">
                <a16:creationId xmlns:a16="http://schemas.microsoft.com/office/drawing/2014/main" id="{89F8D77A-958F-442F-BF4D-559E69060C37}"/>
              </a:ext>
            </a:extLst>
          </p:cNvPr>
          <p:cNvSpPr>
            <a:spLocks noGrp="1"/>
          </p:cNvSpPr>
          <p:nvPr>
            <p:ph type="pic" sz="quarter" idx="40" hasCustomPrompt="1"/>
          </p:nvPr>
        </p:nvSpPr>
        <p:spPr>
          <a:xfrm>
            <a:off x="8553583" y="5919495"/>
            <a:ext cx="488851" cy="486251"/>
          </a:xfrm>
          <a:prstGeom prst="rect">
            <a:avLst/>
          </a:prstGeom>
        </p:spPr>
        <p:txBody>
          <a:bodyPr lIns="0" tIns="0" rIns="0" bIns="0" anchor="ctr" anchorCtr="1"/>
          <a:lstStyle>
            <a:lvl1pPr marL="0" indent="0">
              <a:spcAft>
                <a:spcPts val="0"/>
              </a:spcAft>
              <a:defRPr sz="1333" b="0">
                <a:solidFill>
                  <a:schemeClr val="accent6"/>
                </a:solidFill>
              </a:defRPr>
            </a:lvl1pPr>
          </a:lstStyle>
          <a:p>
            <a:r>
              <a:rPr lang="fr-FR" dirty="0" err="1"/>
              <a:t>icon</a:t>
            </a:r>
            <a:endParaRPr lang="fr-FR" dirty="0"/>
          </a:p>
        </p:txBody>
      </p:sp>
      <p:sp>
        <p:nvSpPr>
          <p:cNvPr id="30" name="Rectangle 29">
            <a:extLst>
              <a:ext uri="{FF2B5EF4-FFF2-40B4-BE49-F238E27FC236}">
                <a16:creationId xmlns:a16="http://schemas.microsoft.com/office/drawing/2014/main" id="{432FDBC5-D8D4-4E52-AE99-583C035725F1}"/>
              </a:ext>
            </a:extLst>
          </p:cNvPr>
          <p:cNvSpPr/>
          <p:nvPr userDrawn="1"/>
        </p:nvSpPr>
        <p:spPr>
          <a:xfrm>
            <a:off x="1" y="260648"/>
            <a:ext cx="468244" cy="6832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2" name="TextBox 31">
            <a:extLst>
              <a:ext uri="{FF2B5EF4-FFF2-40B4-BE49-F238E27FC236}">
                <a16:creationId xmlns:a16="http://schemas.microsoft.com/office/drawing/2014/main" id="{D56B1391-C4FF-47C9-929E-FF109B919CDE}"/>
              </a:ext>
            </a:extLst>
          </p:cNvPr>
          <p:cNvSpPr txBox="1"/>
          <p:nvPr userDrawn="1"/>
        </p:nvSpPr>
        <p:spPr>
          <a:xfrm>
            <a:off x="11355421" y="6408556"/>
            <a:ext cx="623476" cy="184666"/>
          </a:xfrm>
          <a:prstGeom prst="rect">
            <a:avLst/>
          </a:prstGeom>
          <a:noFill/>
        </p:spPr>
        <p:txBody>
          <a:bodyPr wrap="square" lIns="0" tIns="0" rIns="0" bIns="0" rtlCol="0">
            <a:spAutoFit/>
          </a:bodyPr>
          <a:lstStyle/>
          <a:p>
            <a:pPr algn="ctr">
              <a:spcAft>
                <a:spcPts val="1333"/>
              </a:spcAft>
              <a:buClr>
                <a:srgbClr val="79D100"/>
              </a:buClr>
            </a:pPr>
            <a:r>
              <a:rPr lang="en-GB" sz="1200" dirty="0">
                <a:solidFill>
                  <a:schemeClr val="tx1"/>
                </a:solidFill>
                <a:latin typeface="Verdana" panose="020B0604030504040204" pitchFamily="34" charset="0"/>
                <a:ea typeface="Verdana" panose="020B0604030504040204" pitchFamily="34" charset="0"/>
              </a:rPr>
              <a:t>│ </a:t>
            </a:r>
            <a:fld id="{DF88D168-6FB1-4268-9486-B07D168000C6}" type="slidenum">
              <a:rPr lang="en-US" sz="1200" smtClean="0">
                <a:solidFill>
                  <a:schemeClr val="tx1"/>
                </a:solidFill>
                <a:latin typeface="Verdana" panose="020B0604030504040204" pitchFamily="34" charset="0"/>
                <a:ea typeface="Verdana" panose="020B0604030504040204" pitchFamily="34" charset="0"/>
                <a:cs typeface="Calibri" pitchFamily="34" charset="0"/>
              </a:rPr>
              <a:pPr algn="ctr">
                <a:spcAft>
                  <a:spcPts val="1333"/>
                </a:spcAft>
                <a:buClr>
                  <a:srgbClr val="79D100"/>
                </a:buClr>
              </a:pPr>
              <a:t>‹#›</a:t>
            </a:fld>
            <a:endParaRPr lang="en-US" sz="1200" dirty="0">
              <a:solidFill>
                <a:schemeClr val="tx1"/>
              </a:solidFill>
              <a:latin typeface="Verdana" panose="020B0604030504040204" pitchFamily="34" charset="0"/>
              <a:ea typeface="Verdana" panose="020B0604030504040204" pitchFamily="34" charset="0"/>
              <a:cs typeface="Calibri" pitchFamily="34" charset="0"/>
            </a:endParaRPr>
          </a:p>
        </p:txBody>
      </p:sp>
      <p:sp>
        <p:nvSpPr>
          <p:cNvPr id="33" name="Text Placeholder 7">
            <a:extLst>
              <a:ext uri="{FF2B5EF4-FFF2-40B4-BE49-F238E27FC236}">
                <a16:creationId xmlns:a16="http://schemas.microsoft.com/office/drawing/2014/main" id="{3C397706-A3DB-4C78-AD8D-1314808E1B0D}"/>
              </a:ext>
            </a:extLst>
          </p:cNvPr>
          <p:cNvSpPr>
            <a:spLocks noGrp="1"/>
          </p:cNvSpPr>
          <p:nvPr>
            <p:ph type="body" sz="quarter" idx="41" hasCustomPrompt="1"/>
          </p:nvPr>
        </p:nvSpPr>
        <p:spPr>
          <a:xfrm>
            <a:off x="690034" y="1812979"/>
            <a:ext cx="7297789" cy="3646757"/>
          </a:xfrm>
          <a:prstGeom prst="rect">
            <a:avLst/>
          </a:prstGeom>
        </p:spPr>
        <p:txBody>
          <a:bodyPr lIns="0" tIns="0" rIns="0" bIns="0">
            <a:normAutofit/>
          </a:bodyPr>
          <a:lstStyle>
            <a:lvl1pPr marL="0" indent="0">
              <a:spcAft>
                <a:spcPts val="0"/>
              </a:spcAft>
              <a:buClr>
                <a:schemeClr val="tx1"/>
              </a:buClr>
              <a:buFont typeface="Wingdings" panose="05000000000000000000" pitchFamily="2" charset="2"/>
              <a:buNone/>
              <a:defRPr sz="1600" b="0">
                <a:solidFill>
                  <a:schemeClr val="bg2">
                    <a:lumMod val="50000"/>
                  </a:schemeClr>
                </a:solidFill>
                <a:latin typeface="Verdana" panose="020B0604030504040204" pitchFamily="34" charset="0"/>
                <a:ea typeface="Verdana" panose="020B0604030504040204" pitchFamily="34" charset="0"/>
              </a:defRPr>
            </a:lvl1pPr>
            <a:lvl3pPr marL="551986" indent="-239994">
              <a:spcAft>
                <a:spcPts val="0"/>
              </a:spcAft>
              <a:buClr>
                <a:schemeClr val="tx1"/>
              </a:buClr>
              <a:defRPr sz="1467">
                <a:solidFill>
                  <a:schemeClr val="accent6"/>
                </a:solidFill>
                <a:latin typeface="+mn-lt"/>
              </a:defRPr>
            </a:lvl3pPr>
            <a:lvl4pPr marL="814897" indent="-191995">
              <a:spcAft>
                <a:spcPts val="0"/>
              </a:spcAft>
              <a:buClr>
                <a:schemeClr val="accent6"/>
              </a:buClr>
              <a:buFont typeface="Wingdings" panose="05000000000000000000" pitchFamily="2" charset="2"/>
              <a:buChar char="§"/>
              <a:defRPr sz="1333">
                <a:solidFill>
                  <a:schemeClr val="accent6"/>
                </a:solidFill>
                <a:latin typeface="+mn-lt"/>
              </a:defRPr>
            </a:lvl4pPr>
            <a:lvl5pPr marL="1071007" indent="-191995">
              <a:spcAft>
                <a:spcPts val="0"/>
              </a:spcAft>
              <a:buClr>
                <a:schemeClr val="accent6"/>
              </a:buClr>
              <a:buFont typeface="Calibri" panose="020F0502020204030204" pitchFamily="34" charset="0"/>
              <a:buChar char="–"/>
              <a:defRPr sz="1333">
                <a:solidFill>
                  <a:schemeClr val="accent6"/>
                </a:solidFill>
                <a:latin typeface="+mn-lt"/>
              </a:defRPr>
            </a:lvl5pPr>
          </a:lstStyle>
          <a:p>
            <a:pPr lvl="0"/>
            <a:r>
              <a:rPr lang="en-US" dirty="0"/>
              <a:t>Add text here</a:t>
            </a:r>
          </a:p>
        </p:txBody>
      </p:sp>
      <p:sp>
        <p:nvSpPr>
          <p:cNvPr id="34" name="Text Placeholder 6">
            <a:extLst>
              <a:ext uri="{FF2B5EF4-FFF2-40B4-BE49-F238E27FC236}">
                <a16:creationId xmlns:a16="http://schemas.microsoft.com/office/drawing/2014/main" id="{1A4DFF64-1AF6-4D62-BFC1-07DEE1925840}"/>
              </a:ext>
            </a:extLst>
          </p:cNvPr>
          <p:cNvSpPr>
            <a:spLocks noGrp="1"/>
          </p:cNvSpPr>
          <p:nvPr>
            <p:ph type="body" sz="quarter" idx="11" hasCustomPrompt="1"/>
          </p:nvPr>
        </p:nvSpPr>
        <p:spPr>
          <a:xfrm>
            <a:off x="690034" y="1028733"/>
            <a:ext cx="7297788" cy="287867"/>
          </a:xfrm>
          <a:prstGeom prst="rect">
            <a:avLst/>
          </a:prstGeom>
        </p:spPr>
        <p:txBody>
          <a:bodyPr lIns="0" tIns="0" rIns="0" bIns="0" anchor="ctr" anchorCtr="0"/>
          <a:lstStyle>
            <a:lvl1pPr marL="0" indent="0">
              <a:spcAft>
                <a:spcPts val="0"/>
              </a:spcAft>
              <a:defRPr sz="1867" b="0" cap="none" spc="133" baseline="0">
                <a:solidFill>
                  <a:schemeClr val="bg2">
                    <a:lumMod val="25000"/>
                  </a:schemeClr>
                </a:solidFill>
              </a:defRPr>
            </a:lvl1pPr>
          </a:lstStyle>
          <a:p>
            <a:pPr lvl="0"/>
            <a:r>
              <a:rPr lang="en-US"/>
              <a:t>Subtitle</a:t>
            </a:r>
            <a:endParaRPr lang="fr-FR" dirty="0"/>
          </a:p>
        </p:txBody>
      </p:sp>
      <p:sp>
        <p:nvSpPr>
          <p:cNvPr id="35" name="Title Placeholder 8">
            <a:extLst>
              <a:ext uri="{FF2B5EF4-FFF2-40B4-BE49-F238E27FC236}">
                <a16:creationId xmlns:a16="http://schemas.microsoft.com/office/drawing/2014/main" id="{DBB60045-F6FA-428E-B5B0-FE7B03A703F1}"/>
              </a:ext>
            </a:extLst>
          </p:cNvPr>
          <p:cNvSpPr>
            <a:spLocks noGrp="1"/>
          </p:cNvSpPr>
          <p:nvPr>
            <p:ph type="title" hasCustomPrompt="1"/>
          </p:nvPr>
        </p:nvSpPr>
        <p:spPr>
          <a:xfrm>
            <a:off x="690033" y="415029"/>
            <a:ext cx="7297788" cy="374516"/>
          </a:xfrm>
          <a:prstGeom prst="rect">
            <a:avLst/>
          </a:prstGeom>
        </p:spPr>
        <p:txBody>
          <a:bodyPr vert="horz" lIns="0" tIns="45720" rIns="91440" bIns="45720" rtlCol="0" anchor="ctr">
            <a:noAutofit/>
          </a:bodyPr>
          <a:lstStyle>
            <a:lvl1pPr>
              <a:defRPr sz="2933"/>
            </a:lvl1pPr>
          </a:lstStyle>
          <a:p>
            <a:r>
              <a:rPr lang="en-US"/>
              <a:t>Title, 22pt, bold, max. 1 line</a:t>
            </a:r>
            <a:endParaRPr lang="en-US" dirty="0"/>
          </a:p>
        </p:txBody>
      </p:sp>
      <p:sp>
        <p:nvSpPr>
          <p:cNvPr id="36" name="Text Placeholder 16">
            <a:extLst>
              <a:ext uri="{FF2B5EF4-FFF2-40B4-BE49-F238E27FC236}">
                <a16:creationId xmlns:a16="http://schemas.microsoft.com/office/drawing/2014/main" id="{ECE05631-7C8A-41A4-8B31-CE8E074B2039}"/>
              </a:ext>
            </a:extLst>
          </p:cNvPr>
          <p:cNvSpPr>
            <a:spLocks noGrp="1"/>
          </p:cNvSpPr>
          <p:nvPr>
            <p:ph type="body" sz="quarter" idx="31" hasCustomPrompt="1"/>
          </p:nvPr>
        </p:nvSpPr>
        <p:spPr>
          <a:xfrm>
            <a:off x="9459423" y="1172667"/>
            <a:ext cx="2042544" cy="600275"/>
          </a:xfrm>
          <a:prstGeom prst="rect">
            <a:avLst/>
          </a:prstGeom>
        </p:spPr>
        <p:txBody>
          <a:bodyPr lIns="0" tIns="0" rIns="0" bIns="0" anchor="ctr" anchorCtr="0">
            <a:normAutofit/>
          </a:bodyPr>
          <a:lstStyle>
            <a:lvl1pPr marL="0" indent="0">
              <a:spcAft>
                <a:spcPts val="0"/>
              </a:spcAft>
              <a:defRPr sz="1600" b="0">
                <a:solidFill>
                  <a:schemeClr val="bg2">
                    <a:lumMod val="50000"/>
                  </a:schemeClr>
                </a:solidFill>
              </a:defRPr>
            </a:lvl1pPr>
          </a:lstStyle>
          <a:p>
            <a:pPr lvl="0"/>
            <a:r>
              <a:rPr lang="en-US" dirty="0"/>
              <a:t>Add text here</a:t>
            </a:r>
            <a:endParaRPr lang="fr-FR" dirty="0"/>
          </a:p>
        </p:txBody>
      </p:sp>
      <p:sp>
        <p:nvSpPr>
          <p:cNvPr id="37" name="Text Placeholder 16">
            <a:extLst>
              <a:ext uri="{FF2B5EF4-FFF2-40B4-BE49-F238E27FC236}">
                <a16:creationId xmlns:a16="http://schemas.microsoft.com/office/drawing/2014/main" id="{161DD33D-3BA7-4CDF-996C-F979CDDBDB86}"/>
              </a:ext>
            </a:extLst>
          </p:cNvPr>
          <p:cNvSpPr>
            <a:spLocks noGrp="1"/>
          </p:cNvSpPr>
          <p:nvPr>
            <p:ph type="body" sz="quarter" idx="42" hasCustomPrompt="1"/>
          </p:nvPr>
        </p:nvSpPr>
        <p:spPr>
          <a:xfrm>
            <a:off x="9459423" y="2344911"/>
            <a:ext cx="2042544" cy="600275"/>
          </a:xfrm>
          <a:prstGeom prst="rect">
            <a:avLst/>
          </a:prstGeom>
        </p:spPr>
        <p:txBody>
          <a:bodyPr lIns="0" tIns="0" rIns="0" bIns="0" anchor="ctr" anchorCtr="0">
            <a:normAutofit/>
          </a:bodyPr>
          <a:lstStyle>
            <a:lvl1pPr marL="0" indent="0">
              <a:spcAft>
                <a:spcPts val="0"/>
              </a:spcAft>
              <a:defRPr sz="1600" b="0">
                <a:solidFill>
                  <a:schemeClr val="bg2">
                    <a:lumMod val="50000"/>
                  </a:schemeClr>
                </a:solidFill>
              </a:defRPr>
            </a:lvl1pPr>
          </a:lstStyle>
          <a:p>
            <a:pPr lvl="0"/>
            <a:r>
              <a:rPr lang="en-US" dirty="0"/>
              <a:t>Add text here</a:t>
            </a:r>
            <a:endParaRPr lang="fr-FR" dirty="0"/>
          </a:p>
        </p:txBody>
      </p:sp>
      <p:sp>
        <p:nvSpPr>
          <p:cNvPr id="38" name="Text Placeholder 16">
            <a:extLst>
              <a:ext uri="{FF2B5EF4-FFF2-40B4-BE49-F238E27FC236}">
                <a16:creationId xmlns:a16="http://schemas.microsoft.com/office/drawing/2014/main" id="{92B3ADA4-6FB6-46B3-9523-5B514AE37116}"/>
              </a:ext>
            </a:extLst>
          </p:cNvPr>
          <p:cNvSpPr>
            <a:spLocks noGrp="1"/>
          </p:cNvSpPr>
          <p:nvPr>
            <p:ph type="body" sz="quarter" idx="43" hasCustomPrompt="1"/>
          </p:nvPr>
        </p:nvSpPr>
        <p:spPr>
          <a:xfrm>
            <a:off x="9459423" y="3517155"/>
            <a:ext cx="2042544" cy="600275"/>
          </a:xfrm>
          <a:prstGeom prst="rect">
            <a:avLst/>
          </a:prstGeom>
        </p:spPr>
        <p:txBody>
          <a:bodyPr lIns="0" tIns="0" rIns="0" bIns="0" anchor="ctr" anchorCtr="0">
            <a:normAutofit/>
          </a:bodyPr>
          <a:lstStyle>
            <a:lvl1pPr marL="0" indent="0">
              <a:spcAft>
                <a:spcPts val="0"/>
              </a:spcAft>
              <a:defRPr sz="1600" b="0">
                <a:solidFill>
                  <a:schemeClr val="bg2">
                    <a:lumMod val="50000"/>
                  </a:schemeClr>
                </a:solidFill>
              </a:defRPr>
            </a:lvl1pPr>
          </a:lstStyle>
          <a:p>
            <a:pPr lvl="0"/>
            <a:r>
              <a:rPr lang="en-US" dirty="0"/>
              <a:t>Add text here</a:t>
            </a:r>
            <a:endParaRPr lang="fr-FR" dirty="0"/>
          </a:p>
        </p:txBody>
      </p:sp>
      <p:sp>
        <p:nvSpPr>
          <p:cNvPr id="39" name="Text Placeholder 16">
            <a:extLst>
              <a:ext uri="{FF2B5EF4-FFF2-40B4-BE49-F238E27FC236}">
                <a16:creationId xmlns:a16="http://schemas.microsoft.com/office/drawing/2014/main" id="{9BD85860-5FBD-402D-88C7-35D41CAE5D0B}"/>
              </a:ext>
            </a:extLst>
          </p:cNvPr>
          <p:cNvSpPr>
            <a:spLocks noGrp="1"/>
          </p:cNvSpPr>
          <p:nvPr>
            <p:ph type="body" sz="quarter" idx="44" hasCustomPrompt="1"/>
          </p:nvPr>
        </p:nvSpPr>
        <p:spPr>
          <a:xfrm>
            <a:off x="9459423" y="4689397"/>
            <a:ext cx="2042544" cy="600275"/>
          </a:xfrm>
          <a:prstGeom prst="rect">
            <a:avLst/>
          </a:prstGeom>
        </p:spPr>
        <p:txBody>
          <a:bodyPr lIns="0" tIns="0" rIns="0" bIns="0" anchor="ctr" anchorCtr="0">
            <a:normAutofit/>
          </a:bodyPr>
          <a:lstStyle>
            <a:lvl1pPr marL="0" indent="0">
              <a:spcAft>
                <a:spcPts val="0"/>
              </a:spcAft>
              <a:defRPr sz="1600" b="0">
                <a:solidFill>
                  <a:schemeClr val="bg2">
                    <a:lumMod val="50000"/>
                  </a:schemeClr>
                </a:solidFill>
              </a:defRPr>
            </a:lvl1pPr>
          </a:lstStyle>
          <a:p>
            <a:pPr lvl="0"/>
            <a:r>
              <a:rPr lang="en-US" dirty="0"/>
              <a:t>Add text here</a:t>
            </a:r>
            <a:endParaRPr lang="fr-FR" dirty="0"/>
          </a:p>
        </p:txBody>
      </p:sp>
      <p:sp>
        <p:nvSpPr>
          <p:cNvPr id="41" name="Text Placeholder 6">
            <a:extLst>
              <a:ext uri="{FF2B5EF4-FFF2-40B4-BE49-F238E27FC236}">
                <a16:creationId xmlns:a16="http://schemas.microsoft.com/office/drawing/2014/main" id="{8DCD9312-9D9F-4345-9B2E-AADB3B54D2E0}"/>
              </a:ext>
            </a:extLst>
          </p:cNvPr>
          <p:cNvSpPr>
            <a:spLocks noGrp="1"/>
          </p:cNvSpPr>
          <p:nvPr>
            <p:ph type="body" sz="quarter" idx="34" hasCustomPrompt="1"/>
          </p:nvPr>
        </p:nvSpPr>
        <p:spPr>
          <a:xfrm>
            <a:off x="2623933" y="6443133"/>
            <a:ext cx="1877892" cy="131232"/>
          </a:xfrm>
          <a:prstGeom prst="rect">
            <a:avLst/>
          </a:prstGeom>
        </p:spPr>
        <p:txBody>
          <a:bodyPr lIns="0" tIns="0" rIns="0" bIns="0"/>
          <a:lstStyle>
            <a:lvl1pPr marL="0" indent="0">
              <a:spcAft>
                <a:spcPts val="0"/>
              </a:spcAft>
              <a:buClr>
                <a:schemeClr val="accent6"/>
              </a:buClr>
              <a:buFont typeface="Calibri" panose="020F0502020204030204" pitchFamily="34" charset="0"/>
              <a:buNone/>
              <a:defRPr sz="933" b="0">
                <a:solidFill>
                  <a:schemeClr val="bg2">
                    <a:lumMod val="50000"/>
                  </a:schemeClr>
                </a:solidFill>
              </a:defRPr>
            </a:lvl1pPr>
            <a:lvl2pPr>
              <a:defRPr sz="1400"/>
            </a:lvl2pPr>
            <a:lvl3pPr>
              <a:defRPr sz="1200"/>
            </a:lvl3pPr>
            <a:lvl4pPr>
              <a:defRPr sz="933"/>
            </a:lvl4pPr>
            <a:lvl5pPr>
              <a:defRPr sz="933"/>
            </a:lvl5pPr>
          </a:lstStyle>
          <a:p>
            <a:pPr lvl="0"/>
            <a:r>
              <a:rPr lang="en-US"/>
              <a:t>| Add </a:t>
            </a:r>
            <a:r>
              <a:rPr lang="en-US" dirty="0"/>
              <a:t>note here</a:t>
            </a:r>
            <a:endParaRPr lang="fr-FR" dirty="0"/>
          </a:p>
        </p:txBody>
      </p:sp>
    </p:spTree>
    <p:extLst>
      <p:ext uri="{BB962C8B-B14F-4D97-AF65-F5344CB8AC3E}">
        <p14:creationId xmlns:p14="http://schemas.microsoft.com/office/powerpoint/2010/main" val="15342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04287" y="241301"/>
            <a:ext cx="102743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389469" y="1760542"/>
            <a:ext cx="11398251"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
        <p:nvSpPr>
          <p:cNvPr id="6" name="Slide Number Placeholder 5"/>
          <p:cNvSpPr>
            <a:spLocks noGrp="1"/>
          </p:cNvSpPr>
          <p:nvPr>
            <p:ph type="sldNum" sz="quarter" idx="4"/>
          </p:nvPr>
        </p:nvSpPr>
        <p:spPr>
          <a:xfrm>
            <a:off x="6023441" y="6525347"/>
            <a:ext cx="395817" cy="122237"/>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mn-cs"/>
              </a:defRPr>
            </a:lvl1pPr>
          </a:lstStyle>
          <a:p>
            <a:pPr>
              <a:defRPr/>
            </a:pPr>
            <a:fld id="{373293A6-2700-3046-833B-092508D598EC}" type="slidenum">
              <a:rPr lang="en-GB"/>
              <a:pPr>
                <a:defRPr/>
              </a:pPr>
              <a:t>‹#›</a:t>
            </a:fld>
            <a:endParaRPr lang="en-GB"/>
          </a:p>
        </p:txBody>
      </p:sp>
      <p:pic>
        <p:nvPicPr>
          <p:cNvPr id="7" name="Picture 6" descr="Logo.png"/>
          <p:cNvPicPr>
            <a:picLocks noChangeAspect="1"/>
          </p:cNvPicPr>
          <p:nvPr userDrawn="1"/>
        </p:nvPicPr>
        <p:blipFill>
          <a:blip r:embed="rId11" cstate="print"/>
          <a:stretch>
            <a:fillRect/>
          </a:stretch>
        </p:blipFill>
        <p:spPr>
          <a:xfrm>
            <a:off x="11239054" y="312499"/>
            <a:ext cx="637033" cy="198120"/>
          </a:xfrm>
          <a:prstGeom prst="rect">
            <a:avLst/>
          </a:prstGeom>
        </p:spPr>
      </p:pic>
      <p:sp>
        <p:nvSpPr>
          <p:cNvPr id="2" name="MSIPCMContentMarking" descr="{&quot;HashCode&quot;:867481997,&quot;Placement&quot;:&quot;Footer&quot;,&quot;Top&quot;:522.0343,&quot;Left&quot;:0.0,&quot;SlideWidth&quot;:960,&quot;SlideHeight&quot;:540}">
            <a:extLst>
              <a:ext uri="{FF2B5EF4-FFF2-40B4-BE49-F238E27FC236}">
                <a16:creationId xmlns:a16="http://schemas.microsoft.com/office/drawing/2014/main" id="{5ECA440A-BA78-4BBA-A683-8E30919CD85E}"/>
              </a:ext>
            </a:extLst>
          </p:cNvPr>
          <p:cNvSpPr txBox="1"/>
          <p:nvPr userDrawn="1"/>
        </p:nvSpPr>
        <p:spPr>
          <a:xfrm>
            <a:off x="0" y="6629836"/>
            <a:ext cx="1861585" cy="228163"/>
          </a:xfrm>
          <a:prstGeom prst="rect">
            <a:avLst/>
          </a:prstGeom>
          <a:noFill/>
        </p:spPr>
        <p:txBody>
          <a:bodyPr vert="horz" wrap="square" lIns="0" tIns="0" rIns="0" bIns="0" rtlCol="0" anchor="ctr" anchorCtr="1">
            <a:spAutoFit/>
          </a:bodyPr>
          <a:lstStyle/>
          <a:p>
            <a:pPr algn="l">
              <a:spcBef>
                <a:spcPct val="0"/>
              </a:spcBef>
              <a:spcAft>
                <a:spcPct val="0"/>
              </a:spcAft>
            </a:pPr>
            <a:r>
              <a:rPr lang="en-GB" sz="800">
                <a:solidFill>
                  <a:srgbClr val="737373"/>
                </a:solidFill>
                <a:latin typeface="Calibri" panose="020F0502020204030204" pitchFamily="34" charset="0"/>
              </a:rPr>
              <a:t>Classification: Confidential - ADIA Only</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3" r:id="rId8"/>
    <p:sldLayoutId id="2147483674" r:id="rId9"/>
  </p:sldLayoutIdLst>
  <p:hf hdr="0"/>
  <p:txStyles>
    <p:titleStyle>
      <a:lvl1pPr algn="l" rtl="0" eaLnBrk="1" fontAlgn="base" hangingPunct="1">
        <a:lnSpc>
          <a:spcPct val="110000"/>
        </a:lnSpc>
        <a:spcBef>
          <a:spcPct val="0"/>
        </a:spcBef>
        <a:spcAft>
          <a:spcPct val="0"/>
        </a:spcAft>
        <a:defRPr sz="2000" kern="1200">
          <a:solidFill>
            <a:schemeClr val="tx1"/>
          </a:solidFill>
          <a:latin typeface="+mj-lt"/>
          <a:ea typeface="ＭＳ Ｐゴシック" charset="0"/>
          <a:cs typeface="ＭＳ Ｐゴシック" charset="0"/>
        </a:defRPr>
      </a:lvl1pPr>
      <a:lvl2pPr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2pPr>
      <a:lvl3pPr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3pPr>
      <a:lvl4pPr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4pPr>
      <a:lvl5pPr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5pPr>
      <a:lvl6pPr marL="457178"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6pPr>
      <a:lvl7pPr marL="914354"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7pPr>
      <a:lvl8pPr marL="1371532"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8pPr>
      <a:lvl9pPr marL="1828709"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9pPr>
    </p:titleStyle>
    <p:bodyStyle>
      <a:lvl1pPr algn="l" rtl="0" eaLnBrk="1" fontAlgn="base" hangingPunct="1">
        <a:spcBef>
          <a:spcPts val="800"/>
        </a:spcBef>
        <a:spcAft>
          <a:spcPct val="0"/>
        </a:spcAft>
        <a:buFont typeface="Arial" charset="0"/>
        <a:defRPr sz="1600" kern="1200">
          <a:solidFill>
            <a:schemeClr val="tx1"/>
          </a:solidFill>
          <a:latin typeface="+mn-lt"/>
          <a:ea typeface="ＭＳ Ｐゴシック" charset="0"/>
          <a:cs typeface="ＭＳ Ｐゴシック" charset="0"/>
        </a:defRPr>
      </a:lvl1pPr>
      <a:lvl2pPr marL="395269" indent="-395269" algn="l" rtl="0" eaLnBrk="1" fontAlgn="base" hangingPunct="1">
        <a:spcBef>
          <a:spcPts val="851"/>
        </a:spcBef>
        <a:spcAft>
          <a:spcPct val="0"/>
        </a:spcAft>
        <a:buClr>
          <a:schemeClr val="accent2"/>
        </a:buClr>
        <a:buFont typeface="Wingdings" charset="0"/>
        <a:buChar char="§"/>
        <a:defRPr sz="1600" kern="1200">
          <a:solidFill>
            <a:schemeClr val="tx1"/>
          </a:solidFill>
          <a:latin typeface="+mn-lt"/>
          <a:ea typeface="ＭＳ Ｐゴシック" charset="0"/>
          <a:cs typeface="+mn-cs"/>
        </a:defRPr>
      </a:lvl2pPr>
      <a:lvl3pPr marL="611158" indent="-215889" algn="l" rtl="0" eaLnBrk="1" fontAlgn="base" hangingPunct="1">
        <a:spcBef>
          <a:spcPts val="400"/>
        </a:spcBef>
        <a:spcAft>
          <a:spcPct val="0"/>
        </a:spcAft>
        <a:buFont typeface="Arial" charset="0"/>
        <a:buChar char="–"/>
        <a:defRPr sz="1600" kern="1200">
          <a:solidFill>
            <a:schemeClr val="tx1"/>
          </a:solidFill>
          <a:latin typeface="+mn-lt"/>
          <a:ea typeface="ＭＳ Ｐゴシック" charset="0"/>
          <a:cs typeface="+mn-cs"/>
        </a:defRPr>
      </a:lvl3pPr>
      <a:lvl4pPr marL="827046" indent="-215889" algn="l" rtl="0" eaLnBrk="1" fontAlgn="base" hangingPunct="1">
        <a:spcBef>
          <a:spcPts val="400"/>
        </a:spcBef>
        <a:spcAft>
          <a:spcPts val="1600"/>
        </a:spcAft>
        <a:buFont typeface="Arial" charset="0"/>
        <a:buChar char="–"/>
        <a:defRPr sz="1600" kern="1200">
          <a:solidFill>
            <a:schemeClr val="tx1"/>
          </a:solidFill>
          <a:latin typeface="+mn-lt"/>
          <a:ea typeface="ＭＳ Ｐゴシック" charset="0"/>
          <a:cs typeface="+mn-cs"/>
        </a:defRPr>
      </a:lvl4pPr>
      <a:lvl5pPr algn="l" rtl="0" eaLnBrk="1" fontAlgn="base" hangingPunct="1">
        <a:spcBef>
          <a:spcPts val="1600"/>
        </a:spcBef>
        <a:spcAft>
          <a:spcPct val="0"/>
        </a:spcAft>
        <a:buFont typeface="Arial" charset="0"/>
        <a:defRPr sz="1600" kern="1200">
          <a:solidFill>
            <a:schemeClr val="accent2"/>
          </a:solidFill>
          <a:latin typeface="+mn-lt"/>
          <a:ea typeface="ＭＳ Ｐゴシック" charset="0"/>
          <a:cs typeface="+mn-cs"/>
        </a:defRPr>
      </a:lvl5pPr>
      <a:lvl6pPr marL="2514474" indent="-228589" algn="l" defTabSz="91435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6: Institutional Investors and the Asset Management</a:t>
            </a:r>
          </a:p>
        </p:txBody>
      </p:sp>
      <p:sp>
        <p:nvSpPr>
          <p:cNvPr id="3" name="Subtitle 2"/>
          <p:cNvSpPr>
            <a:spLocks noGrp="1"/>
          </p:cNvSpPr>
          <p:nvPr>
            <p:ph type="subTitle" idx="1"/>
          </p:nvPr>
        </p:nvSpPr>
        <p:spPr/>
        <p:txBody>
          <a:bodyPr/>
          <a:lstStyle/>
          <a:p>
            <a:pPr algn="l"/>
            <a:r>
              <a:rPr lang="en-US" dirty="0"/>
              <a:t>Amine Raboun, </a:t>
            </a:r>
            <a:r>
              <a:rPr lang="en-US" dirty="0" err="1"/>
              <a:t>Ph.D</a:t>
            </a:r>
            <a:endParaRPr lang="en-US" dirty="0"/>
          </a:p>
          <a:p>
            <a:pPr algn="l"/>
            <a:r>
              <a:rPr lang="en-US" dirty="0">
                <a:solidFill>
                  <a:srgbClr val="000000"/>
                </a:solidFill>
              </a:rPr>
              <a:t>Quantitative Researcher &amp; Developer,</a:t>
            </a:r>
          </a:p>
          <a:p>
            <a:pPr algn="l"/>
            <a:r>
              <a:rPr lang="en-US" dirty="0">
                <a:solidFill>
                  <a:srgbClr val="000000"/>
                </a:solidFill>
              </a:rPr>
              <a:t>Abu Dhabi Investment Authority</a:t>
            </a:r>
          </a:p>
          <a:p>
            <a:pPr algn="l"/>
            <a:r>
              <a:rPr lang="en-US" dirty="0">
                <a:solidFill>
                  <a:srgbClr val="000000"/>
                </a:solidFill>
              </a:rPr>
              <a:t>Lecturer, Paris Dauphine – PSL University </a:t>
            </a:r>
            <a:endParaRPr lang="en-GB" dirty="0">
              <a:latin typeface="Arial" charset="0"/>
            </a:endParaRPr>
          </a:p>
        </p:txBody>
      </p:sp>
      <p:sp>
        <p:nvSpPr>
          <p:cNvPr id="4" name="Slide Number Placeholder 3"/>
          <p:cNvSpPr>
            <a:spLocks noGrp="1"/>
          </p:cNvSpPr>
          <p:nvPr>
            <p:ph type="sldNum" sz="quarter" idx="12"/>
          </p:nvPr>
        </p:nvSpPr>
        <p:spPr/>
        <p:txBody>
          <a:bodyPr/>
          <a:lstStyle/>
          <a:p>
            <a:pPr>
              <a:defRPr/>
            </a:pPr>
            <a:fld id="{C9637D78-7754-3E41-8E8F-6BFD762CABAE}" type="slidenum">
              <a:rPr lang="en-GB" smtClean="0"/>
              <a:pPr>
                <a:defRPr/>
              </a:pPr>
              <a:t>1</a:t>
            </a:fld>
            <a:endParaRPr lang="en-GB"/>
          </a:p>
        </p:txBody>
      </p:sp>
      <p:sp>
        <p:nvSpPr>
          <p:cNvPr id="5" name="Footer Placeholder 4"/>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1857322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B64E58-FA4F-4FDD-8F08-977C6E099187}"/>
              </a:ext>
            </a:extLst>
          </p:cNvPr>
          <p:cNvSpPr>
            <a:spLocks noGrp="1"/>
          </p:cNvSpPr>
          <p:nvPr>
            <p:ph type="title"/>
          </p:nvPr>
        </p:nvSpPr>
        <p:spPr>
          <a:xfrm>
            <a:off x="690032" y="570545"/>
            <a:ext cx="10807701" cy="374516"/>
          </a:xfrm>
        </p:spPr>
        <p:txBody>
          <a:bodyPr/>
          <a:lstStyle/>
          <a:p>
            <a:r>
              <a:rPr lang="en-US" dirty="0"/>
              <a:t>Intermediation by Asset Managers</a:t>
            </a:r>
            <a:br>
              <a:rPr lang="en-US" dirty="0"/>
            </a:br>
            <a:endParaRPr lang="fr-FR" dirty="0"/>
          </a:p>
        </p:txBody>
      </p:sp>
      <p:sp>
        <p:nvSpPr>
          <p:cNvPr id="4" name="Espace réservé du texte 3">
            <a:extLst>
              <a:ext uri="{FF2B5EF4-FFF2-40B4-BE49-F238E27FC236}">
                <a16:creationId xmlns:a16="http://schemas.microsoft.com/office/drawing/2014/main" id="{0F842E00-4D0C-4B7A-AD03-05D8759934B5}"/>
              </a:ext>
            </a:extLst>
          </p:cNvPr>
          <p:cNvSpPr>
            <a:spLocks noGrp="1"/>
          </p:cNvSpPr>
          <p:nvPr>
            <p:ph type="body" sz="quarter" idx="35"/>
          </p:nvPr>
        </p:nvSpPr>
        <p:spPr>
          <a:xfrm>
            <a:off x="575114" y="1386570"/>
            <a:ext cx="10688669" cy="1917537"/>
          </a:xfrm>
        </p:spPr>
        <p:txBody>
          <a:bodyPr/>
          <a:lstStyle/>
          <a:p>
            <a:r>
              <a:rPr lang="en-US" sz="1600" b="1" dirty="0"/>
              <a:t>Lower investment risk: </a:t>
            </a:r>
            <a:r>
              <a:rPr lang="en-US" sz="1600" dirty="0"/>
              <a:t>By achieving the right level of diversification and providing access to a broad range of asset classes. The purpose is to screen out poor investment opportunities and detect those that are potentially advantageous thanks to quality research they have access to.</a:t>
            </a:r>
          </a:p>
          <a:p>
            <a:r>
              <a:rPr lang="en-US" sz="1600" b="1" dirty="0"/>
              <a:t>Liquidity provision: </a:t>
            </a:r>
            <a:r>
              <a:rPr lang="en-US" sz="1600" dirty="0">
                <a:solidFill>
                  <a:srgbClr val="000000"/>
                </a:solidFill>
              </a:rPr>
              <a:t>Cl</a:t>
            </a:r>
            <a:r>
              <a:rPr lang="en-US" sz="1600" dirty="0"/>
              <a:t>osely monitor the evolution of inflows and outflows and market dynamics to anticipate the risk of rapid and large net outflows. They also have established risk management policies to ensure that they are able to meet their liquidity provision obligation when difficulties in financial markets occur. </a:t>
            </a:r>
          </a:p>
          <a:p>
            <a:endParaRPr lang="en-US" sz="1600" dirty="0"/>
          </a:p>
          <a:p>
            <a:r>
              <a:rPr lang="en-US" sz="1600" dirty="0"/>
              <a:t> </a:t>
            </a:r>
          </a:p>
          <a:p>
            <a:endParaRPr lang="en-US" sz="1600" dirty="0"/>
          </a:p>
          <a:p>
            <a:endParaRPr lang="fr-FR" dirty="0"/>
          </a:p>
        </p:txBody>
      </p:sp>
      <p:sp>
        <p:nvSpPr>
          <p:cNvPr id="5" name="Espace réservé du texte 4">
            <a:extLst>
              <a:ext uri="{FF2B5EF4-FFF2-40B4-BE49-F238E27FC236}">
                <a16:creationId xmlns:a16="http://schemas.microsoft.com/office/drawing/2014/main" id="{DC6D0FA5-8BA8-4097-BDEA-5DAB4A30BFBD}"/>
              </a:ext>
            </a:extLst>
          </p:cNvPr>
          <p:cNvSpPr>
            <a:spLocks noGrp="1"/>
          </p:cNvSpPr>
          <p:nvPr>
            <p:ph type="body" sz="quarter" idx="17"/>
          </p:nvPr>
        </p:nvSpPr>
        <p:spPr>
          <a:xfrm>
            <a:off x="690033" y="887865"/>
            <a:ext cx="7710223" cy="287867"/>
          </a:xfrm>
        </p:spPr>
        <p:txBody>
          <a:bodyPr/>
          <a:lstStyle/>
          <a:p>
            <a:r>
              <a:rPr lang="fr-FR" dirty="0" err="1"/>
              <a:t>Serving</a:t>
            </a:r>
            <a:r>
              <a:rPr lang="fr-FR" dirty="0"/>
              <a:t> the </a:t>
            </a:r>
            <a:r>
              <a:rPr lang="fr-FR" dirty="0" err="1"/>
              <a:t>need</a:t>
            </a:r>
            <a:r>
              <a:rPr lang="fr-FR" dirty="0"/>
              <a:t> of Asset </a:t>
            </a:r>
            <a:r>
              <a:rPr lang="fr-FR" dirty="0" err="1"/>
              <a:t>Owners</a:t>
            </a:r>
            <a:endParaRPr lang="fr-FR" dirty="0"/>
          </a:p>
        </p:txBody>
      </p:sp>
      <p:pic>
        <p:nvPicPr>
          <p:cNvPr id="9" name="Image 8">
            <a:extLst>
              <a:ext uri="{FF2B5EF4-FFF2-40B4-BE49-F238E27FC236}">
                <a16:creationId xmlns:a16="http://schemas.microsoft.com/office/drawing/2014/main" id="{A8C05DA0-E855-41D4-89DE-4CADA7B375E1}"/>
              </a:ext>
            </a:extLst>
          </p:cNvPr>
          <p:cNvPicPr>
            <a:picLocks noChangeAspect="1"/>
          </p:cNvPicPr>
          <p:nvPr/>
        </p:nvPicPr>
        <p:blipFill>
          <a:blip r:embed="rId2"/>
          <a:stretch>
            <a:fillRect/>
          </a:stretch>
        </p:blipFill>
        <p:spPr>
          <a:xfrm>
            <a:off x="6864086" y="3276391"/>
            <a:ext cx="4399697" cy="3414303"/>
          </a:xfrm>
          <a:prstGeom prst="rect">
            <a:avLst/>
          </a:prstGeom>
        </p:spPr>
      </p:pic>
      <p:sp>
        <p:nvSpPr>
          <p:cNvPr id="10" name="ZoneTexte 9">
            <a:extLst>
              <a:ext uri="{FF2B5EF4-FFF2-40B4-BE49-F238E27FC236}">
                <a16:creationId xmlns:a16="http://schemas.microsoft.com/office/drawing/2014/main" id="{BBD4C18A-0953-4121-A81F-D72EDA5D7218}"/>
              </a:ext>
            </a:extLst>
          </p:cNvPr>
          <p:cNvSpPr txBox="1"/>
          <p:nvPr/>
        </p:nvSpPr>
        <p:spPr>
          <a:xfrm>
            <a:off x="690032" y="3451546"/>
            <a:ext cx="6270064" cy="1969770"/>
          </a:xfrm>
          <a:prstGeom prst="rect">
            <a:avLst/>
          </a:prstGeom>
          <a:noFill/>
        </p:spPr>
        <p:txBody>
          <a:bodyPr wrap="square" lIns="0" tIns="0" rIns="0" bIns="0" rtlCol="0">
            <a:spAutoFit/>
          </a:bodyPr>
          <a:lstStyle/>
          <a:p>
            <a:r>
              <a:rPr lang="en-US" sz="1600" b="1" dirty="0">
                <a:latin typeface="Verdana" panose="020B0604030504040204" pitchFamily="34" charset="0"/>
                <a:ea typeface="Verdana" panose="020B0604030504040204" pitchFamily="34" charset="0"/>
                <a:cs typeface="Calibri" pitchFamily="34" charset="0"/>
              </a:rPr>
              <a:t>Lower costs: </a:t>
            </a:r>
            <a:r>
              <a:rPr lang="en-US" sz="1600" dirty="0">
                <a:solidFill>
                  <a:schemeClr val="bg2">
                    <a:lumMod val="25000"/>
                  </a:schemeClr>
                </a:solidFill>
                <a:latin typeface="Verdana" panose="020B0604030504040204" pitchFamily="34" charset="0"/>
                <a:ea typeface="Verdana" panose="020B0604030504040204" pitchFamily="34" charset="0"/>
                <a:cs typeface="Calibri" pitchFamily="34" charset="0"/>
              </a:rPr>
              <a:t>Asset managers benefit from economies of scale that households and other investors don’t have. For instance, the ability to trade in large blocks of securities allows them to minimize transaction costs. </a:t>
            </a:r>
          </a:p>
          <a:p>
            <a:endParaRPr lang="en-US" sz="1600" dirty="0">
              <a:solidFill>
                <a:schemeClr val="bg2">
                  <a:lumMod val="25000"/>
                </a:schemeClr>
              </a:solidFill>
              <a:latin typeface="Verdana" panose="020B0604030504040204" pitchFamily="34" charset="0"/>
              <a:ea typeface="Verdana" panose="020B0604030504040204" pitchFamily="34" charset="0"/>
              <a:cs typeface="Calibri" pitchFamily="34" charset="0"/>
            </a:endParaRPr>
          </a:p>
          <a:p>
            <a:r>
              <a:rPr lang="en-US" sz="1600" b="1" dirty="0">
                <a:latin typeface="Verdana" panose="020B0604030504040204" pitchFamily="34" charset="0"/>
                <a:ea typeface="Verdana" panose="020B0604030504040204" pitchFamily="34" charset="0"/>
                <a:cs typeface="Calibri" pitchFamily="34" charset="0"/>
              </a:rPr>
              <a:t>Generating returns: </a:t>
            </a:r>
            <a:r>
              <a:rPr lang="en-US" sz="1600" dirty="0">
                <a:solidFill>
                  <a:schemeClr val="bg2">
                    <a:lumMod val="25000"/>
                  </a:schemeClr>
                </a:solidFill>
                <a:latin typeface="Verdana" panose="020B0604030504040204" pitchFamily="34" charset="0"/>
                <a:ea typeface="Verdana" panose="020B0604030504040204" pitchFamily="34" charset="0"/>
                <a:cs typeface="Calibri" pitchFamily="34" charset="0"/>
              </a:rPr>
              <a:t>By channeling savings into investment, asset managers help asset owners achieve positive real returns on their savings.</a:t>
            </a:r>
          </a:p>
        </p:txBody>
      </p:sp>
    </p:spTree>
    <p:extLst>
      <p:ext uri="{BB962C8B-B14F-4D97-AF65-F5344CB8AC3E}">
        <p14:creationId xmlns:p14="http://schemas.microsoft.com/office/powerpoint/2010/main" val="235353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D949-9288-4E29-A18C-37E3DE92B572}"/>
              </a:ext>
            </a:extLst>
          </p:cNvPr>
          <p:cNvSpPr>
            <a:spLocks noGrp="1"/>
          </p:cNvSpPr>
          <p:nvPr>
            <p:ph type="title"/>
          </p:nvPr>
        </p:nvSpPr>
        <p:spPr>
          <a:xfrm>
            <a:off x="1243872" y="3006817"/>
            <a:ext cx="9704256" cy="374516"/>
          </a:xfrm>
        </p:spPr>
        <p:txBody>
          <a:bodyPr/>
          <a:lstStyle/>
          <a:p>
            <a:pPr algn="ctr"/>
            <a:r>
              <a:rPr lang="fr-FR" sz="4267" dirty="0" err="1"/>
              <a:t>Overview</a:t>
            </a:r>
            <a:r>
              <a:rPr lang="fr-FR" sz="4267" dirty="0"/>
              <a:t> of the Asset Management </a:t>
            </a:r>
            <a:r>
              <a:rPr lang="fr-FR" sz="4267" dirty="0" err="1"/>
              <a:t>Industry</a:t>
            </a:r>
            <a:endParaRPr lang="fr-FR" sz="4267" dirty="0"/>
          </a:p>
        </p:txBody>
      </p:sp>
      <p:sp>
        <p:nvSpPr>
          <p:cNvPr id="3" name="Text Placeholder 2">
            <a:extLst>
              <a:ext uri="{FF2B5EF4-FFF2-40B4-BE49-F238E27FC236}">
                <a16:creationId xmlns:a16="http://schemas.microsoft.com/office/drawing/2014/main" id="{6C7AD0AF-4888-4328-A995-08E7F80E31B0}"/>
              </a:ext>
            </a:extLst>
          </p:cNvPr>
          <p:cNvSpPr>
            <a:spLocks noGrp="1"/>
          </p:cNvSpPr>
          <p:nvPr>
            <p:ph type="body" sz="quarter" idx="34"/>
          </p:nvPr>
        </p:nvSpPr>
        <p:spPr/>
        <p:txBody>
          <a:bodyPr/>
          <a:lstStyle/>
          <a:p>
            <a:endParaRPr lang="fr-FR"/>
          </a:p>
        </p:txBody>
      </p:sp>
    </p:spTree>
    <p:extLst>
      <p:ext uri="{BB962C8B-B14F-4D97-AF65-F5344CB8AC3E}">
        <p14:creationId xmlns:p14="http://schemas.microsoft.com/office/powerpoint/2010/main" val="246814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B2356E-D94E-4046-A504-58AACAC37B62}"/>
              </a:ext>
            </a:extLst>
          </p:cNvPr>
          <p:cNvSpPr>
            <a:spLocks noGrp="1"/>
          </p:cNvSpPr>
          <p:nvPr>
            <p:ph type="title"/>
          </p:nvPr>
        </p:nvSpPr>
        <p:spPr>
          <a:xfrm>
            <a:off x="687330" y="242870"/>
            <a:ext cx="10807701" cy="374516"/>
          </a:xfrm>
        </p:spPr>
        <p:txBody>
          <a:bodyPr/>
          <a:lstStyle/>
          <a:p>
            <a:r>
              <a:rPr lang="fr-FR" dirty="0" err="1"/>
              <a:t>Overview</a:t>
            </a:r>
            <a:r>
              <a:rPr lang="fr-FR" dirty="0"/>
              <a:t> of the Asset Management </a:t>
            </a:r>
            <a:r>
              <a:rPr lang="fr-FR" dirty="0" err="1"/>
              <a:t>Industry</a:t>
            </a:r>
            <a:endParaRPr lang="fr-FR" dirty="0"/>
          </a:p>
        </p:txBody>
      </p:sp>
      <p:sp>
        <p:nvSpPr>
          <p:cNvPr id="3" name="Espace réservé du texte 2">
            <a:extLst>
              <a:ext uri="{FF2B5EF4-FFF2-40B4-BE49-F238E27FC236}">
                <a16:creationId xmlns:a16="http://schemas.microsoft.com/office/drawing/2014/main" id="{E253C1D9-6FFC-4DF1-9700-FD740092CE5A}"/>
              </a:ext>
            </a:extLst>
          </p:cNvPr>
          <p:cNvSpPr>
            <a:spLocks noGrp="1"/>
          </p:cNvSpPr>
          <p:nvPr>
            <p:ph type="body" sz="quarter" idx="34"/>
          </p:nvPr>
        </p:nvSpPr>
        <p:spPr/>
        <p:txBody>
          <a:bodyPr/>
          <a:lstStyle/>
          <a:p>
            <a:endParaRPr lang="fr-FR"/>
          </a:p>
        </p:txBody>
      </p:sp>
      <p:sp>
        <p:nvSpPr>
          <p:cNvPr id="4" name="Espace réservé du texte 3">
            <a:extLst>
              <a:ext uri="{FF2B5EF4-FFF2-40B4-BE49-F238E27FC236}">
                <a16:creationId xmlns:a16="http://schemas.microsoft.com/office/drawing/2014/main" id="{522A9A29-BD4A-4202-B943-98BE8C91C10D}"/>
              </a:ext>
            </a:extLst>
          </p:cNvPr>
          <p:cNvSpPr>
            <a:spLocks noGrp="1"/>
          </p:cNvSpPr>
          <p:nvPr>
            <p:ph type="body" sz="quarter" idx="35"/>
          </p:nvPr>
        </p:nvSpPr>
        <p:spPr>
          <a:xfrm>
            <a:off x="527382" y="3754407"/>
            <a:ext cx="4800532" cy="2413053"/>
          </a:xfrm>
        </p:spPr>
        <p:txBody>
          <a:bodyPr/>
          <a:lstStyle/>
          <a:p>
            <a:pPr algn="l">
              <a:buClr>
                <a:schemeClr val="tx1"/>
              </a:buClr>
              <a:buFont typeface="Wingdings" panose="05000000000000000000" pitchFamily="2" charset="2"/>
              <a:buChar char="Ø"/>
            </a:pPr>
            <a:r>
              <a:rPr lang="en-US" b="1" i="0" dirty="0">
                <a:solidFill>
                  <a:schemeClr val="tx1"/>
                </a:solidFill>
                <a:effectLst/>
                <a:latin typeface="+mj-lt"/>
              </a:rPr>
              <a:t>Core strategies</a:t>
            </a:r>
            <a:r>
              <a:rPr lang="en-US" b="0" i="0" dirty="0">
                <a:solidFill>
                  <a:schemeClr val="tx1"/>
                </a:solidFill>
                <a:effectLst/>
                <a:latin typeface="+mj-lt"/>
              </a:rPr>
              <a:t> </a:t>
            </a:r>
            <a:r>
              <a:rPr lang="en-US" b="0" i="0" dirty="0">
                <a:solidFill>
                  <a:srgbClr val="817F73"/>
                </a:solidFill>
                <a:effectLst/>
                <a:latin typeface="+mj-lt"/>
              </a:rPr>
              <a:t>with exposure to asset classes that are broadly representative for the market</a:t>
            </a:r>
          </a:p>
          <a:p>
            <a:pPr algn="l">
              <a:buClr>
                <a:schemeClr val="tx1"/>
              </a:buClr>
              <a:buFont typeface="Wingdings" panose="05000000000000000000" pitchFamily="2" charset="2"/>
              <a:buChar char="Ø"/>
            </a:pPr>
            <a:r>
              <a:rPr lang="en-US" b="1" i="0" dirty="0">
                <a:solidFill>
                  <a:schemeClr val="tx1"/>
                </a:solidFill>
                <a:effectLst/>
                <a:latin typeface="+mj-lt"/>
              </a:rPr>
              <a:t>Satellite strategies</a:t>
            </a:r>
            <a:r>
              <a:rPr lang="en-US" b="0" i="0" dirty="0">
                <a:solidFill>
                  <a:schemeClr val="tx1"/>
                </a:solidFill>
                <a:effectLst/>
                <a:latin typeface="+mj-lt"/>
              </a:rPr>
              <a:t> </a:t>
            </a:r>
            <a:r>
              <a:rPr lang="en-US" b="0" i="0" dirty="0">
                <a:solidFill>
                  <a:srgbClr val="817F73"/>
                </a:solidFill>
                <a:effectLst/>
                <a:latin typeface="+mj-lt"/>
              </a:rPr>
              <a:t>that have the potential to deliver higher returns from less representative parts of the investment universe.</a:t>
            </a:r>
          </a:p>
          <a:p>
            <a:pPr algn="l">
              <a:buFont typeface="Arial" panose="020B0604020202020204" pitchFamily="34" charset="0"/>
              <a:buChar char="•"/>
            </a:pPr>
            <a:endParaRPr lang="en-US" b="0" i="0" dirty="0">
              <a:solidFill>
                <a:srgbClr val="817F73"/>
              </a:solidFill>
              <a:effectLst/>
              <a:latin typeface="+mj-lt"/>
            </a:endParaRPr>
          </a:p>
        </p:txBody>
      </p:sp>
      <p:sp>
        <p:nvSpPr>
          <p:cNvPr id="5" name="Espace réservé du texte 4">
            <a:extLst>
              <a:ext uri="{FF2B5EF4-FFF2-40B4-BE49-F238E27FC236}">
                <a16:creationId xmlns:a16="http://schemas.microsoft.com/office/drawing/2014/main" id="{DA4BD52A-7FC6-45A6-BCB8-266ECDC09185}"/>
              </a:ext>
            </a:extLst>
          </p:cNvPr>
          <p:cNvSpPr>
            <a:spLocks noGrp="1"/>
          </p:cNvSpPr>
          <p:nvPr>
            <p:ph type="body" sz="quarter" idx="17"/>
          </p:nvPr>
        </p:nvSpPr>
        <p:spPr>
          <a:xfrm>
            <a:off x="687330" y="815945"/>
            <a:ext cx="7710223" cy="287867"/>
          </a:xfrm>
        </p:spPr>
        <p:txBody>
          <a:bodyPr/>
          <a:lstStyle/>
          <a:p>
            <a:r>
              <a:rPr lang="fr-FR" dirty="0"/>
              <a:t>Pension Funds:</a:t>
            </a:r>
            <a:r>
              <a:rPr lang="en-US" dirty="0">
                <a:solidFill>
                  <a:srgbClr val="817F73"/>
                </a:solidFill>
                <a:latin typeface="Helvetica Neue"/>
              </a:rPr>
              <a:t>Typical example of long-term investors</a:t>
            </a:r>
            <a:endParaRPr lang="fr-FR" dirty="0"/>
          </a:p>
          <a:p>
            <a:endParaRPr lang="fr-FR" dirty="0"/>
          </a:p>
        </p:txBody>
      </p:sp>
      <p:sp>
        <p:nvSpPr>
          <p:cNvPr id="14" name="Espace réservé du texte 3">
            <a:extLst>
              <a:ext uri="{FF2B5EF4-FFF2-40B4-BE49-F238E27FC236}">
                <a16:creationId xmlns:a16="http://schemas.microsoft.com/office/drawing/2014/main" id="{D8F9DB77-C2EA-4A80-AD1E-B007323FE6B3}"/>
              </a:ext>
            </a:extLst>
          </p:cNvPr>
          <p:cNvSpPr txBox="1">
            <a:spLocks/>
          </p:cNvSpPr>
          <p:nvPr/>
        </p:nvSpPr>
        <p:spPr>
          <a:xfrm>
            <a:off x="733237" y="1385689"/>
            <a:ext cx="10721292" cy="1266267"/>
          </a:xfrm>
          <a:prstGeom prst="rect">
            <a:avLst/>
          </a:prstGeom>
        </p:spPr>
        <p:txBody>
          <a:bodyPr/>
          <a:lstStyle>
            <a:lvl1pPr marL="342900" indent="-342900" algn="l" rtl="0" eaLnBrk="1" fontAlgn="base" hangingPunct="1">
              <a:spcBef>
                <a:spcPct val="0"/>
              </a:spcBef>
              <a:spcAft>
                <a:spcPts val="1000"/>
              </a:spcAft>
              <a:buClr>
                <a:srgbClr val="79D100"/>
              </a:buClr>
              <a:defRPr sz="1400" b="0" kern="1200">
                <a:solidFill>
                  <a:schemeClr val="bg2">
                    <a:lumMod val="25000"/>
                  </a:schemeClr>
                </a:solidFill>
                <a:latin typeface="Verdana" panose="020B0604030504040204" pitchFamily="34" charset="0"/>
                <a:ea typeface="Verdana" panose="020B0604030504040204" pitchFamily="34" charset="0"/>
                <a:cs typeface="Calibri" pitchFamily="34" charset="0"/>
              </a:defRPr>
            </a:lvl1pPr>
            <a:lvl2pPr marL="228600" indent="-228600" algn="l" rtl="0" eaLnBrk="1" fontAlgn="base" hangingPunct="1">
              <a:spcBef>
                <a:spcPct val="0"/>
              </a:spcBef>
              <a:spcAft>
                <a:spcPts val="1000"/>
              </a:spcAft>
              <a:buClr>
                <a:schemeClr val="tx1"/>
              </a:buClr>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2pPr>
            <a:lvl3pPr marL="419100" indent="-190500" algn="l" rtl="0" eaLnBrk="1" fontAlgn="base" hangingPunct="1">
              <a:spcBef>
                <a:spcPct val="0"/>
              </a:spcBef>
              <a:spcAft>
                <a:spcPts val="1000"/>
              </a:spcAft>
              <a:buClr>
                <a:schemeClr val="tx1"/>
              </a:buClr>
              <a:buSzPct val="10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3pPr>
            <a:lvl4pPr marL="611188" indent="-190500" algn="l" rtl="0" eaLnBrk="1" fontAlgn="base" hangingPunct="1">
              <a:spcBef>
                <a:spcPct val="0"/>
              </a:spcBef>
              <a:spcAft>
                <a:spcPts val="1000"/>
              </a:spcAft>
              <a:buClr>
                <a:schemeClr val="tx1"/>
              </a:buClr>
              <a:buSzPct val="6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4pPr>
            <a:lvl5pPr marL="803275" indent="-190500" algn="l" rtl="0" eaLnBrk="1" fontAlgn="base" hangingPunct="1">
              <a:spcBef>
                <a:spcPct val="0"/>
              </a:spcBef>
              <a:spcAft>
                <a:spcPts val="1000"/>
              </a:spcAft>
              <a:buClr>
                <a:schemeClr val="tx1"/>
              </a:buClr>
              <a:buSzPct val="6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5pPr>
            <a:lvl6pPr marL="996696" indent="-192024" algn="l" defTabSz="914400" rtl="0" eaLnBrk="1" latinLnBrk="0" hangingPunct="1">
              <a:lnSpc>
                <a:spcPct val="100000"/>
              </a:lnSpc>
              <a:spcBef>
                <a:spcPts val="0"/>
              </a:spcBef>
              <a:spcAft>
                <a:spcPts val="1000"/>
              </a:spcAft>
              <a:buClr>
                <a:schemeClr val="tx1"/>
              </a:buClr>
              <a:buSzPct val="110000"/>
              <a:buFont typeface="Lucida Grande"/>
              <a:buChar char="­"/>
              <a:defRPr sz="1200" kern="1200">
                <a:solidFill>
                  <a:schemeClr val="tx2"/>
                </a:solidFill>
                <a:latin typeface="+mn-lt"/>
                <a:ea typeface="+mn-ea"/>
                <a:cs typeface="+mn-cs"/>
              </a:defRPr>
            </a:lvl6pPr>
            <a:lvl7pPr marL="1188720" indent="-192024" algn="l" defTabSz="914400" rtl="0" eaLnBrk="1" latinLnBrk="0" hangingPunct="1">
              <a:lnSpc>
                <a:spcPct val="100000"/>
              </a:lnSpc>
              <a:spcBef>
                <a:spcPts val="0"/>
              </a:spcBef>
              <a:spcAft>
                <a:spcPts val="1000"/>
              </a:spcAft>
              <a:buClr>
                <a:schemeClr val="accent1"/>
              </a:buClr>
              <a:buSzPct val="110000"/>
              <a:buFont typeface="Lucida Grande"/>
              <a:buChar char="­"/>
              <a:defRPr sz="1100" i="1" kern="1200">
                <a:solidFill>
                  <a:schemeClr val="tx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endParaRPr lang="en-US" sz="1867" dirty="0">
              <a:solidFill>
                <a:srgbClr val="817F73"/>
              </a:solidFill>
              <a:latin typeface="Helvetica Neue"/>
            </a:endParaRPr>
          </a:p>
        </p:txBody>
      </p:sp>
      <p:pic>
        <p:nvPicPr>
          <p:cNvPr id="13" name="Image 12">
            <a:extLst>
              <a:ext uri="{FF2B5EF4-FFF2-40B4-BE49-F238E27FC236}">
                <a16:creationId xmlns:a16="http://schemas.microsoft.com/office/drawing/2014/main" id="{0E1DFD06-9107-4CB0-A9F2-074BAA146382}"/>
              </a:ext>
            </a:extLst>
          </p:cNvPr>
          <p:cNvPicPr>
            <a:picLocks noChangeAspect="1"/>
          </p:cNvPicPr>
          <p:nvPr/>
        </p:nvPicPr>
        <p:blipFill>
          <a:blip r:embed="rId2"/>
          <a:stretch>
            <a:fillRect/>
          </a:stretch>
        </p:blipFill>
        <p:spPr>
          <a:xfrm>
            <a:off x="203133" y="1179735"/>
            <a:ext cx="6998235" cy="2368717"/>
          </a:xfrm>
          <a:prstGeom prst="rect">
            <a:avLst/>
          </a:prstGeom>
        </p:spPr>
      </p:pic>
      <p:sp>
        <p:nvSpPr>
          <p:cNvPr id="17" name="Espace réservé du texte 3">
            <a:extLst>
              <a:ext uri="{FF2B5EF4-FFF2-40B4-BE49-F238E27FC236}">
                <a16:creationId xmlns:a16="http://schemas.microsoft.com/office/drawing/2014/main" id="{8DCFE81B-AC7B-4FFA-A081-2819BBEE7656}"/>
              </a:ext>
            </a:extLst>
          </p:cNvPr>
          <p:cNvSpPr txBox="1">
            <a:spLocks/>
          </p:cNvSpPr>
          <p:nvPr/>
        </p:nvSpPr>
        <p:spPr>
          <a:xfrm>
            <a:off x="7609732" y="1441800"/>
            <a:ext cx="3885299" cy="1507147"/>
          </a:xfrm>
          <a:prstGeom prst="rect">
            <a:avLst/>
          </a:prstGeom>
        </p:spPr>
        <p:txBody>
          <a:bodyPr/>
          <a:lstStyle>
            <a:lvl1pPr marL="342900" indent="-342900" algn="l" rtl="0" eaLnBrk="1" fontAlgn="base" hangingPunct="1">
              <a:spcBef>
                <a:spcPct val="0"/>
              </a:spcBef>
              <a:spcAft>
                <a:spcPts val="1000"/>
              </a:spcAft>
              <a:buClr>
                <a:srgbClr val="79D100"/>
              </a:buClr>
              <a:defRPr sz="1400" b="0" kern="1200">
                <a:solidFill>
                  <a:schemeClr val="bg2">
                    <a:lumMod val="25000"/>
                  </a:schemeClr>
                </a:solidFill>
                <a:latin typeface="Verdana" panose="020B0604030504040204" pitchFamily="34" charset="0"/>
                <a:ea typeface="Verdana" panose="020B0604030504040204" pitchFamily="34" charset="0"/>
                <a:cs typeface="Calibri" pitchFamily="34" charset="0"/>
              </a:defRPr>
            </a:lvl1pPr>
            <a:lvl2pPr marL="228600" indent="-228600" algn="l" rtl="0" eaLnBrk="1" fontAlgn="base" hangingPunct="1">
              <a:spcBef>
                <a:spcPct val="0"/>
              </a:spcBef>
              <a:spcAft>
                <a:spcPts val="1000"/>
              </a:spcAft>
              <a:buClr>
                <a:schemeClr val="tx1"/>
              </a:buClr>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2pPr>
            <a:lvl3pPr marL="419100" indent="-190500" algn="l" rtl="0" eaLnBrk="1" fontAlgn="base" hangingPunct="1">
              <a:spcBef>
                <a:spcPct val="0"/>
              </a:spcBef>
              <a:spcAft>
                <a:spcPts val="1000"/>
              </a:spcAft>
              <a:buClr>
                <a:schemeClr val="tx1"/>
              </a:buClr>
              <a:buSzPct val="10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3pPr>
            <a:lvl4pPr marL="611188" indent="-190500" algn="l" rtl="0" eaLnBrk="1" fontAlgn="base" hangingPunct="1">
              <a:spcBef>
                <a:spcPct val="0"/>
              </a:spcBef>
              <a:spcAft>
                <a:spcPts val="1000"/>
              </a:spcAft>
              <a:buClr>
                <a:schemeClr val="tx1"/>
              </a:buClr>
              <a:buSzPct val="6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4pPr>
            <a:lvl5pPr marL="803275" indent="-190500" algn="l" rtl="0" eaLnBrk="1" fontAlgn="base" hangingPunct="1">
              <a:spcBef>
                <a:spcPct val="0"/>
              </a:spcBef>
              <a:spcAft>
                <a:spcPts val="1000"/>
              </a:spcAft>
              <a:buClr>
                <a:schemeClr val="tx1"/>
              </a:buClr>
              <a:buSzPct val="6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5pPr>
            <a:lvl6pPr marL="996696" indent="-192024" algn="l" defTabSz="914400" rtl="0" eaLnBrk="1" latinLnBrk="0" hangingPunct="1">
              <a:lnSpc>
                <a:spcPct val="100000"/>
              </a:lnSpc>
              <a:spcBef>
                <a:spcPts val="0"/>
              </a:spcBef>
              <a:spcAft>
                <a:spcPts val="1000"/>
              </a:spcAft>
              <a:buClr>
                <a:schemeClr val="tx1"/>
              </a:buClr>
              <a:buSzPct val="110000"/>
              <a:buFont typeface="Lucida Grande"/>
              <a:buChar char="­"/>
              <a:defRPr sz="1200" kern="1200">
                <a:solidFill>
                  <a:schemeClr val="tx2"/>
                </a:solidFill>
                <a:latin typeface="+mn-lt"/>
                <a:ea typeface="+mn-ea"/>
                <a:cs typeface="+mn-cs"/>
              </a:defRPr>
            </a:lvl6pPr>
            <a:lvl7pPr marL="1188720" indent="-192024" algn="l" defTabSz="914400" rtl="0" eaLnBrk="1" latinLnBrk="0" hangingPunct="1">
              <a:lnSpc>
                <a:spcPct val="100000"/>
              </a:lnSpc>
              <a:spcBef>
                <a:spcPts val="0"/>
              </a:spcBef>
              <a:spcAft>
                <a:spcPts val="1000"/>
              </a:spcAft>
              <a:buClr>
                <a:schemeClr val="accent1"/>
              </a:buClr>
              <a:buSzPct val="110000"/>
              <a:buFont typeface="Lucida Grande"/>
              <a:buChar char="­"/>
              <a:defRPr sz="1100" i="1" kern="1200">
                <a:solidFill>
                  <a:schemeClr val="tx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sz="1867" dirty="0">
                <a:solidFill>
                  <a:srgbClr val="817F73"/>
                </a:solidFill>
                <a:latin typeface="+mj-lt"/>
              </a:rPr>
              <a:t>Partially due to the baby boom, the pension funds have experienced steady growth in AUM in the last decade</a:t>
            </a:r>
          </a:p>
        </p:txBody>
      </p:sp>
      <p:pic>
        <p:nvPicPr>
          <p:cNvPr id="11" name="Graphique 10">
            <a:extLst>
              <a:ext uri="{FF2B5EF4-FFF2-40B4-BE49-F238E27FC236}">
                <a16:creationId xmlns:a16="http://schemas.microsoft.com/office/drawing/2014/main" id="{BCE9B1CC-ECC7-4E44-9B1C-EE5607AE31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7968" y="3326802"/>
            <a:ext cx="5962981" cy="3140269"/>
          </a:xfrm>
          <a:prstGeom prst="rect">
            <a:avLst/>
          </a:prstGeom>
        </p:spPr>
      </p:pic>
    </p:spTree>
    <p:extLst>
      <p:ext uri="{BB962C8B-B14F-4D97-AF65-F5344CB8AC3E}">
        <p14:creationId xmlns:p14="http://schemas.microsoft.com/office/powerpoint/2010/main" val="18803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6EB11D-95FC-401B-9BC4-AFCBF680C014}"/>
              </a:ext>
            </a:extLst>
          </p:cNvPr>
          <p:cNvSpPr>
            <a:spLocks noGrp="1"/>
          </p:cNvSpPr>
          <p:nvPr>
            <p:ph type="title"/>
          </p:nvPr>
        </p:nvSpPr>
        <p:spPr/>
        <p:txBody>
          <a:bodyPr/>
          <a:lstStyle/>
          <a:p>
            <a:r>
              <a:rPr lang="fr-FR" dirty="0" err="1"/>
              <a:t>Overview</a:t>
            </a:r>
            <a:r>
              <a:rPr lang="fr-FR" dirty="0"/>
              <a:t> of the Asset Management </a:t>
            </a:r>
            <a:r>
              <a:rPr lang="fr-FR" dirty="0" err="1"/>
              <a:t>Industry</a:t>
            </a:r>
            <a:endParaRPr lang="fr-FR" dirty="0"/>
          </a:p>
        </p:txBody>
      </p:sp>
      <p:sp>
        <p:nvSpPr>
          <p:cNvPr id="3" name="Espace réservé du texte 2">
            <a:extLst>
              <a:ext uri="{FF2B5EF4-FFF2-40B4-BE49-F238E27FC236}">
                <a16:creationId xmlns:a16="http://schemas.microsoft.com/office/drawing/2014/main" id="{0866C568-53C6-480B-85CE-9BC30F2F44D8}"/>
              </a:ext>
            </a:extLst>
          </p:cNvPr>
          <p:cNvSpPr>
            <a:spLocks noGrp="1"/>
          </p:cNvSpPr>
          <p:nvPr>
            <p:ph type="body" sz="quarter" idx="34"/>
          </p:nvPr>
        </p:nvSpPr>
        <p:spPr/>
        <p:txBody>
          <a:bodyPr/>
          <a:lstStyle/>
          <a:p>
            <a:endParaRPr lang="fr-FR"/>
          </a:p>
        </p:txBody>
      </p:sp>
      <p:sp>
        <p:nvSpPr>
          <p:cNvPr id="4" name="Espace réservé du texte 3">
            <a:extLst>
              <a:ext uri="{FF2B5EF4-FFF2-40B4-BE49-F238E27FC236}">
                <a16:creationId xmlns:a16="http://schemas.microsoft.com/office/drawing/2014/main" id="{10DDC7F4-CCE2-4D07-844B-C17F0648122F}"/>
              </a:ext>
            </a:extLst>
          </p:cNvPr>
          <p:cNvSpPr>
            <a:spLocks noGrp="1"/>
          </p:cNvSpPr>
          <p:nvPr>
            <p:ph type="body" sz="quarter" idx="35"/>
          </p:nvPr>
        </p:nvSpPr>
        <p:spPr>
          <a:xfrm>
            <a:off x="677333" y="1385993"/>
            <a:ext cx="10820400" cy="5126372"/>
          </a:xfrm>
        </p:spPr>
        <p:txBody>
          <a:bodyPr/>
          <a:lstStyle/>
          <a:p>
            <a:pPr algn="l"/>
            <a:r>
              <a:rPr lang="fr-FR" sz="1600" b="1" dirty="0" err="1">
                <a:latin typeface="+mj-lt"/>
              </a:rPr>
              <a:t>Pay</a:t>
            </a:r>
            <a:r>
              <a:rPr lang="fr-FR" sz="1600" b="1" dirty="0">
                <a:latin typeface="+mj-lt"/>
              </a:rPr>
              <a:t>-As-You-Go Pension System</a:t>
            </a:r>
            <a:r>
              <a:rPr lang="en-US" sz="1600" b="1" dirty="0">
                <a:latin typeface="+mj-lt"/>
              </a:rPr>
              <a:t>: </a:t>
            </a:r>
            <a:r>
              <a:rPr lang="en-US" sz="1600" dirty="0">
                <a:latin typeface="+mj-lt"/>
              </a:rPr>
              <a:t>Redistribution system. Current workers contributions are redistributed in the form of pension to current retirees. Because of aging population this scheme of pension is very criticized</a:t>
            </a:r>
          </a:p>
          <a:p>
            <a:pPr>
              <a:spcAft>
                <a:spcPts val="0"/>
              </a:spcAft>
            </a:pPr>
            <a:r>
              <a:rPr lang="en-US" sz="1600" b="1" dirty="0">
                <a:latin typeface="+mj-lt"/>
              </a:rPr>
              <a:t>Risk shifting from Employers to Employees:</a:t>
            </a:r>
          </a:p>
          <a:p>
            <a:pPr>
              <a:spcAft>
                <a:spcPts val="0"/>
              </a:spcAft>
              <a:buClr>
                <a:schemeClr val="tx1"/>
              </a:buClr>
              <a:buFont typeface="Wingdings" panose="05000000000000000000" pitchFamily="2" charset="2"/>
              <a:buChar char="Ø"/>
            </a:pPr>
            <a:r>
              <a:rPr lang="en-US" sz="1600" b="1" dirty="0">
                <a:latin typeface="+mj-lt"/>
              </a:rPr>
              <a:t>Defined benefit: </a:t>
            </a:r>
            <a:r>
              <a:rPr lang="en-US" sz="1600" dirty="0">
                <a:latin typeface="+mj-lt"/>
              </a:rPr>
              <a:t>The employer guarantees the level of benefits agreed, based on the employee’s salary and seniority. These plans can be managed internally or delegated to mutual funds. However, companies no longer want to bear such immense risk </a:t>
            </a:r>
          </a:p>
          <a:p>
            <a:pPr algn="l">
              <a:buClr>
                <a:schemeClr val="tx1"/>
              </a:buClr>
              <a:buFont typeface="Wingdings" panose="05000000000000000000" pitchFamily="2" charset="2"/>
              <a:buChar char="Ø"/>
            </a:pPr>
            <a:r>
              <a:rPr lang="en-US" sz="1600" b="1" dirty="0">
                <a:latin typeface="+mj-lt"/>
              </a:rPr>
              <a:t>Defined contribution: </a:t>
            </a:r>
            <a:r>
              <a:rPr lang="en-US" sz="1600" dirty="0">
                <a:latin typeface="+mj-lt"/>
              </a:rPr>
              <a:t>The employer agrees to pay regular contributions to a management organization, which, together with the income generated by their investment, will be paid out in the form of an annuity to retired employees. The employer does not provide any guarantee on the level of annuities paid. </a:t>
            </a:r>
          </a:p>
          <a:p>
            <a:pPr algn="l"/>
            <a:r>
              <a:rPr lang="en-US" sz="1600" b="1" dirty="0">
                <a:latin typeface="+mj-lt"/>
              </a:rPr>
              <a:t>The principal agent problem</a:t>
            </a:r>
            <a:r>
              <a:rPr lang="en-US" sz="1600" dirty="0">
                <a:latin typeface="+mj-lt"/>
              </a:rPr>
              <a:t>: How does one explain the difference between the few basis points of compensation for an ETF and the 2/20 compensation system for active funds?</a:t>
            </a:r>
          </a:p>
          <a:p>
            <a:r>
              <a:rPr lang="en-US" sz="1600" dirty="0">
                <a:latin typeface="+mj-lt"/>
              </a:rPr>
              <a:t>Bengt Holmstrom and Paul Milgrom in </a:t>
            </a:r>
            <a:r>
              <a:rPr lang="fr-FR" sz="1600" dirty="0">
                <a:latin typeface="+mj-lt"/>
              </a:rPr>
              <a:t>the </a:t>
            </a:r>
            <a:r>
              <a:rPr lang="fr-FR" sz="1600" dirty="0" err="1">
                <a:latin typeface="+mj-lt"/>
              </a:rPr>
              <a:t>late</a:t>
            </a:r>
            <a:r>
              <a:rPr lang="fr-FR" sz="1600" dirty="0">
                <a:latin typeface="+mj-lt"/>
              </a:rPr>
              <a:t> 1980s </a:t>
            </a:r>
            <a:r>
              <a:rPr lang="fr-FR" sz="1600" dirty="0" err="1">
                <a:latin typeface="+mj-lt"/>
              </a:rPr>
              <a:t>coined</a:t>
            </a:r>
            <a:r>
              <a:rPr lang="fr-FR" sz="1600" dirty="0">
                <a:latin typeface="+mj-lt"/>
              </a:rPr>
              <a:t> the expression: Principal Agent. If the </a:t>
            </a:r>
            <a:r>
              <a:rPr lang="fr-FR" sz="1600" dirty="0" err="1">
                <a:latin typeface="+mj-lt"/>
              </a:rPr>
              <a:t>reward</a:t>
            </a:r>
            <a:r>
              <a:rPr lang="fr-FR" sz="1600" dirty="0">
                <a:latin typeface="+mj-lt"/>
              </a:rPr>
              <a:t> </a:t>
            </a:r>
            <a:r>
              <a:rPr lang="fr-FR" sz="1600" dirty="0" err="1">
                <a:latin typeface="+mj-lt"/>
              </a:rPr>
              <a:t>is</a:t>
            </a:r>
            <a:r>
              <a:rPr lang="fr-FR" sz="1600" dirty="0">
                <a:latin typeface="+mj-lt"/>
              </a:rPr>
              <a:t> </a:t>
            </a:r>
            <a:r>
              <a:rPr lang="fr-FR" sz="1600" dirty="0" err="1">
                <a:latin typeface="+mj-lt"/>
              </a:rPr>
              <a:t>fixed</a:t>
            </a:r>
            <a:r>
              <a:rPr lang="fr-FR" sz="1600" dirty="0">
                <a:latin typeface="+mj-lt"/>
              </a:rPr>
              <a:t> </a:t>
            </a:r>
            <a:r>
              <a:rPr lang="fr-FR" sz="1600" dirty="0" err="1">
                <a:latin typeface="+mj-lt"/>
              </a:rPr>
              <a:t>only</a:t>
            </a:r>
            <a:r>
              <a:rPr lang="fr-FR" sz="1600" dirty="0">
                <a:latin typeface="+mj-lt"/>
              </a:rPr>
              <a:t>, the agent can </a:t>
            </a:r>
            <a:r>
              <a:rPr lang="fr-FR" sz="1600" dirty="0" err="1">
                <a:latin typeface="+mj-lt"/>
              </a:rPr>
              <a:t>receive</a:t>
            </a:r>
            <a:r>
              <a:rPr lang="fr-FR" sz="1600" dirty="0">
                <a:latin typeface="+mj-lt"/>
              </a:rPr>
              <a:t> </a:t>
            </a:r>
            <a:r>
              <a:rPr lang="fr-FR" sz="1600" dirty="0" err="1">
                <a:latin typeface="+mj-lt"/>
              </a:rPr>
              <a:t>it</a:t>
            </a:r>
            <a:r>
              <a:rPr lang="fr-FR" sz="1600" dirty="0">
                <a:latin typeface="+mj-lt"/>
              </a:rPr>
              <a:t> </a:t>
            </a:r>
            <a:r>
              <a:rPr lang="fr-FR" sz="1600" dirty="0" err="1">
                <a:latin typeface="+mj-lt"/>
              </a:rPr>
              <a:t>without</a:t>
            </a:r>
            <a:r>
              <a:rPr lang="fr-FR" sz="1600" dirty="0">
                <a:latin typeface="+mj-lt"/>
              </a:rPr>
              <a:t> </a:t>
            </a:r>
            <a:r>
              <a:rPr lang="fr-FR" sz="1600" dirty="0" err="1">
                <a:latin typeface="+mj-lt"/>
              </a:rPr>
              <a:t>any</a:t>
            </a:r>
            <a:r>
              <a:rPr lang="fr-FR" sz="1600" dirty="0">
                <a:latin typeface="+mj-lt"/>
              </a:rPr>
              <a:t> effort. Variable </a:t>
            </a:r>
            <a:r>
              <a:rPr lang="fr-FR" sz="1600" dirty="0" err="1">
                <a:latin typeface="+mj-lt"/>
              </a:rPr>
              <a:t>only</a:t>
            </a:r>
            <a:r>
              <a:rPr lang="fr-FR" sz="1600" dirty="0">
                <a:latin typeface="+mj-lt"/>
              </a:rPr>
              <a:t> </a:t>
            </a:r>
            <a:r>
              <a:rPr lang="fr-FR" sz="1600" dirty="0" err="1">
                <a:latin typeface="+mj-lt"/>
              </a:rPr>
              <a:t>won’t</a:t>
            </a:r>
            <a:r>
              <a:rPr lang="fr-FR" sz="1600" dirty="0">
                <a:latin typeface="+mj-lt"/>
              </a:rPr>
              <a:t> </a:t>
            </a:r>
            <a:r>
              <a:rPr lang="fr-FR" sz="1600" dirty="0" err="1">
                <a:latin typeface="+mj-lt"/>
              </a:rPr>
              <a:t>work</a:t>
            </a:r>
            <a:r>
              <a:rPr lang="fr-FR" sz="1600" dirty="0">
                <a:latin typeface="+mj-lt"/>
              </a:rPr>
              <a:t>, as the manager have </a:t>
            </a:r>
            <a:r>
              <a:rPr lang="fr-FR" sz="1600" dirty="0" err="1">
                <a:latin typeface="+mj-lt"/>
              </a:rPr>
              <a:t>fixed</a:t>
            </a:r>
            <a:r>
              <a:rPr lang="fr-FR" sz="1600" dirty="0">
                <a:latin typeface="+mj-lt"/>
              </a:rPr>
              <a:t> </a:t>
            </a:r>
            <a:r>
              <a:rPr lang="fr-FR" sz="1600" dirty="0" err="1">
                <a:latin typeface="+mj-lt"/>
              </a:rPr>
              <a:t>costs</a:t>
            </a:r>
            <a:r>
              <a:rPr lang="fr-FR" sz="1600" dirty="0">
                <a:latin typeface="+mj-lt"/>
              </a:rPr>
              <a:t> to </a:t>
            </a:r>
            <a:r>
              <a:rPr lang="fr-FR" sz="1600" dirty="0" err="1">
                <a:latin typeface="+mj-lt"/>
              </a:rPr>
              <a:t>pay</a:t>
            </a:r>
            <a:r>
              <a:rPr lang="fr-FR" sz="1600" dirty="0">
                <a:latin typeface="+mj-lt"/>
              </a:rPr>
              <a:t>. How to set the variable part ? The asset </a:t>
            </a:r>
            <a:r>
              <a:rPr lang="en-US" sz="1600" dirty="0">
                <a:latin typeface="+mj-lt"/>
              </a:rPr>
              <a:t>owner would like to have observables to index the reward. But doing so, the managers will work to satisfy these indicators and not fructify the money of the asset owner </a:t>
            </a:r>
            <a:endParaRPr lang="fr-FR" sz="1600" dirty="0">
              <a:latin typeface="+mj-lt"/>
            </a:endParaRPr>
          </a:p>
        </p:txBody>
      </p:sp>
      <p:sp>
        <p:nvSpPr>
          <p:cNvPr id="5" name="Espace réservé du texte 4">
            <a:extLst>
              <a:ext uri="{FF2B5EF4-FFF2-40B4-BE49-F238E27FC236}">
                <a16:creationId xmlns:a16="http://schemas.microsoft.com/office/drawing/2014/main" id="{F227D38D-8634-41E4-BDA3-611F5F155361}"/>
              </a:ext>
            </a:extLst>
          </p:cNvPr>
          <p:cNvSpPr>
            <a:spLocks noGrp="1"/>
          </p:cNvSpPr>
          <p:nvPr>
            <p:ph type="body" sz="quarter" idx="17"/>
          </p:nvPr>
        </p:nvSpPr>
        <p:spPr>
          <a:xfrm>
            <a:off x="690033" y="943835"/>
            <a:ext cx="7710223" cy="287867"/>
          </a:xfrm>
        </p:spPr>
        <p:txBody>
          <a:bodyPr/>
          <a:lstStyle/>
          <a:p>
            <a:r>
              <a:rPr lang="fr-FR" dirty="0" err="1"/>
              <a:t>Mutual</a:t>
            </a:r>
            <a:r>
              <a:rPr lang="fr-FR" dirty="0"/>
              <a:t> Funds at the service of Pension Funds</a:t>
            </a:r>
          </a:p>
        </p:txBody>
      </p:sp>
    </p:spTree>
    <p:extLst>
      <p:ext uri="{BB962C8B-B14F-4D97-AF65-F5344CB8AC3E}">
        <p14:creationId xmlns:p14="http://schemas.microsoft.com/office/powerpoint/2010/main" val="268654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BFF89F-CC14-4AFF-AEE7-AB47530F4D4A}"/>
              </a:ext>
            </a:extLst>
          </p:cNvPr>
          <p:cNvSpPr>
            <a:spLocks noGrp="1"/>
          </p:cNvSpPr>
          <p:nvPr>
            <p:ph type="title"/>
          </p:nvPr>
        </p:nvSpPr>
        <p:spPr/>
        <p:txBody>
          <a:bodyPr/>
          <a:lstStyle/>
          <a:p>
            <a:r>
              <a:rPr lang="fr-FR" dirty="0" err="1"/>
              <a:t>Overview</a:t>
            </a:r>
            <a:r>
              <a:rPr lang="fr-FR" dirty="0"/>
              <a:t> of the Asset Management </a:t>
            </a:r>
            <a:r>
              <a:rPr lang="fr-FR" dirty="0" err="1"/>
              <a:t>Industry</a:t>
            </a:r>
            <a:endParaRPr lang="fr-FR" dirty="0"/>
          </a:p>
        </p:txBody>
      </p:sp>
      <p:sp>
        <p:nvSpPr>
          <p:cNvPr id="3" name="Espace réservé du texte 2">
            <a:extLst>
              <a:ext uri="{FF2B5EF4-FFF2-40B4-BE49-F238E27FC236}">
                <a16:creationId xmlns:a16="http://schemas.microsoft.com/office/drawing/2014/main" id="{AA354B35-375B-4306-A94F-4B964AB0E4DC}"/>
              </a:ext>
            </a:extLst>
          </p:cNvPr>
          <p:cNvSpPr>
            <a:spLocks noGrp="1"/>
          </p:cNvSpPr>
          <p:nvPr>
            <p:ph type="body" sz="quarter" idx="34"/>
          </p:nvPr>
        </p:nvSpPr>
        <p:spPr/>
        <p:txBody>
          <a:bodyPr/>
          <a:lstStyle/>
          <a:p>
            <a:endParaRPr lang="fr-FR"/>
          </a:p>
        </p:txBody>
      </p:sp>
      <p:sp>
        <p:nvSpPr>
          <p:cNvPr id="4" name="Espace réservé du texte 3">
            <a:extLst>
              <a:ext uri="{FF2B5EF4-FFF2-40B4-BE49-F238E27FC236}">
                <a16:creationId xmlns:a16="http://schemas.microsoft.com/office/drawing/2014/main" id="{728335A2-680C-4BB2-8969-018A6A9DF18F}"/>
              </a:ext>
            </a:extLst>
          </p:cNvPr>
          <p:cNvSpPr>
            <a:spLocks noGrp="1"/>
          </p:cNvSpPr>
          <p:nvPr>
            <p:ph type="body" sz="quarter" idx="35"/>
          </p:nvPr>
        </p:nvSpPr>
        <p:spPr>
          <a:xfrm>
            <a:off x="236071" y="2244361"/>
            <a:ext cx="6339983" cy="4127379"/>
          </a:xfrm>
        </p:spPr>
        <p:txBody>
          <a:bodyPr/>
          <a:lstStyle/>
          <a:p>
            <a:pPr algn="l">
              <a:buFont typeface="Wingdings" panose="05000000000000000000" pitchFamily="2" charset="2"/>
              <a:buChar char="v"/>
            </a:pPr>
            <a:r>
              <a:rPr lang="en-US" sz="1600" dirty="0">
                <a:latin typeface="+mj-lt"/>
              </a:rPr>
              <a:t>As their name suggest, the provide strategies hedged from market variations. Thus, in the CAPM terminology, providing alpha and neutralizing the Beta (in all its shapes)</a:t>
            </a:r>
          </a:p>
          <a:p>
            <a:pPr algn="l">
              <a:buFont typeface="Wingdings" panose="05000000000000000000" pitchFamily="2" charset="2"/>
              <a:buChar char="v"/>
            </a:pPr>
            <a:r>
              <a:rPr lang="en-US" sz="1600" dirty="0">
                <a:latin typeface="+mj-lt"/>
              </a:rPr>
              <a:t>Identify persistent statistical relationships between financial instruments (Peer trading, statistical arbitrage..)</a:t>
            </a:r>
          </a:p>
          <a:p>
            <a:pPr algn="l">
              <a:buFont typeface="Wingdings" panose="05000000000000000000" pitchFamily="2" charset="2"/>
              <a:buChar char="v"/>
            </a:pPr>
            <a:r>
              <a:rPr lang="en-US" sz="1600" dirty="0">
                <a:latin typeface="+mj-lt"/>
              </a:rPr>
              <a:t>Use alternative set of data to research the real economy live time evolution NOWCASTING. Satellite images, credit card bills, mobiles trackers, factory production, patents, etc.) </a:t>
            </a:r>
          </a:p>
          <a:p>
            <a:pPr algn="l">
              <a:buFont typeface="Wingdings" panose="05000000000000000000" pitchFamily="2" charset="2"/>
              <a:buChar char="v"/>
            </a:pPr>
            <a:r>
              <a:rPr lang="en-US" sz="1600" dirty="0">
                <a:latin typeface="+mj-lt"/>
              </a:rPr>
              <a:t>Research based on high-level experts (either scientific and field experts) to identify the future trends in the industries (Pharmaceutical Research)</a:t>
            </a:r>
            <a:endParaRPr lang="fr-FR" sz="1600" dirty="0">
              <a:latin typeface="+mj-lt"/>
            </a:endParaRPr>
          </a:p>
        </p:txBody>
      </p:sp>
      <p:sp>
        <p:nvSpPr>
          <p:cNvPr id="5" name="Espace réservé du texte 4">
            <a:extLst>
              <a:ext uri="{FF2B5EF4-FFF2-40B4-BE49-F238E27FC236}">
                <a16:creationId xmlns:a16="http://schemas.microsoft.com/office/drawing/2014/main" id="{31752F04-FBFC-47CE-8E29-890F25A75B0B}"/>
              </a:ext>
            </a:extLst>
          </p:cNvPr>
          <p:cNvSpPr>
            <a:spLocks noGrp="1"/>
          </p:cNvSpPr>
          <p:nvPr>
            <p:ph type="body" sz="quarter" idx="17"/>
          </p:nvPr>
        </p:nvSpPr>
        <p:spPr>
          <a:xfrm>
            <a:off x="690033" y="943835"/>
            <a:ext cx="7710223" cy="287867"/>
          </a:xfrm>
        </p:spPr>
        <p:txBody>
          <a:bodyPr/>
          <a:lstStyle/>
          <a:p>
            <a:r>
              <a:rPr lang="fr-FR" dirty="0" err="1"/>
              <a:t>Hedge</a:t>
            </a:r>
            <a:r>
              <a:rPr lang="fr-FR" dirty="0"/>
              <a:t> Funds (or Alternative Investments)</a:t>
            </a:r>
          </a:p>
        </p:txBody>
      </p:sp>
      <p:pic>
        <p:nvPicPr>
          <p:cNvPr id="7" name="Picture 6">
            <a:extLst>
              <a:ext uri="{FF2B5EF4-FFF2-40B4-BE49-F238E27FC236}">
                <a16:creationId xmlns:a16="http://schemas.microsoft.com/office/drawing/2014/main" id="{B5D30B9B-2821-4E4D-B9DA-0558977EFF0E}"/>
              </a:ext>
            </a:extLst>
          </p:cNvPr>
          <p:cNvPicPr>
            <a:picLocks noChangeAspect="1"/>
          </p:cNvPicPr>
          <p:nvPr/>
        </p:nvPicPr>
        <p:blipFill>
          <a:blip r:embed="rId2"/>
          <a:stretch>
            <a:fillRect/>
          </a:stretch>
        </p:blipFill>
        <p:spPr>
          <a:xfrm>
            <a:off x="6576054" y="2189408"/>
            <a:ext cx="5379876" cy="4146723"/>
          </a:xfrm>
          <a:prstGeom prst="rect">
            <a:avLst/>
          </a:prstGeom>
        </p:spPr>
      </p:pic>
      <p:sp>
        <p:nvSpPr>
          <p:cNvPr id="10" name="Espace réservé du texte 3">
            <a:extLst>
              <a:ext uri="{FF2B5EF4-FFF2-40B4-BE49-F238E27FC236}">
                <a16:creationId xmlns:a16="http://schemas.microsoft.com/office/drawing/2014/main" id="{C39ED38B-C87A-4A9A-AC12-1C0CD4CCED8A}"/>
              </a:ext>
            </a:extLst>
          </p:cNvPr>
          <p:cNvSpPr txBox="1">
            <a:spLocks/>
          </p:cNvSpPr>
          <p:nvPr/>
        </p:nvSpPr>
        <p:spPr>
          <a:xfrm>
            <a:off x="527381" y="1340690"/>
            <a:ext cx="10820400" cy="848580"/>
          </a:xfrm>
          <a:prstGeom prst="rect">
            <a:avLst/>
          </a:prstGeom>
        </p:spPr>
        <p:txBody>
          <a:bodyPr/>
          <a:lstStyle>
            <a:lvl1pPr marL="342900" indent="-342900" algn="l" rtl="0" eaLnBrk="1" fontAlgn="base" hangingPunct="1">
              <a:spcBef>
                <a:spcPct val="0"/>
              </a:spcBef>
              <a:spcAft>
                <a:spcPts val="1000"/>
              </a:spcAft>
              <a:buClr>
                <a:srgbClr val="79D100"/>
              </a:buClr>
              <a:defRPr sz="1400" b="0" kern="1200">
                <a:solidFill>
                  <a:schemeClr val="bg2">
                    <a:lumMod val="25000"/>
                  </a:schemeClr>
                </a:solidFill>
                <a:latin typeface="Verdana" panose="020B0604030504040204" pitchFamily="34" charset="0"/>
                <a:ea typeface="Verdana" panose="020B0604030504040204" pitchFamily="34" charset="0"/>
                <a:cs typeface="Calibri" pitchFamily="34" charset="0"/>
              </a:defRPr>
            </a:lvl1pPr>
            <a:lvl2pPr marL="228600" indent="-228600" algn="l" rtl="0" eaLnBrk="1" fontAlgn="base" hangingPunct="1">
              <a:spcBef>
                <a:spcPct val="0"/>
              </a:spcBef>
              <a:spcAft>
                <a:spcPts val="1000"/>
              </a:spcAft>
              <a:buClr>
                <a:schemeClr val="tx1"/>
              </a:buClr>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2pPr>
            <a:lvl3pPr marL="419100" indent="-190500" algn="l" rtl="0" eaLnBrk="1" fontAlgn="base" hangingPunct="1">
              <a:spcBef>
                <a:spcPct val="0"/>
              </a:spcBef>
              <a:spcAft>
                <a:spcPts val="1000"/>
              </a:spcAft>
              <a:buClr>
                <a:schemeClr val="tx1"/>
              </a:buClr>
              <a:buSzPct val="10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3pPr>
            <a:lvl4pPr marL="611188" indent="-190500" algn="l" rtl="0" eaLnBrk="1" fontAlgn="base" hangingPunct="1">
              <a:spcBef>
                <a:spcPct val="0"/>
              </a:spcBef>
              <a:spcAft>
                <a:spcPts val="1000"/>
              </a:spcAft>
              <a:buClr>
                <a:schemeClr val="tx1"/>
              </a:buClr>
              <a:buSzPct val="6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4pPr>
            <a:lvl5pPr marL="803275" indent="-190500" algn="l" rtl="0" eaLnBrk="1" fontAlgn="base" hangingPunct="1">
              <a:spcBef>
                <a:spcPct val="0"/>
              </a:spcBef>
              <a:spcAft>
                <a:spcPts val="1000"/>
              </a:spcAft>
              <a:buClr>
                <a:schemeClr val="tx1"/>
              </a:buClr>
              <a:buSzPct val="6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5pPr>
            <a:lvl6pPr marL="996696" indent="-192024" algn="l" defTabSz="914400" rtl="0" eaLnBrk="1" latinLnBrk="0" hangingPunct="1">
              <a:lnSpc>
                <a:spcPct val="100000"/>
              </a:lnSpc>
              <a:spcBef>
                <a:spcPts val="0"/>
              </a:spcBef>
              <a:spcAft>
                <a:spcPts val="1000"/>
              </a:spcAft>
              <a:buClr>
                <a:schemeClr val="tx1"/>
              </a:buClr>
              <a:buSzPct val="110000"/>
              <a:buFont typeface="Lucida Grande"/>
              <a:buChar char="­"/>
              <a:defRPr sz="1200" kern="1200">
                <a:solidFill>
                  <a:schemeClr val="tx2"/>
                </a:solidFill>
                <a:latin typeface="+mn-lt"/>
                <a:ea typeface="+mn-ea"/>
                <a:cs typeface="+mn-cs"/>
              </a:defRPr>
            </a:lvl6pPr>
            <a:lvl7pPr marL="1188720" indent="-192024" algn="l" defTabSz="914400" rtl="0" eaLnBrk="1" latinLnBrk="0" hangingPunct="1">
              <a:lnSpc>
                <a:spcPct val="100000"/>
              </a:lnSpc>
              <a:spcBef>
                <a:spcPts val="0"/>
              </a:spcBef>
              <a:spcAft>
                <a:spcPts val="1000"/>
              </a:spcAft>
              <a:buClr>
                <a:schemeClr val="accent1"/>
              </a:buClr>
              <a:buSzPct val="110000"/>
              <a:buFont typeface="Lucida Grande"/>
              <a:buChar char="­"/>
              <a:defRPr sz="1100" i="1" kern="1200">
                <a:solidFill>
                  <a:schemeClr val="tx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chemeClr val="tx1"/>
                </a:solidFill>
                <a:latin typeface="+mj-lt"/>
              </a:rPr>
              <a:t>Well connected to the system: </a:t>
            </a:r>
            <a:r>
              <a:rPr lang="en-US" sz="1600" dirty="0">
                <a:latin typeface="+mj-lt"/>
              </a:rPr>
              <a:t>Majority of hedge funds are, or were, subsidiaries of intermediaries, including investment banks and mutual funds. This allows them to make use of other financial institutions; they often need to short certain risk factors or hedge non-linear securities</a:t>
            </a:r>
          </a:p>
          <a:p>
            <a:endParaRPr lang="fr-FR" sz="1600" dirty="0">
              <a:latin typeface="+mj-lt"/>
            </a:endParaRPr>
          </a:p>
        </p:txBody>
      </p:sp>
    </p:spTree>
    <p:extLst>
      <p:ext uri="{BB962C8B-B14F-4D97-AF65-F5344CB8AC3E}">
        <p14:creationId xmlns:p14="http://schemas.microsoft.com/office/powerpoint/2010/main" val="159164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A5CF4E-7B19-4A6F-9540-8EF6BA44D004}"/>
              </a:ext>
            </a:extLst>
          </p:cNvPr>
          <p:cNvSpPr>
            <a:spLocks noGrp="1"/>
          </p:cNvSpPr>
          <p:nvPr>
            <p:ph type="title"/>
          </p:nvPr>
        </p:nvSpPr>
        <p:spPr/>
        <p:txBody>
          <a:bodyPr/>
          <a:lstStyle/>
          <a:p>
            <a:r>
              <a:rPr lang="fr-FR" dirty="0" err="1"/>
              <a:t>Overview</a:t>
            </a:r>
            <a:r>
              <a:rPr lang="fr-FR" dirty="0"/>
              <a:t> of the Asset Management </a:t>
            </a:r>
            <a:r>
              <a:rPr lang="fr-FR" dirty="0" err="1"/>
              <a:t>Industry</a:t>
            </a:r>
            <a:endParaRPr lang="fr-FR" dirty="0"/>
          </a:p>
        </p:txBody>
      </p:sp>
      <p:sp>
        <p:nvSpPr>
          <p:cNvPr id="3" name="Espace réservé du texte 2">
            <a:extLst>
              <a:ext uri="{FF2B5EF4-FFF2-40B4-BE49-F238E27FC236}">
                <a16:creationId xmlns:a16="http://schemas.microsoft.com/office/drawing/2014/main" id="{929444B3-B2A1-4970-ADB9-408B38A6433C}"/>
              </a:ext>
            </a:extLst>
          </p:cNvPr>
          <p:cNvSpPr>
            <a:spLocks noGrp="1"/>
          </p:cNvSpPr>
          <p:nvPr>
            <p:ph type="body" sz="quarter" idx="34"/>
          </p:nvPr>
        </p:nvSpPr>
        <p:spPr/>
        <p:txBody>
          <a:bodyPr/>
          <a:lstStyle/>
          <a:p>
            <a:endParaRPr lang="fr-FR"/>
          </a:p>
        </p:txBody>
      </p:sp>
      <p:sp>
        <p:nvSpPr>
          <p:cNvPr id="4" name="Espace réservé du texte 3">
            <a:extLst>
              <a:ext uri="{FF2B5EF4-FFF2-40B4-BE49-F238E27FC236}">
                <a16:creationId xmlns:a16="http://schemas.microsoft.com/office/drawing/2014/main" id="{2476A3E1-55F4-4BF4-A0ED-2C2F325E4BB5}"/>
              </a:ext>
            </a:extLst>
          </p:cNvPr>
          <p:cNvSpPr>
            <a:spLocks noGrp="1"/>
          </p:cNvSpPr>
          <p:nvPr>
            <p:ph type="body" sz="quarter" idx="35"/>
          </p:nvPr>
        </p:nvSpPr>
        <p:spPr>
          <a:xfrm>
            <a:off x="683683" y="1555790"/>
            <a:ext cx="10820400" cy="4561509"/>
          </a:xfrm>
        </p:spPr>
        <p:txBody>
          <a:bodyPr/>
          <a:lstStyle/>
          <a:p>
            <a:r>
              <a:rPr lang="fr-FR" sz="1600" b="1" dirty="0"/>
              <a:t>Sovereign Funds: </a:t>
            </a:r>
            <a:r>
              <a:rPr lang="en-US" sz="1600" dirty="0">
                <a:solidFill>
                  <a:srgbClr val="000000"/>
                </a:solidFill>
              </a:rPr>
              <a:t>Most of them, such as the Norwegian fund or the Abu Dhabi Investment Authority, derive their allocations from surplus revenues from the oil sector. Sovereign funds are similar to endowments in that they aim to provide dividend-like income to their host countries. They are very long-term investors and can therefore theoretically bear more risk than other types of investment structures</a:t>
            </a:r>
            <a:endParaRPr lang="fr-FR" sz="1600" dirty="0">
              <a:solidFill>
                <a:srgbClr val="000000"/>
              </a:solidFill>
            </a:endParaRPr>
          </a:p>
          <a:p>
            <a:r>
              <a:rPr lang="fr-FR" sz="1600" b="1" dirty="0" err="1"/>
              <a:t>Endowment</a:t>
            </a:r>
            <a:r>
              <a:rPr lang="fr-FR" sz="1600" b="1" dirty="0"/>
              <a:t> Funds:</a:t>
            </a:r>
            <a:r>
              <a:rPr lang="fr-FR" sz="1600" dirty="0"/>
              <a:t> </a:t>
            </a:r>
            <a:r>
              <a:rPr lang="en-US" sz="1600" dirty="0">
                <a:solidFill>
                  <a:srgbClr val="000000"/>
                </a:solidFill>
              </a:rPr>
              <a:t>The endowment logic consists of generating enough real returns to meet the organization’s yearly expenses while preserving the real value of the principal. This means that the returns generated must cover annual withdrawals and increase the principal to offset inflation.</a:t>
            </a:r>
            <a:endParaRPr lang="fr-FR" sz="1600" dirty="0">
              <a:solidFill>
                <a:srgbClr val="000000"/>
              </a:solidFill>
            </a:endParaRPr>
          </a:p>
          <a:p>
            <a:r>
              <a:rPr lang="fr-FR" sz="1600" b="1" dirty="0" err="1"/>
              <a:t>Insurance</a:t>
            </a:r>
            <a:r>
              <a:rPr lang="fr-FR" sz="1600" b="1" dirty="0"/>
              <a:t> </a:t>
            </a:r>
            <a:r>
              <a:rPr lang="fr-FR" sz="1600" b="1" dirty="0" err="1"/>
              <a:t>Companies</a:t>
            </a:r>
            <a:r>
              <a:rPr lang="fr-FR" sz="1600" b="1" dirty="0"/>
              <a:t>:</a:t>
            </a:r>
            <a:r>
              <a:rPr lang="en-US" sz="1600" b="1" dirty="0"/>
              <a:t> </a:t>
            </a:r>
            <a:r>
              <a:rPr lang="en-US" sz="1600" dirty="0">
                <a:solidFill>
                  <a:srgbClr val="000000"/>
                </a:solidFill>
              </a:rPr>
              <a:t>Their core business is not related to money allocation but risk transfer and management. Hence, by selling insurance contracts, they take on their clients’ risk in exchange for a premium plus fees and margins. They also need to either transfer such risk to another counterparty with the exact opposite risk or to dilute it on the financial markets. </a:t>
            </a:r>
            <a:endParaRPr lang="fr-FR" sz="1600" dirty="0">
              <a:solidFill>
                <a:srgbClr val="000000"/>
              </a:solidFill>
            </a:endParaRPr>
          </a:p>
          <a:p>
            <a:r>
              <a:rPr lang="fr-FR" sz="1600" b="1" dirty="0" err="1"/>
              <a:t>Wealth</a:t>
            </a:r>
            <a:r>
              <a:rPr lang="fr-FR" sz="1600" b="1" dirty="0"/>
              <a:t> Management:</a:t>
            </a:r>
            <a:r>
              <a:rPr lang="en-US" sz="1600" b="1" dirty="0"/>
              <a:t> </a:t>
            </a:r>
            <a:r>
              <a:rPr lang="en-US" sz="1600" dirty="0">
                <a:solidFill>
                  <a:srgbClr val="000000"/>
                </a:solidFill>
              </a:rPr>
              <a:t>High net worth individuals (HNWI), have so much savings that commercial and investment banks started to provide them with specific investment vehicles. These individuals have no urgency for outflows, or these are highly predictive, hence they can afford to invest in illiquid assets like endowment funds do</a:t>
            </a:r>
            <a:endParaRPr lang="fr-FR" sz="1600" dirty="0">
              <a:solidFill>
                <a:srgbClr val="000000"/>
              </a:solidFill>
            </a:endParaRPr>
          </a:p>
          <a:p>
            <a:endParaRPr lang="fr-FR" sz="1600" dirty="0"/>
          </a:p>
        </p:txBody>
      </p:sp>
      <p:sp>
        <p:nvSpPr>
          <p:cNvPr id="5" name="Espace réservé du texte 4">
            <a:extLst>
              <a:ext uri="{FF2B5EF4-FFF2-40B4-BE49-F238E27FC236}">
                <a16:creationId xmlns:a16="http://schemas.microsoft.com/office/drawing/2014/main" id="{5B132E4E-21B1-46DA-82D3-1AD9BF0F00C2}"/>
              </a:ext>
            </a:extLst>
          </p:cNvPr>
          <p:cNvSpPr>
            <a:spLocks noGrp="1"/>
          </p:cNvSpPr>
          <p:nvPr>
            <p:ph type="body" sz="quarter" idx="17"/>
          </p:nvPr>
        </p:nvSpPr>
        <p:spPr/>
        <p:txBody>
          <a:bodyPr/>
          <a:lstStyle/>
          <a:p>
            <a:r>
              <a:rPr lang="fr-FR" dirty="0"/>
              <a:t>The </a:t>
            </a:r>
            <a:r>
              <a:rPr lang="fr-FR" dirty="0" err="1"/>
              <a:t>rest</a:t>
            </a:r>
            <a:r>
              <a:rPr lang="fr-FR" dirty="0"/>
              <a:t> of the </a:t>
            </a:r>
            <a:r>
              <a:rPr lang="fr-FR" dirty="0" err="1"/>
              <a:t>industry</a:t>
            </a:r>
            <a:endParaRPr lang="fr-FR" dirty="0"/>
          </a:p>
        </p:txBody>
      </p:sp>
    </p:spTree>
    <p:extLst>
      <p:ext uri="{BB962C8B-B14F-4D97-AF65-F5344CB8AC3E}">
        <p14:creationId xmlns:p14="http://schemas.microsoft.com/office/powerpoint/2010/main" val="122856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33E48-A1BD-4B34-A6EA-DF9BC478AE75}"/>
              </a:ext>
            </a:extLst>
          </p:cNvPr>
          <p:cNvSpPr>
            <a:spLocks noGrp="1"/>
          </p:cNvSpPr>
          <p:nvPr>
            <p:ph type="title"/>
          </p:nvPr>
        </p:nvSpPr>
        <p:spPr>
          <a:xfrm>
            <a:off x="1775520" y="2084851"/>
            <a:ext cx="8160907" cy="2250029"/>
          </a:xfrm>
        </p:spPr>
        <p:txBody>
          <a:bodyPr/>
          <a:lstStyle/>
          <a:p>
            <a:pPr algn="ctr"/>
            <a:r>
              <a:rPr lang="en-US" sz="4267" dirty="0"/>
              <a:t>Winners Take it All !</a:t>
            </a:r>
            <a:br>
              <a:rPr lang="en-US" sz="4267" dirty="0"/>
            </a:br>
            <a:r>
              <a:rPr lang="en-US" sz="4267" dirty="0"/>
              <a:t>Concentration at different levels</a:t>
            </a:r>
            <a:endParaRPr lang="fr-FR" sz="4267" dirty="0"/>
          </a:p>
        </p:txBody>
      </p:sp>
      <p:sp>
        <p:nvSpPr>
          <p:cNvPr id="3" name="Text Placeholder 2">
            <a:extLst>
              <a:ext uri="{FF2B5EF4-FFF2-40B4-BE49-F238E27FC236}">
                <a16:creationId xmlns:a16="http://schemas.microsoft.com/office/drawing/2014/main" id="{C7C65EF1-A011-4151-B117-7306D16A8921}"/>
              </a:ext>
            </a:extLst>
          </p:cNvPr>
          <p:cNvSpPr>
            <a:spLocks noGrp="1"/>
          </p:cNvSpPr>
          <p:nvPr>
            <p:ph type="body" sz="quarter" idx="34"/>
          </p:nvPr>
        </p:nvSpPr>
        <p:spPr/>
        <p:txBody>
          <a:bodyPr/>
          <a:lstStyle/>
          <a:p>
            <a:endParaRPr lang="fr-FR"/>
          </a:p>
        </p:txBody>
      </p:sp>
    </p:spTree>
    <p:extLst>
      <p:ext uri="{BB962C8B-B14F-4D97-AF65-F5344CB8AC3E}">
        <p14:creationId xmlns:p14="http://schemas.microsoft.com/office/powerpoint/2010/main" val="1299556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EF5258-A15B-40A6-B9F2-375DBFCCA6E0}"/>
              </a:ext>
            </a:extLst>
          </p:cNvPr>
          <p:cNvSpPr>
            <a:spLocks noGrp="1"/>
          </p:cNvSpPr>
          <p:nvPr>
            <p:ph type="body" sz="quarter" idx="34"/>
          </p:nvPr>
        </p:nvSpPr>
        <p:spPr>
          <a:xfrm>
            <a:off x="2966477" y="6428366"/>
            <a:ext cx="8368607" cy="131233"/>
          </a:xfrm>
        </p:spPr>
        <p:txBody>
          <a:bodyPr/>
          <a:lstStyle/>
          <a:p>
            <a:endParaRPr lang="fr-FR"/>
          </a:p>
        </p:txBody>
      </p:sp>
      <p:sp>
        <p:nvSpPr>
          <p:cNvPr id="4" name="Text Placeholder 3">
            <a:extLst>
              <a:ext uri="{FF2B5EF4-FFF2-40B4-BE49-F238E27FC236}">
                <a16:creationId xmlns:a16="http://schemas.microsoft.com/office/drawing/2014/main" id="{AEF19A9F-3CEA-48C4-AA70-6D781E87EA09}"/>
              </a:ext>
            </a:extLst>
          </p:cNvPr>
          <p:cNvSpPr>
            <a:spLocks noGrp="1"/>
          </p:cNvSpPr>
          <p:nvPr>
            <p:ph type="body" sz="quarter" idx="35"/>
          </p:nvPr>
        </p:nvSpPr>
        <p:spPr>
          <a:xfrm>
            <a:off x="158245" y="1007730"/>
            <a:ext cx="6048672" cy="2805313"/>
          </a:xfrm>
        </p:spPr>
        <p:txBody>
          <a:bodyPr numCol="1"/>
          <a:lstStyle/>
          <a:p>
            <a:r>
              <a:rPr lang="en-US" sz="1600" dirty="0"/>
              <a:t>Giant asset managers are building on their client base to become “one-stop shops” offering a wide range of investment vehicles, going from ETFs to hedge funds.</a:t>
            </a:r>
          </a:p>
          <a:p>
            <a:r>
              <a:rPr lang="en-US" sz="1600" dirty="0"/>
              <a:t>Investment diversity in terms horizons and themes is necessary to cover all possible sources of information. Otherwise, all flows will be on the same side (buying or selling), and the price will be pushed artificially. </a:t>
            </a:r>
          </a:p>
          <a:p>
            <a:r>
              <a:rPr lang="en-US" sz="1600" dirty="0"/>
              <a:t>Concentration for economies of scale: The cost for data, the hiring of field experts and data-scientists to exploit them is recouped</a:t>
            </a:r>
          </a:p>
        </p:txBody>
      </p:sp>
      <p:sp>
        <p:nvSpPr>
          <p:cNvPr id="5" name="Text Placeholder 4">
            <a:extLst>
              <a:ext uri="{FF2B5EF4-FFF2-40B4-BE49-F238E27FC236}">
                <a16:creationId xmlns:a16="http://schemas.microsoft.com/office/drawing/2014/main" id="{2FCE293A-D671-4EA4-9B74-CD80A1117FCB}"/>
              </a:ext>
            </a:extLst>
          </p:cNvPr>
          <p:cNvSpPr>
            <a:spLocks noGrp="1"/>
          </p:cNvSpPr>
          <p:nvPr>
            <p:ph type="body" sz="quarter" idx="17"/>
          </p:nvPr>
        </p:nvSpPr>
        <p:spPr>
          <a:xfrm>
            <a:off x="623393" y="471696"/>
            <a:ext cx="10250508" cy="165451"/>
          </a:xfrm>
        </p:spPr>
        <p:txBody>
          <a:bodyPr/>
          <a:lstStyle/>
          <a:p>
            <a:pPr algn="l"/>
            <a:r>
              <a:rPr lang="en-US" sz="2400" b="1" dirty="0">
                <a:latin typeface="+mj-lt"/>
              </a:rPr>
              <a:t>Concentration of Power Within a Handful of Asset </a:t>
            </a:r>
            <a:r>
              <a:rPr lang="fr-FR" sz="2400" b="1" dirty="0" err="1">
                <a:latin typeface="+mj-lt"/>
              </a:rPr>
              <a:t>Managing</a:t>
            </a:r>
            <a:r>
              <a:rPr lang="fr-FR" sz="2400" b="1" dirty="0">
                <a:latin typeface="+mj-lt"/>
              </a:rPr>
              <a:t> </a:t>
            </a:r>
            <a:r>
              <a:rPr lang="fr-FR" sz="2400" b="1" dirty="0" err="1">
                <a:latin typeface="+mj-lt"/>
              </a:rPr>
              <a:t>Companies</a:t>
            </a:r>
            <a:endParaRPr lang="fr-FR" dirty="0">
              <a:latin typeface="+mj-lt"/>
            </a:endParaRPr>
          </a:p>
        </p:txBody>
      </p:sp>
      <p:pic>
        <p:nvPicPr>
          <p:cNvPr id="7" name="Picture 6">
            <a:extLst>
              <a:ext uri="{FF2B5EF4-FFF2-40B4-BE49-F238E27FC236}">
                <a16:creationId xmlns:a16="http://schemas.microsoft.com/office/drawing/2014/main" id="{496E0450-0B82-44C5-9EBD-9B512274CC90}"/>
              </a:ext>
            </a:extLst>
          </p:cNvPr>
          <p:cNvPicPr>
            <a:picLocks noChangeAspect="1"/>
          </p:cNvPicPr>
          <p:nvPr/>
        </p:nvPicPr>
        <p:blipFill>
          <a:blip r:embed="rId2"/>
          <a:stretch>
            <a:fillRect/>
          </a:stretch>
        </p:blipFill>
        <p:spPr>
          <a:xfrm>
            <a:off x="6486597" y="1172667"/>
            <a:ext cx="5562065" cy="3301837"/>
          </a:xfrm>
          <a:prstGeom prst="rect">
            <a:avLst/>
          </a:prstGeom>
        </p:spPr>
      </p:pic>
      <p:sp>
        <p:nvSpPr>
          <p:cNvPr id="8" name="TextBox 7">
            <a:extLst>
              <a:ext uri="{FF2B5EF4-FFF2-40B4-BE49-F238E27FC236}">
                <a16:creationId xmlns:a16="http://schemas.microsoft.com/office/drawing/2014/main" id="{02E3AB95-7BCE-4B34-A7AB-46936B509370}"/>
              </a:ext>
            </a:extLst>
          </p:cNvPr>
          <p:cNvSpPr txBox="1"/>
          <p:nvPr/>
        </p:nvSpPr>
        <p:spPr>
          <a:xfrm>
            <a:off x="6483319" y="4618438"/>
            <a:ext cx="5568619" cy="2056973"/>
          </a:xfrm>
          <a:prstGeom prst="rect">
            <a:avLst/>
          </a:prstGeom>
          <a:noFill/>
        </p:spPr>
        <p:txBody>
          <a:bodyPr wrap="square" lIns="0" tIns="0" rIns="0" bIns="0" rtlCol="0">
            <a:spAutoFit/>
          </a:bodyPr>
          <a:lstStyle/>
          <a:p>
            <a:pPr>
              <a:spcAft>
                <a:spcPts val="1333"/>
              </a:spcAft>
              <a:buClr>
                <a:srgbClr val="79D100"/>
              </a:buClr>
            </a:pPr>
            <a:r>
              <a:rPr lang="fr-FR" sz="1600" dirty="0" err="1">
                <a:latin typeface="+mj-lt"/>
              </a:rPr>
              <a:t>Blackrock</a:t>
            </a:r>
            <a:r>
              <a:rPr lang="fr-FR" sz="1600" dirty="0">
                <a:latin typeface="+mj-lt"/>
              </a:rPr>
              <a:t> and </a:t>
            </a:r>
            <a:r>
              <a:rPr lang="fr-FR" sz="1600" dirty="0" err="1">
                <a:latin typeface="+mj-lt"/>
              </a:rPr>
              <a:t>Vangard</a:t>
            </a:r>
            <a:r>
              <a:rPr lang="fr-FR" sz="1600" dirty="0">
                <a:latin typeface="+mj-lt"/>
              </a:rPr>
              <a:t> </a:t>
            </a:r>
            <a:r>
              <a:rPr lang="fr-FR" sz="1600" dirty="0" err="1">
                <a:latin typeface="+mj-lt"/>
              </a:rPr>
              <a:t>got</a:t>
            </a:r>
            <a:r>
              <a:rPr lang="fr-FR" sz="1600" dirty="0">
                <a:latin typeface="+mj-lt"/>
              </a:rPr>
              <a:t> 265% of positive Net flows in 2016. Apart </a:t>
            </a:r>
            <a:r>
              <a:rPr lang="fr-FR" sz="1600" dirty="0" err="1">
                <a:latin typeface="+mj-lt"/>
              </a:rPr>
              <a:t>these</a:t>
            </a:r>
            <a:r>
              <a:rPr lang="fr-FR" sz="1600" dirty="0">
                <a:latin typeface="+mj-lt"/>
              </a:rPr>
              <a:t> </a:t>
            </a:r>
            <a:r>
              <a:rPr lang="fr-FR" sz="1600" dirty="0" err="1">
                <a:latin typeface="+mj-lt"/>
              </a:rPr>
              <a:t>two</a:t>
            </a:r>
            <a:r>
              <a:rPr lang="fr-FR" sz="1600" dirty="0">
                <a:latin typeface="+mj-lt"/>
              </a:rPr>
              <a:t> </a:t>
            </a:r>
            <a:r>
              <a:rPr lang="fr-FR" sz="1600" dirty="0" err="1">
                <a:latin typeface="+mj-lt"/>
              </a:rPr>
              <a:t>firms</a:t>
            </a:r>
            <a:r>
              <a:rPr lang="fr-FR" sz="1600" dirty="0">
                <a:latin typeface="+mj-lt"/>
              </a:rPr>
              <a:t>, all </a:t>
            </a:r>
            <a:r>
              <a:rPr lang="fr-FR" sz="1600" dirty="0" err="1">
                <a:latin typeface="+mj-lt"/>
              </a:rPr>
              <a:t>smaller</a:t>
            </a:r>
            <a:r>
              <a:rPr lang="fr-FR" sz="1600" dirty="0">
                <a:latin typeface="+mj-lt"/>
              </a:rPr>
              <a:t> asset managers </a:t>
            </a:r>
            <a:r>
              <a:rPr lang="fr-FR" sz="1600" dirty="0" err="1">
                <a:latin typeface="+mj-lt"/>
              </a:rPr>
              <a:t>suffered</a:t>
            </a:r>
            <a:r>
              <a:rPr lang="fr-FR" sz="1600" dirty="0">
                <a:latin typeface="+mj-lt"/>
              </a:rPr>
              <a:t> </a:t>
            </a:r>
            <a:r>
              <a:rPr lang="fr-FR" sz="1600" dirty="0" err="1">
                <a:latin typeface="+mj-lt"/>
              </a:rPr>
              <a:t>from</a:t>
            </a:r>
            <a:r>
              <a:rPr lang="fr-FR" sz="1600" dirty="0">
                <a:latin typeface="+mj-lt"/>
              </a:rPr>
              <a:t> </a:t>
            </a:r>
            <a:r>
              <a:rPr lang="fr-FR" sz="1600" dirty="0" err="1">
                <a:latin typeface="+mj-lt"/>
              </a:rPr>
              <a:t>outflows</a:t>
            </a:r>
            <a:r>
              <a:rPr lang="fr-FR" sz="1600" dirty="0">
                <a:latin typeface="+mj-lt"/>
              </a:rPr>
              <a:t>. </a:t>
            </a:r>
            <a:r>
              <a:rPr lang="fr-FR" sz="1600" dirty="0" err="1">
                <a:latin typeface="+mj-lt"/>
              </a:rPr>
              <a:t>Thus</a:t>
            </a:r>
            <a:r>
              <a:rPr lang="fr-FR" sz="1600" dirty="0">
                <a:latin typeface="+mj-lt"/>
              </a:rPr>
              <a:t>, </a:t>
            </a:r>
            <a:r>
              <a:rPr lang="fr-FR" sz="1600" dirty="0" err="1">
                <a:latin typeface="+mj-lt"/>
              </a:rPr>
              <a:t>getting</a:t>
            </a:r>
            <a:r>
              <a:rPr lang="fr-FR" sz="1600" dirty="0">
                <a:latin typeface="+mj-lt"/>
              </a:rPr>
              <a:t> </a:t>
            </a:r>
            <a:r>
              <a:rPr lang="fr-FR" sz="1600" dirty="0" err="1">
                <a:latin typeface="+mj-lt"/>
              </a:rPr>
              <a:t>smaller</a:t>
            </a:r>
            <a:r>
              <a:rPr lang="fr-FR" sz="1600" dirty="0">
                <a:latin typeface="+mj-lt"/>
              </a:rPr>
              <a:t> </a:t>
            </a:r>
            <a:r>
              <a:rPr lang="fr-FR" sz="1600" dirty="0" err="1">
                <a:latin typeface="+mj-lt"/>
              </a:rPr>
              <a:t>every</a:t>
            </a:r>
            <a:r>
              <a:rPr lang="fr-FR" sz="1600" dirty="0">
                <a:latin typeface="+mj-lt"/>
              </a:rPr>
              <a:t> </a:t>
            </a:r>
            <a:r>
              <a:rPr lang="fr-FR" sz="1600" dirty="0" err="1">
                <a:latin typeface="+mj-lt"/>
              </a:rPr>
              <a:t>year</a:t>
            </a:r>
            <a:endParaRPr lang="fr-FR" sz="1600" dirty="0">
              <a:latin typeface="+mj-lt"/>
            </a:endParaRPr>
          </a:p>
          <a:p>
            <a:pPr>
              <a:spcAft>
                <a:spcPts val="1333"/>
              </a:spcAft>
              <a:buClr>
                <a:srgbClr val="79D100"/>
              </a:buClr>
            </a:pPr>
            <a:r>
              <a:rPr lang="fr-FR" sz="1600" b="1" dirty="0">
                <a:latin typeface="+mj-lt"/>
              </a:rPr>
              <a:t>Winners </a:t>
            </a:r>
            <a:r>
              <a:rPr lang="fr-FR" sz="1600" b="1" dirty="0" err="1">
                <a:latin typeface="+mj-lt"/>
              </a:rPr>
              <a:t>take</a:t>
            </a:r>
            <a:r>
              <a:rPr lang="fr-FR" sz="1600" b="1" dirty="0">
                <a:latin typeface="+mj-lt"/>
              </a:rPr>
              <a:t> </a:t>
            </a:r>
            <a:r>
              <a:rPr lang="fr-FR" sz="1600" b="1" dirty="0" err="1">
                <a:latin typeface="+mj-lt"/>
              </a:rPr>
              <a:t>it</a:t>
            </a:r>
            <a:r>
              <a:rPr lang="fr-FR" sz="1600" b="1" dirty="0">
                <a:latin typeface="+mj-lt"/>
              </a:rPr>
              <a:t> all</a:t>
            </a:r>
            <a:r>
              <a:rPr lang="fr-FR" sz="1600" dirty="0">
                <a:latin typeface="+mj-lt"/>
              </a:rPr>
              <a:t>. </a:t>
            </a:r>
            <a:r>
              <a:rPr lang="fr-FR" sz="1600" dirty="0" err="1">
                <a:latin typeface="+mj-lt"/>
              </a:rPr>
              <a:t>From</a:t>
            </a:r>
            <a:r>
              <a:rPr lang="fr-FR" sz="1600" dirty="0">
                <a:latin typeface="+mj-lt"/>
              </a:rPr>
              <a:t> the new-</a:t>
            </a:r>
            <a:r>
              <a:rPr lang="fr-FR" sz="1600" dirty="0" err="1">
                <a:latin typeface="+mj-lt"/>
              </a:rPr>
              <a:t>comer</a:t>
            </a:r>
            <a:r>
              <a:rPr lang="fr-FR" sz="1600" dirty="0">
                <a:latin typeface="+mj-lt"/>
              </a:rPr>
              <a:t> perspective, the </a:t>
            </a:r>
            <a:r>
              <a:rPr lang="fr-FR" sz="1600" dirty="0" err="1">
                <a:latin typeface="+mj-lt"/>
              </a:rPr>
              <a:t>bigger</a:t>
            </a:r>
            <a:r>
              <a:rPr lang="fr-FR" sz="1600" dirty="0">
                <a:latin typeface="+mj-lt"/>
              </a:rPr>
              <a:t> the </a:t>
            </a:r>
            <a:r>
              <a:rPr lang="fr-FR" sz="1600" dirty="0" err="1">
                <a:latin typeface="+mj-lt"/>
              </a:rPr>
              <a:t>fund</a:t>
            </a:r>
            <a:r>
              <a:rPr lang="fr-FR" sz="1600" dirty="0">
                <a:latin typeface="+mj-lt"/>
              </a:rPr>
              <a:t> the more trust-</a:t>
            </a:r>
            <a:r>
              <a:rPr lang="fr-FR" sz="1600" dirty="0" err="1">
                <a:latin typeface="+mj-lt"/>
              </a:rPr>
              <a:t>worthy</a:t>
            </a:r>
            <a:r>
              <a:rPr lang="fr-FR" sz="1600" dirty="0">
                <a:latin typeface="+mj-lt"/>
              </a:rPr>
              <a:t> in </a:t>
            </a:r>
            <a:r>
              <a:rPr lang="fr-FR" sz="1600" dirty="0" err="1">
                <a:latin typeface="+mj-lt"/>
              </a:rPr>
              <a:t>managing</a:t>
            </a:r>
            <a:r>
              <a:rPr lang="fr-FR" sz="1600" dirty="0">
                <a:latin typeface="+mj-lt"/>
              </a:rPr>
              <a:t> </a:t>
            </a:r>
            <a:r>
              <a:rPr lang="fr-FR" sz="1600" dirty="0" err="1">
                <a:latin typeface="+mj-lt"/>
              </a:rPr>
              <a:t>his</a:t>
            </a:r>
            <a:r>
              <a:rPr lang="fr-FR" sz="1600" dirty="0">
                <a:latin typeface="+mj-lt"/>
              </a:rPr>
              <a:t> </a:t>
            </a:r>
            <a:r>
              <a:rPr lang="fr-FR" sz="1600" dirty="0" err="1">
                <a:latin typeface="+mj-lt"/>
              </a:rPr>
              <a:t>savings</a:t>
            </a:r>
            <a:r>
              <a:rPr lang="fr-FR" sz="1600" dirty="0">
                <a:latin typeface="+mj-lt"/>
              </a:rPr>
              <a:t>. </a:t>
            </a:r>
          </a:p>
          <a:p>
            <a:pPr>
              <a:spcAft>
                <a:spcPts val="1333"/>
              </a:spcAft>
              <a:buClr>
                <a:srgbClr val="79D100"/>
              </a:buClr>
            </a:pPr>
            <a:endParaRPr lang="fr-FR" sz="1600" dirty="0">
              <a:latin typeface="+mj-lt"/>
              <a:cs typeface="Calibri" pitchFamily="34" charset="0"/>
            </a:endParaRPr>
          </a:p>
        </p:txBody>
      </p:sp>
      <p:pic>
        <p:nvPicPr>
          <p:cNvPr id="9" name="Picture 8">
            <a:extLst>
              <a:ext uri="{FF2B5EF4-FFF2-40B4-BE49-F238E27FC236}">
                <a16:creationId xmlns:a16="http://schemas.microsoft.com/office/drawing/2014/main" id="{8BFAEF2B-BF19-4EF0-A4BC-24041CCCD7C0}"/>
              </a:ext>
            </a:extLst>
          </p:cNvPr>
          <p:cNvPicPr>
            <a:picLocks noChangeAspect="1"/>
          </p:cNvPicPr>
          <p:nvPr/>
        </p:nvPicPr>
        <p:blipFill>
          <a:blip r:embed="rId3"/>
          <a:stretch>
            <a:fillRect/>
          </a:stretch>
        </p:blipFill>
        <p:spPr>
          <a:xfrm>
            <a:off x="298453" y="3894845"/>
            <a:ext cx="6048672" cy="2599137"/>
          </a:xfrm>
          <a:prstGeom prst="rect">
            <a:avLst/>
          </a:prstGeom>
        </p:spPr>
      </p:pic>
    </p:spTree>
    <p:extLst>
      <p:ext uri="{BB962C8B-B14F-4D97-AF65-F5344CB8AC3E}">
        <p14:creationId xmlns:p14="http://schemas.microsoft.com/office/powerpoint/2010/main" val="419079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E65352-A9D5-422C-9E7B-555562F1D527}"/>
              </a:ext>
            </a:extLst>
          </p:cNvPr>
          <p:cNvSpPr>
            <a:spLocks noGrp="1"/>
          </p:cNvSpPr>
          <p:nvPr>
            <p:ph type="body" sz="quarter" idx="34"/>
          </p:nvPr>
        </p:nvSpPr>
        <p:spPr/>
        <p:txBody>
          <a:bodyPr/>
          <a:lstStyle/>
          <a:p>
            <a:endParaRPr lang="fr-FR"/>
          </a:p>
        </p:txBody>
      </p:sp>
      <p:sp>
        <p:nvSpPr>
          <p:cNvPr id="4" name="Text Placeholder 3">
            <a:extLst>
              <a:ext uri="{FF2B5EF4-FFF2-40B4-BE49-F238E27FC236}">
                <a16:creationId xmlns:a16="http://schemas.microsoft.com/office/drawing/2014/main" id="{3EF299E4-C7ED-4147-971B-D925CC17FDE0}"/>
              </a:ext>
            </a:extLst>
          </p:cNvPr>
          <p:cNvSpPr>
            <a:spLocks noGrp="1"/>
          </p:cNvSpPr>
          <p:nvPr>
            <p:ph type="body" sz="quarter" idx="35"/>
          </p:nvPr>
        </p:nvSpPr>
        <p:spPr>
          <a:xfrm>
            <a:off x="683683" y="1472862"/>
            <a:ext cx="11253821" cy="1552593"/>
          </a:xfrm>
        </p:spPr>
        <p:txBody>
          <a:bodyPr/>
          <a:lstStyle/>
          <a:p>
            <a:r>
              <a:rPr lang="fr-FR" sz="1600" dirty="0"/>
              <a:t>The global </a:t>
            </a:r>
            <a:r>
              <a:rPr lang="fr-FR" sz="1600" dirty="0" err="1"/>
              <a:t>financial</a:t>
            </a:r>
            <a:r>
              <a:rPr lang="fr-FR" sz="1600" dirty="0"/>
              <a:t> </a:t>
            </a:r>
            <a:r>
              <a:rPr lang="fr-FR" sz="1600" dirty="0" err="1"/>
              <a:t>crisis</a:t>
            </a:r>
            <a:r>
              <a:rPr lang="fr-FR" sz="1600" dirty="0"/>
              <a:t> (2008 - 2009) </a:t>
            </a:r>
            <a:r>
              <a:rPr lang="en-US" sz="1600" dirty="0"/>
              <a:t>was the tipping point for the shift from active to passive management. </a:t>
            </a:r>
          </a:p>
          <a:p>
            <a:r>
              <a:rPr lang="en-US" sz="1600" dirty="0"/>
              <a:t>Prior to 2010, the doxa was that rewarding strategies uncorrelated to the market factor would either fail to cover their costs or would correct themselves once invested by a sufficient number of participants (giving rise to alpha decay). </a:t>
            </a:r>
          </a:p>
        </p:txBody>
      </p:sp>
      <p:sp>
        <p:nvSpPr>
          <p:cNvPr id="5" name="Text Placeholder 4">
            <a:extLst>
              <a:ext uri="{FF2B5EF4-FFF2-40B4-BE49-F238E27FC236}">
                <a16:creationId xmlns:a16="http://schemas.microsoft.com/office/drawing/2014/main" id="{9A2BAD86-AC8A-4674-879C-AFE697961744}"/>
              </a:ext>
            </a:extLst>
          </p:cNvPr>
          <p:cNvSpPr>
            <a:spLocks noGrp="1"/>
          </p:cNvSpPr>
          <p:nvPr>
            <p:ph type="body" sz="quarter" idx="17"/>
          </p:nvPr>
        </p:nvSpPr>
        <p:spPr>
          <a:xfrm>
            <a:off x="657282" y="404973"/>
            <a:ext cx="7710223" cy="287867"/>
          </a:xfrm>
        </p:spPr>
        <p:txBody>
          <a:bodyPr/>
          <a:lstStyle/>
          <a:p>
            <a:r>
              <a:rPr lang="en-US" sz="2400" b="1" dirty="0">
                <a:latin typeface="+mj-lt"/>
              </a:rPr>
              <a:t>Passive Investing Takes Over Active Allocation</a:t>
            </a:r>
            <a:endParaRPr lang="fr-FR" dirty="0">
              <a:latin typeface="+mj-lt"/>
            </a:endParaRPr>
          </a:p>
        </p:txBody>
      </p:sp>
      <p:pic>
        <p:nvPicPr>
          <p:cNvPr id="9" name="Picture 8">
            <a:extLst>
              <a:ext uri="{FF2B5EF4-FFF2-40B4-BE49-F238E27FC236}">
                <a16:creationId xmlns:a16="http://schemas.microsoft.com/office/drawing/2014/main" id="{F997C3CC-F10C-4991-A698-107467181B78}"/>
              </a:ext>
            </a:extLst>
          </p:cNvPr>
          <p:cNvPicPr>
            <a:picLocks noChangeAspect="1"/>
          </p:cNvPicPr>
          <p:nvPr/>
        </p:nvPicPr>
        <p:blipFill>
          <a:blip r:embed="rId2"/>
          <a:stretch>
            <a:fillRect/>
          </a:stretch>
        </p:blipFill>
        <p:spPr>
          <a:xfrm>
            <a:off x="5231904" y="3159493"/>
            <a:ext cx="6705600" cy="3149600"/>
          </a:xfrm>
          <a:prstGeom prst="rect">
            <a:avLst/>
          </a:prstGeom>
        </p:spPr>
      </p:pic>
      <p:sp>
        <p:nvSpPr>
          <p:cNvPr id="10" name="TextBox 9">
            <a:extLst>
              <a:ext uri="{FF2B5EF4-FFF2-40B4-BE49-F238E27FC236}">
                <a16:creationId xmlns:a16="http://schemas.microsoft.com/office/drawing/2014/main" id="{461AF40C-BA2B-467C-A6A6-097C9F90C60E}"/>
              </a:ext>
            </a:extLst>
          </p:cNvPr>
          <p:cNvSpPr txBox="1"/>
          <p:nvPr/>
        </p:nvSpPr>
        <p:spPr>
          <a:xfrm>
            <a:off x="657282" y="3605048"/>
            <a:ext cx="4286591" cy="1644040"/>
          </a:xfrm>
          <a:prstGeom prst="rect">
            <a:avLst/>
          </a:prstGeom>
          <a:noFill/>
        </p:spPr>
        <p:txBody>
          <a:bodyPr wrap="square" lIns="0" tIns="0" rIns="0" bIns="0" rtlCol="0">
            <a:spAutoFit/>
          </a:bodyPr>
          <a:lstStyle/>
          <a:p>
            <a:pPr>
              <a:spcAft>
                <a:spcPts val="1333"/>
              </a:spcAft>
              <a:buClr>
                <a:srgbClr val="79D100"/>
              </a:buClr>
            </a:pPr>
            <a:r>
              <a:rPr lang="en-US" sz="1600" dirty="0">
                <a:latin typeface="Verdana" panose="020B0604030504040204" pitchFamily="34" charset="0"/>
                <a:ea typeface="Verdana" panose="020B0604030504040204" pitchFamily="34" charset="0"/>
                <a:cs typeface="Calibri" pitchFamily="34" charset="0"/>
              </a:rPr>
              <a:t>More recent academic output suggested that it is not always the case, which opened up older hedge fund strategies to the public domain, being repackaged in ready to use </a:t>
            </a:r>
            <a:r>
              <a:rPr lang="fr-FR" sz="1600" dirty="0" err="1">
                <a:latin typeface="Verdana" panose="020B0604030504040204" pitchFamily="34" charset="0"/>
                <a:ea typeface="Verdana" panose="020B0604030504040204" pitchFamily="34" charset="0"/>
                <a:cs typeface="Calibri" pitchFamily="34" charset="0"/>
              </a:rPr>
              <a:t>investment</a:t>
            </a:r>
            <a:r>
              <a:rPr lang="fr-FR" sz="1600" dirty="0">
                <a:latin typeface="Verdana" panose="020B0604030504040204" pitchFamily="34" charset="0"/>
                <a:ea typeface="Verdana" panose="020B0604030504040204" pitchFamily="34" charset="0"/>
                <a:cs typeface="Calibri" pitchFamily="34" charset="0"/>
              </a:rPr>
              <a:t> </a:t>
            </a:r>
            <a:r>
              <a:rPr lang="fr-FR" sz="1600" dirty="0" err="1">
                <a:latin typeface="Verdana" panose="020B0604030504040204" pitchFamily="34" charset="0"/>
                <a:ea typeface="Verdana" panose="020B0604030504040204" pitchFamily="34" charset="0"/>
                <a:cs typeface="Calibri" pitchFamily="34" charset="0"/>
              </a:rPr>
              <a:t>tools</a:t>
            </a:r>
            <a:r>
              <a:rPr lang="fr-FR" sz="1600" dirty="0">
                <a:latin typeface="Verdana" panose="020B0604030504040204" pitchFamily="34" charset="0"/>
                <a:ea typeface="Verdana" panose="020B0604030504040204" pitchFamily="34" charset="0"/>
                <a:cs typeface="Calibri" pitchFamily="34" charset="0"/>
              </a:rPr>
              <a:t> like </a:t>
            </a:r>
            <a:r>
              <a:rPr lang="fr-FR" sz="1600" dirty="0" err="1">
                <a:latin typeface="Verdana" panose="020B0604030504040204" pitchFamily="34" charset="0"/>
                <a:ea typeface="Verdana" panose="020B0604030504040204" pitchFamily="34" charset="0"/>
                <a:cs typeface="Calibri" pitchFamily="34" charset="0"/>
              </a:rPr>
              <a:t>ETFs</a:t>
            </a:r>
            <a:r>
              <a:rPr lang="fr-FR" sz="1600" dirty="0">
                <a:latin typeface="Verdana" panose="020B0604030504040204" pitchFamily="34" charset="0"/>
                <a:ea typeface="Verdana" panose="020B0604030504040204" pitchFamily="34" charset="0"/>
                <a:cs typeface="Calibri" pitchFamily="34" charset="0"/>
              </a:rPr>
              <a:t>.</a:t>
            </a:r>
          </a:p>
          <a:p>
            <a:pPr>
              <a:spcAft>
                <a:spcPts val="1333"/>
              </a:spcAft>
              <a:buClr>
                <a:srgbClr val="79D100"/>
              </a:buClr>
            </a:pPr>
            <a:endParaRPr lang="fr-FR" sz="1600" dirty="0">
              <a:latin typeface="+mj-lt"/>
              <a:cs typeface="Calibri" pitchFamily="34" charset="0"/>
            </a:endParaRPr>
          </a:p>
        </p:txBody>
      </p:sp>
    </p:spTree>
    <p:extLst>
      <p:ext uri="{BB962C8B-B14F-4D97-AF65-F5344CB8AC3E}">
        <p14:creationId xmlns:p14="http://schemas.microsoft.com/office/powerpoint/2010/main" val="964766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5A25-0BFF-4B26-92A1-0E5A00F183DF}"/>
              </a:ext>
            </a:extLst>
          </p:cNvPr>
          <p:cNvSpPr>
            <a:spLocks noGrp="1"/>
          </p:cNvSpPr>
          <p:nvPr>
            <p:ph type="title"/>
          </p:nvPr>
        </p:nvSpPr>
        <p:spPr/>
        <p:txBody>
          <a:bodyPr/>
          <a:lstStyle/>
          <a:p>
            <a:r>
              <a:rPr lang="fr-FR" sz="2400" b="1" dirty="0" err="1"/>
              <a:t>Crowdedness</a:t>
            </a:r>
            <a:r>
              <a:rPr lang="fr-FR" sz="2400" b="1" dirty="0"/>
              <a:t> And Transaction </a:t>
            </a:r>
            <a:r>
              <a:rPr lang="fr-FR" sz="2400" b="1" dirty="0" err="1"/>
              <a:t>Costs</a:t>
            </a:r>
            <a:endParaRPr lang="fr-FR" dirty="0">
              <a:latin typeface="+mj-lt"/>
            </a:endParaRPr>
          </a:p>
        </p:txBody>
      </p:sp>
      <p:sp>
        <p:nvSpPr>
          <p:cNvPr id="3" name="Text Placeholder 2">
            <a:extLst>
              <a:ext uri="{FF2B5EF4-FFF2-40B4-BE49-F238E27FC236}">
                <a16:creationId xmlns:a16="http://schemas.microsoft.com/office/drawing/2014/main" id="{62E23D63-D75C-45A9-85F4-1D3A8319D8CE}"/>
              </a:ext>
            </a:extLst>
          </p:cNvPr>
          <p:cNvSpPr>
            <a:spLocks noGrp="1"/>
          </p:cNvSpPr>
          <p:nvPr>
            <p:ph type="body" sz="quarter" idx="34"/>
          </p:nvPr>
        </p:nvSpPr>
        <p:spPr/>
        <p:txBody>
          <a:bodyPr/>
          <a:lstStyle/>
          <a:p>
            <a:endParaRPr lang="fr-FR"/>
          </a:p>
        </p:txBody>
      </p:sp>
      <p:sp>
        <p:nvSpPr>
          <p:cNvPr id="4" name="Text Placeholder 3">
            <a:extLst>
              <a:ext uri="{FF2B5EF4-FFF2-40B4-BE49-F238E27FC236}">
                <a16:creationId xmlns:a16="http://schemas.microsoft.com/office/drawing/2014/main" id="{DE8C31F7-DB9B-49FC-82A7-136AB8AF84D3}"/>
              </a:ext>
            </a:extLst>
          </p:cNvPr>
          <p:cNvSpPr>
            <a:spLocks noGrp="1"/>
          </p:cNvSpPr>
          <p:nvPr>
            <p:ph type="body" sz="quarter" idx="35"/>
          </p:nvPr>
        </p:nvSpPr>
        <p:spPr>
          <a:xfrm>
            <a:off x="431371" y="1485370"/>
            <a:ext cx="5664629" cy="4823951"/>
          </a:xfrm>
        </p:spPr>
        <p:txBody>
          <a:bodyPr/>
          <a:lstStyle/>
          <a:p>
            <a:r>
              <a:rPr lang="en-US" sz="1600" dirty="0"/>
              <a:t>The crowding of the trading flow can influence the transaction costs. if on a given day, all market participants are buying, then the square root component of the sum of the trades of all the participants is paid by each </a:t>
            </a:r>
            <a:r>
              <a:rPr lang="fr-FR" sz="1600" dirty="0"/>
              <a:t>of </a:t>
            </a:r>
            <a:r>
              <a:rPr lang="fr-FR" sz="1600" dirty="0" err="1"/>
              <a:t>them</a:t>
            </a:r>
            <a:r>
              <a:rPr lang="fr-FR" sz="1600" dirty="0"/>
              <a:t>.</a:t>
            </a:r>
          </a:p>
          <a:p>
            <a:r>
              <a:rPr lang="fr-FR" sz="1600" dirty="0"/>
              <a:t>Concentration </a:t>
            </a:r>
            <a:r>
              <a:rPr lang="fr-FR" sz="1600" dirty="0" err="1"/>
              <a:t>is</a:t>
            </a:r>
            <a:r>
              <a:rPr lang="fr-FR" sz="1600" dirty="0"/>
              <a:t> </a:t>
            </a:r>
            <a:r>
              <a:rPr lang="fr-FR" sz="1600" dirty="0" err="1"/>
              <a:t>beneficial</a:t>
            </a:r>
            <a:r>
              <a:rPr lang="fr-FR" sz="1600" dirty="0"/>
              <a:t> in </a:t>
            </a:r>
            <a:r>
              <a:rPr lang="fr-FR" sz="1600" dirty="0" err="1"/>
              <a:t>this</a:t>
            </a:r>
            <a:r>
              <a:rPr lang="fr-FR" sz="1600" dirty="0"/>
              <a:t> case. If all </a:t>
            </a:r>
            <a:r>
              <a:rPr lang="fr-FR" sz="1600" dirty="0" err="1"/>
              <a:t>trades</a:t>
            </a:r>
            <a:r>
              <a:rPr lang="fr-FR" sz="1600" dirty="0"/>
              <a:t> are </a:t>
            </a:r>
            <a:r>
              <a:rPr lang="fr-FR" sz="1600" dirty="0" err="1"/>
              <a:t>managed</a:t>
            </a:r>
            <a:r>
              <a:rPr lang="fr-FR" sz="1600" dirty="0"/>
              <a:t> by the </a:t>
            </a:r>
            <a:r>
              <a:rPr lang="fr-FR" sz="1600" dirty="0" err="1"/>
              <a:t>same</a:t>
            </a:r>
            <a:r>
              <a:rPr lang="fr-FR" sz="1600" dirty="0"/>
              <a:t> </a:t>
            </a:r>
            <a:r>
              <a:rPr lang="fr-FR" sz="1600" dirty="0" err="1"/>
              <a:t>dealing</a:t>
            </a:r>
            <a:r>
              <a:rPr lang="fr-FR" sz="1600" dirty="0"/>
              <a:t> desk , </a:t>
            </a:r>
            <a:r>
              <a:rPr lang="fr-FR" sz="1600" dirty="0" err="1"/>
              <a:t>he</a:t>
            </a:r>
            <a:r>
              <a:rPr lang="fr-FR" sz="1600" dirty="0"/>
              <a:t> can have a fine </a:t>
            </a:r>
            <a:r>
              <a:rPr lang="fr-FR" sz="1600" dirty="0" err="1"/>
              <a:t>tooned</a:t>
            </a:r>
            <a:r>
              <a:rPr lang="fr-FR" sz="1600" dirty="0"/>
              <a:t> exécution </a:t>
            </a:r>
            <a:r>
              <a:rPr lang="fr-FR" sz="1600" dirty="0" err="1"/>
              <a:t>algorithm</a:t>
            </a:r>
            <a:endParaRPr lang="fr-FR" sz="1600" dirty="0"/>
          </a:p>
          <a:p>
            <a:r>
              <a:rPr lang="en-US" sz="1600" dirty="0"/>
              <a:t>The advantage of offering a wide range of investment vehicles is that it increases the probability of crossing the buys and sells within the same asset management firm, marking the price outside the firm (to avoid advantaging one vehicle over another in the transaction), achieving lower information leakage and lower cost (free from market-impact).</a:t>
            </a:r>
          </a:p>
          <a:p>
            <a:endParaRPr lang="fr-FR" sz="1600" dirty="0"/>
          </a:p>
        </p:txBody>
      </p:sp>
      <p:sp>
        <p:nvSpPr>
          <p:cNvPr id="5" name="Text Placeholder 4">
            <a:extLst>
              <a:ext uri="{FF2B5EF4-FFF2-40B4-BE49-F238E27FC236}">
                <a16:creationId xmlns:a16="http://schemas.microsoft.com/office/drawing/2014/main" id="{95209C7A-B2E9-4C4B-8DBF-17E79208BAF9}"/>
              </a:ext>
            </a:extLst>
          </p:cNvPr>
          <p:cNvSpPr>
            <a:spLocks noGrp="1"/>
          </p:cNvSpPr>
          <p:nvPr>
            <p:ph type="body" sz="quarter" idx="17"/>
          </p:nvPr>
        </p:nvSpPr>
        <p:spPr/>
        <p:txBody>
          <a:bodyPr/>
          <a:lstStyle/>
          <a:p>
            <a:endParaRPr lang="fr-FR"/>
          </a:p>
        </p:txBody>
      </p:sp>
      <p:pic>
        <p:nvPicPr>
          <p:cNvPr id="7" name="Picture 6">
            <a:extLst>
              <a:ext uri="{FF2B5EF4-FFF2-40B4-BE49-F238E27FC236}">
                <a16:creationId xmlns:a16="http://schemas.microsoft.com/office/drawing/2014/main" id="{E36515D6-651E-4FC0-B8FE-A395AA3C18F9}"/>
              </a:ext>
            </a:extLst>
          </p:cNvPr>
          <p:cNvPicPr>
            <a:picLocks noChangeAspect="1"/>
          </p:cNvPicPr>
          <p:nvPr/>
        </p:nvPicPr>
        <p:blipFill>
          <a:blip r:embed="rId2"/>
          <a:stretch>
            <a:fillRect/>
          </a:stretch>
        </p:blipFill>
        <p:spPr>
          <a:xfrm>
            <a:off x="5941053" y="1587531"/>
            <a:ext cx="6250947" cy="4216400"/>
          </a:xfrm>
          <a:prstGeom prst="rect">
            <a:avLst/>
          </a:prstGeom>
        </p:spPr>
      </p:pic>
    </p:spTree>
    <p:extLst>
      <p:ext uri="{BB962C8B-B14F-4D97-AF65-F5344CB8AC3E}">
        <p14:creationId xmlns:p14="http://schemas.microsoft.com/office/powerpoint/2010/main" val="406362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68D3-2905-4602-B3EF-A62E4D5BE56B}"/>
              </a:ext>
            </a:extLst>
          </p:cNvPr>
          <p:cNvSpPr>
            <a:spLocks noGrp="1"/>
          </p:cNvSpPr>
          <p:nvPr>
            <p:ph type="title"/>
          </p:nvPr>
        </p:nvSpPr>
        <p:spPr>
          <a:xfrm>
            <a:off x="690032" y="685798"/>
            <a:ext cx="10807701" cy="342935"/>
          </a:xfrm>
        </p:spPr>
        <p:txBody>
          <a:bodyPr/>
          <a:lstStyle/>
          <a:p>
            <a:r>
              <a:rPr lang="en-US" dirty="0"/>
              <a:t>A Huge and Growing Market</a:t>
            </a:r>
            <a:br>
              <a:rPr lang="en-US" dirty="0"/>
            </a:br>
            <a:endParaRPr lang="fr-FR" dirty="0"/>
          </a:p>
        </p:txBody>
      </p:sp>
      <p:sp>
        <p:nvSpPr>
          <p:cNvPr id="3" name="Text Placeholder 2">
            <a:extLst>
              <a:ext uri="{FF2B5EF4-FFF2-40B4-BE49-F238E27FC236}">
                <a16:creationId xmlns:a16="http://schemas.microsoft.com/office/drawing/2014/main" id="{87932D7B-33EE-4CB2-B641-9D03960A783E}"/>
              </a:ext>
            </a:extLst>
          </p:cNvPr>
          <p:cNvSpPr>
            <a:spLocks noGrp="1"/>
          </p:cNvSpPr>
          <p:nvPr>
            <p:ph type="body" sz="quarter" idx="34"/>
          </p:nvPr>
        </p:nvSpPr>
        <p:spPr/>
        <p:txBody>
          <a:bodyPr/>
          <a:lstStyle/>
          <a:p>
            <a:endParaRPr lang="fr-FR"/>
          </a:p>
        </p:txBody>
      </p:sp>
      <p:sp>
        <p:nvSpPr>
          <p:cNvPr id="5" name="Text Placeholder 4">
            <a:extLst>
              <a:ext uri="{FF2B5EF4-FFF2-40B4-BE49-F238E27FC236}">
                <a16:creationId xmlns:a16="http://schemas.microsoft.com/office/drawing/2014/main" id="{23BCC701-D9D9-4A54-BA9A-FD34746F1F9A}"/>
              </a:ext>
            </a:extLst>
          </p:cNvPr>
          <p:cNvSpPr>
            <a:spLocks noGrp="1"/>
          </p:cNvSpPr>
          <p:nvPr>
            <p:ph type="body" sz="quarter" idx="17"/>
          </p:nvPr>
        </p:nvSpPr>
        <p:spPr/>
        <p:txBody>
          <a:bodyPr/>
          <a:lstStyle/>
          <a:p>
            <a:endParaRPr lang="fr-FR" dirty="0"/>
          </a:p>
        </p:txBody>
      </p:sp>
      <p:pic>
        <p:nvPicPr>
          <p:cNvPr id="7" name="Image 6">
            <a:extLst>
              <a:ext uri="{FF2B5EF4-FFF2-40B4-BE49-F238E27FC236}">
                <a16:creationId xmlns:a16="http://schemas.microsoft.com/office/drawing/2014/main" id="{98A099EB-EFA8-40F9-8059-FA33D6BE19F0}"/>
              </a:ext>
            </a:extLst>
          </p:cNvPr>
          <p:cNvPicPr>
            <a:picLocks noChangeAspect="1"/>
          </p:cNvPicPr>
          <p:nvPr/>
        </p:nvPicPr>
        <p:blipFill>
          <a:blip r:embed="rId2"/>
          <a:stretch>
            <a:fillRect/>
          </a:stretch>
        </p:blipFill>
        <p:spPr>
          <a:xfrm>
            <a:off x="734267" y="1604798"/>
            <a:ext cx="10934204" cy="4378389"/>
          </a:xfrm>
          <a:prstGeom prst="rect">
            <a:avLst/>
          </a:prstGeom>
        </p:spPr>
      </p:pic>
    </p:spTree>
    <p:extLst>
      <p:ext uri="{BB962C8B-B14F-4D97-AF65-F5344CB8AC3E}">
        <p14:creationId xmlns:p14="http://schemas.microsoft.com/office/powerpoint/2010/main" val="3092721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CE09-9B0A-4429-A312-6A310CA4B163}"/>
              </a:ext>
            </a:extLst>
          </p:cNvPr>
          <p:cNvSpPr>
            <a:spLocks noGrp="1"/>
          </p:cNvSpPr>
          <p:nvPr>
            <p:ph type="title"/>
          </p:nvPr>
        </p:nvSpPr>
        <p:spPr>
          <a:xfrm>
            <a:off x="3586096" y="3071539"/>
            <a:ext cx="5019808" cy="374516"/>
          </a:xfrm>
        </p:spPr>
        <p:txBody>
          <a:bodyPr/>
          <a:lstStyle/>
          <a:p>
            <a:pPr algn="ctr"/>
            <a:r>
              <a:rPr lang="fr-FR" sz="4267" dirty="0" err="1"/>
              <a:t>Recent</a:t>
            </a:r>
            <a:r>
              <a:rPr lang="fr-FR" sz="4267" dirty="0"/>
              <a:t> Trends</a:t>
            </a:r>
          </a:p>
        </p:txBody>
      </p:sp>
      <p:sp>
        <p:nvSpPr>
          <p:cNvPr id="3" name="Text Placeholder 2">
            <a:extLst>
              <a:ext uri="{FF2B5EF4-FFF2-40B4-BE49-F238E27FC236}">
                <a16:creationId xmlns:a16="http://schemas.microsoft.com/office/drawing/2014/main" id="{61643984-08A4-4C50-9D4B-994DCD68D608}"/>
              </a:ext>
            </a:extLst>
          </p:cNvPr>
          <p:cNvSpPr>
            <a:spLocks noGrp="1"/>
          </p:cNvSpPr>
          <p:nvPr>
            <p:ph type="body" sz="quarter" idx="34"/>
          </p:nvPr>
        </p:nvSpPr>
        <p:spPr/>
        <p:txBody>
          <a:bodyPr/>
          <a:lstStyle/>
          <a:p>
            <a:endParaRPr lang="fr-FR"/>
          </a:p>
        </p:txBody>
      </p:sp>
    </p:spTree>
    <p:extLst>
      <p:ext uri="{BB962C8B-B14F-4D97-AF65-F5344CB8AC3E}">
        <p14:creationId xmlns:p14="http://schemas.microsoft.com/office/powerpoint/2010/main" val="2409192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16E3-DC32-4AC6-ACE6-DDC2E6F2BB60}"/>
              </a:ext>
            </a:extLst>
          </p:cNvPr>
          <p:cNvSpPr>
            <a:spLocks noGrp="1"/>
          </p:cNvSpPr>
          <p:nvPr>
            <p:ph type="title"/>
          </p:nvPr>
        </p:nvSpPr>
        <p:spPr>
          <a:xfrm>
            <a:off x="690034" y="283634"/>
            <a:ext cx="10807701" cy="374516"/>
          </a:xfrm>
        </p:spPr>
        <p:txBody>
          <a:bodyPr/>
          <a:lstStyle/>
          <a:p>
            <a:r>
              <a:rPr lang="fr-FR" dirty="0" err="1"/>
              <a:t>What</a:t>
            </a:r>
            <a:r>
              <a:rPr lang="fr-FR" dirty="0"/>
              <a:t> </a:t>
            </a:r>
            <a:r>
              <a:rPr lang="fr-FR" dirty="0" err="1"/>
              <a:t>Explains</a:t>
            </a:r>
            <a:r>
              <a:rPr lang="fr-FR" dirty="0"/>
              <a:t> Asset </a:t>
            </a:r>
            <a:r>
              <a:rPr lang="fr-FR" dirty="0" err="1"/>
              <a:t>Returns</a:t>
            </a:r>
            <a:r>
              <a:rPr lang="fr-FR" dirty="0"/>
              <a:t> ? </a:t>
            </a:r>
          </a:p>
        </p:txBody>
      </p:sp>
      <p:sp>
        <p:nvSpPr>
          <p:cNvPr id="3" name="Text Placeholder 2">
            <a:extLst>
              <a:ext uri="{FF2B5EF4-FFF2-40B4-BE49-F238E27FC236}">
                <a16:creationId xmlns:a16="http://schemas.microsoft.com/office/drawing/2014/main" id="{4597F161-3D5B-4774-90A6-8312135B4F66}"/>
              </a:ext>
            </a:extLst>
          </p:cNvPr>
          <p:cNvSpPr>
            <a:spLocks noGrp="1"/>
          </p:cNvSpPr>
          <p:nvPr>
            <p:ph type="body" sz="quarter" idx="34"/>
          </p:nvPr>
        </p:nvSpPr>
        <p:spPr/>
        <p:txBody>
          <a:bodyPr/>
          <a:lstStyle/>
          <a:p>
            <a:endParaRPr lang="fr-FR"/>
          </a:p>
        </p:txBody>
      </p:sp>
      <p:sp>
        <p:nvSpPr>
          <p:cNvPr id="4" name="Text Placeholder 3">
            <a:extLst>
              <a:ext uri="{FF2B5EF4-FFF2-40B4-BE49-F238E27FC236}">
                <a16:creationId xmlns:a16="http://schemas.microsoft.com/office/drawing/2014/main" id="{F90CC22D-5603-46F4-B7F4-04CA7AFDA453}"/>
              </a:ext>
            </a:extLst>
          </p:cNvPr>
          <p:cNvSpPr>
            <a:spLocks noGrp="1"/>
          </p:cNvSpPr>
          <p:nvPr>
            <p:ph type="body" sz="quarter" idx="35"/>
          </p:nvPr>
        </p:nvSpPr>
        <p:spPr>
          <a:xfrm>
            <a:off x="592450" y="1196605"/>
            <a:ext cx="10820400" cy="5312144"/>
          </a:xfrm>
        </p:spPr>
        <p:txBody>
          <a:bodyPr/>
          <a:lstStyle/>
          <a:p>
            <a:pPr>
              <a:spcAft>
                <a:spcPts val="0"/>
              </a:spcAft>
            </a:pPr>
            <a:r>
              <a:rPr lang="fr-FR" sz="1600" b="1" dirty="0" err="1">
                <a:latin typeface="+mj-lt"/>
              </a:rPr>
              <a:t>Macroeconomic</a:t>
            </a:r>
            <a:r>
              <a:rPr lang="fr-FR" sz="1600" b="1" dirty="0">
                <a:latin typeface="+mj-lt"/>
              </a:rPr>
              <a:t> </a:t>
            </a:r>
            <a:r>
              <a:rPr lang="fr-FR" sz="1600" b="1" dirty="0" err="1">
                <a:latin typeface="+mj-lt"/>
              </a:rPr>
              <a:t>factors</a:t>
            </a:r>
            <a:r>
              <a:rPr lang="fr-FR" sz="1600" b="1" dirty="0">
                <a:latin typeface="+mj-lt"/>
              </a:rPr>
              <a:t> :</a:t>
            </a:r>
          </a:p>
          <a:p>
            <a:pPr lvl="2">
              <a:spcAft>
                <a:spcPts val="0"/>
              </a:spcAft>
              <a:buClr>
                <a:schemeClr val="tx1"/>
              </a:buClr>
              <a:buFont typeface="Wingdings" panose="05000000000000000000" pitchFamily="2" charset="2"/>
              <a:buChar char="v"/>
            </a:pPr>
            <a:r>
              <a:rPr lang="en-US" b="0" i="0" u="none" strike="noStrike" baseline="0" dirty="0">
                <a:latin typeface="+mj-lt"/>
              </a:rPr>
              <a:t>related to the context of </a:t>
            </a:r>
            <a:r>
              <a:rPr lang="en-US" b="0" i="0" u="none" strike="noStrike" baseline="0" dirty="0" err="1">
                <a:latin typeface="+mj-lt"/>
              </a:rPr>
              <a:t>utilisation</a:t>
            </a:r>
            <a:r>
              <a:rPr lang="en-US" b="0" i="0" u="none" strike="noStrike" baseline="0" dirty="0">
                <a:latin typeface="+mj-lt"/>
              </a:rPr>
              <a:t> rather in the econometric technique</a:t>
            </a:r>
          </a:p>
          <a:p>
            <a:pPr lvl="2">
              <a:spcAft>
                <a:spcPts val="0"/>
              </a:spcAft>
              <a:buClr>
                <a:schemeClr val="tx1"/>
              </a:buClr>
              <a:buFont typeface="Wingdings" panose="05000000000000000000" pitchFamily="2" charset="2"/>
              <a:buChar char="v"/>
            </a:pPr>
            <a:r>
              <a:rPr lang="en-US" b="0" i="0" u="none" strike="noStrike" baseline="0" dirty="0">
                <a:latin typeface="+mj-lt"/>
              </a:rPr>
              <a:t>realizations of </a:t>
            </a:r>
            <a:r>
              <a:rPr lang="en-US" b="0" i="1" u="none" strike="noStrike" baseline="0" dirty="0">
                <a:latin typeface="+mj-lt"/>
              </a:rPr>
              <a:t>Ft </a:t>
            </a:r>
            <a:r>
              <a:rPr lang="en-US" b="0" i="0" u="none" strike="noStrike" baseline="0" dirty="0">
                <a:latin typeface="+mj-lt"/>
              </a:rPr>
              <a:t>are assumed to be observed : macroeconomic time-series mainly</a:t>
            </a:r>
          </a:p>
          <a:p>
            <a:pPr lvl="2">
              <a:spcAft>
                <a:spcPts val="0"/>
              </a:spcAft>
              <a:buClr>
                <a:schemeClr val="tx1"/>
              </a:buClr>
              <a:buFont typeface="Wingdings" panose="05000000000000000000" pitchFamily="2" charset="2"/>
              <a:buChar char="v"/>
            </a:pPr>
            <a:r>
              <a:rPr lang="en-US" b="0" i="0" u="none" strike="noStrike" baseline="0" dirty="0">
                <a:latin typeface="+mj-lt"/>
              </a:rPr>
              <a:t>estimation involve classical econometric tools</a:t>
            </a:r>
          </a:p>
          <a:p>
            <a:pPr>
              <a:lnSpc>
                <a:spcPct val="200000"/>
              </a:lnSpc>
              <a:spcAft>
                <a:spcPts val="0"/>
              </a:spcAft>
            </a:pPr>
            <a:r>
              <a:rPr lang="fr-FR" sz="1600" b="1" dirty="0" err="1">
                <a:latin typeface="+mj-lt"/>
              </a:rPr>
              <a:t>Statistical</a:t>
            </a:r>
            <a:r>
              <a:rPr lang="fr-FR" sz="1600" b="1" dirty="0">
                <a:latin typeface="+mj-lt"/>
              </a:rPr>
              <a:t> </a:t>
            </a:r>
            <a:r>
              <a:rPr lang="fr-FR" sz="1600" b="1" dirty="0" err="1">
                <a:latin typeface="+mj-lt"/>
              </a:rPr>
              <a:t>factors</a:t>
            </a:r>
            <a:r>
              <a:rPr lang="fr-FR" sz="1600" b="1" dirty="0">
                <a:latin typeface="+mj-lt"/>
              </a:rPr>
              <a:t> :</a:t>
            </a:r>
          </a:p>
          <a:p>
            <a:pPr lvl="2">
              <a:spcAft>
                <a:spcPts val="0"/>
              </a:spcAft>
              <a:buClr>
                <a:schemeClr val="tx1"/>
              </a:buClr>
              <a:buFont typeface="Wingdings" panose="05000000000000000000" pitchFamily="2" charset="2"/>
              <a:buChar char="v"/>
            </a:pPr>
            <a:r>
              <a:rPr lang="en-US" dirty="0">
                <a:latin typeface="+mj-lt"/>
              </a:rPr>
              <a:t>factors as by-product of the statistical study of the covariance matrix of returns</a:t>
            </a:r>
          </a:p>
          <a:p>
            <a:pPr lvl="2">
              <a:spcAft>
                <a:spcPts val="0"/>
              </a:spcAft>
              <a:buClr>
                <a:schemeClr val="tx1"/>
              </a:buClr>
              <a:buFont typeface="Wingdings" panose="05000000000000000000" pitchFamily="2" charset="2"/>
              <a:buChar char="v"/>
            </a:pPr>
            <a:r>
              <a:rPr lang="en-US" dirty="0">
                <a:latin typeface="+mj-lt"/>
              </a:rPr>
              <a:t>factors emerge directly from the observation of past returns of assets</a:t>
            </a:r>
          </a:p>
          <a:p>
            <a:pPr lvl="2">
              <a:spcAft>
                <a:spcPts val="0"/>
              </a:spcAft>
              <a:buClr>
                <a:schemeClr val="tx1"/>
              </a:buClr>
              <a:buFont typeface="Wingdings" panose="05000000000000000000" pitchFamily="2" charset="2"/>
              <a:buChar char="v"/>
            </a:pPr>
            <a:r>
              <a:rPr lang="en-US" dirty="0">
                <a:latin typeface="+mj-lt"/>
              </a:rPr>
              <a:t>neither the betas, neither the factors are observed.</a:t>
            </a:r>
          </a:p>
          <a:p>
            <a:pPr lvl="2">
              <a:spcAft>
                <a:spcPts val="0"/>
              </a:spcAft>
              <a:buClr>
                <a:schemeClr val="tx1"/>
              </a:buClr>
              <a:buFont typeface="Wingdings" panose="05000000000000000000" pitchFamily="2" charset="2"/>
              <a:buChar char="v"/>
            </a:pPr>
            <a:r>
              <a:rPr lang="en-US" dirty="0">
                <a:latin typeface="+mj-lt"/>
              </a:rPr>
              <a:t>Both emerge due to assumptions on R or on the covariance structure.</a:t>
            </a:r>
          </a:p>
          <a:p>
            <a:pPr>
              <a:lnSpc>
                <a:spcPct val="200000"/>
              </a:lnSpc>
              <a:spcAft>
                <a:spcPts val="0"/>
              </a:spcAft>
            </a:pPr>
            <a:r>
              <a:rPr lang="fr-FR" sz="1600" b="1" dirty="0">
                <a:latin typeface="+mj-lt"/>
              </a:rPr>
              <a:t>Fundamental </a:t>
            </a:r>
            <a:r>
              <a:rPr lang="fr-FR" sz="1600" b="1" dirty="0" err="1">
                <a:latin typeface="+mj-lt"/>
              </a:rPr>
              <a:t>factors</a:t>
            </a:r>
            <a:r>
              <a:rPr lang="fr-FR" sz="1600" b="1" dirty="0">
                <a:latin typeface="+mj-lt"/>
              </a:rPr>
              <a:t> :</a:t>
            </a:r>
          </a:p>
          <a:p>
            <a:pPr lvl="2">
              <a:spcAft>
                <a:spcPts val="0"/>
              </a:spcAft>
              <a:buClr>
                <a:schemeClr val="tx1"/>
              </a:buClr>
              <a:buFont typeface="Wingdings" panose="05000000000000000000" pitchFamily="2" charset="2"/>
              <a:buChar char="v"/>
            </a:pPr>
            <a:r>
              <a:rPr lang="en-US" dirty="0">
                <a:latin typeface="+mj-lt"/>
              </a:rPr>
              <a:t>focus on ex-ante information, on characteristics like sector, country, industry, or  f</a:t>
            </a:r>
            <a:r>
              <a:rPr lang="fr-FR" dirty="0" err="1">
                <a:latin typeface="+mj-lt"/>
              </a:rPr>
              <a:t>inancialstatements</a:t>
            </a:r>
            <a:r>
              <a:rPr lang="fr-FR" dirty="0">
                <a:latin typeface="+mj-lt"/>
              </a:rPr>
              <a:t> (</a:t>
            </a:r>
            <a:r>
              <a:rPr lang="fr-FR" dirty="0" err="1">
                <a:latin typeface="+mj-lt"/>
              </a:rPr>
              <a:t>income</a:t>
            </a:r>
            <a:r>
              <a:rPr lang="fr-FR" dirty="0">
                <a:latin typeface="+mj-lt"/>
              </a:rPr>
              <a:t>, revenues, assets, </a:t>
            </a:r>
            <a:r>
              <a:rPr lang="fr-FR" dirty="0" err="1">
                <a:latin typeface="+mj-lt"/>
              </a:rPr>
              <a:t>etc</a:t>
            </a:r>
            <a:r>
              <a:rPr lang="fr-FR" dirty="0">
                <a:latin typeface="+mj-lt"/>
              </a:rPr>
              <a:t>).</a:t>
            </a:r>
          </a:p>
          <a:p>
            <a:pPr lvl="2">
              <a:spcAft>
                <a:spcPts val="0"/>
              </a:spcAft>
              <a:buClr>
                <a:schemeClr val="tx1"/>
              </a:buClr>
              <a:buFont typeface="Wingdings" panose="05000000000000000000" pitchFamily="2" charset="2"/>
              <a:buChar char="v"/>
            </a:pPr>
            <a:r>
              <a:rPr lang="en-US" dirty="0">
                <a:latin typeface="+mj-lt"/>
              </a:rPr>
              <a:t>stocks characteristics help to build the risk drivers (6= two other models).</a:t>
            </a:r>
          </a:p>
          <a:p>
            <a:pPr lvl="2">
              <a:spcAft>
                <a:spcPts val="0"/>
              </a:spcAft>
              <a:buClr>
                <a:schemeClr val="tx1"/>
              </a:buClr>
              <a:buFont typeface="Wingdings" panose="05000000000000000000" pitchFamily="2" charset="2"/>
              <a:buChar char="v"/>
            </a:pPr>
            <a:r>
              <a:rPr lang="en-US" dirty="0">
                <a:latin typeface="+mj-lt"/>
              </a:rPr>
              <a:t>One type of model assumes that the betas are observed...</a:t>
            </a:r>
          </a:p>
          <a:p>
            <a:pPr lvl="2">
              <a:spcAft>
                <a:spcPts val="0"/>
              </a:spcAft>
              <a:buClr>
                <a:schemeClr val="tx1"/>
              </a:buClr>
              <a:buFont typeface="Wingdings" panose="05000000000000000000" pitchFamily="2" charset="2"/>
              <a:buChar char="v"/>
            </a:pPr>
            <a:r>
              <a:rPr lang="en-US" dirty="0">
                <a:latin typeface="+mj-lt"/>
              </a:rPr>
              <a:t>... the other use characteristics to estimate first factors, before estimating betas.</a:t>
            </a:r>
          </a:p>
          <a:p>
            <a:pPr lvl="2">
              <a:spcAft>
                <a:spcPts val="0"/>
              </a:spcAft>
              <a:buClr>
                <a:schemeClr val="tx1"/>
              </a:buClr>
              <a:buFont typeface="Wingdings" panose="05000000000000000000" pitchFamily="2" charset="2"/>
              <a:buChar char="v"/>
            </a:pPr>
            <a:r>
              <a:rPr lang="fr-FR" dirty="0" err="1">
                <a:latin typeface="+mj-lt"/>
              </a:rPr>
              <a:t>Factors</a:t>
            </a:r>
            <a:r>
              <a:rPr lang="fr-FR" dirty="0">
                <a:latin typeface="+mj-lt"/>
              </a:rPr>
              <a:t> </a:t>
            </a:r>
            <a:r>
              <a:rPr lang="fr-FR" dirty="0" err="1">
                <a:latin typeface="+mj-lt"/>
              </a:rPr>
              <a:t>remain</a:t>
            </a:r>
            <a:r>
              <a:rPr lang="fr-FR" dirty="0">
                <a:latin typeface="+mj-lt"/>
              </a:rPr>
              <a:t> </a:t>
            </a:r>
            <a:r>
              <a:rPr lang="fr-FR" dirty="0" err="1">
                <a:latin typeface="+mj-lt"/>
              </a:rPr>
              <a:t>initially</a:t>
            </a:r>
            <a:r>
              <a:rPr lang="fr-FR" dirty="0">
                <a:latin typeface="+mj-lt"/>
              </a:rPr>
              <a:t> </a:t>
            </a:r>
            <a:r>
              <a:rPr lang="fr-FR" dirty="0" err="1">
                <a:latin typeface="+mj-lt"/>
              </a:rPr>
              <a:t>unobserved</a:t>
            </a:r>
            <a:r>
              <a:rPr lang="fr-FR" dirty="0">
                <a:latin typeface="+mj-lt"/>
              </a:rPr>
              <a:t>.</a:t>
            </a:r>
          </a:p>
        </p:txBody>
      </p:sp>
      <p:sp>
        <p:nvSpPr>
          <p:cNvPr id="5" name="Text Placeholder 4">
            <a:extLst>
              <a:ext uri="{FF2B5EF4-FFF2-40B4-BE49-F238E27FC236}">
                <a16:creationId xmlns:a16="http://schemas.microsoft.com/office/drawing/2014/main" id="{48FC2FAE-EE21-4715-A45F-32609B2DD36D}"/>
              </a:ext>
            </a:extLst>
          </p:cNvPr>
          <p:cNvSpPr>
            <a:spLocks noGrp="1"/>
          </p:cNvSpPr>
          <p:nvPr>
            <p:ph type="body" sz="quarter" idx="17"/>
          </p:nvPr>
        </p:nvSpPr>
        <p:spPr>
          <a:xfrm>
            <a:off x="690034" y="760795"/>
            <a:ext cx="7710223" cy="287867"/>
          </a:xfrm>
        </p:spPr>
        <p:txBody>
          <a:bodyPr/>
          <a:lstStyle/>
          <a:p>
            <a:r>
              <a:rPr lang="fr-FR" dirty="0"/>
              <a:t>Factor </a:t>
            </a:r>
            <a:r>
              <a:rPr lang="fr-FR" dirty="0" err="1"/>
              <a:t>models</a:t>
            </a:r>
            <a:endParaRPr lang="fr-FR" dirty="0"/>
          </a:p>
        </p:txBody>
      </p:sp>
    </p:spTree>
    <p:extLst>
      <p:ext uri="{BB962C8B-B14F-4D97-AF65-F5344CB8AC3E}">
        <p14:creationId xmlns:p14="http://schemas.microsoft.com/office/powerpoint/2010/main" val="481893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30FA-9CF5-410A-8AE8-E8398B357E1D}"/>
              </a:ext>
            </a:extLst>
          </p:cNvPr>
          <p:cNvSpPr>
            <a:spLocks noGrp="1"/>
          </p:cNvSpPr>
          <p:nvPr>
            <p:ph type="title"/>
          </p:nvPr>
        </p:nvSpPr>
        <p:spPr/>
        <p:txBody>
          <a:bodyPr/>
          <a:lstStyle/>
          <a:p>
            <a:r>
              <a:rPr lang="fr-FR" dirty="0" err="1"/>
              <a:t>What</a:t>
            </a:r>
            <a:r>
              <a:rPr lang="fr-FR" dirty="0"/>
              <a:t> </a:t>
            </a:r>
            <a:r>
              <a:rPr lang="fr-FR" dirty="0" err="1"/>
              <a:t>Explains</a:t>
            </a:r>
            <a:r>
              <a:rPr lang="fr-FR" dirty="0"/>
              <a:t> Asset </a:t>
            </a:r>
            <a:r>
              <a:rPr lang="fr-FR" dirty="0" err="1"/>
              <a:t>Returns</a:t>
            </a:r>
            <a:r>
              <a:rPr lang="fr-FR" dirty="0"/>
              <a:t> ? </a:t>
            </a:r>
          </a:p>
        </p:txBody>
      </p:sp>
      <p:sp>
        <p:nvSpPr>
          <p:cNvPr id="3" name="Text Placeholder 2">
            <a:extLst>
              <a:ext uri="{FF2B5EF4-FFF2-40B4-BE49-F238E27FC236}">
                <a16:creationId xmlns:a16="http://schemas.microsoft.com/office/drawing/2014/main" id="{12935017-BB00-4B00-AEBE-B68DC8436D96}"/>
              </a:ext>
            </a:extLst>
          </p:cNvPr>
          <p:cNvSpPr>
            <a:spLocks noGrp="1"/>
          </p:cNvSpPr>
          <p:nvPr>
            <p:ph type="body" sz="quarter" idx="34"/>
          </p:nvPr>
        </p:nvSpPr>
        <p:spPr/>
        <p:txBody>
          <a:bodyPr/>
          <a:lstStyle/>
          <a:p>
            <a:endParaRPr lang="fr-F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6DD554-22C4-4165-ABC2-44457F21F401}"/>
                  </a:ext>
                </a:extLst>
              </p:cNvPr>
              <p:cNvSpPr>
                <a:spLocks noGrp="1"/>
              </p:cNvSpPr>
              <p:nvPr>
                <p:ph type="body" sz="quarter" idx="35"/>
              </p:nvPr>
            </p:nvSpPr>
            <p:spPr>
              <a:xfrm>
                <a:off x="527381" y="1082646"/>
                <a:ext cx="10820400" cy="4471393"/>
              </a:xfrm>
            </p:spPr>
            <p:txBody>
              <a:bodyPr/>
              <a:lstStyle/>
              <a:p>
                <a:pPr>
                  <a:spcAft>
                    <a:spcPts val="1333"/>
                  </a:spcAft>
                  <a:buClr>
                    <a:srgbClr val="79D100"/>
                  </a:buClr>
                </a:pPr>
                <a14:m>
                  <m:oMathPara xmlns:m="http://schemas.openxmlformats.org/officeDocument/2006/math">
                    <m:oMathParaPr>
                      <m:jc m:val="centerGroup"/>
                    </m:oMathParaPr>
                    <m:oMath xmlns:m="http://schemas.openxmlformats.org/officeDocument/2006/math">
                      <m:sSub>
                        <m:sSubPr>
                          <m:ctrlPr>
                            <a:rPr lang="fr-FR" sz="1600" i="1" smtClean="0">
                              <a:solidFill>
                                <a:schemeClr val="tx1"/>
                              </a:solidFill>
                              <a:latin typeface="Cambria Math" panose="02040503050406030204" pitchFamily="18" charset="0"/>
                              <a:cs typeface="Calibri" pitchFamily="34" charset="0"/>
                            </a:rPr>
                          </m:ctrlPr>
                        </m:sSubPr>
                        <m:e>
                          <m:r>
                            <a:rPr lang="fr-FR" sz="1600" i="1">
                              <a:solidFill>
                                <a:schemeClr val="tx1"/>
                              </a:solidFill>
                              <a:latin typeface="Cambria Math" panose="02040503050406030204" pitchFamily="18" charset="0"/>
                              <a:cs typeface="Calibri" pitchFamily="34" charset="0"/>
                            </a:rPr>
                            <m:t>𝑅</m:t>
                          </m:r>
                        </m:e>
                        <m:sub>
                          <m:d>
                            <m:dPr>
                              <m:begChr m:val="{"/>
                              <m:endChr m:val="}"/>
                              <m:ctrlPr>
                                <a:rPr lang="fr-FR" sz="1600" i="1">
                                  <a:solidFill>
                                    <a:schemeClr val="tx1"/>
                                  </a:solidFill>
                                  <a:latin typeface="Cambria Math" panose="02040503050406030204" pitchFamily="18" charset="0"/>
                                  <a:cs typeface="Calibri" pitchFamily="34" charset="0"/>
                                </a:rPr>
                              </m:ctrlPr>
                            </m:dPr>
                            <m:e>
                              <m:r>
                                <a:rPr lang="fr-FR" sz="1600" i="1">
                                  <a:solidFill>
                                    <a:schemeClr val="tx1"/>
                                  </a:solidFill>
                                  <a:latin typeface="Cambria Math" panose="02040503050406030204" pitchFamily="18" charset="0"/>
                                  <a:cs typeface="Calibri" pitchFamily="34" charset="0"/>
                                </a:rPr>
                                <m:t>𝑖</m:t>
                              </m:r>
                              <m:r>
                                <a:rPr lang="fr-FR" sz="1600" i="1">
                                  <a:solidFill>
                                    <a:schemeClr val="tx1"/>
                                  </a:solidFill>
                                  <a:latin typeface="Cambria Math" panose="02040503050406030204" pitchFamily="18" charset="0"/>
                                  <a:cs typeface="Calibri" pitchFamily="34" charset="0"/>
                                </a:rPr>
                                <m:t>,</m:t>
                              </m:r>
                              <m:r>
                                <a:rPr lang="fr-FR" sz="1600" i="1">
                                  <a:solidFill>
                                    <a:schemeClr val="tx1"/>
                                  </a:solidFill>
                                  <a:latin typeface="Cambria Math" panose="02040503050406030204" pitchFamily="18" charset="0"/>
                                  <a:cs typeface="Calibri" pitchFamily="34" charset="0"/>
                                </a:rPr>
                                <m:t>𝑡</m:t>
                              </m:r>
                            </m:e>
                          </m:d>
                        </m:sub>
                      </m:sSub>
                      <m:r>
                        <a:rPr lang="fr-FR" sz="1600" i="1">
                          <a:solidFill>
                            <a:schemeClr val="tx1"/>
                          </a:solidFill>
                          <a:latin typeface="Cambria Math" panose="02040503050406030204" pitchFamily="18" charset="0"/>
                          <a:cs typeface="Calibri" pitchFamily="34" charset="0"/>
                        </a:rPr>
                        <m:t>=</m:t>
                      </m:r>
                      <m:sSub>
                        <m:sSubPr>
                          <m:ctrlPr>
                            <a:rPr lang="fr-FR" sz="1600" i="1">
                              <a:solidFill>
                                <a:schemeClr val="tx1"/>
                              </a:solidFill>
                              <a:latin typeface="Cambria Math" panose="02040503050406030204" pitchFamily="18" charset="0"/>
                              <a:cs typeface="Calibri" pitchFamily="34" charset="0"/>
                            </a:rPr>
                          </m:ctrlPr>
                        </m:sSubPr>
                        <m:e>
                          <m:r>
                            <a:rPr lang="fr-FR" sz="1600" i="1">
                              <a:solidFill>
                                <a:schemeClr val="tx1"/>
                              </a:solidFill>
                              <a:latin typeface="Cambria Math" panose="02040503050406030204" pitchFamily="18" charset="0"/>
                              <a:cs typeface="Calibri" pitchFamily="34" charset="0"/>
                            </a:rPr>
                            <m:t>𝛼</m:t>
                          </m:r>
                        </m:e>
                        <m:sub>
                          <m:r>
                            <a:rPr lang="fr-FR" sz="1600" i="1">
                              <a:solidFill>
                                <a:schemeClr val="tx1"/>
                              </a:solidFill>
                              <a:latin typeface="Cambria Math" panose="02040503050406030204" pitchFamily="18" charset="0"/>
                              <a:cs typeface="Calibri" pitchFamily="34" charset="0"/>
                            </a:rPr>
                            <m:t>𝑖</m:t>
                          </m:r>
                        </m:sub>
                      </m:sSub>
                      <m:r>
                        <a:rPr lang="fr-FR" sz="1600" i="1">
                          <a:solidFill>
                            <a:schemeClr val="tx1"/>
                          </a:solidFill>
                          <a:latin typeface="Cambria Math" panose="02040503050406030204" pitchFamily="18" charset="0"/>
                          <a:cs typeface="Calibri" pitchFamily="34" charset="0"/>
                        </a:rPr>
                        <m:t>+</m:t>
                      </m:r>
                      <m:sSubSup>
                        <m:sSubSupPr>
                          <m:ctrlPr>
                            <a:rPr lang="fr-FR" sz="1333" i="1">
                              <a:solidFill>
                                <a:schemeClr val="tx1"/>
                              </a:solidFill>
                              <a:latin typeface="Cambria Math" panose="02040503050406030204" pitchFamily="18" charset="0"/>
                              <a:cs typeface="Calibri" pitchFamily="34" charset="0"/>
                            </a:rPr>
                          </m:ctrlPr>
                        </m:sSubSupPr>
                        <m:e>
                          <m:r>
                            <a:rPr lang="fr-FR" sz="1600" i="1">
                              <a:solidFill>
                                <a:schemeClr val="tx1"/>
                              </a:solidFill>
                              <a:latin typeface="Cambria Math" panose="02040503050406030204" pitchFamily="18" charset="0"/>
                              <a:cs typeface="Calibri" pitchFamily="34" charset="0"/>
                            </a:rPr>
                            <m:t>𝛽</m:t>
                          </m:r>
                        </m:e>
                        <m:sub>
                          <m:r>
                            <a:rPr lang="fr-FR" sz="1600" i="1">
                              <a:solidFill>
                                <a:schemeClr val="tx1"/>
                              </a:solidFill>
                              <a:latin typeface="Cambria Math" panose="02040503050406030204" pitchFamily="18" charset="0"/>
                            </a:rPr>
                            <m:t>𝑖</m:t>
                          </m:r>
                        </m:sub>
                        <m:sup>
                          <m:r>
                            <a:rPr lang="fr-FR" sz="1600" i="1">
                              <a:solidFill>
                                <a:schemeClr val="tx1"/>
                              </a:solidFill>
                              <a:latin typeface="Cambria Math" panose="02040503050406030204" pitchFamily="18" charset="0"/>
                            </a:rPr>
                            <m:t>𝑇</m:t>
                          </m:r>
                        </m:sup>
                      </m:sSubSup>
                      <m:sSub>
                        <m:sSubPr>
                          <m:ctrlPr>
                            <a:rPr lang="fr-FR" sz="1600" i="1">
                              <a:solidFill>
                                <a:schemeClr val="tx1"/>
                              </a:solidFill>
                              <a:latin typeface="Cambria Math" panose="02040503050406030204" pitchFamily="18" charset="0"/>
                              <a:cs typeface="Calibri" pitchFamily="34" charset="0"/>
                            </a:rPr>
                          </m:ctrlPr>
                        </m:sSubPr>
                        <m:e>
                          <m:r>
                            <a:rPr lang="fr-FR" sz="1600" i="1">
                              <a:solidFill>
                                <a:schemeClr val="tx1"/>
                              </a:solidFill>
                              <a:latin typeface="Cambria Math" panose="02040503050406030204" pitchFamily="18" charset="0"/>
                              <a:cs typeface="Calibri" pitchFamily="34" charset="0"/>
                            </a:rPr>
                            <m:t>𝐹</m:t>
                          </m:r>
                        </m:e>
                        <m:sub>
                          <m:r>
                            <a:rPr lang="fr-FR" sz="1600" i="1">
                              <a:solidFill>
                                <a:schemeClr val="tx1"/>
                              </a:solidFill>
                              <a:latin typeface="Cambria Math" panose="02040503050406030204" pitchFamily="18" charset="0"/>
                              <a:cs typeface="Calibri" pitchFamily="34" charset="0"/>
                            </a:rPr>
                            <m:t>𝑡</m:t>
                          </m:r>
                        </m:sub>
                      </m:sSub>
                      <m:r>
                        <a:rPr lang="fr-FR" sz="1600" i="1">
                          <a:solidFill>
                            <a:schemeClr val="tx1"/>
                          </a:solidFill>
                          <a:latin typeface="Cambria Math" panose="02040503050406030204" pitchFamily="18" charset="0"/>
                          <a:cs typeface="Calibri" pitchFamily="34" charset="0"/>
                        </a:rPr>
                        <m:t>+</m:t>
                      </m:r>
                      <m:sSub>
                        <m:sSubPr>
                          <m:ctrlPr>
                            <a:rPr lang="fr-FR" sz="1600" i="1">
                              <a:solidFill>
                                <a:schemeClr val="tx1"/>
                              </a:solidFill>
                              <a:latin typeface="Cambria Math" panose="02040503050406030204" pitchFamily="18" charset="0"/>
                              <a:cs typeface="Calibri" pitchFamily="34" charset="0"/>
                            </a:rPr>
                          </m:ctrlPr>
                        </m:sSubPr>
                        <m:e>
                          <m:r>
                            <a:rPr lang="fr-FR" sz="1600" i="1">
                              <a:solidFill>
                                <a:schemeClr val="tx1"/>
                              </a:solidFill>
                              <a:latin typeface="Cambria Math" panose="02040503050406030204" pitchFamily="18" charset="0"/>
                              <a:cs typeface="Calibri" pitchFamily="34" charset="0"/>
                            </a:rPr>
                            <m:t>𝜖</m:t>
                          </m:r>
                        </m:e>
                        <m:sub>
                          <m:d>
                            <m:dPr>
                              <m:begChr m:val="{"/>
                              <m:endChr m:val="}"/>
                              <m:ctrlPr>
                                <a:rPr lang="fr-FR" sz="1600" i="1">
                                  <a:solidFill>
                                    <a:schemeClr val="tx1"/>
                                  </a:solidFill>
                                  <a:latin typeface="Cambria Math" panose="02040503050406030204" pitchFamily="18" charset="0"/>
                                  <a:cs typeface="Calibri" pitchFamily="34" charset="0"/>
                                </a:rPr>
                              </m:ctrlPr>
                            </m:dPr>
                            <m:e>
                              <m:r>
                                <a:rPr lang="fr-FR" sz="1600" i="1">
                                  <a:solidFill>
                                    <a:schemeClr val="tx1"/>
                                  </a:solidFill>
                                  <a:latin typeface="Cambria Math" panose="02040503050406030204" pitchFamily="18" charset="0"/>
                                  <a:cs typeface="Calibri" pitchFamily="34" charset="0"/>
                                </a:rPr>
                                <m:t>𝑖</m:t>
                              </m:r>
                              <m:r>
                                <a:rPr lang="fr-FR" sz="1600" i="1">
                                  <a:solidFill>
                                    <a:schemeClr val="tx1"/>
                                  </a:solidFill>
                                  <a:latin typeface="Cambria Math" panose="02040503050406030204" pitchFamily="18" charset="0"/>
                                  <a:cs typeface="Calibri" pitchFamily="34" charset="0"/>
                                </a:rPr>
                                <m:t>,</m:t>
                              </m:r>
                              <m:r>
                                <a:rPr lang="fr-FR" sz="1600" i="1">
                                  <a:solidFill>
                                    <a:schemeClr val="tx1"/>
                                  </a:solidFill>
                                  <a:latin typeface="Cambria Math" panose="02040503050406030204" pitchFamily="18" charset="0"/>
                                  <a:cs typeface="Calibri" pitchFamily="34" charset="0"/>
                                </a:rPr>
                                <m:t>𝑡</m:t>
                              </m:r>
                            </m:e>
                          </m:d>
                        </m:sub>
                      </m:sSub>
                    </m:oMath>
                  </m:oMathPara>
                </a14:m>
                <a:endParaRPr lang="fr-FR" sz="1600" dirty="0">
                  <a:solidFill>
                    <a:schemeClr val="tx1"/>
                  </a:solidFill>
                  <a:cs typeface="Calibri" pitchFamily="34" charset="0"/>
                </a:endParaRPr>
              </a:p>
              <a:p>
                <a:pPr algn="l"/>
                <a:r>
                  <a:rPr lang="en-US" sz="1600" i="1" dirty="0">
                    <a:solidFill>
                      <a:schemeClr val="tx1"/>
                    </a:solidFill>
                    <a:latin typeface="+mj-lt"/>
                  </a:rPr>
                  <a:t>Ft </a:t>
                </a:r>
                <a:r>
                  <a:rPr lang="en-US" sz="1600" dirty="0">
                    <a:solidFill>
                      <a:schemeClr val="tx1"/>
                    </a:solidFill>
                    <a:latin typeface="+mj-lt"/>
                  </a:rPr>
                  <a:t>= (</a:t>
                </a:r>
                <a:r>
                  <a:rPr lang="en-US" sz="1600" i="1" dirty="0">
                    <a:solidFill>
                      <a:schemeClr val="tx1"/>
                    </a:solidFill>
                    <a:latin typeface="+mj-lt"/>
                  </a:rPr>
                  <a:t>F</a:t>
                </a:r>
                <a:r>
                  <a:rPr lang="en-US" sz="1600" dirty="0">
                    <a:solidFill>
                      <a:schemeClr val="tx1"/>
                    </a:solidFill>
                    <a:latin typeface="+mj-lt"/>
                  </a:rPr>
                  <a:t>1</a:t>
                </a:r>
                <a:r>
                  <a:rPr lang="en-US" sz="1600" i="1" dirty="0">
                    <a:solidFill>
                      <a:schemeClr val="tx1"/>
                    </a:solidFill>
                    <a:latin typeface="+mj-lt"/>
                  </a:rPr>
                  <a:t>,t , ..., </a:t>
                </a:r>
                <a:r>
                  <a:rPr lang="en-US" sz="1600" i="1" dirty="0" err="1">
                    <a:solidFill>
                      <a:schemeClr val="tx1"/>
                    </a:solidFill>
                    <a:latin typeface="+mj-lt"/>
                  </a:rPr>
                  <a:t>FK,t</a:t>
                </a:r>
                <a:r>
                  <a:rPr lang="en-US" sz="1600" i="1" dirty="0">
                    <a:solidFill>
                      <a:schemeClr val="tx1"/>
                    </a:solidFill>
                    <a:latin typeface="+mj-lt"/>
                  </a:rPr>
                  <a:t> </a:t>
                </a:r>
                <a:r>
                  <a:rPr lang="en-US" sz="1600" dirty="0">
                    <a:solidFill>
                      <a:schemeClr val="tx1"/>
                    </a:solidFill>
                    <a:latin typeface="+mj-lt"/>
                  </a:rPr>
                  <a:t>) are the </a:t>
                </a:r>
                <a:r>
                  <a:rPr lang="en-US" sz="1600" i="1" dirty="0">
                    <a:solidFill>
                      <a:schemeClr val="tx1"/>
                    </a:solidFill>
                    <a:latin typeface="+mj-lt"/>
                  </a:rPr>
                  <a:t>K </a:t>
                </a:r>
                <a:r>
                  <a:rPr lang="en-US" sz="1600" dirty="0">
                    <a:solidFill>
                      <a:schemeClr val="tx1"/>
                    </a:solidFill>
                    <a:latin typeface="+mj-lt"/>
                  </a:rPr>
                  <a:t>factors. </a:t>
                </a:r>
                <a:r>
                  <a:rPr lang="en-US" sz="1600" i="1" dirty="0">
                    <a:solidFill>
                      <a:schemeClr val="tx1"/>
                    </a:solidFill>
                    <a:latin typeface="+mj-lt"/>
                  </a:rPr>
                  <a:t>Ft </a:t>
                </a:r>
                <a:r>
                  <a:rPr lang="en-US" sz="1600" dirty="0">
                    <a:solidFill>
                      <a:schemeClr val="tx1"/>
                    </a:solidFill>
                    <a:latin typeface="+mj-lt"/>
                  </a:rPr>
                  <a:t>may be time dependent but </a:t>
                </a:r>
                <a:r>
                  <a:rPr lang="en-US" sz="1600" b="1" dirty="0">
                    <a:solidFill>
                      <a:schemeClr val="tx1"/>
                    </a:solidFill>
                    <a:latin typeface="+mj-lt"/>
                  </a:rPr>
                  <a:t>not asset-dependent</a:t>
                </a:r>
                <a:r>
                  <a:rPr lang="en-US" sz="1600" dirty="0">
                    <a:solidFill>
                      <a:schemeClr val="tx1"/>
                    </a:solidFill>
                    <a:latin typeface="+mj-lt"/>
                  </a:rPr>
                  <a:t>.</a:t>
                </a:r>
                <a:endParaRPr lang="fr-FR" sz="1600" dirty="0">
                  <a:solidFill>
                    <a:schemeClr val="tx1"/>
                  </a:solidFill>
                  <a:latin typeface="+mj-lt"/>
                  <a:cs typeface="Calibri" pitchFamily="34" charset="0"/>
                </a:endParaRPr>
              </a:p>
              <a:p>
                <a:pPr>
                  <a:spcAft>
                    <a:spcPts val="0"/>
                  </a:spcAft>
                </a:pPr>
                <a:endParaRPr lang="fr-FR" sz="1600" b="1" dirty="0">
                  <a:latin typeface="+mj-lt"/>
                </a:endParaRPr>
              </a:p>
              <a:p>
                <a:pPr>
                  <a:spcAft>
                    <a:spcPts val="0"/>
                  </a:spcAft>
                </a:pPr>
                <a:r>
                  <a:rPr lang="fr-FR" sz="1600" b="1" dirty="0" err="1">
                    <a:latin typeface="+mj-lt"/>
                  </a:rPr>
                  <a:t>Macroeconomic</a:t>
                </a:r>
                <a:r>
                  <a:rPr lang="fr-FR" sz="1600" b="1" dirty="0">
                    <a:latin typeface="+mj-lt"/>
                  </a:rPr>
                  <a:t> </a:t>
                </a:r>
                <a:r>
                  <a:rPr lang="fr-FR" sz="1600" b="1" dirty="0" err="1">
                    <a:latin typeface="+mj-lt"/>
                  </a:rPr>
                  <a:t>Factors</a:t>
                </a:r>
                <a:endParaRPr lang="en-US" sz="1600" dirty="0">
                  <a:latin typeface="+mj-lt"/>
                </a:endParaRPr>
              </a:p>
              <a:p>
                <a:pPr>
                  <a:spcAft>
                    <a:spcPts val="0"/>
                  </a:spcAft>
                </a:pPr>
                <a:r>
                  <a:rPr lang="en-US" sz="1600" b="1" dirty="0">
                    <a:latin typeface="+mj-lt"/>
                  </a:rPr>
                  <a:t>Examples </a:t>
                </a:r>
                <a:r>
                  <a:rPr lang="en-US" sz="1600" dirty="0">
                    <a:latin typeface="+mj-lt"/>
                  </a:rPr>
                  <a:t>: interest rates, market risk, industrial production, money growth, inflation measures, commodities’ prices, housing or unemployment data, etc.</a:t>
                </a:r>
              </a:p>
              <a:p>
                <a:pPr>
                  <a:spcAft>
                    <a:spcPts val="0"/>
                  </a:spcAft>
                </a:pPr>
                <a:r>
                  <a:rPr lang="en-US" sz="1600" b="1" dirty="0">
                    <a:latin typeface="+mj-lt"/>
                  </a:rPr>
                  <a:t>Goal </a:t>
                </a:r>
                <a:r>
                  <a:rPr lang="en-US" sz="1600" dirty="0">
                    <a:latin typeface="+mj-lt"/>
                  </a:rPr>
                  <a:t>: assess the impact of shocks on those variables on assets’ returns.</a:t>
                </a:r>
              </a:p>
              <a:p>
                <a:pPr>
                  <a:spcAft>
                    <a:spcPts val="0"/>
                  </a:spcAft>
                </a:pPr>
                <a:r>
                  <a:rPr lang="fr-FR" sz="1600" b="1" dirty="0">
                    <a:latin typeface="+mj-lt"/>
                  </a:rPr>
                  <a:t>Tool : </a:t>
                </a:r>
                <a:r>
                  <a:rPr lang="fr-FR" sz="1600" dirty="0" err="1">
                    <a:latin typeface="+mj-lt"/>
                  </a:rPr>
                  <a:t>linear</a:t>
                </a:r>
                <a:r>
                  <a:rPr lang="fr-FR" sz="1600" dirty="0">
                    <a:latin typeface="+mj-lt"/>
                  </a:rPr>
                  <a:t> </a:t>
                </a:r>
                <a:r>
                  <a:rPr lang="fr-FR" sz="1600" dirty="0" err="1">
                    <a:latin typeface="+mj-lt"/>
                  </a:rPr>
                  <a:t>regression</a:t>
                </a:r>
                <a:r>
                  <a:rPr lang="fr-FR" sz="1600" dirty="0">
                    <a:latin typeface="+mj-lt"/>
                  </a:rPr>
                  <a:t> (OLS).</a:t>
                </a:r>
              </a:p>
              <a:p>
                <a:pPr>
                  <a:spcAft>
                    <a:spcPts val="0"/>
                  </a:spcAft>
                </a:pPr>
                <a:endParaRPr lang="fr-FR" sz="1600" b="1" dirty="0">
                  <a:latin typeface="+mj-lt"/>
                </a:endParaRPr>
              </a:p>
              <a:p>
                <a:pPr>
                  <a:spcAft>
                    <a:spcPts val="0"/>
                  </a:spcAft>
                </a:pPr>
                <a:r>
                  <a:rPr lang="fr-FR" sz="1600" b="1" dirty="0" err="1">
                    <a:latin typeface="+mj-lt"/>
                  </a:rPr>
                  <a:t>Statistical</a:t>
                </a:r>
                <a:r>
                  <a:rPr lang="fr-FR" sz="1600" b="1" dirty="0">
                    <a:latin typeface="+mj-lt"/>
                  </a:rPr>
                  <a:t> </a:t>
                </a:r>
                <a:r>
                  <a:rPr lang="fr-FR" sz="1600" b="1" dirty="0" err="1">
                    <a:latin typeface="+mj-lt"/>
                  </a:rPr>
                  <a:t>Factors</a:t>
                </a:r>
                <a:endParaRPr lang="en-US" sz="1600" dirty="0">
                  <a:latin typeface="+mj-lt"/>
                </a:endParaRPr>
              </a:p>
              <a:p>
                <a:pPr>
                  <a:spcAft>
                    <a:spcPts val="0"/>
                  </a:spcAft>
                </a:pPr>
                <a:r>
                  <a:rPr lang="en-US" sz="1600" dirty="0">
                    <a:latin typeface="+mj-lt"/>
                  </a:rPr>
                  <a:t>Only the asset returns are used and the factors and the loadings are inferred directly </a:t>
                </a:r>
                <a:r>
                  <a:rPr lang="fr-FR" sz="1600" dirty="0" err="1">
                    <a:latin typeface="+mj-lt"/>
                  </a:rPr>
                  <a:t>from</a:t>
                </a:r>
                <a:r>
                  <a:rPr lang="fr-FR" sz="1600" dirty="0">
                    <a:latin typeface="+mj-lt"/>
                  </a:rPr>
                  <a:t> the data.</a:t>
                </a:r>
              </a:p>
              <a:p>
                <a:pPr>
                  <a:spcAft>
                    <a:spcPts val="0"/>
                  </a:spcAft>
                </a:pPr>
                <a:r>
                  <a:rPr lang="en-US" sz="1600" b="1" dirty="0">
                    <a:latin typeface="+mj-lt"/>
                  </a:rPr>
                  <a:t>“Factor Analysis” or PCA </a:t>
                </a:r>
                <a:r>
                  <a:rPr lang="en-US" sz="1600" dirty="0">
                    <a:latin typeface="+mj-lt"/>
                  </a:rPr>
                  <a:t>: we only deal with PCA here.</a:t>
                </a:r>
              </a:p>
              <a:p>
                <a:pPr>
                  <a:spcAft>
                    <a:spcPts val="0"/>
                  </a:spcAft>
                </a:pPr>
                <a:r>
                  <a:rPr lang="fr-FR" sz="1600" b="1" dirty="0" err="1">
                    <a:latin typeface="+mj-lt"/>
                  </a:rPr>
                  <a:t>Advantage</a:t>
                </a:r>
                <a:r>
                  <a:rPr lang="fr-FR" sz="1600" b="1" dirty="0">
                    <a:latin typeface="+mj-lt"/>
                  </a:rPr>
                  <a:t> </a:t>
                </a:r>
                <a:r>
                  <a:rPr lang="fr-FR" sz="1600" dirty="0">
                    <a:latin typeface="+mj-lt"/>
                  </a:rPr>
                  <a:t>: </a:t>
                </a:r>
                <a:r>
                  <a:rPr lang="fr-FR" sz="1600" dirty="0" err="1">
                    <a:latin typeface="+mj-lt"/>
                  </a:rPr>
                  <a:t>needs</a:t>
                </a:r>
                <a:r>
                  <a:rPr lang="fr-FR" sz="1600" dirty="0">
                    <a:latin typeface="+mj-lt"/>
                  </a:rPr>
                  <a:t> </a:t>
                </a:r>
                <a:r>
                  <a:rPr lang="fr-FR" sz="1600" dirty="0" err="1">
                    <a:latin typeface="+mj-lt"/>
                  </a:rPr>
                  <a:t>only</a:t>
                </a:r>
                <a:r>
                  <a:rPr lang="fr-FR" sz="1600" dirty="0">
                    <a:latin typeface="+mj-lt"/>
                  </a:rPr>
                  <a:t> </a:t>
                </a:r>
                <a:r>
                  <a:rPr lang="fr-FR" sz="1600" dirty="0" err="1">
                    <a:latin typeface="+mj-lt"/>
                  </a:rPr>
                  <a:t>returns</a:t>
                </a:r>
                <a:r>
                  <a:rPr lang="fr-FR" sz="1600" dirty="0">
                    <a:latin typeface="+mj-lt"/>
                  </a:rPr>
                  <a:t>.</a:t>
                </a:r>
              </a:p>
              <a:p>
                <a:pPr>
                  <a:spcAft>
                    <a:spcPts val="0"/>
                  </a:spcAft>
                </a:pPr>
                <a:r>
                  <a:rPr lang="en-US" sz="1600" b="1" dirty="0">
                    <a:latin typeface="+mj-lt"/>
                  </a:rPr>
                  <a:t>Drawback </a:t>
                </a:r>
                <a:r>
                  <a:rPr lang="en-US" sz="1600" dirty="0">
                    <a:latin typeface="+mj-lt"/>
                  </a:rPr>
                  <a:t>: they are only the reflection of phenomenon observed </a:t>
                </a:r>
                <a:r>
                  <a:rPr lang="en-US" sz="1600" i="1" dirty="0">
                    <a:latin typeface="+mj-lt"/>
                  </a:rPr>
                  <a:t>in the past</a:t>
                </a:r>
                <a:r>
                  <a:rPr lang="en-US" sz="1600" dirty="0">
                    <a:latin typeface="+mj-lt"/>
                  </a:rPr>
                  <a:t>. If no stationarity (or </a:t>
                </a:r>
                <a:r>
                  <a:rPr lang="en-US" sz="1600" dirty="0" err="1">
                    <a:latin typeface="+mj-lt"/>
                  </a:rPr>
                  <a:t>estimaiton</a:t>
                </a:r>
                <a:r>
                  <a:rPr lang="en-US" sz="1600" dirty="0">
                    <a:latin typeface="+mj-lt"/>
                  </a:rPr>
                  <a:t> timespan too long) when compared to the resilience of the factor, no use for them.</a:t>
                </a:r>
                <a:endParaRPr lang="fr-FR" sz="1600" dirty="0">
                  <a:latin typeface="+mj-lt"/>
                </a:endParaRPr>
              </a:p>
            </p:txBody>
          </p:sp>
        </mc:Choice>
        <mc:Fallback xmlns="">
          <p:sp>
            <p:nvSpPr>
              <p:cNvPr id="4" name="Text Placeholder 3">
                <a:extLst>
                  <a:ext uri="{FF2B5EF4-FFF2-40B4-BE49-F238E27FC236}">
                    <a16:creationId xmlns:a16="http://schemas.microsoft.com/office/drawing/2014/main" id="{2C6DD554-22C4-4165-ABC2-44457F21F401}"/>
                  </a:ext>
                </a:extLst>
              </p:cNvPr>
              <p:cNvSpPr>
                <a:spLocks noGrp="1" noRot="1" noChangeAspect="1" noMove="1" noResize="1" noEditPoints="1" noAdjustHandles="1" noChangeArrowheads="1" noChangeShapeType="1" noTextEdit="1"/>
              </p:cNvSpPr>
              <p:nvPr>
                <p:ph type="body" sz="quarter" idx="35"/>
              </p:nvPr>
            </p:nvSpPr>
            <p:spPr>
              <a:xfrm>
                <a:off x="527381" y="1082646"/>
                <a:ext cx="10820400" cy="4471393"/>
              </a:xfrm>
              <a:blipFill>
                <a:blip r:embed="rId2"/>
                <a:stretch>
                  <a:fillRect l="-1183" r="-1183" b="-16235"/>
                </a:stretch>
              </a:blipFill>
            </p:spPr>
            <p:txBody>
              <a:bodyPr/>
              <a:lstStyle/>
              <a:p>
                <a:r>
                  <a:rPr lang="en-US">
                    <a:noFill/>
                  </a:rPr>
                  <a:t> </a:t>
                </a:r>
              </a:p>
            </p:txBody>
          </p:sp>
        </mc:Fallback>
      </mc:AlternateContent>
    </p:spTree>
    <p:extLst>
      <p:ext uri="{BB962C8B-B14F-4D97-AF65-F5344CB8AC3E}">
        <p14:creationId xmlns:p14="http://schemas.microsoft.com/office/powerpoint/2010/main" val="2780084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5909-2138-4D15-AA75-5A8A1B464F19}"/>
              </a:ext>
            </a:extLst>
          </p:cNvPr>
          <p:cNvSpPr>
            <a:spLocks noGrp="1"/>
          </p:cNvSpPr>
          <p:nvPr>
            <p:ph type="title"/>
          </p:nvPr>
        </p:nvSpPr>
        <p:spPr/>
        <p:txBody>
          <a:bodyPr/>
          <a:lstStyle/>
          <a:p>
            <a:r>
              <a:rPr lang="fr-FR" dirty="0" err="1"/>
              <a:t>Recent</a:t>
            </a:r>
            <a:r>
              <a:rPr lang="fr-FR" dirty="0"/>
              <a:t> trends in </a:t>
            </a:r>
            <a:r>
              <a:rPr lang="fr-FR" dirty="0" err="1"/>
              <a:t>investing</a:t>
            </a:r>
            <a:endParaRPr lang="fr-FR" dirty="0"/>
          </a:p>
        </p:txBody>
      </p:sp>
      <p:sp>
        <p:nvSpPr>
          <p:cNvPr id="3" name="Text Placeholder 2">
            <a:extLst>
              <a:ext uri="{FF2B5EF4-FFF2-40B4-BE49-F238E27FC236}">
                <a16:creationId xmlns:a16="http://schemas.microsoft.com/office/drawing/2014/main" id="{6E9A2232-31D8-4713-AD56-9730CDA883A4}"/>
              </a:ext>
            </a:extLst>
          </p:cNvPr>
          <p:cNvSpPr>
            <a:spLocks noGrp="1"/>
          </p:cNvSpPr>
          <p:nvPr>
            <p:ph type="body" sz="quarter" idx="34"/>
          </p:nvPr>
        </p:nvSpPr>
        <p:spPr/>
        <p:txBody>
          <a:bodyPr/>
          <a:lstStyle/>
          <a:p>
            <a:endParaRPr lang="fr-FR"/>
          </a:p>
        </p:txBody>
      </p:sp>
      <p:sp>
        <p:nvSpPr>
          <p:cNvPr id="4" name="Text Placeholder 3">
            <a:extLst>
              <a:ext uri="{FF2B5EF4-FFF2-40B4-BE49-F238E27FC236}">
                <a16:creationId xmlns:a16="http://schemas.microsoft.com/office/drawing/2014/main" id="{F32112B8-F21D-4118-9A85-6A9DC61487F8}"/>
              </a:ext>
            </a:extLst>
          </p:cNvPr>
          <p:cNvSpPr>
            <a:spLocks noGrp="1"/>
          </p:cNvSpPr>
          <p:nvPr>
            <p:ph type="body" sz="quarter" idx="35"/>
          </p:nvPr>
        </p:nvSpPr>
        <p:spPr>
          <a:xfrm>
            <a:off x="431371" y="1334182"/>
            <a:ext cx="11233248" cy="1344148"/>
          </a:xfrm>
        </p:spPr>
        <p:txBody>
          <a:bodyPr/>
          <a:lstStyle/>
          <a:p>
            <a:r>
              <a:rPr lang="en-US" sz="1600" b="1" dirty="0"/>
              <a:t>Small Size</a:t>
            </a:r>
            <a:r>
              <a:rPr lang="en-US" sz="1600" dirty="0">
                <a:solidFill>
                  <a:schemeClr val="bg2">
                    <a:lumMod val="50000"/>
                  </a:schemeClr>
                </a:solidFill>
              </a:rPr>
              <a:t>: Small (large) capitalization is over (under)-weighed compared to the benchmark. Small-capitalization premium is usually linked to an illiquidity premium since small stocks are costlier to trade.</a:t>
            </a:r>
          </a:p>
          <a:p>
            <a:r>
              <a:rPr lang="en-US" sz="1600" b="1" dirty="0"/>
              <a:t>Quality/profitability</a:t>
            </a:r>
            <a:r>
              <a:rPr lang="en-US" sz="1600" dirty="0"/>
              <a:t>: </a:t>
            </a:r>
            <a:r>
              <a:rPr lang="en-US" sz="1600" dirty="0">
                <a:solidFill>
                  <a:schemeClr val="bg2">
                    <a:lumMod val="50000"/>
                  </a:schemeClr>
                </a:solidFill>
              </a:rPr>
              <a:t>Captures excess returns of stocks that are characterized by low debt, stable earnings growth, and significant investment returns.</a:t>
            </a:r>
          </a:p>
        </p:txBody>
      </p:sp>
      <p:sp>
        <p:nvSpPr>
          <p:cNvPr id="5" name="Text Placeholder 4">
            <a:extLst>
              <a:ext uri="{FF2B5EF4-FFF2-40B4-BE49-F238E27FC236}">
                <a16:creationId xmlns:a16="http://schemas.microsoft.com/office/drawing/2014/main" id="{0CF2A683-171C-4FC1-9333-A7131E3B7045}"/>
              </a:ext>
            </a:extLst>
          </p:cNvPr>
          <p:cNvSpPr>
            <a:spLocks noGrp="1"/>
          </p:cNvSpPr>
          <p:nvPr>
            <p:ph type="body" sz="quarter" idx="17"/>
          </p:nvPr>
        </p:nvSpPr>
        <p:spPr/>
        <p:txBody>
          <a:bodyPr/>
          <a:lstStyle/>
          <a:p>
            <a:r>
              <a:rPr lang="fr-FR" b="1" dirty="0">
                <a:solidFill>
                  <a:schemeClr val="tx1"/>
                </a:solidFill>
                <a:latin typeface="+mj-lt"/>
              </a:rPr>
              <a:t>Fundamental </a:t>
            </a:r>
            <a:r>
              <a:rPr lang="fr-FR" b="1" dirty="0" err="1">
                <a:solidFill>
                  <a:schemeClr val="tx1"/>
                </a:solidFill>
                <a:latin typeface="+mj-lt"/>
              </a:rPr>
              <a:t>factors</a:t>
            </a:r>
            <a:r>
              <a:rPr lang="fr-FR" b="1" dirty="0">
                <a:solidFill>
                  <a:schemeClr val="tx1"/>
                </a:solidFill>
                <a:latin typeface="+mj-lt"/>
              </a:rPr>
              <a:t> :</a:t>
            </a:r>
          </a:p>
          <a:p>
            <a:endParaRPr lang="fr-FR" dirty="0"/>
          </a:p>
        </p:txBody>
      </p:sp>
      <p:pic>
        <p:nvPicPr>
          <p:cNvPr id="6" name="Picture 5">
            <a:extLst>
              <a:ext uri="{FF2B5EF4-FFF2-40B4-BE49-F238E27FC236}">
                <a16:creationId xmlns:a16="http://schemas.microsoft.com/office/drawing/2014/main" id="{A553927C-C51E-4EB6-B0A6-F439A33D80F6}"/>
              </a:ext>
            </a:extLst>
          </p:cNvPr>
          <p:cNvPicPr>
            <a:picLocks noChangeAspect="1"/>
          </p:cNvPicPr>
          <p:nvPr/>
        </p:nvPicPr>
        <p:blipFill>
          <a:blip r:embed="rId2"/>
          <a:stretch>
            <a:fillRect/>
          </a:stretch>
        </p:blipFill>
        <p:spPr>
          <a:xfrm>
            <a:off x="5344893" y="2666196"/>
            <a:ext cx="6847108" cy="3671467"/>
          </a:xfrm>
          <a:prstGeom prst="rect">
            <a:avLst/>
          </a:prstGeom>
        </p:spPr>
      </p:pic>
      <p:sp>
        <p:nvSpPr>
          <p:cNvPr id="7" name="TextBox 6">
            <a:extLst>
              <a:ext uri="{FF2B5EF4-FFF2-40B4-BE49-F238E27FC236}">
                <a16:creationId xmlns:a16="http://schemas.microsoft.com/office/drawing/2014/main" id="{D0C0F83E-2CA8-45D6-9FA1-48DD47A72FF8}"/>
              </a:ext>
            </a:extLst>
          </p:cNvPr>
          <p:cNvSpPr txBox="1"/>
          <p:nvPr/>
        </p:nvSpPr>
        <p:spPr>
          <a:xfrm>
            <a:off x="527382" y="2773353"/>
            <a:ext cx="5088565" cy="3200876"/>
          </a:xfrm>
          <a:prstGeom prst="rect">
            <a:avLst/>
          </a:prstGeom>
          <a:noFill/>
        </p:spPr>
        <p:txBody>
          <a:bodyPr wrap="square" lIns="0" tIns="0" rIns="0" bIns="0" rtlCol="0">
            <a:spAutoFit/>
          </a:bodyPr>
          <a:lstStyle/>
          <a:p>
            <a:r>
              <a:rPr lang="en-US" sz="1600" b="1" dirty="0">
                <a:latin typeface="+mj-lt"/>
              </a:rPr>
              <a:t>Low volatility</a:t>
            </a:r>
            <a:r>
              <a:rPr lang="en-US" sz="1600" dirty="0">
                <a:latin typeface="+mj-lt"/>
              </a:rPr>
              <a:t>: </a:t>
            </a:r>
            <a:r>
              <a:rPr lang="en-US" sz="1600" dirty="0">
                <a:solidFill>
                  <a:schemeClr val="bg2">
                    <a:lumMod val="50000"/>
                  </a:schemeClr>
                </a:solidFill>
                <a:latin typeface="+mj-lt"/>
              </a:rPr>
              <a:t>seeks to benefit from the performance of stocks with lower risk, while maintaining a high return. </a:t>
            </a:r>
          </a:p>
          <a:p>
            <a:r>
              <a:rPr lang="en-US" sz="1600" b="1" dirty="0">
                <a:latin typeface="+mj-lt"/>
              </a:rPr>
              <a:t>Momentum</a:t>
            </a:r>
            <a:r>
              <a:rPr lang="en-US" sz="1600" dirty="0">
                <a:latin typeface="+mj-lt"/>
              </a:rPr>
              <a:t>: </a:t>
            </a:r>
            <a:r>
              <a:rPr lang="en-US" sz="1600" dirty="0">
                <a:solidFill>
                  <a:schemeClr val="bg2">
                    <a:lumMod val="50000"/>
                  </a:schemeClr>
                </a:solidFill>
                <a:latin typeface="+mj-lt"/>
              </a:rPr>
              <a:t>“Buy the winners (well performed recently) and sell the losers (recently under performed)”.</a:t>
            </a:r>
          </a:p>
          <a:p>
            <a:r>
              <a:rPr lang="en-US" sz="1600" b="1" dirty="0">
                <a:latin typeface="+mj-lt"/>
              </a:rPr>
              <a:t>Value</a:t>
            </a:r>
            <a:r>
              <a:rPr lang="en-US" sz="1600" dirty="0">
                <a:latin typeface="+mj-lt"/>
              </a:rPr>
              <a:t>: </a:t>
            </a:r>
            <a:r>
              <a:rPr lang="en-US" sz="1600" dirty="0">
                <a:solidFill>
                  <a:schemeClr val="bg2">
                    <a:lumMod val="50000"/>
                  </a:schemeClr>
                </a:solidFill>
                <a:latin typeface="+mj-lt"/>
              </a:rPr>
              <a:t>Buy undervalued stocks and sell overvalued ones. The Price over Earnings ratio is a closely watched indicator</a:t>
            </a:r>
          </a:p>
          <a:p>
            <a:r>
              <a:rPr lang="en-US" sz="1600" b="1" dirty="0">
                <a:latin typeface="+mj-lt"/>
              </a:rPr>
              <a:t>Dividend Yield</a:t>
            </a:r>
            <a:r>
              <a:rPr lang="en-US" sz="1600" b="1" dirty="0">
                <a:solidFill>
                  <a:schemeClr val="bg2">
                    <a:lumMod val="50000"/>
                  </a:schemeClr>
                </a:solidFill>
                <a:latin typeface="+mj-lt"/>
              </a:rPr>
              <a:t>: </a:t>
            </a:r>
            <a:r>
              <a:rPr lang="en-US" sz="1600" dirty="0">
                <a:solidFill>
                  <a:schemeClr val="bg2">
                    <a:lumMod val="50000"/>
                  </a:schemeClr>
                </a:solidFill>
                <a:latin typeface="+mj-lt"/>
              </a:rPr>
              <a:t>Related to quality and value factors, since companies capable of paying large dividends are often the more profitable ones</a:t>
            </a:r>
            <a:endParaRPr lang="fr-FR" sz="1600" dirty="0">
              <a:solidFill>
                <a:schemeClr val="bg2">
                  <a:lumMod val="50000"/>
                </a:schemeClr>
              </a:solidFill>
              <a:latin typeface="+mj-lt"/>
            </a:endParaRPr>
          </a:p>
          <a:p>
            <a:pPr>
              <a:spcAft>
                <a:spcPts val="1333"/>
              </a:spcAft>
              <a:buClr>
                <a:srgbClr val="79D100"/>
              </a:buClr>
            </a:pPr>
            <a:endParaRPr lang="fr-FR" sz="1600" dirty="0">
              <a:solidFill>
                <a:schemeClr val="bg2">
                  <a:lumMod val="50000"/>
                </a:schemeClr>
              </a:solidFill>
              <a:latin typeface="+mj-lt"/>
              <a:cs typeface="Calibri" pitchFamily="34" charset="0"/>
            </a:endParaRPr>
          </a:p>
        </p:txBody>
      </p:sp>
    </p:spTree>
    <p:extLst>
      <p:ext uri="{BB962C8B-B14F-4D97-AF65-F5344CB8AC3E}">
        <p14:creationId xmlns:p14="http://schemas.microsoft.com/office/powerpoint/2010/main" val="2874869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0ED9-BAF1-450C-9AB3-3D87D09E5296}"/>
              </a:ext>
            </a:extLst>
          </p:cNvPr>
          <p:cNvSpPr>
            <a:spLocks noGrp="1"/>
          </p:cNvSpPr>
          <p:nvPr>
            <p:ph type="title"/>
          </p:nvPr>
        </p:nvSpPr>
        <p:spPr/>
        <p:txBody>
          <a:bodyPr/>
          <a:lstStyle/>
          <a:p>
            <a:r>
              <a:rPr lang="fr-FR" dirty="0" err="1"/>
              <a:t>Recent</a:t>
            </a:r>
            <a:r>
              <a:rPr lang="fr-FR" dirty="0"/>
              <a:t> trends in </a:t>
            </a:r>
            <a:r>
              <a:rPr lang="fr-FR" dirty="0" err="1"/>
              <a:t>investing</a:t>
            </a:r>
            <a:endParaRPr lang="fr-FR" dirty="0"/>
          </a:p>
        </p:txBody>
      </p:sp>
      <p:sp>
        <p:nvSpPr>
          <p:cNvPr id="3" name="Text Placeholder 2">
            <a:extLst>
              <a:ext uri="{FF2B5EF4-FFF2-40B4-BE49-F238E27FC236}">
                <a16:creationId xmlns:a16="http://schemas.microsoft.com/office/drawing/2014/main" id="{1EF3B52E-1F92-4720-8D63-8312A3FD73B7}"/>
              </a:ext>
            </a:extLst>
          </p:cNvPr>
          <p:cNvSpPr>
            <a:spLocks noGrp="1"/>
          </p:cNvSpPr>
          <p:nvPr>
            <p:ph type="body" sz="quarter" idx="34"/>
          </p:nvPr>
        </p:nvSpPr>
        <p:spPr/>
        <p:txBody>
          <a:bodyPr/>
          <a:lstStyle/>
          <a:p>
            <a:endParaRPr lang="fr-F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88F80AD-6DD4-4E90-BDBB-4954804C8F60}"/>
                  </a:ext>
                </a:extLst>
              </p:cNvPr>
              <p:cNvSpPr>
                <a:spLocks noGrp="1"/>
              </p:cNvSpPr>
              <p:nvPr>
                <p:ph type="body" sz="quarter" idx="35"/>
              </p:nvPr>
            </p:nvSpPr>
            <p:spPr/>
            <p:txBody>
              <a:bodyPr/>
              <a:lstStyle/>
              <a:p>
                <a:r>
                  <a:rPr lang="fr-FR" sz="1600" dirty="0">
                    <a:solidFill>
                      <a:schemeClr val="tx1"/>
                    </a:solidFill>
                  </a:rPr>
                  <a:t>Usually, </a:t>
                </a:r>
                <a:r>
                  <a:rPr lang="fr-FR" sz="1600" dirty="0" err="1">
                    <a:solidFill>
                      <a:schemeClr val="tx1"/>
                    </a:solidFill>
                  </a:rPr>
                  <a:t>optimization-based</a:t>
                </a:r>
                <a:r>
                  <a:rPr lang="fr-FR" sz="1600" dirty="0">
                    <a:solidFill>
                      <a:schemeClr val="tx1"/>
                    </a:solidFill>
                  </a:rPr>
                  <a:t> portfolio. Constitue good practice for real-life </a:t>
                </a:r>
                <a:r>
                  <a:rPr lang="fr-FR" sz="1600" dirty="0" err="1">
                    <a:solidFill>
                      <a:schemeClr val="tx1"/>
                    </a:solidFill>
                  </a:rPr>
                  <a:t>traded</a:t>
                </a:r>
                <a:r>
                  <a:rPr lang="fr-FR" sz="1600" dirty="0">
                    <a:solidFill>
                      <a:schemeClr val="tx1"/>
                    </a:solidFill>
                  </a:rPr>
                  <a:t> portfolios to combine </a:t>
                </a:r>
                <a:r>
                  <a:rPr lang="fr-FR" sz="1600" dirty="0" err="1">
                    <a:solidFill>
                      <a:schemeClr val="tx1"/>
                    </a:solidFill>
                  </a:rPr>
                  <a:t>with</a:t>
                </a:r>
                <a:r>
                  <a:rPr lang="fr-FR" sz="1600" dirty="0">
                    <a:solidFill>
                      <a:schemeClr val="tx1"/>
                    </a:solidFill>
                  </a:rPr>
                  <a:t> </a:t>
                </a:r>
                <a:r>
                  <a:rPr lang="fr-FR" sz="1600" dirty="0" err="1">
                    <a:solidFill>
                      <a:schemeClr val="tx1"/>
                    </a:solidFill>
                  </a:rPr>
                  <a:t>other</a:t>
                </a:r>
                <a:r>
                  <a:rPr lang="fr-FR" sz="1600" dirty="0">
                    <a:solidFill>
                      <a:schemeClr val="tx1"/>
                    </a:solidFill>
                  </a:rPr>
                  <a:t> </a:t>
                </a:r>
                <a:r>
                  <a:rPr lang="fr-FR" sz="1600" dirty="0" err="1">
                    <a:solidFill>
                      <a:schemeClr val="tx1"/>
                    </a:solidFill>
                  </a:rPr>
                  <a:t>investing</a:t>
                </a:r>
                <a:r>
                  <a:rPr lang="fr-FR" sz="1600" dirty="0">
                    <a:solidFill>
                      <a:schemeClr val="tx1"/>
                    </a:solidFill>
                  </a:rPr>
                  <a:t> </a:t>
                </a:r>
                <a:r>
                  <a:rPr lang="fr-FR" sz="1600" dirty="0" err="1">
                    <a:solidFill>
                      <a:schemeClr val="tx1"/>
                    </a:solidFill>
                  </a:rPr>
                  <a:t>signals</a:t>
                </a:r>
                <a:r>
                  <a:rPr lang="fr-FR" sz="1600" dirty="0">
                    <a:solidFill>
                      <a:schemeClr val="tx1"/>
                    </a:solidFill>
                  </a:rPr>
                  <a:t>. The main challenge </a:t>
                </a:r>
                <a:r>
                  <a:rPr lang="fr-FR" sz="1600" dirty="0" err="1">
                    <a:solidFill>
                      <a:schemeClr val="tx1"/>
                    </a:solidFill>
                  </a:rPr>
                  <a:t>is</a:t>
                </a:r>
                <a:r>
                  <a:rPr lang="fr-FR" sz="1600" dirty="0">
                    <a:solidFill>
                      <a:schemeClr val="tx1"/>
                    </a:solidFill>
                  </a:rPr>
                  <a:t> to </a:t>
                </a:r>
                <a:r>
                  <a:rPr lang="fr-FR" sz="1600" dirty="0" err="1">
                    <a:solidFill>
                      <a:schemeClr val="tx1"/>
                    </a:solidFill>
                  </a:rPr>
                  <a:t>estimate</a:t>
                </a:r>
                <a:r>
                  <a:rPr lang="fr-FR" sz="1600" dirty="0">
                    <a:solidFill>
                      <a:schemeClr val="tx1"/>
                    </a:solidFill>
                  </a:rPr>
                  <a:t> the variance-covariance matrix of asset </a:t>
                </a:r>
                <a:r>
                  <a:rPr lang="fr-FR" sz="1600" dirty="0" err="1">
                    <a:solidFill>
                      <a:schemeClr val="tx1"/>
                    </a:solidFill>
                  </a:rPr>
                  <a:t>returns</a:t>
                </a:r>
                <a:endParaRPr lang="fr-FR" sz="1600" dirty="0">
                  <a:solidFill>
                    <a:schemeClr val="tx1"/>
                  </a:solidFill>
                </a:endParaRPr>
              </a:p>
              <a:p>
                <a:r>
                  <a:rPr lang="fr-FR" sz="1600" b="1" dirty="0">
                    <a:solidFill>
                      <a:schemeClr val="tx1"/>
                    </a:solidFill>
                  </a:rPr>
                  <a:t>Minimum Variance: </a:t>
                </a:r>
                <a:r>
                  <a:rPr lang="fr-FR" sz="1600" dirty="0" err="1">
                    <a:solidFill>
                      <a:schemeClr val="tx1"/>
                    </a:solidFill>
                  </a:rPr>
                  <a:t>minimizes</a:t>
                </a:r>
                <a:r>
                  <a:rPr lang="fr-FR" sz="1600" dirty="0">
                    <a:solidFill>
                      <a:schemeClr val="tx1"/>
                    </a:solidFill>
                  </a:rPr>
                  <a:t> the </a:t>
                </a:r>
                <a:r>
                  <a:rPr lang="fr-FR" sz="1600" dirty="0" err="1">
                    <a:solidFill>
                      <a:schemeClr val="tx1"/>
                    </a:solidFill>
                  </a:rPr>
                  <a:t>volatility</a:t>
                </a:r>
                <a:r>
                  <a:rPr lang="fr-FR" sz="1600" dirty="0">
                    <a:solidFill>
                      <a:schemeClr val="tx1"/>
                    </a:solidFill>
                  </a:rPr>
                  <a:t> </a:t>
                </a:r>
                <a:r>
                  <a:rPr lang="fr-FR" sz="1600" dirty="0" err="1">
                    <a:solidFill>
                      <a:schemeClr val="tx1"/>
                    </a:solidFill>
                  </a:rPr>
                  <a:t>while</a:t>
                </a:r>
                <a:r>
                  <a:rPr lang="fr-FR" sz="1600" dirty="0">
                    <a:solidFill>
                      <a:schemeClr val="tx1"/>
                    </a:solidFill>
                  </a:rPr>
                  <a:t> </a:t>
                </a:r>
                <a:r>
                  <a:rPr lang="fr-FR" sz="1600" dirty="0" err="1">
                    <a:solidFill>
                      <a:schemeClr val="tx1"/>
                    </a:solidFill>
                  </a:rPr>
                  <a:t>still</a:t>
                </a:r>
                <a:r>
                  <a:rPr lang="fr-FR" sz="1600" dirty="0">
                    <a:solidFill>
                      <a:schemeClr val="tx1"/>
                    </a:solidFill>
                  </a:rPr>
                  <a:t> </a:t>
                </a:r>
                <a:r>
                  <a:rPr lang="fr-FR" sz="1600" dirty="0" err="1">
                    <a:solidFill>
                      <a:schemeClr val="tx1"/>
                    </a:solidFill>
                  </a:rPr>
                  <a:t>being</a:t>
                </a:r>
                <a:r>
                  <a:rPr lang="fr-FR" sz="1600" dirty="0">
                    <a:solidFill>
                      <a:schemeClr val="tx1"/>
                    </a:solidFill>
                  </a:rPr>
                  <a:t> </a:t>
                </a:r>
                <a:r>
                  <a:rPr lang="fr-FR" sz="1600" dirty="0" err="1">
                    <a:solidFill>
                      <a:schemeClr val="tx1"/>
                    </a:solidFill>
                  </a:rPr>
                  <a:t>fully</a:t>
                </a:r>
                <a:r>
                  <a:rPr lang="fr-FR" sz="1600" dirty="0">
                    <a:solidFill>
                      <a:schemeClr val="tx1"/>
                    </a:solidFill>
                  </a:rPr>
                  <a:t> </a:t>
                </a:r>
                <a:r>
                  <a:rPr lang="fr-FR" sz="1600" dirty="0" err="1">
                    <a:solidFill>
                      <a:schemeClr val="tx1"/>
                    </a:solidFill>
                  </a:rPr>
                  <a:t>invested</a:t>
                </a:r>
                <a:r>
                  <a:rPr lang="fr-FR" sz="1600" dirty="0">
                    <a:solidFill>
                      <a:schemeClr val="tx1"/>
                    </a:solidFill>
                  </a:rPr>
                  <a:t>. </a:t>
                </a:r>
                <a:r>
                  <a:rPr lang="en-US" sz="1600" dirty="0">
                    <a:solidFill>
                      <a:schemeClr val="tx1"/>
                    </a:solidFill>
                  </a:rPr>
                  <a:t>Suffers from concentration on a few low-risk sectors or stocks with </a:t>
                </a:r>
                <a:r>
                  <a:rPr lang="fr-FR" sz="1600" dirty="0" err="1">
                    <a:solidFill>
                      <a:schemeClr val="tx1"/>
                    </a:solidFill>
                  </a:rPr>
                  <a:t>low</a:t>
                </a:r>
                <a:r>
                  <a:rPr lang="fr-FR" sz="1600" dirty="0">
                    <a:solidFill>
                      <a:schemeClr val="tx1"/>
                    </a:solidFill>
                  </a:rPr>
                  <a:t> </a:t>
                </a:r>
                <a:r>
                  <a:rPr lang="fr-FR" sz="1600" dirty="0" err="1">
                    <a:solidFill>
                      <a:schemeClr val="tx1"/>
                    </a:solidFill>
                  </a:rPr>
                  <a:t>returns</a:t>
                </a:r>
                <a:r>
                  <a:rPr lang="fr-FR" sz="1600" dirty="0">
                    <a:solidFill>
                      <a:schemeClr val="tx1"/>
                    </a:solidFill>
                  </a:rPr>
                  <a:t>, </a:t>
                </a:r>
                <a:r>
                  <a:rPr lang="fr-FR" sz="1600" dirty="0" err="1">
                    <a:solidFill>
                      <a:schemeClr val="tx1"/>
                    </a:solidFill>
                  </a:rPr>
                  <a:t>exposed</a:t>
                </a:r>
                <a:r>
                  <a:rPr lang="fr-FR" sz="1600" dirty="0">
                    <a:solidFill>
                      <a:schemeClr val="tx1"/>
                    </a:solidFill>
                  </a:rPr>
                  <a:t> to the size factor and</a:t>
                </a:r>
                <a:r>
                  <a:rPr lang="en-US" sz="1600" dirty="0">
                    <a:solidFill>
                      <a:schemeClr val="tx1"/>
                    </a:solidFill>
                  </a:rPr>
                  <a:t> has high turnover, liquidity risk. To never consider alone</a:t>
                </a:r>
                <a:endParaRPr lang="fr-FR" sz="1600" dirty="0">
                  <a:solidFill>
                    <a:schemeClr val="tx1"/>
                  </a:solidFill>
                </a:endParaRPr>
              </a:p>
              <a:p>
                <a:pPr/>
                <a14:m>
                  <m:oMathPara xmlns:m="http://schemas.openxmlformats.org/officeDocument/2006/math">
                    <m:oMathParaPr>
                      <m:jc m:val="centerGroup"/>
                    </m:oMathParaPr>
                    <m:oMath xmlns:m="http://schemas.openxmlformats.org/officeDocument/2006/math">
                      <m:func>
                        <m:funcPr>
                          <m:ctrlPr>
                            <a:rPr lang="fr-FR" sz="1600" i="1">
                              <a:solidFill>
                                <a:schemeClr val="tx1"/>
                              </a:solidFill>
                              <a:latin typeface="Cambria Math" panose="02040503050406030204" pitchFamily="18" charset="0"/>
                            </a:rPr>
                          </m:ctrlPr>
                        </m:funcPr>
                        <m:fName>
                          <m:limLow>
                            <m:limLowPr>
                              <m:ctrlPr>
                                <a:rPr lang="fr-FR" sz="1600" i="1">
                                  <a:solidFill>
                                    <a:schemeClr val="tx1"/>
                                  </a:solidFill>
                                  <a:latin typeface="Cambria Math" panose="02040503050406030204" pitchFamily="18" charset="0"/>
                                </a:rPr>
                              </m:ctrlPr>
                            </m:limLowPr>
                            <m:e>
                              <m:r>
                                <m:rPr>
                                  <m:sty m:val="p"/>
                                </m:rPr>
                                <a:rPr lang="fr-FR" sz="1600">
                                  <a:solidFill>
                                    <a:schemeClr val="tx1"/>
                                  </a:solidFill>
                                  <a:latin typeface="Cambria Math" panose="02040503050406030204" pitchFamily="18" charset="0"/>
                                </a:rPr>
                                <m:t>min</m:t>
                              </m:r>
                            </m:e>
                            <m:lim>
                              <m:r>
                                <m:rPr>
                                  <m:sty m:val="p"/>
                                </m:rPr>
                                <a:rPr lang="fr-FR" sz="1600">
                                  <a:solidFill>
                                    <a:schemeClr val="tx1"/>
                                  </a:solidFill>
                                  <a:latin typeface="Cambria Math" panose="02040503050406030204" pitchFamily="18" charset="0"/>
                                </a:rPr>
                                <m:t>W</m:t>
                              </m:r>
                              <m:r>
                                <a:rPr lang="fr-FR" sz="1600">
                                  <a:solidFill>
                                    <a:schemeClr val="tx1"/>
                                  </a:solidFill>
                                  <a:latin typeface="Cambria Math" panose="02040503050406030204" pitchFamily="18" charset="0"/>
                                </a:rPr>
                                <m:t>1=1</m:t>
                              </m:r>
                            </m:lim>
                          </m:limLow>
                        </m:fName>
                        <m:e>
                          <m:sSup>
                            <m:sSupPr>
                              <m:ctrlPr>
                                <a:rPr lang="fr-FR" sz="1600" i="1">
                                  <a:solidFill>
                                    <a:schemeClr val="tx1"/>
                                  </a:solidFill>
                                  <a:latin typeface="Cambria Math" panose="02040503050406030204" pitchFamily="18" charset="0"/>
                                </a:rPr>
                              </m:ctrlPr>
                            </m:sSupPr>
                            <m:e>
                              <m:r>
                                <a:rPr lang="fr-FR" sz="1600">
                                  <a:solidFill>
                                    <a:schemeClr val="tx1"/>
                                  </a:solidFill>
                                  <a:latin typeface="Cambria Math" panose="02040503050406030204" pitchFamily="18" charset="0"/>
                                </a:rPr>
                                <m:t>𝑊</m:t>
                              </m:r>
                            </m:e>
                            <m:sup>
                              <m:r>
                                <a:rPr lang="fr-FR" sz="1600">
                                  <a:solidFill>
                                    <a:schemeClr val="tx1"/>
                                  </a:solidFill>
                                  <a:latin typeface="Cambria Math" panose="02040503050406030204" pitchFamily="18" charset="0"/>
                                </a:rPr>
                                <m:t>𝑇</m:t>
                              </m:r>
                            </m:sup>
                          </m:sSup>
                          <m:r>
                            <m:rPr>
                              <m:sty m:val="p"/>
                            </m:rPr>
                            <a:rPr lang="fr-FR" sz="1600">
                              <a:solidFill>
                                <a:schemeClr val="tx1"/>
                              </a:solidFill>
                              <a:latin typeface="Cambria Math" panose="02040503050406030204" pitchFamily="18" charset="0"/>
                            </a:rPr>
                            <m:t>Ω</m:t>
                          </m:r>
                          <m:r>
                            <a:rPr lang="fr-FR" sz="1600">
                              <a:solidFill>
                                <a:schemeClr val="tx1"/>
                              </a:solidFill>
                              <a:latin typeface="Cambria Math" panose="02040503050406030204" pitchFamily="18" charset="0"/>
                            </a:rPr>
                            <m:t>𝑊</m:t>
                          </m:r>
                        </m:e>
                      </m:func>
                    </m:oMath>
                  </m:oMathPara>
                </a14:m>
                <a:endParaRPr lang="fr-FR" sz="1600" dirty="0">
                  <a:solidFill>
                    <a:schemeClr val="tx1"/>
                  </a:solidFill>
                </a:endParaRPr>
              </a:p>
              <a:p>
                <a:r>
                  <a:rPr lang="fr-FR" sz="1600" b="1" dirty="0">
                    <a:solidFill>
                      <a:schemeClr val="tx1"/>
                    </a:solidFill>
                  </a:rPr>
                  <a:t>Maximum Diversification: </a:t>
                </a:r>
                <a:r>
                  <a:rPr lang="fr-FR" sz="1600" dirty="0" err="1">
                    <a:solidFill>
                      <a:schemeClr val="tx1"/>
                    </a:solidFill>
                  </a:rPr>
                  <a:t>don’t</a:t>
                </a:r>
                <a:r>
                  <a:rPr lang="fr-FR" sz="1600" dirty="0">
                    <a:solidFill>
                      <a:schemeClr val="tx1"/>
                    </a:solidFill>
                  </a:rPr>
                  <a:t> </a:t>
                </a:r>
                <a:r>
                  <a:rPr lang="fr-FR" sz="1600" dirty="0" err="1">
                    <a:solidFill>
                      <a:schemeClr val="tx1"/>
                    </a:solidFill>
                  </a:rPr>
                  <a:t>invest</a:t>
                </a:r>
                <a:r>
                  <a:rPr lang="fr-FR" sz="1600" dirty="0">
                    <a:solidFill>
                      <a:schemeClr val="tx1"/>
                    </a:solidFill>
                  </a:rPr>
                  <a:t> </a:t>
                </a:r>
                <a:r>
                  <a:rPr lang="fr-FR" sz="1600" dirty="0" err="1">
                    <a:solidFill>
                      <a:schemeClr val="tx1"/>
                    </a:solidFill>
                  </a:rPr>
                  <a:t>jointly</a:t>
                </a:r>
                <a:r>
                  <a:rPr lang="fr-FR" sz="1600" dirty="0">
                    <a:solidFill>
                      <a:schemeClr val="tx1"/>
                    </a:solidFill>
                  </a:rPr>
                  <a:t> in </a:t>
                </a:r>
                <a:r>
                  <a:rPr lang="fr-FR" sz="1600" dirty="0" err="1">
                    <a:solidFill>
                      <a:schemeClr val="tx1"/>
                    </a:solidFill>
                  </a:rPr>
                  <a:t>highly</a:t>
                </a:r>
                <a:r>
                  <a:rPr lang="fr-FR" sz="1600" dirty="0">
                    <a:solidFill>
                      <a:schemeClr val="tx1"/>
                    </a:solidFill>
                  </a:rPr>
                  <a:t> </a:t>
                </a:r>
                <a:r>
                  <a:rPr lang="fr-FR" sz="1600" dirty="0" err="1">
                    <a:solidFill>
                      <a:schemeClr val="tx1"/>
                    </a:solidFill>
                  </a:rPr>
                  <a:t>correlated</a:t>
                </a:r>
                <a:r>
                  <a:rPr lang="fr-FR" sz="1600" dirty="0">
                    <a:solidFill>
                      <a:schemeClr val="tx1"/>
                    </a:solidFill>
                  </a:rPr>
                  <a:t> assets. </a:t>
                </a:r>
                <a:r>
                  <a:rPr lang="fr-FR" sz="1600" dirty="0" err="1">
                    <a:solidFill>
                      <a:schemeClr val="tx1"/>
                    </a:solidFill>
                  </a:rPr>
                  <a:t>Less</a:t>
                </a:r>
                <a:r>
                  <a:rPr lang="fr-FR" sz="1600" dirty="0">
                    <a:solidFill>
                      <a:schemeClr val="tx1"/>
                    </a:solidFill>
                  </a:rPr>
                  <a:t> </a:t>
                </a:r>
                <a:r>
                  <a:rPr lang="fr-FR" sz="1600" dirty="0" err="1">
                    <a:solidFill>
                      <a:schemeClr val="tx1"/>
                    </a:solidFill>
                  </a:rPr>
                  <a:t>risky</a:t>
                </a:r>
                <a:r>
                  <a:rPr lang="fr-FR" sz="1600" dirty="0">
                    <a:solidFill>
                      <a:schemeClr val="tx1"/>
                    </a:solidFill>
                  </a:rPr>
                  <a:t> </a:t>
                </a:r>
                <a:r>
                  <a:rPr lang="fr-FR" sz="1600" dirty="0" err="1">
                    <a:solidFill>
                      <a:schemeClr val="tx1"/>
                    </a:solidFill>
                  </a:rPr>
                  <a:t>than</a:t>
                </a:r>
                <a:r>
                  <a:rPr lang="fr-FR" sz="1600" dirty="0">
                    <a:solidFill>
                      <a:schemeClr val="tx1"/>
                    </a:solidFill>
                  </a:rPr>
                  <a:t> </a:t>
                </a:r>
                <a:r>
                  <a:rPr lang="fr-FR" sz="1600" dirty="0" err="1">
                    <a:solidFill>
                      <a:schemeClr val="tx1"/>
                    </a:solidFill>
                  </a:rPr>
                  <a:t>market</a:t>
                </a:r>
                <a:r>
                  <a:rPr lang="fr-FR" sz="1600" dirty="0">
                    <a:solidFill>
                      <a:schemeClr val="tx1"/>
                    </a:solidFill>
                  </a:rPr>
                  <a:t> portfolios </a:t>
                </a:r>
              </a:p>
              <a:p>
                <a:pPr/>
                <a14:m>
                  <m:oMathPara xmlns:m="http://schemas.openxmlformats.org/officeDocument/2006/math">
                    <m:oMathParaPr>
                      <m:jc m:val="centerGroup"/>
                    </m:oMathParaPr>
                    <m:oMath xmlns:m="http://schemas.openxmlformats.org/officeDocument/2006/math">
                      <m:func>
                        <m:funcPr>
                          <m:ctrlPr>
                            <a:rPr lang="fr-FR" sz="1600" i="1">
                              <a:solidFill>
                                <a:schemeClr val="tx1"/>
                              </a:solidFill>
                              <a:latin typeface="Cambria Math" panose="02040503050406030204" pitchFamily="18" charset="0"/>
                            </a:rPr>
                          </m:ctrlPr>
                        </m:funcPr>
                        <m:fName>
                          <m:limLow>
                            <m:limLowPr>
                              <m:ctrlPr>
                                <a:rPr lang="fr-FR" sz="1600" i="1">
                                  <a:solidFill>
                                    <a:schemeClr val="tx1"/>
                                  </a:solidFill>
                                  <a:latin typeface="Cambria Math" panose="02040503050406030204" pitchFamily="18" charset="0"/>
                                </a:rPr>
                              </m:ctrlPr>
                            </m:limLowPr>
                            <m:e>
                              <m:r>
                                <m:rPr>
                                  <m:sty m:val="p"/>
                                </m:rPr>
                                <a:rPr lang="fr-FR" sz="1600">
                                  <a:solidFill>
                                    <a:schemeClr val="tx1"/>
                                  </a:solidFill>
                                  <a:latin typeface="Cambria Math" panose="02040503050406030204" pitchFamily="18" charset="0"/>
                                </a:rPr>
                                <m:t>m</m:t>
                              </m:r>
                              <m:r>
                                <a:rPr lang="fr-FR" sz="1600">
                                  <a:solidFill>
                                    <a:schemeClr val="tx1"/>
                                  </a:solidFill>
                                  <a:latin typeface="Cambria Math" panose="02040503050406030204" pitchFamily="18" charset="0"/>
                                </a:rPr>
                                <m:t>𝑎𝑥</m:t>
                              </m:r>
                            </m:e>
                            <m:lim>
                              <m:r>
                                <m:rPr>
                                  <m:sty m:val="p"/>
                                </m:rPr>
                                <a:rPr lang="fr-FR" sz="1600">
                                  <a:solidFill>
                                    <a:schemeClr val="tx1"/>
                                  </a:solidFill>
                                  <a:latin typeface="Cambria Math" panose="02040503050406030204" pitchFamily="18" charset="0"/>
                                </a:rPr>
                                <m:t>W</m:t>
                              </m:r>
                              <m:r>
                                <a:rPr lang="fr-FR" sz="1600">
                                  <a:solidFill>
                                    <a:schemeClr val="tx1"/>
                                  </a:solidFill>
                                  <a:latin typeface="Cambria Math" panose="02040503050406030204" pitchFamily="18" charset="0"/>
                                </a:rPr>
                                <m:t>1=1</m:t>
                              </m:r>
                            </m:lim>
                          </m:limLow>
                        </m:fName>
                        <m:e>
                          <m:f>
                            <m:fPr>
                              <m:ctrlPr>
                                <a:rPr lang="fr-FR" sz="1600" i="1">
                                  <a:solidFill>
                                    <a:schemeClr val="tx1"/>
                                  </a:solidFill>
                                  <a:latin typeface="Cambria Math" panose="02040503050406030204" pitchFamily="18" charset="0"/>
                                </a:rPr>
                              </m:ctrlPr>
                            </m:fPr>
                            <m:num>
                              <m:sSup>
                                <m:sSupPr>
                                  <m:ctrlPr>
                                    <a:rPr lang="fr-FR" sz="1600" i="1">
                                      <a:solidFill>
                                        <a:schemeClr val="tx1"/>
                                      </a:solidFill>
                                      <a:latin typeface="Cambria Math" panose="02040503050406030204" pitchFamily="18" charset="0"/>
                                    </a:rPr>
                                  </m:ctrlPr>
                                </m:sSupPr>
                                <m:e>
                                  <m:r>
                                    <a:rPr lang="fr-FR" sz="1600">
                                      <a:solidFill>
                                        <a:schemeClr val="tx1"/>
                                      </a:solidFill>
                                      <a:latin typeface="Cambria Math" panose="02040503050406030204" pitchFamily="18" charset="0"/>
                                    </a:rPr>
                                    <m:t>𝑊</m:t>
                                  </m:r>
                                </m:e>
                                <m:sup>
                                  <m:r>
                                    <a:rPr lang="fr-FR" sz="1600">
                                      <a:solidFill>
                                        <a:schemeClr val="tx1"/>
                                      </a:solidFill>
                                      <a:latin typeface="Cambria Math" panose="02040503050406030204" pitchFamily="18" charset="0"/>
                                    </a:rPr>
                                    <m:t>𝑇</m:t>
                                  </m:r>
                                </m:sup>
                              </m:sSup>
                              <m:sSub>
                                <m:sSubPr>
                                  <m:ctrlPr>
                                    <a:rPr lang="fr-FR" sz="1600" i="1">
                                      <a:solidFill>
                                        <a:schemeClr val="tx1"/>
                                      </a:solidFill>
                                      <a:latin typeface="Cambria Math" panose="02040503050406030204" pitchFamily="18" charset="0"/>
                                    </a:rPr>
                                  </m:ctrlPr>
                                </m:sSubPr>
                                <m:e>
                                  <m:r>
                                    <m:rPr>
                                      <m:sty m:val="p"/>
                                    </m:rPr>
                                    <a:rPr lang="fr-FR" sz="1600">
                                      <a:solidFill>
                                        <a:schemeClr val="tx1"/>
                                      </a:solidFill>
                                      <a:latin typeface="Cambria Math" panose="02040503050406030204" pitchFamily="18" charset="0"/>
                                    </a:rPr>
                                    <m:t>Σ</m:t>
                                  </m:r>
                                </m:e>
                                <m:sub>
                                  <m:r>
                                    <a:rPr lang="fr-FR" sz="1600">
                                      <a:solidFill>
                                        <a:schemeClr val="tx1"/>
                                      </a:solidFill>
                                      <a:latin typeface="Cambria Math" panose="02040503050406030204" pitchFamily="18" charset="0"/>
                                    </a:rPr>
                                    <m:t>𝐷</m:t>
                                  </m:r>
                                </m:sub>
                              </m:sSub>
                            </m:num>
                            <m:den>
                              <m:sSup>
                                <m:sSupPr>
                                  <m:ctrlPr>
                                    <a:rPr lang="fr-FR" sz="1600" i="1">
                                      <a:solidFill>
                                        <a:schemeClr val="tx1"/>
                                      </a:solidFill>
                                      <a:latin typeface="Cambria Math" panose="02040503050406030204" pitchFamily="18" charset="0"/>
                                    </a:rPr>
                                  </m:ctrlPr>
                                </m:sSupPr>
                                <m:e>
                                  <m:r>
                                    <a:rPr lang="fr-FR" sz="1600">
                                      <a:solidFill>
                                        <a:schemeClr val="tx1"/>
                                      </a:solidFill>
                                      <a:latin typeface="Cambria Math" panose="02040503050406030204" pitchFamily="18" charset="0"/>
                                    </a:rPr>
                                    <m:t>𝑊</m:t>
                                  </m:r>
                                </m:e>
                                <m:sup>
                                  <m:r>
                                    <a:rPr lang="fr-FR" sz="1600">
                                      <a:solidFill>
                                        <a:schemeClr val="tx1"/>
                                      </a:solidFill>
                                      <a:latin typeface="Cambria Math" panose="02040503050406030204" pitchFamily="18" charset="0"/>
                                    </a:rPr>
                                    <m:t>𝑇</m:t>
                                  </m:r>
                                </m:sup>
                              </m:sSup>
                              <m:r>
                                <m:rPr>
                                  <m:sty m:val="p"/>
                                </m:rPr>
                                <a:rPr lang="fr-FR" sz="1600">
                                  <a:solidFill>
                                    <a:schemeClr val="tx1"/>
                                  </a:solidFill>
                                  <a:latin typeface="Cambria Math" panose="02040503050406030204" pitchFamily="18" charset="0"/>
                                </a:rPr>
                                <m:t>Ω</m:t>
                              </m:r>
                              <m:r>
                                <a:rPr lang="fr-FR" sz="1600">
                                  <a:solidFill>
                                    <a:schemeClr val="tx1"/>
                                  </a:solidFill>
                                  <a:latin typeface="Cambria Math" panose="02040503050406030204" pitchFamily="18" charset="0"/>
                                </a:rPr>
                                <m:t>𝑊</m:t>
                              </m:r>
                            </m:den>
                          </m:f>
                          <m:r>
                            <a:rPr lang="fr-FR" sz="1600">
                              <a:solidFill>
                                <a:schemeClr val="tx1"/>
                              </a:solidFill>
                              <a:latin typeface="Cambria Math" panose="02040503050406030204" pitchFamily="18" charset="0"/>
                            </a:rPr>
                            <m:t>,    </m:t>
                          </m:r>
                          <m:r>
                            <a:rPr lang="fr-FR" sz="1600">
                              <a:solidFill>
                                <a:schemeClr val="tx1"/>
                              </a:solidFill>
                              <a:latin typeface="Cambria Math" panose="02040503050406030204" pitchFamily="18" charset="0"/>
                            </a:rPr>
                            <m:t>𝑤h𝑒𝑟𝑒</m:t>
                          </m:r>
                          <m:r>
                            <a:rPr lang="fr-FR" sz="1600">
                              <a:solidFill>
                                <a:schemeClr val="tx1"/>
                              </a:solidFill>
                              <a:latin typeface="Cambria Math" panose="02040503050406030204" pitchFamily="18" charset="0"/>
                            </a:rPr>
                            <m:t> </m:t>
                          </m:r>
                        </m:e>
                      </m:func>
                      <m:sSub>
                        <m:sSubPr>
                          <m:ctrlPr>
                            <a:rPr lang="fr-FR" sz="1600" i="1">
                              <a:solidFill>
                                <a:schemeClr val="tx1"/>
                              </a:solidFill>
                              <a:latin typeface="Cambria Math" panose="02040503050406030204" pitchFamily="18" charset="0"/>
                            </a:rPr>
                          </m:ctrlPr>
                        </m:sSubPr>
                        <m:e>
                          <m:r>
                            <m:rPr>
                              <m:sty m:val="p"/>
                            </m:rPr>
                            <a:rPr lang="fr-FR" sz="1600">
                              <a:solidFill>
                                <a:schemeClr val="tx1"/>
                              </a:solidFill>
                              <a:latin typeface="Cambria Math" panose="02040503050406030204" pitchFamily="18" charset="0"/>
                            </a:rPr>
                            <m:t>Σ</m:t>
                          </m:r>
                        </m:e>
                        <m:sub>
                          <m:r>
                            <a:rPr lang="fr-FR" sz="1600">
                              <a:solidFill>
                                <a:schemeClr val="tx1"/>
                              </a:solidFill>
                              <a:latin typeface="Cambria Math" panose="02040503050406030204" pitchFamily="18" charset="0"/>
                            </a:rPr>
                            <m:t>𝐷</m:t>
                          </m:r>
                        </m:sub>
                      </m:sSub>
                      <m:r>
                        <a:rPr lang="fr-FR" sz="1600">
                          <a:solidFill>
                            <a:schemeClr val="tx1"/>
                          </a:solidFill>
                          <a:latin typeface="Cambria Math" panose="02040503050406030204" pitchFamily="18" charset="0"/>
                        </a:rPr>
                        <m:t> </m:t>
                      </m:r>
                      <m:r>
                        <a:rPr lang="fr-FR" sz="1600">
                          <a:solidFill>
                            <a:schemeClr val="tx1"/>
                          </a:solidFill>
                          <a:latin typeface="Cambria Math" panose="02040503050406030204" pitchFamily="18" charset="0"/>
                        </a:rPr>
                        <m:t>𝑡h𝑒</m:t>
                      </m:r>
                      <m:r>
                        <a:rPr lang="fr-FR" sz="1600">
                          <a:solidFill>
                            <a:schemeClr val="tx1"/>
                          </a:solidFill>
                          <a:latin typeface="Cambria Math" panose="02040503050406030204" pitchFamily="18" charset="0"/>
                        </a:rPr>
                        <m:t> </m:t>
                      </m:r>
                      <m:r>
                        <a:rPr lang="fr-FR" sz="1600">
                          <a:solidFill>
                            <a:schemeClr val="tx1"/>
                          </a:solidFill>
                          <a:latin typeface="Cambria Math" panose="02040503050406030204" pitchFamily="18" charset="0"/>
                        </a:rPr>
                        <m:t>𝑑𝑖𝑎𝑔𝑜𝑛𝑎𝑙</m:t>
                      </m:r>
                      <m:r>
                        <a:rPr lang="fr-FR" sz="1600">
                          <a:solidFill>
                            <a:schemeClr val="tx1"/>
                          </a:solidFill>
                          <a:latin typeface="Cambria Math" panose="02040503050406030204" pitchFamily="18" charset="0"/>
                        </a:rPr>
                        <m:t> </m:t>
                      </m:r>
                      <m:r>
                        <a:rPr lang="fr-FR" sz="1600">
                          <a:solidFill>
                            <a:schemeClr val="tx1"/>
                          </a:solidFill>
                          <a:latin typeface="Cambria Math" panose="02040503050406030204" pitchFamily="18" charset="0"/>
                        </a:rPr>
                        <m:t>𝑚𝑎𝑡𝑟𝑖𝑥</m:t>
                      </m:r>
                      <m:r>
                        <a:rPr lang="fr-FR" sz="1600">
                          <a:solidFill>
                            <a:schemeClr val="tx1"/>
                          </a:solidFill>
                          <a:latin typeface="Cambria Math" panose="02040503050406030204" pitchFamily="18" charset="0"/>
                        </a:rPr>
                        <m:t> </m:t>
                      </m:r>
                      <m:r>
                        <a:rPr lang="fr-FR" sz="1600">
                          <a:solidFill>
                            <a:schemeClr val="tx1"/>
                          </a:solidFill>
                          <a:latin typeface="Cambria Math" panose="02040503050406030204" pitchFamily="18" charset="0"/>
                        </a:rPr>
                        <m:t>𝑜𝑓</m:t>
                      </m:r>
                      <m:r>
                        <a:rPr lang="fr-FR" sz="1600">
                          <a:solidFill>
                            <a:schemeClr val="tx1"/>
                          </a:solidFill>
                          <a:latin typeface="Cambria Math" panose="02040503050406030204" pitchFamily="18" charset="0"/>
                        </a:rPr>
                        <m:t> </m:t>
                      </m:r>
                      <m:r>
                        <a:rPr lang="fr-FR" sz="1600">
                          <a:solidFill>
                            <a:schemeClr val="tx1"/>
                          </a:solidFill>
                          <a:latin typeface="Cambria Math" panose="02040503050406030204" pitchFamily="18" charset="0"/>
                        </a:rPr>
                        <m:t>𝑎𝑠𝑠𝑒𝑡𝑠</m:t>
                      </m:r>
                      <m:r>
                        <a:rPr lang="fr-FR" sz="1600">
                          <a:solidFill>
                            <a:schemeClr val="tx1"/>
                          </a:solidFill>
                          <a:latin typeface="Cambria Math" panose="02040503050406030204" pitchFamily="18" charset="0"/>
                        </a:rPr>
                        <m:t> </m:t>
                      </m:r>
                      <m:r>
                        <a:rPr lang="fr-FR" sz="1600">
                          <a:solidFill>
                            <a:schemeClr val="tx1"/>
                          </a:solidFill>
                          <a:latin typeface="Cambria Math" panose="02040503050406030204" pitchFamily="18" charset="0"/>
                        </a:rPr>
                        <m:t>𝑣𝑜𝑙𝑎𝑡𝑖𝑙𝑖𝑡𝑖𝑒𝑠</m:t>
                      </m:r>
                      <m:r>
                        <a:rPr lang="fr-FR" sz="1600">
                          <a:solidFill>
                            <a:schemeClr val="tx1"/>
                          </a:solidFill>
                          <a:latin typeface="Cambria Math" panose="02040503050406030204" pitchFamily="18" charset="0"/>
                        </a:rPr>
                        <m:t> </m:t>
                      </m:r>
                    </m:oMath>
                  </m:oMathPara>
                </a14:m>
                <a:endParaRPr lang="fr-FR" sz="1600" dirty="0">
                  <a:solidFill>
                    <a:schemeClr val="tx1"/>
                  </a:solidFill>
                </a:endParaRPr>
              </a:p>
              <a:p>
                <a:r>
                  <a:rPr lang="fr-FR" sz="1600" b="1" dirty="0">
                    <a:solidFill>
                      <a:schemeClr val="tx1"/>
                    </a:solidFill>
                  </a:rPr>
                  <a:t>Risk </a:t>
                </a:r>
                <a:r>
                  <a:rPr lang="fr-FR" sz="1600" b="1" dirty="0" err="1">
                    <a:solidFill>
                      <a:schemeClr val="tx1"/>
                    </a:solidFill>
                  </a:rPr>
                  <a:t>Parity</a:t>
                </a:r>
                <a:r>
                  <a:rPr lang="fr-FR" sz="1600" b="1" dirty="0">
                    <a:solidFill>
                      <a:schemeClr val="tx1"/>
                    </a:solidFill>
                  </a:rPr>
                  <a:t>:</a:t>
                </a:r>
                <a:r>
                  <a:rPr lang="en-US" sz="1600" b="1" dirty="0">
                    <a:solidFill>
                      <a:schemeClr val="tx1"/>
                    </a:solidFill>
                  </a:rPr>
                  <a:t> </a:t>
                </a:r>
                <a:r>
                  <a:rPr lang="en-US" sz="1600" dirty="0">
                    <a:solidFill>
                      <a:schemeClr val="tx1"/>
                    </a:solidFill>
                  </a:rPr>
                  <a:t>Aims at attributing the same risk budget to each component of the portfolio.</a:t>
                </a:r>
                <a:endParaRPr lang="fr-FR" sz="1600" dirty="0">
                  <a:solidFill>
                    <a:schemeClr val="tx1"/>
                  </a:solidFill>
                </a:endParaRPr>
              </a:p>
            </p:txBody>
          </p:sp>
        </mc:Choice>
        <mc:Fallback xmlns="">
          <p:sp>
            <p:nvSpPr>
              <p:cNvPr id="4" name="Text Placeholder 3">
                <a:extLst>
                  <a:ext uri="{FF2B5EF4-FFF2-40B4-BE49-F238E27FC236}">
                    <a16:creationId xmlns:a16="http://schemas.microsoft.com/office/drawing/2014/main" id="{488F80AD-6DD4-4E90-BDBB-4954804C8F60}"/>
                  </a:ext>
                </a:extLst>
              </p:cNvPr>
              <p:cNvSpPr>
                <a:spLocks noGrp="1" noRot="1" noChangeAspect="1" noMove="1" noResize="1" noEditPoints="1" noAdjustHandles="1" noChangeArrowheads="1" noChangeShapeType="1" noTextEdit="1"/>
              </p:cNvSpPr>
              <p:nvPr>
                <p:ph type="body" sz="quarter" idx="35"/>
              </p:nvPr>
            </p:nvSpPr>
            <p:spPr>
              <a:blipFill>
                <a:blip r:embed="rId2"/>
                <a:stretch>
                  <a:fillRect l="-1127" t="-1362" r="-113"/>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3BB13E19-9F23-4934-B3C7-5894D8E232CC}"/>
              </a:ext>
            </a:extLst>
          </p:cNvPr>
          <p:cNvSpPr>
            <a:spLocks noGrp="1"/>
          </p:cNvSpPr>
          <p:nvPr>
            <p:ph type="body" sz="quarter" idx="17"/>
          </p:nvPr>
        </p:nvSpPr>
        <p:spPr/>
        <p:txBody>
          <a:bodyPr/>
          <a:lstStyle/>
          <a:p>
            <a:r>
              <a:rPr lang="fr-FR" dirty="0"/>
              <a:t>Smart Beta </a:t>
            </a:r>
            <a:r>
              <a:rPr lang="fr-FR" dirty="0" err="1"/>
              <a:t>Strategies</a:t>
            </a:r>
            <a:endParaRPr lang="fr-FR" dirty="0"/>
          </a:p>
        </p:txBody>
      </p:sp>
    </p:spTree>
    <p:extLst>
      <p:ext uri="{BB962C8B-B14F-4D97-AF65-F5344CB8AC3E}">
        <p14:creationId xmlns:p14="http://schemas.microsoft.com/office/powerpoint/2010/main" val="1311465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CD88-80A6-4008-A006-464E6E3107E1}"/>
              </a:ext>
            </a:extLst>
          </p:cNvPr>
          <p:cNvSpPr>
            <a:spLocks noGrp="1"/>
          </p:cNvSpPr>
          <p:nvPr>
            <p:ph type="title"/>
          </p:nvPr>
        </p:nvSpPr>
        <p:spPr>
          <a:xfrm>
            <a:off x="641554" y="167721"/>
            <a:ext cx="10807701" cy="374516"/>
          </a:xfrm>
        </p:spPr>
        <p:txBody>
          <a:bodyPr/>
          <a:lstStyle/>
          <a:p>
            <a:r>
              <a:rPr lang="fr-FR" dirty="0" err="1"/>
              <a:t>Recent</a:t>
            </a:r>
            <a:r>
              <a:rPr lang="fr-FR" dirty="0"/>
              <a:t> trends in </a:t>
            </a:r>
            <a:r>
              <a:rPr lang="fr-FR" dirty="0" err="1"/>
              <a:t>investing</a:t>
            </a:r>
            <a:endParaRPr lang="fr-FR" dirty="0"/>
          </a:p>
        </p:txBody>
      </p:sp>
      <p:sp>
        <p:nvSpPr>
          <p:cNvPr id="3" name="Text Placeholder 2">
            <a:extLst>
              <a:ext uri="{FF2B5EF4-FFF2-40B4-BE49-F238E27FC236}">
                <a16:creationId xmlns:a16="http://schemas.microsoft.com/office/drawing/2014/main" id="{51B8BD79-690B-47F5-839B-97834E5601AD}"/>
              </a:ext>
            </a:extLst>
          </p:cNvPr>
          <p:cNvSpPr>
            <a:spLocks noGrp="1"/>
          </p:cNvSpPr>
          <p:nvPr>
            <p:ph type="body" sz="quarter" idx="34"/>
          </p:nvPr>
        </p:nvSpPr>
        <p:spPr/>
        <p:txBody>
          <a:bodyPr/>
          <a:lstStyle/>
          <a:p>
            <a:endParaRPr lang="fr-FR"/>
          </a:p>
        </p:txBody>
      </p:sp>
      <p:sp>
        <p:nvSpPr>
          <p:cNvPr id="4" name="Text Placeholder 3">
            <a:extLst>
              <a:ext uri="{FF2B5EF4-FFF2-40B4-BE49-F238E27FC236}">
                <a16:creationId xmlns:a16="http://schemas.microsoft.com/office/drawing/2014/main" id="{9F3B32FA-6E98-4935-9F46-8255827BFCB0}"/>
              </a:ext>
            </a:extLst>
          </p:cNvPr>
          <p:cNvSpPr>
            <a:spLocks noGrp="1"/>
          </p:cNvSpPr>
          <p:nvPr>
            <p:ph type="body" sz="quarter" idx="35"/>
          </p:nvPr>
        </p:nvSpPr>
        <p:spPr>
          <a:xfrm>
            <a:off x="592927" y="1103176"/>
            <a:ext cx="10966132" cy="2787013"/>
          </a:xfrm>
        </p:spPr>
        <p:txBody>
          <a:bodyPr/>
          <a:lstStyle/>
          <a:p>
            <a:pPr algn="l"/>
            <a:r>
              <a:rPr lang="en-US" sz="1600" b="1" dirty="0">
                <a:latin typeface="+mj-lt"/>
              </a:rPr>
              <a:t>Strategies used:</a:t>
            </a:r>
          </a:p>
          <a:p>
            <a:pPr algn="l">
              <a:buClr>
                <a:schemeClr val="tx1"/>
              </a:buClr>
              <a:buFont typeface="Wingdings" panose="05000000000000000000" pitchFamily="2" charset="2"/>
              <a:buChar char="v"/>
            </a:pPr>
            <a:r>
              <a:rPr lang="en-US" sz="1600" b="1" dirty="0">
                <a:latin typeface="+mj-lt"/>
              </a:rPr>
              <a:t> Negative/exclusionary screening: </a:t>
            </a:r>
            <a:r>
              <a:rPr lang="en-US" sz="1600" dirty="0">
                <a:latin typeface="+mj-lt"/>
              </a:rPr>
              <a:t>Exclusion of securities of certain sectors or companies involved in controversial activities</a:t>
            </a:r>
          </a:p>
          <a:p>
            <a:pPr algn="l">
              <a:buClr>
                <a:schemeClr val="tx1"/>
              </a:buClr>
              <a:buFont typeface="Wingdings" panose="05000000000000000000" pitchFamily="2" charset="2"/>
              <a:buChar char="v"/>
            </a:pPr>
            <a:r>
              <a:rPr lang="en-US" sz="1600" b="1" dirty="0">
                <a:latin typeface="+mj-lt"/>
              </a:rPr>
              <a:t> P</a:t>
            </a:r>
            <a:r>
              <a:rPr lang="fr-FR" sz="1600" b="1" dirty="0" err="1">
                <a:latin typeface="+mj-lt"/>
              </a:rPr>
              <a:t>ositive</a:t>
            </a:r>
            <a:r>
              <a:rPr lang="fr-FR" sz="1600" b="1" dirty="0">
                <a:latin typeface="+mj-lt"/>
              </a:rPr>
              <a:t>/best-in-class screening </a:t>
            </a:r>
            <a:r>
              <a:rPr lang="en-US" sz="1600" dirty="0">
                <a:latin typeface="+mj-lt"/>
              </a:rPr>
              <a:t>privileges the best performers within a sector or a geographical zone </a:t>
            </a:r>
            <a:r>
              <a:rPr lang="fr-FR" sz="1600" dirty="0">
                <a:latin typeface="+mj-lt"/>
              </a:rPr>
              <a:t>in </a:t>
            </a:r>
            <a:r>
              <a:rPr lang="fr-FR" sz="1600" dirty="0" err="1">
                <a:latin typeface="+mj-lt"/>
              </a:rPr>
              <a:t>terms</a:t>
            </a:r>
            <a:r>
              <a:rPr lang="fr-FR" sz="1600" dirty="0">
                <a:latin typeface="+mj-lt"/>
              </a:rPr>
              <a:t> of ESG.</a:t>
            </a:r>
          </a:p>
          <a:p>
            <a:pPr algn="l">
              <a:buClr>
                <a:schemeClr val="tx1"/>
              </a:buClr>
              <a:buFont typeface="Wingdings" panose="05000000000000000000" pitchFamily="2" charset="2"/>
              <a:buChar char="v"/>
            </a:pPr>
            <a:r>
              <a:rPr lang="en-US" sz="1600" b="1" dirty="0">
                <a:latin typeface="+mj-lt"/>
              </a:rPr>
              <a:t>Impact investing. </a:t>
            </a:r>
            <a:r>
              <a:rPr lang="en-US" sz="1600" dirty="0">
                <a:latin typeface="+mj-lt"/>
              </a:rPr>
              <a:t>Targeted investments aimed at solving social or environmental problems. Investments in particular projects designed to achieve </a:t>
            </a:r>
            <a:r>
              <a:rPr lang="fr-FR" sz="1600" dirty="0" err="1">
                <a:latin typeface="+mj-lt"/>
              </a:rPr>
              <a:t>specific</a:t>
            </a:r>
            <a:r>
              <a:rPr lang="fr-FR" sz="1600" dirty="0">
                <a:latin typeface="+mj-lt"/>
              </a:rPr>
              <a:t> goals</a:t>
            </a:r>
          </a:p>
          <a:p>
            <a:pPr algn="l"/>
            <a:r>
              <a:rPr lang="fr-FR" sz="1600" dirty="0">
                <a:latin typeface="+mj-lt"/>
              </a:rPr>
              <a:t>PAB (Paris </a:t>
            </a:r>
            <a:r>
              <a:rPr lang="fr-FR" sz="1600" dirty="0" err="1">
                <a:latin typeface="+mj-lt"/>
              </a:rPr>
              <a:t>Aligned</a:t>
            </a:r>
            <a:r>
              <a:rPr lang="fr-FR" sz="1600" dirty="0">
                <a:latin typeface="+mj-lt"/>
              </a:rPr>
              <a:t> Benchmark)/CTB (</a:t>
            </a:r>
            <a:r>
              <a:rPr lang="fr-FR" sz="1600" dirty="0" err="1">
                <a:latin typeface="+mj-lt"/>
              </a:rPr>
              <a:t>Climate</a:t>
            </a:r>
            <a:r>
              <a:rPr lang="fr-FR" sz="1600" dirty="0">
                <a:latin typeface="+mj-lt"/>
              </a:rPr>
              <a:t> Transition Benchmark) combines all the </a:t>
            </a:r>
            <a:r>
              <a:rPr lang="fr-FR" sz="1600" dirty="0" err="1">
                <a:latin typeface="+mj-lt"/>
              </a:rPr>
              <a:t>approaches</a:t>
            </a:r>
            <a:endParaRPr lang="fr-FR" sz="1600" dirty="0">
              <a:latin typeface="+mj-lt"/>
            </a:endParaRPr>
          </a:p>
          <a:p>
            <a:pPr algn="l"/>
            <a:endParaRPr lang="fr-FR" dirty="0"/>
          </a:p>
        </p:txBody>
      </p:sp>
      <p:sp>
        <p:nvSpPr>
          <p:cNvPr id="5" name="Text Placeholder 4">
            <a:extLst>
              <a:ext uri="{FF2B5EF4-FFF2-40B4-BE49-F238E27FC236}">
                <a16:creationId xmlns:a16="http://schemas.microsoft.com/office/drawing/2014/main" id="{04C56966-FEA2-411F-8A60-3D2D40710AC4}"/>
              </a:ext>
            </a:extLst>
          </p:cNvPr>
          <p:cNvSpPr>
            <a:spLocks noGrp="1"/>
          </p:cNvSpPr>
          <p:nvPr>
            <p:ph type="body" sz="quarter" idx="17"/>
          </p:nvPr>
        </p:nvSpPr>
        <p:spPr>
          <a:xfrm>
            <a:off x="632941" y="689721"/>
            <a:ext cx="7710223" cy="287867"/>
          </a:xfrm>
        </p:spPr>
        <p:txBody>
          <a:bodyPr/>
          <a:lstStyle/>
          <a:p>
            <a:r>
              <a:rPr lang="fr-FR" dirty="0">
                <a:solidFill>
                  <a:schemeClr val="tx1"/>
                </a:solidFill>
              </a:rPr>
              <a:t>ESG </a:t>
            </a:r>
            <a:r>
              <a:rPr lang="fr-FR" dirty="0" err="1">
                <a:solidFill>
                  <a:schemeClr val="tx1"/>
                </a:solidFill>
              </a:rPr>
              <a:t>Investing</a:t>
            </a:r>
            <a:endParaRPr lang="fr-FR" dirty="0">
              <a:solidFill>
                <a:schemeClr val="tx1"/>
              </a:solidFill>
            </a:endParaRPr>
          </a:p>
        </p:txBody>
      </p:sp>
      <p:graphicFrame>
        <p:nvGraphicFramePr>
          <p:cNvPr id="6" name="Table 6">
            <a:extLst>
              <a:ext uri="{FF2B5EF4-FFF2-40B4-BE49-F238E27FC236}">
                <a16:creationId xmlns:a16="http://schemas.microsoft.com/office/drawing/2014/main" id="{D47EC161-8BD3-4A1C-90BD-92071E0648A9}"/>
              </a:ext>
            </a:extLst>
          </p:cNvPr>
          <p:cNvGraphicFramePr>
            <a:graphicFrameLocks noGrp="1"/>
          </p:cNvGraphicFramePr>
          <p:nvPr/>
        </p:nvGraphicFramePr>
        <p:xfrm>
          <a:off x="641554" y="3886627"/>
          <a:ext cx="10946638" cy="2466427"/>
        </p:xfrm>
        <a:graphic>
          <a:graphicData uri="http://schemas.openxmlformats.org/drawingml/2006/table">
            <a:tbl>
              <a:tblPr firstRow="1" bandRow="1">
                <a:tableStyleId>{5C22544A-7EE6-4342-B048-85BDC9FD1C3A}</a:tableStyleId>
              </a:tblPr>
              <a:tblGrid>
                <a:gridCol w="3918276">
                  <a:extLst>
                    <a:ext uri="{9D8B030D-6E8A-4147-A177-3AD203B41FA5}">
                      <a16:colId xmlns:a16="http://schemas.microsoft.com/office/drawing/2014/main" val="3324092446"/>
                    </a:ext>
                  </a:extLst>
                </a:gridCol>
                <a:gridCol w="3360373">
                  <a:extLst>
                    <a:ext uri="{9D8B030D-6E8A-4147-A177-3AD203B41FA5}">
                      <a16:colId xmlns:a16="http://schemas.microsoft.com/office/drawing/2014/main" val="1959909854"/>
                    </a:ext>
                  </a:extLst>
                </a:gridCol>
                <a:gridCol w="3667989">
                  <a:extLst>
                    <a:ext uri="{9D8B030D-6E8A-4147-A177-3AD203B41FA5}">
                      <a16:colId xmlns:a16="http://schemas.microsoft.com/office/drawing/2014/main" val="232149116"/>
                    </a:ext>
                  </a:extLst>
                </a:gridCol>
              </a:tblGrid>
              <a:tr h="378547">
                <a:tc>
                  <a:txBody>
                    <a:bodyPr/>
                    <a:lstStyle/>
                    <a:p>
                      <a:endParaRPr lang="fr-FR" sz="1500" dirty="0"/>
                    </a:p>
                  </a:txBody>
                  <a:tcPr marL="121920" marR="121920" marT="60960" marB="60960"/>
                </a:tc>
                <a:tc>
                  <a:txBody>
                    <a:bodyPr/>
                    <a:lstStyle/>
                    <a:p>
                      <a:r>
                        <a:rPr lang="fr-FR" sz="1500" dirty="0"/>
                        <a:t>EU </a:t>
                      </a:r>
                      <a:r>
                        <a:rPr lang="fr-FR" sz="1500" dirty="0" err="1"/>
                        <a:t>Climate</a:t>
                      </a:r>
                      <a:r>
                        <a:rPr lang="fr-FR" sz="1500" dirty="0"/>
                        <a:t> Transition</a:t>
                      </a:r>
                    </a:p>
                  </a:txBody>
                  <a:tcPr marL="121920" marR="121920" marT="60960" marB="60960"/>
                </a:tc>
                <a:tc>
                  <a:txBody>
                    <a:bodyPr/>
                    <a:lstStyle/>
                    <a:p>
                      <a:r>
                        <a:rPr lang="fr-FR" sz="1500" dirty="0"/>
                        <a:t>EU Paris-</a:t>
                      </a:r>
                      <a:r>
                        <a:rPr lang="fr-FR" sz="1500" dirty="0" err="1"/>
                        <a:t>Aligned</a:t>
                      </a:r>
                      <a:endParaRPr lang="fr-FR" sz="1500" dirty="0"/>
                    </a:p>
                  </a:txBody>
                  <a:tcPr marL="121920" marR="121920" marT="60960" marB="60960"/>
                </a:tc>
                <a:extLst>
                  <a:ext uri="{0D108BD9-81ED-4DB2-BD59-A6C34878D82A}">
                    <a16:rowId xmlns:a16="http://schemas.microsoft.com/office/drawing/2014/main" val="2040918271"/>
                  </a:ext>
                </a:extLst>
              </a:tr>
              <a:tr h="792480">
                <a:tc>
                  <a:txBody>
                    <a:bodyPr/>
                    <a:lstStyle/>
                    <a:p>
                      <a:r>
                        <a:rPr lang="fr-FR" sz="1500" dirty="0"/>
                        <a:t>Do not </a:t>
                      </a:r>
                      <a:r>
                        <a:rPr lang="fr-FR" sz="1500" dirty="0" err="1"/>
                        <a:t>Significantly</a:t>
                      </a:r>
                      <a:r>
                        <a:rPr lang="fr-FR" sz="1500" dirty="0"/>
                        <a:t> </a:t>
                      </a:r>
                      <a:r>
                        <a:rPr lang="fr-FR" sz="1500" dirty="0" err="1"/>
                        <a:t>harm</a:t>
                      </a:r>
                      <a:r>
                        <a:rPr lang="fr-FR" sz="1500" dirty="0"/>
                        <a:t> </a:t>
                      </a:r>
                      <a:r>
                        <a:rPr lang="fr-FR" sz="1500" dirty="0" err="1"/>
                        <a:t>principle</a:t>
                      </a:r>
                      <a:endParaRPr lang="fr-FR" sz="1500" dirty="0"/>
                    </a:p>
                  </a:txBody>
                  <a:tcPr marL="121920" marR="121920" marT="60960" marB="60960"/>
                </a:tc>
                <a:tc>
                  <a:txBody>
                    <a:bodyPr/>
                    <a:lstStyle/>
                    <a:p>
                      <a:r>
                        <a:rPr lang="fr-FR" sz="1500" dirty="0" err="1"/>
                        <a:t>Controversial</a:t>
                      </a:r>
                      <a:r>
                        <a:rPr lang="fr-FR" sz="1500" dirty="0"/>
                        <a:t> </a:t>
                      </a:r>
                      <a:r>
                        <a:rPr lang="fr-FR" sz="1500" dirty="0" err="1"/>
                        <a:t>Weapons</a:t>
                      </a:r>
                      <a:endParaRPr lang="fr-FR" sz="1500" dirty="0"/>
                    </a:p>
                    <a:p>
                      <a:r>
                        <a:rPr lang="fr-FR" sz="1500" dirty="0" err="1"/>
                        <a:t>Societal</a:t>
                      </a:r>
                      <a:r>
                        <a:rPr lang="fr-FR" sz="1500" dirty="0"/>
                        <a:t> </a:t>
                      </a:r>
                      <a:r>
                        <a:rPr lang="fr-FR" sz="1500" dirty="0" err="1"/>
                        <a:t>norms</a:t>
                      </a:r>
                      <a:r>
                        <a:rPr lang="fr-FR" sz="1500" dirty="0"/>
                        <a:t> </a:t>
                      </a:r>
                      <a:r>
                        <a:rPr lang="fr-FR" sz="1500" dirty="0" err="1"/>
                        <a:t>violatros</a:t>
                      </a:r>
                      <a:endParaRPr lang="fr-FR" sz="1500" dirty="0"/>
                    </a:p>
                  </a:txBody>
                  <a:tcPr marL="121920" marR="121920" marT="60960" marB="60960"/>
                </a:tc>
                <a:tc>
                  <a:txBody>
                    <a:bodyPr/>
                    <a:lstStyle/>
                    <a:p>
                      <a:r>
                        <a:rPr lang="fr-FR" sz="1500" dirty="0" err="1"/>
                        <a:t>Controversial</a:t>
                      </a:r>
                      <a:r>
                        <a:rPr lang="fr-FR" sz="1500" dirty="0"/>
                        <a:t> </a:t>
                      </a:r>
                      <a:r>
                        <a:rPr lang="fr-FR" sz="1500" dirty="0" err="1"/>
                        <a:t>Weapons</a:t>
                      </a:r>
                      <a:endParaRPr lang="fr-FR" sz="1500" dirty="0"/>
                    </a:p>
                    <a:p>
                      <a:r>
                        <a:rPr lang="fr-FR" sz="1500" dirty="0" err="1"/>
                        <a:t>Societal</a:t>
                      </a:r>
                      <a:r>
                        <a:rPr lang="fr-FR" sz="1500" dirty="0"/>
                        <a:t> </a:t>
                      </a:r>
                      <a:r>
                        <a:rPr lang="fr-FR" sz="1500" dirty="0" err="1"/>
                        <a:t>norms</a:t>
                      </a:r>
                      <a:r>
                        <a:rPr lang="fr-FR" sz="1500" dirty="0"/>
                        <a:t> </a:t>
                      </a:r>
                      <a:r>
                        <a:rPr lang="fr-FR" sz="1500" dirty="0" err="1"/>
                        <a:t>violatros</a:t>
                      </a:r>
                      <a:endParaRPr lang="fr-FR" sz="1500" dirty="0"/>
                    </a:p>
                    <a:p>
                      <a:r>
                        <a:rPr lang="fr-FR" sz="1500" dirty="0"/>
                        <a:t>Activity Exclusions (Coal, </a:t>
                      </a:r>
                      <a:r>
                        <a:rPr lang="fr-FR" sz="1500" dirty="0" err="1"/>
                        <a:t>Oil</a:t>
                      </a:r>
                      <a:r>
                        <a:rPr lang="fr-FR" sz="1500" dirty="0"/>
                        <a:t>, Gas…)  </a:t>
                      </a:r>
                    </a:p>
                  </a:txBody>
                  <a:tcPr marL="121920" marR="121920" marT="60960" marB="60960"/>
                </a:tc>
                <a:extLst>
                  <a:ext uri="{0D108BD9-81ED-4DB2-BD59-A6C34878D82A}">
                    <a16:rowId xmlns:a16="http://schemas.microsoft.com/office/drawing/2014/main" val="2514560405"/>
                  </a:ext>
                </a:extLst>
              </a:tr>
              <a:tr h="345440">
                <a:tc>
                  <a:txBody>
                    <a:bodyPr/>
                    <a:lstStyle/>
                    <a:p>
                      <a:r>
                        <a:rPr lang="fr-FR" sz="1500" dirty="0"/>
                        <a:t>Carbon </a:t>
                      </a:r>
                      <a:r>
                        <a:rPr lang="fr-FR" sz="1500" dirty="0" err="1"/>
                        <a:t>Intensity</a:t>
                      </a:r>
                      <a:r>
                        <a:rPr lang="fr-FR" sz="1500" dirty="0"/>
                        <a:t> </a:t>
                      </a:r>
                      <a:r>
                        <a:rPr lang="fr-FR" sz="1500" dirty="0" err="1"/>
                        <a:t>reduction</a:t>
                      </a:r>
                      <a:r>
                        <a:rPr lang="fr-FR" sz="1500" dirty="0"/>
                        <a:t> vs </a:t>
                      </a:r>
                      <a:r>
                        <a:rPr lang="fr-FR" sz="1500" dirty="0" err="1"/>
                        <a:t>universe</a:t>
                      </a:r>
                      <a:endParaRPr lang="fr-FR" sz="1500" dirty="0"/>
                    </a:p>
                  </a:txBody>
                  <a:tcPr marL="121920" marR="121920" marT="60960" marB="60960"/>
                </a:tc>
                <a:tc>
                  <a:txBody>
                    <a:bodyPr/>
                    <a:lstStyle/>
                    <a:p>
                      <a:r>
                        <a:rPr lang="fr-FR" sz="1500" dirty="0"/>
                        <a:t>30%</a:t>
                      </a:r>
                    </a:p>
                  </a:txBody>
                  <a:tcPr marL="121920" marR="121920" marT="60960" marB="60960"/>
                </a:tc>
                <a:tc>
                  <a:txBody>
                    <a:bodyPr/>
                    <a:lstStyle/>
                    <a:p>
                      <a:r>
                        <a:rPr lang="fr-FR" sz="1500" dirty="0"/>
                        <a:t>50%</a:t>
                      </a:r>
                    </a:p>
                  </a:txBody>
                  <a:tcPr marL="121920" marR="121920" marT="60960" marB="60960"/>
                </a:tc>
                <a:extLst>
                  <a:ext uri="{0D108BD9-81ED-4DB2-BD59-A6C34878D82A}">
                    <a16:rowId xmlns:a16="http://schemas.microsoft.com/office/drawing/2014/main" val="665279102"/>
                  </a:ext>
                </a:extLst>
              </a:tr>
              <a:tr h="345440">
                <a:tc>
                  <a:txBody>
                    <a:bodyPr/>
                    <a:lstStyle/>
                    <a:p>
                      <a:r>
                        <a:rPr lang="fr-FR" sz="1500" dirty="0" err="1"/>
                        <a:t>Exposure</a:t>
                      </a:r>
                      <a:r>
                        <a:rPr lang="fr-FR" sz="1500" dirty="0"/>
                        <a:t> to High Impact </a:t>
                      </a:r>
                      <a:r>
                        <a:rPr lang="fr-FR" sz="1500" dirty="0" err="1"/>
                        <a:t>sectors</a:t>
                      </a:r>
                      <a:endParaRPr lang="fr-FR" sz="1500" dirty="0"/>
                    </a:p>
                  </a:txBody>
                  <a:tcPr marL="121920" marR="121920" marT="60960" marB="60960"/>
                </a:tc>
                <a:tc gridSpan="2">
                  <a:txBody>
                    <a:bodyPr/>
                    <a:lstStyle/>
                    <a:p>
                      <a:r>
                        <a:rPr lang="en-US" sz="1500" dirty="0"/>
                        <a:t>Minimum exposure to sectors highly exposed to climate change issues</a:t>
                      </a:r>
                      <a:endParaRPr lang="fr-FR" sz="1500" dirty="0"/>
                    </a:p>
                  </a:txBody>
                  <a:tcPr marL="121920" marR="121920" marT="60960" marB="60960"/>
                </a:tc>
                <a:tc hMerge="1">
                  <a:txBody>
                    <a:bodyPr/>
                    <a:lstStyle/>
                    <a:p>
                      <a:endParaRPr lang="fr-FR" sz="1100" dirty="0"/>
                    </a:p>
                  </a:txBody>
                  <a:tcPr/>
                </a:tc>
                <a:extLst>
                  <a:ext uri="{0D108BD9-81ED-4DB2-BD59-A6C34878D82A}">
                    <a16:rowId xmlns:a16="http://schemas.microsoft.com/office/drawing/2014/main" val="1954539167"/>
                  </a:ext>
                </a:extLst>
              </a:tr>
              <a:tr h="568960">
                <a:tc>
                  <a:txBody>
                    <a:bodyPr/>
                    <a:lstStyle/>
                    <a:p>
                      <a:r>
                        <a:rPr lang="en-US" sz="1500" dirty="0"/>
                        <a:t>Year-on-year self-decarbonization of the benchmark</a:t>
                      </a:r>
                      <a:endParaRPr lang="fr-FR" sz="1500" dirty="0"/>
                    </a:p>
                  </a:txBody>
                  <a:tcPr marL="121920" marR="121920" marT="60960" marB="60960"/>
                </a:tc>
                <a:tc gridSpan="2">
                  <a:txBody>
                    <a:bodyPr/>
                    <a:lstStyle/>
                    <a:p>
                      <a:r>
                        <a:rPr lang="en-US" sz="1500" dirty="0"/>
                        <a:t>At least 7%: in line with or beyond the decarbonization trajectory from the IPCC’s 1.5°C scenario</a:t>
                      </a:r>
                      <a:endParaRPr lang="fr-FR" sz="1500" dirty="0"/>
                    </a:p>
                  </a:txBody>
                  <a:tcPr marL="121920" marR="121920" marT="60960" marB="60960"/>
                </a:tc>
                <a:tc hMerge="1">
                  <a:txBody>
                    <a:bodyPr/>
                    <a:lstStyle/>
                    <a:p>
                      <a:endParaRPr lang="fr-FR" sz="1100" dirty="0"/>
                    </a:p>
                  </a:txBody>
                  <a:tcPr/>
                </a:tc>
                <a:extLst>
                  <a:ext uri="{0D108BD9-81ED-4DB2-BD59-A6C34878D82A}">
                    <a16:rowId xmlns:a16="http://schemas.microsoft.com/office/drawing/2014/main" val="1972110400"/>
                  </a:ext>
                </a:extLst>
              </a:tr>
            </a:tbl>
          </a:graphicData>
        </a:graphic>
      </p:graphicFrame>
    </p:spTree>
    <p:extLst>
      <p:ext uri="{BB962C8B-B14F-4D97-AF65-F5344CB8AC3E}">
        <p14:creationId xmlns:p14="http://schemas.microsoft.com/office/powerpoint/2010/main" val="2175757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833DB-BB05-4437-B1C6-86C7B9B43AAE}"/>
              </a:ext>
            </a:extLst>
          </p:cNvPr>
          <p:cNvSpPr>
            <a:spLocks noGrp="1"/>
          </p:cNvSpPr>
          <p:nvPr>
            <p:ph type="title"/>
          </p:nvPr>
        </p:nvSpPr>
        <p:spPr/>
        <p:txBody>
          <a:bodyPr/>
          <a:lstStyle/>
          <a:p>
            <a:r>
              <a:rPr lang="en-US" dirty="0"/>
              <a:t>To go further</a:t>
            </a:r>
            <a:endParaRPr lang="fr-FR" dirty="0"/>
          </a:p>
        </p:txBody>
      </p:sp>
      <p:sp>
        <p:nvSpPr>
          <p:cNvPr id="3" name="Espace réservé du texte 2">
            <a:extLst>
              <a:ext uri="{FF2B5EF4-FFF2-40B4-BE49-F238E27FC236}">
                <a16:creationId xmlns:a16="http://schemas.microsoft.com/office/drawing/2014/main" id="{1AD65B7C-16BC-45F2-94A6-D92AEEE51BC7}"/>
              </a:ext>
            </a:extLst>
          </p:cNvPr>
          <p:cNvSpPr>
            <a:spLocks noGrp="1"/>
          </p:cNvSpPr>
          <p:nvPr>
            <p:ph type="body" sz="quarter" idx="34"/>
          </p:nvPr>
        </p:nvSpPr>
        <p:spPr/>
        <p:txBody>
          <a:bodyPr/>
          <a:lstStyle/>
          <a:p>
            <a:endParaRPr lang="fr-FR"/>
          </a:p>
        </p:txBody>
      </p:sp>
      <p:sp>
        <p:nvSpPr>
          <p:cNvPr id="4" name="Espace réservé du texte 3">
            <a:extLst>
              <a:ext uri="{FF2B5EF4-FFF2-40B4-BE49-F238E27FC236}">
                <a16:creationId xmlns:a16="http://schemas.microsoft.com/office/drawing/2014/main" id="{8347A2C8-38A8-406B-A88E-8C724320A444}"/>
              </a:ext>
            </a:extLst>
          </p:cNvPr>
          <p:cNvSpPr>
            <a:spLocks noGrp="1"/>
          </p:cNvSpPr>
          <p:nvPr>
            <p:ph type="body" sz="quarter" idx="35"/>
          </p:nvPr>
        </p:nvSpPr>
        <p:spPr>
          <a:xfrm>
            <a:off x="7719060" y="2372883"/>
            <a:ext cx="3939540" cy="3357357"/>
          </a:xfrm>
        </p:spPr>
        <p:txBody>
          <a:bodyPr/>
          <a:lstStyle/>
          <a:p>
            <a:r>
              <a:rPr lang="en-US" dirty="0"/>
              <a:t>To go further: </a:t>
            </a:r>
          </a:p>
          <a:p>
            <a:endParaRPr lang="en-US" dirty="0">
              <a:solidFill>
                <a:schemeClr val="tx1"/>
              </a:solidFill>
            </a:endParaRPr>
          </a:p>
          <a:p>
            <a:r>
              <a:rPr lang="en-US" b="1" dirty="0">
                <a:solidFill>
                  <a:schemeClr val="tx1"/>
                </a:solidFill>
              </a:rPr>
              <a:t>Financial Markets in Practice: </a:t>
            </a:r>
          </a:p>
          <a:p>
            <a:pPr>
              <a:spcAft>
                <a:spcPts val="1200"/>
              </a:spcAft>
            </a:pPr>
            <a:r>
              <a:rPr lang="en-US" i="1" dirty="0">
                <a:solidFill>
                  <a:schemeClr val="tx1"/>
                </a:solidFill>
              </a:rPr>
              <a:t>From Post Crisis Intermediation to </a:t>
            </a:r>
            <a:r>
              <a:rPr lang="en-US" i="1" dirty="0" err="1">
                <a:solidFill>
                  <a:schemeClr val="tx1"/>
                </a:solidFill>
              </a:rPr>
              <a:t>FinTechs</a:t>
            </a:r>
            <a:r>
              <a:rPr lang="en-US" i="1" dirty="0">
                <a:solidFill>
                  <a:schemeClr val="tx1"/>
                </a:solidFill>
              </a:rPr>
              <a:t> </a:t>
            </a:r>
          </a:p>
          <a:p>
            <a:pPr>
              <a:spcBef>
                <a:spcPts val="0"/>
              </a:spcBef>
            </a:pPr>
            <a:r>
              <a:rPr lang="en-US" dirty="0"/>
              <a:t>by Charles-Albert Lehalle 	</a:t>
            </a:r>
          </a:p>
          <a:p>
            <a:pPr>
              <a:spcBef>
                <a:spcPts val="0"/>
              </a:spcBef>
            </a:pPr>
            <a:r>
              <a:rPr lang="en-US" dirty="0"/>
              <a:t>and Amine Raboun</a:t>
            </a:r>
            <a:endParaRPr lang="fr-FR" dirty="0"/>
          </a:p>
        </p:txBody>
      </p:sp>
      <p:pic>
        <p:nvPicPr>
          <p:cNvPr id="7" name="Image 6">
            <a:extLst>
              <a:ext uri="{FF2B5EF4-FFF2-40B4-BE49-F238E27FC236}">
                <a16:creationId xmlns:a16="http://schemas.microsoft.com/office/drawing/2014/main" id="{166FEF80-0E3A-47F9-97BC-BB1DB81C9B4D}"/>
              </a:ext>
            </a:extLst>
          </p:cNvPr>
          <p:cNvPicPr>
            <a:picLocks noChangeAspect="1"/>
          </p:cNvPicPr>
          <p:nvPr/>
        </p:nvPicPr>
        <p:blipFill>
          <a:blip r:embed="rId2"/>
          <a:stretch>
            <a:fillRect/>
          </a:stretch>
        </p:blipFill>
        <p:spPr>
          <a:xfrm>
            <a:off x="676849" y="1569999"/>
            <a:ext cx="5933700" cy="4092679"/>
          </a:xfrm>
          <a:prstGeom prst="rect">
            <a:avLst/>
          </a:prstGeom>
        </p:spPr>
      </p:pic>
    </p:spTree>
    <p:extLst>
      <p:ext uri="{BB962C8B-B14F-4D97-AF65-F5344CB8AC3E}">
        <p14:creationId xmlns:p14="http://schemas.microsoft.com/office/powerpoint/2010/main" val="34257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8277E47-CF49-4025-91AC-DF2D58D82EE9}"/>
              </a:ext>
            </a:extLst>
          </p:cNvPr>
          <p:cNvSpPr>
            <a:spLocks noGrp="1"/>
          </p:cNvSpPr>
          <p:nvPr>
            <p:ph type="title"/>
          </p:nvPr>
        </p:nvSpPr>
        <p:spPr/>
        <p:txBody>
          <a:bodyPr/>
          <a:lstStyle/>
          <a:p>
            <a:r>
              <a:rPr lang="en-US" dirty="0"/>
              <a:t>Outline: Asset Management</a:t>
            </a:r>
          </a:p>
        </p:txBody>
      </p:sp>
      <p:sp>
        <p:nvSpPr>
          <p:cNvPr id="17" name="Text Placeholder 16">
            <a:extLst>
              <a:ext uri="{FF2B5EF4-FFF2-40B4-BE49-F238E27FC236}">
                <a16:creationId xmlns:a16="http://schemas.microsoft.com/office/drawing/2014/main" id="{A7CB5FD9-88A3-444F-B983-020276E17071}"/>
              </a:ext>
            </a:extLst>
          </p:cNvPr>
          <p:cNvSpPr>
            <a:spLocks noGrp="1"/>
          </p:cNvSpPr>
          <p:nvPr>
            <p:ph type="body" sz="quarter" idx="34"/>
          </p:nvPr>
        </p:nvSpPr>
        <p:spPr/>
        <p:txBody>
          <a:bodyPr/>
          <a:lstStyle/>
          <a:p>
            <a:endParaRPr lang="en-US" dirty="0"/>
          </a:p>
        </p:txBody>
      </p:sp>
      <p:sp>
        <p:nvSpPr>
          <p:cNvPr id="18" name="Text Placeholder 17">
            <a:extLst>
              <a:ext uri="{FF2B5EF4-FFF2-40B4-BE49-F238E27FC236}">
                <a16:creationId xmlns:a16="http://schemas.microsoft.com/office/drawing/2014/main" id="{820EA7D1-C03D-491D-BE0A-0639EB5AA946}"/>
              </a:ext>
            </a:extLst>
          </p:cNvPr>
          <p:cNvSpPr>
            <a:spLocks noGrp="1"/>
          </p:cNvSpPr>
          <p:nvPr>
            <p:ph type="body" sz="quarter" idx="35"/>
          </p:nvPr>
        </p:nvSpPr>
        <p:spPr>
          <a:xfrm>
            <a:off x="677333" y="1398954"/>
            <a:ext cx="10820400" cy="4471393"/>
          </a:xfrm>
        </p:spPr>
        <p:txBody>
          <a:bodyPr/>
          <a:lstStyle/>
          <a:p>
            <a:pPr lvl="1">
              <a:buFont typeface="+mj-lt"/>
              <a:buAutoNum type="arabicPeriod"/>
            </a:pPr>
            <a:r>
              <a:rPr lang="en-US" dirty="0"/>
              <a:t>The role of Asset Management in the Financial System</a:t>
            </a:r>
          </a:p>
          <a:p>
            <a:pPr lvl="2"/>
            <a:r>
              <a:rPr lang="en-US" dirty="0"/>
              <a:t>The Contact Point between Financial System and the Real Economy</a:t>
            </a:r>
          </a:p>
          <a:p>
            <a:pPr lvl="2"/>
            <a:r>
              <a:rPr lang="en-US" dirty="0"/>
              <a:t>Intermediation by Asset Managers</a:t>
            </a:r>
          </a:p>
          <a:p>
            <a:pPr lvl="1">
              <a:buFont typeface="+mj-lt"/>
              <a:buAutoNum type="arabicPeriod"/>
            </a:pPr>
            <a:r>
              <a:rPr lang="en-US" dirty="0"/>
              <a:t>Overview of the Asset Management Industry</a:t>
            </a:r>
          </a:p>
          <a:p>
            <a:pPr lvl="1">
              <a:buFont typeface="+mj-lt"/>
              <a:buAutoNum type="arabicPeriod"/>
            </a:pPr>
            <a:r>
              <a:rPr lang="en-US" dirty="0"/>
              <a:t>Concentration at different levels</a:t>
            </a:r>
          </a:p>
          <a:p>
            <a:pPr lvl="2"/>
            <a:r>
              <a:rPr lang="en-US" dirty="0"/>
              <a:t>Concentration of Assets towards a Few Actors</a:t>
            </a:r>
          </a:p>
          <a:p>
            <a:pPr lvl="2"/>
            <a:r>
              <a:rPr lang="en-US" dirty="0"/>
              <a:t>Concentration of Assets towards a Few Strategies</a:t>
            </a:r>
          </a:p>
          <a:p>
            <a:pPr lvl="1">
              <a:buFont typeface="+mj-lt"/>
              <a:buAutoNum type="arabicPeriod"/>
            </a:pPr>
            <a:r>
              <a:rPr lang="en-US" dirty="0"/>
              <a:t>Recent Trends in Investing</a:t>
            </a:r>
          </a:p>
          <a:p>
            <a:pPr lvl="2"/>
            <a:r>
              <a:rPr lang="en-US" dirty="0"/>
              <a:t>ESG a new regulatory requirement</a:t>
            </a:r>
          </a:p>
          <a:p>
            <a:pPr lvl="2"/>
            <a:r>
              <a:rPr lang="en-US" dirty="0"/>
              <a:t>Factor Investing</a:t>
            </a:r>
          </a:p>
          <a:p>
            <a:pPr lvl="2"/>
            <a:r>
              <a:rPr lang="en-US" dirty="0"/>
              <a:t>Smart Beta</a:t>
            </a:r>
          </a:p>
        </p:txBody>
      </p:sp>
    </p:spTree>
    <p:extLst>
      <p:ext uri="{BB962C8B-B14F-4D97-AF65-F5344CB8AC3E}">
        <p14:creationId xmlns:p14="http://schemas.microsoft.com/office/powerpoint/2010/main" val="58056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6B17-92DF-40E9-AAC7-EBC55AB2CF45}"/>
              </a:ext>
            </a:extLst>
          </p:cNvPr>
          <p:cNvSpPr>
            <a:spLocks noGrp="1"/>
          </p:cNvSpPr>
          <p:nvPr>
            <p:ph type="title"/>
          </p:nvPr>
        </p:nvSpPr>
        <p:spPr>
          <a:xfrm>
            <a:off x="1007435" y="1988840"/>
            <a:ext cx="9793088" cy="2592288"/>
          </a:xfrm>
        </p:spPr>
        <p:txBody>
          <a:bodyPr/>
          <a:lstStyle/>
          <a:p>
            <a:pPr algn="ctr"/>
            <a:r>
              <a:rPr lang="fr-FR" sz="4267" dirty="0"/>
              <a:t>The rôle of Asset Management in the Financial System</a:t>
            </a:r>
          </a:p>
        </p:txBody>
      </p:sp>
      <p:sp>
        <p:nvSpPr>
          <p:cNvPr id="3" name="Text Placeholder 2">
            <a:extLst>
              <a:ext uri="{FF2B5EF4-FFF2-40B4-BE49-F238E27FC236}">
                <a16:creationId xmlns:a16="http://schemas.microsoft.com/office/drawing/2014/main" id="{C76A735B-A952-43FB-BC2D-D66F4A0ED392}"/>
              </a:ext>
            </a:extLst>
          </p:cNvPr>
          <p:cNvSpPr>
            <a:spLocks noGrp="1"/>
          </p:cNvSpPr>
          <p:nvPr>
            <p:ph type="body" sz="quarter" idx="34"/>
          </p:nvPr>
        </p:nvSpPr>
        <p:spPr/>
        <p:txBody>
          <a:bodyPr/>
          <a:lstStyle/>
          <a:p>
            <a:endParaRPr lang="fr-FR"/>
          </a:p>
        </p:txBody>
      </p:sp>
    </p:spTree>
    <p:extLst>
      <p:ext uri="{BB962C8B-B14F-4D97-AF65-F5344CB8AC3E}">
        <p14:creationId xmlns:p14="http://schemas.microsoft.com/office/powerpoint/2010/main" val="73835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62C17-B301-4FFB-BF1C-09C59B945B99}"/>
              </a:ext>
            </a:extLst>
          </p:cNvPr>
          <p:cNvSpPr>
            <a:spLocks noGrp="1"/>
          </p:cNvSpPr>
          <p:nvPr>
            <p:ph type="title"/>
          </p:nvPr>
        </p:nvSpPr>
        <p:spPr/>
        <p:txBody>
          <a:bodyPr/>
          <a:lstStyle/>
          <a:p>
            <a:r>
              <a:rPr lang="fr-FR" dirty="0"/>
              <a:t>The rôle of Asset Management</a:t>
            </a:r>
          </a:p>
        </p:txBody>
      </p:sp>
      <p:sp>
        <p:nvSpPr>
          <p:cNvPr id="3" name="Espace réservé du texte 2">
            <a:extLst>
              <a:ext uri="{FF2B5EF4-FFF2-40B4-BE49-F238E27FC236}">
                <a16:creationId xmlns:a16="http://schemas.microsoft.com/office/drawing/2014/main" id="{AC5A3745-E765-4B9F-A4F6-DED07E7836FB}"/>
              </a:ext>
            </a:extLst>
          </p:cNvPr>
          <p:cNvSpPr>
            <a:spLocks noGrp="1"/>
          </p:cNvSpPr>
          <p:nvPr>
            <p:ph type="body" sz="quarter" idx="34"/>
          </p:nvPr>
        </p:nvSpPr>
        <p:spPr/>
        <p:txBody>
          <a:bodyPr/>
          <a:lstStyle/>
          <a:p>
            <a:endParaRPr lang="fr-FR"/>
          </a:p>
        </p:txBody>
      </p:sp>
      <p:sp>
        <p:nvSpPr>
          <p:cNvPr id="4" name="Espace réservé du texte 3">
            <a:extLst>
              <a:ext uri="{FF2B5EF4-FFF2-40B4-BE49-F238E27FC236}">
                <a16:creationId xmlns:a16="http://schemas.microsoft.com/office/drawing/2014/main" id="{FA53375E-CC63-4C3C-BFF0-2F91A0D136AD}"/>
              </a:ext>
            </a:extLst>
          </p:cNvPr>
          <p:cNvSpPr>
            <a:spLocks noGrp="1"/>
          </p:cNvSpPr>
          <p:nvPr>
            <p:ph type="body" sz="quarter" idx="35"/>
          </p:nvPr>
        </p:nvSpPr>
        <p:spPr/>
        <p:txBody>
          <a:bodyPr/>
          <a:lstStyle/>
          <a:p>
            <a:pPr marL="457200" indent="-457200">
              <a:buFont typeface="+mj-lt"/>
              <a:buAutoNum type="arabicPeriod"/>
            </a:pPr>
            <a:r>
              <a:rPr lang="en-US" b="0" i="0" dirty="0">
                <a:effectLst/>
                <a:latin typeface="+mj-lt"/>
              </a:rPr>
              <a:t>Channeling long-term savings into the economy</a:t>
            </a:r>
          </a:p>
          <a:p>
            <a:pPr marL="457200" indent="-457200">
              <a:buFont typeface="+mj-lt"/>
              <a:buAutoNum type="arabicPeriod"/>
            </a:pPr>
            <a:r>
              <a:rPr lang="en-US" b="0" i="0" dirty="0">
                <a:effectLst/>
                <a:latin typeface="+mj-lt"/>
              </a:rPr>
              <a:t>Helping people provide for their future</a:t>
            </a:r>
          </a:p>
          <a:p>
            <a:pPr marL="457200" indent="-457200">
              <a:buFont typeface="+mj-lt"/>
              <a:buAutoNum type="arabicPeriod"/>
            </a:pPr>
            <a:r>
              <a:rPr lang="en-US" b="0" i="0" dirty="0">
                <a:effectLst/>
                <a:latin typeface="+mj-lt"/>
              </a:rPr>
              <a:t>Offering investment solutions to retail and institutional investors</a:t>
            </a:r>
          </a:p>
          <a:p>
            <a:pPr marL="457200" indent="-457200">
              <a:buFont typeface="+mj-lt"/>
              <a:buAutoNum type="arabicPeriod"/>
            </a:pPr>
            <a:r>
              <a:rPr lang="en-US" b="0" i="0" dirty="0">
                <a:effectLst/>
                <a:latin typeface="+mj-lt"/>
              </a:rPr>
              <a:t>Managing risks</a:t>
            </a:r>
          </a:p>
          <a:p>
            <a:pPr marL="457200" indent="-457200">
              <a:buFont typeface="+mj-lt"/>
              <a:buAutoNum type="arabicPeriod"/>
            </a:pPr>
            <a:r>
              <a:rPr lang="en-US" b="0" i="0" dirty="0">
                <a:effectLst/>
                <a:latin typeface="+mj-lt"/>
              </a:rPr>
              <a:t>Acting in the best interest of investors</a:t>
            </a:r>
          </a:p>
          <a:p>
            <a:pPr marL="457200" indent="-457200">
              <a:buFont typeface="+mj-lt"/>
              <a:buAutoNum type="arabicPeriod"/>
            </a:pPr>
            <a:r>
              <a:rPr lang="en-US" b="0" i="0" dirty="0">
                <a:effectLst/>
                <a:latin typeface="+mj-lt"/>
              </a:rPr>
              <a:t>Representing the largest investors in capital markets</a:t>
            </a:r>
          </a:p>
          <a:p>
            <a:pPr marL="457200" indent="-457200">
              <a:buFont typeface="+mj-lt"/>
              <a:buAutoNum type="arabicPeriod"/>
            </a:pPr>
            <a:r>
              <a:rPr lang="en-US" b="0" i="0" dirty="0">
                <a:effectLst/>
                <a:latin typeface="+mj-lt"/>
              </a:rPr>
              <a:t>Playing a key role in financing the transition to a sustainable economy</a:t>
            </a:r>
          </a:p>
          <a:p>
            <a:pPr marL="457200" indent="-457200">
              <a:buFont typeface="+mj-lt"/>
              <a:buAutoNum type="arabicPeriod"/>
            </a:pPr>
            <a:r>
              <a:rPr lang="en-US" b="0" i="0" dirty="0">
                <a:effectLst/>
                <a:latin typeface="+mj-lt"/>
              </a:rPr>
              <a:t>Engaging with investee companies and holding them to account</a:t>
            </a:r>
          </a:p>
          <a:p>
            <a:pPr marL="457200" indent="-457200">
              <a:buFont typeface="+mj-lt"/>
              <a:buAutoNum type="arabicPeriod"/>
            </a:pPr>
            <a:endParaRPr lang="fr-FR" dirty="0">
              <a:latin typeface="+mj-lt"/>
            </a:endParaRPr>
          </a:p>
        </p:txBody>
      </p:sp>
      <p:sp>
        <p:nvSpPr>
          <p:cNvPr id="5" name="Espace réservé du texte 4">
            <a:extLst>
              <a:ext uri="{FF2B5EF4-FFF2-40B4-BE49-F238E27FC236}">
                <a16:creationId xmlns:a16="http://schemas.microsoft.com/office/drawing/2014/main" id="{87C0E976-790A-4E7F-B245-BF2B25AC2225}"/>
              </a:ext>
            </a:extLst>
          </p:cNvPr>
          <p:cNvSpPr>
            <a:spLocks noGrp="1"/>
          </p:cNvSpPr>
          <p:nvPr>
            <p:ph type="body" sz="quarter" idx="17"/>
          </p:nvPr>
        </p:nvSpPr>
        <p:spPr/>
        <p:txBody>
          <a:bodyPr/>
          <a:lstStyle/>
          <a:p>
            <a:endParaRPr lang="fr-FR"/>
          </a:p>
        </p:txBody>
      </p:sp>
    </p:spTree>
    <p:extLst>
      <p:ext uri="{BB962C8B-B14F-4D97-AF65-F5344CB8AC3E}">
        <p14:creationId xmlns:p14="http://schemas.microsoft.com/office/powerpoint/2010/main" val="363800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0FC2F-E5C4-4FDF-B05C-A14144F6CED2}"/>
              </a:ext>
            </a:extLst>
          </p:cNvPr>
          <p:cNvSpPr>
            <a:spLocks noGrp="1"/>
          </p:cNvSpPr>
          <p:nvPr>
            <p:ph type="title"/>
          </p:nvPr>
        </p:nvSpPr>
        <p:spPr>
          <a:xfrm>
            <a:off x="692150" y="448567"/>
            <a:ext cx="10807701" cy="374516"/>
          </a:xfrm>
        </p:spPr>
        <p:txBody>
          <a:bodyPr/>
          <a:lstStyle/>
          <a:p>
            <a:r>
              <a:rPr lang="en-US" dirty="0"/>
              <a:t>Channeling long-term savings into investments</a:t>
            </a:r>
            <a:endParaRPr lang="fr-FR" dirty="0"/>
          </a:p>
        </p:txBody>
      </p:sp>
      <p:sp>
        <p:nvSpPr>
          <p:cNvPr id="3" name="Espace réservé du texte 2">
            <a:extLst>
              <a:ext uri="{FF2B5EF4-FFF2-40B4-BE49-F238E27FC236}">
                <a16:creationId xmlns:a16="http://schemas.microsoft.com/office/drawing/2014/main" id="{E3C27E6A-EA70-4BD5-9D51-553668B73E7E}"/>
              </a:ext>
            </a:extLst>
          </p:cNvPr>
          <p:cNvSpPr>
            <a:spLocks noGrp="1"/>
          </p:cNvSpPr>
          <p:nvPr>
            <p:ph type="body" sz="quarter" idx="34"/>
          </p:nvPr>
        </p:nvSpPr>
        <p:spPr/>
        <p:txBody>
          <a:bodyPr/>
          <a:lstStyle/>
          <a:p>
            <a:endParaRPr lang="fr-FR"/>
          </a:p>
        </p:txBody>
      </p:sp>
      <p:pic>
        <p:nvPicPr>
          <p:cNvPr id="8" name="Image 7">
            <a:extLst>
              <a:ext uri="{FF2B5EF4-FFF2-40B4-BE49-F238E27FC236}">
                <a16:creationId xmlns:a16="http://schemas.microsoft.com/office/drawing/2014/main" id="{E5216A9D-B926-479D-9D70-72374BAD9E8F}"/>
              </a:ext>
            </a:extLst>
          </p:cNvPr>
          <p:cNvPicPr>
            <a:picLocks noChangeAspect="1"/>
          </p:cNvPicPr>
          <p:nvPr/>
        </p:nvPicPr>
        <p:blipFill>
          <a:blip r:embed="rId2"/>
          <a:stretch>
            <a:fillRect/>
          </a:stretch>
        </p:blipFill>
        <p:spPr>
          <a:xfrm>
            <a:off x="0" y="2047188"/>
            <a:ext cx="6574269" cy="4070089"/>
          </a:xfrm>
          <a:prstGeom prst="rect">
            <a:avLst/>
          </a:prstGeom>
        </p:spPr>
      </p:pic>
      <p:pic>
        <p:nvPicPr>
          <p:cNvPr id="6" name="Image 5">
            <a:extLst>
              <a:ext uri="{FF2B5EF4-FFF2-40B4-BE49-F238E27FC236}">
                <a16:creationId xmlns:a16="http://schemas.microsoft.com/office/drawing/2014/main" id="{545B48A8-4CF0-465B-98F1-2EEC1CA07F34}"/>
              </a:ext>
            </a:extLst>
          </p:cNvPr>
          <p:cNvPicPr>
            <a:picLocks noChangeAspect="1"/>
          </p:cNvPicPr>
          <p:nvPr/>
        </p:nvPicPr>
        <p:blipFill>
          <a:blip r:embed="rId3"/>
          <a:stretch>
            <a:fillRect/>
          </a:stretch>
        </p:blipFill>
        <p:spPr>
          <a:xfrm>
            <a:off x="5936651" y="1355956"/>
            <a:ext cx="6255349" cy="2609555"/>
          </a:xfrm>
          <a:prstGeom prst="rect">
            <a:avLst/>
          </a:prstGeom>
        </p:spPr>
      </p:pic>
      <p:sp>
        <p:nvSpPr>
          <p:cNvPr id="9" name="ZoneTexte 8">
            <a:extLst>
              <a:ext uri="{FF2B5EF4-FFF2-40B4-BE49-F238E27FC236}">
                <a16:creationId xmlns:a16="http://schemas.microsoft.com/office/drawing/2014/main" id="{B493FAC9-B5AE-49C7-B0FC-5F48FCB42B65}"/>
              </a:ext>
            </a:extLst>
          </p:cNvPr>
          <p:cNvSpPr txBox="1"/>
          <p:nvPr/>
        </p:nvSpPr>
        <p:spPr>
          <a:xfrm>
            <a:off x="6672064" y="4496595"/>
            <a:ext cx="5376597" cy="1149289"/>
          </a:xfrm>
          <a:prstGeom prst="rect">
            <a:avLst/>
          </a:prstGeom>
          <a:noFill/>
        </p:spPr>
        <p:txBody>
          <a:bodyPr wrap="square" lIns="0" tIns="0" rIns="0" bIns="0" rtlCol="0">
            <a:spAutoFit/>
          </a:bodyPr>
          <a:lstStyle/>
          <a:p>
            <a:pPr marL="380990" indent="-380990">
              <a:buFont typeface="Wingdings" panose="05000000000000000000" pitchFamily="2" charset="2"/>
              <a:buChar char="Ø"/>
            </a:pPr>
            <a:r>
              <a:rPr lang="fr-FR" sz="1867" dirty="0">
                <a:latin typeface="+mj-lt"/>
              </a:rPr>
              <a:t>Long </a:t>
            </a:r>
            <a:r>
              <a:rPr lang="fr-FR" sz="1867" dirty="0" err="1">
                <a:latin typeface="+mj-lt"/>
              </a:rPr>
              <a:t>term</a:t>
            </a:r>
            <a:r>
              <a:rPr lang="fr-FR" sz="1867" dirty="0">
                <a:latin typeface="+mj-lt"/>
              </a:rPr>
              <a:t> </a:t>
            </a:r>
            <a:r>
              <a:rPr lang="fr-FR" sz="1867" dirty="0" err="1">
                <a:latin typeface="+mj-lt"/>
              </a:rPr>
              <a:t>efficiency</a:t>
            </a:r>
            <a:r>
              <a:rPr lang="fr-FR" sz="1867" dirty="0">
                <a:latin typeface="+mj-lt"/>
              </a:rPr>
              <a:t>: </a:t>
            </a:r>
            <a:r>
              <a:rPr lang="fr-FR" sz="1867" dirty="0" err="1">
                <a:latin typeface="+mj-lt"/>
              </a:rPr>
              <a:t>Allocate</a:t>
            </a:r>
            <a:r>
              <a:rPr lang="fr-FR" sz="1867" dirty="0">
                <a:latin typeface="+mj-lt"/>
              </a:rPr>
              <a:t> </a:t>
            </a:r>
            <a:r>
              <a:rPr lang="fr-FR" sz="1867" dirty="0" err="1">
                <a:latin typeface="+mj-lt"/>
              </a:rPr>
              <a:t>savings</a:t>
            </a:r>
            <a:r>
              <a:rPr lang="fr-FR" sz="1867" dirty="0">
                <a:latin typeface="+mj-lt"/>
              </a:rPr>
              <a:t> to </a:t>
            </a:r>
            <a:r>
              <a:rPr lang="fr-FR" sz="1867" dirty="0" err="1">
                <a:latin typeface="+mj-lt"/>
              </a:rPr>
              <a:t>most</a:t>
            </a:r>
            <a:r>
              <a:rPr lang="fr-FR" sz="1867" dirty="0">
                <a:latin typeface="+mj-lt"/>
              </a:rPr>
              <a:t> </a:t>
            </a:r>
            <a:r>
              <a:rPr lang="fr-FR" sz="1867" dirty="0" err="1">
                <a:latin typeface="+mj-lt"/>
              </a:rPr>
              <a:t>porductive</a:t>
            </a:r>
            <a:r>
              <a:rPr lang="fr-FR" sz="1867" dirty="0">
                <a:latin typeface="+mj-lt"/>
              </a:rPr>
              <a:t> </a:t>
            </a:r>
            <a:r>
              <a:rPr lang="fr-FR" sz="1867" dirty="0" err="1">
                <a:latin typeface="+mj-lt"/>
              </a:rPr>
              <a:t>investments</a:t>
            </a:r>
            <a:endParaRPr lang="fr-FR" sz="1867" dirty="0">
              <a:latin typeface="+mj-lt"/>
            </a:endParaRPr>
          </a:p>
          <a:p>
            <a:pPr marL="380990" indent="-380990">
              <a:buFont typeface="Wingdings" panose="05000000000000000000" pitchFamily="2" charset="2"/>
              <a:buChar char="Ø"/>
            </a:pPr>
            <a:r>
              <a:rPr lang="fr-FR" sz="1867" dirty="0">
                <a:latin typeface="+mj-lt"/>
              </a:rPr>
              <a:t>Short </a:t>
            </a:r>
            <a:r>
              <a:rPr lang="fr-FR" sz="1867" dirty="0" err="1">
                <a:latin typeface="+mj-lt"/>
              </a:rPr>
              <a:t>term</a:t>
            </a:r>
            <a:r>
              <a:rPr lang="fr-FR" sz="1867" dirty="0">
                <a:latin typeface="+mj-lt"/>
              </a:rPr>
              <a:t> </a:t>
            </a:r>
            <a:r>
              <a:rPr lang="fr-FR" sz="1867" dirty="0" err="1">
                <a:latin typeface="+mj-lt"/>
              </a:rPr>
              <a:t>efficiency</a:t>
            </a:r>
            <a:r>
              <a:rPr lang="fr-FR" sz="1867" dirty="0">
                <a:latin typeface="+mj-lt"/>
              </a:rPr>
              <a:t>: Do </a:t>
            </a:r>
            <a:r>
              <a:rPr lang="fr-FR" sz="1867" dirty="0" err="1">
                <a:latin typeface="+mj-lt"/>
              </a:rPr>
              <a:t>better</a:t>
            </a:r>
            <a:r>
              <a:rPr lang="fr-FR" sz="1867" dirty="0">
                <a:latin typeface="+mj-lt"/>
              </a:rPr>
              <a:t> </a:t>
            </a:r>
            <a:r>
              <a:rPr lang="fr-FR" sz="1867" dirty="0" err="1">
                <a:latin typeface="+mj-lt"/>
              </a:rPr>
              <a:t>than</a:t>
            </a:r>
            <a:r>
              <a:rPr lang="fr-FR" sz="1867" dirty="0">
                <a:latin typeface="+mj-lt"/>
              </a:rPr>
              <a:t> </a:t>
            </a:r>
            <a:r>
              <a:rPr lang="fr-FR" sz="1867" dirty="0" err="1">
                <a:latin typeface="+mj-lt"/>
              </a:rPr>
              <a:t>average</a:t>
            </a:r>
            <a:r>
              <a:rPr lang="fr-FR" sz="1867" dirty="0">
                <a:latin typeface="+mj-lt"/>
              </a:rPr>
              <a:t>/ </a:t>
            </a:r>
            <a:r>
              <a:rPr lang="fr-FR" sz="1867" dirty="0" err="1">
                <a:latin typeface="+mj-lt"/>
              </a:rPr>
              <a:t>competitors</a:t>
            </a:r>
            <a:r>
              <a:rPr lang="fr-FR" sz="1867" dirty="0">
                <a:latin typeface="+mj-lt"/>
              </a:rPr>
              <a:t>  </a:t>
            </a:r>
          </a:p>
        </p:txBody>
      </p:sp>
    </p:spTree>
    <p:extLst>
      <p:ext uri="{BB962C8B-B14F-4D97-AF65-F5344CB8AC3E}">
        <p14:creationId xmlns:p14="http://schemas.microsoft.com/office/powerpoint/2010/main" val="1167607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10" descr="Une image contenant ciel, extérieur, eau, nature&#10;&#10;Description générée automatiquement">
            <a:extLst>
              <a:ext uri="{FF2B5EF4-FFF2-40B4-BE49-F238E27FC236}">
                <a16:creationId xmlns:a16="http://schemas.microsoft.com/office/drawing/2014/main" id="{6BCB08FC-811B-4597-8962-FDFCA4376325}"/>
              </a:ext>
            </a:extLst>
          </p:cNvPr>
          <p:cNvPicPr>
            <a:picLocks noGrp="1" noChangeAspect="1"/>
          </p:cNvPicPr>
          <p:nvPr>
            <p:ph type="pic" sz="quarter" idx="37"/>
          </p:nvPr>
        </p:nvPicPr>
        <p:blipFill>
          <a:blip r:embed="rId3"/>
          <a:srcRect l="16923" r="16923"/>
          <a:stretch>
            <a:fillRect/>
          </a:stretch>
        </p:blipFill>
        <p:spPr>
          <a:xfrm>
            <a:off x="8342355" y="1218180"/>
            <a:ext cx="896581" cy="644944"/>
          </a:xfrm>
        </p:spPr>
      </p:pic>
      <p:pic>
        <p:nvPicPr>
          <p:cNvPr id="15" name="Espace réservé pour une image  14" descr="Une image contenant sport aquatique, sport, nageant, fond marin&#10;&#10;Description générée automatiquement">
            <a:extLst>
              <a:ext uri="{FF2B5EF4-FFF2-40B4-BE49-F238E27FC236}">
                <a16:creationId xmlns:a16="http://schemas.microsoft.com/office/drawing/2014/main" id="{103B7DED-C1C3-4AC0-ABCA-84858302015C}"/>
              </a:ext>
            </a:extLst>
          </p:cNvPr>
          <p:cNvPicPr>
            <a:picLocks noGrp="1" noChangeAspect="1"/>
          </p:cNvPicPr>
          <p:nvPr>
            <p:ph type="pic" sz="quarter" idx="38"/>
          </p:nvPr>
        </p:nvPicPr>
        <p:blipFill>
          <a:blip r:embed="rId4"/>
          <a:srcRect l="17364" r="17364"/>
          <a:stretch>
            <a:fillRect/>
          </a:stretch>
        </p:blipFill>
        <p:spPr>
          <a:xfrm>
            <a:off x="8342355" y="2376183"/>
            <a:ext cx="896581" cy="642139"/>
          </a:xfrm>
        </p:spPr>
      </p:pic>
      <p:pic>
        <p:nvPicPr>
          <p:cNvPr id="19" name="Espace réservé pour une image  18" descr="Une image contenant herbe, extérieur, bâtiment, stade&#10;&#10;Description générée automatiquement">
            <a:extLst>
              <a:ext uri="{FF2B5EF4-FFF2-40B4-BE49-F238E27FC236}">
                <a16:creationId xmlns:a16="http://schemas.microsoft.com/office/drawing/2014/main" id="{A8912AC3-E28F-4017-9409-712652B93A4D}"/>
              </a:ext>
            </a:extLst>
          </p:cNvPr>
          <p:cNvPicPr>
            <a:picLocks noGrp="1" noChangeAspect="1"/>
          </p:cNvPicPr>
          <p:nvPr>
            <p:ph type="pic" sz="quarter" idx="39"/>
          </p:nvPr>
        </p:nvPicPr>
        <p:blipFill>
          <a:blip r:embed="rId5"/>
          <a:srcRect l="17223" r="17223"/>
          <a:stretch>
            <a:fillRect/>
          </a:stretch>
        </p:blipFill>
        <p:spPr>
          <a:xfrm>
            <a:off x="8342355" y="3536077"/>
            <a:ext cx="896581" cy="600275"/>
          </a:xfrm>
        </p:spPr>
      </p:pic>
      <p:pic>
        <p:nvPicPr>
          <p:cNvPr id="23" name="Espace réservé pour une image  22">
            <a:extLst>
              <a:ext uri="{FF2B5EF4-FFF2-40B4-BE49-F238E27FC236}">
                <a16:creationId xmlns:a16="http://schemas.microsoft.com/office/drawing/2014/main" id="{8015EF1C-9E8E-43C6-B5E0-69ADE9F224E9}"/>
              </a:ext>
            </a:extLst>
          </p:cNvPr>
          <p:cNvPicPr>
            <a:picLocks noGrp="1" noChangeAspect="1"/>
          </p:cNvPicPr>
          <p:nvPr>
            <p:ph type="pic" sz="quarter" idx="40"/>
          </p:nvPr>
        </p:nvPicPr>
        <p:blipFill>
          <a:blip r:embed="rId6"/>
          <a:srcRect l="16578" r="16578"/>
          <a:stretch>
            <a:fillRect/>
          </a:stretch>
        </p:blipFill>
        <p:spPr>
          <a:xfrm>
            <a:off x="8348992" y="4700820"/>
            <a:ext cx="896581" cy="642139"/>
          </a:xfrm>
        </p:spPr>
      </p:pic>
      <p:sp>
        <p:nvSpPr>
          <p:cNvPr id="4" name="Espace réservé du texte 3">
            <a:extLst>
              <a:ext uri="{FF2B5EF4-FFF2-40B4-BE49-F238E27FC236}">
                <a16:creationId xmlns:a16="http://schemas.microsoft.com/office/drawing/2014/main" id="{8F65BD66-BDBB-4A62-A228-38CE261D1009}"/>
              </a:ext>
            </a:extLst>
          </p:cNvPr>
          <p:cNvSpPr>
            <a:spLocks noGrp="1"/>
          </p:cNvSpPr>
          <p:nvPr>
            <p:ph type="body" sz="quarter" idx="41"/>
          </p:nvPr>
        </p:nvSpPr>
        <p:spPr>
          <a:xfrm>
            <a:off x="623007" y="1298870"/>
            <a:ext cx="7297789" cy="1616571"/>
          </a:xfrm>
        </p:spPr>
        <p:txBody>
          <a:bodyPr>
            <a:normAutofit fontScale="92500" lnSpcReduction="20000"/>
          </a:bodyPr>
          <a:lstStyle/>
          <a:p>
            <a:pPr>
              <a:spcAft>
                <a:spcPts val="800"/>
              </a:spcAft>
            </a:pPr>
            <a:r>
              <a:rPr lang="en-US" sz="1333" dirty="0">
                <a:solidFill>
                  <a:schemeClr val="tx1"/>
                </a:solidFill>
              </a:rPr>
              <a:t>To be taxonomy-eligible, an economic activity must go through 4 steps:</a:t>
            </a:r>
          </a:p>
          <a:p>
            <a:pPr lvl="1">
              <a:spcAft>
                <a:spcPts val="800"/>
              </a:spcAft>
              <a:buFont typeface="+mj-lt"/>
              <a:buAutoNum type="arabicPeriod"/>
            </a:pPr>
            <a:r>
              <a:rPr lang="en-US" sz="1333" dirty="0"/>
              <a:t>Contribute substantially to one or more of the 6 environmental objectives </a:t>
            </a:r>
          </a:p>
          <a:p>
            <a:pPr lvl="1">
              <a:spcAft>
                <a:spcPts val="800"/>
              </a:spcAft>
              <a:buFont typeface="+mj-lt"/>
              <a:buAutoNum type="arabicPeriod"/>
            </a:pPr>
            <a:r>
              <a:rPr lang="en-US" sz="1333" dirty="0"/>
              <a:t>Do no significant harm to any other environmental objective </a:t>
            </a:r>
          </a:p>
          <a:p>
            <a:pPr lvl="1">
              <a:spcAft>
                <a:spcPts val="800"/>
              </a:spcAft>
              <a:buFont typeface="+mj-lt"/>
              <a:buAutoNum type="arabicPeriod"/>
            </a:pPr>
            <a:r>
              <a:rPr lang="en-US" sz="1333" dirty="0"/>
              <a:t>Comply with minimum social safeguards (ILO core </a:t>
            </a:r>
            <a:r>
              <a:rPr lang="en-US" sz="1333" dirty="0" err="1"/>
              <a:t>labour</a:t>
            </a:r>
            <a:r>
              <a:rPr lang="en-US" sz="1333" dirty="0"/>
              <a:t> conventions) </a:t>
            </a:r>
          </a:p>
          <a:p>
            <a:pPr lvl="1">
              <a:spcAft>
                <a:spcPts val="800"/>
              </a:spcAft>
              <a:buFont typeface="+mj-lt"/>
              <a:buAutoNum type="arabicPeriod"/>
            </a:pPr>
            <a:r>
              <a:rPr lang="en-US" sz="1333" dirty="0"/>
              <a:t>Comply with the technical screening criteria</a:t>
            </a:r>
          </a:p>
        </p:txBody>
      </p:sp>
      <p:sp>
        <p:nvSpPr>
          <p:cNvPr id="5" name="Espace réservé du texte 4">
            <a:extLst>
              <a:ext uri="{FF2B5EF4-FFF2-40B4-BE49-F238E27FC236}">
                <a16:creationId xmlns:a16="http://schemas.microsoft.com/office/drawing/2014/main" id="{21D2332C-9732-431E-8547-9B83ACD021D0}"/>
              </a:ext>
            </a:extLst>
          </p:cNvPr>
          <p:cNvSpPr>
            <a:spLocks noGrp="1"/>
          </p:cNvSpPr>
          <p:nvPr>
            <p:ph type="body" sz="quarter" idx="11"/>
          </p:nvPr>
        </p:nvSpPr>
        <p:spPr>
          <a:xfrm>
            <a:off x="623007" y="877198"/>
            <a:ext cx="7297788" cy="287867"/>
          </a:xfrm>
        </p:spPr>
        <p:txBody>
          <a:bodyPr anchor="ctr">
            <a:normAutofit/>
          </a:bodyPr>
          <a:lstStyle/>
          <a:p>
            <a:pPr>
              <a:spcAft>
                <a:spcPts val="800"/>
              </a:spcAft>
            </a:pPr>
            <a:r>
              <a:rPr lang="fr-FR" dirty="0"/>
              <a:t>The </a:t>
            </a:r>
            <a:r>
              <a:rPr lang="fr-FR" dirty="0" err="1"/>
              <a:t>European</a:t>
            </a:r>
            <a:r>
              <a:rPr lang="fr-FR" dirty="0"/>
              <a:t> </a:t>
            </a:r>
            <a:r>
              <a:rPr lang="fr-FR" dirty="0" err="1"/>
              <a:t>Taxonomy</a:t>
            </a:r>
            <a:r>
              <a:rPr lang="fr-FR" dirty="0"/>
              <a:t> of </a:t>
            </a:r>
            <a:r>
              <a:rPr lang="fr-FR" dirty="0" err="1"/>
              <a:t>Sustainalble</a:t>
            </a:r>
            <a:r>
              <a:rPr lang="fr-FR" dirty="0"/>
              <a:t> </a:t>
            </a:r>
            <a:r>
              <a:rPr lang="fr-FR" dirty="0" err="1"/>
              <a:t>Activities</a:t>
            </a:r>
            <a:endParaRPr lang="fr-FR" dirty="0"/>
          </a:p>
        </p:txBody>
      </p:sp>
      <p:sp>
        <p:nvSpPr>
          <p:cNvPr id="2" name="Titre 1">
            <a:extLst>
              <a:ext uri="{FF2B5EF4-FFF2-40B4-BE49-F238E27FC236}">
                <a16:creationId xmlns:a16="http://schemas.microsoft.com/office/drawing/2014/main" id="{F58B428F-31AD-4B90-8168-9DAA9E76DEF4}"/>
              </a:ext>
            </a:extLst>
          </p:cNvPr>
          <p:cNvSpPr>
            <a:spLocks noGrp="1"/>
          </p:cNvSpPr>
          <p:nvPr>
            <p:ph type="title"/>
          </p:nvPr>
        </p:nvSpPr>
        <p:spPr>
          <a:xfrm>
            <a:off x="690033" y="308062"/>
            <a:ext cx="7431836" cy="374516"/>
          </a:xfrm>
        </p:spPr>
        <p:txBody>
          <a:bodyPr anchor="ctr">
            <a:noAutofit/>
          </a:bodyPr>
          <a:lstStyle/>
          <a:p>
            <a:pPr>
              <a:lnSpc>
                <a:spcPct val="90000"/>
              </a:lnSpc>
            </a:pPr>
            <a:r>
              <a:rPr lang="fr-FR" sz="2667" dirty="0" err="1"/>
              <a:t>Financing</a:t>
            </a:r>
            <a:r>
              <a:rPr lang="fr-FR" sz="2667" dirty="0"/>
              <a:t> the transition to a </a:t>
            </a:r>
            <a:r>
              <a:rPr lang="fr-FR" sz="2667" dirty="0" err="1"/>
              <a:t>sustainable</a:t>
            </a:r>
            <a:r>
              <a:rPr lang="fr-FR" sz="2667" dirty="0"/>
              <a:t> </a:t>
            </a:r>
            <a:r>
              <a:rPr lang="fr-FR" sz="2667" dirty="0" err="1"/>
              <a:t>economy</a:t>
            </a:r>
            <a:endParaRPr lang="fr-FR" sz="2667" dirty="0"/>
          </a:p>
        </p:txBody>
      </p:sp>
      <p:sp>
        <p:nvSpPr>
          <p:cNvPr id="22" name="Text Placeholder 10">
            <a:extLst>
              <a:ext uri="{FF2B5EF4-FFF2-40B4-BE49-F238E27FC236}">
                <a16:creationId xmlns:a16="http://schemas.microsoft.com/office/drawing/2014/main" id="{E321F9C0-BFF6-4FD6-9746-67F2D56D7A1F}"/>
              </a:ext>
            </a:extLst>
          </p:cNvPr>
          <p:cNvSpPr>
            <a:spLocks noGrp="1"/>
          </p:cNvSpPr>
          <p:nvPr>
            <p:ph type="body" sz="quarter" idx="31"/>
          </p:nvPr>
        </p:nvSpPr>
        <p:spPr>
          <a:xfrm>
            <a:off x="9459423" y="253645"/>
            <a:ext cx="2042544" cy="600275"/>
          </a:xfrm>
        </p:spPr>
        <p:txBody>
          <a:bodyPr/>
          <a:lstStyle/>
          <a:p>
            <a:r>
              <a:rPr lang="en-US" dirty="0"/>
              <a:t>Climate Change Mitigation</a:t>
            </a:r>
          </a:p>
        </p:txBody>
      </p:sp>
      <p:sp>
        <p:nvSpPr>
          <p:cNvPr id="24" name="Text Placeholder 11">
            <a:extLst>
              <a:ext uri="{FF2B5EF4-FFF2-40B4-BE49-F238E27FC236}">
                <a16:creationId xmlns:a16="http://schemas.microsoft.com/office/drawing/2014/main" id="{AF4A744E-3ADA-49B6-83F7-25155B39866D}"/>
              </a:ext>
            </a:extLst>
          </p:cNvPr>
          <p:cNvSpPr>
            <a:spLocks noGrp="1"/>
          </p:cNvSpPr>
          <p:nvPr>
            <p:ph type="body" sz="quarter" idx="42"/>
          </p:nvPr>
        </p:nvSpPr>
        <p:spPr>
          <a:xfrm>
            <a:off x="9459423" y="1240515"/>
            <a:ext cx="2042544" cy="600275"/>
          </a:xfrm>
        </p:spPr>
        <p:txBody>
          <a:bodyPr/>
          <a:lstStyle/>
          <a:p>
            <a:r>
              <a:rPr lang="en-US" dirty="0"/>
              <a:t>Climate Change Adaptation</a:t>
            </a:r>
          </a:p>
        </p:txBody>
      </p:sp>
      <p:sp>
        <p:nvSpPr>
          <p:cNvPr id="26" name="Text Placeholder 12">
            <a:extLst>
              <a:ext uri="{FF2B5EF4-FFF2-40B4-BE49-F238E27FC236}">
                <a16:creationId xmlns:a16="http://schemas.microsoft.com/office/drawing/2014/main" id="{A20A1284-C665-4654-9280-2D9E430FC3CE}"/>
              </a:ext>
            </a:extLst>
          </p:cNvPr>
          <p:cNvSpPr>
            <a:spLocks noGrp="1"/>
          </p:cNvSpPr>
          <p:nvPr>
            <p:ph type="body" sz="quarter" idx="43"/>
          </p:nvPr>
        </p:nvSpPr>
        <p:spPr>
          <a:xfrm>
            <a:off x="9459423" y="2376183"/>
            <a:ext cx="2042544" cy="600275"/>
          </a:xfrm>
        </p:spPr>
        <p:txBody>
          <a:bodyPr>
            <a:normAutofit fontScale="92500" lnSpcReduction="20000"/>
          </a:bodyPr>
          <a:lstStyle/>
          <a:p>
            <a:r>
              <a:rPr lang="en-US" dirty="0"/>
              <a:t>Sustainable Use and Protection of Water and Marine </a:t>
            </a:r>
            <a:r>
              <a:rPr lang="en-US" dirty="0" err="1"/>
              <a:t>Ressources</a:t>
            </a:r>
            <a:endParaRPr lang="en-US" dirty="0"/>
          </a:p>
        </p:txBody>
      </p:sp>
      <p:sp>
        <p:nvSpPr>
          <p:cNvPr id="28" name="Text Placeholder 13">
            <a:extLst>
              <a:ext uri="{FF2B5EF4-FFF2-40B4-BE49-F238E27FC236}">
                <a16:creationId xmlns:a16="http://schemas.microsoft.com/office/drawing/2014/main" id="{9F0DA4BF-F437-486F-AD5C-32834EB6E180}"/>
              </a:ext>
            </a:extLst>
          </p:cNvPr>
          <p:cNvSpPr>
            <a:spLocks noGrp="1"/>
          </p:cNvSpPr>
          <p:nvPr>
            <p:ph type="body" sz="quarter" idx="44"/>
          </p:nvPr>
        </p:nvSpPr>
        <p:spPr>
          <a:xfrm>
            <a:off x="9459423" y="3558412"/>
            <a:ext cx="2042544" cy="600275"/>
          </a:xfrm>
        </p:spPr>
        <p:txBody>
          <a:bodyPr>
            <a:normAutofit fontScale="92500" lnSpcReduction="20000"/>
          </a:bodyPr>
          <a:lstStyle/>
          <a:p>
            <a:r>
              <a:rPr lang="en-US" dirty="0"/>
              <a:t>Transition to a Circular Economy and Recycling</a:t>
            </a:r>
          </a:p>
        </p:txBody>
      </p:sp>
      <p:sp>
        <p:nvSpPr>
          <p:cNvPr id="30" name="Text Placeholder 14">
            <a:extLst>
              <a:ext uri="{FF2B5EF4-FFF2-40B4-BE49-F238E27FC236}">
                <a16:creationId xmlns:a16="http://schemas.microsoft.com/office/drawing/2014/main" id="{6E4F0B5D-B2AE-4687-BE36-A45F96600E5F}"/>
              </a:ext>
            </a:extLst>
          </p:cNvPr>
          <p:cNvSpPr>
            <a:spLocks noGrp="1"/>
          </p:cNvSpPr>
          <p:nvPr>
            <p:ph type="body" sz="quarter" idx="34"/>
          </p:nvPr>
        </p:nvSpPr>
        <p:spPr>
          <a:xfrm>
            <a:off x="2623933" y="6443133"/>
            <a:ext cx="1877892" cy="131232"/>
          </a:xfrm>
        </p:spPr>
        <p:txBody>
          <a:bodyPr/>
          <a:lstStyle/>
          <a:p>
            <a:endParaRPr lang="en-US"/>
          </a:p>
        </p:txBody>
      </p:sp>
      <p:pic>
        <p:nvPicPr>
          <p:cNvPr id="9" name="Image 8">
            <a:extLst>
              <a:ext uri="{FF2B5EF4-FFF2-40B4-BE49-F238E27FC236}">
                <a16:creationId xmlns:a16="http://schemas.microsoft.com/office/drawing/2014/main" id="{90E85CB2-EC7E-43CD-BAD7-F1C2E61B64E5}"/>
              </a:ext>
            </a:extLst>
          </p:cNvPr>
          <p:cNvPicPr>
            <a:picLocks noChangeAspect="1"/>
          </p:cNvPicPr>
          <p:nvPr/>
        </p:nvPicPr>
        <p:blipFill>
          <a:blip r:embed="rId7"/>
          <a:stretch>
            <a:fillRect/>
          </a:stretch>
        </p:blipFill>
        <p:spPr>
          <a:xfrm>
            <a:off x="8342355" y="253645"/>
            <a:ext cx="896581" cy="656035"/>
          </a:xfrm>
          <a:prstGeom prst="rect">
            <a:avLst/>
          </a:prstGeom>
        </p:spPr>
      </p:pic>
      <p:sp>
        <p:nvSpPr>
          <p:cNvPr id="29" name="Text Placeholder 13">
            <a:extLst>
              <a:ext uri="{FF2B5EF4-FFF2-40B4-BE49-F238E27FC236}">
                <a16:creationId xmlns:a16="http://schemas.microsoft.com/office/drawing/2014/main" id="{A14A485D-843F-474B-AFD4-AA9D077E873C}"/>
              </a:ext>
            </a:extLst>
          </p:cNvPr>
          <p:cNvSpPr txBox="1">
            <a:spLocks/>
          </p:cNvSpPr>
          <p:nvPr/>
        </p:nvSpPr>
        <p:spPr>
          <a:xfrm>
            <a:off x="9436451" y="4681275"/>
            <a:ext cx="2042544" cy="600275"/>
          </a:xfrm>
          <a:prstGeom prst="rect">
            <a:avLst/>
          </a:prstGeom>
        </p:spPr>
        <p:txBody>
          <a:bodyPr lIns="0" tIns="0" rIns="0" bIns="0" anchor="ctr" anchorCtr="0">
            <a:normAutofit/>
          </a:bodyPr>
          <a:lstStyle>
            <a:lvl1pPr marL="0" indent="0" algn="l" rtl="0" eaLnBrk="1" fontAlgn="base" hangingPunct="1">
              <a:spcBef>
                <a:spcPct val="0"/>
              </a:spcBef>
              <a:spcAft>
                <a:spcPts val="0"/>
              </a:spcAft>
              <a:buClr>
                <a:srgbClr val="79D100"/>
              </a:buCl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1pPr>
            <a:lvl2pPr marL="228600" indent="-228600" algn="l" rtl="0" eaLnBrk="1" fontAlgn="base" hangingPunct="1">
              <a:spcBef>
                <a:spcPct val="0"/>
              </a:spcBef>
              <a:spcAft>
                <a:spcPts val="1000"/>
              </a:spcAft>
              <a:buClr>
                <a:schemeClr val="tx1"/>
              </a:buClr>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2pPr>
            <a:lvl3pPr marL="419100" indent="-190500" algn="l" rtl="0" eaLnBrk="1" fontAlgn="base" hangingPunct="1">
              <a:spcBef>
                <a:spcPct val="0"/>
              </a:spcBef>
              <a:spcAft>
                <a:spcPts val="1000"/>
              </a:spcAft>
              <a:buClr>
                <a:schemeClr val="tx1"/>
              </a:buClr>
              <a:buSzPct val="10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3pPr>
            <a:lvl4pPr marL="611188" indent="-190500" algn="l" rtl="0" eaLnBrk="1" fontAlgn="base" hangingPunct="1">
              <a:spcBef>
                <a:spcPct val="0"/>
              </a:spcBef>
              <a:spcAft>
                <a:spcPts val="1000"/>
              </a:spcAft>
              <a:buClr>
                <a:schemeClr val="tx1"/>
              </a:buClr>
              <a:buSzPct val="6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4pPr>
            <a:lvl5pPr marL="803275" indent="-190500" algn="l" rtl="0" eaLnBrk="1" fontAlgn="base" hangingPunct="1">
              <a:spcBef>
                <a:spcPct val="0"/>
              </a:spcBef>
              <a:spcAft>
                <a:spcPts val="1000"/>
              </a:spcAft>
              <a:buClr>
                <a:schemeClr val="tx1"/>
              </a:buClr>
              <a:buSzPct val="6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5pPr>
            <a:lvl6pPr marL="996696" indent="-192024" algn="l" defTabSz="914400" rtl="0" eaLnBrk="1" latinLnBrk="0" hangingPunct="1">
              <a:lnSpc>
                <a:spcPct val="100000"/>
              </a:lnSpc>
              <a:spcBef>
                <a:spcPts val="0"/>
              </a:spcBef>
              <a:spcAft>
                <a:spcPts val="1000"/>
              </a:spcAft>
              <a:buClr>
                <a:schemeClr val="tx1"/>
              </a:buClr>
              <a:buSzPct val="110000"/>
              <a:buFont typeface="Lucida Grande"/>
              <a:buChar char="­"/>
              <a:defRPr sz="1200" kern="1200">
                <a:solidFill>
                  <a:schemeClr val="tx2"/>
                </a:solidFill>
                <a:latin typeface="+mn-lt"/>
                <a:ea typeface="+mn-ea"/>
                <a:cs typeface="+mn-cs"/>
              </a:defRPr>
            </a:lvl6pPr>
            <a:lvl7pPr marL="1188720" indent="-192024" algn="l" defTabSz="914400" rtl="0" eaLnBrk="1" latinLnBrk="0" hangingPunct="1">
              <a:lnSpc>
                <a:spcPct val="100000"/>
              </a:lnSpc>
              <a:spcBef>
                <a:spcPts val="0"/>
              </a:spcBef>
              <a:spcAft>
                <a:spcPts val="1000"/>
              </a:spcAft>
              <a:buClr>
                <a:schemeClr val="accent1"/>
              </a:buClr>
              <a:buSzPct val="110000"/>
              <a:buFont typeface="Lucida Grande"/>
              <a:buChar char="­"/>
              <a:defRPr sz="1100" i="1" kern="1200">
                <a:solidFill>
                  <a:schemeClr val="tx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Pollution Prevention and Control</a:t>
            </a:r>
          </a:p>
        </p:txBody>
      </p:sp>
      <p:sp>
        <p:nvSpPr>
          <p:cNvPr id="31" name="Text Placeholder 13">
            <a:extLst>
              <a:ext uri="{FF2B5EF4-FFF2-40B4-BE49-F238E27FC236}">
                <a16:creationId xmlns:a16="http://schemas.microsoft.com/office/drawing/2014/main" id="{90519727-73CF-4119-9D6D-75EEE1C02BE6}"/>
              </a:ext>
            </a:extLst>
          </p:cNvPr>
          <p:cNvSpPr txBox="1">
            <a:spLocks/>
          </p:cNvSpPr>
          <p:nvPr/>
        </p:nvSpPr>
        <p:spPr>
          <a:xfrm>
            <a:off x="9466877" y="5753732"/>
            <a:ext cx="2042544" cy="600275"/>
          </a:xfrm>
          <a:prstGeom prst="rect">
            <a:avLst/>
          </a:prstGeom>
        </p:spPr>
        <p:txBody>
          <a:bodyPr lIns="0" tIns="0" rIns="0" bIns="0" anchor="ctr" anchorCtr="0">
            <a:normAutofit fontScale="92500"/>
          </a:bodyPr>
          <a:lstStyle>
            <a:lvl1pPr marL="0" indent="0" algn="l" rtl="0" eaLnBrk="1" fontAlgn="base" hangingPunct="1">
              <a:spcBef>
                <a:spcPct val="0"/>
              </a:spcBef>
              <a:spcAft>
                <a:spcPts val="0"/>
              </a:spcAft>
              <a:buClr>
                <a:srgbClr val="79D100"/>
              </a:buCl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1pPr>
            <a:lvl2pPr marL="228600" indent="-228600" algn="l" rtl="0" eaLnBrk="1" fontAlgn="base" hangingPunct="1">
              <a:spcBef>
                <a:spcPct val="0"/>
              </a:spcBef>
              <a:spcAft>
                <a:spcPts val="1000"/>
              </a:spcAft>
              <a:buClr>
                <a:schemeClr val="tx1"/>
              </a:buClr>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2pPr>
            <a:lvl3pPr marL="419100" indent="-190500" algn="l" rtl="0" eaLnBrk="1" fontAlgn="base" hangingPunct="1">
              <a:spcBef>
                <a:spcPct val="0"/>
              </a:spcBef>
              <a:spcAft>
                <a:spcPts val="1000"/>
              </a:spcAft>
              <a:buClr>
                <a:schemeClr val="tx1"/>
              </a:buClr>
              <a:buSzPct val="10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3pPr>
            <a:lvl4pPr marL="611188" indent="-190500" algn="l" rtl="0" eaLnBrk="1" fontAlgn="base" hangingPunct="1">
              <a:spcBef>
                <a:spcPct val="0"/>
              </a:spcBef>
              <a:spcAft>
                <a:spcPts val="1000"/>
              </a:spcAft>
              <a:buClr>
                <a:schemeClr val="tx1"/>
              </a:buClr>
              <a:buSzPct val="6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4pPr>
            <a:lvl5pPr marL="803275" indent="-190500" algn="l" rtl="0" eaLnBrk="1" fontAlgn="base" hangingPunct="1">
              <a:spcBef>
                <a:spcPct val="0"/>
              </a:spcBef>
              <a:spcAft>
                <a:spcPts val="1000"/>
              </a:spcAft>
              <a:buClr>
                <a:schemeClr val="tx1"/>
              </a:buClr>
              <a:buSzPct val="6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5pPr>
            <a:lvl6pPr marL="996696" indent="-192024" algn="l" defTabSz="914400" rtl="0" eaLnBrk="1" latinLnBrk="0" hangingPunct="1">
              <a:lnSpc>
                <a:spcPct val="100000"/>
              </a:lnSpc>
              <a:spcBef>
                <a:spcPts val="0"/>
              </a:spcBef>
              <a:spcAft>
                <a:spcPts val="1000"/>
              </a:spcAft>
              <a:buClr>
                <a:schemeClr val="tx1"/>
              </a:buClr>
              <a:buSzPct val="110000"/>
              <a:buFont typeface="Lucida Grande"/>
              <a:buChar char="­"/>
              <a:defRPr sz="1200" kern="1200">
                <a:solidFill>
                  <a:schemeClr val="tx2"/>
                </a:solidFill>
                <a:latin typeface="+mn-lt"/>
                <a:ea typeface="+mn-ea"/>
                <a:cs typeface="+mn-cs"/>
              </a:defRPr>
            </a:lvl6pPr>
            <a:lvl7pPr marL="1188720" indent="-192024" algn="l" defTabSz="914400" rtl="0" eaLnBrk="1" latinLnBrk="0" hangingPunct="1">
              <a:lnSpc>
                <a:spcPct val="100000"/>
              </a:lnSpc>
              <a:spcBef>
                <a:spcPts val="0"/>
              </a:spcBef>
              <a:spcAft>
                <a:spcPts val="1000"/>
              </a:spcAft>
              <a:buClr>
                <a:schemeClr val="accent1"/>
              </a:buClr>
              <a:buSzPct val="110000"/>
              <a:buFont typeface="Lucida Grande"/>
              <a:buChar char="­"/>
              <a:defRPr sz="1100" i="1" kern="1200">
                <a:solidFill>
                  <a:schemeClr val="tx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Protection of Healthy Ecosystems</a:t>
            </a:r>
          </a:p>
        </p:txBody>
      </p:sp>
      <p:pic>
        <p:nvPicPr>
          <p:cNvPr id="27" name="Image 26" descr="Une image contenant objet d’extérieur, nid d’abeille&#10;&#10;Description générée automatiquement">
            <a:extLst>
              <a:ext uri="{FF2B5EF4-FFF2-40B4-BE49-F238E27FC236}">
                <a16:creationId xmlns:a16="http://schemas.microsoft.com/office/drawing/2014/main" id="{2461D70F-0276-46F8-8607-729663514CEB}"/>
              </a:ext>
            </a:extLst>
          </p:cNvPr>
          <p:cNvPicPr>
            <a:picLocks noChangeAspect="1"/>
          </p:cNvPicPr>
          <p:nvPr/>
        </p:nvPicPr>
        <p:blipFill>
          <a:blip r:embed="rId8"/>
          <a:stretch>
            <a:fillRect/>
          </a:stretch>
        </p:blipFill>
        <p:spPr>
          <a:xfrm>
            <a:off x="8342355" y="5843308"/>
            <a:ext cx="896581" cy="612037"/>
          </a:xfrm>
          <a:prstGeom prst="rect">
            <a:avLst/>
          </a:prstGeom>
        </p:spPr>
      </p:pic>
      <p:sp>
        <p:nvSpPr>
          <p:cNvPr id="32" name="ZoneTexte 31">
            <a:extLst>
              <a:ext uri="{FF2B5EF4-FFF2-40B4-BE49-F238E27FC236}">
                <a16:creationId xmlns:a16="http://schemas.microsoft.com/office/drawing/2014/main" id="{21B02E47-6CCF-4961-BCAD-EE19A18B57FA}"/>
              </a:ext>
            </a:extLst>
          </p:cNvPr>
          <p:cNvSpPr txBox="1"/>
          <p:nvPr/>
        </p:nvSpPr>
        <p:spPr>
          <a:xfrm>
            <a:off x="713005" y="3327322"/>
            <a:ext cx="7074101" cy="3247043"/>
          </a:xfrm>
          <a:prstGeom prst="rect">
            <a:avLst/>
          </a:prstGeom>
          <a:noFill/>
        </p:spPr>
        <p:txBody>
          <a:bodyPr wrap="square" lIns="0" tIns="0" rIns="0" bIns="0" numCol="2" rtlCol="0">
            <a:spAutoFit/>
          </a:bodyPr>
          <a:lstStyle/>
          <a:p>
            <a:pPr marL="228600" indent="-228600">
              <a:spcAft>
                <a:spcPts val="600"/>
              </a:spcAft>
              <a:buAutoNum type="alphaLcParenR"/>
            </a:pPr>
            <a:r>
              <a:rPr lang="en-US" sz="1400" dirty="0"/>
              <a:t>generating, storing or using renewable energy or climate-neutral energy (including carbon-neutral energy), including through using innovative technology with a potential for significant future savings or through necessary reinforcement of the grid;</a:t>
            </a:r>
          </a:p>
          <a:p>
            <a:pPr marL="228600" indent="-228600">
              <a:spcAft>
                <a:spcPts val="600"/>
              </a:spcAft>
              <a:buAutoNum type="alphaLcParenR"/>
            </a:pPr>
            <a:r>
              <a:rPr lang="en-US" sz="1400" dirty="0"/>
              <a:t>switching to use of renewable materials; The first delegated act under the Taxonomy will focus on climate change mitigation and adaptation activities. In later steps, it is planned to address social and ethical aspects.</a:t>
            </a:r>
          </a:p>
          <a:p>
            <a:pPr marL="228600" indent="-228600">
              <a:spcAft>
                <a:spcPts val="600"/>
              </a:spcAft>
              <a:buAutoNum type="alphaLcParenR"/>
            </a:pPr>
            <a:r>
              <a:rPr lang="en-US" sz="1400" dirty="0"/>
              <a:t>improving energy efficiency; </a:t>
            </a:r>
          </a:p>
          <a:p>
            <a:pPr marL="228600" indent="-228600">
              <a:spcAft>
                <a:spcPts val="600"/>
              </a:spcAft>
              <a:buAutoNum type="alphaLcParenR"/>
            </a:pPr>
            <a:r>
              <a:rPr lang="en-US" sz="1400" dirty="0"/>
              <a:t>increasing clean or climate-neutral mobility;</a:t>
            </a:r>
          </a:p>
          <a:p>
            <a:pPr marL="228600" indent="-228600">
              <a:spcAft>
                <a:spcPts val="600"/>
              </a:spcAft>
              <a:buAutoNum type="alphaLcParenR"/>
            </a:pPr>
            <a:r>
              <a:rPr lang="en-US" sz="1400" dirty="0"/>
              <a:t>increasing carbon capture and storage use;</a:t>
            </a:r>
          </a:p>
          <a:p>
            <a:pPr marL="228600" indent="-228600">
              <a:spcAft>
                <a:spcPts val="600"/>
              </a:spcAft>
              <a:buAutoNum type="alphaLcParenR"/>
            </a:pPr>
            <a:r>
              <a:rPr lang="en-US" sz="1400" dirty="0"/>
              <a:t>phasing out anthropogenic emissions of GHG, including from fossil fuels; </a:t>
            </a:r>
          </a:p>
          <a:p>
            <a:pPr marL="228600" indent="-228600">
              <a:spcAft>
                <a:spcPts val="600"/>
              </a:spcAft>
              <a:buAutoNum type="alphaLcParenR"/>
            </a:pPr>
            <a:r>
              <a:rPr lang="en-US" sz="1400" dirty="0"/>
              <a:t>establishing energy infrastructure required for enabling decarbonization of energy systems; </a:t>
            </a:r>
          </a:p>
          <a:p>
            <a:pPr marL="228600" indent="-228600">
              <a:spcAft>
                <a:spcPts val="600"/>
              </a:spcAft>
              <a:buAutoNum type="alphaLcParenR"/>
            </a:pPr>
            <a:r>
              <a:rPr lang="en-US" sz="1400" dirty="0"/>
              <a:t>producing clean and efficient fuels from renewable or carbon-neutral sources.</a:t>
            </a:r>
            <a:endParaRPr lang="fr-FR" sz="1400" dirty="0"/>
          </a:p>
        </p:txBody>
      </p:sp>
      <p:sp>
        <p:nvSpPr>
          <p:cNvPr id="34" name="ZoneTexte 33">
            <a:extLst>
              <a:ext uri="{FF2B5EF4-FFF2-40B4-BE49-F238E27FC236}">
                <a16:creationId xmlns:a16="http://schemas.microsoft.com/office/drawing/2014/main" id="{7A0C8F1D-536F-467E-8BCD-EDF51057E048}"/>
              </a:ext>
            </a:extLst>
          </p:cNvPr>
          <p:cNvSpPr txBox="1"/>
          <p:nvPr/>
        </p:nvSpPr>
        <p:spPr>
          <a:xfrm>
            <a:off x="535002" y="2976458"/>
            <a:ext cx="7074101" cy="338554"/>
          </a:xfrm>
          <a:prstGeom prst="rect">
            <a:avLst/>
          </a:prstGeom>
          <a:noFill/>
        </p:spPr>
        <p:txBody>
          <a:bodyPr wrap="square">
            <a:spAutoFit/>
          </a:bodyPr>
          <a:lstStyle/>
          <a:p>
            <a:pPr>
              <a:spcAft>
                <a:spcPts val="800"/>
              </a:spcAft>
            </a:pPr>
            <a:r>
              <a:rPr lang="fr-FR" sz="1600" dirty="0" err="1"/>
              <a:t>Substantial</a:t>
            </a:r>
            <a:r>
              <a:rPr lang="fr-FR" sz="1600" dirty="0"/>
              <a:t> contribution to </a:t>
            </a:r>
            <a:r>
              <a:rPr lang="fr-FR" sz="1600" dirty="0" err="1"/>
              <a:t>climate</a:t>
            </a:r>
            <a:r>
              <a:rPr lang="fr-FR" sz="1600" dirty="0"/>
              <a:t> change mitigation</a:t>
            </a:r>
            <a:endParaRPr lang="en-US" sz="1600" dirty="0"/>
          </a:p>
        </p:txBody>
      </p:sp>
    </p:spTree>
    <p:extLst>
      <p:ext uri="{BB962C8B-B14F-4D97-AF65-F5344CB8AC3E}">
        <p14:creationId xmlns:p14="http://schemas.microsoft.com/office/powerpoint/2010/main" val="3598442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6C645E-ADD2-4E1A-889C-C66854092294}"/>
              </a:ext>
            </a:extLst>
          </p:cNvPr>
          <p:cNvSpPr>
            <a:spLocks noGrp="1"/>
          </p:cNvSpPr>
          <p:nvPr>
            <p:ph type="title"/>
          </p:nvPr>
        </p:nvSpPr>
        <p:spPr/>
        <p:txBody>
          <a:bodyPr/>
          <a:lstStyle/>
          <a:p>
            <a:r>
              <a:rPr lang="fr-FR" dirty="0" err="1"/>
              <a:t>Financing</a:t>
            </a:r>
            <a:r>
              <a:rPr lang="fr-FR" dirty="0"/>
              <a:t> the </a:t>
            </a:r>
            <a:r>
              <a:rPr lang="fr-FR" dirty="0" err="1"/>
              <a:t>sustainable</a:t>
            </a:r>
            <a:r>
              <a:rPr lang="fr-FR" dirty="0"/>
              <a:t> </a:t>
            </a:r>
            <a:r>
              <a:rPr lang="fr-FR" dirty="0" err="1"/>
              <a:t>economy</a:t>
            </a:r>
            <a:endParaRPr lang="fr-FR" dirty="0"/>
          </a:p>
        </p:txBody>
      </p:sp>
      <p:sp>
        <p:nvSpPr>
          <p:cNvPr id="3" name="Espace réservé du texte 2">
            <a:extLst>
              <a:ext uri="{FF2B5EF4-FFF2-40B4-BE49-F238E27FC236}">
                <a16:creationId xmlns:a16="http://schemas.microsoft.com/office/drawing/2014/main" id="{AC9C00C9-BB80-459F-B7C7-3707F3219687}"/>
              </a:ext>
            </a:extLst>
          </p:cNvPr>
          <p:cNvSpPr>
            <a:spLocks noGrp="1"/>
          </p:cNvSpPr>
          <p:nvPr>
            <p:ph type="body" sz="quarter" idx="34"/>
          </p:nvPr>
        </p:nvSpPr>
        <p:spPr/>
        <p:txBody>
          <a:bodyPr/>
          <a:lstStyle/>
          <a:p>
            <a:endParaRPr lang="fr-FR"/>
          </a:p>
        </p:txBody>
      </p:sp>
      <p:pic>
        <p:nvPicPr>
          <p:cNvPr id="7" name="Image 6">
            <a:extLst>
              <a:ext uri="{FF2B5EF4-FFF2-40B4-BE49-F238E27FC236}">
                <a16:creationId xmlns:a16="http://schemas.microsoft.com/office/drawing/2014/main" id="{FF0DF51F-3D12-4D4D-94BE-8FBC92CC413B}"/>
              </a:ext>
            </a:extLst>
          </p:cNvPr>
          <p:cNvPicPr>
            <a:picLocks noChangeAspect="1"/>
          </p:cNvPicPr>
          <p:nvPr/>
        </p:nvPicPr>
        <p:blipFill>
          <a:blip r:embed="rId2"/>
          <a:stretch>
            <a:fillRect/>
          </a:stretch>
        </p:blipFill>
        <p:spPr>
          <a:xfrm>
            <a:off x="5135893" y="3068611"/>
            <a:ext cx="7008779" cy="3273747"/>
          </a:xfrm>
          <a:prstGeom prst="rect">
            <a:avLst/>
          </a:prstGeom>
        </p:spPr>
      </p:pic>
      <p:pic>
        <p:nvPicPr>
          <p:cNvPr id="9" name="Image 8">
            <a:extLst>
              <a:ext uri="{FF2B5EF4-FFF2-40B4-BE49-F238E27FC236}">
                <a16:creationId xmlns:a16="http://schemas.microsoft.com/office/drawing/2014/main" id="{34B8C6DF-0F9E-4908-9EE8-B192FBBCA080}"/>
              </a:ext>
            </a:extLst>
          </p:cNvPr>
          <p:cNvPicPr>
            <a:picLocks noChangeAspect="1"/>
          </p:cNvPicPr>
          <p:nvPr/>
        </p:nvPicPr>
        <p:blipFill>
          <a:blip r:embed="rId3"/>
          <a:stretch>
            <a:fillRect/>
          </a:stretch>
        </p:blipFill>
        <p:spPr>
          <a:xfrm>
            <a:off x="143339" y="1752394"/>
            <a:ext cx="4992555" cy="4197676"/>
          </a:xfrm>
          <a:prstGeom prst="rect">
            <a:avLst/>
          </a:prstGeom>
        </p:spPr>
      </p:pic>
      <p:sp>
        <p:nvSpPr>
          <p:cNvPr id="10" name="Espace réservé du texte 4">
            <a:extLst>
              <a:ext uri="{FF2B5EF4-FFF2-40B4-BE49-F238E27FC236}">
                <a16:creationId xmlns:a16="http://schemas.microsoft.com/office/drawing/2014/main" id="{A938DF42-D37E-4E2C-8A45-F127C89733E5}"/>
              </a:ext>
            </a:extLst>
          </p:cNvPr>
          <p:cNvSpPr txBox="1">
            <a:spLocks/>
          </p:cNvSpPr>
          <p:nvPr/>
        </p:nvSpPr>
        <p:spPr>
          <a:xfrm>
            <a:off x="1007435" y="993305"/>
            <a:ext cx="3513584" cy="472468"/>
          </a:xfrm>
          <a:prstGeom prst="rect">
            <a:avLst/>
          </a:prstGeom>
        </p:spPr>
        <p:txBody>
          <a:bodyPr anchor="ctr">
            <a:noAutofit/>
          </a:bodyPr>
          <a:lstStyle>
            <a:lvl1pPr marL="342900" indent="-342900" algn="l" rtl="0" eaLnBrk="1" fontAlgn="base" hangingPunct="1">
              <a:spcBef>
                <a:spcPct val="0"/>
              </a:spcBef>
              <a:spcAft>
                <a:spcPts val="1000"/>
              </a:spcAft>
              <a:buClr>
                <a:srgbClr val="79D100"/>
              </a:buClr>
              <a:defRPr sz="1400" b="0" kern="1200">
                <a:solidFill>
                  <a:schemeClr val="bg2">
                    <a:lumMod val="25000"/>
                  </a:schemeClr>
                </a:solidFill>
                <a:latin typeface="Verdana" panose="020B0604030504040204" pitchFamily="34" charset="0"/>
                <a:ea typeface="Verdana" panose="020B0604030504040204" pitchFamily="34" charset="0"/>
                <a:cs typeface="Calibri" pitchFamily="34" charset="0"/>
              </a:defRPr>
            </a:lvl1pPr>
            <a:lvl2pPr marL="228600" indent="-228600" algn="l" rtl="0" eaLnBrk="1" fontAlgn="base" hangingPunct="1">
              <a:spcBef>
                <a:spcPct val="0"/>
              </a:spcBef>
              <a:spcAft>
                <a:spcPts val="1000"/>
              </a:spcAft>
              <a:buClr>
                <a:schemeClr val="tx1"/>
              </a:buClr>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2pPr>
            <a:lvl3pPr marL="419100" indent="-190500" algn="l" rtl="0" eaLnBrk="1" fontAlgn="base" hangingPunct="1">
              <a:spcBef>
                <a:spcPct val="0"/>
              </a:spcBef>
              <a:spcAft>
                <a:spcPts val="1000"/>
              </a:spcAft>
              <a:buClr>
                <a:schemeClr val="tx1"/>
              </a:buClr>
              <a:buSzPct val="10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3pPr>
            <a:lvl4pPr marL="611188" indent="-190500" algn="l" rtl="0" eaLnBrk="1" fontAlgn="base" hangingPunct="1">
              <a:spcBef>
                <a:spcPct val="0"/>
              </a:spcBef>
              <a:spcAft>
                <a:spcPts val="1000"/>
              </a:spcAft>
              <a:buClr>
                <a:schemeClr val="tx1"/>
              </a:buClr>
              <a:buSzPct val="6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4pPr>
            <a:lvl5pPr marL="803275" indent="-190500" algn="l" rtl="0" eaLnBrk="1" fontAlgn="base" hangingPunct="1">
              <a:spcBef>
                <a:spcPct val="0"/>
              </a:spcBef>
              <a:spcAft>
                <a:spcPts val="1000"/>
              </a:spcAft>
              <a:buClr>
                <a:schemeClr val="tx1"/>
              </a:buClr>
              <a:buSzPct val="60000"/>
              <a:buFont typeface="Wingdings" panose="05000000000000000000" pitchFamily="2" charset="2"/>
              <a:buChar char="§"/>
              <a:defRPr sz="1200" b="0" kern="1200">
                <a:solidFill>
                  <a:schemeClr val="bg2">
                    <a:lumMod val="50000"/>
                  </a:schemeClr>
                </a:solidFill>
                <a:latin typeface="Verdana" panose="020B0604030504040204" pitchFamily="34" charset="0"/>
                <a:ea typeface="Verdana" panose="020B0604030504040204" pitchFamily="34" charset="0"/>
                <a:cs typeface="Calibri" pitchFamily="34" charset="0"/>
              </a:defRPr>
            </a:lvl5pPr>
            <a:lvl6pPr marL="996696" indent="-192024" algn="l" defTabSz="914400" rtl="0" eaLnBrk="1" latinLnBrk="0" hangingPunct="1">
              <a:lnSpc>
                <a:spcPct val="100000"/>
              </a:lnSpc>
              <a:spcBef>
                <a:spcPts val="0"/>
              </a:spcBef>
              <a:spcAft>
                <a:spcPts val="1000"/>
              </a:spcAft>
              <a:buClr>
                <a:schemeClr val="tx1"/>
              </a:buClr>
              <a:buSzPct val="110000"/>
              <a:buFont typeface="Lucida Grande"/>
              <a:buChar char="­"/>
              <a:defRPr sz="1200" kern="1200">
                <a:solidFill>
                  <a:schemeClr val="tx2"/>
                </a:solidFill>
                <a:latin typeface="+mn-lt"/>
                <a:ea typeface="+mn-ea"/>
                <a:cs typeface="+mn-cs"/>
              </a:defRPr>
            </a:lvl6pPr>
            <a:lvl7pPr marL="1188720" indent="-192024" algn="l" defTabSz="914400" rtl="0" eaLnBrk="1" latinLnBrk="0" hangingPunct="1">
              <a:lnSpc>
                <a:spcPct val="100000"/>
              </a:lnSpc>
              <a:spcBef>
                <a:spcPts val="0"/>
              </a:spcBef>
              <a:spcAft>
                <a:spcPts val="1000"/>
              </a:spcAft>
              <a:buClr>
                <a:schemeClr val="accent1"/>
              </a:buClr>
              <a:buSzPct val="110000"/>
              <a:buFont typeface="Lucida Grande"/>
              <a:buChar char="­"/>
              <a:defRPr sz="1100" i="1" kern="1200">
                <a:solidFill>
                  <a:schemeClr val="tx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Aft>
                <a:spcPts val="800"/>
              </a:spcAft>
            </a:pPr>
            <a:r>
              <a:rPr lang="fr-FR" sz="1867" dirty="0"/>
              <a:t>EU </a:t>
            </a:r>
            <a:r>
              <a:rPr lang="fr-FR" sz="1867" dirty="0" err="1"/>
              <a:t>Taxonomy</a:t>
            </a:r>
            <a:r>
              <a:rPr lang="fr-FR" sz="1867" dirty="0"/>
              <a:t>: Green bond Framework </a:t>
            </a:r>
          </a:p>
        </p:txBody>
      </p:sp>
      <p:sp>
        <p:nvSpPr>
          <p:cNvPr id="11" name="ZoneTexte 10">
            <a:extLst>
              <a:ext uri="{FF2B5EF4-FFF2-40B4-BE49-F238E27FC236}">
                <a16:creationId xmlns:a16="http://schemas.microsoft.com/office/drawing/2014/main" id="{F2A7E377-A158-4E6E-93BB-9320583A3088}"/>
              </a:ext>
            </a:extLst>
          </p:cNvPr>
          <p:cNvSpPr txBox="1"/>
          <p:nvPr/>
        </p:nvSpPr>
        <p:spPr>
          <a:xfrm>
            <a:off x="5135893" y="1019427"/>
            <a:ext cx="6617136" cy="1810752"/>
          </a:xfrm>
          <a:prstGeom prst="rect">
            <a:avLst/>
          </a:prstGeom>
          <a:noFill/>
        </p:spPr>
        <p:txBody>
          <a:bodyPr wrap="square" lIns="0" tIns="0" rIns="0" bIns="0" rtlCol="0">
            <a:spAutoFit/>
          </a:bodyPr>
          <a:lstStyle/>
          <a:p>
            <a:pPr marL="228594" indent="-228594">
              <a:spcAft>
                <a:spcPts val="1333"/>
              </a:spcAft>
              <a:buClr>
                <a:schemeClr val="tx1"/>
              </a:buClr>
              <a:buFont typeface="Wingdings" panose="05000000000000000000" pitchFamily="2" charset="2"/>
              <a:buChar char="Ø"/>
            </a:pPr>
            <a:r>
              <a:rPr lang="en-US" sz="1600" dirty="0">
                <a:latin typeface="+mj-lt"/>
              </a:rPr>
              <a:t>Sustainable (ESG) bonds are designed to exclusively finance or re-finance green and, or social projects.</a:t>
            </a:r>
          </a:p>
          <a:p>
            <a:pPr marL="228594" indent="-228594">
              <a:spcAft>
                <a:spcPts val="1333"/>
              </a:spcAft>
              <a:buClr>
                <a:schemeClr val="tx1"/>
              </a:buClr>
              <a:buFont typeface="Wingdings" panose="05000000000000000000" pitchFamily="2" charset="2"/>
              <a:buChar char="Ø"/>
            </a:pPr>
            <a:r>
              <a:rPr lang="en-US" sz="1600" dirty="0">
                <a:latin typeface="+mj-lt"/>
              </a:rPr>
              <a:t> The sustainable bond market has seen exponential growth during the last decade.</a:t>
            </a:r>
          </a:p>
          <a:p>
            <a:pPr marL="228594" indent="-228594">
              <a:spcAft>
                <a:spcPts val="1333"/>
              </a:spcAft>
              <a:buClr>
                <a:schemeClr val="tx1"/>
              </a:buClr>
              <a:buFont typeface="Wingdings" panose="05000000000000000000" pitchFamily="2" charset="2"/>
              <a:buChar char="Ø"/>
            </a:pPr>
            <a:r>
              <a:rPr lang="en-US" sz="1600" dirty="0">
                <a:latin typeface="+mj-lt"/>
              </a:rPr>
              <a:t>The fiscal policy response to the Covid-19 pandemic led to a significant rise in the issuance of green bonds</a:t>
            </a:r>
            <a:endParaRPr lang="fr-FR" sz="1600" dirty="0">
              <a:latin typeface="+mj-lt"/>
              <a:cs typeface="Calibri" pitchFamily="34" charset="0"/>
            </a:endParaRPr>
          </a:p>
        </p:txBody>
      </p:sp>
    </p:spTree>
    <p:extLst>
      <p:ext uri="{BB962C8B-B14F-4D97-AF65-F5344CB8AC3E}">
        <p14:creationId xmlns:p14="http://schemas.microsoft.com/office/powerpoint/2010/main" val="380835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9E801-6FD2-4CFE-8C0D-64703941CB72}"/>
              </a:ext>
            </a:extLst>
          </p:cNvPr>
          <p:cNvSpPr>
            <a:spLocks noGrp="1"/>
          </p:cNvSpPr>
          <p:nvPr>
            <p:ph type="title"/>
          </p:nvPr>
        </p:nvSpPr>
        <p:spPr>
          <a:xfrm>
            <a:off x="683683" y="583675"/>
            <a:ext cx="10807701" cy="505909"/>
          </a:xfrm>
        </p:spPr>
        <p:txBody>
          <a:bodyPr/>
          <a:lstStyle/>
          <a:p>
            <a:r>
              <a:rPr lang="en-US" dirty="0"/>
              <a:t>Engaging with investee companies and holding them to account</a:t>
            </a:r>
            <a:br>
              <a:rPr lang="en-US" dirty="0"/>
            </a:br>
            <a:endParaRPr lang="fr-FR" dirty="0"/>
          </a:p>
        </p:txBody>
      </p:sp>
      <p:sp>
        <p:nvSpPr>
          <p:cNvPr id="3" name="Espace réservé du texte 2">
            <a:extLst>
              <a:ext uri="{FF2B5EF4-FFF2-40B4-BE49-F238E27FC236}">
                <a16:creationId xmlns:a16="http://schemas.microsoft.com/office/drawing/2014/main" id="{A7AD0BA9-14EF-4EAE-AF4C-93F41E8F2BEB}"/>
              </a:ext>
            </a:extLst>
          </p:cNvPr>
          <p:cNvSpPr>
            <a:spLocks noGrp="1"/>
          </p:cNvSpPr>
          <p:nvPr>
            <p:ph type="body" sz="quarter" idx="34"/>
          </p:nvPr>
        </p:nvSpPr>
        <p:spPr/>
        <p:txBody>
          <a:bodyPr/>
          <a:lstStyle/>
          <a:p>
            <a:endParaRPr lang="fr-FR"/>
          </a:p>
        </p:txBody>
      </p:sp>
      <p:sp>
        <p:nvSpPr>
          <p:cNvPr id="4" name="Espace réservé du texte 3">
            <a:extLst>
              <a:ext uri="{FF2B5EF4-FFF2-40B4-BE49-F238E27FC236}">
                <a16:creationId xmlns:a16="http://schemas.microsoft.com/office/drawing/2014/main" id="{B13C84BF-6079-4092-A4AF-9436DE4FF6A6}"/>
              </a:ext>
            </a:extLst>
          </p:cNvPr>
          <p:cNvSpPr>
            <a:spLocks noGrp="1"/>
          </p:cNvSpPr>
          <p:nvPr>
            <p:ph type="body" sz="quarter" idx="35"/>
          </p:nvPr>
        </p:nvSpPr>
        <p:spPr>
          <a:xfrm>
            <a:off x="670984" y="1334814"/>
            <a:ext cx="10820400" cy="1632180"/>
          </a:xfrm>
        </p:spPr>
        <p:txBody>
          <a:bodyPr/>
          <a:lstStyle/>
          <a:p>
            <a:r>
              <a:rPr lang="en-US" sz="1333" dirty="0"/>
              <a:t>Stewardship: Regular engagement with publicly listed investee companies in order to deliver long-term value creation for shareholders in the company. Asset managers have two main tools to achieve their stewardship goals: </a:t>
            </a:r>
          </a:p>
          <a:p>
            <a:pPr lvl="1"/>
            <a:r>
              <a:rPr lang="en-US" sz="1333" dirty="0"/>
              <a:t>Engagement: asset managers engage with company management or board members to raise any concerns, encourage good practices, and to understand the extent to which management is delivering sustainable returns for shareholders. </a:t>
            </a:r>
          </a:p>
          <a:p>
            <a:pPr lvl="1"/>
            <a:r>
              <a:rPr lang="en-US" sz="1333" dirty="0"/>
              <a:t>Proxy voting: asset managers participate in general meetings and take part in the votes on behalf of their clients</a:t>
            </a:r>
            <a:endParaRPr lang="fr-FR" sz="1333" dirty="0"/>
          </a:p>
        </p:txBody>
      </p:sp>
      <p:pic>
        <p:nvPicPr>
          <p:cNvPr id="7" name="Image 6">
            <a:extLst>
              <a:ext uri="{FF2B5EF4-FFF2-40B4-BE49-F238E27FC236}">
                <a16:creationId xmlns:a16="http://schemas.microsoft.com/office/drawing/2014/main" id="{6725723F-154D-40A8-9C07-441F8873AD35}"/>
              </a:ext>
            </a:extLst>
          </p:cNvPr>
          <p:cNvPicPr>
            <a:picLocks noChangeAspect="1"/>
          </p:cNvPicPr>
          <p:nvPr/>
        </p:nvPicPr>
        <p:blipFill>
          <a:blip r:embed="rId2"/>
          <a:stretch>
            <a:fillRect/>
          </a:stretch>
        </p:blipFill>
        <p:spPr>
          <a:xfrm>
            <a:off x="1928284" y="2966993"/>
            <a:ext cx="8305800" cy="1016000"/>
          </a:xfrm>
          <a:prstGeom prst="rect">
            <a:avLst/>
          </a:prstGeom>
        </p:spPr>
      </p:pic>
      <p:pic>
        <p:nvPicPr>
          <p:cNvPr id="9" name="Image 8">
            <a:extLst>
              <a:ext uri="{FF2B5EF4-FFF2-40B4-BE49-F238E27FC236}">
                <a16:creationId xmlns:a16="http://schemas.microsoft.com/office/drawing/2014/main" id="{31C814AD-E569-4050-BCDF-2F4BF2BAC149}"/>
              </a:ext>
            </a:extLst>
          </p:cNvPr>
          <p:cNvPicPr>
            <a:picLocks noChangeAspect="1"/>
          </p:cNvPicPr>
          <p:nvPr/>
        </p:nvPicPr>
        <p:blipFill>
          <a:blip r:embed="rId3"/>
          <a:stretch>
            <a:fillRect/>
          </a:stretch>
        </p:blipFill>
        <p:spPr>
          <a:xfrm>
            <a:off x="1928284" y="4215841"/>
            <a:ext cx="8305800" cy="2095500"/>
          </a:xfrm>
          <a:prstGeom prst="rect">
            <a:avLst/>
          </a:prstGeom>
        </p:spPr>
      </p:pic>
    </p:spTree>
    <p:extLst>
      <p:ext uri="{BB962C8B-B14F-4D97-AF65-F5344CB8AC3E}">
        <p14:creationId xmlns:p14="http://schemas.microsoft.com/office/powerpoint/2010/main" val="3273414536"/>
      </p:ext>
    </p:extLst>
  </p:cSld>
  <p:clrMapOvr>
    <a:masterClrMapping/>
  </p:clrMapOvr>
</p:sld>
</file>

<file path=ppt/theme/theme1.xml><?xml version="1.0" encoding="utf-8"?>
<a:theme xmlns:a="http://schemas.openxmlformats.org/drawingml/2006/main" name="ADIA PPT Template Master_2014Sep09">
  <a:themeElements>
    <a:clrScheme name="ADIA">
      <a:dk1>
        <a:srgbClr val="000000"/>
      </a:dk1>
      <a:lt1>
        <a:srgbClr val="FFFFFF"/>
      </a:lt1>
      <a:dk2>
        <a:srgbClr val="F3EDEA"/>
      </a:dk2>
      <a:lt2>
        <a:srgbClr val="FFFFFF"/>
      </a:lt2>
      <a:accent1>
        <a:srgbClr val="60A7E5"/>
      </a:accent1>
      <a:accent2>
        <a:srgbClr val="A39A94"/>
      </a:accent2>
      <a:accent3>
        <a:srgbClr val="838386"/>
      </a:accent3>
      <a:accent4>
        <a:srgbClr val="8685C6"/>
      </a:accent4>
      <a:accent5>
        <a:srgbClr val="FA7C89"/>
      </a:accent5>
      <a:accent6>
        <a:srgbClr val="B0D8F1"/>
      </a:accent6>
      <a:hlink>
        <a:srgbClr val="000000"/>
      </a:hlink>
      <a:folHlink>
        <a:srgbClr val="838386"/>
      </a:folHlink>
    </a:clrScheme>
    <a:fontScheme name="AD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A684A9B04ADF45A499AD4A3B8D1DB4" ma:contentTypeVersion="3" ma:contentTypeDescription="Create a new document." ma:contentTypeScope="" ma:versionID="910dd04490c6165be0e9c77b8e7a2f96">
  <xsd:schema xmlns:xsd="http://www.w3.org/2001/XMLSchema" xmlns:xs="http://www.w3.org/2001/XMLSchema" xmlns:p="http://schemas.microsoft.com/office/2006/metadata/properties" xmlns:ns2="595dbad7-920a-4993-af56-7000ff843b2e" targetNamespace="http://schemas.microsoft.com/office/2006/metadata/properties" ma:root="true" ma:fieldsID="f98cf28e48234d7690f6ec378b32f9f8" ns2:_="">
    <xsd:import namespace="595dbad7-920a-4993-af56-7000ff843b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5dbad7-920a-4993-af56-7000ff843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39646F-DBE2-4B76-9B08-9B7C68F9B3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5dbad7-920a-4993-af56-7000ff843b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71D699-22F9-4621-ABFE-C7E64C419E9A}">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90843CC-551D-4FE5-8641-955A0D4CF1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ADIA PPT Template Master_2014Sep09</Template>
  <TotalTime>10</TotalTime>
  <Words>2710</Words>
  <Application>Microsoft Office PowerPoint</Application>
  <PresentationFormat>Widescreen</PresentationFormat>
  <Paragraphs>193</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Cambria Math</vt:lpstr>
      <vt:lpstr>Georgia</vt:lpstr>
      <vt:lpstr>Helvetica Neue</vt:lpstr>
      <vt:lpstr>Verdana</vt:lpstr>
      <vt:lpstr>Wingdings</vt:lpstr>
      <vt:lpstr>ADIA PPT Template Master_2014Sep09</vt:lpstr>
      <vt:lpstr>Session 6: Institutional Investors and the Asset Management</vt:lpstr>
      <vt:lpstr>A Huge and Growing Market </vt:lpstr>
      <vt:lpstr>Outline: Asset Management</vt:lpstr>
      <vt:lpstr>The rôle of Asset Management in the Financial System</vt:lpstr>
      <vt:lpstr>The rôle of Asset Management</vt:lpstr>
      <vt:lpstr>Channeling long-term savings into investments</vt:lpstr>
      <vt:lpstr>Financing the transition to a sustainable economy</vt:lpstr>
      <vt:lpstr>Financing the sustainable economy</vt:lpstr>
      <vt:lpstr>Engaging with investee companies and holding them to account </vt:lpstr>
      <vt:lpstr>Intermediation by Asset Managers </vt:lpstr>
      <vt:lpstr>Overview of the Asset Management Industry</vt:lpstr>
      <vt:lpstr>Overview of the Asset Management Industry</vt:lpstr>
      <vt:lpstr>Overview of the Asset Management Industry</vt:lpstr>
      <vt:lpstr>Overview of the Asset Management Industry</vt:lpstr>
      <vt:lpstr>Overview of the Asset Management Industry</vt:lpstr>
      <vt:lpstr>Winners Take it All ! Concentration at different levels</vt:lpstr>
      <vt:lpstr>PowerPoint Presentation</vt:lpstr>
      <vt:lpstr>PowerPoint Presentation</vt:lpstr>
      <vt:lpstr>Crowdedness And Transaction Costs</vt:lpstr>
      <vt:lpstr>Recent Trends</vt:lpstr>
      <vt:lpstr>What Explains Asset Returns ? </vt:lpstr>
      <vt:lpstr>What Explains Asset Returns ? </vt:lpstr>
      <vt:lpstr>Recent trends in investing</vt:lpstr>
      <vt:lpstr>Recent trends in investing</vt:lpstr>
      <vt:lpstr>Recent trends in investing</vt:lpstr>
      <vt:lpstr>To go further</vt:lpstr>
    </vt:vector>
  </TitlesOfParts>
  <Company>ADIA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Title</dc:title>
  <dc:creator>Bjorn Bottin</dc:creator>
  <cp:lastModifiedBy>Amine Raboun</cp:lastModifiedBy>
  <cp:revision>4</cp:revision>
  <cp:lastPrinted>2013-12-03T16:54:59Z</cp:lastPrinted>
  <dcterms:created xsi:type="dcterms:W3CDTF">2018-01-16T05:57:55Z</dcterms:created>
  <dcterms:modified xsi:type="dcterms:W3CDTF">2022-12-24T17:37:19Z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0x0101006AA684A9B04ADF45A499AD4A3B8D1DB4</vt:lpwstr>
  </property>
  <property fmtid="{D5CDD505-2E9C-101B-9397-08002B2CF9AE}" pid="3" name="MSIP_Label_801c0dd7-740b-4336-b45e-817693cc39db_Enabled">
    <vt:lpwstr>true</vt:lpwstr>
  </property>
  <property fmtid="{D5CDD505-2E9C-101B-9397-08002B2CF9AE}" pid="4" name="MSIP_Label_801c0dd7-740b-4336-b45e-817693cc39db_SetDate">
    <vt:lpwstr>2021-11-07T12:43:19Z</vt:lpwstr>
  </property>
  <property fmtid="{D5CDD505-2E9C-101B-9397-08002B2CF9AE}" pid="5" name="MSIP_Label_801c0dd7-740b-4336-b45e-817693cc39db_Method">
    <vt:lpwstr>Privileged</vt:lpwstr>
  </property>
  <property fmtid="{D5CDD505-2E9C-101B-9397-08002B2CF9AE}" pid="6" name="MSIP_Label_801c0dd7-740b-4336-b45e-817693cc39db_Name">
    <vt:lpwstr>ADIA Only_0</vt:lpwstr>
  </property>
  <property fmtid="{D5CDD505-2E9C-101B-9397-08002B2CF9AE}" pid="7" name="MSIP_Label_801c0dd7-740b-4336-b45e-817693cc39db_SiteId">
    <vt:lpwstr>8506c69f-005d-421b-b670-9a8ccd5aee63</vt:lpwstr>
  </property>
  <property fmtid="{D5CDD505-2E9C-101B-9397-08002B2CF9AE}" pid="8" name="MSIP_Label_801c0dd7-740b-4336-b45e-817693cc39db_ActionId">
    <vt:lpwstr>e6824eef-6a59-49a2-8a2e-98d5038f5aaa</vt:lpwstr>
  </property>
  <property fmtid="{D5CDD505-2E9C-101B-9397-08002B2CF9AE}" pid="9" name="MSIP_Label_801c0dd7-740b-4336-b45e-817693cc39db_ContentBits">
    <vt:lpwstr>2</vt:lpwstr>
  </property>
</Properties>
</file>