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56" r:id="rId2"/>
    <p:sldMasterId id="2147483692" r:id="rId3"/>
    <p:sldMasterId id="2147483698" r:id="rId4"/>
    <p:sldMasterId id="2147483704" r:id="rId5"/>
  </p:sldMasterIdLst>
  <p:notesMasterIdLst>
    <p:notesMasterId r:id="rId24"/>
  </p:notesMasterIdLst>
  <p:handoutMasterIdLst>
    <p:handoutMasterId r:id="rId25"/>
  </p:handoutMasterIdLst>
  <p:sldIdLst>
    <p:sldId id="475" r:id="rId6"/>
    <p:sldId id="426" r:id="rId7"/>
    <p:sldId id="424" r:id="rId8"/>
    <p:sldId id="451" r:id="rId9"/>
    <p:sldId id="440" r:id="rId10"/>
    <p:sldId id="439" r:id="rId11"/>
    <p:sldId id="441" r:id="rId12"/>
    <p:sldId id="455" r:id="rId13"/>
    <p:sldId id="468" r:id="rId14"/>
    <p:sldId id="460" r:id="rId15"/>
    <p:sldId id="461" r:id="rId16"/>
    <p:sldId id="462" r:id="rId17"/>
    <p:sldId id="463" r:id="rId18"/>
    <p:sldId id="464" r:id="rId19"/>
    <p:sldId id="467" r:id="rId20"/>
    <p:sldId id="473" r:id="rId21"/>
    <p:sldId id="474" r:id="rId22"/>
    <p:sldId id="465" r:id="rId23"/>
  </p:sldIdLst>
  <p:sldSz cx="10693400" cy="7561263"/>
  <p:notesSz cx="4522788" cy="6754813"/>
  <p:defaultTextStyle>
    <a:defPPr>
      <a:defRPr lang="fr-FR"/>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orient="horz" pos="113">
          <p15:clr>
            <a:srgbClr val="A4A3A4"/>
          </p15:clr>
        </p15:guide>
        <p15:guide id="3" orient="horz" pos="4377" userDrawn="1">
          <p15:clr>
            <a:srgbClr val="A4A3A4"/>
          </p15:clr>
        </p15:guide>
        <p15:guide id="4" orient="horz" pos="2472" userDrawn="1">
          <p15:clr>
            <a:srgbClr val="A4A3A4"/>
          </p15:clr>
        </p15:guide>
        <p15:guide id="5" pos="193" userDrawn="1">
          <p15:clr>
            <a:srgbClr val="A4A3A4"/>
          </p15:clr>
        </p15:guide>
        <p15:guide id="6" pos="5772" userDrawn="1">
          <p15:clr>
            <a:srgbClr val="A4A3A4"/>
          </p15:clr>
        </p15:guide>
        <p15:guide id="7" pos="3413" userDrawn="1">
          <p15:clr>
            <a:srgbClr val="A4A3A4"/>
          </p15:clr>
        </p15:guide>
        <p15:guide id="8" orient="horz" pos="4060" userDrawn="1">
          <p15:clr>
            <a:srgbClr val="A4A3A4"/>
          </p15:clr>
        </p15:guide>
      </p15:sldGuideLst>
    </p:ext>
    <p:ext uri="{2D200454-40CA-4A62-9FC3-DE9A4176ACB9}">
      <p15:notesGuideLst xmlns:p15="http://schemas.microsoft.com/office/powerpoint/2012/main">
        <p15:guide id="1" orient="horz" pos="2128" userDrawn="1">
          <p15:clr>
            <a:srgbClr val="A4A3A4"/>
          </p15:clr>
        </p15:guide>
        <p15:guide id="2" pos="14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44"/>
    <a:srgbClr val="D0D9E2"/>
    <a:srgbClr val="000000"/>
    <a:srgbClr val="86AED8"/>
    <a:srgbClr val="9FC3EA"/>
    <a:srgbClr val="1C2264"/>
    <a:srgbClr val="4E87C6"/>
    <a:srgbClr val="831312"/>
    <a:srgbClr val="FC9483"/>
    <a:srgbClr val="BBD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69" autoAdjust="0"/>
    <p:restoredTop sz="94711" autoAdjust="0"/>
  </p:normalViewPr>
  <p:slideViewPr>
    <p:cSldViewPr showGuides="1">
      <p:cViewPr varScale="1">
        <p:scale>
          <a:sx n="104" d="100"/>
          <a:sy n="104" d="100"/>
        </p:scale>
        <p:origin x="354" y="108"/>
      </p:cViewPr>
      <p:guideLst>
        <p:guide orient="horz" pos="1883"/>
        <p:guide orient="horz" pos="113"/>
        <p:guide orient="horz" pos="4377"/>
        <p:guide orient="horz" pos="2472"/>
        <p:guide pos="193"/>
        <p:guide pos="5772"/>
        <p:guide pos="3413"/>
        <p:guide orient="horz" pos="4060"/>
      </p:guideLst>
    </p:cSldViewPr>
  </p:slideViewPr>
  <p:outlineViewPr>
    <p:cViewPr>
      <p:scale>
        <a:sx n="33" d="100"/>
        <a:sy n="33" d="100"/>
      </p:scale>
      <p:origin x="0" y="17544"/>
    </p:cViewPr>
  </p:outlineViewPr>
  <p:notesTextViewPr>
    <p:cViewPr>
      <p:scale>
        <a:sx n="100" d="100"/>
        <a:sy n="100" d="100"/>
      </p:scale>
      <p:origin x="0" y="0"/>
    </p:cViewPr>
  </p:notesTextViewPr>
  <p:sorterViewPr>
    <p:cViewPr>
      <p:scale>
        <a:sx n="100" d="100"/>
        <a:sy n="100" d="100"/>
      </p:scale>
      <p:origin x="0" y="-1080"/>
    </p:cViewPr>
  </p:sorterViewPr>
  <p:notesViewPr>
    <p:cSldViewPr showGuides="1">
      <p:cViewPr varScale="1">
        <p:scale>
          <a:sx n="76" d="100"/>
          <a:sy n="76" d="100"/>
        </p:scale>
        <p:origin x="3306" y="108"/>
      </p:cViewPr>
      <p:guideLst>
        <p:guide orient="horz" pos="2128"/>
        <p:guide pos="14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1"/>
            <a:ext cx="1959408" cy="33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823" tIns="30909" rIns="61823" bIns="30909" numCol="1" anchor="t" anchorCtr="0" compatLnSpc="1">
            <a:prstTxWarp prst="textNoShape">
              <a:avLst/>
            </a:prstTxWarp>
          </a:bodyPr>
          <a:lstStyle>
            <a:lvl1pPr algn="l">
              <a:defRPr sz="800" b="0"/>
            </a:lvl1pPr>
          </a:lstStyle>
          <a:p>
            <a:endParaRPr lang="fr-FR"/>
          </a:p>
        </p:txBody>
      </p:sp>
      <p:sp>
        <p:nvSpPr>
          <p:cNvPr id="19459" name="Rectangle 3"/>
          <p:cNvSpPr>
            <a:spLocks noGrp="1" noChangeArrowheads="1"/>
          </p:cNvSpPr>
          <p:nvPr>
            <p:ph type="dt" sz="quarter" idx="1"/>
          </p:nvPr>
        </p:nvSpPr>
        <p:spPr bwMode="auto">
          <a:xfrm>
            <a:off x="2562303" y="1"/>
            <a:ext cx="1959408" cy="33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823" tIns="30909" rIns="61823" bIns="30909" numCol="1" anchor="t" anchorCtr="0" compatLnSpc="1">
            <a:prstTxWarp prst="textNoShape">
              <a:avLst/>
            </a:prstTxWarp>
          </a:bodyPr>
          <a:lstStyle>
            <a:lvl1pPr algn="r">
              <a:defRPr sz="800" b="0"/>
            </a:lvl1pPr>
          </a:lstStyle>
          <a:p>
            <a:endParaRPr lang="fr-FR"/>
          </a:p>
        </p:txBody>
      </p:sp>
      <p:sp>
        <p:nvSpPr>
          <p:cNvPr id="19460" name="Rectangle 4"/>
          <p:cNvSpPr>
            <a:spLocks noGrp="1" noChangeArrowheads="1"/>
          </p:cNvSpPr>
          <p:nvPr>
            <p:ph type="ftr" sz="quarter" idx="2"/>
          </p:nvPr>
        </p:nvSpPr>
        <p:spPr bwMode="auto">
          <a:xfrm>
            <a:off x="0" y="6415669"/>
            <a:ext cx="1959408" cy="33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823" tIns="30909" rIns="61823" bIns="30909" numCol="1" anchor="b" anchorCtr="0" compatLnSpc="1">
            <a:prstTxWarp prst="textNoShape">
              <a:avLst/>
            </a:prstTxWarp>
          </a:bodyPr>
          <a:lstStyle>
            <a:lvl1pPr algn="l">
              <a:defRPr sz="800" b="0"/>
            </a:lvl1pPr>
          </a:lstStyle>
          <a:p>
            <a:endParaRPr lang="fr-FR"/>
          </a:p>
        </p:txBody>
      </p:sp>
      <p:sp>
        <p:nvSpPr>
          <p:cNvPr id="19461" name="Rectangle 5"/>
          <p:cNvSpPr>
            <a:spLocks noGrp="1" noChangeArrowheads="1"/>
          </p:cNvSpPr>
          <p:nvPr>
            <p:ph type="sldNum" sz="quarter" idx="3"/>
          </p:nvPr>
        </p:nvSpPr>
        <p:spPr bwMode="auto">
          <a:xfrm>
            <a:off x="2562303" y="6415669"/>
            <a:ext cx="1959408" cy="33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823" tIns="30909" rIns="61823" bIns="30909" numCol="1" anchor="b" anchorCtr="0" compatLnSpc="1">
            <a:prstTxWarp prst="textNoShape">
              <a:avLst/>
            </a:prstTxWarp>
          </a:bodyPr>
          <a:lstStyle>
            <a:lvl1pPr algn="r">
              <a:defRPr sz="800" b="0"/>
            </a:lvl1pPr>
          </a:lstStyle>
          <a:p>
            <a:fld id="{C7324A0F-7F64-4708-A538-6076A787301A}" type="slidenum">
              <a:rPr lang="fr-FR"/>
              <a:pPr/>
              <a:t>‹#›</a:t>
            </a:fld>
            <a:endParaRPr lang="fr-FR"/>
          </a:p>
        </p:txBody>
      </p:sp>
    </p:spTree>
    <p:extLst>
      <p:ext uri="{BB962C8B-B14F-4D97-AF65-F5344CB8AC3E}">
        <p14:creationId xmlns:p14="http://schemas.microsoft.com/office/powerpoint/2010/main" val="3799222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1"/>
            <a:ext cx="1959408" cy="33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823" tIns="30909" rIns="61823" bIns="30909" numCol="1" anchor="t" anchorCtr="0" compatLnSpc="1">
            <a:prstTxWarp prst="textNoShape">
              <a:avLst/>
            </a:prstTxWarp>
          </a:bodyPr>
          <a:lstStyle>
            <a:lvl1pPr algn="l">
              <a:defRPr sz="800" b="0"/>
            </a:lvl1pPr>
          </a:lstStyle>
          <a:p>
            <a:endParaRPr lang="fr-FR"/>
          </a:p>
        </p:txBody>
      </p:sp>
      <p:sp>
        <p:nvSpPr>
          <p:cNvPr id="16387" name="Rectangle 3"/>
          <p:cNvSpPr>
            <a:spLocks noGrp="1" noChangeArrowheads="1"/>
          </p:cNvSpPr>
          <p:nvPr>
            <p:ph type="dt" idx="1"/>
          </p:nvPr>
        </p:nvSpPr>
        <p:spPr bwMode="auto">
          <a:xfrm>
            <a:off x="2562303" y="1"/>
            <a:ext cx="1959408" cy="33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823" tIns="30909" rIns="61823" bIns="30909" numCol="1" anchor="t" anchorCtr="0" compatLnSpc="1">
            <a:prstTxWarp prst="textNoShape">
              <a:avLst/>
            </a:prstTxWarp>
          </a:bodyPr>
          <a:lstStyle>
            <a:lvl1pPr algn="r">
              <a:defRPr sz="800" b="0"/>
            </a:lvl1pPr>
          </a:lstStyle>
          <a:p>
            <a:endParaRPr lang="fr-FR"/>
          </a:p>
        </p:txBody>
      </p:sp>
      <p:sp>
        <p:nvSpPr>
          <p:cNvPr id="16388" name="Rectangle 4"/>
          <p:cNvSpPr>
            <a:spLocks noGrp="1" noRot="1" noChangeAspect="1" noChangeArrowheads="1" noTextEdit="1"/>
          </p:cNvSpPr>
          <p:nvPr>
            <p:ph type="sldImg" idx="2"/>
          </p:nvPr>
        </p:nvSpPr>
        <p:spPr bwMode="auto">
          <a:xfrm>
            <a:off x="469900" y="504825"/>
            <a:ext cx="3582988" cy="25352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452171" y="3208917"/>
            <a:ext cx="3618446" cy="303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823" tIns="30909" rIns="61823" bIns="30909"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6390" name="Rectangle 6"/>
          <p:cNvSpPr>
            <a:spLocks noGrp="1" noChangeArrowheads="1"/>
          </p:cNvSpPr>
          <p:nvPr>
            <p:ph type="ftr" sz="quarter" idx="4"/>
          </p:nvPr>
        </p:nvSpPr>
        <p:spPr bwMode="auto">
          <a:xfrm>
            <a:off x="0" y="6415669"/>
            <a:ext cx="1959408" cy="33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823" tIns="30909" rIns="61823" bIns="30909" numCol="1" anchor="b" anchorCtr="0" compatLnSpc="1">
            <a:prstTxWarp prst="textNoShape">
              <a:avLst/>
            </a:prstTxWarp>
          </a:bodyPr>
          <a:lstStyle>
            <a:lvl1pPr algn="l">
              <a:defRPr sz="800" b="0"/>
            </a:lvl1pPr>
          </a:lstStyle>
          <a:p>
            <a:endParaRPr lang="fr-FR"/>
          </a:p>
        </p:txBody>
      </p:sp>
      <p:sp>
        <p:nvSpPr>
          <p:cNvPr id="16391" name="Rectangle 7"/>
          <p:cNvSpPr>
            <a:spLocks noGrp="1" noChangeArrowheads="1"/>
          </p:cNvSpPr>
          <p:nvPr>
            <p:ph type="sldNum" sz="quarter" idx="5"/>
          </p:nvPr>
        </p:nvSpPr>
        <p:spPr bwMode="auto">
          <a:xfrm>
            <a:off x="2562303" y="6415669"/>
            <a:ext cx="1959408" cy="338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823" tIns="30909" rIns="61823" bIns="30909" numCol="1" anchor="b" anchorCtr="0" compatLnSpc="1">
            <a:prstTxWarp prst="textNoShape">
              <a:avLst/>
            </a:prstTxWarp>
          </a:bodyPr>
          <a:lstStyle>
            <a:lvl1pPr algn="r">
              <a:defRPr sz="800" b="0"/>
            </a:lvl1pPr>
          </a:lstStyle>
          <a:p>
            <a:fld id="{6CA50693-5054-4404-A667-B73588C53F6F}" type="slidenum">
              <a:rPr lang="fr-FR"/>
              <a:pPr/>
              <a:t>‹#›</a:t>
            </a:fld>
            <a:endParaRPr lang="fr-FR"/>
          </a:p>
        </p:txBody>
      </p:sp>
    </p:spTree>
    <p:extLst>
      <p:ext uri="{BB962C8B-B14F-4D97-AF65-F5344CB8AC3E}">
        <p14:creationId xmlns:p14="http://schemas.microsoft.com/office/powerpoint/2010/main" val="11280062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cssf.lu/" TargetMode="Externa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cssf.lu/"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uvertur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2796" r="21722" b="14205"/>
          <a:stretch/>
        </p:blipFill>
        <p:spPr>
          <a:xfrm>
            <a:off x="2646400" y="-159338"/>
            <a:ext cx="5580620" cy="6472200"/>
          </a:xfrm>
          <a:prstGeom prst="rect">
            <a:avLst/>
          </a:prstGeom>
        </p:spPr>
      </p:pic>
      <p:sp>
        <p:nvSpPr>
          <p:cNvPr id="1310723" name="Rectangle 3"/>
          <p:cNvSpPr>
            <a:spLocks noGrp="1" noChangeArrowheads="1"/>
          </p:cNvSpPr>
          <p:nvPr>
            <p:ph type="ctrTitle" hasCustomPrompt="1"/>
          </p:nvPr>
        </p:nvSpPr>
        <p:spPr>
          <a:xfrm>
            <a:off x="317500" y="3276575"/>
            <a:ext cx="10069513" cy="504056"/>
          </a:xfrm>
        </p:spPr>
        <p:txBody>
          <a:bodyPr anchor="b"/>
          <a:lstStyle>
            <a:lvl1pPr algn="ctr">
              <a:defRPr sz="2400" b="0" spc="600">
                <a:solidFill>
                  <a:srgbClr val="1C2264"/>
                </a:solidFill>
                <a:latin typeface="+mj-lt"/>
              </a:defRPr>
            </a:lvl1pPr>
          </a:lstStyle>
          <a:p>
            <a:pPr lvl="0"/>
            <a:r>
              <a:rPr lang="fr-FR" noProof="0" dirty="0"/>
              <a:t>MODIFIEZ LE STYLE DU TITRE</a:t>
            </a:r>
          </a:p>
        </p:txBody>
      </p:sp>
      <p:sp>
        <p:nvSpPr>
          <p:cNvPr id="1310724" name="Rectangle 4"/>
          <p:cNvSpPr>
            <a:spLocks noGrp="1" noChangeArrowheads="1"/>
          </p:cNvSpPr>
          <p:nvPr>
            <p:ph type="subTitle" idx="1"/>
          </p:nvPr>
        </p:nvSpPr>
        <p:spPr>
          <a:xfrm>
            <a:off x="317500" y="3924647"/>
            <a:ext cx="10069513" cy="2376264"/>
          </a:xfrm>
        </p:spPr>
        <p:txBody>
          <a:bodyPr/>
          <a:lstStyle>
            <a:lvl1pPr marL="0" indent="0" algn="ctr">
              <a:buFontTx/>
              <a:buNone/>
              <a:defRPr sz="2400" b="0">
                <a:solidFill>
                  <a:schemeClr val="accent6"/>
                </a:solidFill>
                <a:latin typeface="+mn-lt"/>
              </a:defRPr>
            </a:lvl1pPr>
          </a:lstStyle>
          <a:p>
            <a:pPr lvl="0"/>
            <a:r>
              <a:rPr lang="en-US" noProof="0"/>
              <a:t>Click to edit Master subtitle style</a:t>
            </a:r>
            <a:endParaRPr lang="fr-FR" noProof="0" dirty="0"/>
          </a:p>
        </p:txBody>
      </p:sp>
      <p:sp>
        <p:nvSpPr>
          <p:cNvPr id="6" name="Date Placeholder 3"/>
          <p:cNvSpPr>
            <a:spLocks noGrp="1"/>
          </p:cNvSpPr>
          <p:nvPr>
            <p:ph type="dt" sz="half" idx="2"/>
          </p:nvPr>
        </p:nvSpPr>
        <p:spPr>
          <a:xfrm>
            <a:off x="327191" y="6798669"/>
            <a:ext cx="10050129" cy="249806"/>
          </a:xfrm>
          <a:prstGeom prst="rect">
            <a:avLst/>
          </a:prstGeom>
        </p:spPr>
        <p:txBody>
          <a:bodyPr vert="horz" lIns="0" tIns="0" rIns="0" bIns="0" rtlCol="0" anchor="ctr"/>
          <a:lstStyle>
            <a:lvl1pPr algn="ctr">
              <a:defRPr sz="1400" spc="600">
                <a:solidFill>
                  <a:srgbClr val="1C2264"/>
                </a:solidFill>
                <a:latin typeface="+mn-lt"/>
              </a:defRPr>
            </a:lvl1pPr>
          </a:lstStyle>
          <a:p>
            <a:r>
              <a:rPr lang="fr-FR" dirty="0"/>
              <a:t>Janvier 2015</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Couverture partenair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2796" r="21722" b="14205"/>
          <a:stretch/>
        </p:blipFill>
        <p:spPr>
          <a:xfrm>
            <a:off x="2610396" y="8731"/>
            <a:ext cx="5580620" cy="6472200"/>
          </a:xfrm>
          <a:prstGeom prst="rect">
            <a:avLst/>
          </a:prstGeom>
        </p:spPr>
      </p:pic>
      <p:sp>
        <p:nvSpPr>
          <p:cNvPr id="1310723" name="Rectangle 3"/>
          <p:cNvSpPr>
            <a:spLocks noGrp="1" noChangeArrowheads="1"/>
          </p:cNvSpPr>
          <p:nvPr>
            <p:ph type="ctrTitle" hasCustomPrompt="1"/>
          </p:nvPr>
        </p:nvSpPr>
        <p:spPr>
          <a:xfrm>
            <a:off x="317500" y="3276575"/>
            <a:ext cx="10069513" cy="504056"/>
          </a:xfrm>
        </p:spPr>
        <p:txBody>
          <a:bodyPr anchor="b"/>
          <a:lstStyle>
            <a:lvl1pPr algn="ctr">
              <a:defRPr sz="2400" b="0" spc="600">
                <a:solidFill>
                  <a:srgbClr val="1C2264"/>
                </a:solidFill>
                <a:latin typeface="Times New Roman" panose="02020603050405020304" pitchFamily="18" charset="0"/>
                <a:cs typeface="Times New Roman" panose="02020603050405020304" pitchFamily="18" charset="0"/>
              </a:defRPr>
            </a:lvl1pPr>
          </a:lstStyle>
          <a:p>
            <a:pPr lvl="0"/>
            <a:r>
              <a:rPr lang="fr-FR" noProof="0" dirty="0"/>
              <a:t>MODIFIEZ LE STYLE DU TITRE</a:t>
            </a:r>
          </a:p>
        </p:txBody>
      </p:sp>
      <p:sp>
        <p:nvSpPr>
          <p:cNvPr id="1310724" name="Rectangle 4"/>
          <p:cNvSpPr>
            <a:spLocks noGrp="1" noChangeArrowheads="1"/>
          </p:cNvSpPr>
          <p:nvPr>
            <p:ph type="subTitle" idx="1"/>
          </p:nvPr>
        </p:nvSpPr>
        <p:spPr>
          <a:xfrm>
            <a:off x="317500" y="3924647"/>
            <a:ext cx="10069513" cy="2376264"/>
          </a:xfrm>
        </p:spPr>
        <p:txBody>
          <a:bodyPr/>
          <a:lstStyle>
            <a:lvl1pPr marL="0" indent="0" algn="ctr">
              <a:buFontTx/>
              <a:buNone/>
              <a:defRPr sz="2400" b="0">
                <a:solidFill>
                  <a:schemeClr val="accent6"/>
                </a:solidFill>
                <a:latin typeface="Arial" panose="020B0604020202020204" pitchFamily="34" charset="0"/>
                <a:cs typeface="Arial" panose="020B0604020202020204" pitchFamily="34" charset="0"/>
              </a:defRPr>
            </a:lvl1pPr>
          </a:lstStyle>
          <a:p>
            <a:pPr lvl="0"/>
            <a:r>
              <a:rPr lang="fr-FR" noProof="0" dirty="0"/>
              <a:t>Modifiez le style des sous-titres du masque</a:t>
            </a:r>
          </a:p>
        </p:txBody>
      </p:sp>
      <p:sp>
        <p:nvSpPr>
          <p:cNvPr id="6" name="Date Placeholder 3"/>
          <p:cNvSpPr>
            <a:spLocks noGrp="1"/>
          </p:cNvSpPr>
          <p:nvPr>
            <p:ph type="dt" sz="half" idx="2"/>
          </p:nvPr>
        </p:nvSpPr>
        <p:spPr>
          <a:xfrm>
            <a:off x="327191" y="6798669"/>
            <a:ext cx="10050129" cy="249806"/>
          </a:xfrm>
          <a:prstGeom prst="rect">
            <a:avLst/>
          </a:prstGeom>
        </p:spPr>
        <p:txBody>
          <a:bodyPr vert="horz" lIns="0" tIns="0" rIns="0" bIns="0" rtlCol="0" anchor="ctr"/>
          <a:lstStyle>
            <a:lvl1pPr algn="ctr">
              <a:defRPr sz="1400" spc="600">
                <a:solidFill>
                  <a:srgbClr val="1C2264"/>
                </a:solidFill>
                <a:latin typeface="Arial" panose="020B0604020202020204" pitchFamily="34" charset="0"/>
                <a:cs typeface="Arial" panose="020B0604020202020204" pitchFamily="34" charset="0"/>
              </a:defRPr>
            </a:lvl1pPr>
          </a:lstStyle>
          <a:p>
            <a:fld id="{363B7519-DFE6-4B14-99D0-EC9A8BEDE1EE}" type="datetime4">
              <a:rPr lang="fr-FR" smtClean="0"/>
              <a:pPr/>
              <a:t>28 janvier 2023</a:t>
            </a:fld>
            <a:endParaRPr lang="fr-FR" dirty="0"/>
          </a:p>
        </p:txBody>
      </p:sp>
      <p:sp>
        <p:nvSpPr>
          <p:cNvPr id="7" name="Espace réservé du pied de page 5"/>
          <p:cNvSpPr txBox="1">
            <a:spLocks noGrp="1"/>
          </p:cNvSpPr>
          <p:nvPr userDrawn="1"/>
        </p:nvSpPr>
        <p:spPr bwMode="auto">
          <a:xfrm>
            <a:off x="306137" y="7009375"/>
            <a:ext cx="10053349" cy="37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defTabSz="1042988">
              <a:defRPr>
                <a:solidFill>
                  <a:schemeClr val="tx1"/>
                </a:solidFill>
                <a:latin typeface="Arial" charset="0"/>
              </a:defRPr>
            </a:lvl1pPr>
            <a:lvl2pPr marL="742950" indent="-285750" algn="l" defTabSz="1042988">
              <a:defRPr>
                <a:solidFill>
                  <a:schemeClr val="tx1"/>
                </a:solidFill>
                <a:latin typeface="Arial" charset="0"/>
              </a:defRPr>
            </a:lvl2pPr>
            <a:lvl3pPr marL="1143000" indent="-228600" algn="l" defTabSz="1042988">
              <a:defRPr>
                <a:solidFill>
                  <a:schemeClr val="tx1"/>
                </a:solidFill>
                <a:latin typeface="Arial" charset="0"/>
              </a:defRPr>
            </a:lvl3pPr>
            <a:lvl4pPr marL="1600200" indent="-228600" algn="l" defTabSz="1042988">
              <a:defRPr>
                <a:solidFill>
                  <a:schemeClr val="tx1"/>
                </a:solidFill>
                <a:latin typeface="Arial" charset="0"/>
              </a:defRPr>
            </a:lvl4pPr>
            <a:lvl5pPr marL="2057400" indent="-228600" algn="l" defTabSz="1042988">
              <a:defRPr>
                <a:solidFill>
                  <a:schemeClr val="tx1"/>
                </a:solidFill>
                <a:latin typeface="Arial" charset="0"/>
              </a:defRPr>
            </a:lvl5pPr>
            <a:lvl6pPr marL="2514600" indent="-228600" defTabSz="1042988" fontAlgn="base">
              <a:spcBef>
                <a:spcPct val="0"/>
              </a:spcBef>
              <a:spcAft>
                <a:spcPct val="0"/>
              </a:spcAft>
              <a:defRPr>
                <a:solidFill>
                  <a:schemeClr val="tx1"/>
                </a:solidFill>
                <a:latin typeface="Arial" charset="0"/>
              </a:defRPr>
            </a:lvl6pPr>
            <a:lvl7pPr marL="2971800" indent="-228600" defTabSz="1042988" fontAlgn="base">
              <a:spcBef>
                <a:spcPct val="0"/>
              </a:spcBef>
              <a:spcAft>
                <a:spcPct val="0"/>
              </a:spcAft>
              <a:defRPr>
                <a:solidFill>
                  <a:schemeClr val="tx1"/>
                </a:solidFill>
                <a:latin typeface="Arial" charset="0"/>
              </a:defRPr>
            </a:lvl7pPr>
            <a:lvl8pPr marL="3429000" indent="-228600" defTabSz="1042988" fontAlgn="base">
              <a:spcBef>
                <a:spcPct val="0"/>
              </a:spcBef>
              <a:spcAft>
                <a:spcPct val="0"/>
              </a:spcAft>
              <a:defRPr>
                <a:solidFill>
                  <a:schemeClr val="tx1"/>
                </a:solidFill>
                <a:latin typeface="Arial" charset="0"/>
              </a:defRPr>
            </a:lvl8pPr>
            <a:lvl9pPr marL="3886200" indent="-228600" defTabSz="1042988" fontAlgn="base">
              <a:spcBef>
                <a:spcPct val="0"/>
              </a:spcBef>
              <a:spcAft>
                <a:spcPct val="0"/>
              </a:spcAft>
              <a:defRPr>
                <a:solidFill>
                  <a:schemeClr val="tx1"/>
                </a:solidFill>
                <a:latin typeface="Arial" charset="0"/>
              </a:defRPr>
            </a:lvl9pPr>
          </a:lstStyle>
          <a:p>
            <a:pPr algn="ctr">
              <a:defRPr/>
            </a:pPr>
            <a:r>
              <a:rPr lang="fr-FR" sz="800" b="0" dirty="0">
                <a:solidFill>
                  <a:srgbClr val="1C2264"/>
                </a:solidFill>
              </a:rPr>
              <a:t>Présentation Réservée aux partenaires distributeurs (OU) Présentation réservée aux investisseurs professionnels au sens de la directive MIF</a:t>
            </a:r>
          </a:p>
        </p:txBody>
      </p:sp>
      <p:sp>
        <p:nvSpPr>
          <p:cNvPr id="8" name="Rounded Rectangle 7"/>
          <p:cNvSpPr/>
          <p:nvPr userDrawn="1"/>
        </p:nvSpPr>
        <p:spPr bwMode="auto">
          <a:xfrm>
            <a:off x="4842644" y="5354203"/>
            <a:ext cx="1059037" cy="1112653"/>
          </a:xfrm>
          <a:prstGeom prst="roundRect">
            <a:avLst/>
          </a:prstGeom>
          <a:solidFill>
            <a:schemeClr val="accent6">
              <a:lumMod val="20000"/>
              <a:lumOff val="80000"/>
              <a:alpha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fr-FR" dirty="0">
              <a:solidFill>
                <a:srgbClr val="AFC3CD"/>
              </a:solidFill>
            </a:endParaRPr>
          </a:p>
        </p:txBody>
      </p:sp>
      <p:sp>
        <p:nvSpPr>
          <p:cNvPr id="9" name="Rounded Rectangle 8"/>
          <p:cNvSpPr/>
          <p:nvPr userDrawn="1"/>
        </p:nvSpPr>
        <p:spPr bwMode="auto">
          <a:xfrm>
            <a:off x="4821561" y="5349737"/>
            <a:ext cx="1080120" cy="1116124"/>
          </a:xfrm>
          <a:prstGeom prst="roundRect">
            <a:avLst/>
          </a:prstGeom>
          <a:solidFill>
            <a:schemeClr val="bg1"/>
          </a:solidFill>
          <a:ln w="9525" cap="flat" cmpd="sng" algn="ctr">
            <a:solidFill>
              <a:schemeClr val="accent6"/>
            </a:solidFill>
            <a:prstDash val="solid"/>
            <a:round/>
            <a:headEnd type="none" w="med" len="med"/>
            <a:tailEnd type="none" w="med" len="med"/>
          </a:ln>
          <a:effectLst>
            <a:outerShdw blurRad="50800" dist="38100" algn="l" rotWithShape="0">
              <a:schemeClr val="accent6">
                <a:alpha val="40000"/>
              </a:schemeClr>
            </a:outerShdw>
          </a:effectLst>
        </p:spPr>
        <p:txBody>
          <a:bodyPr vert="horz" wrap="none" lIns="91440" tIns="45720" rIns="91440" bIns="45720" numCol="1" rtlCol="0" anchor="ctr" anchorCtr="0" compatLnSpc="1">
            <a:prstTxWarp prst="textNoShape">
              <a:avLst/>
            </a:prstTxWarp>
          </a:bodyPr>
          <a:lstStyle/>
          <a:p>
            <a:endParaRPr lang="fr-FR" dirty="0">
              <a:solidFill>
                <a:srgbClr val="AFC3CD"/>
              </a:solidFill>
            </a:endParaRPr>
          </a:p>
        </p:txBody>
      </p:sp>
    </p:spTree>
    <p:extLst>
      <p:ext uri="{BB962C8B-B14F-4D97-AF65-F5344CB8AC3E}">
        <p14:creationId xmlns:p14="http://schemas.microsoft.com/office/powerpoint/2010/main" val="135570280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Sous-chapitr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20954"/>
          <a:stretch/>
        </p:blipFill>
        <p:spPr>
          <a:xfrm>
            <a:off x="305858" y="0"/>
            <a:ext cx="10081684" cy="5976875"/>
          </a:xfrm>
          <a:prstGeom prst="rect">
            <a:avLst/>
          </a:prstGeom>
        </p:spPr>
      </p:pic>
      <p:sp>
        <p:nvSpPr>
          <p:cNvPr id="1310723" name="Rectangle 3"/>
          <p:cNvSpPr>
            <a:spLocks noGrp="1" noChangeArrowheads="1"/>
          </p:cNvSpPr>
          <p:nvPr>
            <p:ph type="ctrTitle" hasCustomPrompt="1"/>
          </p:nvPr>
        </p:nvSpPr>
        <p:spPr>
          <a:xfrm>
            <a:off x="302568" y="3396336"/>
            <a:ext cx="10069513" cy="430887"/>
          </a:xfrm>
        </p:spPr>
        <p:txBody>
          <a:bodyPr anchor="b">
            <a:spAutoFit/>
          </a:bodyPr>
          <a:lstStyle>
            <a:lvl1pPr algn="ctr">
              <a:defRPr sz="2800" b="0">
                <a:solidFill>
                  <a:srgbClr val="1C2264"/>
                </a:solidFill>
                <a:latin typeface="Times New Roman" panose="02020603050405020304" pitchFamily="18" charset="0"/>
                <a:cs typeface="Times New Roman" panose="02020603050405020304" pitchFamily="18" charset="0"/>
              </a:defRPr>
            </a:lvl1pPr>
          </a:lstStyle>
          <a:p>
            <a:pPr lvl="0"/>
            <a:r>
              <a:rPr lang="fr-FR" noProof="0" dirty="0"/>
              <a:t>MODIFIEZ LE STYLE DU TITRE</a:t>
            </a:r>
          </a:p>
        </p:txBody>
      </p:sp>
      <p:sp>
        <p:nvSpPr>
          <p:cNvPr id="1310724" name="Rectangle 4"/>
          <p:cNvSpPr>
            <a:spLocks noGrp="1" noChangeArrowheads="1"/>
          </p:cNvSpPr>
          <p:nvPr>
            <p:ph type="subTitle" idx="1"/>
          </p:nvPr>
        </p:nvSpPr>
        <p:spPr>
          <a:xfrm>
            <a:off x="302568" y="3996189"/>
            <a:ext cx="10069513" cy="369332"/>
          </a:xfrm>
          <a:noFill/>
        </p:spPr>
        <p:txBody>
          <a:bodyPr wrap="square" anchor="ctr" anchorCtr="0">
            <a:spAutoFit/>
          </a:bodyPr>
          <a:lstStyle>
            <a:lvl1pPr marL="0" indent="0" algn="ctr">
              <a:buFontTx/>
              <a:buNone/>
              <a:defRPr sz="2400" b="0">
                <a:solidFill>
                  <a:schemeClr val="accent6"/>
                </a:solidFill>
                <a:latin typeface="Arial" panose="020B0604020202020204" pitchFamily="34" charset="0"/>
                <a:cs typeface="Arial" panose="020B0604020202020204" pitchFamily="34" charset="0"/>
              </a:defRPr>
            </a:lvl1pPr>
          </a:lstStyle>
          <a:p>
            <a:pPr lvl="0"/>
            <a:r>
              <a:rPr lang="fr-FR" noProof="0" dirty="0"/>
              <a:t>Modifiez le style des sous-titres du masque</a:t>
            </a:r>
          </a:p>
        </p:txBody>
      </p:sp>
      <p:sp>
        <p:nvSpPr>
          <p:cNvPr id="8" name="Espace réservé du pied de page 5"/>
          <p:cNvSpPr txBox="1">
            <a:spLocks noGrp="1"/>
          </p:cNvSpPr>
          <p:nvPr userDrawn="1"/>
        </p:nvSpPr>
        <p:spPr bwMode="auto">
          <a:xfrm>
            <a:off x="306137" y="7226142"/>
            <a:ext cx="10053349" cy="37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defTabSz="1042988">
              <a:defRPr>
                <a:solidFill>
                  <a:schemeClr val="tx1"/>
                </a:solidFill>
                <a:latin typeface="Arial" charset="0"/>
              </a:defRPr>
            </a:lvl1pPr>
            <a:lvl2pPr marL="742950" indent="-285750" algn="l" defTabSz="1042988">
              <a:defRPr>
                <a:solidFill>
                  <a:schemeClr val="tx1"/>
                </a:solidFill>
                <a:latin typeface="Arial" charset="0"/>
              </a:defRPr>
            </a:lvl2pPr>
            <a:lvl3pPr marL="1143000" indent="-228600" algn="l" defTabSz="1042988">
              <a:defRPr>
                <a:solidFill>
                  <a:schemeClr val="tx1"/>
                </a:solidFill>
                <a:latin typeface="Arial" charset="0"/>
              </a:defRPr>
            </a:lvl3pPr>
            <a:lvl4pPr marL="1600200" indent="-228600" algn="l" defTabSz="1042988">
              <a:defRPr>
                <a:solidFill>
                  <a:schemeClr val="tx1"/>
                </a:solidFill>
                <a:latin typeface="Arial" charset="0"/>
              </a:defRPr>
            </a:lvl4pPr>
            <a:lvl5pPr marL="2057400" indent="-228600" algn="l" defTabSz="1042988">
              <a:defRPr>
                <a:solidFill>
                  <a:schemeClr val="tx1"/>
                </a:solidFill>
                <a:latin typeface="Arial" charset="0"/>
              </a:defRPr>
            </a:lvl5pPr>
            <a:lvl6pPr marL="2514600" indent="-228600" defTabSz="1042988" fontAlgn="base">
              <a:spcBef>
                <a:spcPct val="0"/>
              </a:spcBef>
              <a:spcAft>
                <a:spcPct val="0"/>
              </a:spcAft>
              <a:defRPr>
                <a:solidFill>
                  <a:schemeClr val="tx1"/>
                </a:solidFill>
                <a:latin typeface="Arial" charset="0"/>
              </a:defRPr>
            </a:lvl6pPr>
            <a:lvl7pPr marL="2971800" indent="-228600" defTabSz="1042988" fontAlgn="base">
              <a:spcBef>
                <a:spcPct val="0"/>
              </a:spcBef>
              <a:spcAft>
                <a:spcPct val="0"/>
              </a:spcAft>
              <a:defRPr>
                <a:solidFill>
                  <a:schemeClr val="tx1"/>
                </a:solidFill>
                <a:latin typeface="Arial" charset="0"/>
              </a:defRPr>
            </a:lvl7pPr>
            <a:lvl8pPr marL="3429000" indent="-228600" defTabSz="1042988" fontAlgn="base">
              <a:spcBef>
                <a:spcPct val="0"/>
              </a:spcBef>
              <a:spcAft>
                <a:spcPct val="0"/>
              </a:spcAft>
              <a:defRPr>
                <a:solidFill>
                  <a:schemeClr val="tx1"/>
                </a:solidFill>
                <a:latin typeface="Arial" charset="0"/>
              </a:defRPr>
            </a:lvl8pPr>
            <a:lvl9pPr marL="3886200" indent="-228600" defTabSz="1042988" fontAlgn="base">
              <a:spcBef>
                <a:spcPct val="0"/>
              </a:spcBef>
              <a:spcAft>
                <a:spcPct val="0"/>
              </a:spcAft>
              <a:defRPr>
                <a:solidFill>
                  <a:schemeClr val="tx1"/>
                </a:solidFill>
                <a:latin typeface="Arial" charset="0"/>
              </a:defRPr>
            </a:lvl9pPr>
          </a:lstStyle>
          <a:p>
            <a:pPr algn="ctr">
              <a:defRPr/>
            </a:pPr>
            <a:r>
              <a:rPr lang="fr-FR" sz="800" b="0" dirty="0">
                <a:solidFill>
                  <a:srgbClr val="1C2264"/>
                </a:solidFill>
              </a:rPr>
              <a:t>Présentation Réservée aux partenaires distributeurs (OU) Présentation réservée aux investisseurs professionnels au sens de la directive MIF</a:t>
            </a:r>
          </a:p>
        </p:txBody>
      </p:sp>
      <p:sp>
        <p:nvSpPr>
          <p:cNvPr id="9" name="Rounded Rectangle 10"/>
          <p:cNvSpPr/>
          <p:nvPr userDrawn="1"/>
        </p:nvSpPr>
        <p:spPr bwMode="auto">
          <a:xfrm>
            <a:off x="311943" y="7237015"/>
            <a:ext cx="10069513" cy="72008"/>
          </a:xfrm>
          <a:prstGeom prst="roundRect">
            <a:avLst/>
          </a:prstGeom>
          <a:gradFill flip="none" rotWithShape="1">
            <a:gsLst>
              <a:gs pos="0">
                <a:srgbClr val="7AA3D4"/>
              </a:gs>
              <a:gs pos="100000">
                <a:srgbClr val="1C2264"/>
              </a:gs>
            </a:gsLst>
            <a:lin ang="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auto">
              <a:spcBef>
                <a:spcPts val="0"/>
              </a:spcBef>
              <a:spcAft>
                <a:spcPts val="0"/>
              </a:spcAft>
              <a:defRPr/>
            </a:pPr>
            <a:endParaRPr lang="fr-FR" b="0" kern="0" dirty="0">
              <a:solidFill>
                <a:srgbClr val="AFC3CD"/>
              </a:solidFill>
            </a:endParaRPr>
          </a:p>
        </p:txBody>
      </p:sp>
    </p:spTree>
    <p:extLst>
      <p:ext uri="{BB962C8B-B14F-4D97-AF65-F5344CB8AC3E}">
        <p14:creationId xmlns:p14="http://schemas.microsoft.com/office/powerpoint/2010/main" val="522972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278248" y="180231"/>
            <a:ext cx="9072048" cy="972000"/>
          </a:xfrm>
        </p:spPr>
        <p:txBody>
          <a:bodyPr/>
          <a:lstStyle>
            <a:lvl1pPr>
              <a:defRPr sz="1800" b="0">
                <a:solidFill>
                  <a:srgbClr val="1C2264"/>
                </a:solidFill>
                <a:latin typeface="Times New Roman" panose="02020603050405020304" pitchFamily="18" charset="0"/>
                <a:cs typeface="Times New Roman" panose="02020603050405020304" pitchFamily="18" charset="0"/>
              </a:defRPr>
            </a:lvl1pPr>
          </a:lstStyle>
          <a:p>
            <a:r>
              <a:rPr lang="fr-FR" dirty="0"/>
              <a:t>MODIFIEZ LE STYLE DU TITRE</a:t>
            </a:r>
          </a:p>
        </p:txBody>
      </p:sp>
      <p:sp>
        <p:nvSpPr>
          <p:cNvPr id="3" name="Espace réservé du contenu 2"/>
          <p:cNvSpPr>
            <a:spLocks noGrp="1"/>
          </p:cNvSpPr>
          <p:nvPr>
            <p:ph idx="1"/>
          </p:nvPr>
        </p:nvSpPr>
        <p:spPr>
          <a:xfrm>
            <a:off x="306139" y="1258888"/>
            <a:ext cx="10053347" cy="5510076"/>
          </a:xfrm>
        </p:spPr>
        <p:txBody>
          <a:bodyPr/>
          <a:lstStyle>
            <a:lvl1pPr>
              <a:spcBef>
                <a:spcPts val="200"/>
              </a:spcBef>
              <a:spcAft>
                <a:spcPts val="600"/>
              </a:spcAft>
              <a:defRPr b="1">
                <a:latin typeface="Arial" panose="020B0604020202020204" pitchFamily="34" charset="0"/>
                <a:cs typeface="Arial" panose="020B0604020202020204" pitchFamily="34" charset="0"/>
              </a:defRPr>
            </a:lvl1pPr>
            <a:lvl2pPr>
              <a:spcBef>
                <a:spcPts val="200"/>
              </a:spcBef>
              <a:spcAft>
                <a:spcPts val="600"/>
              </a:spcAft>
              <a:defRPr sz="1600" b="1">
                <a:latin typeface="Arial" panose="020B0604020202020204" pitchFamily="34" charset="0"/>
                <a:cs typeface="Arial" panose="020B0604020202020204" pitchFamily="34" charset="0"/>
              </a:defRPr>
            </a:lvl2pPr>
            <a:lvl3pPr>
              <a:spcBef>
                <a:spcPts val="200"/>
              </a:spcBef>
              <a:spcAft>
                <a:spcPts val="600"/>
              </a:spcAft>
              <a:defRPr>
                <a:latin typeface="Arial" panose="020B0604020202020204" pitchFamily="34" charset="0"/>
                <a:cs typeface="Arial" panose="020B0604020202020204" pitchFamily="34" charset="0"/>
              </a:defRPr>
            </a:lvl3pPr>
            <a:lvl4pPr>
              <a:spcBef>
                <a:spcPts val="200"/>
              </a:spcBef>
              <a:spcAft>
                <a:spcPts val="600"/>
              </a:spcAft>
              <a:defRPr>
                <a:solidFill>
                  <a:schemeClr val="tx2"/>
                </a:solidFill>
                <a:latin typeface="Arial" panose="020B0604020202020204" pitchFamily="34" charset="0"/>
                <a:cs typeface="Arial" panose="020B0604020202020204" pitchFamily="34" charset="0"/>
              </a:defRPr>
            </a:lvl4pPr>
            <a:lvl5pPr marL="1252538" indent="-180975">
              <a:spcBef>
                <a:spcPts val="200"/>
              </a:spcBef>
              <a:spcAft>
                <a:spcPts val="600"/>
              </a:spcAft>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536756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vertissem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278248" y="180231"/>
            <a:ext cx="9072048" cy="972000"/>
          </a:xfrm>
        </p:spPr>
        <p:txBody>
          <a:bodyPr/>
          <a:lstStyle>
            <a:lvl1pPr>
              <a:defRPr sz="1800" b="0">
                <a:solidFill>
                  <a:srgbClr val="1C2264"/>
                </a:solidFill>
                <a:latin typeface="Times New Roman" panose="02020603050405020304" pitchFamily="18" charset="0"/>
                <a:cs typeface="Times New Roman" panose="02020603050405020304" pitchFamily="18" charset="0"/>
              </a:defRPr>
            </a:lvl1pPr>
          </a:lstStyle>
          <a:p>
            <a:r>
              <a:rPr lang="fr-FR" dirty="0"/>
              <a:t>AVERTISSEMENT</a:t>
            </a:r>
          </a:p>
        </p:txBody>
      </p:sp>
      <p:sp>
        <p:nvSpPr>
          <p:cNvPr id="5" name="CasellaDiTesto 2"/>
          <p:cNvSpPr txBox="1"/>
          <p:nvPr userDrawn="1"/>
        </p:nvSpPr>
        <p:spPr>
          <a:xfrm>
            <a:off x="313902" y="1231951"/>
            <a:ext cx="10045584" cy="5539978"/>
          </a:xfrm>
          <a:prstGeom prst="rect">
            <a:avLst/>
          </a:prstGeom>
          <a:noFill/>
        </p:spPr>
        <p:txBody>
          <a:bodyPr wrap="square" lIns="0" tIns="0" rIns="0" bIns="0" rtlCol="0">
            <a:spAutoFit/>
          </a:bodyPr>
          <a:lstStyle/>
          <a:p>
            <a:pPr algn="l">
              <a:spcAft>
                <a:spcPts val="400"/>
              </a:spcAft>
            </a:pPr>
            <a:r>
              <a:rPr lang="fr-FR" sz="1000" b="0" dirty="0">
                <a:solidFill>
                  <a:srgbClr val="1C1D4C"/>
                </a:solidFill>
                <a:latin typeface="Arial" panose="020B0604020202020204" pitchFamily="34" charset="0"/>
                <a:cs typeface="Arial" panose="020B0604020202020204" pitchFamily="34" charset="0"/>
              </a:rPr>
              <a:t>Les informations contenues dans cette présentation ne constituent en aucun cas une offre ou une sollicitation d’investir, ni un conseil en investissement ou une recommandation sur des investissements spécifiques. Les éléments d’information, opinions et données chiffrées sont considérés comme fondés ou exacts au jour de leur établissement en fonction du contexte économique, financier et boursier du moment et reflètent le sentiment à ce jour du Groupe La Française sur les marchés et leur évolution. Ils n’ont pas de valeur contractuelle et sont sujets à modification. Il est rappelé par ailleurs que les performances passées ne préjugent pas des performances futures et ne sont pas constantes dans le temps. Compte tenu des risques d’ordre économique et boursier, il ne peut être donné aucune assurance que les produits présentés atteindront leur objectif.</a:t>
            </a:r>
          </a:p>
          <a:p>
            <a:pPr algn="l">
              <a:spcAft>
                <a:spcPts val="400"/>
              </a:spcAft>
            </a:pPr>
            <a:r>
              <a:rPr lang="fr-FR" sz="1000" b="0" dirty="0">
                <a:solidFill>
                  <a:srgbClr val="1C1D4C"/>
                </a:solidFill>
                <a:latin typeface="Arial" panose="020B0604020202020204" pitchFamily="34" charset="0"/>
                <a:cs typeface="Arial" panose="020B0604020202020204" pitchFamily="34" charset="0"/>
              </a:rPr>
              <a:t>Les produits référencés dans cette présentation ne sont pas nécessairement destinés à tous types d’investisseurs. Les investisseurs potentiels sont invités à lire attentivement la documentation réglementaire et commerciale y afférente (incluant notamment les risques encourus) et à procéder, sans se fonder exclusivement sur les informations qui leur ont été fournies, à leurs propre analyse des risques afin de vérifier l’opportunité de l’investissement au regard des objectifs recherchés, en recourant, au besoin, à l’avis de tous les conseils spécialisés en la matière.</a:t>
            </a:r>
          </a:p>
          <a:p>
            <a:pPr algn="l">
              <a:spcAft>
                <a:spcPts val="400"/>
              </a:spcAft>
            </a:pPr>
            <a:r>
              <a:rPr lang="fr-FR" sz="1000" b="0" dirty="0">
                <a:solidFill>
                  <a:srgbClr val="1C1D4C"/>
                </a:solidFill>
                <a:latin typeface="Arial" panose="020B0604020202020204" pitchFamily="34" charset="0"/>
                <a:cs typeface="Arial" panose="020B0604020202020204" pitchFamily="34" charset="0"/>
              </a:rPr>
              <a:t>La documentation commerciale et réglementaire (dont le prospectus de chaque Fonds) est disponible sur le site du groupe La Française (www.lafrancaise-group.com) et/ou sur simple demande auprès de votre interlocuteur financier habituel.</a:t>
            </a:r>
          </a:p>
          <a:p>
            <a:pPr algn="l">
              <a:spcAft>
                <a:spcPts val="400"/>
              </a:spcAft>
            </a:pPr>
            <a:r>
              <a:rPr lang="fr-FR" sz="1000" b="0" dirty="0">
                <a:solidFill>
                  <a:srgbClr val="1C1D4C"/>
                </a:solidFill>
                <a:latin typeface="Arial" panose="020B0604020202020204" pitchFamily="34" charset="0"/>
                <a:cs typeface="Arial" panose="020B0604020202020204" pitchFamily="34" charset="0"/>
              </a:rPr>
              <a:t>Conformément à l’article 314-76 du règlement général de l’Autorité des Marchés Financiers (AMF), le client peut recevoir, sur demande de sa part, des précisions sur les rémunérations relatives à la commercialisation du présent produit auprès de son conseiller.</a:t>
            </a:r>
          </a:p>
          <a:p>
            <a:pPr algn="l">
              <a:spcAft>
                <a:spcPts val="400"/>
              </a:spcAft>
            </a:pPr>
            <a:r>
              <a:rPr lang="fr-FR" sz="1000" b="0" dirty="0">
                <a:solidFill>
                  <a:srgbClr val="1C1D4C"/>
                </a:solidFill>
                <a:latin typeface="Arial" panose="020B0604020202020204" pitchFamily="34" charset="0"/>
                <a:cs typeface="Arial" panose="020B0604020202020204" pitchFamily="34" charset="0"/>
              </a:rPr>
              <a:t>Ce document est confidentiel, à usage strictement privé et destiné uniquement à l’information de la personne à laquelle il a été remis par le Groupe La Française. Aucune diffusion des informations contenues dans cette présentation n’est autorisée sous quelque forme que ce soit sans l’accord préalable écrit du Groupe La Française. Les noms, logos ou slogans identifiant les produits ou services du Groupe La Française sont la propriété exclusive de celui-ci et ne peuvent être utilisés de quelque manière que ce soit sans l’accord préalable écrit du Groupe La Française. </a:t>
            </a:r>
          </a:p>
          <a:p>
            <a:pPr algn="l">
              <a:spcAft>
                <a:spcPts val="400"/>
              </a:spcAft>
            </a:pPr>
            <a:r>
              <a:rPr lang="fr-FR" sz="1000" b="0" dirty="0">
                <a:solidFill>
                  <a:srgbClr val="1C1D4C"/>
                </a:solidFill>
                <a:latin typeface="Arial" panose="020B0604020202020204" pitchFamily="34" charset="0"/>
                <a:cs typeface="Arial" panose="020B0604020202020204" pitchFamily="34" charset="0"/>
              </a:rPr>
              <a:t>Cette présentation est réalisée par La Française, groupe d’asset management constitué des sociétés suivantes : </a:t>
            </a:r>
          </a:p>
          <a:p>
            <a:pPr algn="l">
              <a:spcAft>
                <a:spcPts val="400"/>
              </a:spcAft>
            </a:pPr>
            <a:r>
              <a:rPr lang="fr-FR" sz="1000" b="0" dirty="0">
                <a:solidFill>
                  <a:srgbClr val="1C1D4C"/>
                </a:solidFill>
                <a:latin typeface="Arial" panose="020B0604020202020204" pitchFamily="34" charset="0"/>
                <a:cs typeface="Arial" panose="020B0604020202020204" pitchFamily="34" charset="0"/>
              </a:rPr>
              <a:t>La Française AM Finance Services, entreprise d’investissement agréée par le CECEI sous le numéro 18673 X, Carte Professionnelle délivrée par la Préfecture de Police de Paris - Transaction Immobilière n° T11960. La Française des Placements agréée par l’AMF sous le n° GP97076 le 01/07/1997. La Française Real Estate Managers agréée par l’AMF sous le n°GP07000038 le 26/06/2007, carte professionnelle délivrée par la préfecture de police de Paris – Transaction Immobilière n°T12056. SIPAREX Proximité Innovation agréée par l’AMF sous le n° GP04000032 le 27/04/2004. La Française AM Gestion Privée agréée par l’AMF sous le n° GP00058 le 31/12/2000 et en tant que courtier en assurance, par le Registre des Intermédiaires en Assurance sous le n° ORIAS 07004637, carte Professionnelle délivrée par la Préfecture de Police de Paris - Transaction Immobilière n° T14654. La Française AM International agréée par la CSSF le 20/12/2002. La Française Investment Solutions agréée par l’AMF sous le n° GP13000004 le 12/02/2013. NExT AM, conseiller en investissements financiers, agrément CIF 130 00870. New Alpha </a:t>
            </a:r>
            <a:r>
              <a:rPr lang="fr-FR" sz="1000" b="0" dirty="0" err="1">
                <a:solidFill>
                  <a:srgbClr val="1C1D4C"/>
                </a:solidFill>
                <a:latin typeface="Arial" panose="020B0604020202020204" pitchFamily="34" charset="0"/>
                <a:cs typeface="Arial" panose="020B0604020202020204" pitchFamily="34" charset="0"/>
              </a:rPr>
              <a:t>Asset</a:t>
            </a:r>
            <a:r>
              <a:rPr lang="fr-FR" sz="1000" b="0" dirty="0">
                <a:solidFill>
                  <a:srgbClr val="1C1D4C"/>
                </a:solidFill>
                <a:latin typeface="Arial" panose="020B0604020202020204" pitchFamily="34" charset="0"/>
                <a:cs typeface="Arial" panose="020B0604020202020204" pitchFamily="34" charset="0"/>
              </a:rPr>
              <a:t> Management, agréée par l’AMF sous le n° GP-05000001 le 20/01/2005. CD Partenaires, intermédiaire en assurance IOBSP et agent lié de Cholet Dupont enregistré à l’ACP le 06/11/2011 - Numéro d’ORIAS : 07 022 729 - Titulaire de la carte </a:t>
            </a:r>
            <a:r>
              <a:rPr lang="fr-FR" sz="1000" b="0" dirty="0" err="1">
                <a:solidFill>
                  <a:srgbClr val="1C1D4C"/>
                </a:solidFill>
                <a:latin typeface="Arial" panose="020B0604020202020204" pitchFamily="34" charset="0"/>
                <a:cs typeface="Arial" panose="020B0604020202020204" pitchFamily="34" charset="0"/>
              </a:rPr>
              <a:t>T</a:t>
            </a:r>
            <a:r>
              <a:rPr lang="fr-FR" sz="1000" b="0" dirty="0">
                <a:solidFill>
                  <a:srgbClr val="1C1D4C"/>
                </a:solidFill>
                <a:latin typeface="Arial" panose="020B0604020202020204" pitchFamily="34" charset="0"/>
                <a:cs typeface="Arial" panose="020B0604020202020204" pitchFamily="34" charset="0"/>
              </a:rPr>
              <a:t> n° T14417 délivrée par la préfecture de police de Paris. </a:t>
            </a:r>
            <a:r>
              <a:rPr lang="en-US" sz="1000" b="0" dirty="0">
                <a:solidFill>
                  <a:srgbClr val="1C1D4C"/>
                </a:solidFill>
                <a:latin typeface="Arial" panose="020B0604020202020204" pitchFamily="34" charset="0"/>
                <a:cs typeface="Arial" panose="020B0604020202020204" pitchFamily="34" charset="0"/>
              </a:rPr>
              <a:t>La </a:t>
            </a:r>
            <a:r>
              <a:rPr lang="en-US" sz="1000" b="0" dirty="0" err="1">
                <a:solidFill>
                  <a:srgbClr val="1C1D4C"/>
                </a:solidFill>
                <a:latin typeface="Arial" panose="020B0604020202020204" pitchFamily="34" charset="0"/>
                <a:cs typeface="Arial" panose="020B0604020202020204" pitchFamily="34" charset="0"/>
              </a:rPr>
              <a:t>Française</a:t>
            </a:r>
            <a:r>
              <a:rPr lang="en-US" sz="1000" b="0" dirty="0">
                <a:solidFill>
                  <a:srgbClr val="1C1D4C"/>
                </a:solidFill>
                <a:latin typeface="Arial" panose="020B0604020202020204" pitchFamily="34" charset="0"/>
                <a:cs typeface="Arial" panose="020B0604020202020204" pitchFamily="34" charset="0"/>
              </a:rPr>
              <a:t> Global Real Estate Investment Managers, </a:t>
            </a:r>
            <a:r>
              <a:rPr lang="en-US" sz="1000" b="0" dirty="0" err="1">
                <a:solidFill>
                  <a:srgbClr val="1C1D4C"/>
                </a:solidFill>
                <a:latin typeface="Arial" panose="020B0604020202020204" pitchFamily="34" charset="0"/>
                <a:cs typeface="Arial" panose="020B0604020202020204" pitchFamily="34" charset="0"/>
              </a:rPr>
              <a:t>registred</a:t>
            </a:r>
            <a:r>
              <a:rPr lang="en-US" sz="1000" b="0" dirty="0">
                <a:solidFill>
                  <a:srgbClr val="1C1D4C"/>
                </a:solidFill>
                <a:latin typeface="Arial" panose="020B0604020202020204" pitchFamily="34" charset="0"/>
                <a:cs typeface="Arial" panose="020B0604020202020204" pitchFamily="34" charset="0"/>
              </a:rPr>
              <a:t> in England and Wales number 8580051 companies </a:t>
            </a:r>
            <a:r>
              <a:rPr lang="en-US" sz="1000" b="0" dirty="0" err="1">
                <a:solidFill>
                  <a:srgbClr val="1C1D4C"/>
                </a:solidFill>
                <a:latin typeface="Arial" panose="020B0604020202020204" pitchFamily="34" charset="0"/>
                <a:cs typeface="Arial" panose="020B0604020202020204" pitchFamily="34" charset="0"/>
              </a:rPr>
              <a:t>Housse</a:t>
            </a:r>
            <a:r>
              <a:rPr lang="en-US" sz="1000" b="0" dirty="0">
                <a:solidFill>
                  <a:srgbClr val="1C1D4C"/>
                </a:solidFill>
                <a:latin typeface="Arial" panose="020B0604020202020204" pitchFamily="34" charset="0"/>
                <a:cs typeface="Arial" panose="020B0604020202020204" pitchFamily="34" charset="0"/>
              </a:rPr>
              <a:t> Cardiff.</a:t>
            </a:r>
            <a:endParaRPr lang="fr-FR" sz="1000" b="0" dirty="0">
              <a:solidFill>
                <a:srgbClr val="1C1D4C"/>
              </a:solidFill>
              <a:latin typeface="Arial" panose="020B0604020202020204" pitchFamily="34" charset="0"/>
              <a:cs typeface="Arial" panose="020B0604020202020204" pitchFamily="34" charset="0"/>
            </a:endParaRPr>
          </a:p>
          <a:p>
            <a:pPr algn="l">
              <a:spcAft>
                <a:spcPts val="400"/>
              </a:spcAft>
            </a:pPr>
            <a:r>
              <a:rPr lang="fr-FR" sz="1000" b="0" dirty="0">
                <a:solidFill>
                  <a:srgbClr val="1C1D4C"/>
                </a:solidFill>
                <a:latin typeface="Arial" panose="020B0604020202020204" pitchFamily="34" charset="0"/>
                <a:cs typeface="Arial" panose="020B0604020202020204" pitchFamily="34" charset="0"/>
              </a:rPr>
              <a:t>Cette présentation n’a pas à être déposée auprès de l’AMF et ne l’a pas été. L’AMF n’a donc pas vérifié ni approuvé son contenu.</a:t>
            </a:r>
          </a:p>
          <a:p>
            <a:pPr algn="l">
              <a:spcAft>
                <a:spcPts val="400"/>
              </a:spcAft>
            </a:pPr>
            <a:r>
              <a:rPr lang="fr-FR" sz="1000" b="0" dirty="0">
                <a:solidFill>
                  <a:srgbClr val="1C1D4C"/>
                </a:solidFill>
                <a:latin typeface="Arial" panose="020B0604020202020204" pitchFamily="34" charset="0"/>
                <a:cs typeface="Arial" panose="020B0604020202020204" pitchFamily="34" charset="0"/>
              </a:rPr>
              <a:t>Coordonnées internet des autorités de tutelle : Autorité de Contrôle Prudentiel </a:t>
            </a:r>
            <a:r>
              <a:rPr lang="fr-FR" sz="1000" b="0" dirty="0" err="1">
                <a:solidFill>
                  <a:srgbClr val="1C1D4C"/>
                </a:solidFill>
                <a:latin typeface="Arial" panose="020B0604020202020204" pitchFamily="34" charset="0"/>
                <a:cs typeface="Arial" panose="020B0604020202020204" pitchFamily="34" charset="0"/>
              </a:rPr>
              <a:t>www.acp.banque-france.fr</a:t>
            </a:r>
            <a:r>
              <a:rPr lang="fr-FR" sz="1000" b="0" dirty="0">
                <a:solidFill>
                  <a:srgbClr val="1C1D4C"/>
                </a:solidFill>
                <a:latin typeface="Arial" panose="020B0604020202020204" pitchFamily="34" charset="0"/>
                <a:cs typeface="Arial" panose="020B0604020202020204" pitchFamily="34" charset="0"/>
              </a:rPr>
              <a:t>, Autorité des Marchés Financiers </a:t>
            </a:r>
            <a:r>
              <a:rPr lang="fr-FR" sz="1000" b="0" dirty="0" err="1">
                <a:solidFill>
                  <a:srgbClr val="1C1D4C"/>
                </a:solidFill>
                <a:latin typeface="Arial" panose="020B0604020202020204" pitchFamily="34" charset="0"/>
                <a:cs typeface="Arial" panose="020B0604020202020204" pitchFamily="34" charset="0"/>
              </a:rPr>
              <a:t>www.amf-france.org</a:t>
            </a:r>
            <a:r>
              <a:rPr lang="fr-FR" sz="1000" b="0" dirty="0">
                <a:solidFill>
                  <a:srgbClr val="1C1D4C"/>
                </a:solidFill>
                <a:latin typeface="Arial" panose="020B0604020202020204" pitchFamily="34" charset="0"/>
                <a:cs typeface="Arial" panose="020B0604020202020204" pitchFamily="34" charset="0"/>
              </a:rPr>
              <a:t>/, Registre des Intermédiaires en Assurance ORIAS </a:t>
            </a:r>
            <a:r>
              <a:rPr lang="fr-FR" sz="1000" b="0" dirty="0" err="1">
                <a:solidFill>
                  <a:srgbClr val="1C1D4C"/>
                </a:solidFill>
                <a:latin typeface="Arial" panose="020B0604020202020204" pitchFamily="34" charset="0"/>
                <a:cs typeface="Arial" panose="020B0604020202020204" pitchFamily="34" charset="0"/>
              </a:rPr>
              <a:t>https</a:t>
            </a:r>
            <a:r>
              <a:rPr lang="fr-FR" sz="1000" b="0" dirty="0">
                <a:solidFill>
                  <a:srgbClr val="1C1D4C"/>
                </a:solidFill>
                <a:latin typeface="Arial" panose="020B0604020202020204" pitchFamily="34" charset="0"/>
                <a:cs typeface="Arial" panose="020B0604020202020204" pitchFamily="34" charset="0"/>
              </a:rPr>
              <a:t>://</a:t>
            </a:r>
            <a:r>
              <a:rPr lang="fr-FR" sz="1000" b="0" dirty="0" err="1">
                <a:solidFill>
                  <a:srgbClr val="1C1D4C"/>
                </a:solidFill>
                <a:latin typeface="Arial" panose="020B0604020202020204" pitchFamily="34" charset="0"/>
                <a:cs typeface="Arial" panose="020B0604020202020204" pitchFamily="34" charset="0"/>
              </a:rPr>
              <a:t>www.orias.fr</a:t>
            </a:r>
            <a:r>
              <a:rPr lang="fr-FR" sz="1000" b="0" dirty="0">
                <a:solidFill>
                  <a:srgbClr val="1C1D4C"/>
                </a:solidFill>
                <a:latin typeface="Arial" panose="020B0604020202020204" pitchFamily="34" charset="0"/>
                <a:cs typeface="Arial" panose="020B0604020202020204" pitchFamily="34" charset="0"/>
              </a:rPr>
              <a:t>/</a:t>
            </a:r>
            <a:r>
              <a:rPr lang="fr-FR" sz="1000" b="0" dirty="0" err="1">
                <a:solidFill>
                  <a:srgbClr val="1C1D4C"/>
                </a:solidFill>
                <a:latin typeface="Arial" panose="020B0604020202020204" pitchFamily="34" charset="0"/>
                <a:cs typeface="Arial" panose="020B0604020202020204" pitchFamily="34" charset="0"/>
              </a:rPr>
              <a:t>welcome</a:t>
            </a:r>
            <a:r>
              <a:rPr lang="fr-FR" sz="1000" b="0" dirty="0">
                <a:solidFill>
                  <a:srgbClr val="1C1D4C"/>
                </a:solidFill>
                <a:latin typeface="Arial" panose="020B0604020202020204" pitchFamily="34" charset="0"/>
                <a:cs typeface="Arial" panose="020B0604020202020204" pitchFamily="34" charset="0"/>
              </a:rPr>
              <a:t>, Commission de Surveillance du Secteur Financier </a:t>
            </a:r>
            <a:r>
              <a:rPr lang="fr-FR" sz="1000" b="0" u="sng" dirty="0">
                <a:solidFill>
                  <a:srgbClr val="1C1D4C"/>
                </a:solidFill>
                <a:latin typeface="Arial" panose="020B0604020202020204" pitchFamily="34" charset="0"/>
                <a:cs typeface="Arial" panose="020B0604020202020204" pitchFamily="34" charset="0"/>
                <a:hlinkClick r:id="rId2"/>
              </a:rPr>
              <a:t>www.cssf.lu</a:t>
            </a:r>
            <a:endParaRPr lang="fr-FR" sz="1000" b="0" dirty="0">
              <a:solidFill>
                <a:srgbClr val="1C1D4C"/>
              </a:solidFill>
              <a:latin typeface="Arial" panose="020B0604020202020204" pitchFamily="34" charset="0"/>
              <a:cs typeface="Arial" panose="020B0604020202020204" pitchFamily="34" charset="0"/>
            </a:endParaRPr>
          </a:p>
          <a:p>
            <a:pPr algn="l">
              <a:spcAft>
                <a:spcPts val="400"/>
              </a:spcAft>
            </a:pPr>
            <a:endParaRPr lang="it-IT" sz="1000" b="0" spc="-300" dirty="0">
              <a:solidFill>
                <a:srgbClr val="1C1D4C"/>
              </a:solidFill>
              <a:latin typeface="Apercu Light"/>
              <a:cs typeface="Apercu Light"/>
            </a:endParaRPr>
          </a:p>
        </p:txBody>
      </p:sp>
    </p:spTree>
    <p:extLst>
      <p:ext uri="{BB962C8B-B14F-4D97-AF65-F5344CB8AC3E}">
        <p14:creationId xmlns:p14="http://schemas.microsoft.com/office/powerpoint/2010/main" val="2529650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Couvertur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2796" r="21722" b="14205"/>
          <a:stretch/>
        </p:blipFill>
        <p:spPr>
          <a:xfrm>
            <a:off x="2610396" y="8731"/>
            <a:ext cx="5580620" cy="6472200"/>
          </a:xfrm>
          <a:prstGeom prst="rect">
            <a:avLst/>
          </a:prstGeom>
        </p:spPr>
      </p:pic>
      <p:sp>
        <p:nvSpPr>
          <p:cNvPr id="1310723" name="Rectangle 3"/>
          <p:cNvSpPr>
            <a:spLocks noGrp="1" noChangeArrowheads="1"/>
          </p:cNvSpPr>
          <p:nvPr>
            <p:ph type="ctrTitle" hasCustomPrompt="1"/>
          </p:nvPr>
        </p:nvSpPr>
        <p:spPr>
          <a:xfrm>
            <a:off x="317500" y="3276575"/>
            <a:ext cx="10069513" cy="504056"/>
          </a:xfrm>
        </p:spPr>
        <p:txBody>
          <a:bodyPr anchor="b"/>
          <a:lstStyle>
            <a:lvl1pPr algn="ctr">
              <a:defRPr sz="2400" b="0" spc="600">
                <a:solidFill>
                  <a:srgbClr val="1C2264"/>
                </a:solidFill>
                <a:latin typeface="Times New Roman" panose="02020603050405020304" pitchFamily="18" charset="0"/>
                <a:cs typeface="Times New Roman" panose="02020603050405020304" pitchFamily="18" charset="0"/>
              </a:defRPr>
            </a:lvl1pPr>
          </a:lstStyle>
          <a:p>
            <a:pPr lvl="0"/>
            <a:r>
              <a:rPr lang="fr-FR" noProof="0" dirty="0"/>
              <a:t>MODIFIEZ LE STYLE DU TITRE</a:t>
            </a:r>
          </a:p>
        </p:txBody>
      </p:sp>
      <p:sp>
        <p:nvSpPr>
          <p:cNvPr id="1310724" name="Rectangle 4"/>
          <p:cNvSpPr>
            <a:spLocks noGrp="1" noChangeArrowheads="1"/>
          </p:cNvSpPr>
          <p:nvPr>
            <p:ph type="subTitle" idx="1"/>
          </p:nvPr>
        </p:nvSpPr>
        <p:spPr>
          <a:xfrm>
            <a:off x="317500" y="3924647"/>
            <a:ext cx="10069513" cy="2376264"/>
          </a:xfrm>
        </p:spPr>
        <p:txBody>
          <a:bodyPr/>
          <a:lstStyle>
            <a:lvl1pPr marL="0" indent="0" algn="ctr">
              <a:buFontTx/>
              <a:buNone/>
              <a:defRPr sz="2400" b="0">
                <a:solidFill>
                  <a:schemeClr val="accent6"/>
                </a:solidFill>
                <a:latin typeface="Arial" panose="020B0604020202020204" pitchFamily="34" charset="0"/>
                <a:cs typeface="Arial" panose="020B0604020202020204" pitchFamily="34" charset="0"/>
              </a:defRPr>
            </a:lvl1pPr>
          </a:lstStyle>
          <a:p>
            <a:pPr lvl="0"/>
            <a:r>
              <a:rPr lang="fr-FR" noProof="0" dirty="0"/>
              <a:t>Modifiez le style des sous-titres du masque</a:t>
            </a:r>
          </a:p>
        </p:txBody>
      </p:sp>
      <p:sp>
        <p:nvSpPr>
          <p:cNvPr id="6" name="Date Placeholder 3"/>
          <p:cNvSpPr>
            <a:spLocks noGrp="1"/>
          </p:cNvSpPr>
          <p:nvPr>
            <p:ph type="dt" sz="half" idx="2"/>
          </p:nvPr>
        </p:nvSpPr>
        <p:spPr>
          <a:xfrm>
            <a:off x="327191" y="6798669"/>
            <a:ext cx="10050129" cy="249806"/>
          </a:xfrm>
          <a:prstGeom prst="rect">
            <a:avLst/>
          </a:prstGeom>
        </p:spPr>
        <p:txBody>
          <a:bodyPr vert="horz" lIns="0" tIns="0" rIns="0" bIns="0" rtlCol="0" anchor="ctr"/>
          <a:lstStyle>
            <a:lvl1pPr algn="ctr">
              <a:defRPr sz="1400" spc="600">
                <a:solidFill>
                  <a:srgbClr val="1C2264"/>
                </a:solidFill>
                <a:latin typeface="Arial" panose="020B0604020202020204" pitchFamily="34" charset="0"/>
                <a:cs typeface="Arial" panose="020B0604020202020204" pitchFamily="34" charset="0"/>
              </a:defRPr>
            </a:lvl1pPr>
          </a:lstStyle>
          <a:p>
            <a:fld id="{363B7519-DFE6-4B14-99D0-EC9A8BEDE1EE}" type="datetime4">
              <a:rPr lang="fr-FR" smtClean="0"/>
              <a:pPr/>
              <a:t>28 janvier 2023</a:t>
            </a:fld>
            <a:endParaRPr lang="fr-FR" dirty="0"/>
          </a:p>
        </p:txBody>
      </p:sp>
      <p:sp>
        <p:nvSpPr>
          <p:cNvPr id="7" name="Espace réservé du pied de page 5"/>
          <p:cNvSpPr txBox="1">
            <a:spLocks noGrp="1"/>
          </p:cNvSpPr>
          <p:nvPr userDrawn="1"/>
        </p:nvSpPr>
        <p:spPr bwMode="auto">
          <a:xfrm>
            <a:off x="306137" y="7009375"/>
            <a:ext cx="10053349" cy="37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defTabSz="1042988">
              <a:defRPr>
                <a:solidFill>
                  <a:schemeClr val="tx1"/>
                </a:solidFill>
                <a:latin typeface="Arial" charset="0"/>
              </a:defRPr>
            </a:lvl1pPr>
            <a:lvl2pPr marL="742950" indent="-285750" algn="l" defTabSz="1042988">
              <a:defRPr>
                <a:solidFill>
                  <a:schemeClr val="tx1"/>
                </a:solidFill>
                <a:latin typeface="Arial" charset="0"/>
              </a:defRPr>
            </a:lvl2pPr>
            <a:lvl3pPr marL="1143000" indent="-228600" algn="l" defTabSz="1042988">
              <a:defRPr>
                <a:solidFill>
                  <a:schemeClr val="tx1"/>
                </a:solidFill>
                <a:latin typeface="Arial" charset="0"/>
              </a:defRPr>
            </a:lvl3pPr>
            <a:lvl4pPr marL="1600200" indent="-228600" algn="l" defTabSz="1042988">
              <a:defRPr>
                <a:solidFill>
                  <a:schemeClr val="tx1"/>
                </a:solidFill>
                <a:latin typeface="Arial" charset="0"/>
              </a:defRPr>
            </a:lvl4pPr>
            <a:lvl5pPr marL="2057400" indent="-228600" algn="l" defTabSz="1042988">
              <a:defRPr>
                <a:solidFill>
                  <a:schemeClr val="tx1"/>
                </a:solidFill>
                <a:latin typeface="Arial" charset="0"/>
              </a:defRPr>
            </a:lvl5pPr>
            <a:lvl6pPr marL="2514600" indent="-228600" defTabSz="1042988" fontAlgn="base">
              <a:spcBef>
                <a:spcPct val="0"/>
              </a:spcBef>
              <a:spcAft>
                <a:spcPct val="0"/>
              </a:spcAft>
              <a:defRPr>
                <a:solidFill>
                  <a:schemeClr val="tx1"/>
                </a:solidFill>
                <a:latin typeface="Arial" charset="0"/>
              </a:defRPr>
            </a:lvl6pPr>
            <a:lvl7pPr marL="2971800" indent="-228600" defTabSz="1042988" fontAlgn="base">
              <a:spcBef>
                <a:spcPct val="0"/>
              </a:spcBef>
              <a:spcAft>
                <a:spcPct val="0"/>
              </a:spcAft>
              <a:defRPr>
                <a:solidFill>
                  <a:schemeClr val="tx1"/>
                </a:solidFill>
                <a:latin typeface="Arial" charset="0"/>
              </a:defRPr>
            </a:lvl7pPr>
            <a:lvl8pPr marL="3429000" indent="-228600" defTabSz="1042988" fontAlgn="base">
              <a:spcBef>
                <a:spcPct val="0"/>
              </a:spcBef>
              <a:spcAft>
                <a:spcPct val="0"/>
              </a:spcAft>
              <a:defRPr>
                <a:solidFill>
                  <a:schemeClr val="tx1"/>
                </a:solidFill>
                <a:latin typeface="Arial" charset="0"/>
              </a:defRPr>
            </a:lvl8pPr>
            <a:lvl9pPr marL="3886200" indent="-228600" defTabSz="1042988" fontAlgn="base">
              <a:spcBef>
                <a:spcPct val="0"/>
              </a:spcBef>
              <a:spcAft>
                <a:spcPct val="0"/>
              </a:spcAft>
              <a:defRPr>
                <a:solidFill>
                  <a:schemeClr val="tx1"/>
                </a:solidFill>
                <a:latin typeface="Arial" charset="0"/>
              </a:defRPr>
            </a:lvl9pPr>
          </a:lstStyle>
          <a:p>
            <a:pPr algn="ctr">
              <a:defRPr/>
            </a:pPr>
            <a:r>
              <a:rPr lang="fr-FR" sz="800" b="0" dirty="0">
                <a:solidFill>
                  <a:srgbClr val="1C2264"/>
                </a:solidFill>
              </a:rPr>
              <a:t>Présentation Réservée aux partenaires distributeurs (OU) Présentation réservée aux investisseurs professionnels au sens de la directive MIF</a:t>
            </a:r>
          </a:p>
        </p:txBody>
      </p:sp>
    </p:spTree>
    <p:extLst>
      <p:ext uri="{BB962C8B-B14F-4D97-AF65-F5344CB8AC3E}">
        <p14:creationId xmlns:p14="http://schemas.microsoft.com/office/powerpoint/2010/main" val="227375232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ouverture partenair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2796" r="21722" b="14205"/>
          <a:stretch/>
        </p:blipFill>
        <p:spPr>
          <a:xfrm>
            <a:off x="2610396" y="8731"/>
            <a:ext cx="5580620" cy="6472200"/>
          </a:xfrm>
          <a:prstGeom prst="rect">
            <a:avLst/>
          </a:prstGeom>
        </p:spPr>
      </p:pic>
      <p:sp>
        <p:nvSpPr>
          <p:cNvPr id="1310723" name="Rectangle 3"/>
          <p:cNvSpPr>
            <a:spLocks noGrp="1" noChangeArrowheads="1"/>
          </p:cNvSpPr>
          <p:nvPr>
            <p:ph type="ctrTitle" hasCustomPrompt="1"/>
          </p:nvPr>
        </p:nvSpPr>
        <p:spPr>
          <a:xfrm>
            <a:off x="317500" y="3276575"/>
            <a:ext cx="10069513" cy="504056"/>
          </a:xfrm>
        </p:spPr>
        <p:txBody>
          <a:bodyPr anchor="b"/>
          <a:lstStyle>
            <a:lvl1pPr algn="ctr">
              <a:defRPr sz="2400" b="0" spc="600">
                <a:solidFill>
                  <a:srgbClr val="1C2264"/>
                </a:solidFill>
                <a:latin typeface="Times New Roman" panose="02020603050405020304" pitchFamily="18" charset="0"/>
                <a:cs typeface="Times New Roman" panose="02020603050405020304" pitchFamily="18" charset="0"/>
              </a:defRPr>
            </a:lvl1pPr>
          </a:lstStyle>
          <a:p>
            <a:pPr lvl="0"/>
            <a:r>
              <a:rPr lang="fr-FR" noProof="0" dirty="0"/>
              <a:t>MODIFIEZ LE STYLE DU TITRE</a:t>
            </a:r>
          </a:p>
        </p:txBody>
      </p:sp>
      <p:sp>
        <p:nvSpPr>
          <p:cNvPr id="1310724" name="Rectangle 4"/>
          <p:cNvSpPr>
            <a:spLocks noGrp="1" noChangeArrowheads="1"/>
          </p:cNvSpPr>
          <p:nvPr>
            <p:ph type="subTitle" idx="1"/>
          </p:nvPr>
        </p:nvSpPr>
        <p:spPr>
          <a:xfrm>
            <a:off x="317500" y="3924647"/>
            <a:ext cx="10069513" cy="2376264"/>
          </a:xfrm>
        </p:spPr>
        <p:txBody>
          <a:bodyPr/>
          <a:lstStyle>
            <a:lvl1pPr marL="0" indent="0" algn="ctr">
              <a:buFontTx/>
              <a:buNone/>
              <a:defRPr sz="2400" b="0">
                <a:solidFill>
                  <a:schemeClr val="accent6"/>
                </a:solidFill>
                <a:latin typeface="Arial" panose="020B0604020202020204" pitchFamily="34" charset="0"/>
                <a:cs typeface="Arial" panose="020B0604020202020204" pitchFamily="34" charset="0"/>
              </a:defRPr>
            </a:lvl1pPr>
          </a:lstStyle>
          <a:p>
            <a:pPr lvl="0"/>
            <a:r>
              <a:rPr lang="fr-FR" noProof="0" dirty="0"/>
              <a:t>Modifiez le style des sous-titres du masque</a:t>
            </a:r>
          </a:p>
        </p:txBody>
      </p:sp>
      <p:sp>
        <p:nvSpPr>
          <p:cNvPr id="6" name="Date Placeholder 3"/>
          <p:cNvSpPr>
            <a:spLocks noGrp="1"/>
          </p:cNvSpPr>
          <p:nvPr>
            <p:ph type="dt" sz="half" idx="2"/>
          </p:nvPr>
        </p:nvSpPr>
        <p:spPr>
          <a:xfrm>
            <a:off x="327191" y="6798669"/>
            <a:ext cx="10050129" cy="249806"/>
          </a:xfrm>
          <a:prstGeom prst="rect">
            <a:avLst/>
          </a:prstGeom>
        </p:spPr>
        <p:txBody>
          <a:bodyPr vert="horz" lIns="0" tIns="0" rIns="0" bIns="0" rtlCol="0" anchor="ctr"/>
          <a:lstStyle>
            <a:lvl1pPr algn="ctr">
              <a:defRPr sz="1400" spc="600">
                <a:solidFill>
                  <a:srgbClr val="1C2264"/>
                </a:solidFill>
                <a:latin typeface="Arial" panose="020B0604020202020204" pitchFamily="34" charset="0"/>
                <a:cs typeface="Arial" panose="020B0604020202020204" pitchFamily="34" charset="0"/>
              </a:defRPr>
            </a:lvl1pPr>
          </a:lstStyle>
          <a:p>
            <a:fld id="{363B7519-DFE6-4B14-99D0-EC9A8BEDE1EE}" type="datetime4">
              <a:rPr lang="fr-FR" smtClean="0"/>
              <a:pPr/>
              <a:t>28 janvier 2023</a:t>
            </a:fld>
            <a:endParaRPr lang="fr-FR" dirty="0"/>
          </a:p>
        </p:txBody>
      </p:sp>
      <p:sp>
        <p:nvSpPr>
          <p:cNvPr id="7" name="Espace réservé du pied de page 5"/>
          <p:cNvSpPr txBox="1">
            <a:spLocks noGrp="1"/>
          </p:cNvSpPr>
          <p:nvPr userDrawn="1"/>
        </p:nvSpPr>
        <p:spPr bwMode="auto">
          <a:xfrm>
            <a:off x="306137" y="7009375"/>
            <a:ext cx="10053349" cy="37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defTabSz="1042988">
              <a:defRPr>
                <a:solidFill>
                  <a:schemeClr val="tx1"/>
                </a:solidFill>
                <a:latin typeface="Arial" charset="0"/>
              </a:defRPr>
            </a:lvl1pPr>
            <a:lvl2pPr marL="742950" indent="-285750" algn="l" defTabSz="1042988">
              <a:defRPr>
                <a:solidFill>
                  <a:schemeClr val="tx1"/>
                </a:solidFill>
                <a:latin typeface="Arial" charset="0"/>
              </a:defRPr>
            </a:lvl2pPr>
            <a:lvl3pPr marL="1143000" indent="-228600" algn="l" defTabSz="1042988">
              <a:defRPr>
                <a:solidFill>
                  <a:schemeClr val="tx1"/>
                </a:solidFill>
                <a:latin typeface="Arial" charset="0"/>
              </a:defRPr>
            </a:lvl3pPr>
            <a:lvl4pPr marL="1600200" indent="-228600" algn="l" defTabSz="1042988">
              <a:defRPr>
                <a:solidFill>
                  <a:schemeClr val="tx1"/>
                </a:solidFill>
                <a:latin typeface="Arial" charset="0"/>
              </a:defRPr>
            </a:lvl4pPr>
            <a:lvl5pPr marL="2057400" indent="-228600" algn="l" defTabSz="1042988">
              <a:defRPr>
                <a:solidFill>
                  <a:schemeClr val="tx1"/>
                </a:solidFill>
                <a:latin typeface="Arial" charset="0"/>
              </a:defRPr>
            </a:lvl5pPr>
            <a:lvl6pPr marL="2514600" indent="-228600" defTabSz="1042988" fontAlgn="base">
              <a:spcBef>
                <a:spcPct val="0"/>
              </a:spcBef>
              <a:spcAft>
                <a:spcPct val="0"/>
              </a:spcAft>
              <a:defRPr>
                <a:solidFill>
                  <a:schemeClr val="tx1"/>
                </a:solidFill>
                <a:latin typeface="Arial" charset="0"/>
              </a:defRPr>
            </a:lvl6pPr>
            <a:lvl7pPr marL="2971800" indent="-228600" defTabSz="1042988" fontAlgn="base">
              <a:spcBef>
                <a:spcPct val="0"/>
              </a:spcBef>
              <a:spcAft>
                <a:spcPct val="0"/>
              </a:spcAft>
              <a:defRPr>
                <a:solidFill>
                  <a:schemeClr val="tx1"/>
                </a:solidFill>
                <a:latin typeface="Arial" charset="0"/>
              </a:defRPr>
            </a:lvl7pPr>
            <a:lvl8pPr marL="3429000" indent="-228600" defTabSz="1042988" fontAlgn="base">
              <a:spcBef>
                <a:spcPct val="0"/>
              </a:spcBef>
              <a:spcAft>
                <a:spcPct val="0"/>
              </a:spcAft>
              <a:defRPr>
                <a:solidFill>
                  <a:schemeClr val="tx1"/>
                </a:solidFill>
                <a:latin typeface="Arial" charset="0"/>
              </a:defRPr>
            </a:lvl8pPr>
            <a:lvl9pPr marL="3886200" indent="-228600" defTabSz="1042988" fontAlgn="base">
              <a:spcBef>
                <a:spcPct val="0"/>
              </a:spcBef>
              <a:spcAft>
                <a:spcPct val="0"/>
              </a:spcAft>
              <a:defRPr>
                <a:solidFill>
                  <a:schemeClr val="tx1"/>
                </a:solidFill>
                <a:latin typeface="Arial" charset="0"/>
              </a:defRPr>
            </a:lvl9pPr>
          </a:lstStyle>
          <a:p>
            <a:pPr algn="ctr">
              <a:defRPr/>
            </a:pPr>
            <a:r>
              <a:rPr lang="fr-FR" sz="800" b="0" dirty="0">
                <a:solidFill>
                  <a:srgbClr val="1C2264"/>
                </a:solidFill>
              </a:rPr>
              <a:t>Présentation Réservée aux partenaires distributeurs (OU) Présentation réservée aux investisseurs professionnels au sens de la directive MIF</a:t>
            </a:r>
          </a:p>
        </p:txBody>
      </p:sp>
      <p:sp>
        <p:nvSpPr>
          <p:cNvPr id="8" name="Rounded Rectangle 7"/>
          <p:cNvSpPr/>
          <p:nvPr userDrawn="1"/>
        </p:nvSpPr>
        <p:spPr bwMode="auto">
          <a:xfrm>
            <a:off x="4842644" y="5354203"/>
            <a:ext cx="1059037" cy="1112653"/>
          </a:xfrm>
          <a:prstGeom prst="roundRect">
            <a:avLst/>
          </a:prstGeom>
          <a:solidFill>
            <a:schemeClr val="accent6">
              <a:lumMod val="20000"/>
              <a:lumOff val="80000"/>
              <a:alpha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fr-FR" dirty="0">
              <a:solidFill>
                <a:srgbClr val="AFC3CD"/>
              </a:solidFill>
            </a:endParaRPr>
          </a:p>
        </p:txBody>
      </p:sp>
      <p:sp>
        <p:nvSpPr>
          <p:cNvPr id="9" name="Rounded Rectangle 8"/>
          <p:cNvSpPr/>
          <p:nvPr userDrawn="1"/>
        </p:nvSpPr>
        <p:spPr bwMode="auto">
          <a:xfrm>
            <a:off x="4821561" y="5349737"/>
            <a:ext cx="1080120" cy="1116124"/>
          </a:xfrm>
          <a:prstGeom prst="roundRect">
            <a:avLst/>
          </a:prstGeom>
          <a:solidFill>
            <a:schemeClr val="bg1"/>
          </a:solidFill>
          <a:ln w="9525" cap="flat" cmpd="sng" algn="ctr">
            <a:solidFill>
              <a:schemeClr val="accent6"/>
            </a:solidFill>
            <a:prstDash val="solid"/>
            <a:round/>
            <a:headEnd type="none" w="med" len="med"/>
            <a:tailEnd type="none" w="med" len="med"/>
          </a:ln>
          <a:effectLst>
            <a:outerShdw blurRad="50800" dist="38100" algn="l" rotWithShape="0">
              <a:schemeClr val="accent6">
                <a:alpha val="40000"/>
              </a:schemeClr>
            </a:outerShdw>
          </a:effectLst>
        </p:spPr>
        <p:txBody>
          <a:bodyPr vert="horz" wrap="none" lIns="91440" tIns="45720" rIns="91440" bIns="45720" numCol="1" rtlCol="0" anchor="ctr" anchorCtr="0" compatLnSpc="1">
            <a:prstTxWarp prst="textNoShape">
              <a:avLst/>
            </a:prstTxWarp>
          </a:bodyPr>
          <a:lstStyle/>
          <a:p>
            <a:endParaRPr lang="fr-FR" dirty="0">
              <a:solidFill>
                <a:srgbClr val="AFC3CD"/>
              </a:solidFill>
            </a:endParaRPr>
          </a:p>
        </p:txBody>
      </p:sp>
    </p:spTree>
    <p:extLst>
      <p:ext uri="{BB962C8B-B14F-4D97-AF65-F5344CB8AC3E}">
        <p14:creationId xmlns:p14="http://schemas.microsoft.com/office/powerpoint/2010/main" val="396444979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Sous-chapitr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20954"/>
          <a:stretch/>
        </p:blipFill>
        <p:spPr>
          <a:xfrm>
            <a:off x="305858" y="0"/>
            <a:ext cx="10081684" cy="5976875"/>
          </a:xfrm>
          <a:prstGeom prst="rect">
            <a:avLst/>
          </a:prstGeom>
        </p:spPr>
      </p:pic>
      <p:sp>
        <p:nvSpPr>
          <p:cNvPr id="1310723" name="Rectangle 3"/>
          <p:cNvSpPr>
            <a:spLocks noGrp="1" noChangeArrowheads="1"/>
          </p:cNvSpPr>
          <p:nvPr>
            <p:ph type="ctrTitle" hasCustomPrompt="1"/>
          </p:nvPr>
        </p:nvSpPr>
        <p:spPr>
          <a:xfrm>
            <a:off x="302568" y="3396336"/>
            <a:ext cx="10069513" cy="430887"/>
          </a:xfrm>
        </p:spPr>
        <p:txBody>
          <a:bodyPr anchor="b">
            <a:spAutoFit/>
          </a:bodyPr>
          <a:lstStyle>
            <a:lvl1pPr algn="ctr">
              <a:defRPr sz="2800" b="0">
                <a:solidFill>
                  <a:srgbClr val="1C2264"/>
                </a:solidFill>
                <a:latin typeface="Times New Roman" panose="02020603050405020304" pitchFamily="18" charset="0"/>
                <a:cs typeface="Times New Roman" panose="02020603050405020304" pitchFamily="18" charset="0"/>
              </a:defRPr>
            </a:lvl1pPr>
          </a:lstStyle>
          <a:p>
            <a:pPr lvl="0"/>
            <a:r>
              <a:rPr lang="fr-FR" noProof="0" dirty="0"/>
              <a:t>MODIFIEZ LE STYLE DU TITRE</a:t>
            </a:r>
          </a:p>
        </p:txBody>
      </p:sp>
      <p:sp>
        <p:nvSpPr>
          <p:cNvPr id="1310724" name="Rectangle 4"/>
          <p:cNvSpPr>
            <a:spLocks noGrp="1" noChangeArrowheads="1"/>
          </p:cNvSpPr>
          <p:nvPr>
            <p:ph type="subTitle" idx="1"/>
          </p:nvPr>
        </p:nvSpPr>
        <p:spPr>
          <a:xfrm>
            <a:off x="302568" y="3996189"/>
            <a:ext cx="10069513" cy="369332"/>
          </a:xfrm>
          <a:noFill/>
        </p:spPr>
        <p:txBody>
          <a:bodyPr wrap="square" anchor="ctr" anchorCtr="0">
            <a:spAutoFit/>
          </a:bodyPr>
          <a:lstStyle>
            <a:lvl1pPr marL="0" indent="0" algn="ctr">
              <a:buFontTx/>
              <a:buNone/>
              <a:defRPr sz="2400" b="0">
                <a:solidFill>
                  <a:schemeClr val="accent6"/>
                </a:solidFill>
                <a:latin typeface="Arial" panose="020B0604020202020204" pitchFamily="34" charset="0"/>
                <a:cs typeface="Arial" panose="020B0604020202020204" pitchFamily="34" charset="0"/>
              </a:defRPr>
            </a:lvl1pPr>
          </a:lstStyle>
          <a:p>
            <a:pPr lvl="0"/>
            <a:r>
              <a:rPr lang="fr-FR" noProof="0" dirty="0"/>
              <a:t>Modifiez le style des sous-titres du masque</a:t>
            </a:r>
          </a:p>
        </p:txBody>
      </p:sp>
      <p:sp>
        <p:nvSpPr>
          <p:cNvPr id="8" name="Espace réservé du pied de page 5"/>
          <p:cNvSpPr txBox="1">
            <a:spLocks noGrp="1"/>
          </p:cNvSpPr>
          <p:nvPr userDrawn="1"/>
        </p:nvSpPr>
        <p:spPr bwMode="auto">
          <a:xfrm>
            <a:off x="306137" y="7226142"/>
            <a:ext cx="10053349" cy="37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defTabSz="1042988">
              <a:defRPr>
                <a:solidFill>
                  <a:schemeClr val="tx1"/>
                </a:solidFill>
                <a:latin typeface="Arial" charset="0"/>
              </a:defRPr>
            </a:lvl1pPr>
            <a:lvl2pPr marL="742950" indent="-285750" algn="l" defTabSz="1042988">
              <a:defRPr>
                <a:solidFill>
                  <a:schemeClr val="tx1"/>
                </a:solidFill>
                <a:latin typeface="Arial" charset="0"/>
              </a:defRPr>
            </a:lvl2pPr>
            <a:lvl3pPr marL="1143000" indent="-228600" algn="l" defTabSz="1042988">
              <a:defRPr>
                <a:solidFill>
                  <a:schemeClr val="tx1"/>
                </a:solidFill>
                <a:latin typeface="Arial" charset="0"/>
              </a:defRPr>
            </a:lvl3pPr>
            <a:lvl4pPr marL="1600200" indent="-228600" algn="l" defTabSz="1042988">
              <a:defRPr>
                <a:solidFill>
                  <a:schemeClr val="tx1"/>
                </a:solidFill>
                <a:latin typeface="Arial" charset="0"/>
              </a:defRPr>
            </a:lvl4pPr>
            <a:lvl5pPr marL="2057400" indent="-228600" algn="l" defTabSz="1042988">
              <a:defRPr>
                <a:solidFill>
                  <a:schemeClr val="tx1"/>
                </a:solidFill>
                <a:latin typeface="Arial" charset="0"/>
              </a:defRPr>
            </a:lvl5pPr>
            <a:lvl6pPr marL="2514600" indent="-228600" defTabSz="1042988" fontAlgn="base">
              <a:spcBef>
                <a:spcPct val="0"/>
              </a:spcBef>
              <a:spcAft>
                <a:spcPct val="0"/>
              </a:spcAft>
              <a:defRPr>
                <a:solidFill>
                  <a:schemeClr val="tx1"/>
                </a:solidFill>
                <a:latin typeface="Arial" charset="0"/>
              </a:defRPr>
            </a:lvl6pPr>
            <a:lvl7pPr marL="2971800" indent="-228600" defTabSz="1042988" fontAlgn="base">
              <a:spcBef>
                <a:spcPct val="0"/>
              </a:spcBef>
              <a:spcAft>
                <a:spcPct val="0"/>
              </a:spcAft>
              <a:defRPr>
                <a:solidFill>
                  <a:schemeClr val="tx1"/>
                </a:solidFill>
                <a:latin typeface="Arial" charset="0"/>
              </a:defRPr>
            </a:lvl7pPr>
            <a:lvl8pPr marL="3429000" indent="-228600" defTabSz="1042988" fontAlgn="base">
              <a:spcBef>
                <a:spcPct val="0"/>
              </a:spcBef>
              <a:spcAft>
                <a:spcPct val="0"/>
              </a:spcAft>
              <a:defRPr>
                <a:solidFill>
                  <a:schemeClr val="tx1"/>
                </a:solidFill>
                <a:latin typeface="Arial" charset="0"/>
              </a:defRPr>
            </a:lvl8pPr>
            <a:lvl9pPr marL="3886200" indent="-228600" defTabSz="1042988" fontAlgn="base">
              <a:spcBef>
                <a:spcPct val="0"/>
              </a:spcBef>
              <a:spcAft>
                <a:spcPct val="0"/>
              </a:spcAft>
              <a:defRPr>
                <a:solidFill>
                  <a:schemeClr val="tx1"/>
                </a:solidFill>
                <a:latin typeface="Arial" charset="0"/>
              </a:defRPr>
            </a:lvl9pPr>
          </a:lstStyle>
          <a:p>
            <a:pPr algn="ctr">
              <a:defRPr/>
            </a:pPr>
            <a:r>
              <a:rPr lang="fr-FR" sz="800" b="0" dirty="0">
                <a:solidFill>
                  <a:srgbClr val="1C2264"/>
                </a:solidFill>
              </a:rPr>
              <a:t>Présentation Réservée aux partenaires distributeurs (OU) Présentation réservée aux investisseurs professionnels au sens de la directive MIF</a:t>
            </a:r>
          </a:p>
        </p:txBody>
      </p:sp>
      <p:sp>
        <p:nvSpPr>
          <p:cNvPr id="9" name="Rounded Rectangle 10"/>
          <p:cNvSpPr/>
          <p:nvPr userDrawn="1"/>
        </p:nvSpPr>
        <p:spPr bwMode="auto">
          <a:xfrm>
            <a:off x="311943" y="7237015"/>
            <a:ext cx="10069513" cy="72008"/>
          </a:xfrm>
          <a:prstGeom prst="roundRect">
            <a:avLst/>
          </a:prstGeom>
          <a:gradFill flip="none" rotWithShape="1">
            <a:gsLst>
              <a:gs pos="0">
                <a:srgbClr val="7AA3D4"/>
              </a:gs>
              <a:gs pos="100000">
                <a:srgbClr val="1C2264"/>
              </a:gs>
            </a:gsLst>
            <a:lin ang="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auto">
              <a:spcBef>
                <a:spcPts val="0"/>
              </a:spcBef>
              <a:spcAft>
                <a:spcPts val="0"/>
              </a:spcAft>
              <a:defRPr/>
            </a:pPr>
            <a:endParaRPr lang="fr-FR" b="0" kern="0" dirty="0">
              <a:solidFill>
                <a:srgbClr val="AFC3CD"/>
              </a:solidFill>
            </a:endParaRPr>
          </a:p>
        </p:txBody>
      </p:sp>
    </p:spTree>
    <p:extLst>
      <p:ext uri="{BB962C8B-B14F-4D97-AF65-F5344CB8AC3E}">
        <p14:creationId xmlns:p14="http://schemas.microsoft.com/office/powerpoint/2010/main" val="3799350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278248" y="180231"/>
            <a:ext cx="9072048" cy="972000"/>
          </a:xfrm>
        </p:spPr>
        <p:txBody>
          <a:bodyPr/>
          <a:lstStyle>
            <a:lvl1pPr>
              <a:defRPr sz="1800" b="0">
                <a:solidFill>
                  <a:srgbClr val="1C2264"/>
                </a:solidFill>
                <a:latin typeface="Times New Roman" panose="02020603050405020304" pitchFamily="18" charset="0"/>
                <a:cs typeface="Times New Roman" panose="02020603050405020304" pitchFamily="18" charset="0"/>
              </a:defRPr>
            </a:lvl1pPr>
          </a:lstStyle>
          <a:p>
            <a:r>
              <a:rPr lang="fr-FR" dirty="0"/>
              <a:t>MODIFIEZ LE STYLE DU TITRE</a:t>
            </a:r>
          </a:p>
        </p:txBody>
      </p:sp>
      <p:sp>
        <p:nvSpPr>
          <p:cNvPr id="3" name="Espace réservé du contenu 2"/>
          <p:cNvSpPr>
            <a:spLocks noGrp="1"/>
          </p:cNvSpPr>
          <p:nvPr>
            <p:ph idx="1"/>
          </p:nvPr>
        </p:nvSpPr>
        <p:spPr>
          <a:xfrm>
            <a:off x="306139" y="1258888"/>
            <a:ext cx="10053347" cy="5510076"/>
          </a:xfrm>
        </p:spPr>
        <p:txBody>
          <a:bodyPr/>
          <a:lstStyle>
            <a:lvl1pPr>
              <a:spcBef>
                <a:spcPts val="200"/>
              </a:spcBef>
              <a:spcAft>
                <a:spcPts val="600"/>
              </a:spcAft>
              <a:defRPr b="1">
                <a:latin typeface="Arial" panose="020B0604020202020204" pitchFamily="34" charset="0"/>
                <a:cs typeface="Arial" panose="020B0604020202020204" pitchFamily="34" charset="0"/>
              </a:defRPr>
            </a:lvl1pPr>
            <a:lvl2pPr>
              <a:spcBef>
                <a:spcPts val="200"/>
              </a:spcBef>
              <a:spcAft>
                <a:spcPts val="600"/>
              </a:spcAft>
              <a:defRPr sz="1600" b="1">
                <a:latin typeface="Arial" panose="020B0604020202020204" pitchFamily="34" charset="0"/>
                <a:cs typeface="Arial" panose="020B0604020202020204" pitchFamily="34" charset="0"/>
              </a:defRPr>
            </a:lvl2pPr>
            <a:lvl3pPr>
              <a:spcBef>
                <a:spcPts val="200"/>
              </a:spcBef>
              <a:spcAft>
                <a:spcPts val="600"/>
              </a:spcAft>
              <a:defRPr>
                <a:latin typeface="Arial" panose="020B0604020202020204" pitchFamily="34" charset="0"/>
                <a:cs typeface="Arial" panose="020B0604020202020204" pitchFamily="34" charset="0"/>
              </a:defRPr>
            </a:lvl3pPr>
            <a:lvl4pPr>
              <a:spcBef>
                <a:spcPts val="200"/>
              </a:spcBef>
              <a:spcAft>
                <a:spcPts val="600"/>
              </a:spcAft>
              <a:defRPr>
                <a:solidFill>
                  <a:schemeClr val="tx2"/>
                </a:solidFill>
                <a:latin typeface="Arial" panose="020B0604020202020204" pitchFamily="34" charset="0"/>
                <a:cs typeface="Arial" panose="020B0604020202020204" pitchFamily="34" charset="0"/>
              </a:defRPr>
            </a:lvl4pPr>
            <a:lvl5pPr marL="1252538" indent="-180975">
              <a:spcBef>
                <a:spcPts val="200"/>
              </a:spcBef>
              <a:spcAft>
                <a:spcPts val="600"/>
              </a:spcAft>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229069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vertissem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278248" y="180231"/>
            <a:ext cx="9072048" cy="972000"/>
          </a:xfrm>
        </p:spPr>
        <p:txBody>
          <a:bodyPr/>
          <a:lstStyle>
            <a:lvl1pPr>
              <a:defRPr sz="1800" b="0">
                <a:solidFill>
                  <a:srgbClr val="1C2264"/>
                </a:solidFill>
                <a:latin typeface="Times New Roman" panose="02020603050405020304" pitchFamily="18" charset="0"/>
                <a:cs typeface="Times New Roman" panose="02020603050405020304" pitchFamily="18" charset="0"/>
              </a:defRPr>
            </a:lvl1pPr>
          </a:lstStyle>
          <a:p>
            <a:r>
              <a:rPr lang="fr-FR" dirty="0"/>
              <a:t>AVERTISSEMENT</a:t>
            </a:r>
          </a:p>
        </p:txBody>
      </p:sp>
    </p:spTree>
    <p:extLst>
      <p:ext uri="{BB962C8B-B14F-4D97-AF65-F5344CB8AC3E}">
        <p14:creationId xmlns:p14="http://schemas.microsoft.com/office/powerpoint/2010/main" val="246088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V de couverture et txt">
    <p:spTree>
      <p:nvGrpSpPr>
        <p:cNvPr id="1" name=""/>
        <p:cNvGrpSpPr/>
        <p:nvPr/>
      </p:nvGrpSpPr>
      <p:grpSpPr>
        <a:xfrm>
          <a:off x="0" y="0"/>
          <a:ext cx="0" cy="0"/>
          <a:chOff x="0" y="0"/>
          <a:chExt cx="0" cy="0"/>
        </a:xfrm>
      </p:grpSpPr>
      <p:sp>
        <p:nvSpPr>
          <p:cNvPr id="3" name="Title 3"/>
          <p:cNvSpPr>
            <a:spLocks noGrp="1"/>
          </p:cNvSpPr>
          <p:nvPr>
            <p:ph type="title"/>
          </p:nvPr>
        </p:nvSpPr>
        <p:spPr>
          <a:xfrm>
            <a:off x="306388" y="3384587"/>
            <a:ext cx="10080625" cy="2700300"/>
          </a:xfrm>
        </p:spPr>
        <p:txBody>
          <a:bodyPr/>
          <a:lstStyle>
            <a:lvl1pPr algn="l">
              <a:defRPr/>
            </a:lvl1pPr>
          </a:lstStyle>
          <a:p>
            <a:r>
              <a:rPr lang="fr-FR" sz="1200" dirty="0"/>
              <a:t>Depuis près de 40 ans, le Groupe La Française développe des expertises spécifiques en tant que gérant d’actifs mobilier, immobilier et de solutions globales d’investissement. La Française est aussi depuis plus de 10 ans, un acteur majeur de la prise de participations minoritaires. Par une approche de long terme, la philosophie du Groupe vise à intégrer les défis de demain pour forger ses convictions d’aujourd’hui.</a:t>
            </a:r>
            <a:br>
              <a:rPr lang="fr-FR" sz="1200" dirty="0"/>
            </a:br>
            <a:br>
              <a:rPr lang="fr-FR" sz="1200" dirty="0"/>
            </a:br>
            <a:r>
              <a:rPr lang="fr-FR" sz="1200" dirty="0"/>
              <a:t>Ancrée sur ses quatre pôles d’activité, La Française déploie son modèle multi-affiliés, grâce aux divers partenariats stratégiques noués, auprès de ses cibles institutionnelles et patrimoniales, tant en France qu’à l’international. Acteur responsable, La Française place l’intérêt et la satisfaction de ses clients au cœur de ses préoccupations. La Française est implantée à Londres, Milan, Madrid, Luxembourg, Francfort ainsi qu’à Hong Kong et au travers de partenariats stratégiques en Asie et en Amérique Latine.</a:t>
            </a:r>
            <a:br>
              <a:rPr lang="fr-FR" sz="1200" dirty="0"/>
            </a:br>
            <a:br>
              <a:rPr lang="fr-FR" sz="1200" dirty="0"/>
            </a:br>
            <a:r>
              <a:rPr lang="fr-FR" sz="1200" dirty="0"/>
              <a:t>Avec près de 42 milliards d’euros d’actifs sous gestion, La Française, tout en bénéficiant d’une totale indépendance dans l’exercice de ses métiers, possède un actionnariat solide et original combinant la présence d’un actionnaire bancaire de référence, le Crédit Mutuel Nord Europe, et celle des dirigeants et salariés du Groupe.</a:t>
            </a:r>
          </a:p>
        </p:txBody>
      </p:sp>
    </p:spTree>
    <p:extLst>
      <p:ext uri="{BB962C8B-B14F-4D97-AF65-F5344CB8AC3E}">
        <p14:creationId xmlns:p14="http://schemas.microsoft.com/office/powerpoint/2010/main" val="260812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uverture partenair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2796" r="21722" b="14205"/>
          <a:stretch/>
        </p:blipFill>
        <p:spPr>
          <a:xfrm>
            <a:off x="2610396" y="8731"/>
            <a:ext cx="5580620" cy="6472200"/>
          </a:xfrm>
          <a:prstGeom prst="rect">
            <a:avLst/>
          </a:prstGeom>
        </p:spPr>
      </p:pic>
      <p:sp>
        <p:nvSpPr>
          <p:cNvPr id="1310723" name="Rectangle 3"/>
          <p:cNvSpPr>
            <a:spLocks noGrp="1" noChangeArrowheads="1"/>
          </p:cNvSpPr>
          <p:nvPr>
            <p:ph type="ctrTitle" hasCustomPrompt="1"/>
          </p:nvPr>
        </p:nvSpPr>
        <p:spPr>
          <a:xfrm>
            <a:off x="317500" y="3276575"/>
            <a:ext cx="10069513" cy="504056"/>
          </a:xfrm>
        </p:spPr>
        <p:txBody>
          <a:bodyPr anchor="b"/>
          <a:lstStyle>
            <a:lvl1pPr algn="ctr">
              <a:defRPr sz="2400" b="0" spc="600">
                <a:solidFill>
                  <a:srgbClr val="1C2264"/>
                </a:solidFill>
                <a:latin typeface="+mj-lt"/>
              </a:defRPr>
            </a:lvl1pPr>
          </a:lstStyle>
          <a:p>
            <a:pPr lvl="0"/>
            <a:r>
              <a:rPr lang="fr-FR" noProof="0" dirty="0"/>
              <a:t>MODIFIEZ LE STYLE DU TITRE</a:t>
            </a:r>
          </a:p>
        </p:txBody>
      </p:sp>
      <p:sp>
        <p:nvSpPr>
          <p:cNvPr id="1310724" name="Rectangle 4"/>
          <p:cNvSpPr>
            <a:spLocks noGrp="1" noChangeArrowheads="1"/>
          </p:cNvSpPr>
          <p:nvPr>
            <p:ph type="subTitle" idx="1"/>
          </p:nvPr>
        </p:nvSpPr>
        <p:spPr>
          <a:xfrm>
            <a:off x="317500" y="3924647"/>
            <a:ext cx="10069513" cy="2376264"/>
          </a:xfrm>
        </p:spPr>
        <p:txBody>
          <a:bodyPr/>
          <a:lstStyle>
            <a:lvl1pPr marL="0" indent="0" algn="ctr">
              <a:buFontTx/>
              <a:buNone/>
              <a:defRPr sz="2400" b="0">
                <a:solidFill>
                  <a:schemeClr val="accent6"/>
                </a:solidFill>
                <a:latin typeface="+mn-lt"/>
              </a:defRPr>
            </a:lvl1pPr>
          </a:lstStyle>
          <a:p>
            <a:pPr lvl="0"/>
            <a:r>
              <a:rPr lang="en-US" noProof="0"/>
              <a:t>Click to edit Master subtitle style</a:t>
            </a:r>
            <a:endParaRPr lang="fr-FR" noProof="0" dirty="0"/>
          </a:p>
        </p:txBody>
      </p:sp>
      <p:sp>
        <p:nvSpPr>
          <p:cNvPr id="6" name="Date Placeholder 3"/>
          <p:cNvSpPr>
            <a:spLocks noGrp="1"/>
          </p:cNvSpPr>
          <p:nvPr>
            <p:ph type="dt" sz="half" idx="2"/>
          </p:nvPr>
        </p:nvSpPr>
        <p:spPr>
          <a:xfrm>
            <a:off x="327191" y="6798669"/>
            <a:ext cx="10050129" cy="249806"/>
          </a:xfrm>
          <a:prstGeom prst="rect">
            <a:avLst/>
          </a:prstGeom>
        </p:spPr>
        <p:txBody>
          <a:bodyPr vert="horz" lIns="0" tIns="0" rIns="0" bIns="0" rtlCol="0" anchor="ctr"/>
          <a:lstStyle>
            <a:lvl1pPr marL="0" marR="0" indent="0" algn="ctr" defTabSz="914400" rtl="0" eaLnBrk="1" fontAlgn="base" latinLnBrk="0" hangingPunct="1">
              <a:lnSpc>
                <a:spcPct val="100000"/>
              </a:lnSpc>
              <a:spcBef>
                <a:spcPct val="0"/>
              </a:spcBef>
              <a:spcAft>
                <a:spcPct val="0"/>
              </a:spcAft>
              <a:buClrTx/>
              <a:buSzTx/>
              <a:buFontTx/>
              <a:buNone/>
              <a:tabLst/>
              <a:defRPr sz="1400" spc="600">
                <a:solidFill>
                  <a:srgbClr val="1C2264"/>
                </a:solidFill>
                <a:latin typeface="+mn-lt"/>
              </a:defRPr>
            </a:lvl1pPr>
          </a:lstStyle>
          <a:p>
            <a:r>
              <a:rPr lang="fr-FR" dirty="0"/>
              <a:t>Janvier 2015</a:t>
            </a:r>
          </a:p>
        </p:txBody>
      </p:sp>
      <p:sp>
        <p:nvSpPr>
          <p:cNvPr id="7" name="Espace réservé du pied de page 5"/>
          <p:cNvSpPr txBox="1">
            <a:spLocks noGrp="1"/>
          </p:cNvSpPr>
          <p:nvPr userDrawn="1"/>
        </p:nvSpPr>
        <p:spPr bwMode="auto">
          <a:xfrm>
            <a:off x="306137" y="7009375"/>
            <a:ext cx="10053349" cy="37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defTabSz="1042988">
              <a:defRPr>
                <a:solidFill>
                  <a:schemeClr val="tx1"/>
                </a:solidFill>
                <a:latin typeface="Arial" charset="0"/>
              </a:defRPr>
            </a:lvl1pPr>
            <a:lvl2pPr marL="742950" indent="-285750" algn="l" defTabSz="1042988">
              <a:defRPr>
                <a:solidFill>
                  <a:schemeClr val="tx1"/>
                </a:solidFill>
                <a:latin typeface="Arial" charset="0"/>
              </a:defRPr>
            </a:lvl2pPr>
            <a:lvl3pPr marL="1143000" indent="-228600" algn="l" defTabSz="1042988">
              <a:defRPr>
                <a:solidFill>
                  <a:schemeClr val="tx1"/>
                </a:solidFill>
                <a:latin typeface="Arial" charset="0"/>
              </a:defRPr>
            </a:lvl3pPr>
            <a:lvl4pPr marL="1600200" indent="-228600" algn="l" defTabSz="1042988">
              <a:defRPr>
                <a:solidFill>
                  <a:schemeClr val="tx1"/>
                </a:solidFill>
                <a:latin typeface="Arial" charset="0"/>
              </a:defRPr>
            </a:lvl4pPr>
            <a:lvl5pPr marL="2057400" indent="-228600" algn="l" defTabSz="1042988">
              <a:defRPr>
                <a:solidFill>
                  <a:schemeClr val="tx1"/>
                </a:solidFill>
                <a:latin typeface="Arial" charset="0"/>
              </a:defRPr>
            </a:lvl5pPr>
            <a:lvl6pPr marL="2514600" indent="-228600" defTabSz="1042988" fontAlgn="base">
              <a:spcBef>
                <a:spcPct val="0"/>
              </a:spcBef>
              <a:spcAft>
                <a:spcPct val="0"/>
              </a:spcAft>
              <a:defRPr>
                <a:solidFill>
                  <a:schemeClr val="tx1"/>
                </a:solidFill>
                <a:latin typeface="Arial" charset="0"/>
              </a:defRPr>
            </a:lvl6pPr>
            <a:lvl7pPr marL="2971800" indent="-228600" defTabSz="1042988" fontAlgn="base">
              <a:spcBef>
                <a:spcPct val="0"/>
              </a:spcBef>
              <a:spcAft>
                <a:spcPct val="0"/>
              </a:spcAft>
              <a:defRPr>
                <a:solidFill>
                  <a:schemeClr val="tx1"/>
                </a:solidFill>
                <a:latin typeface="Arial" charset="0"/>
              </a:defRPr>
            </a:lvl7pPr>
            <a:lvl8pPr marL="3429000" indent="-228600" defTabSz="1042988" fontAlgn="base">
              <a:spcBef>
                <a:spcPct val="0"/>
              </a:spcBef>
              <a:spcAft>
                <a:spcPct val="0"/>
              </a:spcAft>
              <a:defRPr>
                <a:solidFill>
                  <a:schemeClr val="tx1"/>
                </a:solidFill>
                <a:latin typeface="Arial" charset="0"/>
              </a:defRPr>
            </a:lvl8pPr>
            <a:lvl9pPr marL="3886200" indent="-228600" defTabSz="1042988" fontAlgn="base">
              <a:spcBef>
                <a:spcPct val="0"/>
              </a:spcBef>
              <a:spcAft>
                <a:spcPct val="0"/>
              </a:spcAft>
              <a:defRPr>
                <a:solidFill>
                  <a:schemeClr val="tx1"/>
                </a:solidFill>
                <a:latin typeface="Arial" charset="0"/>
              </a:defRPr>
            </a:lvl9pPr>
          </a:lstStyle>
          <a:p>
            <a:pPr marL="0" marR="0" indent="0" algn="ctr" defTabSz="1042988" rtl="0" eaLnBrk="1" fontAlgn="base" latinLnBrk="0" hangingPunct="1">
              <a:lnSpc>
                <a:spcPct val="100000"/>
              </a:lnSpc>
              <a:spcBef>
                <a:spcPct val="0"/>
              </a:spcBef>
              <a:spcAft>
                <a:spcPct val="0"/>
              </a:spcAft>
              <a:buClrTx/>
              <a:buSzTx/>
              <a:buFontTx/>
              <a:buNone/>
              <a:tabLst/>
              <a:defRPr/>
            </a:pPr>
            <a:r>
              <a:rPr lang="fr-FR" sz="800" b="0" dirty="0">
                <a:solidFill>
                  <a:schemeClr val="tx2"/>
                </a:solidFill>
              </a:rPr>
              <a:t>Présentation réservée aux investisseurs professionnels au sens de la directive MIF</a:t>
            </a:r>
          </a:p>
        </p:txBody>
      </p:sp>
      <p:sp>
        <p:nvSpPr>
          <p:cNvPr id="8" name="Rounded Rectangle 7"/>
          <p:cNvSpPr/>
          <p:nvPr userDrawn="1"/>
        </p:nvSpPr>
        <p:spPr bwMode="auto">
          <a:xfrm>
            <a:off x="4842644" y="5354203"/>
            <a:ext cx="1059037" cy="1112653"/>
          </a:xfrm>
          <a:prstGeom prst="roundRect">
            <a:avLst/>
          </a:prstGeom>
          <a:solidFill>
            <a:schemeClr val="accent6">
              <a:lumMod val="20000"/>
              <a:lumOff val="80000"/>
              <a:alpha val="5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fr-FR"/>
          </a:p>
        </p:txBody>
      </p:sp>
      <p:sp>
        <p:nvSpPr>
          <p:cNvPr id="9" name="Rounded Rectangle 8"/>
          <p:cNvSpPr/>
          <p:nvPr userDrawn="1"/>
        </p:nvSpPr>
        <p:spPr bwMode="auto">
          <a:xfrm>
            <a:off x="4821561" y="5349737"/>
            <a:ext cx="1080120" cy="1116124"/>
          </a:xfrm>
          <a:prstGeom prst="roundRect">
            <a:avLst/>
          </a:prstGeom>
          <a:solidFill>
            <a:schemeClr val="bg1"/>
          </a:solidFill>
          <a:ln w="9525" cap="flat" cmpd="sng" algn="ctr">
            <a:solidFill>
              <a:schemeClr val="accent6"/>
            </a:solidFill>
            <a:prstDash val="solid"/>
            <a:round/>
            <a:headEnd type="none" w="med" len="med"/>
            <a:tailEnd type="none" w="med" len="med"/>
          </a:ln>
          <a:effectLst>
            <a:outerShdw blurRad="50800" dist="38100" algn="l" rotWithShape="0">
              <a:schemeClr val="accent6">
                <a:alpha val="40000"/>
              </a:scheme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819597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IV de couverture vide">
    <p:spTree>
      <p:nvGrpSpPr>
        <p:cNvPr id="1" name=""/>
        <p:cNvGrpSpPr/>
        <p:nvPr/>
      </p:nvGrpSpPr>
      <p:grpSpPr>
        <a:xfrm>
          <a:off x="0" y="0"/>
          <a:ext cx="0" cy="0"/>
          <a:chOff x="0" y="0"/>
          <a:chExt cx="0" cy="0"/>
        </a:xfrm>
      </p:grpSpPr>
      <p:cxnSp>
        <p:nvCxnSpPr>
          <p:cNvPr id="5" name="Straight Connector 4"/>
          <p:cNvCxnSpPr/>
          <p:nvPr userDrawn="1"/>
        </p:nvCxnSpPr>
        <p:spPr bwMode="auto">
          <a:xfrm>
            <a:off x="306388" y="6480175"/>
            <a:ext cx="10080625" cy="0"/>
          </a:xfrm>
          <a:prstGeom prst="line">
            <a:avLst/>
          </a:prstGeom>
          <a:solidFill>
            <a:srgbClr val="D0D9E2"/>
          </a:solidFill>
          <a:ln w="9525" cap="flat" cmpd="sng" algn="ctr">
            <a:solidFill>
              <a:srgbClr val="1C226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681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ous-chapitr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20954"/>
          <a:stretch/>
        </p:blipFill>
        <p:spPr>
          <a:xfrm>
            <a:off x="305858" y="0"/>
            <a:ext cx="10081684" cy="5976875"/>
          </a:xfrm>
          <a:prstGeom prst="rect">
            <a:avLst/>
          </a:prstGeom>
        </p:spPr>
      </p:pic>
      <p:sp>
        <p:nvSpPr>
          <p:cNvPr id="1310723" name="Rectangle 3"/>
          <p:cNvSpPr>
            <a:spLocks noGrp="1" noChangeArrowheads="1"/>
          </p:cNvSpPr>
          <p:nvPr>
            <p:ph type="ctrTitle" hasCustomPrompt="1"/>
          </p:nvPr>
        </p:nvSpPr>
        <p:spPr>
          <a:xfrm>
            <a:off x="302568" y="3396336"/>
            <a:ext cx="10069513" cy="430887"/>
          </a:xfrm>
        </p:spPr>
        <p:txBody>
          <a:bodyPr anchor="b">
            <a:spAutoFit/>
          </a:bodyPr>
          <a:lstStyle>
            <a:lvl1pPr algn="ctr">
              <a:defRPr sz="2800" b="0">
                <a:solidFill>
                  <a:srgbClr val="1C2264"/>
                </a:solidFill>
                <a:latin typeface="+mj-lt"/>
              </a:defRPr>
            </a:lvl1pPr>
          </a:lstStyle>
          <a:p>
            <a:pPr lvl="0"/>
            <a:r>
              <a:rPr lang="fr-FR" noProof="0" dirty="0"/>
              <a:t>MODIFIEZ LE STYLE DU TITRE</a:t>
            </a:r>
          </a:p>
        </p:txBody>
      </p:sp>
      <p:sp>
        <p:nvSpPr>
          <p:cNvPr id="1310724" name="Rectangle 4"/>
          <p:cNvSpPr>
            <a:spLocks noGrp="1" noChangeArrowheads="1"/>
          </p:cNvSpPr>
          <p:nvPr>
            <p:ph type="subTitle" idx="1"/>
          </p:nvPr>
        </p:nvSpPr>
        <p:spPr>
          <a:xfrm>
            <a:off x="302568" y="3996189"/>
            <a:ext cx="10069513" cy="369332"/>
          </a:xfrm>
          <a:noFill/>
        </p:spPr>
        <p:txBody>
          <a:bodyPr wrap="square" anchor="ctr" anchorCtr="0">
            <a:spAutoFit/>
          </a:bodyPr>
          <a:lstStyle>
            <a:lvl1pPr marL="0" indent="0" algn="ctr">
              <a:buFontTx/>
              <a:buNone/>
              <a:defRPr sz="2400" b="0">
                <a:solidFill>
                  <a:schemeClr val="accent6"/>
                </a:solidFill>
                <a:latin typeface="+mn-lt"/>
              </a:defRPr>
            </a:lvl1pPr>
          </a:lstStyle>
          <a:p>
            <a:pPr lvl="0"/>
            <a:r>
              <a:rPr lang="en-US" noProof="0"/>
              <a:t>Click to edit Master subtitle style</a:t>
            </a:r>
            <a:endParaRPr lang="fr-FR" noProof="0" dirty="0"/>
          </a:p>
        </p:txBody>
      </p:sp>
      <p:sp>
        <p:nvSpPr>
          <p:cNvPr id="9" name="Rounded Rectangle 10"/>
          <p:cNvSpPr/>
          <p:nvPr userDrawn="1"/>
        </p:nvSpPr>
        <p:spPr bwMode="auto">
          <a:xfrm>
            <a:off x="311943" y="7237015"/>
            <a:ext cx="10069513" cy="72008"/>
          </a:xfrm>
          <a:prstGeom prst="roundRect">
            <a:avLst/>
          </a:prstGeom>
          <a:gradFill flip="none" rotWithShape="1">
            <a:gsLst>
              <a:gs pos="0">
                <a:srgbClr val="7AA3D4"/>
              </a:gs>
              <a:gs pos="100000">
                <a:srgbClr val="1C2264"/>
              </a:gs>
            </a:gsLst>
            <a:lin ang="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AFC3CD"/>
              </a:solidFill>
              <a:effectLst/>
              <a:uLnTx/>
              <a:uFillTx/>
            </a:endParaRPr>
          </a:p>
        </p:txBody>
      </p:sp>
    </p:spTree>
    <p:extLst>
      <p:ext uri="{BB962C8B-B14F-4D97-AF65-F5344CB8AC3E}">
        <p14:creationId xmlns:p14="http://schemas.microsoft.com/office/powerpoint/2010/main" val="93976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278248" y="180231"/>
            <a:ext cx="9072048" cy="972000"/>
          </a:xfrm>
        </p:spPr>
        <p:txBody>
          <a:bodyPr/>
          <a:lstStyle>
            <a:lvl1pPr>
              <a:defRPr sz="1800" b="0">
                <a:solidFill>
                  <a:srgbClr val="1C2264"/>
                </a:solidFill>
                <a:latin typeface="+mj-lt"/>
              </a:defRPr>
            </a:lvl1pPr>
          </a:lstStyle>
          <a:p>
            <a:r>
              <a:rPr lang="fr-FR" dirty="0"/>
              <a:t>MODIFIEZ LE STYLE DU TITRE</a:t>
            </a:r>
          </a:p>
        </p:txBody>
      </p:sp>
      <p:sp>
        <p:nvSpPr>
          <p:cNvPr id="3" name="Espace réservé du contenu 2"/>
          <p:cNvSpPr>
            <a:spLocks noGrp="1"/>
          </p:cNvSpPr>
          <p:nvPr>
            <p:ph idx="1"/>
          </p:nvPr>
        </p:nvSpPr>
        <p:spPr>
          <a:xfrm>
            <a:off x="306139" y="1258888"/>
            <a:ext cx="10053347" cy="5510076"/>
          </a:xfrm>
        </p:spPr>
        <p:txBody>
          <a:bodyPr/>
          <a:lstStyle>
            <a:lvl1pPr>
              <a:spcBef>
                <a:spcPts val="200"/>
              </a:spcBef>
              <a:spcAft>
                <a:spcPts val="600"/>
              </a:spcAft>
              <a:defRPr b="1">
                <a:latin typeface="+mn-lt"/>
              </a:defRPr>
            </a:lvl1pPr>
            <a:lvl2pPr>
              <a:spcBef>
                <a:spcPts val="200"/>
              </a:spcBef>
              <a:spcAft>
                <a:spcPts val="600"/>
              </a:spcAft>
              <a:defRPr sz="1600" b="1">
                <a:latin typeface="+mn-lt"/>
              </a:defRPr>
            </a:lvl2pPr>
            <a:lvl3pPr>
              <a:spcBef>
                <a:spcPts val="200"/>
              </a:spcBef>
              <a:spcAft>
                <a:spcPts val="600"/>
              </a:spcAft>
              <a:defRPr>
                <a:latin typeface="+mn-lt"/>
              </a:defRPr>
            </a:lvl3pPr>
            <a:lvl4pPr>
              <a:spcBef>
                <a:spcPts val="200"/>
              </a:spcBef>
              <a:spcAft>
                <a:spcPts val="600"/>
              </a:spcAft>
              <a:defRPr>
                <a:solidFill>
                  <a:schemeClr val="tx2"/>
                </a:solidFill>
                <a:latin typeface="+mn-lt"/>
              </a:defRPr>
            </a:lvl4pPr>
            <a:lvl5pPr marL="1252538" indent="-180975">
              <a:spcBef>
                <a:spcPts val="200"/>
              </a:spcBef>
              <a:spcAft>
                <a:spcPts val="600"/>
              </a:spcAft>
              <a:buFont typeface="Arial" panose="020B0604020202020204" pitchFamily="34" charset="0"/>
              <a:buChar cha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Espace réservé du pied de page 3"/>
          <p:cNvSpPr>
            <a:spLocks noGrp="1"/>
          </p:cNvSpPr>
          <p:nvPr>
            <p:ph type="ftr" sz="quarter" idx="10"/>
          </p:nvPr>
        </p:nvSpPr>
        <p:spPr>
          <a:xfrm>
            <a:off x="306138" y="6854400"/>
            <a:ext cx="10053348" cy="205200"/>
          </a:xfrm>
          <a:noFill/>
        </p:spPr>
        <p:txBody>
          <a:bodyPr/>
          <a:lstStyle>
            <a:lvl1pPr>
              <a:defRPr sz="1050"/>
            </a:lvl1pPr>
          </a:lstStyle>
          <a:p>
            <a:fld id="{E4089119-2EE2-412C-96E8-C4C66E4E542F}" type="slidenum">
              <a:rPr lang="fr-FR" smtClean="0"/>
              <a:pPr/>
              <a:t>‹#›</a:t>
            </a:fld>
            <a:r>
              <a:rPr lang="fr-FR" dirty="0"/>
              <a:t> - </a:t>
            </a:r>
          </a:p>
        </p:txBody>
      </p:sp>
    </p:spTree>
    <p:extLst>
      <p:ext uri="{BB962C8B-B14F-4D97-AF65-F5344CB8AC3E}">
        <p14:creationId xmlns:p14="http://schemas.microsoft.com/office/powerpoint/2010/main" val="83505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Espace réservé du pied de page 3"/>
          <p:cNvSpPr>
            <a:spLocks noGrp="1"/>
          </p:cNvSpPr>
          <p:nvPr>
            <p:ph type="ftr" sz="quarter" idx="10"/>
          </p:nvPr>
        </p:nvSpPr>
        <p:spPr>
          <a:xfrm>
            <a:off x="306138" y="6854400"/>
            <a:ext cx="10053348" cy="205200"/>
          </a:xfrm>
          <a:noFill/>
        </p:spPr>
        <p:txBody>
          <a:bodyPr/>
          <a:lstStyle>
            <a:lvl1pPr>
              <a:defRPr sz="1050"/>
            </a:lvl1pPr>
          </a:lstStyle>
          <a:p>
            <a:fld id="{E4089119-2EE2-412C-96E8-C4C66E4E542F}" type="slidenum">
              <a:rPr lang="fr-FR" smtClean="0"/>
              <a:pPr/>
              <a:t>‹#›</a:t>
            </a:fld>
            <a:r>
              <a:rPr lang="fr-FR" dirty="0"/>
              <a:t> - </a:t>
            </a:r>
          </a:p>
        </p:txBody>
      </p:sp>
    </p:spTree>
    <p:extLst>
      <p:ext uri="{BB962C8B-B14F-4D97-AF65-F5344CB8AC3E}">
        <p14:creationId xmlns:p14="http://schemas.microsoft.com/office/powerpoint/2010/main" val="62598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ertissement">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278248" y="180231"/>
            <a:ext cx="9072048" cy="972000"/>
          </a:xfrm>
        </p:spPr>
        <p:txBody>
          <a:bodyPr/>
          <a:lstStyle>
            <a:lvl1pPr>
              <a:defRPr sz="1800" b="0">
                <a:solidFill>
                  <a:srgbClr val="1C2264"/>
                </a:solidFill>
                <a:latin typeface="+mj-lt"/>
              </a:defRPr>
            </a:lvl1pPr>
          </a:lstStyle>
          <a:p>
            <a:r>
              <a:rPr lang="fr-FR" dirty="0"/>
              <a:t>AVERTISSEMENT</a:t>
            </a:r>
          </a:p>
        </p:txBody>
      </p:sp>
      <p:sp>
        <p:nvSpPr>
          <p:cNvPr id="4" name="Espace réservé du pied de page 3"/>
          <p:cNvSpPr>
            <a:spLocks noGrp="1"/>
          </p:cNvSpPr>
          <p:nvPr>
            <p:ph type="ftr" sz="quarter" idx="10"/>
          </p:nvPr>
        </p:nvSpPr>
        <p:spPr>
          <a:xfrm>
            <a:off x="306138" y="6854400"/>
            <a:ext cx="10053348" cy="205200"/>
          </a:xfrm>
          <a:noFill/>
        </p:spPr>
        <p:txBody>
          <a:bodyPr/>
          <a:lstStyle>
            <a:lvl1pPr>
              <a:defRPr sz="1050"/>
            </a:lvl1pPr>
          </a:lstStyle>
          <a:p>
            <a:fld id="{E4089119-2EE2-412C-96E8-C4C66E4E542F}" type="slidenum">
              <a:rPr lang="fr-FR" smtClean="0"/>
              <a:pPr/>
              <a:t>‹#›</a:t>
            </a:fld>
            <a:r>
              <a:rPr lang="fr-FR" dirty="0"/>
              <a:t> - </a:t>
            </a:r>
          </a:p>
        </p:txBody>
      </p:sp>
      <p:sp>
        <p:nvSpPr>
          <p:cNvPr id="5" name="CasellaDiTesto 2"/>
          <p:cNvSpPr txBox="1"/>
          <p:nvPr userDrawn="1"/>
        </p:nvSpPr>
        <p:spPr>
          <a:xfrm>
            <a:off x="313902" y="1231951"/>
            <a:ext cx="10045584" cy="5539978"/>
          </a:xfrm>
          <a:prstGeom prst="rect">
            <a:avLst/>
          </a:prstGeom>
          <a:noFill/>
        </p:spPr>
        <p:txBody>
          <a:bodyPr wrap="square" lIns="0" tIns="0" rIns="0" bIns="0" rtlCol="0">
            <a:spAutoFit/>
          </a:bodyPr>
          <a:lstStyle/>
          <a:p>
            <a:pPr algn="l">
              <a:spcAft>
                <a:spcPts val="400"/>
              </a:spcAft>
            </a:pPr>
            <a:r>
              <a:rPr lang="fr-FR" sz="1000" b="0" dirty="0">
                <a:solidFill>
                  <a:srgbClr val="1C1D4C"/>
                </a:solidFill>
                <a:latin typeface="+mn-lt"/>
                <a:cs typeface="Apercu Light"/>
              </a:rPr>
              <a:t>Les informations contenues dans cette présentation ne constituent en aucun cas une offre ou une sollicitation d’investir, ni un conseil en investissement ou une recommandation sur des investissements spécifiques. Les éléments d’information, opinions et données chiffrées sont considérés comme fondés ou exacts au jour de leur établissement en fonction du contexte économique, financier et boursier du moment et reflètent le sentiment à ce jour du Groupe La Française sur les marchés et leur évolution. Ils n’ont pas de valeur contractuelle et sont sujets à modification. Il est rappelé par ailleurs que les performances passées ne préjugent pas des performances futures et ne sont pas constantes dans le temps. Compte tenu des risques d’ordre économique et boursier, il ne peut être donné aucune assurance que les produits présentés atteindront leur objectif.</a:t>
            </a:r>
          </a:p>
          <a:p>
            <a:pPr algn="l">
              <a:spcAft>
                <a:spcPts val="400"/>
              </a:spcAft>
            </a:pPr>
            <a:r>
              <a:rPr lang="fr-FR" sz="1000" b="0" dirty="0">
                <a:solidFill>
                  <a:srgbClr val="1C1D4C"/>
                </a:solidFill>
                <a:latin typeface="+mn-lt"/>
                <a:cs typeface="Apercu Light"/>
              </a:rPr>
              <a:t>Les produits référencés dans cette présentation ne sont pas nécessairement destinés à tous types d’investisseurs. Les investisseurs potentiels sont invités à lire attentivement la documentation réglementaire et commerciale y afférente (incluant notamment les risques encourus) et à procéder, sans se fonder exclusivement sur les informations qui leur ont été fournies, à leurs propre analyse des risques afin de vérifier l’opportunité de l’investissement au regard des objectifs recherchés, en recourant, au besoin, à l’avis de tous les conseils spécialisés en la matière.</a:t>
            </a:r>
          </a:p>
          <a:p>
            <a:pPr algn="l">
              <a:spcAft>
                <a:spcPts val="400"/>
              </a:spcAft>
            </a:pPr>
            <a:r>
              <a:rPr lang="fr-FR" sz="1000" b="0" dirty="0">
                <a:solidFill>
                  <a:srgbClr val="1C1D4C"/>
                </a:solidFill>
                <a:latin typeface="+mn-lt"/>
                <a:cs typeface="Apercu Light"/>
              </a:rPr>
              <a:t>La documentation commerciale et réglementaire (dont le prospectus de chaque Fonds) est disponible sur le site du groupe La Française (</a:t>
            </a:r>
            <a:r>
              <a:rPr lang="fr-FR" sz="1000" b="0" dirty="0" err="1">
                <a:solidFill>
                  <a:srgbClr val="1C1D4C"/>
                </a:solidFill>
                <a:latin typeface="+mn-lt"/>
                <a:cs typeface="Apercu Light"/>
              </a:rPr>
              <a:t>www.lafrancaise-group.com</a:t>
            </a:r>
            <a:r>
              <a:rPr lang="fr-FR" sz="1000" b="0" dirty="0">
                <a:solidFill>
                  <a:srgbClr val="1C1D4C"/>
                </a:solidFill>
                <a:latin typeface="+mn-lt"/>
                <a:cs typeface="Apercu Light"/>
              </a:rPr>
              <a:t>) et/ou sur simple demande auprès de votre interlocuteur financier habituel.</a:t>
            </a:r>
          </a:p>
          <a:p>
            <a:pPr algn="l">
              <a:spcAft>
                <a:spcPts val="400"/>
              </a:spcAft>
            </a:pPr>
            <a:r>
              <a:rPr lang="fr-FR" sz="1000" b="0" dirty="0">
                <a:solidFill>
                  <a:srgbClr val="1C1D4C"/>
                </a:solidFill>
                <a:latin typeface="+mn-lt"/>
                <a:cs typeface="Apercu Light"/>
              </a:rPr>
              <a:t>Conformément à l’article 314-76 du règlement général de l’Autorité des Marchés Financiers (AMF), le client peut recevoir, sur demande de sa part, des précisions sur les rémunérations relatives à la commercialisation du présent produit auprès de son conseiller.</a:t>
            </a:r>
          </a:p>
          <a:p>
            <a:pPr algn="l">
              <a:spcAft>
                <a:spcPts val="400"/>
              </a:spcAft>
            </a:pPr>
            <a:r>
              <a:rPr lang="fr-FR" sz="1000" b="0" dirty="0">
                <a:solidFill>
                  <a:srgbClr val="1C1D4C"/>
                </a:solidFill>
                <a:latin typeface="+mn-lt"/>
                <a:cs typeface="Apercu Light"/>
              </a:rPr>
              <a:t>Ce document est confidentiel, à usage strictement privé et destiné uniquement à l’information de la personne à laquelle il a été remis par le Groupe La Française. Aucune diffusion des informations contenues dans cette présentation n’est autorisée sous quelque forme que ce soit sans l’accord préalable écrit du Groupe La Française. Les noms, logos ou slogans identifiant les produits ou services du Groupe La Française sont la propriété exclusive de celui-ci et ne peuvent être utilisés de quelque manière que ce soit sans l’accord préalable écrit du Groupe La Française. </a:t>
            </a:r>
          </a:p>
          <a:p>
            <a:pPr algn="l">
              <a:spcAft>
                <a:spcPts val="400"/>
              </a:spcAft>
            </a:pPr>
            <a:r>
              <a:rPr lang="fr-FR" sz="1000" b="0" dirty="0">
                <a:solidFill>
                  <a:srgbClr val="1C1D4C"/>
                </a:solidFill>
                <a:latin typeface="+mn-lt"/>
                <a:cs typeface="Apercu Light"/>
              </a:rPr>
              <a:t>Cette présentation est réalisée par La Française, groupe d’</a:t>
            </a:r>
            <a:r>
              <a:rPr lang="fr-FR" sz="1000" b="0" dirty="0" err="1">
                <a:solidFill>
                  <a:srgbClr val="1C1D4C"/>
                </a:solidFill>
                <a:latin typeface="+mn-lt"/>
                <a:cs typeface="Apercu Light"/>
              </a:rPr>
              <a:t>asset</a:t>
            </a:r>
            <a:r>
              <a:rPr lang="fr-FR" sz="1000" b="0" dirty="0">
                <a:solidFill>
                  <a:srgbClr val="1C1D4C"/>
                </a:solidFill>
                <a:latin typeface="+mn-lt"/>
                <a:cs typeface="Apercu Light"/>
              </a:rPr>
              <a:t> management constitué des sociétés suivantes : </a:t>
            </a:r>
          </a:p>
          <a:p>
            <a:pPr algn="l">
              <a:spcAft>
                <a:spcPts val="400"/>
              </a:spcAft>
            </a:pPr>
            <a:r>
              <a:rPr lang="fr-FR" sz="1000" b="0" dirty="0">
                <a:solidFill>
                  <a:srgbClr val="1C1D4C"/>
                </a:solidFill>
                <a:latin typeface="+mn-lt"/>
                <a:cs typeface="Apercu Light"/>
              </a:rPr>
              <a:t>La Française AM Finance Services, entreprise d’investissement agréée par le CECEI sous le numéro 18673 X, Carte Professionnelle délivrée par la Préfecture de Police de Paris - Transaction Immobilière n° T11960. La Française des Placements agréée par l’AMF sous le n° GP97076 le 01/07/1997. La Française Real </a:t>
            </a:r>
            <a:r>
              <a:rPr lang="fr-FR" sz="1000" b="0" dirty="0" err="1">
                <a:solidFill>
                  <a:srgbClr val="1C1D4C"/>
                </a:solidFill>
                <a:latin typeface="+mn-lt"/>
                <a:cs typeface="Apercu Light"/>
              </a:rPr>
              <a:t>Estate</a:t>
            </a:r>
            <a:r>
              <a:rPr lang="fr-FR" sz="1000" b="0" dirty="0">
                <a:solidFill>
                  <a:srgbClr val="1C1D4C"/>
                </a:solidFill>
                <a:latin typeface="+mn-lt"/>
                <a:cs typeface="Apercu Light"/>
              </a:rPr>
              <a:t> Managers agréée par l’AMF sous le n°GP07000038 le 26/06/2007, carte professionnelle délivrée par la préfecture de police de Paris – Transaction Immobilière n°T12056. SIPAREX Proximité Innovation agréée par l’AMF sous le n° GP04000032 le 27/04/2004. La Française AM Gestion Privée agréée par l’AMF sous le n° GP00058 le 31/12/2000 et en tant que courtier en assurance, par le Registre des Intermédiaires en Assurance sous le n° ORIAS 07004637, carte Professionnelle délivrée par la Préfecture de Police de Paris - Transaction Immobilière n° T14654. La Française AM International agréée par la CSSF le 20/12/2002. La Française </a:t>
            </a:r>
            <a:r>
              <a:rPr lang="fr-FR" sz="1000" b="0" dirty="0" err="1">
                <a:solidFill>
                  <a:srgbClr val="1C1D4C"/>
                </a:solidFill>
                <a:latin typeface="+mn-lt"/>
                <a:cs typeface="Apercu Light"/>
              </a:rPr>
              <a:t>Investment</a:t>
            </a:r>
            <a:r>
              <a:rPr lang="fr-FR" sz="1000" b="0" dirty="0">
                <a:solidFill>
                  <a:srgbClr val="1C1D4C"/>
                </a:solidFill>
                <a:latin typeface="+mn-lt"/>
                <a:cs typeface="Apercu Light"/>
              </a:rPr>
              <a:t> Solutions agréée par l’AMF sous le n° GP13000004 le 12/02/2013. </a:t>
            </a:r>
            <a:r>
              <a:rPr lang="fr-FR" sz="1000" b="0" dirty="0" err="1">
                <a:solidFill>
                  <a:srgbClr val="1C1D4C"/>
                </a:solidFill>
                <a:latin typeface="+mn-lt"/>
                <a:cs typeface="Apercu Light"/>
              </a:rPr>
              <a:t>NExT</a:t>
            </a:r>
            <a:r>
              <a:rPr lang="fr-FR" sz="1000" b="0" dirty="0">
                <a:solidFill>
                  <a:srgbClr val="1C1D4C"/>
                </a:solidFill>
                <a:latin typeface="+mn-lt"/>
                <a:cs typeface="Apercu Light"/>
              </a:rPr>
              <a:t> AM, conseiller en investissements financiers, agrément CIF 130 00870. New Alpha </a:t>
            </a:r>
            <a:r>
              <a:rPr lang="fr-FR" sz="1000" b="0" dirty="0" err="1">
                <a:solidFill>
                  <a:srgbClr val="1C1D4C"/>
                </a:solidFill>
                <a:latin typeface="+mn-lt"/>
                <a:cs typeface="Apercu Light"/>
              </a:rPr>
              <a:t>Asset</a:t>
            </a:r>
            <a:r>
              <a:rPr lang="fr-FR" sz="1000" b="0" dirty="0">
                <a:solidFill>
                  <a:srgbClr val="1C1D4C"/>
                </a:solidFill>
                <a:latin typeface="+mn-lt"/>
                <a:cs typeface="Apercu Light"/>
              </a:rPr>
              <a:t> Management, agréée par l’AMF sous le n° GP-05000001 le 20/01/2005. CD Partenaires, intermédiaire en assurance IOBSP et agent lié de Cholet Dupont enregistré à l’ACP le 06/11/2011 - Numéro d’ORIAS : 07 022 729 - Titulaire de la carte </a:t>
            </a:r>
            <a:r>
              <a:rPr lang="fr-FR" sz="1000" b="0" dirty="0" err="1">
                <a:solidFill>
                  <a:srgbClr val="1C1D4C"/>
                </a:solidFill>
                <a:latin typeface="+mn-lt"/>
                <a:cs typeface="Apercu Light"/>
              </a:rPr>
              <a:t>T</a:t>
            </a:r>
            <a:r>
              <a:rPr lang="fr-FR" sz="1000" b="0" dirty="0">
                <a:solidFill>
                  <a:srgbClr val="1C1D4C"/>
                </a:solidFill>
                <a:latin typeface="+mn-lt"/>
                <a:cs typeface="Apercu Light"/>
              </a:rPr>
              <a:t> n° T14417 délivrée par la préfecture de police de Paris. </a:t>
            </a:r>
            <a:r>
              <a:rPr lang="en-US" sz="1000" b="0" dirty="0">
                <a:solidFill>
                  <a:srgbClr val="1C1D4C"/>
                </a:solidFill>
                <a:latin typeface="+mn-lt"/>
                <a:cs typeface="Apercu Light"/>
              </a:rPr>
              <a:t>La </a:t>
            </a:r>
            <a:r>
              <a:rPr lang="en-US" sz="1000" b="0" dirty="0" err="1">
                <a:solidFill>
                  <a:srgbClr val="1C1D4C"/>
                </a:solidFill>
                <a:latin typeface="+mn-lt"/>
                <a:cs typeface="Apercu Light"/>
              </a:rPr>
              <a:t>Française</a:t>
            </a:r>
            <a:r>
              <a:rPr lang="en-US" sz="1000" b="0" dirty="0">
                <a:solidFill>
                  <a:srgbClr val="1C1D4C"/>
                </a:solidFill>
                <a:latin typeface="+mn-lt"/>
                <a:cs typeface="Apercu Light"/>
              </a:rPr>
              <a:t> Global Real Estate Investment Managers, </a:t>
            </a:r>
            <a:r>
              <a:rPr lang="en-US" sz="1000" b="0" dirty="0" err="1">
                <a:solidFill>
                  <a:srgbClr val="1C1D4C"/>
                </a:solidFill>
                <a:latin typeface="+mn-lt"/>
                <a:cs typeface="Apercu Light"/>
              </a:rPr>
              <a:t>registred</a:t>
            </a:r>
            <a:r>
              <a:rPr lang="en-US" sz="1000" b="0" dirty="0">
                <a:solidFill>
                  <a:srgbClr val="1C1D4C"/>
                </a:solidFill>
                <a:latin typeface="+mn-lt"/>
                <a:cs typeface="Apercu Light"/>
              </a:rPr>
              <a:t> in England and Wales number 8580051 companies </a:t>
            </a:r>
            <a:r>
              <a:rPr lang="en-US" sz="1000" b="0" dirty="0" err="1">
                <a:solidFill>
                  <a:srgbClr val="1C1D4C"/>
                </a:solidFill>
                <a:latin typeface="+mn-lt"/>
                <a:cs typeface="Apercu Light"/>
              </a:rPr>
              <a:t>Housse</a:t>
            </a:r>
            <a:r>
              <a:rPr lang="en-US" sz="1000" b="0" dirty="0">
                <a:solidFill>
                  <a:srgbClr val="1C1D4C"/>
                </a:solidFill>
                <a:latin typeface="+mn-lt"/>
                <a:cs typeface="Apercu Light"/>
              </a:rPr>
              <a:t> Cardiff.</a:t>
            </a:r>
            <a:endParaRPr lang="fr-FR" sz="1000" b="0" dirty="0">
              <a:solidFill>
                <a:srgbClr val="1C1D4C"/>
              </a:solidFill>
              <a:latin typeface="+mn-lt"/>
              <a:cs typeface="Apercu Light"/>
            </a:endParaRPr>
          </a:p>
          <a:p>
            <a:pPr algn="l">
              <a:spcAft>
                <a:spcPts val="400"/>
              </a:spcAft>
            </a:pPr>
            <a:r>
              <a:rPr lang="fr-FR" sz="1000" b="0" dirty="0">
                <a:solidFill>
                  <a:srgbClr val="1C1D4C"/>
                </a:solidFill>
                <a:latin typeface="+mn-lt"/>
                <a:cs typeface="Apercu Light"/>
              </a:rPr>
              <a:t>Cette présentation n’a pas à être déposée auprès de l’AMF et ne l’a pas été. L’AMF n’a donc pas vérifié ni approuvé son contenu.</a:t>
            </a:r>
          </a:p>
          <a:p>
            <a:pPr algn="l">
              <a:spcAft>
                <a:spcPts val="400"/>
              </a:spcAft>
            </a:pPr>
            <a:r>
              <a:rPr lang="fr-FR" sz="1000" b="0" dirty="0">
                <a:solidFill>
                  <a:srgbClr val="1C1D4C"/>
                </a:solidFill>
                <a:latin typeface="+mn-lt"/>
                <a:cs typeface="Apercu Light"/>
              </a:rPr>
              <a:t>Coordonnées internet des autorités de tutelle : Autorité de Contrôle Prudentiel </a:t>
            </a:r>
            <a:r>
              <a:rPr lang="fr-FR" sz="1000" b="0" dirty="0" err="1">
                <a:solidFill>
                  <a:srgbClr val="1C1D4C"/>
                </a:solidFill>
                <a:latin typeface="+mn-lt"/>
                <a:cs typeface="Apercu Light"/>
              </a:rPr>
              <a:t>www.acp.banque-france.fr</a:t>
            </a:r>
            <a:r>
              <a:rPr lang="fr-FR" sz="1000" b="0" dirty="0">
                <a:solidFill>
                  <a:srgbClr val="1C1D4C"/>
                </a:solidFill>
                <a:latin typeface="+mn-lt"/>
                <a:cs typeface="Apercu Light"/>
              </a:rPr>
              <a:t>, Autorité des Marchés Financiers </a:t>
            </a:r>
            <a:r>
              <a:rPr lang="fr-FR" sz="1000" b="0" dirty="0" err="1">
                <a:solidFill>
                  <a:srgbClr val="1C1D4C"/>
                </a:solidFill>
                <a:latin typeface="+mn-lt"/>
                <a:cs typeface="Apercu Light"/>
              </a:rPr>
              <a:t>www.amf-france.org</a:t>
            </a:r>
            <a:r>
              <a:rPr lang="fr-FR" sz="1000" b="0" dirty="0">
                <a:solidFill>
                  <a:srgbClr val="1C1D4C"/>
                </a:solidFill>
                <a:latin typeface="+mn-lt"/>
                <a:cs typeface="Apercu Light"/>
              </a:rPr>
              <a:t>/, Registre des Intermédiaires en Assurance ORIAS </a:t>
            </a:r>
            <a:r>
              <a:rPr lang="fr-FR" sz="1000" b="0" dirty="0" err="1">
                <a:solidFill>
                  <a:srgbClr val="1C1D4C"/>
                </a:solidFill>
                <a:latin typeface="+mn-lt"/>
                <a:cs typeface="Apercu Light"/>
              </a:rPr>
              <a:t>https</a:t>
            </a:r>
            <a:r>
              <a:rPr lang="fr-FR" sz="1000" b="0" dirty="0">
                <a:solidFill>
                  <a:srgbClr val="1C1D4C"/>
                </a:solidFill>
                <a:latin typeface="+mn-lt"/>
                <a:cs typeface="Apercu Light"/>
              </a:rPr>
              <a:t>://</a:t>
            </a:r>
            <a:r>
              <a:rPr lang="fr-FR" sz="1000" b="0" dirty="0" err="1">
                <a:solidFill>
                  <a:srgbClr val="1C1D4C"/>
                </a:solidFill>
                <a:latin typeface="+mn-lt"/>
                <a:cs typeface="Apercu Light"/>
              </a:rPr>
              <a:t>www.orias.fr</a:t>
            </a:r>
            <a:r>
              <a:rPr lang="fr-FR" sz="1000" b="0" dirty="0">
                <a:solidFill>
                  <a:srgbClr val="1C1D4C"/>
                </a:solidFill>
                <a:latin typeface="+mn-lt"/>
                <a:cs typeface="Apercu Light"/>
              </a:rPr>
              <a:t>/</a:t>
            </a:r>
            <a:r>
              <a:rPr lang="fr-FR" sz="1000" b="0" dirty="0" err="1">
                <a:solidFill>
                  <a:srgbClr val="1C1D4C"/>
                </a:solidFill>
                <a:latin typeface="+mn-lt"/>
                <a:cs typeface="Apercu Light"/>
              </a:rPr>
              <a:t>welcome</a:t>
            </a:r>
            <a:r>
              <a:rPr lang="fr-FR" sz="1000" b="0" dirty="0">
                <a:solidFill>
                  <a:srgbClr val="1C1D4C"/>
                </a:solidFill>
                <a:latin typeface="+mn-lt"/>
                <a:cs typeface="Apercu Light"/>
              </a:rPr>
              <a:t>, Commission de Surveillance du Secteur Financier </a:t>
            </a:r>
            <a:r>
              <a:rPr lang="fr-FR" sz="1000" b="0" u="sng" dirty="0">
                <a:solidFill>
                  <a:srgbClr val="1C1D4C"/>
                </a:solidFill>
                <a:latin typeface="+mn-lt"/>
                <a:cs typeface="Apercu Light"/>
                <a:hlinkClick r:id="rId2"/>
              </a:rPr>
              <a:t>www.cssf.lu</a:t>
            </a:r>
            <a:endParaRPr lang="fr-FR" sz="1000" b="0" dirty="0">
              <a:solidFill>
                <a:srgbClr val="1C1D4C"/>
              </a:solidFill>
              <a:latin typeface="+mn-lt"/>
              <a:cs typeface="Apercu Light"/>
            </a:endParaRPr>
          </a:p>
          <a:p>
            <a:pPr algn="l">
              <a:spcAft>
                <a:spcPts val="400"/>
              </a:spcAft>
            </a:pPr>
            <a:endParaRPr lang="it-IT" sz="1000" b="0" spc="-300" dirty="0">
              <a:solidFill>
                <a:srgbClr val="1C1D4C"/>
              </a:solidFill>
              <a:latin typeface="Apercu Light"/>
              <a:cs typeface="Apercu Light"/>
            </a:endParaRPr>
          </a:p>
        </p:txBody>
      </p:sp>
    </p:spTree>
    <p:extLst>
      <p:ext uri="{BB962C8B-B14F-4D97-AF65-F5344CB8AC3E}">
        <p14:creationId xmlns:p14="http://schemas.microsoft.com/office/powerpoint/2010/main" val="317457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V de couverture et txt">
    <p:spTree>
      <p:nvGrpSpPr>
        <p:cNvPr id="1" name=""/>
        <p:cNvGrpSpPr/>
        <p:nvPr/>
      </p:nvGrpSpPr>
      <p:grpSpPr>
        <a:xfrm>
          <a:off x="0" y="0"/>
          <a:ext cx="0" cy="0"/>
          <a:chOff x="0" y="0"/>
          <a:chExt cx="0" cy="0"/>
        </a:xfrm>
      </p:grpSpPr>
      <p:sp>
        <p:nvSpPr>
          <p:cNvPr id="3" name="Title 3"/>
          <p:cNvSpPr>
            <a:spLocks noGrp="1"/>
          </p:cNvSpPr>
          <p:nvPr>
            <p:ph type="title"/>
          </p:nvPr>
        </p:nvSpPr>
        <p:spPr>
          <a:xfrm>
            <a:off x="306388" y="3384587"/>
            <a:ext cx="10080625" cy="2700300"/>
          </a:xfrm>
        </p:spPr>
        <p:txBody>
          <a:bodyPr/>
          <a:lstStyle>
            <a:lvl1pPr algn="l">
              <a:defRPr/>
            </a:lvl1pPr>
          </a:lstStyle>
          <a:p>
            <a:r>
              <a:rPr lang="fr-FR" sz="1200" dirty="0"/>
              <a:t>Depuis près de 40 ans, le Groupe La Française développe des expertises spécifiques en tant que gérant d’actifs mobilier, immobilier et de solutions globales d’investissement. La Française est aussi depuis plus de 10 ans, un acteur majeur de la prise de participations minoritaires. Par une approche de long terme, la philosophie du Groupe vise à intégrer les défis de demain pour forger ses convictions d’aujourd’hui.</a:t>
            </a:r>
            <a:br>
              <a:rPr lang="fr-FR" sz="1200" dirty="0"/>
            </a:br>
            <a:br>
              <a:rPr lang="fr-FR" sz="1200" dirty="0"/>
            </a:br>
            <a:r>
              <a:rPr lang="fr-FR" sz="1200" dirty="0"/>
              <a:t>Ancrée sur ses quatre pôles d’activité, La Française déploie son modèle multi-affiliés, grâce aux divers partenariats stratégiques noués, auprès de ses cibles institutionnelles et patrimoniales, tant en France qu’à l’international. Acteur responsable, La Française place l’intérêt et la satisfaction de ses clients au cœur de ses préoccupations. La Française est implantée à Londres, Milan, Madrid, Luxembourg, Francfort ainsi qu’à Hong Kong et au travers de partenariats stratégiques en Asie et en Amérique Latine.</a:t>
            </a:r>
            <a:br>
              <a:rPr lang="fr-FR" sz="1200" dirty="0"/>
            </a:br>
            <a:br>
              <a:rPr lang="fr-FR" sz="1200" dirty="0"/>
            </a:br>
            <a:r>
              <a:rPr lang="fr-FR" sz="1200" dirty="0"/>
              <a:t>Avec près de 42 milliards d’euros d’actifs sous gestion, La Française, tout en bénéficiant d’une totale indépendance dans l’exercice de ses métiers, possède un actionnariat solide et original combinant la présence d’un actionnaire bancaire de référence, le Crédit Mutuel Nord Europe, et celle des dirigeants et salariés du Groupe.</a:t>
            </a:r>
          </a:p>
        </p:txBody>
      </p:sp>
    </p:spTree>
    <p:extLst>
      <p:ext uri="{BB962C8B-B14F-4D97-AF65-F5344CB8AC3E}">
        <p14:creationId xmlns:p14="http://schemas.microsoft.com/office/powerpoint/2010/main" val="130129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IV de couverture vide">
    <p:spTree>
      <p:nvGrpSpPr>
        <p:cNvPr id="1" name=""/>
        <p:cNvGrpSpPr/>
        <p:nvPr/>
      </p:nvGrpSpPr>
      <p:grpSpPr>
        <a:xfrm>
          <a:off x="0" y="0"/>
          <a:ext cx="0" cy="0"/>
          <a:chOff x="0" y="0"/>
          <a:chExt cx="0" cy="0"/>
        </a:xfrm>
      </p:grpSpPr>
      <p:cxnSp>
        <p:nvCxnSpPr>
          <p:cNvPr id="5" name="Straight Connector 4"/>
          <p:cNvCxnSpPr/>
          <p:nvPr userDrawn="1"/>
        </p:nvCxnSpPr>
        <p:spPr bwMode="auto">
          <a:xfrm>
            <a:off x="306388" y="6480175"/>
            <a:ext cx="10080625" cy="0"/>
          </a:xfrm>
          <a:prstGeom prst="line">
            <a:avLst/>
          </a:prstGeom>
          <a:solidFill>
            <a:srgbClr val="D0D9E2"/>
          </a:solidFill>
          <a:ln w="9525" cap="flat" cmpd="sng" algn="ctr">
            <a:solidFill>
              <a:srgbClr val="1C226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7475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Couverture">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2796" r="21722" b="14205"/>
          <a:stretch/>
        </p:blipFill>
        <p:spPr>
          <a:xfrm>
            <a:off x="2610396" y="8731"/>
            <a:ext cx="5580620" cy="6472200"/>
          </a:xfrm>
          <a:prstGeom prst="rect">
            <a:avLst/>
          </a:prstGeom>
        </p:spPr>
      </p:pic>
      <p:sp>
        <p:nvSpPr>
          <p:cNvPr id="1310723" name="Rectangle 3"/>
          <p:cNvSpPr>
            <a:spLocks noGrp="1" noChangeArrowheads="1"/>
          </p:cNvSpPr>
          <p:nvPr>
            <p:ph type="ctrTitle" hasCustomPrompt="1"/>
          </p:nvPr>
        </p:nvSpPr>
        <p:spPr>
          <a:xfrm>
            <a:off x="317500" y="3276575"/>
            <a:ext cx="10069513" cy="504056"/>
          </a:xfrm>
        </p:spPr>
        <p:txBody>
          <a:bodyPr anchor="b"/>
          <a:lstStyle>
            <a:lvl1pPr algn="ctr">
              <a:defRPr sz="2400" b="0" spc="600">
                <a:solidFill>
                  <a:srgbClr val="1C2264"/>
                </a:solidFill>
                <a:latin typeface="Times New Roman" panose="02020603050405020304" pitchFamily="18" charset="0"/>
                <a:cs typeface="Times New Roman" panose="02020603050405020304" pitchFamily="18" charset="0"/>
              </a:defRPr>
            </a:lvl1pPr>
          </a:lstStyle>
          <a:p>
            <a:pPr lvl="0"/>
            <a:r>
              <a:rPr lang="fr-FR" noProof="0" dirty="0"/>
              <a:t>MODIFIEZ LE STYLE DU TITRE</a:t>
            </a:r>
          </a:p>
        </p:txBody>
      </p:sp>
      <p:sp>
        <p:nvSpPr>
          <p:cNvPr id="1310724" name="Rectangle 4"/>
          <p:cNvSpPr>
            <a:spLocks noGrp="1" noChangeArrowheads="1"/>
          </p:cNvSpPr>
          <p:nvPr>
            <p:ph type="subTitle" idx="1"/>
          </p:nvPr>
        </p:nvSpPr>
        <p:spPr>
          <a:xfrm>
            <a:off x="317500" y="3924647"/>
            <a:ext cx="10069513" cy="2376264"/>
          </a:xfrm>
        </p:spPr>
        <p:txBody>
          <a:bodyPr/>
          <a:lstStyle>
            <a:lvl1pPr marL="0" indent="0" algn="ctr">
              <a:buFontTx/>
              <a:buNone/>
              <a:defRPr sz="2400" b="0">
                <a:solidFill>
                  <a:schemeClr val="accent6"/>
                </a:solidFill>
                <a:latin typeface="Arial" panose="020B0604020202020204" pitchFamily="34" charset="0"/>
                <a:cs typeface="Arial" panose="020B0604020202020204" pitchFamily="34" charset="0"/>
              </a:defRPr>
            </a:lvl1pPr>
          </a:lstStyle>
          <a:p>
            <a:pPr lvl="0"/>
            <a:r>
              <a:rPr lang="fr-FR" noProof="0" dirty="0"/>
              <a:t>Modifiez le style des sous-titres du masque</a:t>
            </a:r>
          </a:p>
        </p:txBody>
      </p:sp>
      <p:sp>
        <p:nvSpPr>
          <p:cNvPr id="6" name="Date Placeholder 3"/>
          <p:cNvSpPr>
            <a:spLocks noGrp="1"/>
          </p:cNvSpPr>
          <p:nvPr>
            <p:ph type="dt" sz="half" idx="2"/>
          </p:nvPr>
        </p:nvSpPr>
        <p:spPr>
          <a:xfrm>
            <a:off x="327191" y="6798669"/>
            <a:ext cx="10050129" cy="249806"/>
          </a:xfrm>
          <a:prstGeom prst="rect">
            <a:avLst/>
          </a:prstGeom>
        </p:spPr>
        <p:txBody>
          <a:bodyPr vert="horz" lIns="0" tIns="0" rIns="0" bIns="0" rtlCol="0" anchor="ctr"/>
          <a:lstStyle>
            <a:lvl1pPr algn="ctr">
              <a:defRPr sz="1400" spc="600">
                <a:solidFill>
                  <a:srgbClr val="1C2264"/>
                </a:solidFill>
                <a:latin typeface="Arial" panose="020B0604020202020204" pitchFamily="34" charset="0"/>
                <a:cs typeface="Arial" panose="020B0604020202020204" pitchFamily="34" charset="0"/>
              </a:defRPr>
            </a:lvl1pPr>
          </a:lstStyle>
          <a:p>
            <a:fld id="{363B7519-DFE6-4B14-99D0-EC9A8BEDE1EE}" type="datetime4">
              <a:rPr lang="fr-FR" smtClean="0"/>
              <a:pPr/>
              <a:t>28 janvier 2023</a:t>
            </a:fld>
            <a:endParaRPr lang="fr-FR" dirty="0"/>
          </a:p>
        </p:txBody>
      </p:sp>
      <p:sp>
        <p:nvSpPr>
          <p:cNvPr id="7" name="Espace réservé du pied de page 5"/>
          <p:cNvSpPr txBox="1">
            <a:spLocks noGrp="1"/>
          </p:cNvSpPr>
          <p:nvPr userDrawn="1"/>
        </p:nvSpPr>
        <p:spPr bwMode="auto">
          <a:xfrm>
            <a:off x="306137" y="7009375"/>
            <a:ext cx="10053349" cy="37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defTabSz="1042988">
              <a:defRPr>
                <a:solidFill>
                  <a:schemeClr val="tx1"/>
                </a:solidFill>
                <a:latin typeface="Arial" charset="0"/>
              </a:defRPr>
            </a:lvl1pPr>
            <a:lvl2pPr marL="742950" indent="-285750" algn="l" defTabSz="1042988">
              <a:defRPr>
                <a:solidFill>
                  <a:schemeClr val="tx1"/>
                </a:solidFill>
                <a:latin typeface="Arial" charset="0"/>
              </a:defRPr>
            </a:lvl2pPr>
            <a:lvl3pPr marL="1143000" indent="-228600" algn="l" defTabSz="1042988">
              <a:defRPr>
                <a:solidFill>
                  <a:schemeClr val="tx1"/>
                </a:solidFill>
                <a:latin typeface="Arial" charset="0"/>
              </a:defRPr>
            </a:lvl3pPr>
            <a:lvl4pPr marL="1600200" indent="-228600" algn="l" defTabSz="1042988">
              <a:defRPr>
                <a:solidFill>
                  <a:schemeClr val="tx1"/>
                </a:solidFill>
                <a:latin typeface="Arial" charset="0"/>
              </a:defRPr>
            </a:lvl4pPr>
            <a:lvl5pPr marL="2057400" indent="-228600" algn="l" defTabSz="1042988">
              <a:defRPr>
                <a:solidFill>
                  <a:schemeClr val="tx1"/>
                </a:solidFill>
                <a:latin typeface="Arial" charset="0"/>
              </a:defRPr>
            </a:lvl5pPr>
            <a:lvl6pPr marL="2514600" indent="-228600" defTabSz="1042988" fontAlgn="base">
              <a:spcBef>
                <a:spcPct val="0"/>
              </a:spcBef>
              <a:spcAft>
                <a:spcPct val="0"/>
              </a:spcAft>
              <a:defRPr>
                <a:solidFill>
                  <a:schemeClr val="tx1"/>
                </a:solidFill>
                <a:latin typeface="Arial" charset="0"/>
              </a:defRPr>
            </a:lvl6pPr>
            <a:lvl7pPr marL="2971800" indent="-228600" defTabSz="1042988" fontAlgn="base">
              <a:spcBef>
                <a:spcPct val="0"/>
              </a:spcBef>
              <a:spcAft>
                <a:spcPct val="0"/>
              </a:spcAft>
              <a:defRPr>
                <a:solidFill>
                  <a:schemeClr val="tx1"/>
                </a:solidFill>
                <a:latin typeface="Arial" charset="0"/>
              </a:defRPr>
            </a:lvl7pPr>
            <a:lvl8pPr marL="3429000" indent="-228600" defTabSz="1042988" fontAlgn="base">
              <a:spcBef>
                <a:spcPct val="0"/>
              </a:spcBef>
              <a:spcAft>
                <a:spcPct val="0"/>
              </a:spcAft>
              <a:defRPr>
                <a:solidFill>
                  <a:schemeClr val="tx1"/>
                </a:solidFill>
                <a:latin typeface="Arial" charset="0"/>
              </a:defRPr>
            </a:lvl8pPr>
            <a:lvl9pPr marL="3886200" indent="-228600" defTabSz="1042988" fontAlgn="base">
              <a:spcBef>
                <a:spcPct val="0"/>
              </a:spcBef>
              <a:spcAft>
                <a:spcPct val="0"/>
              </a:spcAft>
              <a:defRPr>
                <a:solidFill>
                  <a:schemeClr val="tx1"/>
                </a:solidFill>
                <a:latin typeface="Arial" charset="0"/>
              </a:defRPr>
            </a:lvl9pPr>
          </a:lstStyle>
          <a:p>
            <a:pPr algn="ctr">
              <a:defRPr/>
            </a:pPr>
            <a:r>
              <a:rPr lang="fr-FR" sz="800" b="0" dirty="0">
                <a:solidFill>
                  <a:srgbClr val="1C2264"/>
                </a:solidFill>
              </a:rPr>
              <a:t>Présentation Réservée aux partenaires distributeurs (OU) Présentation réservée aux investisseurs professionnels au sens de la directive MIF</a:t>
            </a:r>
          </a:p>
        </p:txBody>
      </p:sp>
    </p:spTree>
    <p:extLst>
      <p:ext uri="{BB962C8B-B14F-4D97-AF65-F5344CB8AC3E}">
        <p14:creationId xmlns:p14="http://schemas.microsoft.com/office/powerpoint/2010/main" val="421978866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4.jp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image" Target="../media/image1.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09699" name="Rectangle 3"/>
          <p:cNvSpPr>
            <a:spLocks noGrp="1" noChangeArrowheads="1"/>
          </p:cNvSpPr>
          <p:nvPr>
            <p:ph type="title"/>
          </p:nvPr>
        </p:nvSpPr>
        <p:spPr bwMode="auto">
          <a:xfrm>
            <a:off x="1264879" y="178754"/>
            <a:ext cx="9094607" cy="973585"/>
          </a:xfrm>
          <a:prstGeom prst="rect">
            <a:avLst/>
          </a:prstGeom>
        </p:spPr>
        <p:txBody>
          <a:bodyPr vert="horz" wrap="square" lIns="0" tIns="0" rIns="0" bIns="0" numCol="1" anchor="ctr" anchorCtr="0" compatLnSpc="1">
            <a:prstTxWarp prst="textNoShape">
              <a:avLst/>
            </a:prstTxWarp>
          </a:bodyPr>
          <a:lstStyle/>
          <a:p>
            <a:pPr lvl="0"/>
            <a:r>
              <a:rPr lang="fr-FR" dirty="0"/>
              <a:t>Cliquez et modifiez le titre</a:t>
            </a:r>
          </a:p>
        </p:txBody>
      </p:sp>
      <p:sp>
        <p:nvSpPr>
          <p:cNvPr id="1309700" name="Rectangle 4"/>
          <p:cNvSpPr>
            <a:spLocks noGrp="1" noChangeArrowheads="1"/>
          </p:cNvSpPr>
          <p:nvPr>
            <p:ph type="body" idx="1"/>
          </p:nvPr>
        </p:nvSpPr>
        <p:spPr bwMode="auto">
          <a:xfrm>
            <a:off x="306139" y="1258888"/>
            <a:ext cx="10053347" cy="547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309701" name="Rectangle 5"/>
          <p:cNvSpPr>
            <a:spLocks noGrp="1" noChangeArrowheads="1"/>
          </p:cNvSpPr>
          <p:nvPr>
            <p:ph type="ftr" sz="quarter" idx="3"/>
          </p:nvPr>
        </p:nvSpPr>
        <p:spPr bwMode="auto">
          <a:xfrm>
            <a:off x="306137" y="6852588"/>
            <a:ext cx="10053349" cy="255487"/>
          </a:xfrm>
          <a:prstGeom prst="rect">
            <a:avLst/>
          </a:prstGeom>
          <a:noFill/>
          <a:ln>
            <a:noFill/>
          </a:ln>
          <a:effectLst/>
        </p:spPr>
        <p:txBody>
          <a:bodyPr vert="horz" wrap="square" lIns="0" tIns="0" rIns="0" bIns="0" numCol="1" anchor="ctr" anchorCtr="0" compatLnSpc="1">
            <a:prstTxWarp prst="textNoShape">
              <a:avLst/>
            </a:prstTxWarp>
          </a:bodyPr>
          <a:lstStyle>
            <a:lvl1pPr algn="ctr" defTabSz="1042988">
              <a:defRPr sz="1000" b="0" spc="600">
                <a:solidFill>
                  <a:schemeClr val="bg1"/>
                </a:solidFill>
                <a:latin typeface="+mj-lt"/>
              </a:defRPr>
            </a:lvl1pPr>
          </a:lstStyle>
          <a:p>
            <a:fld id="{CB4357C4-B143-4D5B-96A5-770C726690A9}" type="slidenum">
              <a:rPr lang="fr-FR" sz="1050" smtClean="0"/>
              <a:pPr/>
              <a:t>‹#›</a:t>
            </a:fld>
            <a:r>
              <a:rPr lang="fr-FR" sz="1050" dirty="0"/>
              <a:t> -</a:t>
            </a:r>
            <a:r>
              <a:rPr lang="fr-FR" dirty="0"/>
              <a:t> </a:t>
            </a:r>
          </a:p>
        </p:txBody>
      </p:sp>
      <p:sp>
        <p:nvSpPr>
          <p:cNvPr id="9" name="Rounded Rectangle 10"/>
          <p:cNvSpPr/>
          <p:nvPr userDrawn="1"/>
        </p:nvSpPr>
        <p:spPr bwMode="auto">
          <a:xfrm>
            <a:off x="311943" y="7237015"/>
            <a:ext cx="10069513" cy="72008"/>
          </a:xfrm>
          <a:prstGeom prst="roundRect">
            <a:avLst/>
          </a:prstGeom>
          <a:gradFill flip="none" rotWithShape="1">
            <a:gsLst>
              <a:gs pos="0">
                <a:srgbClr val="7AA3D4"/>
              </a:gs>
              <a:gs pos="100000">
                <a:srgbClr val="1C2264"/>
              </a:gs>
            </a:gsLst>
            <a:lin ang="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rgbClr val="AFC3CD"/>
              </a:solidFill>
              <a:effectLst/>
              <a:uLnTx/>
              <a:uFillTx/>
            </a:endParaRPr>
          </a:p>
        </p:txBody>
      </p:sp>
      <p:pic>
        <p:nvPicPr>
          <p:cNvPr id="11" name="Image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05999" y="180000"/>
            <a:ext cx="722172" cy="720000"/>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88" r:id="rId2"/>
    <p:sldLayoutId id="2147483685" r:id="rId3"/>
    <p:sldLayoutId id="2147483661" r:id="rId4"/>
    <p:sldLayoutId id="2147483690" r:id="rId5"/>
    <p:sldLayoutId id="2147483689" r:id="rId6"/>
  </p:sldLayoutIdLst>
  <p:hf hdr="0"/>
  <p:txStyles>
    <p:titleStyle>
      <a:lvl1pPr algn="l" defTabSz="1042988" rtl="0" eaLnBrk="1" fontAlgn="base" hangingPunct="1">
        <a:lnSpc>
          <a:spcPct val="100000"/>
        </a:lnSpc>
        <a:spcBef>
          <a:spcPct val="0"/>
        </a:spcBef>
        <a:spcAft>
          <a:spcPts val="400"/>
        </a:spcAft>
        <a:defRPr sz="1800" b="0" spc="300">
          <a:solidFill>
            <a:srgbClr val="1C2264"/>
          </a:solidFill>
          <a:latin typeface="Playfair Display SC" panose="00000500000000000000" pitchFamily="2" charset="0"/>
          <a:ea typeface="+mj-ea"/>
          <a:cs typeface="+mj-cs"/>
        </a:defRPr>
      </a:lvl1pPr>
      <a:lvl2pPr algn="r" defTabSz="1042988" rtl="0" eaLnBrk="1" fontAlgn="base" hangingPunct="1">
        <a:lnSpc>
          <a:spcPct val="90000"/>
        </a:lnSpc>
        <a:spcBef>
          <a:spcPct val="0"/>
        </a:spcBef>
        <a:spcAft>
          <a:spcPct val="0"/>
        </a:spcAft>
        <a:defRPr sz="2200" b="1">
          <a:solidFill>
            <a:schemeClr val="tx1"/>
          </a:solidFill>
          <a:latin typeface="Arial" charset="0"/>
        </a:defRPr>
      </a:lvl2pPr>
      <a:lvl3pPr algn="r" defTabSz="1042988" rtl="0" eaLnBrk="1" fontAlgn="base" hangingPunct="1">
        <a:lnSpc>
          <a:spcPct val="90000"/>
        </a:lnSpc>
        <a:spcBef>
          <a:spcPct val="0"/>
        </a:spcBef>
        <a:spcAft>
          <a:spcPct val="0"/>
        </a:spcAft>
        <a:defRPr sz="2200" b="1">
          <a:solidFill>
            <a:schemeClr val="tx1"/>
          </a:solidFill>
          <a:latin typeface="Arial" charset="0"/>
        </a:defRPr>
      </a:lvl3pPr>
      <a:lvl4pPr algn="r" defTabSz="1042988" rtl="0" eaLnBrk="1" fontAlgn="base" hangingPunct="1">
        <a:lnSpc>
          <a:spcPct val="90000"/>
        </a:lnSpc>
        <a:spcBef>
          <a:spcPct val="0"/>
        </a:spcBef>
        <a:spcAft>
          <a:spcPct val="0"/>
        </a:spcAft>
        <a:defRPr sz="2200" b="1">
          <a:solidFill>
            <a:schemeClr val="tx1"/>
          </a:solidFill>
          <a:latin typeface="Arial" charset="0"/>
        </a:defRPr>
      </a:lvl4pPr>
      <a:lvl5pPr algn="r" defTabSz="1042988" rtl="0" eaLnBrk="1" fontAlgn="base" hangingPunct="1">
        <a:lnSpc>
          <a:spcPct val="90000"/>
        </a:lnSpc>
        <a:spcBef>
          <a:spcPct val="0"/>
        </a:spcBef>
        <a:spcAft>
          <a:spcPct val="0"/>
        </a:spcAft>
        <a:defRPr sz="2200" b="1">
          <a:solidFill>
            <a:schemeClr val="tx1"/>
          </a:solidFill>
          <a:latin typeface="Arial" charset="0"/>
        </a:defRPr>
      </a:lvl5pPr>
      <a:lvl6pPr marL="457200" algn="r" defTabSz="1042988" rtl="0" eaLnBrk="1" fontAlgn="base" hangingPunct="1">
        <a:lnSpc>
          <a:spcPct val="90000"/>
        </a:lnSpc>
        <a:spcBef>
          <a:spcPct val="0"/>
        </a:spcBef>
        <a:spcAft>
          <a:spcPct val="0"/>
        </a:spcAft>
        <a:defRPr sz="2200" b="1">
          <a:solidFill>
            <a:schemeClr val="tx1"/>
          </a:solidFill>
          <a:latin typeface="Arial" charset="0"/>
        </a:defRPr>
      </a:lvl6pPr>
      <a:lvl7pPr marL="914400" algn="r" defTabSz="1042988" rtl="0" eaLnBrk="1" fontAlgn="base" hangingPunct="1">
        <a:lnSpc>
          <a:spcPct val="90000"/>
        </a:lnSpc>
        <a:spcBef>
          <a:spcPct val="0"/>
        </a:spcBef>
        <a:spcAft>
          <a:spcPct val="0"/>
        </a:spcAft>
        <a:defRPr sz="2200" b="1">
          <a:solidFill>
            <a:schemeClr val="tx1"/>
          </a:solidFill>
          <a:latin typeface="Arial" charset="0"/>
        </a:defRPr>
      </a:lvl7pPr>
      <a:lvl8pPr marL="1371600" algn="r" defTabSz="1042988" rtl="0" eaLnBrk="1" fontAlgn="base" hangingPunct="1">
        <a:lnSpc>
          <a:spcPct val="90000"/>
        </a:lnSpc>
        <a:spcBef>
          <a:spcPct val="0"/>
        </a:spcBef>
        <a:spcAft>
          <a:spcPct val="0"/>
        </a:spcAft>
        <a:defRPr sz="2200" b="1">
          <a:solidFill>
            <a:schemeClr val="tx1"/>
          </a:solidFill>
          <a:latin typeface="Arial" charset="0"/>
        </a:defRPr>
      </a:lvl8pPr>
      <a:lvl9pPr marL="1828800" algn="r" defTabSz="1042988" rtl="0" eaLnBrk="1" fontAlgn="base" hangingPunct="1">
        <a:lnSpc>
          <a:spcPct val="90000"/>
        </a:lnSpc>
        <a:spcBef>
          <a:spcPct val="0"/>
        </a:spcBef>
        <a:spcAft>
          <a:spcPct val="0"/>
        </a:spcAft>
        <a:defRPr sz="2200" b="1">
          <a:solidFill>
            <a:schemeClr val="tx1"/>
          </a:solidFill>
          <a:latin typeface="Arial" charset="0"/>
        </a:defRPr>
      </a:lvl9pPr>
    </p:titleStyle>
    <p:bodyStyle>
      <a:lvl1pPr marL="273050" indent="-273050" algn="just" defTabSz="1042988" rtl="0" eaLnBrk="1" fontAlgn="base" hangingPunct="1">
        <a:spcBef>
          <a:spcPts val="200"/>
        </a:spcBef>
        <a:spcAft>
          <a:spcPts val="600"/>
        </a:spcAft>
        <a:buSzPct val="120000"/>
        <a:buFontTx/>
        <a:buBlip>
          <a:blip r:embed="rId9"/>
        </a:buBlip>
        <a:defRPr sz="1800" b="1">
          <a:solidFill>
            <a:srgbClr val="1C2264"/>
          </a:solidFill>
          <a:latin typeface="Apercu" panose="02000506040000020004" pitchFamily="50" charset="0"/>
          <a:ea typeface="+mn-ea"/>
          <a:cs typeface="+mn-cs"/>
        </a:defRPr>
      </a:lvl1pPr>
      <a:lvl2pPr marL="276225" indent="0" algn="just" defTabSz="1042988" rtl="0" eaLnBrk="1" fontAlgn="base" hangingPunct="1">
        <a:spcBef>
          <a:spcPts val="200"/>
        </a:spcBef>
        <a:spcAft>
          <a:spcPts val="600"/>
        </a:spcAft>
        <a:defRPr sz="1600" b="1">
          <a:solidFill>
            <a:schemeClr val="accent6"/>
          </a:solidFill>
          <a:latin typeface="Apercu" panose="02000506040000020004" pitchFamily="50" charset="0"/>
        </a:defRPr>
      </a:lvl2pPr>
      <a:lvl3pPr marL="630238" indent="-273050" algn="just" defTabSz="1042988" rtl="0" eaLnBrk="1" fontAlgn="base" hangingPunct="1">
        <a:spcBef>
          <a:spcPts val="200"/>
        </a:spcBef>
        <a:spcAft>
          <a:spcPts val="600"/>
        </a:spcAft>
        <a:buSzPct val="110000"/>
        <a:buFontTx/>
        <a:buBlip>
          <a:blip r:embed="rId10"/>
        </a:buBlip>
        <a:defRPr sz="1600">
          <a:solidFill>
            <a:srgbClr val="1C2264"/>
          </a:solidFill>
          <a:latin typeface="Apercu" panose="02000506040000020004" pitchFamily="50" charset="0"/>
        </a:defRPr>
      </a:lvl3pPr>
      <a:lvl4pPr marL="893763" indent="-263525" algn="just" defTabSz="1042988" rtl="0" eaLnBrk="1" fontAlgn="base" hangingPunct="1">
        <a:spcBef>
          <a:spcPts val="200"/>
        </a:spcBef>
        <a:spcAft>
          <a:spcPts val="600"/>
        </a:spcAft>
        <a:buClr>
          <a:schemeClr val="accent6"/>
        </a:buClr>
        <a:buFont typeface="Wingdings" panose="05000000000000000000" pitchFamily="2" charset="2"/>
        <a:buChar char=""/>
        <a:defRPr sz="1400" i="1">
          <a:solidFill>
            <a:schemeClr val="tx2"/>
          </a:solidFill>
          <a:latin typeface="Apercu" panose="02000506040000020004" pitchFamily="50" charset="0"/>
        </a:defRPr>
      </a:lvl4pPr>
      <a:lvl5pPr marL="1252538" indent="-180975" algn="just" defTabSz="1042988" rtl="0" eaLnBrk="1" fontAlgn="base" hangingPunct="1">
        <a:spcBef>
          <a:spcPts val="200"/>
        </a:spcBef>
        <a:spcAft>
          <a:spcPts val="600"/>
        </a:spcAft>
        <a:buFont typeface="Arial" panose="020B0604020202020204" pitchFamily="34" charset="0"/>
        <a:buChar char="˗"/>
        <a:defRPr sz="1400">
          <a:solidFill>
            <a:srgbClr val="1C2264"/>
          </a:solidFill>
          <a:latin typeface="Apercu" panose="02000506040000020004" pitchFamily="50" charset="0"/>
        </a:defRPr>
      </a:lvl5pPr>
      <a:lvl6pPr marL="1270000" indent="177800" algn="l" defTabSz="1042988" rtl="0" eaLnBrk="1" fontAlgn="base" hangingPunct="1">
        <a:spcBef>
          <a:spcPct val="20000"/>
        </a:spcBef>
        <a:spcAft>
          <a:spcPct val="0"/>
        </a:spcAft>
        <a:defRPr sz="1100">
          <a:solidFill>
            <a:schemeClr val="bg2"/>
          </a:solidFill>
          <a:latin typeface="+mn-lt"/>
        </a:defRPr>
      </a:lvl6pPr>
      <a:lvl7pPr marL="1727200" indent="177800" algn="l" defTabSz="1042988" rtl="0" eaLnBrk="1" fontAlgn="base" hangingPunct="1">
        <a:spcBef>
          <a:spcPct val="20000"/>
        </a:spcBef>
        <a:spcAft>
          <a:spcPct val="0"/>
        </a:spcAft>
        <a:defRPr sz="1100">
          <a:solidFill>
            <a:schemeClr val="bg2"/>
          </a:solidFill>
          <a:latin typeface="+mn-lt"/>
        </a:defRPr>
      </a:lvl7pPr>
      <a:lvl8pPr marL="2184400" indent="177800" algn="l" defTabSz="1042988" rtl="0" eaLnBrk="1" fontAlgn="base" hangingPunct="1">
        <a:spcBef>
          <a:spcPct val="20000"/>
        </a:spcBef>
        <a:spcAft>
          <a:spcPct val="0"/>
        </a:spcAft>
        <a:defRPr sz="1100">
          <a:solidFill>
            <a:schemeClr val="bg2"/>
          </a:solidFill>
          <a:latin typeface="+mn-lt"/>
        </a:defRPr>
      </a:lvl8pPr>
      <a:lvl9pPr marL="2641600" indent="177800" algn="l" defTabSz="1042988" rtl="0" eaLnBrk="1" fontAlgn="base" hangingPunct="1">
        <a:spcBef>
          <a:spcPct val="20000"/>
        </a:spcBef>
        <a:spcAft>
          <a:spcPct val="0"/>
        </a:spcAft>
        <a:defRPr sz="1100">
          <a:solidFill>
            <a:schemeClr val="bg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7500" y="8731"/>
            <a:ext cx="10058400" cy="7543800"/>
          </a:xfrm>
          <a:prstGeom prst="rect">
            <a:avLst/>
          </a:prstGeom>
        </p:spPr>
      </p:pic>
      <p:sp>
        <p:nvSpPr>
          <p:cNvPr id="6" name="Rectangle 4"/>
          <p:cNvSpPr>
            <a:spLocks noGrp="1" noChangeArrowheads="1"/>
          </p:cNvSpPr>
          <p:nvPr>
            <p:ph type="title"/>
          </p:nvPr>
        </p:nvSpPr>
        <p:spPr bwMode="auto">
          <a:xfrm>
            <a:off x="317500" y="3384587"/>
            <a:ext cx="10058400" cy="310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endParaRPr lang="fr-FR" dirty="0"/>
          </a:p>
        </p:txBody>
      </p:sp>
      <p:sp>
        <p:nvSpPr>
          <p:cNvPr id="7" name="Text Box 16"/>
          <p:cNvSpPr txBox="1">
            <a:spLocks noChangeArrowheads="1"/>
          </p:cNvSpPr>
          <p:nvPr userDrawn="1"/>
        </p:nvSpPr>
        <p:spPr bwMode="auto">
          <a:xfrm>
            <a:off x="5634484" y="6755115"/>
            <a:ext cx="4752528" cy="533479"/>
          </a:xfrm>
          <a:prstGeom prst="rect">
            <a:avLst/>
          </a:prstGeom>
          <a:noFill/>
          <a:ln w="9525">
            <a:noFill/>
            <a:miter lim="800000"/>
            <a:headEnd/>
            <a:tailEnd/>
          </a:ln>
          <a:effectLst/>
        </p:spPr>
        <p:txBody>
          <a:bodyPr lIns="0" tIns="0" rIns="0" bIns="0">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lnSpc>
                <a:spcPct val="100000"/>
              </a:lnSpc>
              <a:spcBef>
                <a:spcPts val="100"/>
              </a:spcBef>
            </a:pPr>
            <a:r>
              <a:rPr lang="fr-FR" sz="1100" b="0" dirty="0">
                <a:solidFill>
                  <a:srgbClr val="003762"/>
                </a:solidFill>
                <a:latin typeface="Arial" panose="020B0604020202020204" pitchFamily="34" charset="0"/>
                <a:cs typeface="Arial" panose="020B0604020202020204" pitchFamily="34" charset="0"/>
              </a:rPr>
              <a:t>TÉL. +33 (0)1 44 56 10 00</a:t>
            </a:r>
          </a:p>
          <a:p>
            <a:pPr algn="r">
              <a:lnSpc>
                <a:spcPct val="100000"/>
              </a:lnSpc>
              <a:spcBef>
                <a:spcPts val="100"/>
              </a:spcBef>
            </a:pPr>
            <a:r>
              <a:rPr lang="fr-FR" sz="1100" b="0" dirty="0">
                <a:solidFill>
                  <a:srgbClr val="003762"/>
                </a:solidFill>
                <a:latin typeface="Arial" panose="020B0604020202020204" pitchFamily="34" charset="0"/>
                <a:cs typeface="Arial" panose="020B0604020202020204" pitchFamily="34" charset="0"/>
              </a:rPr>
              <a:t>FAX +33 (0)1 44 56 11 00</a:t>
            </a:r>
          </a:p>
          <a:p>
            <a:pPr algn="r">
              <a:lnSpc>
                <a:spcPct val="100000"/>
              </a:lnSpc>
              <a:spcBef>
                <a:spcPts val="100"/>
              </a:spcBef>
            </a:pPr>
            <a:r>
              <a:rPr lang="fr-FR" sz="1100" b="0" dirty="0">
                <a:solidFill>
                  <a:srgbClr val="003762"/>
                </a:solidFill>
                <a:latin typeface="Arial" panose="020B0604020202020204" pitchFamily="34" charset="0"/>
                <a:cs typeface="Arial" panose="020B0604020202020204" pitchFamily="34" charset="0"/>
              </a:rPr>
              <a:t>TÉL. +41 22 700 68 23 (SUISSE</a:t>
            </a:r>
            <a:r>
              <a:rPr lang="fr-FR" sz="1100" b="0" dirty="0">
                <a:solidFill>
                  <a:srgbClr val="003762"/>
                </a:solidFill>
                <a:latin typeface="Apercu" panose="02000506040000020004" pitchFamily="50" charset="0"/>
              </a:rPr>
              <a:t>)</a:t>
            </a:r>
          </a:p>
        </p:txBody>
      </p:sp>
      <p:sp>
        <p:nvSpPr>
          <p:cNvPr id="5" name="Text Box 16"/>
          <p:cNvSpPr txBox="1">
            <a:spLocks noChangeArrowheads="1"/>
          </p:cNvSpPr>
          <p:nvPr userDrawn="1"/>
        </p:nvSpPr>
        <p:spPr bwMode="auto">
          <a:xfrm>
            <a:off x="306387" y="6573013"/>
            <a:ext cx="3838443" cy="715581"/>
          </a:xfrm>
          <a:prstGeom prst="rect">
            <a:avLst/>
          </a:prstGeom>
          <a:noFill/>
          <a:ln w="9525">
            <a:noFill/>
            <a:miter lim="800000"/>
            <a:headEnd/>
            <a:tailEnd/>
          </a:ln>
          <a:effectLst/>
        </p:spPr>
        <p:txBody>
          <a:bodyPr wrap="square" lIns="0" tIns="0" rIns="0" bIns="0">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l">
              <a:lnSpc>
                <a:spcPct val="100000"/>
              </a:lnSpc>
              <a:spcBef>
                <a:spcPts val="100"/>
              </a:spcBef>
            </a:pPr>
            <a:r>
              <a:rPr lang="fr-FR" sz="1100" b="1" dirty="0">
                <a:solidFill>
                  <a:srgbClr val="003762"/>
                </a:solidFill>
                <a:latin typeface="Arial" panose="020B0604020202020204" pitchFamily="34" charset="0"/>
                <a:cs typeface="Arial" panose="020B0604020202020204" pitchFamily="34" charset="0"/>
              </a:rPr>
              <a:t>GROUPE LA FRANÇAISE</a:t>
            </a:r>
          </a:p>
          <a:p>
            <a:pPr algn="l">
              <a:lnSpc>
                <a:spcPct val="100000"/>
              </a:lnSpc>
              <a:spcBef>
                <a:spcPts val="100"/>
              </a:spcBef>
            </a:pPr>
            <a:r>
              <a:rPr lang="fr-FR" sz="1100" b="0" dirty="0">
                <a:solidFill>
                  <a:srgbClr val="003762"/>
                </a:solidFill>
                <a:latin typeface="Arial" panose="020B0604020202020204" pitchFamily="34" charset="0"/>
                <a:cs typeface="Arial" panose="020B0604020202020204" pitchFamily="34" charset="0"/>
              </a:rPr>
              <a:t>173, BOULEVARD HAUSSMANN 75008 PARIS – FRANCE</a:t>
            </a:r>
          </a:p>
          <a:p>
            <a:pPr algn="l">
              <a:lnSpc>
                <a:spcPct val="100000"/>
              </a:lnSpc>
              <a:spcBef>
                <a:spcPts val="100"/>
              </a:spcBef>
            </a:pPr>
            <a:r>
              <a:rPr lang="fr-FR" sz="1100" b="0" dirty="0">
                <a:solidFill>
                  <a:srgbClr val="003762"/>
                </a:solidFill>
                <a:latin typeface="Arial" panose="020B0604020202020204" pitchFamily="34" charset="0"/>
                <a:cs typeface="Arial" panose="020B0604020202020204" pitchFamily="34" charset="0"/>
              </a:rPr>
              <a:t>WWW.LAFRANCAISE-GROUP.COM</a:t>
            </a:r>
          </a:p>
          <a:p>
            <a:pPr algn="l">
              <a:lnSpc>
                <a:spcPct val="100000"/>
              </a:lnSpc>
              <a:spcBef>
                <a:spcPts val="100"/>
              </a:spcBef>
            </a:pPr>
            <a:r>
              <a:rPr lang="fr-FR" sz="1100" b="0" dirty="0">
                <a:solidFill>
                  <a:srgbClr val="003762"/>
                </a:solidFill>
                <a:latin typeface="Arial" panose="020B0604020202020204" pitchFamily="34" charset="0"/>
                <a:cs typeface="Arial" panose="020B0604020202020204" pitchFamily="34" charset="0"/>
              </a:rPr>
              <a:t>480 871 490 RCS PARIS</a:t>
            </a:r>
          </a:p>
        </p:txBody>
      </p:sp>
      <p:cxnSp>
        <p:nvCxnSpPr>
          <p:cNvPr id="10" name="Straight Connector 9"/>
          <p:cNvCxnSpPr/>
          <p:nvPr userDrawn="1"/>
        </p:nvCxnSpPr>
        <p:spPr bwMode="auto">
          <a:xfrm>
            <a:off x="306388" y="6480175"/>
            <a:ext cx="10080625" cy="0"/>
          </a:xfrm>
          <a:prstGeom prst="line">
            <a:avLst/>
          </a:prstGeom>
          <a:solidFill>
            <a:srgbClr val="D0D9E2"/>
          </a:solidFill>
          <a:ln w="9525" cap="flat" cmpd="sng" algn="ctr">
            <a:solidFill>
              <a:srgbClr val="1C226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 bg1="lt1" tx1="dk1" bg2="lt2" tx2="dk2" accent1="accent1" accent2="accent2" accent3="accent3" accent4="accent4" accent5="accent5" accent6="accent6" hlink="hlink" folHlink="folHlink"/>
  <p:sldLayoutIdLst>
    <p:sldLayoutId id="2147483691" r:id="rId1"/>
    <p:sldLayoutId id="2147483672" r:id="rId2"/>
  </p:sldLayoutIdLst>
  <p:hf hdr="0"/>
  <p:txStyles>
    <p:titleStyle>
      <a:lvl1pPr algn="l" defTabSz="1042988" rtl="0" fontAlgn="base">
        <a:lnSpc>
          <a:spcPct val="90000"/>
        </a:lnSpc>
        <a:spcBef>
          <a:spcPct val="0"/>
        </a:spcBef>
        <a:spcAft>
          <a:spcPct val="0"/>
        </a:spcAft>
        <a:defRPr sz="1200" b="0">
          <a:solidFill>
            <a:srgbClr val="003762"/>
          </a:solidFill>
          <a:latin typeface="Arial" panose="020B0604020202020204" pitchFamily="34" charset="0"/>
          <a:ea typeface="+mj-ea"/>
          <a:cs typeface="Arial" panose="020B0604020202020204" pitchFamily="34" charset="0"/>
        </a:defRPr>
      </a:lvl1pPr>
      <a:lvl2pPr algn="l" defTabSz="1042988" rtl="0" fontAlgn="base">
        <a:lnSpc>
          <a:spcPct val="90000"/>
        </a:lnSpc>
        <a:spcBef>
          <a:spcPct val="0"/>
        </a:spcBef>
        <a:spcAft>
          <a:spcPct val="0"/>
        </a:spcAft>
        <a:defRPr sz="1500" b="1">
          <a:solidFill>
            <a:schemeClr val="bg2"/>
          </a:solidFill>
          <a:latin typeface="Arial" charset="0"/>
        </a:defRPr>
      </a:lvl2pPr>
      <a:lvl3pPr algn="l" defTabSz="1042988" rtl="0" fontAlgn="base">
        <a:lnSpc>
          <a:spcPct val="90000"/>
        </a:lnSpc>
        <a:spcBef>
          <a:spcPct val="0"/>
        </a:spcBef>
        <a:spcAft>
          <a:spcPct val="0"/>
        </a:spcAft>
        <a:defRPr sz="1500" b="1">
          <a:solidFill>
            <a:schemeClr val="bg2"/>
          </a:solidFill>
          <a:latin typeface="Arial" charset="0"/>
        </a:defRPr>
      </a:lvl3pPr>
      <a:lvl4pPr algn="l" defTabSz="1042988" rtl="0" fontAlgn="base">
        <a:lnSpc>
          <a:spcPct val="90000"/>
        </a:lnSpc>
        <a:spcBef>
          <a:spcPct val="0"/>
        </a:spcBef>
        <a:spcAft>
          <a:spcPct val="0"/>
        </a:spcAft>
        <a:defRPr sz="1500" b="1">
          <a:solidFill>
            <a:schemeClr val="bg2"/>
          </a:solidFill>
          <a:latin typeface="Arial" charset="0"/>
        </a:defRPr>
      </a:lvl4pPr>
      <a:lvl5pPr algn="l" defTabSz="1042988" rtl="0" fontAlgn="base">
        <a:lnSpc>
          <a:spcPct val="90000"/>
        </a:lnSpc>
        <a:spcBef>
          <a:spcPct val="0"/>
        </a:spcBef>
        <a:spcAft>
          <a:spcPct val="0"/>
        </a:spcAft>
        <a:defRPr sz="1500" b="1">
          <a:solidFill>
            <a:schemeClr val="bg2"/>
          </a:solidFill>
          <a:latin typeface="Arial" charset="0"/>
        </a:defRPr>
      </a:lvl5pPr>
      <a:lvl6pPr marL="457200" algn="l" defTabSz="1042988" rtl="0" fontAlgn="base">
        <a:lnSpc>
          <a:spcPct val="90000"/>
        </a:lnSpc>
        <a:spcBef>
          <a:spcPct val="0"/>
        </a:spcBef>
        <a:spcAft>
          <a:spcPct val="0"/>
        </a:spcAft>
        <a:defRPr sz="1500" b="1">
          <a:solidFill>
            <a:schemeClr val="bg2"/>
          </a:solidFill>
          <a:latin typeface="Arial" charset="0"/>
        </a:defRPr>
      </a:lvl6pPr>
      <a:lvl7pPr marL="914400" algn="l" defTabSz="1042988" rtl="0" fontAlgn="base">
        <a:lnSpc>
          <a:spcPct val="90000"/>
        </a:lnSpc>
        <a:spcBef>
          <a:spcPct val="0"/>
        </a:spcBef>
        <a:spcAft>
          <a:spcPct val="0"/>
        </a:spcAft>
        <a:defRPr sz="1500" b="1">
          <a:solidFill>
            <a:schemeClr val="bg2"/>
          </a:solidFill>
          <a:latin typeface="Arial" charset="0"/>
        </a:defRPr>
      </a:lvl7pPr>
      <a:lvl8pPr marL="1371600" algn="l" defTabSz="1042988" rtl="0" fontAlgn="base">
        <a:lnSpc>
          <a:spcPct val="90000"/>
        </a:lnSpc>
        <a:spcBef>
          <a:spcPct val="0"/>
        </a:spcBef>
        <a:spcAft>
          <a:spcPct val="0"/>
        </a:spcAft>
        <a:defRPr sz="1500" b="1">
          <a:solidFill>
            <a:schemeClr val="bg2"/>
          </a:solidFill>
          <a:latin typeface="Arial" charset="0"/>
        </a:defRPr>
      </a:lvl8pPr>
      <a:lvl9pPr marL="1828800" algn="l" defTabSz="1042988" rtl="0" fontAlgn="base">
        <a:lnSpc>
          <a:spcPct val="90000"/>
        </a:lnSpc>
        <a:spcBef>
          <a:spcPct val="0"/>
        </a:spcBef>
        <a:spcAft>
          <a:spcPct val="0"/>
        </a:spcAft>
        <a:defRPr sz="1500" b="1">
          <a:solidFill>
            <a:schemeClr val="bg2"/>
          </a:solidFill>
          <a:latin typeface="Arial" charset="0"/>
        </a:defRPr>
      </a:lvl9pPr>
    </p:titleStyle>
    <p:bodyStyle>
      <a:lvl1pPr algn="l" defTabSz="1042988" rtl="0" fontAlgn="base">
        <a:spcBef>
          <a:spcPct val="20000"/>
        </a:spcBef>
        <a:spcAft>
          <a:spcPct val="0"/>
        </a:spcAft>
        <a:defRPr sz="1500">
          <a:solidFill>
            <a:schemeClr val="bg2"/>
          </a:solidFill>
          <a:latin typeface="+mn-lt"/>
          <a:ea typeface="+mn-ea"/>
          <a:cs typeface="+mn-cs"/>
        </a:defRPr>
      </a:lvl1pPr>
      <a:lvl2pPr marL="1588" algn="l" defTabSz="1042988" rtl="0" fontAlgn="base">
        <a:spcBef>
          <a:spcPct val="20000"/>
        </a:spcBef>
        <a:spcAft>
          <a:spcPct val="0"/>
        </a:spcAft>
        <a:defRPr sz="1300">
          <a:solidFill>
            <a:schemeClr val="bg2"/>
          </a:solidFill>
          <a:latin typeface="+mn-lt"/>
        </a:defRPr>
      </a:lvl2pPr>
      <a:lvl3pPr marL="3175" algn="l" defTabSz="1042988" rtl="0" fontAlgn="base">
        <a:spcBef>
          <a:spcPct val="20000"/>
        </a:spcBef>
        <a:spcAft>
          <a:spcPct val="0"/>
        </a:spcAft>
        <a:defRPr sz="1100">
          <a:solidFill>
            <a:schemeClr val="bg2"/>
          </a:solidFill>
          <a:latin typeface="+mn-lt"/>
        </a:defRPr>
      </a:lvl3pPr>
      <a:lvl4pPr marL="4763" algn="l" defTabSz="1042988" rtl="0" fontAlgn="base">
        <a:spcBef>
          <a:spcPct val="20000"/>
        </a:spcBef>
        <a:spcAft>
          <a:spcPct val="0"/>
        </a:spcAft>
        <a:buClr>
          <a:schemeClr val="tx1"/>
        </a:buClr>
        <a:buFont typeface="Arial" charset="0"/>
        <a:defRPr sz="900">
          <a:solidFill>
            <a:schemeClr val="bg2"/>
          </a:solidFill>
          <a:latin typeface="+mn-lt"/>
        </a:defRPr>
      </a:lvl4pPr>
      <a:lvl5pPr marL="7938" algn="l" defTabSz="1042988" rtl="0" fontAlgn="base">
        <a:spcBef>
          <a:spcPct val="20000"/>
        </a:spcBef>
        <a:spcAft>
          <a:spcPct val="0"/>
        </a:spcAft>
        <a:defRPr sz="700">
          <a:solidFill>
            <a:schemeClr val="bg2"/>
          </a:solidFill>
          <a:latin typeface="+mn-lt"/>
        </a:defRPr>
      </a:lvl5pPr>
      <a:lvl6pPr marL="465138" algn="l" defTabSz="1042988" rtl="0" fontAlgn="base">
        <a:spcBef>
          <a:spcPct val="20000"/>
        </a:spcBef>
        <a:spcAft>
          <a:spcPct val="0"/>
        </a:spcAft>
        <a:defRPr sz="700">
          <a:solidFill>
            <a:schemeClr val="bg2"/>
          </a:solidFill>
          <a:latin typeface="+mn-lt"/>
        </a:defRPr>
      </a:lvl6pPr>
      <a:lvl7pPr marL="922338" algn="l" defTabSz="1042988" rtl="0" fontAlgn="base">
        <a:spcBef>
          <a:spcPct val="20000"/>
        </a:spcBef>
        <a:spcAft>
          <a:spcPct val="0"/>
        </a:spcAft>
        <a:defRPr sz="700">
          <a:solidFill>
            <a:schemeClr val="bg2"/>
          </a:solidFill>
          <a:latin typeface="+mn-lt"/>
        </a:defRPr>
      </a:lvl7pPr>
      <a:lvl8pPr marL="1379538" algn="l" defTabSz="1042988" rtl="0" fontAlgn="base">
        <a:spcBef>
          <a:spcPct val="20000"/>
        </a:spcBef>
        <a:spcAft>
          <a:spcPct val="0"/>
        </a:spcAft>
        <a:defRPr sz="700">
          <a:solidFill>
            <a:schemeClr val="bg2"/>
          </a:solidFill>
          <a:latin typeface="+mn-lt"/>
        </a:defRPr>
      </a:lvl8pPr>
      <a:lvl9pPr marL="1836738" algn="l" defTabSz="1042988" rtl="0" fontAlgn="base">
        <a:spcBef>
          <a:spcPct val="20000"/>
        </a:spcBef>
        <a:spcAft>
          <a:spcPct val="0"/>
        </a:spcAft>
        <a:defRPr sz="700">
          <a:solidFill>
            <a:schemeClr val="bg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09699" name="Rectangle 3"/>
          <p:cNvSpPr>
            <a:spLocks noGrp="1" noChangeArrowheads="1"/>
          </p:cNvSpPr>
          <p:nvPr>
            <p:ph type="title"/>
          </p:nvPr>
        </p:nvSpPr>
        <p:spPr bwMode="auto">
          <a:xfrm>
            <a:off x="1264879" y="178754"/>
            <a:ext cx="9094607" cy="973585"/>
          </a:xfrm>
          <a:prstGeom prst="rect">
            <a:avLst/>
          </a:prstGeom>
        </p:spPr>
        <p:txBody>
          <a:bodyPr vert="horz" wrap="square" lIns="0" tIns="0" rIns="0" bIns="0" numCol="1" anchor="ctr" anchorCtr="0" compatLnSpc="1">
            <a:prstTxWarp prst="textNoShape">
              <a:avLst/>
            </a:prstTxWarp>
          </a:bodyPr>
          <a:lstStyle/>
          <a:p>
            <a:pPr lvl="0"/>
            <a:r>
              <a:rPr lang="fr-FR" dirty="0"/>
              <a:t>Cliquez et modifiez le titre</a:t>
            </a:r>
          </a:p>
        </p:txBody>
      </p:sp>
      <p:sp>
        <p:nvSpPr>
          <p:cNvPr id="1309700" name="Rectangle 4"/>
          <p:cNvSpPr>
            <a:spLocks noGrp="1" noChangeArrowheads="1"/>
          </p:cNvSpPr>
          <p:nvPr>
            <p:ph type="body" idx="1"/>
          </p:nvPr>
        </p:nvSpPr>
        <p:spPr bwMode="auto">
          <a:xfrm>
            <a:off x="306139" y="1258888"/>
            <a:ext cx="10053347" cy="547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13" name="Rounded Rectangle 10"/>
          <p:cNvSpPr/>
          <p:nvPr userDrawn="1"/>
        </p:nvSpPr>
        <p:spPr bwMode="auto">
          <a:xfrm>
            <a:off x="311943" y="7237015"/>
            <a:ext cx="10069513" cy="72008"/>
          </a:xfrm>
          <a:prstGeom prst="roundRect">
            <a:avLst/>
          </a:prstGeom>
          <a:gradFill flip="none" rotWithShape="1">
            <a:gsLst>
              <a:gs pos="0">
                <a:srgbClr val="7AA3D4"/>
              </a:gs>
              <a:gs pos="100000">
                <a:srgbClr val="1C2264"/>
              </a:gs>
            </a:gsLst>
            <a:lin ang="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auto">
              <a:spcBef>
                <a:spcPts val="0"/>
              </a:spcBef>
              <a:spcAft>
                <a:spcPts val="0"/>
              </a:spcAft>
              <a:defRPr/>
            </a:pPr>
            <a:endParaRPr lang="fr-FR" b="0" kern="0" dirty="0">
              <a:solidFill>
                <a:srgbClr val="AFC3CD"/>
              </a:solidFill>
            </a:endParaRPr>
          </a:p>
        </p:txBody>
      </p:sp>
      <p:pic>
        <p:nvPicPr>
          <p:cNvPr id="7" name="Image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05999" y="180000"/>
            <a:ext cx="722172" cy="720000"/>
          </a:xfrm>
          <a:prstGeom prst="rect">
            <a:avLst/>
          </a:prstGeom>
        </p:spPr>
      </p:pic>
    </p:spTree>
    <p:extLst>
      <p:ext uri="{BB962C8B-B14F-4D97-AF65-F5344CB8AC3E}">
        <p14:creationId xmlns:p14="http://schemas.microsoft.com/office/powerpoint/2010/main" val="211356686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hf sldNum="0" hdr="0" ftr="0"/>
  <p:txStyles>
    <p:titleStyle>
      <a:lvl1pPr algn="l" defTabSz="1042988" rtl="0" eaLnBrk="1" fontAlgn="base" hangingPunct="1">
        <a:lnSpc>
          <a:spcPct val="100000"/>
        </a:lnSpc>
        <a:spcBef>
          <a:spcPct val="0"/>
        </a:spcBef>
        <a:spcAft>
          <a:spcPts val="400"/>
        </a:spcAft>
        <a:defRPr sz="1800" b="0" spc="300">
          <a:solidFill>
            <a:srgbClr val="1C2264"/>
          </a:solidFill>
          <a:latin typeface="+mj-lt"/>
          <a:ea typeface="+mj-ea"/>
          <a:cs typeface="+mj-cs"/>
        </a:defRPr>
      </a:lvl1pPr>
      <a:lvl2pPr algn="r" defTabSz="1042988" rtl="0" eaLnBrk="1" fontAlgn="base" hangingPunct="1">
        <a:lnSpc>
          <a:spcPct val="90000"/>
        </a:lnSpc>
        <a:spcBef>
          <a:spcPct val="0"/>
        </a:spcBef>
        <a:spcAft>
          <a:spcPct val="0"/>
        </a:spcAft>
        <a:defRPr sz="2200" b="1">
          <a:solidFill>
            <a:schemeClr val="tx1"/>
          </a:solidFill>
          <a:latin typeface="Arial" charset="0"/>
        </a:defRPr>
      </a:lvl2pPr>
      <a:lvl3pPr algn="r" defTabSz="1042988" rtl="0" eaLnBrk="1" fontAlgn="base" hangingPunct="1">
        <a:lnSpc>
          <a:spcPct val="90000"/>
        </a:lnSpc>
        <a:spcBef>
          <a:spcPct val="0"/>
        </a:spcBef>
        <a:spcAft>
          <a:spcPct val="0"/>
        </a:spcAft>
        <a:defRPr sz="2200" b="1">
          <a:solidFill>
            <a:schemeClr val="tx1"/>
          </a:solidFill>
          <a:latin typeface="Arial" charset="0"/>
        </a:defRPr>
      </a:lvl3pPr>
      <a:lvl4pPr algn="r" defTabSz="1042988" rtl="0" eaLnBrk="1" fontAlgn="base" hangingPunct="1">
        <a:lnSpc>
          <a:spcPct val="90000"/>
        </a:lnSpc>
        <a:spcBef>
          <a:spcPct val="0"/>
        </a:spcBef>
        <a:spcAft>
          <a:spcPct val="0"/>
        </a:spcAft>
        <a:defRPr sz="2200" b="1">
          <a:solidFill>
            <a:schemeClr val="tx1"/>
          </a:solidFill>
          <a:latin typeface="Arial" charset="0"/>
        </a:defRPr>
      </a:lvl4pPr>
      <a:lvl5pPr algn="r" defTabSz="1042988" rtl="0" eaLnBrk="1" fontAlgn="base" hangingPunct="1">
        <a:lnSpc>
          <a:spcPct val="90000"/>
        </a:lnSpc>
        <a:spcBef>
          <a:spcPct val="0"/>
        </a:spcBef>
        <a:spcAft>
          <a:spcPct val="0"/>
        </a:spcAft>
        <a:defRPr sz="2200" b="1">
          <a:solidFill>
            <a:schemeClr val="tx1"/>
          </a:solidFill>
          <a:latin typeface="Arial" charset="0"/>
        </a:defRPr>
      </a:lvl5pPr>
      <a:lvl6pPr marL="457200" algn="r" defTabSz="1042988" rtl="0" eaLnBrk="1" fontAlgn="base" hangingPunct="1">
        <a:lnSpc>
          <a:spcPct val="90000"/>
        </a:lnSpc>
        <a:spcBef>
          <a:spcPct val="0"/>
        </a:spcBef>
        <a:spcAft>
          <a:spcPct val="0"/>
        </a:spcAft>
        <a:defRPr sz="2200" b="1">
          <a:solidFill>
            <a:schemeClr val="tx1"/>
          </a:solidFill>
          <a:latin typeface="Arial" charset="0"/>
        </a:defRPr>
      </a:lvl6pPr>
      <a:lvl7pPr marL="914400" algn="r" defTabSz="1042988" rtl="0" eaLnBrk="1" fontAlgn="base" hangingPunct="1">
        <a:lnSpc>
          <a:spcPct val="90000"/>
        </a:lnSpc>
        <a:spcBef>
          <a:spcPct val="0"/>
        </a:spcBef>
        <a:spcAft>
          <a:spcPct val="0"/>
        </a:spcAft>
        <a:defRPr sz="2200" b="1">
          <a:solidFill>
            <a:schemeClr val="tx1"/>
          </a:solidFill>
          <a:latin typeface="Arial" charset="0"/>
        </a:defRPr>
      </a:lvl7pPr>
      <a:lvl8pPr marL="1371600" algn="r" defTabSz="1042988" rtl="0" eaLnBrk="1" fontAlgn="base" hangingPunct="1">
        <a:lnSpc>
          <a:spcPct val="90000"/>
        </a:lnSpc>
        <a:spcBef>
          <a:spcPct val="0"/>
        </a:spcBef>
        <a:spcAft>
          <a:spcPct val="0"/>
        </a:spcAft>
        <a:defRPr sz="2200" b="1">
          <a:solidFill>
            <a:schemeClr val="tx1"/>
          </a:solidFill>
          <a:latin typeface="Arial" charset="0"/>
        </a:defRPr>
      </a:lvl8pPr>
      <a:lvl9pPr marL="1828800" algn="r" defTabSz="1042988" rtl="0" eaLnBrk="1" fontAlgn="base" hangingPunct="1">
        <a:lnSpc>
          <a:spcPct val="90000"/>
        </a:lnSpc>
        <a:spcBef>
          <a:spcPct val="0"/>
        </a:spcBef>
        <a:spcAft>
          <a:spcPct val="0"/>
        </a:spcAft>
        <a:defRPr sz="2200" b="1">
          <a:solidFill>
            <a:schemeClr val="tx1"/>
          </a:solidFill>
          <a:latin typeface="Arial" charset="0"/>
        </a:defRPr>
      </a:lvl9pPr>
    </p:titleStyle>
    <p:bodyStyle>
      <a:lvl1pPr marL="273050" indent="-273050" algn="just" defTabSz="1042988" rtl="0" eaLnBrk="1" fontAlgn="base" hangingPunct="1">
        <a:spcBef>
          <a:spcPts val="200"/>
        </a:spcBef>
        <a:spcAft>
          <a:spcPts val="600"/>
        </a:spcAft>
        <a:buSzPct val="120000"/>
        <a:buFontTx/>
        <a:buBlip>
          <a:blip r:embed="rId8"/>
        </a:buBlip>
        <a:defRPr sz="1800" b="1">
          <a:solidFill>
            <a:srgbClr val="1C2264"/>
          </a:solidFill>
          <a:latin typeface="+mn-lt"/>
          <a:ea typeface="+mn-ea"/>
          <a:cs typeface="+mn-cs"/>
        </a:defRPr>
      </a:lvl1pPr>
      <a:lvl2pPr marL="276225" indent="0" algn="just" defTabSz="1042988" rtl="0" eaLnBrk="1" fontAlgn="base" hangingPunct="1">
        <a:spcBef>
          <a:spcPts val="200"/>
        </a:spcBef>
        <a:spcAft>
          <a:spcPts val="600"/>
        </a:spcAft>
        <a:defRPr sz="1600" b="1">
          <a:solidFill>
            <a:schemeClr val="accent6"/>
          </a:solidFill>
          <a:latin typeface="+mn-lt"/>
        </a:defRPr>
      </a:lvl2pPr>
      <a:lvl3pPr marL="630238" indent="-273050" algn="just" defTabSz="1042988" rtl="0" eaLnBrk="1" fontAlgn="base" hangingPunct="1">
        <a:spcBef>
          <a:spcPts val="200"/>
        </a:spcBef>
        <a:spcAft>
          <a:spcPts val="600"/>
        </a:spcAft>
        <a:buSzPct val="110000"/>
        <a:buFontTx/>
        <a:buBlip>
          <a:blip r:embed="rId9"/>
        </a:buBlip>
        <a:defRPr sz="1600">
          <a:solidFill>
            <a:srgbClr val="1C2264"/>
          </a:solidFill>
          <a:latin typeface="+mn-lt"/>
        </a:defRPr>
      </a:lvl3pPr>
      <a:lvl4pPr marL="893763" indent="-263525" algn="just" defTabSz="1042988" rtl="0" eaLnBrk="1" fontAlgn="base" hangingPunct="1">
        <a:spcBef>
          <a:spcPts val="200"/>
        </a:spcBef>
        <a:spcAft>
          <a:spcPts val="600"/>
        </a:spcAft>
        <a:buClr>
          <a:schemeClr val="accent6"/>
        </a:buClr>
        <a:buFont typeface="Wingdings" panose="05000000000000000000" pitchFamily="2" charset="2"/>
        <a:buChar char=""/>
        <a:defRPr sz="1400" i="1">
          <a:solidFill>
            <a:schemeClr val="tx2"/>
          </a:solidFill>
          <a:latin typeface="+mn-lt"/>
        </a:defRPr>
      </a:lvl4pPr>
      <a:lvl5pPr marL="1071563" indent="0" algn="just" defTabSz="1042988" rtl="0" eaLnBrk="1" fontAlgn="base" hangingPunct="1">
        <a:spcBef>
          <a:spcPts val="200"/>
        </a:spcBef>
        <a:spcAft>
          <a:spcPts val="600"/>
        </a:spcAft>
        <a:buFont typeface="Arial" panose="020B0604020202020204" pitchFamily="34" charset="0"/>
        <a:buNone/>
        <a:defRPr sz="1400">
          <a:solidFill>
            <a:srgbClr val="1C2264"/>
          </a:solidFill>
          <a:latin typeface="+mn-lt"/>
        </a:defRPr>
      </a:lvl5pPr>
      <a:lvl6pPr marL="1270000" indent="177800" algn="l" defTabSz="1042988" rtl="0" eaLnBrk="1" fontAlgn="base" hangingPunct="1">
        <a:spcBef>
          <a:spcPct val="20000"/>
        </a:spcBef>
        <a:spcAft>
          <a:spcPct val="0"/>
        </a:spcAft>
        <a:defRPr sz="1100">
          <a:solidFill>
            <a:schemeClr val="bg2"/>
          </a:solidFill>
          <a:latin typeface="+mn-lt"/>
        </a:defRPr>
      </a:lvl6pPr>
      <a:lvl7pPr marL="1727200" indent="177800" algn="l" defTabSz="1042988" rtl="0" eaLnBrk="1" fontAlgn="base" hangingPunct="1">
        <a:spcBef>
          <a:spcPct val="20000"/>
        </a:spcBef>
        <a:spcAft>
          <a:spcPct val="0"/>
        </a:spcAft>
        <a:defRPr sz="1100">
          <a:solidFill>
            <a:schemeClr val="bg2"/>
          </a:solidFill>
          <a:latin typeface="+mn-lt"/>
        </a:defRPr>
      </a:lvl7pPr>
      <a:lvl8pPr marL="2184400" indent="177800" algn="l" defTabSz="1042988" rtl="0" eaLnBrk="1" fontAlgn="base" hangingPunct="1">
        <a:spcBef>
          <a:spcPct val="20000"/>
        </a:spcBef>
        <a:spcAft>
          <a:spcPct val="0"/>
        </a:spcAft>
        <a:defRPr sz="1100">
          <a:solidFill>
            <a:schemeClr val="bg2"/>
          </a:solidFill>
          <a:latin typeface="+mn-lt"/>
        </a:defRPr>
      </a:lvl8pPr>
      <a:lvl9pPr marL="2641600" indent="177800" algn="l" defTabSz="1042988" rtl="0" eaLnBrk="1" fontAlgn="base" hangingPunct="1">
        <a:spcBef>
          <a:spcPct val="20000"/>
        </a:spcBef>
        <a:spcAft>
          <a:spcPct val="0"/>
        </a:spcAft>
        <a:defRPr sz="1100">
          <a:solidFill>
            <a:schemeClr val="bg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09699" name="Rectangle 3"/>
          <p:cNvSpPr>
            <a:spLocks noGrp="1" noChangeArrowheads="1"/>
          </p:cNvSpPr>
          <p:nvPr>
            <p:ph type="title"/>
          </p:nvPr>
        </p:nvSpPr>
        <p:spPr bwMode="auto">
          <a:xfrm>
            <a:off x="1264879" y="178754"/>
            <a:ext cx="9094607" cy="973585"/>
          </a:xfrm>
          <a:prstGeom prst="rect">
            <a:avLst/>
          </a:prstGeom>
        </p:spPr>
        <p:txBody>
          <a:bodyPr vert="horz" wrap="square" lIns="0" tIns="0" rIns="0" bIns="0" numCol="1" anchor="ctr" anchorCtr="0" compatLnSpc="1">
            <a:prstTxWarp prst="textNoShape">
              <a:avLst/>
            </a:prstTxWarp>
          </a:bodyPr>
          <a:lstStyle/>
          <a:p>
            <a:pPr lvl="0"/>
            <a:r>
              <a:rPr lang="fr-FR" dirty="0"/>
              <a:t>Cliquez et modifiez le titre</a:t>
            </a:r>
          </a:p>
        </p:txBody>
      </p:sp>
      <p:sp>
        <p:nvSpPr>
          <p:cNvPr id="1309700" name="Rectangle 4"/>
          <p:cNvSpPr>
            <a:spLocks noGrp="1" noChangeArrowheads="1"/>
          </p:cNvSpPr>
          <p:nvPr>
            <p:ph type="body" idx="1"/>
          </p:nvPr>
        </p:nvSpPr>
        <p:spPr bwMode="auto">
          <a:xfrm>
            <a:off x="306139" y="1258888"/>
            <a:ext cx="10053347" cy="547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13" name="Rounded Rectangle 10"/>
          <p:cNvSpPr/>
          <p:nvPr userDrawn="1"/>
        </p:nvSpPr>
        <p:spPr bwMode="auto">
          <a:xfrm>
            <a:off x="311943" y="7237015"/>
            <a:ext cx="10069513" cy="72008"/>
          </a:xfrm>
          <a:prstGeom prst="roundRect">
            <a:avLst/>
          </a:prstGeom>
          <a:gradFill flip="none" rotWithShape="1">
            <a:gsLst>
              <a:gs pos="0">
                <a:srgbClr val="7AA3D4"/>
              </a:gs>
              <a:gs pos="100000">
                <a:srgbClr val="1C2264"/>
              </a:gs>
            </a:gsLst>
            <a:lin ang="0" scaled="1"/>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auto">
              <a:spcBef>
                <a:spcPts val="0"/>
              </a:spcBef>
              <a:spcAft>
                <a:spcPts val="0"/>
              </a:spcAft>
              <a:defRPr/>
            </a:pPr>
            <a:endParaRPr lang="fr-FR" b="0" kern="0" dirty="0">
              <a:solidFill>
                <a:srgbClr val="AFC3CD"/>
              </a:solidFill>
            </a:endParaRPr>
          </a:p>
        </p:txBody>
      </p:sp>
      <p:pic>
        <p:nvPicPr>
          <p:cNvPr id="7" name="Image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05999" y="180000"/>
            <a:ext cx="722172" cy="720000"/>
          </a:xfrm>
          <a:prstGeom prst="rect">
            <a:avLst/>
          </a:prstGeom>
        </p:spPr>
      </p:pic>
    </p:spTree>
    <p:extLst>
      <p:ext uri="{BB962C8B-B14F-4D97-AF65-F5344CB8AC3E}">
        <p14:creationId xmlns:p14="http://schemas.microsoft.com/office/powerpoint/2010/main" val="71256254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hf sldNum="0" hdr="0" ftr="0"/>
  <p:txStyles>
    <p:titleStyle>
      <a:lvl1pPr algn="l" defTabSz="1042988" rtl="0" eaLnBrk="1" fontAlgn="base" hangingPunct="1">
        <a:lnSpc>
          <a:spcPct val="100000"/>
        </a:lnSpc>
        <a:spcBef>
          <a:spcPct val="0"/>
        </a:spcBef>
        <a:spcAft>
          <a:spcPts val="400"/>
        </a:spcAft>
        <a:defRPr sz="1800" b="0" spc="300">
          <a:solidFill>
            <a:srgbClr val="1C2264"/>
          </a:solidFill>
          <a:latin typeface="+mj-lt"/>
          <a:ea typeface="+mj-ea"/>
          <a:cs typeface="+mj-cs"/>
        </a:defRPr>
      </a:lvl1pPr>
      <a:lvl2pPr algn="r" defTabSz="1042988" rtl="0" eaLnBrk="1" fontAlgn="base" hangingPunct="1">
        <a:lnSpc>
          <a:spcPct val="90000"/>
        </a:lnSpc>
        <a:spcBef>
          <a:spcPct val="0"/>
        </a:spcBef>
        <a:spcAft>
          <a:spcPct val="0"/>
        </a:spcAft>
        <a:defRPr sz="2200" b="1">
          <a:solidFill>
            <a:schemeClr val="tx1"/>
          </a:solidFill>
          <a:latin typeface="Arial" charset="0"/>
        </a:defRPr>
      </a:lvl2pPr>
      <a:lvl3pPr algn="r" defTabSz="1042988" rtl="0" eaLnBrk="1" fontAlgn="base" hangingPunct="1">
        <a:lnSpc>
          <a:spcPct val="90000"/>
        </a:lnSpc>
        <a:spcBef>
          <a:spcPct val="0"/>
        </a:spcBef>
        <a:spcAft>
          <a:spcPct val="0"/>
        </a:spcAft>
        <a:defRPr sz="2200" b="1">
          <a:solidFill>
            <a:schemeClr val="tx1"/>
          </a:solidFill>
          <a:latin typeface="Arial" charset="0"/>
        </a:defRPr>
      </a:lvl3pPr>
      <a:lvl4pPr algn="r" defTabSz="1042988" rtl="0" eaLnBrk="1" fontAlgn="base" hangingPunct="1">
        <a:lnSpc>
          <a:spcPct val="90000"/>
        </a:lnSpc>
        <a:spcBef>
          <a:spcPct val="0"/>
        </a:spcBef>
        <a:spcAft>
          <a:spcPct val="0"/>
        </a:spcAft>
        <a:defRPr sz="2200" b="1">
          <a:solidFill>
            <a:schemeClr val="tx1"/>
          </a:solidFill>
          <a:latin typeface="Arial" charset="0"/>
        </a:defRPr>
      </a:lvl4pPr>
      <a:lvl5pPr algn="r" defTabSz="1042988" rtl="0" eaLnBrk="1" fontAlgn="base" hangingPunct="1">
        <a:lnSpc>
          <a:spcPct val="90000"/>
        </a:lnSpc>
        <a:spcBef>
          <a:spcPct val="0"/>
        </a:spcBef>
        <a:spcAft>
          <a:spcPct val="0"/>
        </a:spcAft>
        <a:defRPr sz="2200" b="1">
          <a:solidFill>
            <a:schemeClr val="tx1"/>
          </a:solidFill>
          <a:latin typeface="Arial" charset="0"/>
        </a:defRPr>
      </a:lvl5pPr>
      <a:lvl6pPr marL="457200" algn="r" defTabSz="1042988" rtl="0" eaLnBrk="1" fontAlgn="base" hangingPunct="1">
        <a:lnSpc>
          <a:spcPct val="90000"/>
        </a:lnSpc>
        <a:spcBef>
          <a:spcPct val="0"/>
        </a:spcBef>
        <a:spcAft>
          <a:spcPct val="0"/>
        </a:spcAft>
        <a:defRPr sz="2200" b="1">
          <a:solidFill>
            <a:schemeClr val="tx1"/>
          </a:solidFill>
          <a:latin typeface="Arial" charset="0"/>
        </a:defRPr>
      </a:lvl6pPr>
      <a:lvl7pPr marL="914400" algn="r" defTabSz="1042988" rtl="0" eaLnBrk="1" fontAlgn="base" hangingPunct="1">
        <a:lnSpc>
          <a:spcPct val="90000"/>
        </a:lnSpc>
        <a:spcBef>
          <a:spcPct val="0"/>
        </a:spcBef>
        <a:spcAft>
          <a:spcPct val="0"/>
        </a:spcAft>
        <a:defRPr sz="2200" b="1">
          <a:solidFill>
            <a:schemeClr val="tx1"/>
          </a:solidFill>
          <a:latin typeface="Arial" charset="0"/>
        </a:defRPr>
      </a:lvl7pPr>
      <a:lvl8pPr marL="1371600" algn="r" defTabSz="1042988" rtl="0" eaLnBrk="1" fontAlgn="base" hangingPunct="1">
        <a:lnSpc>
          <a:spcPct val="90000"/>
        </a:lnSpc>
        <a:spcBef>
          <a:spcPct val="0"/>
        </a:spcBef>
        <a:spcAft>
          <a:spcPct val="0"/>
        </a:spcAft>
        <a:defRPr sz="2200" b="1">
          <a:solidFill>
            <a:schemeClr val="tx1"/>
          </a:solidFill>
          <a:latin typeface="Arial" charset="0"/>
        </a:defRPr>
      </a:lvl8pPr>
      <a:lvl9pPr marL="1828800" algn="r" defTabSz="1042988" rtl="0" eaLnBrk="1" fontAlgn="base" hangingPunct="1">
        <a:lnSpc>
          <a:spcPct val="90000"/>
        </a:lnSpc>
        <a:spcBef>
          <a:spcPct val="0"/>
        </a:spcBef>
        <a:spcAft>
          <a:spcPct val="0"/>
        </a:spcAft>
        <a:defRPr sz="2200" b="1">
          <a:solidFill>
            <a:schemeClr val="tx1"/>
          </a:solidFill>
          <a:latin typeface="Arial" charset="0"/>
        </a:defRPr>
      </a:lvl9pPr>
    </p:titleStyle>
    <p:bodyStyle>
      <a:lvl1pPr marL="273050" indent="-273050" algn="just" defTabSz="1042988" rtl="0" eaLnBrk="1" fontAlgn="base" hangingPunct="1">
        <a:spcBef>
          <a:spcPts val="200"/>
        </a:spcBef>
        <a:spcAft>
          <a:spcPts val="600"/>
        </a:spcAft>
        <a:buSzPct val="120000"/>
        <a:buFontTx/>
        <a:buBlip>
          <a:blip r:embed="rId8"/>
        </a:buBlip>
        <a:defRPr sz="1800" b="1">
          <a:solidFill>
            <a:srgbClr val="1C2264"/>
          </a:solidFill>
          <a:latin typeface="+mn-lt"/>
          <a:ea typeface="+mn-ea"/>
          <a:cs typeface="+mn-cs"/>
        </a:defRPr>
      </a:lvl1pPr>
      <a:lvl2pPr marL="276225" indent="0" algn="just" defTabSz="1042988" rtl="0" eaLnBrk="1" fontAlgn="base" hangingPunct="1">
        <a:spcBef>
          <a:spcPts val="200"/>
        </a:spcBef>
        <a:spcAft>
          <a:spcPts val="600"/>
        </a:spcAft>
        <a:defRPr sz="1600" b="1">
          <a:solidFill>
            <a:schemeClr val="accent6"/>
          </a:solidFill>
          <a:latin typeface="+mn-lt"/>
        </a:defRPr>
      </a:lvl2pPr>
      <a:lvl3pPr marL="630238" indent="-273050" algn="just" defTabSz="1042988" rtl="0" eaLnBrk="1" fontAlgn="base" hangingPunct="1">
        <a:spcBef>
          <a:spcPts val="200"/>
        </a:spcBef>
        <a:spcAft>
          <a:spcPts val="600"/>
        </a:spcAft>
        <a:buSzPct val="110000"/>
        <a:buFontTx/>
        <a:buBlip>
          <a:blip r:embed="rId9"/>
        </a:buBlip>
        <a:defRPr sz="1600">
          <a:solidFill>
            <a:srgbClr val="1C2264"/>
          </a:solidFill>
          <a:latin typeface="+mn-lt"/>
        </a:defRPr>
      </a:lvl3pPr>
      <a:lvl4pPr marL="893763" indent="-263525" algn="just" defTabSz="1042988" rtl="0" eaLnBrk="1" fontAlgn="base" hangingPunct="1">
        <a:spcBef>
          <a:spcPts val="200"/>
        </a:spcBef>
        <a:spcAft>
          <a:spcPts val="600"/>
        </a:spcAft>
        <a:buClr>
          <a:schemeClr val="accent6"/>
        </a:buClr>
        <a:buFont typeface="Wingdings" panose="05000000000000000000" pitchFamily="2" charset="2"/>
        <a:buChar char=""/>
        <a:defRPr sz="1400" i="1">
          <a:solidFill>
            <a:schemeClr val="tx2"/>
          </a:solidFill>
          <a:latin typeface="+mn-lt"/>
        </a:defRPr>
      </a:lvl4pPr>
      <a:lvl5pPr marL="1071563" indent="0" algn="just" defTabSz="1042988" rtl="0" eaLnBrk="1" fontAlgn="base" hangingPunct="1">
        <a:spcBef>
          <a:spcPts val="200"/>
        </a:spcBef>
        <a:spcAft>
          <a:spcPts val="600"/>
        </a:spcAft>
        <a:buFont typeface="Arial" panose="020B0604020202020204" pitchFamily="34" charset="0"/>
        <a:buNone/>
        <a:defRPr sz="1400">
          <a:solidFill>
            <a:srgbClr val="1C2264"/>
          </a:solidFill>
          <a:latin typeface="+mn-lt"/>
        </a:defRPr>
      </a:lvl5pPr>
      <a:lvl6pPr marL="1270000" indent="177800" algn="l" defTabSz="1042988" rtl="0" eaLnBrk="1" fontAlgn="base" hangingPunct="1">
        <a:spcBef>
          <a:spcPct val="20000"/>
        </a:spcBef>
        <a:spcAft>
          <a:spcPct val="0"/>
        </a:spcAft>
        <a:defRPr sz="1100">
          <a:solidFill>
            <a:schemeClr val="bg2"/>
          </a:solidFill>
          <a:latin typeface="+mn-lt"/>
        </a:defRPr>
      </a:lvl6pPr>
      <a:lvl7pPr marL="1727200" indent="177800" algn="l" defTabSz="1042988" rtl="0" eaLnBrk="1" fontAlgn="base" hangingPunct="1">
        <a:spcBef>
          <a:spcPct val="20000"/>
        </a:spcBef>
        <a:spcAft>
          <a:spcPct val="0"/>
        </a:spcAft>
        <a:defRPr sz="1100">
          <a:solidFill>
            <a:schemeClr val="bg2"/>
          </a:solidFill>
          <a:latin typeface="+mn-lt"/>
        </a:defRPr>
      </a:lvl7pPr>
      <a:lvl8pPr marL="2184400" indent="177800" algn="l" defTabSz="1042988" rtl="0" eaLnBrk="1" fontAlgn="base" hangingPunct="1">
        <a:spcBef>
          <a:spcPct val="20000"/>
        </a:spcBef>
        <a:spcAft>
          <a:spcPct val="0"/>
        </a:spcAft>
        <a:defRPr sz="1100">
          <a:solidFill>
            <a:schemeClr val="bg2"/>
          </a:solidFill>
          <a:latin typeface="+mn-lt"/>
        </a:defRPr>
      </a:lvl8pPr>
      <a:lvl9pPr marL="2641600" indent="177800" algn="l" defTabSz="1042988" rtl="0" eaLnBrk="1" fontAlgn="base" hangingPunct="1">
        <a:spcBef>
          <a:spcPct val="20000"/>
        </a:spcBef>
        <a:spcAft>
          <a:spcPct val="0"/>
        </a:spcAft>
        <a:defRPr sz="1100">
          <a:solidFill>
            <a:schemeClr val="bg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7500" y="8731"/>
            <a:ext cx="10058400" cy="7543800"/>
          </a:xfrm>
          <a:prstGeom prst="rect">
            <a:avLst/>
          </a:prstGeom>
        </p:spPr>
      </p:pic>
      <p:sp>
        <p:nvSpPr>
          <p:cNvPr id="6" name="Rectangle 4"/>
          <p:cNvSpPr>
            <a:spLocks noGrp="1" noChangeArrowheads="1"/>
          </p:cNvSpPr>
          <p:nvPr>
            <p:ph type="title"/>
          </p:nvPr>
        </p:nvSpPr>
        <p:spPr bwMode="auto">
          <a:xfrm>
            <a:off x="317500" y="3384587"/>
            <a:ext cx="10058400" cy="310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endParaRPr lang="fr-FR" dirty="0"/>
          </a:p>
        </p:txBody>
      </p:sp>
      <p:sp>
        <p:nvSpPr>
          <p:cNvPr id="7" name="Text Box 16"/>
          <p:cNvSpPr txBox="1">
            <a:spLocks noChangeArrowheads="1"/>
          </p:cNvSpPr>
          <p:nvPr userDrawn="1"/>
        </p:nvSpPr>
        <p:spPr bwMode="auto">
          <a:xfrm>
            <a:off x="5634484" y="6972503"/>
            <a:ext cx="4752528" cy="351378"/>
          </a:xfrm>
          <a:prstGeom prst="rect">
            <a:avLst/>
          </a:prstGeom>
          <a:noFill/>
          <a:ln w="9525">
            <a:noFill/>
            <a:miter lim="800000"/>
            <a:headEnd/>
            <a:tailEnd/>
          </a:ln>
          <a:effectLst/>
        </p:spPr>
        <p:txBody>
          <a:bodyPr lIns="0" tIns="0" rIns="0" bIns="0">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spcBef>
                <a:spcPts val="100"/>
              </a:spcBef>
            </a:pPr>
            <a:r>
              <a:rPr lang="fr-FR" sz="1100" b="0" dirty="0">
                <a:solidFill>
                  <a:srgbClr val="003762"/>
                </a:solidFill>
                <a:latin typeface="Arial" panose="020B0604020202020204" pitchFamily="34" charset="0"/>
                <a:cs typeface="Arial" panose="020B0604020202020204" pitchFamily="34" charset="0"/>
              </a:rPr>
              <a:t>TÉL. +33 (0)1 44 56 10 00</a:t>
            </a:r>
          </a:p>
          <a:p>
            <a:pPr algn="r">
              <a:spcBef>
                <a:spcPts val="100"/>
              </a:spcBef>
            </a:pPr>
            <a:r>
              <a:rPr lang="fr-FR" sz="1100" b="0" dirty="0">
                <a:solidFill>
                  <a:srgbClr val="003762"/>
                </a:solidFill>
                <a:latin typeface="Arial" panose="020B0604020202020204" pitchFamily="34" charset="0"/>
                <a:cs typeface="Arial" panose="020B0604020202020204" pitchFamily="34" charset="0"/>
              </a:rPr>
              <a:t>FAX +33 (0)1 44 56 11 00</a:t>
            </a:r>
          </a:p>
        </p:txBody>
      </p:sp>
      <p:sp>
        <p:nvSpPr>
          <p:cNvPr id="5" name="Text Box 16"/>
          <p:cNvSpPr txBox="1">
            <a:spLocks noChangeArrowheads="1"/>
          </p:cNvSpPr>
          <p:nvPr userDrawn="1"/>
        </p:nvSpPr>
        <p:spPr bwMode="auto">
          <a:xfrm>
            <a:off x="306387" y="6573013"/>
            <a:ext cx="3838443" cy="715581"/>
          </a:xfrm>
          <a:prstGeom prst="rect">
            <a:avLst/>
          </a:prstGeom>
          <a:noFill/>
          <a:ln w="9525">
            <a:noFill/>
            <a:miter lim="800000"/>
            <a:headEnd/>
            <a:tailEnd/>
          </a:ln>
          <a:effectLst/>
        </p:spPr>
        <p:txBody>
          <a:bodyPr wrap="square" lIns="0" tIns="0" rIns="0" bIns="0">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ts val="100"/>
              </a:spcBef>
            </a:pPr>
            <a:r>
              <a:rPr lang="fr-FR" sz="1100" dirty="0">
                <a:solidFill>
                  <a:srgbClr val="003762"/>
                </a:solidFill>
                <a:latin typeface="Arial" panose="020B0604020202020204" pitchFamily="34" charset="0"/>
                <a:cs typeface="Arial" panose="020B0604020202020204" pitchFamily="34" charset="0"/>
              </a:rPr>
              <a:t>GROUPE LA FRANÇAISE</a:t>
            </a:r>
          </a:p>
          <a:p>
            <a:pPr>
              <a:spcBef>
                <a:spcPts val="100"/>
              </a:spcBef>
            </a:pPr>
            <a:r>
              <a:rPr lang="fr-FR" sz="1100" b="0" dirty="0">
                <a:solidFill>
                  <a:srgbClr val="003762"/>
                </a:solidFill>
                <a:latin typeface="Arial" panose="020B0604020202020204" pitchFamily="34" charset="0"/>
                <a:cs typeface="Arial" panose="020B0604020202020204" pitchFamily="34" charset="0"/>
              </a:rPr>
              <a:t>173, BOULEVARD HAUSSMANN 75008 PARIS – FRANCE</a:t>
            </a:r>
          </a:p>
          <a:p>
            <a:pPr>
              <a:spcBef>
                <a:spcPts val="100"/>
              </a:spcBef>
            </a:pPr>
            <a:r>
              <a:rPr lang="fr-FR" sz="1100" b="0" dirty="0">
                <a:solidFill>
                  <a:srgbClr val="003762"/>
                </a:solidFill>
                <a:latin typeface="Arial" panose="020B0604020202020204" pitchFamily="34" charset="0"/>
                <a:cs typeface="Arial" panose="020B0604020202020204" pitchFamily="34" charset="0"/>
              </a:rPr>
              <a:t>WWW.LAFRANCAISE-GROUP.COM</a:t>
            </a:r>
          </a:p>
          <a:p>
            <a:pPr>
              <a:spcBef>
                <a:spcPts val="100"/>
              </a:spcBef>
            </a:pPr>
            <a:r>
              <a:rPr lang="fr-FR" sz="1100" b="0" dirty="0">
                <a:solidFill>
                  <a:srgbClr val="003762"/>
                </a:solidFill>
                <a:latin typeface="Arial" panose="020B0604020202020204" pitchFamily="34" charset="0"/>
                <a:cs typeface="Arial" panose="020B0604020202020204" pitchFamily="34" charset="0"/>
              </a:rPr>
              <a:t>480 871 490 RCS PARIS</a:t>
            </a:r>
          </a:p>
        </p:txBody>
      </p:sp>
      <p:cxnSp>
        <p:nvCxnSpPr>
          <p:cNvPr id="10" name="Straight Connector 9"/>
          <p:cNvCxnSpPr/>
          <p:nvPr userDrawn="1"/>
        </p:nvCxnSpPr>
        <p:spPr bwMode="auto">
          <a:xfrm>
            <a:off x="306388" y="6480175"/>
            <a:ext cx="10080625" cy="0"/>
          </a:xfrm>
          <a:prstGeom prst="line">
            <a:avLst/>
          </a:prstGeom>
          <a:solidFill>
            <a:srgbClr val="D0D9E2"/>
          </a:solidFill>
          <a:ln w="9525" cap="flat" cmpd="sng" algn="ctr">
            <a:solidFill>
              <a:srgbClr val="1C226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36455591"/>
      </p:ext>
    </p:extLst>
  </p:cSld>
  <p:clrMap bg1="lt1" tx1="dk1" bg2="lt2" tx2="dk2" accent1="accent1" accent2="accent2" accent3="accent3" accent4="accent4" accent5="accent5" accent6="accent6" hlink="hlink" folHlink="folHlink"/>
  <p:sldLayoutIdLst>
    <p:sldLayoutId id="2147483705" r:id="rId1"/>
    <p:sldLayoutId id="2147483706" r:id="rId2"/>
  </p:sldLayoutIdLst>
  <p:hf hdr="0"/>
  <p:txStyles>
    <p:titleStyle>
      <a:lvl1pPr algn="l" defTabSz="1042988" rtl="0" fontAlgn="base">
        <a:lnSpc>
          <a:spcPct val="90000"/>
        </a:lnSpc>
        <a:spcBef>
          <a:spcPct val="0"/>
        </a:spcBef>
        <a:spcAft>
          <a:spcPct val="0"/>
        </a:spcAft>
        <a:defRPr sz="1200" b="0">
          <a:solidFill>
            <a:srgbClr val="003762"/>
          </a:solidFill>
          <a:latin typeface="Arial" panose="020B0604020202020204" pitchFamily="34" charset="0"/>
          <a:ea typeface="+mj-ea"/>
          <a:cs typeface="Arial" panose="020B0604020202020204" pitchFamily="34" charset="0"/>
        </a:defRPr>
      </a:lvl1pPr>
      <a:lvl2pPr algn="l" defTabSz="1042988" rtl="0" fontAlgn="base">
        <a:lnSpc>
          <a:spcPct val="90000"/>
        </a:lnSpc>
        <a:spcBef>
          <a:spcPct val="0"/>
        </a:spcBef>
        <a:spcAft>
          <a:spcPct val="0"/>
        </a:spcAft>
        <a:defRPr sz="1500" b="1">
          <a:solidFill>
            <a:schemeClr val="bg2"/>
          </a:solidFill>
          <a:latin typeface="Arial" charset="0"/>
        </a:defRPr>
      </a:lvl2pPr>
      <a:lvl3pPr algn="l" defTabSz="1042988" rtl="0" fontAlgn="base">
        <a:lnSpc>
          <a:spcPct val="90000"/>
        </a:lnSpc>
        <a:spcBef>
          <a:spcPct val="0"/>
        </a:spcBef>
        <a:spcAft>
          <a:spcPct val="0"/>
        </a:spcAft>
        <a:defRPr sz="1500" b="1">
          <a:solidFill>
            <a:schemeClr val="bg2"/>
          </a:solidFill>
          <a:latin typeface="Arial" charset="0"/>
        </a:defRPr>
      </a:lvl3pPr>
      <a:lvl4pPr algn="l" defTabSz="1042988" rtl="0" fontAlgn="base">
        <a:lnSpc>
          <a:spcPct val="90000"/>
        </a:lnSpc>
        <a:spcBef>
          <a:spcPct val="0"/>
        </a:spcBef>
        <a:spcAft>
          <a:spcPct val="0"/>
        </a:spcAft>
        <a:defRPr sz="1500" b="1">
          <a:solidFill>
            <a:schemeClr val="bg2"/>
          </a:solidFill>
          <a:latin typeface="Arial" charset="0"/>
        </a:defRPr>
      </a:lvl4pPr>
      <a:lvl5pPr algn="l" defTabSz="1042988" rtl="0" fontAlgn="base">
        <a:lnSpc>
          <a:spcPct val="90000"/>
        </a:lnSpc>
        <a:spcBef>
          <a:spcPct val="0"/>
        </a:spcBef>
        <a:spcAft>
          <a:spcPct val="0"/>
        </a:spcAft>
        <a:defRPr sz="1500" b="1">
          <a:solidFill>
            <a:schemeClr val="bg2"/>
          </a:solidFill>
          <a:latin typeface="Arial" charset="0"/>
        </a:defRPr>
      </a:lvl5pPr>
      <a:lvl6pPr marL="457200" algn="l" defTabSz="1042988" rtl="0" fontAlgn="base">
        <a:lnSpc>
          <a:spcPct val="90000"/>
        </a:lnSpc>
        <a:spcBef>
          <a:spcPct val="0"/>
        </a:spcBef>
        <a:spcAft>
          <a:spcPct val="0"/>
        </a:spcAft>
        <a:defRPr sz="1500" b="1">
          <a:solidFill>
            <a:schemeClr val="bg2"/>
          </a:solidFill>
          <a:latin typeface="Arial" charset="0"/>
        </a:defRPr>
      </a:lvl6pPr>
      <a:lvl7pPr marL="914400" algn="l" defTabSz="1042988" rtl="0" fontAlgn="base">
        <a:lnSpc>
          <a:spcPct val="90000"/>
        </a:lnSpc>
        <a:spcBef>
          <a:spcPct val="0"/>
        </a:spcBef>
        <a:spcAft>
          <a:spcPct val="0"/>
        </a:spcAft>
        <a:defRPr sz="1500" b="1">
          <a:solidFill>
            <a:schemeClr val="bg2"/>
          </a:solidFill>
          <a:latin typeface="Arial" charset="0"/>
        </a:defRPr>
      </a:lvl7pPr>
      <a:lvl8pPr marL="1371600" algn="l" defTabSz="1042988" rtl="0" fontAlgn="base">
        <a:lnSpc>
          <a:spcPct val="90000"/>
        </a:lnSpc>
        <a:spcBef>
          <a:spcPct val="0"/>
        </a:spcBef>
        <a:spcAft>
          <a:spcPct val="0"/>
        </a:spcAft>
        <a:defRPr sz="1500" b="1">
          <a:solidFill>
            <a:schemeClr val="bg2"/>
          </a:solidFill>
          <a:latin typeface="Arial" charset="0"/>
        </a:defRPr>
      </a:lvl8pPr>
      <a:lvl9pPr marL="1828800" algn="l" defTabSz="1042988" rtl="0" fontAlgn="base">
        <a:lnSpc>
          <a:spcPct val="90000"/>
        </a:lnSpc>
        <a:spcBef>
          <a:spcPct val="0"/>
        </a:spcBef>
        <a:spcAft>
          <a:spcPct val="0"/>
        </a:spcAft>
        <a:defRPr sz="1500" b="1">
          <a:solidFill>
            <a:schemeClr val="bg2"/>
          </a:solidFill>
          <a:latin typeface="Arial" charset="0"/>
        </a:defRPr>
      </a:lvl9pPr>
    </p:titleStyle>
    <p:bodyStyle>
      <a:lvl1pPr algn="l" defTabSz="1042988" rtl="0" fontAlgn="base">
        <a:spcBef>
          <a:spcPct val="20000"/>
        </a:spcBef>
        <a:spcAft>
          <a:spcPct val="0"/>
        </a:spcAft>
        <a:defRPr sz="1500">
          <a:solidFill>
            <a:schemeClr val="bg2"/>
          </a:solidFill>
          <a:latin typeface="+mn-lt"/>
          <a:ea typeface="+mn-ea"/>
          <a:cs typeface="+mn-cs"/>
        </a:defRPr>
      </a:lvl1pPr>
      <a:lvl2pPr marL="1588" algn="l" defTabSz="1042988" rtl="0" fontAlgn="base">
        <a:spcBef>
          <a:spcPct val="20000"/>
        </a:spcBef>
        <a:spcAft>
          <a:spcPct val="0"/>
        </a:spcAft>
        <a:defRPr sz="1300">
          <a:solidFill>
            <a:schemeClr val="bg2"/>
          </a:solidFill>
          <a:latin typeface="+mn-lt"/>
        </a:defRPr>
      </a:lvl2pPr>
      <a:lvl3pPr marL="3175" algn="l" defTabSz="1042988" rtl="0" fontAlgn="base">
        <a:spcBef>
          <a:spcPct val="20000"/>
        </a:spcBef>
        <a:spcAft>
          <a:spcPct val="0"/>
        </a:spcAft>
        <a:defRPr sz="1100">
          <a:solidFill>
            <a:schemeClr val="bg2"/>
          </a:solidFill>
          <a:latin typeface="+mn-lt"/>
        </a:defRPr>
      </a:lvl3pPr>
      <a:lvl4pPr marL="4763" algn="l" defTabSz="1042988" rtl="0" fontAlgn="base">
        <a:spcBef>
          <a:spcPct val="20000"/>
        </a:spcBef>
        <a:spcAft>
          <a:spcPct val="0"/>
        </a:spcAft>
        <a:buClr>
          <a:schemeClr val="tx1"/>
        </a:buClr>
        <a:buFont typeface="Arial" charset="0"/>
        <a:defRPr sz="900">
          <a:solidFill>
            <a:schemeClr val="bg2"/>
          </a:solidFill>
          <a:latin typeface="+mn-lt"/>
        </a:defRPr>
      </a:lvl4pPr>
      <a:lvl5pPr marL="7938" algn="l" defTabSz="1042988" rtl="0" fontAlgn="base">
        <a:spcBef>
          <a:spcPct val="20000"/>
        </a:spcBef>
        <a:spcAft>
          <a:spcPct val="0"/>
        </a:spcAft>
        <a:defRPr sz="700">
          <a:solidFill>
            <a:schemeClr val="bg2"/>
          </a:solidFill>
          <a:latin typeface="+mn-lt"/>
        </a:defRPr>
      </a:lvl5pPr>
      <a:lvl6pPr marL="465138" algn="l" defTabSz="1042988" rtl="0" fontAlgn="base">
        <a:spcBef>
          <a:spcPct val="20000"/>
        </a:spcBef>
        <a:spcAft>
          <a:spcPct val="0"/>
        </a:spcAft>
        <a:defRPr sz="700">
          <a:solidFill>
            <a:schemeClr val="bg2"/>
          </a:solidFill>
          <a:latin typeface="+mn-lt"/>
        </a:defRPr>
      </a:lvl6pPr>
      <a:lvl7pPr marL="922338" algn="l" defTabSz="1042988" rtl="0" fontAlgn="base">
        <a:spcBef>
          <a:spcPct val="20000"/>
        </a:spcBef>
        <a:spcAft>
          <a:spcPct val="0"/>
        </a:spcAft>
        <a:defRPr sz="700">
          <a:solidFill>
            <a:schemeClr val="bg2"/>
          </a:solidFill>
          <a:latin typeface="+mn-lt"/>
        </a:defRPr>
      </a:lvl7pPr>
      <a:lvl8pPr marL="1379538" algn="l" defTabSz="1042988" rtl="0" fontAlgn="base">
        <a:spcBef>
          <a:spcPct val="20000"/>
        </a:spcBef>
        <a:spcAft>
          <a:spcPct val="0"/>
        </a:spcAft>
        <a:defRPr sz="700">
          <a:solidFill>
            <a:schemeClr val="bg2"/>
          </a:solidFill>
          <a:latin typeface="+mn-lt"/>
        </a:defRPr>
      </a:lvl8pPr>
      <a:lvl9pPr marL="1836738" algn="l" defTabSz="1042988" rtl="0" fontAlgn="base">
        <a:spcBef>
          <a:spcPct val="20000"/>
        </a:spcBef>
        <a:spcAft>
          <a:spcPct val="0"/>
        </a:spcAft>
        <a:defRPr sz="700">
          <a:solidFill>
            <a:schemeClr val="bg2"/>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hyperlink" Target="https://eiopa.europa.eu/" TargetMode="External"/><Relationship Id="rId4" Type="http://schemas.openxmlformats.org/officeDocument/2006/relationships/hyperlink" Target="http://www.amf-france.org/Reglementation/Reglement-general-et-instructions/RG-mode-d-emploi.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D31E-7382-7FD0-8B12-DF50B3B41804}"/>
              </a:ext>
            </a:extLst>
          </p:cNvPr>
          <p:cNvSpPr>
            <a:spLocks noGrp="1"/>
          </p:cNvSpPr>
          <p:nvPr>
            <p:ph type="title"/>
          </p:nvPr>
        </p:nvSpPr>
        <p:spPr/>
        <p:txBody>
          <a:bodyPr/>
          <a:lstStyle/>
          <a:p>
            <a:endParaRPr lang="fr-FR" dirty="0"/>
          </a:p>
        </p:txBody>
      </p:sp>
      <p:sp>
        <p:nvSpPr>
          <p:cNvPr id="3" name="Content Placeholder 2">
            <a:extLst>
              <a:ext uri="{FF2B5EF4-FFF2-40B4-BE49-F238E27FC236}">
                <a16:creationId xmlns:a16="http://schemas.microsoft.com/office/drawing/2014/main" id="{C9E49A49-4D3A-CD6B-B535-614B6858819E}"/>
              </a:ext>
            </a:extLst>
          </p:cNvPr>
          <p:cNvSpPr>
            <a:spLocks noGrp="1"/>
          </p:cNvSpPr>
          <p:nvPr>
            <p:ph idx="1"/>
          </p:nvPr>
        </p:nvSpPr>
        <p:spPr/>
        <p:txBody>
          <a:bodyPr/>
          <a:lstStyle/>
          <a:p>
            <a:endParaRPr lang="fr-FR" dirty="0">
              <a:latin typeface="+mn-lt"/>
            </a:endParaRPr>
          </a:p>
          <a:p>
            <a:endParaRPr lang="fr-FR" dirty="0"/>
          </a:p>
          <a:p>
            <a:endParaRPr lang="fr-FR" dirty="0">
              <a:latin typeface="+mn-lt"/>
            </a:endParaRPr>
          </a:p>
          <a:p>
            <a:endParaRPr lang="fr-FR" dirty="0"/>
          </a:p>
          <a:p>
            <a:endParaRPr lang="fr-FR" dirty="0">
              <a:latin typeface="+mn-lt"/>
            </a:endParaRPr>
          </a:p>
          <a:p>
            <a:endParaRPr lang="fr-FR" dirty="0"/>
          </a:p>
          <a:p>
            <a:pPr marL="0" indent="0" algn="ctr">
              <a:buNone/>
            </a:pPr>
            <a:r>
              <a:rPr lang="fr-FR" sz="4000" dirty="0" err="1">
                <a:latin typeface="+mn-lt"/>
              </a:rPr>
              <a:t>Structured</a:t>
            </a:r>
            <a:r>
              <a:rPr lang="fr-FR" sz="4000" dirty="0">
                <a:latin typeface="+mn-lt"/>
              </a:rPr>
              <a:t> </a:t>
            </a:r>
            <a:r>
              <a:rPr lang="fr-FR" sz="4000" dirty="0" err="1">
                <a:latin typeface="+mn-lt"/>
              </a:rPr>
              <a:t>Products</a:t>
            </a:r>
            <a:endParaRPr lang="fr-FR" sz="4000" dirty="0">
              <a:latin typeface="+mn-lt"/>
            </a:endParaRPr>
          </a:p>
          <a:p>
            <a:pPr marL="0" indent="0" algn="ctr">
              <a:buNone/>
            </a:pPr>
            <a:r>
              <a:rPr lang="fr-FR" sz="2800" dirty="0" err="1"/>
              <a:t>January</a:t>
            </a:r>
            <a:r>
              <a:rPr lang="fr-FR" sz="2800" dirty="0"/>
              <a:t> 2023</a:t>
            </a:r>
          </a:p>
        </p:txBody>
      </p:sp>
      <p:sp>
        <p:nvSpPr>
          <p:cNvPr id="4" name="Footer Placeholder 3">
            <a:extLst>
              <a:ext uri="{FF2B5EF4-FFF2-40B4-BE49-F238E27FC236}">
                <a16:creationId xmlns:a16="http://schemas.microsoft.com/office/drawing/2014/main" id="{A2DB6010-CEF1-1770-92A1-8125F1D9FD3F}"/>
              </a:ext>
            </a:extLst>
          </p:cNvPr>
          <p:cNvSpPr>
            <a:spLocks noGrp="1"/>
          </p:cNvSpPr>
          <p:nvPr>
            <p:ph type="ftr" sz="quarter" idx="10"/>
          </p:nvPr>
        </p:nvSpPr>
        <p:spPr/>
        <p:txBody>
          <a:bodyPr/>
          <a:lstStyle/>
          <a:p>
            <a:fld id="{E4089119-2EE2-412C-96E8-C4C66E4E542F}" type="slidenum">
              <a:rPr lang="fr-FR" smtClean="0"/>
              <a:pPr/>
              <a:t>1</a:t>
            </a:fld>
            <a:r>
              <a:rPr lang="fr-FR"/>
              <a:t> - </a:t>
            </a:r>
            <a:endParaRPr lang="fr-FR" dirty="0"/>
          </a:p>
        </p:txBody>
      </p:sp>
    </p:spTree>
    <p:extLst>
      <p:ext uri="{BB962C8B-B14F-4D97-AF65-F5344CB8AC3E}">
        <p14:creationId xmlns:p14="http://schemas.microsoft.com/office/powerpoint/2010/main" val="25204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Couverture des risques</a:t>
            </a:r>
          </a:p>
        </p:txBody>
      </p:sp>
      <p:sp>
        <p:nvSpPr>
          <p:cNvPr id="3" name="Espace réservé du contenu 2"/>
          <p:cNvSpPr>
            <a:spLocks noGrp="1"/>
          </p:cNvSpPr>
          <p:nvPr>
            <p:ph idx="1"/>
          </p:nvPr>
        </p:nvSpPr>
        <p:spPr>
          <a:xfrm>
            <a:off x="270136" y="1264802"/>
            <a:ext cx="10053347" cy="5683685"/>
          </a:xfrm>
        </p:spPr>
        <p:txBody>
          <a:bodyPr/>
          <a:lstStyle/>
          <a:p>
            <a:pPr marL="273050" lvl="2">
              <a:buSzPct val="120000"/>
              <a:buBlip>
                <a:blip r:embed="rId2"/>
              </a:buBlip>
            </a:pPr>
            <a:r>
              <a:rPr lang="fr-FR" sz="1800" b="1" dirty="0"/>
              <a:t>Risques de marché</a:t>
            </a:r>
          </a:p>
          <a:p>
            <a:pPr marL="0" indent="0">
              <a:buNone/>
            </a:pPr>
            <a:r>
              <a:rPr lang="fr-FR" sz="1600" dirty="0"/>
              <a:t> </a:t>
            </a:r>
          </a:p>
          <a:p>
            <a:r>
              <a:rPr lang="fr-FR" sz="1600" dirty="0"/>
              <a:t>Afin d’évaluer le coût de fabrication de l’instrument financier, la banque doit dans un premier temps être capable de modéliser l’évolution du produit en fonction du sous-jacents.</a:t>
            </a:r>
          </a:p>
          <a:p>
            <a:r>
              <a:rPr lang="fr-FR" sz="1600" dirty="0"/>
              <a:t>La banque doit aussi mettre en place des instruments de couvertures afin de minimiser les risques générés par les instruments vendus aux clients.</a:t>
            </a:r>
          </a:p>
          <a:p>
            <a:pPr marL="0" indent="0">
              <a:buNone/>
            </a:pPr>
            <a:r>
              <a:rPr lang="fr-FR" sz="1600" dirty="0"/>
              <a:t> </a:t>
            </a:r>
          </a:p>
          <a:p>
            <a:r>
              <a:rPr lang="fr-FR" sz="1600" dirty="0"/>
              <a:t>Exemple : dans le cas d’options sur action vendues à un client, la banque couvrira la sensibilité aux taux d’intérêt, delta action, volatilité action (et potentiellement : dividende action, prêt-emprunt action, coût de financement) : c’est-à-dire l’ensemble des paramètres auxquels est sensible l’instrument (dans l’hypothèse où celui-ci se comporte comme le modèle utilisé pour l’évaluer).</a:t>
            </a:r>
          </a:p>
          <a:p>
            <a:endParaRPr lang="fr-FR" sz="1600" dirty="0"/>
          </a:p>
          <a:p>
            <a:r>
              <a:rPr lang="fr-FR" sz="1600" dirty="0"/>
              <a:t>Ces couvertures sont effectuées par des opérations sur les instruments disponibles sur le marché interbancaire</a:t>
            </a:r>
          </a:p>
          <a:p>
            <a:endParaRPr lang="fr-FR" sz="1600" dirty="0"/>
          </a:p>
          <a:p>
            <a:pPr marL="630238" lvl="3" indent="0">
              <a:buNone/>
            </a:pPr>
            <a:endParaRPr lang="fr-FR" dirty="0"/>
          </a:p>
        </p:txBody>
      </p:sp>
    </p:spTree>
    <p:extLst>
      <p:ext uri="{BB962C8B-B14F-4D97-AF65-F5344CB8AC3E}">
        <p14:creationId xmlns:p14="http://schemas.microsoft.com/office/powerpoint/2010/main" val="719882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Modèles de valorisation</a:t>
            </a:r>
          </a:p>
        </p:txBody>
      </p:sp>
      <p:sp>
        <p:nvSpPr>
          <p:cNvPr id="3" name="Espace réservé du contenu 2"/>
          <p:cNvSpPr>
            <a:spLocks noGrp="1"/>
          </p:cNvSpPr>
          <p:nvPr>
            <p:ph idx="1"/>
          </p:nvPr>
        </p:nvSpPr>
        <p:spPr>
          <a:xfrm>
            <a:off x="270136" y="1264802"/>
            <a:ext cx="10053347" cy="5683685"/>
          </a:xfrm>
        </p:spPr>
        <p:txBody>
          <a:bodyPr/>
          <a:lstStyle/>
          <a:p>
            <a:r>
              <a:rPr lang="fr-FR" sz="1400" dirty="0"/>
              <a:t>La profitabilité principale d’une activité de produits structurés provient de la facturation commerciale effectuée à la mise en place : le prix de couverture est augmenté d’une marge</a:t>
            </a:r>
          </a:p>
          <a:p>
            <a:pPr marL="0" indent="0">
              <a:buNone/>
            </a:pPr>
            <a:endParaRPr lang="fr-FR" sz="1400" dirty="0"/>
          </a:p>
          <a:p>
            <a:r>
              <a:rPr lang="fr-FR" sz="1400" dirty="0"/>
              <a:t>L’objectif des équipes chargées de gérées les produits est donc d’immuniser le portefeuille constitué des produits vendus aux clients contre les risques de marché. Cette protection est réalisée par la mise en place d’instruments de couverture.</a:t>
            </a:r>
          </a:p>
          <a:p>
            <a:pPr marL="0" indent="0">
              <a:buNone/>
            </a:pPr>
            <a:endParaRPr lang="fr-FR" sz="1400" dirty="0"/>
          </a:p>
          <a:p>
            <a:r>
              <a:rPr lang="fr-FR" sz="1400" dirty="0"/>
              <a:t>Le modèle de valorisation doit permettre de projeter les risques sur les sensibilités des instruments de couverture.</a:t>
            </a:r>
          </a:p>
          <a:p>
            <a:r>
              <a:rPr lang="fr-FR" sz="1400" dirty="0"/>
              <a:t>Les principaux instruments de couverture sont les suivants :</a:t>
            </a:r>
          </a:p>
          <a:p>
            <a:pPr lvl="2">
              <a:buBlip>
                <a:blip r:embed="rId2"/>
              </a:buBlip>
            </a:pPr>
            <a:r>
              <a:rPr lang="fr-FR" sz="1400" dirty="0"/>
              <a:t>	Actions cotées et contrats futurs sur indice action</a:t>
            </a:r>
          </a:p>
          <a:p>
            <a:pPr lvl="2">
              <a:buBlip>
                <a:blip r:embed="rId2"/>
              </a:buBlip>
            </a:pPr>
            <a:r>
              <a:rPr lang="fr-FR" sz="1400" dirty="0"/>
              <a:t>	Contrats futurs sur obligation ou taux d’intérêt</a:t>
            </a:r>
          </a:p>
          <a:p>
            <a:pPr lvl="2">
              <a:buBlip>
                <a:blip r:embed="rId2"/>
              </a:buBlip>
            </a:pPr>
            <a:r>
              <a:rPr lang="fr-FR" sz="1400" dirty="0"/>
              <a:t>	Options listées sur actions et indices</a:t>
            </a:r>
          </a:p>
          <a:p>
            <a:pPr lvl="2">
              <a:buBlip>
                <a:blip r:embed="rId2"/>
              </a:buBlip>
            </a:pPr>
            <a:r>
              <a:rPr lang="fr-FR" sz="1400" dirty="0"/>
              <a:t>	Swaps de taux d’intérêt indice flottant contre taux fixe</a:t>
            </a:r>
          </a:p>
          <a:p>
            <a:pPr lvl="2">
              <a:buBlip>
                <a:blip r:embed="rId2"/>
              </a:buBlip>
            </a:pPr>
            <a:r>
              <a:rPr lang="fr-FR" sz="1400" dirty="0"/>
              <a:t>	Swap de dividende</a:t>
            </a:r>
          </a:p>
          <a:p>
            <a:r>
              <a:rPr lang="fr-FR" sz="1400" dirty="0"/>
              <a:t>La mise en place de ces couvertures s’effectue en payant un spread par rapport à la valeur de marché utilisée pour calibrer le modèle (coût de </a:t>
            </a:r>
            <a:r>
              <a:rPr lang="fr-FR" sz="1400" dirty="0" err="1"/>
              <a:t>bid</a:t>
            </a:r>
            <a:r>
              <a:rPr lang="fr-FR" sz="1400" dirty="0"/>
              <a:t>/</a:t>
            </a:r>
            <a:r>
              <a:rPr lang="fr-FR" sz="1400" dirty="0" err="1"/>
              <a:t>ask</a:t>
            </a:r>
            <a:r>
              <a:rPr lang="fr-FR" sz="1400" dirty="0"/>
              <a:t>)</a:t>
            </a:r>
          </a:p>
          <a:p>
            <a:r>
              <a:rPr lang="fr-FR" sz="1400" dirty="0"/>
              <a:t>Les instruments vendus aux clients (options complexes) ne pouvant être rachetés dans le marché, la couverture est dynamique : la déformation des sensibilités du produit avec le temps et le mouvement des paramètres de marché n’est pas identique à l’évolution des sensibilités du portefeuille de couverture. </a:t>
            </a:r>
          </a:p>
          <a:p>
            <a:r>
              <a:rPr lang="fr-FR" sz="1400" dirty="0"/>
              <a:t>Un modèle complet devrait donc évaluer ces coûts additionnels</a:t>
            </a:r>
          </a:p>
          <a:p>
            <a:endParaRPr lang="fr-FR" sz="1600" dirty="0"/>
          </a:p>
          <a:p>
            <a:pPr marL="630238" lvl="3" indent="0">
              <a:buNone/>
            </a:pPr>
            <a:endParaRPr lang="fr-FR" dirty="0"/>
          </a:p>
        </p:txBody>
      </p:sp>
    </p:spTree>
    <p:extLst>
      <p:ext uri="{BB962C8B-B14F-4D97-AF65-F5344CB8AC3E}">
        <p14:creationId xmlns:p14="http://schemas.microsoft.com/office/powerpoint/2010/main" val="285484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spc="0" dirty="0">
                <a:solidFill>
                  <a:srgbClr val="E64644"/>
                </a:solidFill>
                <a:latin typeface="+mn-lt"/>
              </a:rPr>
              <a:t>Produits Structurés – Couverture des risques</a:t>
            </a:r>
          </a:p>
        </p:txBody>
      </p:sp>
      <p:sp>
        <p:nvSpPr>
          <p:cNvPr id="3" name="Espace réservé du contenu 2"/>
          <p:cNvSpPr>
            <a:spLocks noGrp="1"/>
          </p:cNvSpPr>
          <p:nvPr>
            <p:ph idx="1"/>
          </p:nvPr>
        </p:nvSpPr>
        <p:spPr>
          <a:xfrm>
            <a:off x="270136" y="1264802"/>
            <a:ext cx="10053347" cy="5683685"/>
          </a:xfrm>
        </p:spPr>
        <p:txBody>
          <a:bodyPr/>
          <a:lstStyle/>
          <a:p>
            <a:endParaRPr lang="fr-FR" sz="1600" dirty="0"/>
          </a:p>
          <a:p>
            <a:r>
              <a:rPr lang="fr-FR" sz="1600" dirty="0"/>
              <a:t>Dans la plupart des cas pour des produits « complexes » (</a:t>
            </a:r>
            <a:r>
              <a:rPr lang="fr-FR" sz="1600" dirty="0" err="1"/>
              <a:t>cad</a:t>
            </a:r>
            <a:r>
              <a:rPr lang="fr-FR" sz="1600" dirty="0"/>
              <a:t> : différents d’une option vanille), une couverture des sensibilités à la mise en place de l’opération n’est pas suffisante.</a:t>
            </a:r>
          </a:p>
          <a:p>
            <a:pPr marL="0" indent="0">
              <a:buNone/>
            </a:pPr>
            <a:endParaRPr lang="fr-FR" sz="1600" dirty="0"/>
          </a:p>
          <a:p>
            <a:r>
              <a:rPr lang="fr-FR" sz="1600" dirty="0"/>
              <a:t>En effet, avec l’évolution du sous-jacent, les sensibilités du produit évoluent différemment du portefeuille de couverture.</a:t>
            </a:r>
          </a:p>
          <a:p>
            <a:pPr marL="0" indent="0">
              <a:buNone/>
            </a:pPr>
            <a:endParaRPr lang="fr-FR" sz="1600" dirty="0"/>
          </a:p>
          <a:p>
            <a:r>
              <a:rPr lang="fr-FR" sz="1600" dirty="0"/>
              <a:t>La mise en place de ces couvertures additionnelles génère un coût (principalement </a:t>
            </a:r>
            <a:r>
              <a:rPr lang="fr-FR" sz="1600" dirty="0" err="1"/>
              <a:t>bid</a:t>
            </a:r>
            <a:r>
              <a:rPr lang="fr-FR" sz="1600" dirty="0"/>
              <a:t>/</a:t>
            </a:r>
            <a:r>
              <a:rPr lang="fr-FR" sz="1600" dirty="0" err="1"/>
              <a:t>offer</a:t>
            </a:r>
            <a:r>
              <a:rPr lang="fr-FR" sz="1600" dirty="0"/>
              <a:t> facturé par le marché). La banque doit estimer ces coûts additionnels afin de les facturer à la mise en place de l’opération.</a:t>
            </a:r>
          </a:p>
          <a:p>
            <a:pPr marL="0" indent="0">
              <a:buNone/>
            </a:pPr>
            <a:endParaRPr lang="fr-FR" sz="1600" dirty="0"/>
          </a:p>
          <a:p>
            <a:r>
              <a:rPr lang="fr-FR" sz="1600" dirty="0"/>
              <a:t>Il est possible de modéliser l’évolution de la couverture sur les instruments disponibles et d’intégrer ces coûts additionnels. Cependant, certains aspects et principalement l’évolution de la liquidité du marché sont difficilement modélisable.</a:t>
            </a:r>
          </a:p>
          <a:p>
            <a:endParaRPr lang="fr-FR" sz="1600" dirty="0"/>
          </a:p>
          <a:p>
            <a:pPr marL="630238" lvl="3" indent="0">
              <a:buNone/>
            </a:pPr>
            <a:endParaRPr lang="fr-FR" dirty="0"/>
          </a:p>
        </p:txBody>
      </p:sp>
    </p:spTree>
    <p:extLst>
      <p:ext uri="{BB962C8B-B14F-4D97-AF65-F5344CB8AC3E}">
        <p14:creationId xmlns:p14="http://schemas.microsoft.com/office/powerpoint/2010/main" val="15804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Couverture des risques</a:t>
            </a:r>
          </a:p>
        </p:txBody>
      </p:sp>
      <p:sp>
        <p:nvSpPr>
          <p:cNvPr id="3" name="Espace réservé du contenu 2"/>
          <p:cNvSpPr>
            <a:spLocks noGrp="1"/>
          </p:cNvSpPr>
          <p:nvPr>
            <p:ph idx="1"/>
          </p:nvPr>
        </p:nvSpPr>
        <p:spPr>
          <a:xfrm>
            <a:off x="270136" y="1264802"/>
            <a:ext cx="10053347" cy="5683685"/>
          </a:xfrm>
        </p:spPr>
        <p:txBody>
          <a:bodyPr/>
          <a:lstStyle/>
          <a:p>
            <a:endParaRPr lang="fr-FR" sz="1600" dirty="0"/>
          </a:p>
          <a:p>
            <a:pPr marL="273050" lvl="2">
              <a:buSzPct val="120000"/>
              <a:buBlip>
                <a:blip r:embed="rId2"/>
              </a:buBlip>
            </a:pPr>
            <a:r>
              <a:rPr lang="fr-FR" sz="1800" b="1" dirty="0"/>
              <a:t>Au-delà du risque de marché, un des principaux risques des portefeuilles de produits structurés est la gestion du cycle de vie :</a:t>
            </a:r>
          </a:p>
          <a:p>
            <a:pPr marL="0" indent="0">
              <a:buNone/>
            </a:pPr>
            <a:endParaRPr lang="fr-FR" sz="1600" dirty="0"/>
          </a:p>
          <a:p>
            <a:r>
              <a:rPr lang="fr-FR" sz="1600" dirty="0"/>
              <a:t>Suivre les ajustements des produits (opérations sur titres : fusion-acquisition, dividendes exceptionnels, opa/ope)</a:t>
            </a:r>
          </a:p>
          <a:p>
            <a:pPr marL="0" indent="0">
              <a:buNone/>
            </a:pPr>
            <a:endParaRPr lang="fr-FR" sz="1600" dirty="0"/>
          </a:p>
          <a:p>
            <a:r>
              <a:rPr lang="fr-FR" sz="1600" dirty="0"/>
              <a:t>Suivre les évènements des produits (échéance, barrière, maturité)</a:t>
            </a:r>
          </a:p>
          <a:p>
            <a:pPr marL="0" indent="0">
              <a:buNone/>
            </a:pPr>
            <a:endParaRPr lang="fr-FR" sz="1600" dirty="0"/>
          </a:p>
          <a:p>
            <a:r>
              <a:rPr lang="fr-FR" sz="1600" dirty="0"/>
              <a:t>Informer les clients</a:t>
            </a:r>
          </a:p>
          <a:p>
            <a:pPr marL="0" indent="0">
              <a:buNone/>
            </a:pPr>
            <a:endParaRPr lang="fr-FR" sz="1600" dirty="0"/>
          </a:p>
          <a:p>
            <a:pPr marL="630238" lvl="3" indent="0">
              <a:buNone/>
            </a:pPr>
            <a:endParaRPr lang="fr-FR" dirty="0"/>
          </a:p>
        </p:txBody>
      </p:sp>
    </p:spTree>
    <p:extLst>
      <p:ext uri="{BB962C8B-B14F-4D97-AF65-F5344CB8AC3E}">
        <p14:creationId xmlns:p14="http://schemas.microsoft.com/office/powerpoint/2010/main" val="247353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Cadre juridique</a:t>
            </a:r>
          </a:p>
        </p:txBody>
      </p:sp>
      <p:sp>
        <p:nvSpPr>
          <p:cNvPr id="3" name="Espace réservé du contenu 2"/>
          <p:cNvSpPr>
            <a:spLocks noGrp="1"/>
          </p:cNvSpPr>
          <p:nvPr>
            <p:ph idx="1"/>
          </p:nvPr>
        </p:nvSpPr>
        <p:spPr>
          <a:xfrm>
            <a:off x="270136" y="1264802"/>
            <a:ext cx="10053347" cy="5683685"/>
          </a:xfrm>
        </p:spPr>
        <p:txBody>
          <a:bodyPr/>
          <a:lstStyle/>
          <a:p>
            <a:pPr marL="273050" lvl="2">
              <a:buSzPct val="120000"/>
              <a:buBlip>
                <a:blip r:embed="rId2"/>
              </a:buBlip>
            </a:pPr>
            <a:r>
              <a:rPr lang="fr-FR" sz="1800" b="1" dirty="0"/>
              <a:t>Un produit structuré se met en place par la signature d’un contrat entre 2 parties </a:t>
            </a:r>
          </a:p>
          <a:p>
            <a:r>
              <a:rPr lang="fr-FR" sz="1400" dirty="0"/>
              <a:t>Les contrats OTC (opération sur mesure documenter avec un cadre juridique standardisé : ISDA)</a:t>
            </a:r>
          </a:p>
          <a:p>
            <a:r>
              <a:rPr lang="fr-FR" sz="1400" dirty="0"/>
              <a:t>Emissions obligataires : Dette financière d’un émetteur documentée par son programme d’émission</a:t>
            </a:r>
          </a:p>
          <a:p>
            <a:r>
              <a:rPr lang="fr-FR" sz="1400" dirty="0"/>
              <a:t>Le rôle du contrat : définir les flux des produits, les obligations des parties (calculs, information) et surtout ce qui se passe lorsque l’on sort du régime normal : par exemple : conditions anormales de marché, résiliation anticipée : Ces éléments peuvent avoir des impacts sur le résultat pour la banque ou l’investisseur.</a:t>
            </a:r>
          </a:p>
          <a:p>
            <a:pPr marL="0" indent="0">
              <a:buNone/>
            </a:pPr>
            <a:r>
              <a:rPr lang="fr-FR" sz="1600" dirty="0"/>
              <a:t> </a:t>
            </a:r>
          </a:p>
          <a:p>
            <a:pPr marL="273050" lvl="2">
              <a:buSzPct val="120000"/>
              <a:buBlip>
                <a:blip r:embed="rId2"/>
              </a:buBlip>
            </a:pPr>
            <a:r>
              <a:rPr lang="fr-FR" sz="1800" b="1" dirty="0"/>
              <a:t>Exemple :</a:t>
            </a:r>
          </a:p>
          <a:p>
            <a:r>
              <a:rPr lang="fr-FR" sz="1400" dirty="0"/>
              <a:t>La banque porte une option créant un delta short sur action. Cette sensibilité est couverte par un emprunt d’action et une vente dans le marché. La banque porte un risque de prêt-emprunt qu’elle accepte dans des conditions normales de marché.</a:t>
            </a:r>
          </a:p>
          <a:p>
            <a:r>
              <a:rPr lang="fr-FR" sz="1400" dirty="0"/>
              <a:t>En cas de très forte hausse sur le coût de prêt-emprunt, elle peut négocier à la mise en place une clause d’indemnisation sur le prêt-emprunt atteint un certain niveau (ou une clause de résiliation anticipée dans les cas où le titre n’est plus empruntable).</a:t>
            </a:r>
          </a:p>
          <a:p>
            <a:r>
              <a:rPr lang="fr-FR" sz="1400" dirty="0"/>
              <a:t>Une des principales difficultés pour couvrir les risques dans les situations anormales est la difficulté d’observer des prix. Peu de paramètres sont observables. Il faut prévoir une documentation qui formalise les processus de détermination des prix et de décision. Par exemple : nomination d’un agent de calcul indépendant chargé de faire les déterminations.</a:t>
            </a:r>
          </a:p>
          <a:p>
            <a:r>
              <a:rPr lang="fr-FR" sz="1400" dirty="0"/>
              <a:t>Les décisions de ce type restent cependant contestables et peuvent donner lieu à des procès aux tribunaux de commerce (dernier mécanisme d’arbitrage).</a:t>
            </a:r>
          </a:p>
          <a:p>
            <a:pPr marL="0" indent="0">
              <a:buNone/>
            </a:pPr>
            <a:endParaRPr lang="fr-FR" sz="1600" dirty="0"/>
          </a:p>
          <a:p>
            <a:pPr marL="630238" lvl="3" indent="0">
              <a:buNone/>
            </a:pPr>
            <a:endParaRPr lang="fr-FR" dirty="0"/>
          </a:p>
        </p:txBody>
      </p:sp>
    </p:spTree>
    <p:extLst>
      <p:ext uri="{BB962C8B-B14F-4D97-AF65-F5344CB8AC3E}">
        <p14:creationId xmlns:p14="http://schemas.microsoft.com/office/powerpoint/2010/main" val="348473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Règlementation</a:t>
            </a:r>
          </a:p>
        </p:txBody>
      </p:sp>
      <p:sp>
        <p:nvSpPr>
          <p:cNvPr id="3" name="Espace réservé du contenu 2"/>
          <p:cNvSpPr>
            <a:spLocks noGrp="1"/>
          </p:cNvSpPr>
          <p:nvPr>
            <p:ph idx="1"/>
          </p:nvPr>
        </p:nvSpPr>
        <p:spPr>
          <a:xfrm>
            <a:off x="270136" y="1264802"/>
            <a:ext cx="10053347" cy="5683685"/>
          </a:xfrm>
        </p:spPr>
        <p:txBody>
          <a:bodyPr/>
          <a:lstStyle/>
          <a:p>
            <a:pPr marL="273050" lvl="2">
              <a:buSzPct val="120000"/>
              <a:buBlip>
                <a:blip r:embed="rId2"/>
              </a:buBlip>
            </a:pPr>
            <a:endParaRPr lang="fr-FR" sz="1800" b="1" dirty="0"/>
          </a:p>
          <a:p>
            <a:pPr marL="273050" lvl="2">
              <a:buSzPct val="120000"/>
              <a:buBlip>
                <a:blip r:embed="rId2"/>
              </a:buBlip>
            </a:pPr>
            <a:r>
              <a:rPr lang="fr-FR" sz="1800" b="1" dirty="0"/>
              <a:t>Des produits devant respecter des critères</a:t>
            </a:r>
          </a:p>
          <a:p>
            <a:pPr lvl="2">
              <a:buBlip>
                <a:blip r:embed="rId3"/>
              </a:buBlip>
            </a:pPr>
            <a:r>
              <a:rPr lang="fr-FR" dirty="0"/>
              <a:t>Complexité limitée notamment pour l’offre au public</a:t>
            </a:r>
          </a:p>
          <a:p>
            <a:pPr marL="0" indent="0">
              <a:buNone/>
            </a:pPr>
            <a:r>
              <a:rPr lang="fr-FR" sz="1600" dirty="0"/>
              <a:t> </a:t>
            </a:r>
          </a:p>
          <a:p>
            <a:pPr marL="273050" lvl="2">
              <a:buSzPct val="120000"/>
              <a:buBlip>
                <a:blip r:embed="rId2"/>
              </a:buBlip>
            </a:pPr>
            <a:r>
              <a:rPr lang="fr-FR" sz="1800" b="1" dirty="0"/>
              <a:t>Une commercialisation des produits encadrée - </a:t>
            </a:r>
            <a:r>
              <a:rPr lang="fr-FR" sz="1800" b="1" dirty="0" err="1"/>
              <a:t>MiFID</a:t>
            </a:r>
            <a:endParaRPr lang="fr-FR" sz="1800" b="1" dirty="0"/>
          </a:p>
          <a:p>
            <a:pPr lvl="2">
              <a:buBlip>
                <a:blip r:embed="rId3"/>
              </a:buBlip>
            </a:pPr>
            <a:r>
              <a:rPr lang="fr-FR" dirty="0"/>
              <a:t>Règlementation AMF / MIFID : protection des investisseurs</a:t>
            </a:r>
          </a:p>
          <a:p>
            <a:pPr lvl="3">
              <a:buBlip>
                <a:blip r:embed="rId3"/>
              </a:buBlip>
            </a:pPr>
            <a:r>
              <a:rPr lang="fr-FR" dirty="0">
                <a:hlinkClick r:id="rId4"/>
              </a:rPr>
              <a:t>http://www.amf-france.org/Reglementation/Reglement-general-et-instructions/RG-mode-d-emploi.html</a:t>
            </a:r>
            <a:r>
              <a:rPr lang="fr-FR" dirty="0"/>
              <a:t>) </a:t>
            </a:r>
          </a:p>
          <a:p>
            <a:pPr lvl="3">
              <a:buBlip>
                <a:blip r:embed="rId3"/>
              </a:buBlip>
            </a:pPr>
            <a:r>
              <a:rPr lang="fr-FR" dirty="0"/>
              <a:t>Classification de client et modalités de commercialisation encadrées</a:t>
            </a:r>
          </a:p>
          <a:p>
            <a:pPr lvl="2">
              <a:buBlip>
                <a:blip r:embed="rId3"/>
              </a:buBlip>
            </a:pPr>
            <a:r>
              <a:rPr lang="fr-FR" dirty="0"/>
              <a:t>MIFID 2  / PRIIPS</a:t>
            </a:r>
          </a:p>
          <a:p>
            <a:pPr lvl="3">
              <a:buBlip>
                <a:blip r:embed="rId3"/>
              </a:buBlip>
            </a:pPr>
            <a:r>
              <a:rPr lang="fr-FR" dirty="0">
                <a:hlinkClick r:id="rId5"/>
              </a:rPr>
              <a:t>https://eiopa.europa.eu/</a:t>
            </a:r>
            <a:endParaRPr lang="fr-FR" dirty="0"/>
          </a:p>
          <a:p>
            <a:pPr lvl="3">
              <a:buBlip>
                <a:blip r:embed="rId3"/>
              </a:buBlip>
            </a:pPr>
            <a:r>
              <a:rPr lang="fr-FR" sz="1200" dirty="0"/>
              <a:t>https://www.eba.europa.eu/-/esas-finalise-key-information-documents-for-retail-investors-in-the-eu</a:t>
            </a:r>
          </a:p>
          <a:p>
            <a:pPr lvl="3">
              <a:buBlip>
                <a:blip r:embed="rId3"/>
              </a:buBlip>
            </a:pPr>
            <a:r>
              <a:rPr lang="fr-FR" sz="1200" dirty="0"/>
              <a:t>Mise en place d’une présentation standardisée des produits et de leurs risques</a:t>
            </a:r>
          </a:p>
          <a:p>
            <a:pPr lvl="3">
              <a:buBlip>
                <a:blip r:embed="rId3"/>
              </a:buBlip>
            </a:pPr>
            <a:r>
              <a:rPr lang="fr-FR" sz="1200" dirty="0"/>
              <a:t>Augmentation de l’information et de la protection des investisseurs</a:t>
            </a:r>
          </a:p>
          <a:p>
            <a:pPr marL="630238" lvl="3" indent="0">
              <a:buNone/>
            </a:pPr>
            <a:endParaRPr lang="fr-FR" dirty="0"/>
          </a:p>
        </p:txBody>
      </p:sp>
    </p:spTree>
    <p:extLst>
      <p:ext uri="{BB962C8B-B14F-4D97-AF65-F5344CB8AC3E}">
        <p14:creationId xmlns:p14="http://schemas.microsoft.com/office/powerpoint/2010/main" val="2603133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Documentation d’Informations Clés</a:t>
            </a:r>
          </a:p>
        </p:txBody>
      </p:sp>
      <p:pic>
        <p:nvPicPr>
          <p:cNvPr id="4" name="Espace réservé du contenu 3"/>
          <p:cNvPicPr>
            <a:picLocks noGrp="1" noChangeAspect="1"/>
          </p:cNvPicPr>
          <p:nvPr>
            <p:ph idx="1"/>
          </p:nvPr>
        </p:nvPicPr>
        <p:blipFill rotWithShape="1">
          <a:blip r:embed="rId2"/>
          <a:srcRect l="24379" t="12585" r="25946" b="6326"/>
          <a:stretch/>
        </p:blipFill>
        <p:spPr>
          <a:xfrm>
            <a:off x="594172" y="1044327"/>
            <a:ext cx="4680520" cy="5873595"/>
          </a:xfrm>
          <a:prstGeom prst="rect">
            <a:avLst/>
          </a:prstGeom>
        </p:spPr>
      </p:pic>
      <p:pic>
        <p:nvPicPr>
          <p:cNvPr id="5" name="Image 4"/>
          <p:cNvPicPr>
            <a:picLocks noChangeAspect="1"/>
          </p:cNvPicPr>
          <p:nvPr/>
        </p:nvPicPr>
        <p:blipFill rotWithShape="1">
          <a:blip r:embed="rId3"/>
          <a:srcRect l="24603" t="16196" r="25785"/>
          <a:stretch/>
        </p:blipFill>
        <p:spPr>
          <a:xfrm>
            <a:off x="5398125" y="1152231"/>
            <a:ext cx="4745643" cy="6162572"/>
          </a:xfrm>
          <a:prstGeom prst="rect">
            <a:avLst/>
          </a:prstGeom>
        </p:spPr>
      </p:pic>
    </p:spTree>
    <p:extLst>
      <p:ext uri="{BB962C8B-B14F-4D97-AF65-F5344CB8AC3E}">
        <p14:creationId xmlns:p14="http://schemas.microsoft.com/office/powerpoint/2010/main" val="39930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Documentation d’Informations Clés</a:t>
            </a:r>
          </a:p>
        </p:txBody>
      </p:sp>
      <p:pic>
        <p:nvPicPr>
          <p:cNvPr id="6" name="Image 5"/>
          <p:cNvPicPr>
            <a:picLocks noChangeAspect="1"/>
          </p:cNvPicPr>
          <p:nvPr/>
        </p:nvPicPr>
        <p:blipFill rotWithShape="1">
          <a:blip r:embed="rId2"/>
          <a:srcRect l="20065" t="41617" r="23001" b="33996"/>
          <a:stretch/>
        </p:blipFill>
        <p:spPr>
          <a:xfrm>
            <a:off x="1026220" y="1260351"/>
            <a:ext cx="6984776" cy="2304256"/>
          </a:xfrm>
          <a:prstGeom prst="rect">
            <a:avLst/>
          </a:prstGeom>
        </p:spPr>
      </p:pic>
      <p:pic>
        <p:nvPicPr>
          <p:cNvPr id="7" name="Image 6"/>
          <p:cNvPicPr>
            <a:picLocks noChangeAspect="1"/>
          </p:cNvPicPr>
          <p:nvPr/>
        </p:nvPicPr>
        <p:blipFill rotWithShape="1">
          <a:blip r:embed="rId3"/>
          <a:srcRect l="19478" t="33996" r="22414" b="30948"/>
          <a:stretch/>
        </p:blipFill>
        <p:spPr>
          <a:xfrm>
            <a:off x="954212" y="3780631"/>
            <a:ext cx="7128792" cy="3312368"/>
          </a:xfrm>
          <a:prstGeom prst="rect">
            <a:avLst/>
          </a:prstGeom>
        </p:spPr>
      </p:pic>
    </p:spTree>
    <p:extLst>
      <p:ext uri="{BB962C8B-B14F-4D97-AF65-F5344CB8AC3E}">
        <p14:creationId xmlns:p14="http://schemas.microsoft.com/office/powerpoint/2010/main" val="3046821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Des équipes spécialisées</a:t>
            </a:r>
          </a:p>
        </p:txBody>
      </p:sp>
      <p:sp>
        <p:nvSpPr>
          <p:cNvPr id="3" name="Espace réservé du contenu 2"/>
          <p:cNvSpPr>
            <a:spLocks noGrp="1"/>
          </p:cNvSpPr>
          <p:nvPr>
            <p:ph idx="1"/>
          </p:nvPr>
        </p:nvSpPr>
        <p:spPr>
          <a:xfrm>
            <a:off x="270136" y="1264802"/>
            <a:ext cx="10053347" cy="5683685"/>
          </a:xfrm>
        </p:spPr>
        <p:txBody>
          <a:bodyPr/>
          <a:lstStyle/>
          <a:p>
            <a:endParaRPr lang="fr-FR" sz="1600" dirty="0"/>
          </a:p>
          <a:p>
            <a:r>
              <a:rPr lang="fr-FR" sz="1600" dirty="0"/>
              <a:t> Equipes commerciales : chargées d’identifier les besoins clients, de vendre l’offre</a:t>
            </a:r>
          </a:p>
          <a:p>
            <a:pPr marL="0" indent="0">
              <a:buNone/>
            </a:pPr>
            <a:endParaRPr lang="fr-FR" sz="1600" dirty="0"/>
          </a:p>
          <a:p>
            <a:r>
              <a:rPr lang="fr-FR" sz="1600" dirty="0"/>
              <a:t>Structuration financière : définir les caractéristiques financières des produits, déterminer le prix des offres (à partir du prix de couverture assurant la rentabilité souhaitée par la banque)</a:t>
            </a:r>
          </a:p>
          <a:p>
            <a:pPr marL="0" indent="0">
              <a:buNone/>
            </a:pPr>
            <a:endParaRPr lang="fr-FR" sz="1600" dirty="0"/>
          </a:p>
          <a:p>
            <a:r>
              <a:rPr lang="fr-FR" sz="1600" dirty="0"/>
              <a:t>Structuration juridique : définir le contrat juridique documentant l’opération</a:t>
            </a:r>
          </a:p>
          <a:p>
            <a:endParaRPr lang="fr-FR" sz="1600" dirty="0"/>
          </a:p>
          <a:p>
            <a:r>
              <a:rPr lang="fr-FR" sz="1600" dirty="0"/>
              <a:t>Desk de trading/Gestion : Mise en œuvre de l’opération, gestion de la couverture, suivi du cycle de vie et du résultat</a:t>
            </a:r>
          </a:p>
          <a:p>
            <a:pPr marL="0" indent="0">
              <a:buNone/>
            </a:pPr>
            <a:endParaRPr lang="fr-FR" sz="1600" dirty="0"/>
          </a:p>
          <a:p>
            <a:r>
              <a:rPr lang="fr-FR" sz="1600" dirty="0"/>
              <a:t>Marketing Produit : Réaliser les supports commerciaux en intégrant notamment les avantages financiers des produits</a:t>
            </a:r>
          </a:p>
          <a:p>
            <a:pPr marL="0" indent="0">
              <a:buNone/>
            </a:pPr>
            <a:endParaRPr lang="fr-FR" sz="1600" dirty="0"/>
          </a:p>
          <a:p>
            <a:r>
              <a:rPr lang="fr-FR" sz="1600" dirty="0"/>
              <a:t>Contrôle risque : vérifier que les produits mis en place respectent les limites de risque de marché, opérationnel et de risque de contrepartie</a:t>
            </a:r>
          </a:p>
          <a:p>
            <a:r>
              <a:rPr lang="fr-FR" sz="1600" dirty="0"/>
              <a:t>Conformité : respect de la réglementation s’appliquant aux produits, à leur gestion et à leur commercialisation</a:t>
            </a:r>
          </a:p>
          <a:p>
            <a:pPr marL="0" indent="0">
              <a:buNone/>
            </a:pPr>
            <a:endParaRPr lang="fr-FR" sz="1600" dirty="0"/>
          </a:p>
          <a:p>
            <a:pPr marL="630238" lvl="3" indent="0">
              <a:buNone/>
            </a:pPr>
            <a:endParaRPr lang="fr-FR" dirty="0"/>
          </a:p>
        </p:txBody>
      </p:sp>
    </p:spTree>
    <p:extLst>
      <p:ext uri="{BB962C8B-B14F-4D97-AF65-F5344CB8AC3E}">
        <p14:creationId xmlns:p14="http://schemas.microsoft.com/office/powerpoint/2010/main" val="22234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70136" y="1264802"/>
            <a:ext cx="10053347" cy="5683685"/>
          </a:xfrm>
        </p:spPr>
        <p:txBody>
          <a:bodyPr/>
          <a:lstStyle/>
          <a:p>
            <a:pPr>
              <a:buBlip>
                <a:blip r:embed="rId2"/>
              </a:buBlip>
            </a:pPr>
            <a:r>
              <a:rPr lang="fr-FR" dirty="0" err="1"/>
              <a:t>Structured</a:t>
            </a:r>
            <a:r>
              <a:rPr lang="fr-FR" dirty="0"/>
              <a:t> </a:t>
            </a:r>
            <a:r>
              <a:rPr lang="fr-FR" dirty="0" err="1"/>
              <a:t>Products</a:t>
            </a:r>
            <a:r>
              <a:rPr lang="fr-FR" dirty="0"/>
              <a:t>? A </a:t>
            </a:r>
            <a:r>
              <a:rPr lang="fr-FR" dirty="0" err="1"/>
              <a:t>tool</a:t>
            </a:r>
            <a:r>
              <a:rPr lang="fr-FR" dirty="0"/>
              <a:t> for </a:t>
            </a:r>
            <a:r>
              <a:rPr lang="fr-FR" dirty="0" err="1"/>
              <a:t>risk</a:t>
            </a:r>
            <a:r>
              <a:rPr lang="fr-FR" dirty="0"/>
              <a:t> </a:t>
            </a:r>
            <a:r>
              <a:rPr lang="fr-FR" dirty="0" err="1"/>
              <a:t>recycling</a:t>
            </a:r>
            <a:endParaRPr lang="fr-FR" dirty="0"/>
          </a:p>
          <a:p>
            <a:pPr lvl="2">
              <a:buBlip>
                <a:blip r:embed="rId3"/>
              </a:buBlip>
            </a:pPr>
            <a:r>
              <a:rPr lang="fr-FR" dirty="0" err="1"/>
              <a:t>Usually</a:t>
            </a:r>
            <a:r>
              <a:rPr lang="fr-FR" dirty="0"/>
              <a:t>, an </a:t>
            </a:r>
            <a:r>
              <a:rPr lang="fr-FR" dirty="0" err="1"/>
              <a:t>investment</a:t>
            </a:r>
            <a:r>
              <a:rPr lang="fr-FR" dirty="0"/>
              <a:t> solution </a:t>
            </a:r>
            <a:r>
              <a:rPr lang="fr-FR" dirty="0" err="1"/>
              <a:t>built</a:t>
            </a:r>
            <a:r>
              <a:rPr lang="fr-FR" dirty="0"/>
              <a:t> </a:t>
            </a:r>
            <a:r>
              <a:rPr lang="fr-FR" dirty="0" err="1"/>
              <a:t>with</a:t>
            </a:r>
            <a:r>
              <a:rPr lang="fr-FR" dirty="0"/>
              <a:t> a bond and a </a:t>
            </a:r>
            <a:r>
              <a:rPr lang="fr-FR" dirty="0" err="1"/>
              <a:t>derivatives</a:t>
            </a:r>
            <a:endParaRPr lang="fr-FR" dirty="0"/>
          </a:p>
          <a:p>
            <a:pPr lvl="2">
              <a:buBlip>
                <a:blip r:embed="rId3"/>
              </a:buBlip>
            </a:pPr>
            <a:r>
              <a:rPr lang="fr-FR" dirty="0"/>
              <a:t>A bond </a:t>
            </a:r>
            <a:r>
              <a:rPr lang="fr-FR" dirty="0" err="1"/>
              <a:t>with</a:t>
            </a:r>
            <a:r>
              <a:rPr lang="fr-FR" dirty="0"/>
              <a:t> coupons or  </a:t>
            </a:r>
            <a:r>
              <a:rPr lang="fr-FR" dirty="0" err="1"/>
              <a:t>redemption</a:t>
            </a:r>
            <a:r>
              <a:rPr lang="fr-FR" dirty="0"/>
              <a:t> </a:t>
            </a:r>
            <a:r>
              <a:rPr lang="fr-FR" dirty="0" err="1"/>
              <a:t>price</a:t>
            </a:r>
            <a:r>
              <a:rPr lang="fr-FR" dirty="0"/>
              <a:t> </a:t>
            </a:r>
            <a:r>
              <a:rPr lang="fr-FR" dirty="0" err="1"/>
              <a:t>based</a:t>
            </a:r>
            <a:r>
              <a:rPr lang="fr-FR" dirty="0"/>
              <a:t> on a formula </a:t>
            </a:r>
            <a:r>
              <a:rPr lang="fr-FR" dirty="0" err="1"/>
              <a:t>linked</a:t>
            </a:r>
            <a:r>
              <a:rPr lang="fr-FR" dirty="0"/>
              <a:t> to an </a:t>
            </a:r>
            <a:r>
              <a:rPr lang="fr-FR" dirty="0" err="1"/>
              <a:t>underlying</a:t>
            </a:r>
            <a:r>
              <a:rPr lang="fr-FR" dirty="0"/>
              <a:t> (</a:t>
            </a:r>
            <a:r>
              <a:rPr lang="fr-FR" dirty="0" err="1"/>
              <a:t>share</a:t>
            </a:r>
            <a:r>
              <a:rPr lang="fr-FR" dirty="0"/>
              <a:t>, index, </a:t>
            </a:r>
            <a:r>
              <a:rPr lang="fr-FR" dirty="0" err="1"/>
              <a:t>floating</a:t>
            </a:r>
            <a:r>
              <a:rPr lang="fr-FR" dirty="0"/>
              <a:t> rate)</a:t>
            </a:r>
          </a:p>
          <a:p>
            <a:pPr>
              <a:buBlip>
                <a:blip r:embed="rId2"/>
              </a:buBlip>
            </a:pPr>
            <a:r>
              <a:rPr lang="fr-FR" dirty="0" err="1"/>
              <a:t>Transforming</a:t>
            </a:r>
            <a:r>
              <a:rPr lang="fr-FR" dirty="0"/>
              <a:t> a bond </a:t>
            </a:r>
            <a:r>
              <a:rPr lang="fr-FR" dirty="0" err="1"/>
              <a:t>yield</a:t>
            </a:r>
            <a:r>
              <a:rPr lang="fr-FR" dirty="0"/>
              <a:t> </a:t>
            </a:r>
            <a:r>
              <a:rPr lang="fr-FR" dirty="0" err="1"/>
              <a:t>into</a:t>
            </a:r>
            <a:r>
              <a:rPr lang="fr-FR" dirty="0"/>
              <a:t> a formula-</a:t>
            </a:r>
            <a:r>
              <a:rPr lang="fr-FR" dirty="0" err="1"/>
              <a:t>based</a:t>
            </a:r>
            <a:r>
              <a:rPr lang="fr-FR" dirty="0"/>
              <a:t> </a:t>
            </a:r>
            <a:r>
              <a:rPr lang="fr-FR" dirty="0" err="1"/>
              <a:t>redemption</a:t>
            </a:r>
            <a:endParaRPr lang="fr-FR" dirty="0"/>
          </a:p>
          <a:p>
            <a:pPr marL="357188" lvl="2" indent="0">
              <a:buNone/>
            </a:pPr>
            <a:endParaRPr lang="fr-FR" dirty="0"/>
          </a:p>
        </p:txBody>
      </p:sp>
      <p:sp>
        <p:nvSpPr>
          <p:cNvPr id="5" name="Titre 1"/>
          <p:cNvSpPr>
            <a:spLocks noGrp="1"/>
          </p:cNvSpPr>
          <p:nvPr>
            <p:ph type="title"/>
          </p:nvPr>
        </p:nvSpPr>
        <p:spPr>
          <a:xfrm>
            <a:off x="1278248" y="180231"/>
            <a:ext cx="9072048" cy="972000"/>
          </a:xfrm>
        </p:spPr>
        <p:txBody>
          <a:bodyPr/>
          <a:lstStyle/>
          <a:p>
            <a:br>
              <a:rPr lang="fr-FR" sz="2000" dirty="0">
                <a:latin typeface="+mn-lt"/>
              </a:rPr>
            </a:br>
            <a:r>
              <a:rPr lang="fr-FR" b="1" spc="0" dirty="0" err="1">
                <a:solidFill>
                  <a:srgbClr val="E64644"/>
                </a:solidFill>
                <a:latin typeface="+mn-lt"/>
              </a:rPr>
              <a:t>Structured</a:t>
            </a:r>
            <a:r>
              <a:rPr lang="fr-FR" b="1" spc="0" dirty="0">
                <a:solidFill>
                  <a:srgbClr val="E64644"/>
                </a:solidFill>
                <a:latin typeface="+mn-lt"/>
              </a:rPr>
              <a:t> </a:t>
            </a:r>
            <a:r>
              <a:rPr lang="fr-FR" b="1" spc="0" dirty="0" err="1">
                <a:solidFill>
                  <a:srgbClr val="E64644"/>
                </a:solidFill>
                <a:latin typeface="+mn-lt"/>
              </a:rPr>
              <a:t>Products</a:t>
            </a:r>
            <a:endParaRPr lang="fr-FR" b="1" spc="0" dirty="0">
              <a:solidFill>
                <a:srgbClr val="E64644"/>
              </a:solidFill>
              <a:latin typeface="+mn-lt"/>
            </a:endParaRPr>
          </a:p>
        </p:txBody>
      </p:sp>
      <p:sp>
        <p:nvSpPr>
          <p:cNvPr id="41" name="SubTitle1943556"/>
          <p:cNvSpPr txBox="1">
            <a:spLocks noChangeArrowheads="1"/>
          </p:cNvSpPr>
          <p:nvPr/>
        </p:nvSpPr>
        <p:spPr bwMode="auto">
          <a:xfrm>
            <a:off x="329384" y="3994252"/>
            <a:ext cx="1954972" cy="181573"/>
          </a:xfrm>
          <a:prstGeom prst="rect">
            <a:avLst/>
          </a:prstGeom>
          <a:noFill/>
          <a:ln w="12700" algn="ctr">
            <a:noFill/>
            <a:miter lim="800000"/>
            <a:headEnd/>
            <a:tailEnd/>
          </a:ln>
        </p:spPr>
        <p:txBody>
          <a:bodyPr lIns="0" tIns="0" rIns="0" bIns="0"/>
          <a:lstStyle/>
          <a:p>
            <a:pPr algn="l"/>
            <a:r>
              <a:rPr lang="fr-FR" sz="1000" u="sng" dirty="0">
                <a:solidFill>
                  <a:schemeClr val="tx2"/>
                </a:solidFill>
              </a:rPr>
              <a:t>If </a:t>
            </a:r>
            <a:r>
              <a:rPr lang="fr-FR" sz="1000" u="sng" dirty="0" err="1">
                <a:solidFill>
                  <a:schemeClr val="tx2"/>
                </a:solidFill>
              </a:rPr>
              <a:t>markets</a:t>
            </a:r>
            <a:r>
              <a:rPr lang="fr-FR" sz="1000" u="sng" dirty="0">
                <a:solidFill>
                  <a:schemeClr val="tx2"/>
                </a:solidFill>
              </a:rPr>
              <a:t> are up:</a:t>
            </a:r>
          </a:p>
          <a:p>
            <a:pPr algn="l"/>
            <a:endParaRPr lang="fr-FR" sz="800" u="sng" dirty="0">
              <a:solidFill>
                <a:srgbClr val="FF0000"/>
              </a:solidFill>
            </a:endParaRPr>
          </a:p>
        </p:txBody>
      </p:sp>
      <p:sp>
        <p:nvSpPr>
          <p:cNvPr id="42" name="Rectangle 142"/>
          <p:cNvSpPr>
            <a:spLocks noChangeArrowheads="1"/>
          </p:cNvSpPr>
          <p:nvPr/>
        </p:nvSpPr>
        <p:spPr bwMode="auto">
          <a:xfrm>
            <a:off x="2549145" y="3500871"/>
            <a:ext cx="1155270" cy="1491138"/>
          </a:xfrm>
          <a:prstGeom prst="rect">
            <a:avLst/>
          </a:prstGeom>
          <a:solidFill>
            <a:schemeClr val="accent5"/>
          </a:solidFill>
          <a:ln w="9525">
            <a:solidFill>
              <a:schemeClr val="accent6"/>
            </a:solidFill>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grpSp>
        <p:nvGrpSpPr>
          <p:cNvPr id="43" name="Group 8"/>
          <p:cNvGrpSpPr>
            <a:grpSpLocks/>
          </p:cNvGrpSpPr>
          <p:nvPr/>
        </p:nvGrpSpPr>
        <p:grpSpPr bwMode="auto">
          <a:xfrm>
            <a:off x="939459" y="5875678"/>
            <a:ext cx="1050400" cy="1048727"/>
            <a:chOff x="1811" y="3303"/>
            <a:chExt cx="1121" cy="917"/>
          </a:xfrm>
        </p:grpSpPr>
        <p:sp>
          <p:nvSpPr>
            <p:cNvPr id="44" name="Rectangle 6"/>
            <p:cNvSpPr>
              <a:spLocks noChangeArrowheads="1"/>
            </p:cNvSpPr>
            <p:nvPr/>
          </p:nvSpPr>
          <p:spPr bwMode="auto">
            <a:xfrm>
              <a:off x="1811" y="3303"/>
              <a:ext cx="1121" cy="917"/>
            </a:xfrm>
            <a:prstGeom prst="rect">
              <a:avLst/>
            </a:prstGeom>
            <a:solidFill>
              <a:schemeClr val="bg2"/>
            </a:solidFill>
            <a:ln w="9525">
              <a:solidFill>
                <a:schemeClr val="tx2"/>
              </a:solidFill>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sp>
          <p:nvSpPr>
            <p:cNvPr id="45" name="Rectangle 7"/>
            <p:cNvSpPr>
              <a:spLocks noChangeArrowheads="1"/>
            </p:cNvSpPr>
            <p:nvPr/>
          </p:nvSpPr>
          <p:spPr bwMode="auto">
            <a:xfrm>
              <a:off x="1811" y="3303"/>
              <a:ext cx="1121" cy="917"/>
            </a:xfrm>
            <a:prstGeom prst="rect">
              <a:avLst/>
            </a:prstGeom>
            <a:solidFill>
              <a:schemeClr val="bg2"/>
            </a:solidFill>
            <a:ln w="9525">
              <a:solidFill>
                <a:schemeClr val="tx2"/>
              </a:solidFill>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grpSp>
      <p:sp>
        <p:nvSpPr>
          <p:cNvPr id="47" name="Rectangle 10"/>
          <p:cNvSpPr>
            <a:spLocks noChangeArrowheads="1"/>
          </p:cNvSpPr>
          <p:nvPr/>
        </p:nvSpPr>
        <p:spPr bwMode="auto">
          <a:xfrm>
            <a:off x="1255581" y="6223784"/>
            <a:ext cx="618703"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a:ln>
                  <a:noFill/>
                </a:ln>
                <a:solidFill>
                  <a:schemeClr val="tx2"/>
                </a:solidFill>
                <a:effectLst/>
                <a:latin typeface="Arial" pitchFamily="34" charset="0"/>
                <a:cs typeface="Arial" pitchFamily="34" charset="0"/>
              </a:rPr>
              <a:t>Bond</a:t>
            </a:r>
          </a:p>
        </p:txBody>
      </p:sp>
      <p:sp>
        <p:nvSpPr>
          <p:cNvPr id="48" name="Rectangle 11"/>
          <p:cNvSpPr>
            <a:spLocks noChangeArrowheads="1"/>
          </p:cNvSpPr>
          <p:nvPr/>
        </p:nvSpPr>
        <p:spPr bwMode="auto">
          <a:xfrm>
            <a:off x="955298" y="5179049"/>
            <a:ext cx="1049658" cy="531797"/>
          </a:xfrm>
          <a:prstGeom prst="rect">
            <a:avLst/>
          </a:prstGeom>
          <a:solidFill>
            <a:schemeClr val="accent5"/>
          </a:solidFill>
          <a:ln w="9525">
            <a:solidFill>
              <a:schemeClr val="accent6"/>
            </a:solidFill>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sp>
        <p:nvSpPr>
          <p:cNvPr id="50" name="Rectangle 15"/>
          <p:cNvSpPr>
            <a:spLocks noChangeArrowheads="1"/>
          </p:cNvSpPr>
          <p:nvPr/>
        </p:nvSpPr>
        <p:spPr bwMode="auto">
          <a:xfrm>
            <a:off x="1154237" y="5409146"/>
            <a:ext cx="701518"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a:ln>
                  <a:noFill/>
                </a:ln>
                <a:solidFill>
                  <a:schemeClr val="tx2"/>
                </a:solidFill>
                <a:effectLst/>
                <a:latin typeface="Arial" pitchFamily="34" charset="0"/>
                <a:cs typeface="Arial" pitchFamily="34" charset="0"/>
              </a:rPr>
              <a:t>Derivatives</a:t>
            </a:r>
          </a:p>
        </p:txBody>
      </p:sp>
      <p:sp>
        <p:nvSpPr>
          <p:cNvPr id="51" name="Rectangle 139"/>
          <p:cNvSpPr>
            <a:spLocks noChangeArrowheads="1"/>
          </p:cNvSpPr>
          <p:nvPr/>
        </p:nvSpPr>
        <p:spPr bwMode="auto">
          <a:xfrm>
            <a:off x="2948006" y="4148691"/>
            <a:ext cx="566300"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sz="1000" dirty="0">
                <a:solidFill>
                  <a:schemeClr val="tx2"/>
                </a:solidFill>
                <a:latin typeface="Arial Narrow" pitchFamily="34" charset="0"/>
                <a:cs typeface="Arial" pitchFamily="34" charset="0"/>
              </a:rPr>
              <a:t>Profit</a:t>
            </a:r>
            <a:r>
              <a:rPr kumimoji="0" lang="fr-FR" sz="1000" b="1" i="0" u="none" strike="noStrike" cap="none" normalizeH="0" baseline="0" dirty="0">
                <a:ln>
                  <a:noFill/>
                </a:ln>
                <a:solidFill>
                  <a:srgbClr val="FF0000"/>
                </a:solidFill>
                <a:effectLst/>
                <a:latin typeface="Arial Narrow" pitchFamily="34" charset="0"/>
                <a:cs typeface="Arial" pitchFamily="34" charset="0"/>
              </a:rPr>
              <a:t> </a:t>
            </a:r>
            <a:endParaRPr kumimoji="0" lang="fr-FR" sz="1000" b="0" i="0" u="none" strike="noStrike" cap="none" normalizeH="0" baseline="0" dirty="0">
              <a:ln>
                <a:noFill/>
              </a:ln>
              <a:solidFill>
                <a:srgbClr val="FF0000"/>
              </a:solidFill>
              <a:effectLst/>
              <a:latin typeface="Arial" pitchFamily="34" charset="0"/>
              <a:cs typeface="Arial" pitchFamily="34" charset="0"/>
            </a:endParaRPr>
          </a:p>
        </p:txBody>
      </p:sp>
      <p:grpSp>
        <p:nvGrpSpPr>
          <p:cNvPr id="52" name="Group 144"/>
          <p:cNvGrpSpPr>
            <a:grpSpLocks/>
          </p:cNvGrpSpPr>
          <p:nvPr/>
        </p:nvGrpSpPr>
        <p:grpSpPr bwMode="auto">
          <a:xfrm>
            <a:off x="2549144" y="5179050"/>
            <a:ext cx="1155398" cy="1740742"/>
            <a:chOff x="3262" y="2828"/>
            <a:chExt cx="1107" cy="1392"/>
          </a:xfrm>
        </p:grpSpPr>
        <p:sp>
          <p:nvSpPr>
            <p:cNvPr id="53" name="Rectangle 142"/>
            <p:cNvSpPr>
              <a:spLocks noChangeArrowheads="1"/>
            </p:cNvSpPr>
            <p:nvPr/>
          </p:nvSpPr>
          <p:spPr bwMode="auto">
            <a:xfrm>
              <a:off x="3262" y="2828"/>
              <a:ext cx="1107" cy="1392"/>
            </a:xfrm>
            <a:prstGeom prst="rect">
              <a:avLst/>
            </a:prstGeom>
            <a:solidFill>
              <a:schemeClr val="bg2"/>
            </a:solidFill>
            <a:ln w="9525">
              <a:solidFill>
                <a:schemeClr val="tx2"/>
              </a:solidFill>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sp>
          <p:nvSpPr>
            <p:cNvPr id="54" name="Rectangle 143"/>
            <p:cNvSpPr>
              <a:spLocks noChangeArrowheads="1"/>
            </p:cNvSpPr>
            <p:nvPr/>
          </p:nvSpPr>
          <p:spPr bwMode="auto">
            <a:xfrm>
              <a:off x="3262" y="2828"/>
              <a:ext cx="1107" cy="1392"/>
            </a:xfrm>
            <a:prstGeom prst="rect">
              <a:avLst/>
            </a:prstGeom>
            <a:solidFill>
              <a:schemeClr val="bg2"/>
            </a:solidFill>
            <a:ln w="9525">
              <a:solidFill>
                <a:schemeClr val="tx2"/>
              </a:solidFill>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grpSp>
      <p:sp>
        <p:nvSpPr>
          <p:cNvPr id="56" name="Rectangle 146"/>
          <p:cNvSpPr>
            <a:spLocks noChangeArrowheads="1"/>
          </p:cNvSpPr>
          <p:nvPr/>
        </p:nvSpPr>
        <p:spPr bwMode="auto">
          <a:xfrm>
            <a:off x="2849580" y="5807820"/>
            <a:ext cx="547321"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dirty="0">
                <a:ln>
                  <a:noFill/>
                </a:ln>
                <a:solidFill>
                  <a:schemeClr val="tx2"/>
                </a:solidFill>
                <a:effectLst/>
                <a:latin typeface="Arial Narrow" pitchFamily="34" charset="0"/>
                <a:cs typeface="Arial" pitchFamily="34" charset="0"/>
              </a:rPr>
              <a:t>Initial Investment</a:t>
            </a:r>
            <a:endParaRPr kumimoji="0" lang="fr-FR" sz="1000" b="0" i="0" u="none" strike="noStrike" cap="none" normalizeH="0" baseline="0" dirty="0">
              <a:ln>
                <a:noFill/>
              </a:ln>
              <a:solidFill>
                <a:schemeClr val="tx2"/>
              </a:solidFill>
              <a:effectLst/>
              <a:latin typeface="Arial" pitchFamily="34" charset="0"/>
              <a:cs typeface="Arial" pitchFamily="34" charset="0"/>
            </a:endParaRPr>
          </a:p>
        </p:txBody>
      </p:sp>
      <p:sp>
        <p:nvSpPr>
          <p:cNvPr id="57" name="Freeform 147"/>
          <p:cNvSpPr>
            <a:spLocks noEditPoints="1"/>
          </p:cNvSpPr>
          <p:nvPr/>
        </p:nvSpPr>
        <p:spPr bwMode="auto">
          <a:xfrm>
            <a:off x="610845" y="5179050"/>
            <a:ext cx="146967" cy="1740742"/>
          </a:xfrm>
          <a:custGeom>
            <a:avLst/>
            <a:gdLst/>
            <a:ahLst/>
            <a:cxnLst>
              <a:cxn ang="0">
                <a:pos x="166" y="13"/>
              </a:cxn>
              <a:cxn ang="0">
                <a:pos x="147" y="20"/>
              </a:cxn>
              <a:cxn ang="0">
                <a:pos x="155" y="5"/>
              </a:cxn>
              <a:cxn ang="0">
                <a:pos x="183" y="0"/>
              </a:cxn>
              <a:cxn ang="0">
                <a:pos x="122" y="42"/>
              </a:cxn>
              <a:cxn ang="0">
                <a:pos x="107" y="67"/>
              </a:cxn>
              <a:cxn ang="0">
                <a:pos x="98" y="62"/>
              </a:cxn>
              <a:cxn ang="0">
                <a:pos x="114" y="35"/>
              </a:cxn>
              <a:cxn ang="0">
                <a:pos x="97" y="103"/>
              </a:cxn>
              <a:cxn ang="0">
                <a:pos x="96" y="144"/>
              </a:cxn>
              <a:cxn ang="0">
                <a:pos x="87" y="106"/>
              </a:cxn>
              <a:cxn ang="0">
                <a:pos x="96" y="175"/>
              </a:cxn>
              <a:cxn ang="0">
                <a:pos x="86" y="175"/>
              </a:cxn>
              <a:cxn ang="0">
                <a:pos x="96" y="290"/>
              </a:cxn>
              <a:cxn ang="0">
                <a:pos x="96" y="249"/>
              </a:cxn>
              <a:cxn ang="0">
                <a:pos x="86" y="364"/>
              </a:cxn>
              <a:cxn ang="0">
                <a:pos x="96" y="395"/>
              </a:cxn>
              <a:cxn ang="0">
                <a:pos x="86" y="395"/>
              </a:cxn>
              <a:cxn ang="0">
                <a:pos x="96" y="511"/>
              </a:cxn>
              <a:cxn ang="0">
                <a:pos x="96" y="469"/>
              </a:cxn>
              <a:cxn ang="0">
                <a:pos x="96" y="581"/>
              </a:cxn>
              <a:cxn ang="0">
                <a:pos x="86" y="580"/>
              </a:cxn>
              <a:cxn ang="0">
                <a:pos x="96" y="542"/>
              </a:cxn>
              <a:cxn ang="0">
                <a:pos x="80" y="635"/>
              </a:cxn>
              <a:cxn ang="0">
                <a:pos x="67" y="654"/>
              </a:cxn>
              <a:cxn ang="0">
                <a:pos x="66" y="638"/>
              </a:cxn>
              <a:cxn ang="0">
                <a:pos x="79" y="612"/>
              </a:cxn>
              <a:cxn ang="0">
                <a:pos x="37" y="677"/>
              </a:cxn>
              <a:cxn ang="0">
                <a:pos x="9" y="686"/>
              </a:cxn>
              <a:cxn ang="0">
                <a:pos x="7" y="676"/>
              </a:cxn>
              <a:cxn ang="0">
                <a:pos x="32" y="669"/>
              </a:cxn>
              <a:cxn ang="0">
                <a:pos x="30" y="683"/>
              </a:cxn>
              <a:cxn ang="0">
                <a:pos x="54" y="697"/>
              </a:cxn>
              <a:cxn ang="0">
                <a:pos x="57" y="715"/>
              </a:cxn>
              <a:cxn ang="0">
                <a:pos x="40" y="700"/>
              </a:cxn>
              <a:cxn ang="0">
                <a:pos x="30" y="683"/>
              </a:cxn>
              <a:cxn ang="0">
                <a:pos x="89" y="749"/>
              </a:cxn>
              <a:cxn ang="0">
                <a:pos x="95" y="776"/>
              </a:cxn>
              <a:cxn ang="0">
                <a:pos x="82" y="763"/>
              </a:cxn>
              <a:cxn ang="0">
                <a:pos x="74" y="740"/>
              </a:cxn>
              <a:cxn ang="0">
                <a:pos x="96" y="850"/>
              </a:cxn>
              <a:cxn ang="0">
                <a:pos x="96" y="808"/>
              </a:cxn>
              <a:cxn ang="0">
                <a:pos x="86" y="924"/>
              </a:cxn>
              <a:cxn ang="0">
                <a:pos x="96" y="955"/>
              </a:cxn>
              <a:cxn ang="0">
                <a:pos x="86" y="955"/>
              </a:cxn>
              <a:cxn ang="0">
                <a:pos x="96" y="1071"/>
              </a:cxn>
              <a:cxn ang="0">
                <a:pos x="96" y="1029"/>
              </a:cxn>
              <a:cxn ang="0">
                <a:pos x="86" y="1144"/>
              </a:cxn>
              <a:cxn ang="0">
                <a:pos x="96" y="1175"/>
              </a:cxn>
              <a:cxn ang="0">
                <a:pos x="86" y="1175"/>
              </a:cxn>
              <a:cxn ang="0">
                <a:pos x="97" y="1257"/>
              </a:cxn>
              <a:cxn ang="0">
                <a:pos x="103" y="1288"/>
              </a:cxn>
              <a:cxn ang="0">
                <a:pos x="94" y="1291"/>
              </a:cxn>
              <a:cxn ang="0">
                <a:pos x="87" y="1258"/>
              </a:cxn>
              <a:cxn ang="0">
                <a:pos x="116" y="1315"/>
              </a:cxn>
              <a:cxn ang="0">
                <a:pos x="135" y="1335"/>
              </a:cxn>
              <a:cxn ang="0">
                <a:pos x="139" y="1351"/>
              </a:cxn>
              <a:cxn ang="0">
                <a:pos x="121" y="1336"/>
              </a:cxn>
              <a:cxn ang="0">
                <a:pos x="116" y="1315"/>
              </a:cxn>
              <a:cxn ang="0">
                <a:pos x="184" y="1353"/>
              </a:cxn>
              <a:cxn ang="0">
                <a:pos x="170" y="1362"/>
              </a:cxn>
            </a:cxnLst>
            <a:rect l="0" t="0" r="r" b="b"/>
            <a:pathLst>
              <a:path w="184" h="1364">
                <a:moveTo>
                  <a:pt x="184" y="10"/>
                </a:moveTo>
                <a:lnTo>
                  <a:pt x="174" y="11"/>
                </a:lnTo>
                <a:lnTo>
                  <a:pt x="166" y="13"/>
                </a:lnTo>
                <a:lnTo>
                  <a:pt x="158" y="15"/>
                </a:lnTo>
                <a:lnTo>
                  <a:pt x="150" y="19"/>
                </a:lnTo>
                <a:lnTo>
                  <a:pt x="147" y="20"/>
                </a:lnTo>
                <a:lnTo>
                  <a:pt x="142" y="12"/>
                </a:lnTo>
                <a:lnTo>
                  <a:pt x="146" y="9"/>
                </a:lnTo>
                <a:lnTo>
                  <a:pt x="155" y="5"/>
                </a:lnTo>
                <a:lnTo>
                  <a:pt x="164" y="2"/>
                </a:lnTo>
                <a:lnTo>
                  <a:pt x="174" y="1"/>
                </a:lnTo>
                <a:lnTo>
                  <a:pt x="183" y="0"/>
                </a:lnTo>
                <a:lnTo>
                  <a:pt x="184" y="10"/>
                </a:lnTo>
                <a:close/>
                <a:moveTo>
                  <a:pt x="124" y="39"/>
                </a:moveTo>
                <a:lnTo>
                  <a:pt x="122" y="42"/>
                </a:lnTo>
                <a:lnTo>
                  <a:pt x="116" y="49"/>
                </a:lnTo>
                <a:lnTo>
                  <a:pt x="111" y="58"/>
                </a:lnTo>
                <a:lnTo>
                  <a:pt x="107" y="67"/>
                </a:lnTo>
                <a:lnTo>
                  <a:pt x="104" y="73"/>
                </a:lnTo>
                <a:lnTo>
                  <a:pt x="95" y="69"/>
                </a:lnTo>
                <a:lnTo>
                  <a:pt x="98" y="62"/>
                </a:lnTo>
                <a:lnTo>
                  <a:pt x="103" y="52"/>
                </a:lnTo>
                <a:lnTo>
                  <a:pt x="108" y="43"/>
                </a:lnTo>
                <a:lnTo>
                  <a:pt x="114" y="35"/>
                </a:lnTo>
                <a:lnTo>
                  <a:pt x="117" y="32"/>
                </a:lnTo>
                <a:lnTo>
                  <a:pt x="124" y="39"/>
                </a:lnTo>
                <a:close/>
                <a:moveTo>
                  <a:pt x="97" y="103"/>
                </a:moveTo>
                <a:lnTo>
                  <a:pt x="97" y="107"/>
                </a:lnTo>
                <a:lnTo>
                  <a:pt x="96" y="118"/>
                </a:lnTo>
                <a:lnTo>
                  <a:pt x="96" y="144"/>
                </a:lnTo>
                <a:lnTo>
                  <a:pt x="86" y="144"/>
                </a:lnTo>
                <a:lnTo>
                  <a:pt x="86" y="118"/>
                </a:lnTo>
                <a:lnTo>
                  <a:pt x="87" y="106"/>
                </a:lnTo>
                <a:lnTo>
                  <a:pt x="87" y="101"/>
                </a:lnTo>
                <a:lnTo>
                  <a:pt x="97" y="103"/>
                </a:lnTo>
                <a:close/>
                <a:moveTo>
                  <a:pt x="96" y="175"/>
                </a:moveTo>
                <a:lnTo>
                  <a:pt x="96" y="217"/>
                </a:lnTo>
                <a:lnTo>
                  <a:pt x="86" y="217"/>
                </a:lnTo>
                <a:lnTo>
                  <a:pt x="86" y="175"/>
                </a:lnTo>
                <a:lnTo>
                  <a:pt x="96" y="175"/>
                </a:lnTo>
                <a:close/>
                <a:moveTo>
                  <a:pt x="96" y="249"/>
                </a:moveTo>
                <a:lnTo>
                  <a:pt x="96" y="290"/>
                </a:lnTo>
                <a:lnTo>
                  <a:pt x="86" y="290"/>
                </a:lnTo>
                <a:lnTo>
                  <a:pt x="86" y="249"/>
                </a:lnTo>
                <a:lnTo>
                  <a:pt x="96" y="249"/>
                </a:lnTo>
                <a:close/>
                <a:moveTo>
                  <a:pt x="96" y="322"/>
                </a:moveTo>
                <a:lnTo>
                  <a:pt x="96" y="364"/>
                </a:lnTo>
                <a:lnTo>
                  <a:pt x="86" y="364"/>
                </a:lnTo>
                <a:lnTo>
                  <a:pt x="86" y="322"/>
                </a:lnTo>
                <a:lnTo>
                  <a:pt x="96" y="322"/>
                </a:lnTo>
                <a:close/>
                <a:moveTo>
                  <a:pt x="96" y="395"/>
                </a:moveTo>
                <a:lnTo>
                  <a:pt x="96" y="437"/>
                </a:lnTo>
                <a:lnTo>
                  <a:pt x="86" y="437"/>
                </a:lnTo>
                <a:lnTo>
                  <a:pt x="86" y="395"/>
                </a:lnTo>
                <a:lnTo>
                  <a:pt x="96" y="395"/>
                </a:lnTo>
                <a:close/>
                <a:moveTo>
                  <a:pt x="96" y="469"/>
                </a:moveTo>
                <a:lnTo>
                  <a:pt x="96" y="511"/>
                </a:lnTo>
                <a:lnTo>
                  <a:pt x="86" y="511"/>
                </a:lnTo>
                <a:lnTo>
                  <a:pt x="86" y="469"/>
                </a:lnTo>
                <a:lnTo>
                  <a:pt x="96" y="469"/>
                </a:lnTo>
                <a:close/>
                <a:moveTo>
                  <a:pt x="96" y="542"/>
                </a:moveTo>
                <a:lnTo>
                  <a:pt x="96" y="569"/>
                </a:lnTo>
                <a:lnTo>
                  <a:pt x="96" y="581"/>
                </a:lnTo>
                <a:lnTo>
                  <a:pt x="95" y="585"/>
                </a:lnTo>
                <a:lnTo>
                  <a:pt x="85" y="583"/>
                </a:lnTo>
                <a:lnTo>
                  <a:pt x="86" y="580"/>
                </a:lnTo>
                <a:lnTo>
                  <a:pt x="86" y="569"/>
                </a:lnTo>
                <a:lnTo>
                  <a:pt x="86" y="542"/>
                </a:lnTo>
                <a:lnTo>
                  <a:pt x="96" y="542"/>
                </a:lnTo>
                <a:close/>
                <a:moveTo>
                  <a:pt x="88" y="616"/>
                </a:moveTo>
                <a:lnTo>
                  <a:pt x="85" y="625"/>
                </a:lnTo>
                <a:lnTo>
                  <a:pt x="80" y="635"/>
                </a:lnTo>
                <a:lnTo>
                  <a:pt x="74" y="644"/>
                </a:lnTo>
                <a:lnTo>
                  <a:pt x="68" y="652"/>
                </a:lnTo>
                <a:lnTo>
                  <a:pt x="67" y="654"/>
                </a:lnTo>
                <a:lnTo>
                  <a:pt x="59" y="647"/>
                </a:lnTo>
                <a:lnTo>
                  <a:pt x="60" y="646"/>
                </a:lnTo>
                <a:lnTo>
                  <a:pt x="66" y="638"/>
                </a:lnTo>
                <a:lnTo>
                  <a:pt x="71" y="630"/>
                </a:lnTo>
                <a:lnTo>
                  <a:pt x="75" y="621"/>
                </a:lnTo>
                <a:lnTo>
                  <a:pt x="79" y="612"/>
                </a:lnTo>
                <a:lnTo>
                  <a:pt x="88" y="616"/>
                </a:lnTo>
                <a:close/>
                <a:moveTo>
                  <a:pt x="42" y="675"/>
                </a:moveTo>
                <a:lnTo>
                  <a:pt x="37" y="677"/>
                </a:lnTo>
                <a:lnTo>
                  <a:pt x="28" y="682"/>
                </a:lnTo>
                <a:lnTo>
                  <a:pt x="19" y="685"/>
                </a:lnTo>
                <a:lnTo>
                  <a:pt x="9" y="686"/>
                </a:lnTo>
                <a:lnTo>
                  <a:pt x="1" y="687"/>
                </a:lnTo>
                <a:lnTo>
                  <a:pt x="0" y="677"/>
                </a:lnTo>
                <a:lnTo>
                  <a:pt x="7" y="676"/>
                </a:lnTo>
                <a:lnTo>
                  <a:pt x="16" y="675"/>
                </a:lnTo>
                <a:lnTo>
                  <a:pt x="24" y="672"/>
                </a:lnTo>
                <a:lnTo>
                  <a:pt x="32" y="669"/>
                </a:lnTo>
                <a:lnTo>
                  <a:pt x="37" y="666"/>
                </a:lnTo>
                <a:lnTo>
                  <a:pt x="42" y="675"/>
                </a:lnTo>
                <a:close/>
                <a:moveTo>
                  <a:pt x="30" y="683"/>
                </a:moveTo>
                <a:lnTo>
                  <a:pt x="37" y="686"/>
                </a:lnTo>
                <a:lnTo>
                  <a:pt x="46" y="691"/>
                </a:lnTo>
                <a:lnTo>
                  <a:pt x="54" y="697"/>
                </a:lnTo>
                <a:lnTo>
                  <a:pt x="61" y="704"/>
                </a:lnTo>
                <a:lnTo>
                  <a:pt x="65" y="708"/>
                </a:lnTo>
                <a:lnTo>
                  <a:pt x="57" y="715"/>
                </a:lnTo>
                <a:lnTo>
                  <a:pt x="54" y="712"/>
                </a:lnTo>
                <a:lnTo>
                  <a:pt x="48" y="705"/>
                </a:lnTo>
                <a:lnTo>
                  <a:pt x="40" y="700"/>
                </a:lnTo>
                <a:lnTo>
                  <a:pt x="33" y="696"/>
                </a:lnTo>
                <a:lnTo>
                  <a:pt x="26" y="692"/>
                </a:lnTo>
                <a:lnTo>
                  <a:pt x="30" y="683"/>
                </a:lnTo>
                <a:close/>
                <a:moveTo>
                  <a:pt x="83" y="735"/>
                </a:moveTo>
                <a:lnTo>
                  <a:pt x="85" y="738"/>
                </a:lnTo>
                <a:lnTo>
                  <a:pt x="89" y="749"/>
                </a:lnTo>
                <a:lnTo>
                  <a:pt x="92" y="760"/>
                </a:lnTo>
                <a:lnTo>
                  <a:pt x="94" y="771"/>
                </a:lnTo>
                <a:lnTo>
                  <a:pt x="95" y="776"/>
                </a:lnTo>
                <a:lnTo>
                  <a:pt x="85" y="778"/>
                </a:lnTo>
                <a:lnTo>
                  <a:pt x="84" y="773"/>
                </a:lnTo>
                <a:lnTo>
                  <a:pt x="82" y="763"/>
                </a:lnTo>
                <a:lnTo>
                  <a:pt x="79" y="753"/>
                </a:lnTo>
                <a:lnTo>
                  <a:pt x="76" y="743"/>
                </a:lnTo>
                <a:lnTo>
                  <a:pt x="74" y="740"/>
                </a:lnTo>
                <a:lnTo>
                  <a:pt x="83" y="735"/>
                </a:lnTo>
                <a:close/>
                <a:moveTo>
                  <a:pt x="96" y="808"/>
                </a:moveTo>
                <a:lnTo>
                  <a:pt x="96" y="850"/>
                </a:lnTo>
                <a:lnTo>
                  <a:pt x="86" y="850"/>
                </a:lnTo>
                <a:lnTo>
                  <a:pt x="86" y="808"/>
                </a:lnTo>
                <a:lnTo>
                  <a:pt x="96" y="808"/>
                </a:lnTo>
                <a:close/>
                <a:moveTo>
                  <a:pt x="96" y="882"/>
                </a:moveTo>
                <a:lnTo>
                  <a:pt x="96" y="924"/>
                </a:lnTo>
                <a:lnTo>
                  <a:pt x="86" y="924"/>
                </a:lnTo>
                <a:lnTo>
                  <a:pt x="86" y="882"/>
                </a:lnTo>
                <a:lnTo>
                  <a:pt x="96" y="882"/>
                </a:lnTo>
                <a:close/>
                <a:moveTo>
                  <a:pt x="96" y="955"/>
                </a:moveTo>
                <a:lnTo>
                  <a:pt x="96" y="997"/>
                </a:lnTo>
                <a:lnTo>
                  <a:pt x="86" y="997"/>
                </a:lnTo>
                <a:lnTo>
                  <a:pt x="86" y="955"/>
                </a:lnTo>
                <a:lnTo>
                  <a:pt x="96" y="955"/>
                </a:lnTo>
                <a:close/>
                <a:moveTo>
                  <a:pt x="96" y="1029"/>
                </a:moveTo>
                <a:lnTo>
                  <a:pt x="96" y="1071"/>
                </a:lnTo>
                <a:lnTo>
                  <a:pt x="86" y="1071"/>
                </a:lnTo>
                <a:lnTo>
                  <a:pt x="86" y="1029"/>
                </a:lnTo>
                <a:lnTo>
                  <a:pt x="96" y="1029"/>
                </a:lnTo>
                <a:close/>
                <a:moveTo>
                  <a:pt x="96" y="1102"/>
                </a:moveTo>
                <a:lnTo>
                  <a:pt x="96" y="1144"/>
                </a:lnTo>
                <a:lnTo>
                  <a:pt x="86" y="1144"/>
                </a:lnTo>
                <a:lnTo>
                  <a:pt x="86" y="1102"/>
                </a:lnTo>
                <a:lnTo>
                  <a:pt x="96" y="1102"/>
                </a:lnTo>
                <a:close/>
                <a:moveTo>
                  <a:pt x="96" y="1175"/>
                </a:moveTo>
                <a:lnTo>
                  <a:pt x="96" y="1217"/>
                </a:lnTo>
                <a:lnTo>
                  <a:pt x="86" y="1217"/>
                </a:lnTo>
                <a:lnTo>
                  <a:pt x="86" y="1175"/>
                </a:lnTo>
                <a:lnTo>
                  <a:pt x="96" y="1175"/>
                </a:lnTo>
                <a:close/>
                <a:moveTo>
                  <a:pt x="96" y="1248"/>
                </a:moveTo>
                <a:lnTo>
                  <a:pt x="97" y="1257"/>
                </a:lnTo>
                <a:lnTo>
                  <a:pt x="98" y="1268"/>
                </a:lnTo>
                <a:lnTo>
                  <a:pt x="100" y="1278"/>
                </a:lnTo>
                <a:lnTo>
                  <a:pt x="103" y="1288"/>
                </a:lnTo>
                <a:lnTo>
                  <a:pt x="103" y="1288"/>
                </a:lnTo>
                <a:lnTo>
                  <a:pt x="94" y="1292"/>
                </a:lnTo>
                <a:lnTo>
                  <a:pt x="94" y="1291"/>
                </a:lnTo>
                <a:lnTo>
                  <a:pt x="90" y="1281"/>
                </a:lnTo>
                <a:lnTo>
                  <a:pt x="88" y="1269"/>
                </a:lnTo>
                <a:lnTo>
                  <a:pt x="87" y="1258"/>
                </a:lnTo>
                <a:lnTo>
                  <a:pt x="86" y="1249"/>
                </a:lnTo>
                <a:lnTo>
                  <a:pt x="96" y="1248"/>
                </a:lnTo>
                <a:close/>
                <a:moveTo>
                  <a:pt x="116" y="1315"/>
                </a:moveTo>
                <a:lnTo>
                  <a:pt x="122" y="1322"/>
                </a:lnTo>
                <a:lnTo>
                  <a:pt x="129" y="1329"/>
                </a:lnTo>
                <a:lnTo>
                  <a:pt x="135" y="1335"/>
                </a:lnTo>
                <a:lnTo>
                  <a:pt x="143" y="1341"/>
                </a:lnTo>
                <a:lnTo>
                  <a:pt x="144" y="1342"/>
                </a:lnTo>
                <a:lnTo>
                  <a:pt x="139" y="1351"/>
                </a:lnTo>
                <a:lnTo>
                  <a:pt x="136" y="1349"/>
                </a:lnTo>
                <a:lnTo>
                  <a:pt x="128" y="1343"/>
                </a:lnTo>
                <a:lnTo>
                  <a:pt x="121" y="1336"/>
                </a:lnTo>
                <a:lnTo>
                  <a:pt x="114" y="1329"/>
                </a:lnTo>
                <a:lnTo>
                  <a:pt x="108" y="1321"/>
                </a:lnTo>
                <a:lnTo>
                  <a:pt x="116" y="1315"/>
                </a:lnTo>
                <a:close/>
                <a:moveTo>
                  <a:pt x="172" y="1352"/>
                </a:moveTo>
                <a:lnTo>
                  <a:pt x="175" y="1353"/>
                </a:lnTo>
                <a:lnTo>
                  <a:pt x="184" y="1353"/>
                </a:lnTo>
                <a:lnTo>
                  <a:pt x="183" y="1364"/>
                </a:lnTo>
                <a:lnTo>
                  <a:pt x="173" y="1363"/>
                </a:lnTo>
                <a:lnTo>
                  <a:pt x="170" y="1362"/>
                </a:lnTo>
                <a:lnTo>
                  <a:pt x="172" y="1352"/>
                </a:lnTo>
                <a:close/>
              </a:path>
            </a:pathLst>
          </a:custGeom>
          <a:solidFill>
            <a:schemeClr val="tx2">
              <a:lumMod val="50000"/>
            </a:schemeClr>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sp>
        <p:nvSpPr>
          <p:cNvPr id="58" name="Freeform 148"/>
          <p:cNvSpPr>
            <a:spLocks noEditPoints="1"/>
          </p:cNvSpPr>
          <p:nvPr/>
        </p:nvSpPr>
        <p:spPr bwMode="auto">
          <a:xfrm>
            <a:off x="1989861" y="6000939"/>
            <a:ext cx="559284" cy="344649"/>
          </a:xfrm>
          <a:custGeom>
            <a:avLst/>
            <a:gdLst/>
            <a:ahLst/>
            <a:cxnLst>
              <a:cxn ang="0">
                <a:pos x="0" y="452"/>
              </a:cxn>
              <a:cxn ang="0">
                <a:pos x="24" y="418"/>
              </a:cxn>
              <a:cxn ang="0">
                <a:pos x="32" y="424"/>
              </a:cxn>
              <a:cxn ang="0">
                <a:pos x="9" y="458"/>
              </a:cxn>
              <a:cxn ang="0">
                <a:pos x="0" y="452"/>
              </a:cxn>
              <a:cxn ang="0">
                <a:pos x="42" y="392"/>
              </a:cxn>
              <a:cxn ang="0">
                <a:pos x="66" y="358"/>
              </a:cxn>
              <a:cxn ang="0">
                <a:pos x="74" y="364"/>
              </a:cxn>
              <a:cxn ang="0">
                <a:pos x="50" y="398"/>
              </a:cxn>
              <a:cxn ang="0">
                <a:pos x="42" y="392"/>
              </a:cxn>
              <a:cxn ang="0">
                <a:pos x="84" y="332"/>
              </a:cxn>
              <a:cxn ang="0">
                <a:pos x="108" y="298"/>
              </a:cxn>
              <a:cxn ang="0">
                <a:pos x="116" y="304"/>
              </a:cxn>
              <a:cxn ang="0">
                <a:pos x="92" y="338"/>
              </a:cxn>
              <a:cxn ang="0">
                <a:pos x="84" y="332"/>
              </a:cxn>
              <a:cxn ang="0">
                <a:pos x="125" y="272"/>
              </a:cxn>
              <a:cxn ang="0">
                <a:pos x="149" y="238"/>
              </a:cxn>
              <a:cxn ang="0">
                <a:pos x="158" y="244"/>
              </a:cxn>
              <a:cxn ang="0">
                <a:pos x="134" y="279"/>
              </a:cxn>
              <a:cxn ang="0">
                <a:pos x="125" y="272"/>
              </a:cxn>
              <a:cxn ang="0">
                <a:pos x="167" y="213"/>
              </a:cxn>
              <a:cxn ang="0">
                <a:pos x="191" y="179"/>
              </a:cxn>
              <a:cxn ang="0">
                <a:pos x="199" y="185"/>
              </a:cxn>
              <a:cxn ang="0">
                <a:pos x="175" y="219"/>
              </a:cxn>
              <a:cxn ang="0">
                <a:pos x="167" y="213"/>
              </a:cxn>
              <a:cxn ang="0">
                <a:pos x="209" y="153"/>
              </a:cxn>
              <a:cxn ang="0">
                <a:pos x="233" y="119"/>
              </a:cxn>
              <a:cxn ang="0">
                <a:pos x="241" y="125"/>
              </a:cxn>
              <a:cxn ang="0">
                <a:pos x="217" y="159"/>
              </a:cxn>
              <a:cxn ang="0">
                <a:pos x="209" y="153"/>
              </a:cxn>
              <a:cxn ang="0">
                <a:pos x="250" y="93"/>
              </a:cxn>
              <a:cxn ang="0">
                <a:pos x="274" y="59"/>
              </a:cxn>
              <a:cxn ang="0">
                <a:pos x="283" y="65"/>
              </a:cxn>
              <a:cxn ang="0">
                <a:pos x="259" y="100"/>
              </a:cxn>
              <a:cxn ang="0">
                <a:pos x="250" y="93"/>
              </a:cxn>
              <a:cxn ang="0">
                <a:pos x="292" y="34"/>
              </a:cxn>
              <a:cxn ang="0">
                <a:pos x="316" y="0"/>
              </a:cxn>
              <a:cxn ang="0">
                <a:pos x="324" y="6"/>
              </a:cxn>
              <a:cxn ang="0">
                <a:pos x="301" y="40"/>
              </a:cxn>
              <a:cxn ang="0">
                <a:pos x="292" y="34"/>
              </a:cxn>
            </a:cxnLst>
            <a:rect l="0" t="0" r="r" b="b"/>
            <a:pathLst>
              <a:path w="324" h="458">
                <a:moveTo>
                  <a:pt x="0" y="452"/>
                </a:moveTo>
                <a:lnTo>
                  <a:pt x="24" y="418"/>
                </a:lnTo>
                <a:lnTo>
                  <a:pt x="32" y="424"/>
                </a:lnTo>
                <a:lnTo>
                  <a:pt x="9" y="458"/>
                </a:lnTo>
                <a:lnTo>
                  <a:pt x="0" y="452"/>
                </a:lnTo>
                <a:close/>
                <a:moveTo>
                  <a:pt x="42" y="392"/>
                </a:moveTo>
                <a:lnTo>
                  <a:pt x="66" y="358"/>
                </a:lnTo>
                <a:lnTo>
                  <a:pt x="74" y="364"/>
                </a:lnTo>
                <a:lnTo>
                  <a:pt x="50" y="398"/>
                </a:lnTo>
                <a:lnTo>
                  <a:pt x="42" y="392"/>
                </a:lnTo>
                <a:close/>
                <a:moveTo>
                  <a:pt x="84" y="332"/>
                </a:moveTo>
                <a:lnTo>
                  <a:pt x="108" y="298"/>
                </a:lnTo>
                <a:lnTo>
                  <a:pt x="116" y="304"/>
                </a:lnTo>
                <a:lnTo>
                  <a:pt x="92" y="338"/>
                </a:lnTo>
                <a:lnTo>
                  <a:pt x="84" y="332"/>
                </a:lnTo>
                <a:close/>
                <a:moveTo>
                  <a:pt x="125" y="272"/>
                </a:moveTo>
                <a:lnTo>
                  <a:pt x="149" y="238"/>
                </a:lnTo>
                <a:lnTo>
                  <a:pt x="158" y="244"/>
                </a:lnTo>
                <a:lnTo>
                  <a:pt x="134" y="279"/>
                </a:lnTo>
                <a:lnTo>
                  <a:pt x="125" y="272"/>
                </a:lnTo>
                <a:close/>
                <a:moveTo>
                  <a:pt x="167" y="213"/>
                </a:moveTo>
                <a:lnTo>
                  <a:pt x="191" y="179"/>
                </a:lnTo>
                <a:lnTo>
                  <a:pt x="199" y="185"/>
                </a:lnTo>
                <a:lnTo>
                  <a:pt x="175" y="219"/>
                </a:lnTo>
                <a:lnTo>
                  <a:pt x="167" y="213"/>
                </a:lnTo>
                <a:close/>
                <a:moveTo>
                  <a:pt x="209" y="153"/>
                </a:moveTo>
                <a:lnTo>
                  <a:pt x="233" y="119"/>
                </a:lnTo>
                <a:lnTo>
                  <a:pt x="241" y="125"/>
                </a:lnTo>
                <a:lnTo>
                  <a:pt x="217" y="159"/>
                </a:lnTo>
                <a:lnTo>
                  <a:pt x="209" y="153"/>
                </a:lnTo>
                <a:close/>
                <a:moveTo>
                  <a:pt x="250" y="93"/>
                </a:moveTo>
                <a:lnTo>
                  <a:pt x="274" y="59"/>
                </a:lnTo>
                <a:lnTo>
                  <a:pt x="283" y="65"/>
                </a:lnTo>
                <a:lnTo>
                  <a:pt x="259" y="100"/>
                </a:lnTo>
                <a:lnTo>
                  <a:pt x="250" y="93"/>
                </a:lnTo>
                <a:close/>
                <a:moveTo>
                  <a:pt x="292" y="34"/>
                </a:moveTo>
                <a:lnTo>
                  <a:pt x="316" y="0"/>
                </a:lnTo>
                <a:lnTo>
                  <a:pt x="324" y="6"/>
                </a:lnTo>
                <a:lnTo>
                  <a:pt x="301" y="40"/>
                </a:lnTo>
                <a:lnTo>
                  <a:pt x="292" y="34"/>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sp>
        <p:nvSpPr>
          <p:cNvPr id="59" name="Freeform 149"/>
          <p:cNvSpPr>
            <a:spLocks noEditPoints="1"/>
          </p:cNvSpPr>
          <p:nvPr/>
        </p:nvSpPr>
        <p:spPr bwMode="auto">
          <a:xfrm>
            <a:off x="2004956" y="4418659"/>
            <a:ext cx="544187" cy="1003463"/>
          </a:xfrm>
          <a:custGeom>
            <a:avLst/>
            <a:gdLst/>
            <a:ahLst/>
            <a:cxnLst>
              <a:cxn ang="0">
                <a:pos x="9" y="1401"/>
              </a:cxn>
              <a:cxn ang="0">
                <a:pos x="10" y="1444"/>
              </a:cxn>
              <a:cxn ang="0">
                <a:pos x="16" y="1370"/>
              </a:cxn>
              <a:cxn ang="0">
                <a:pos x="34" y="1332"/>
              </a:cxn>
              <a:cxn ang="0">
                <a:pos x="16" y="1370"/>
              </a:cxn>
              <a:cxn ang="0">
                <a:pos x="39" y="1258"/>
              </a:cxn>
              <a:cxn ang="0">
                <a:pos x="41" y="1301"/>
              </a:cxn>
              <a:cxn ang="0">
                <a:pos x="46" y="1227"/>
              </a:cxn>
              <a:cxn ang="0">
                <a:pos x="65" y="1188"/>
              </a:cxn>
              <a:cxn ang="0">
                <a:pos x="46" y="1227"/>
              </a:cxn>
              <a:cxn ang="0">
                <a:pos x="70" y="1114"/>
              </a:cxn>
              <a:cxn ang="0">
                <a:pos x="71" y="1157"/>
              </a:cxn>
              <a:cxn ang="0">
                <a:pos x="76" y="1084"/>
              </a:cxn>
              <a:cxn ang="0">
                <a:pos x="95" y="1045"/>
              </a:cxn>
              <a:cxn ang="0">
                <a:pos x="76" y="1084"/>
              </a:cxn>
              <a:cxn ang="0">
                <a:pos x="100" y="971"/>
              </a:cxn>
              <a:cxn ang="0">
                <a:pos x="101" y="1014"/>
              </a:cxn>
              <a:cxn ang="0">
                <a:pos x="106" y="940"/>
              </a:cxn>
              <a:cxn ang="0">
                <a:pos x="125" y="901"/>
              </a:cxn>
              <a:cxn ang="0">
                <a:pos x="106" y="940"/>
              </a:cxn>
              <a:cxn ang="0">
                <a:pos x="130" y="827"/>
              </a:cxn>
              <a:cxn ang="0">
                <a:pos x="132" y="871"/>
              </a:cxn>
              <a:cxn ang="0">
                <a:pos x="137" y="797"/>
              </a:cxn>
              <a:cxn ang="0">
                <a:pos x="156" y="758"/>
              </a:cxn>
              <a:cxn ang="0">
                <a:pos x="137" y="797"/>
              </a:cxn>
              <a:cxn ang="0">
                <a:pos x="161" y="684"/>
              </a:cxn>
              <a:cxn ang="0">
                <a:pos x="162" y="727"/>
              </a:cxn>
              <a:cxn ang="0">
                <a:pos x="167" y="653"/>
              </a:cxn>
              <a:cxn ang="0">
                <a:pos x="186" y="615"/>
              </a:cxn>
              <a:cxn ang="0">
                <a:pos x="167" y="653"/>
              </a:cxn>
              <a:cxn ang="0">
                <a:pos x="191" y="541"/>
              </a:cxn>
              <a:cxn ang="0">
                <a:pos x="192" y="584"/>
              </a:cxn>
              <a:cxn ang="0">
                <a:pos x="198" y="510"/>
              </a:cxn>
              <a:cxn ang="0">
                <a:pos x="216" y="471"/>
              </a:cxn>
              <a:cxn ang="0">
                <a:pos x="198" y="510"/>
              </a:cxn>
              <a:cxn ang="0">
                <a:pos x="221" y="397"/>
              </a:cxn>
              <a:cxn ang="0">
                <a:pos x="223" y="440"/>
              </a:cxn>
              <a:cxn ang="0">
                <a:pos x="228" y="366"/>
              </a:cxn>
              <a:cxn ang="0">
                <a:pos x="247" y="328"/>
              </a:cxn>
              <a:cxn ang="0">
                <a:pos x="228" y="366"/>
              </a:cxn>
              <a:cxn ang="0">
                <a:pos x="252" y="254"/>
              </a:cxn>
              <a:cxn ang="0">
                <a:pos x="253" y="297"/>
              </a:cxn>
              <a:cxn ang="0">
                <a:pos x="258" y="223"/>
              </a:cxn>
              <a:cxn ang="0">
                <a:pos x="277" y="184"/>
              </a:cxn>
              <a:cxn ang="0">
                <a:pos x="258" y="223"/>
              </a:cxn>
              <a:cxn ang="0">
                <a:pos x="282" y="110"/>
              </a:cxn>
              <a:cxn ang="0">
                <a:pos x="283" y="153"/>
              </a:cxn>
              <a:cxn ang="0">
                <a:pos x="289" y="80"/>
              </a:cxn>
              <a:cxn ang="0">
                <a:pos x="307" y="41"/>
              </a:cxn>
              <a:cxn ang="0">
                <a:pos x="289" y="80"/>
              </a:cxn>
              <a:cxn ang="0">
                <a:pos x="306" y="0"/>
              </a:cxn>
              <a:cxn ang="0">
                <a:pos x="314" y="10"/>
              </a:cxn>
            </a:cxnLst>
            <a:rect l="0" t="0" r="r" b="b"/>
            <a:pathLst>
              <a:path w="316" h="1444">
                <a:moveTo>
                  <a:pt x="0" y="1442"/>
                </a:moveTo>
                <a:lnTo>
                  <a:pt x="9" y="1401"/>
                </a:lnTo>
                <a:lnTo>
                  <a:pt x="19" y="1403"/>
                </a:lnTo>
                <a:lnTo>
                  <a:pt x="10" y="1444"/>
                </a:lnTo>
                <a:lnTo>
                  <a:pt x="0" y="1442"/>
                </a:lnTo>
                <a:close/>
                <a:moveTo>
                  <a:pt x="16" y="1370"/>
                </a:moveTo>
                <a:lnTo>
                  <a:pt x="24" y="1329"/>
                </a:lnTo>
                <a:lnTo>
                  <a:pt x="34" y="1332"/>
                </a:lnTo>
                <a:lnTo>
                  <a:pt x="26" y="1373"/>
                </a:lnTo>
                <a:lnTo>
                  <a:pt x="16" y="1370"/>
                </a:lnTo>
                <a:close/>
                <a:moveTo>
                  <a:pt x="31" y="1299"/>
                </a:moveTo>
                <a:lnTo>
                  <a:pt x="39" y="1258"/>
                </a:lnTo>
                <a:lnTo>
                  <a:pt x="49" y="1260"/>
                </a:lnTo>
                <a:lnTo>
                  <a:pt x="41" y="1301"/>
                </a:lnTo>
                <a:lnTo>
                  <a:pt x="31" y="1299"/>
                </a:lnTo>
                <a:close/>
                <a:moveTo>
                  <a:pt x="46" y="1227"/>
                </a:moveTo>
                <a:lnTo>
                  <a:pt x="54" y="1186"/>
                </a:lnTo>
                <a:lnTo>
                  <a:pt x="65" y="1188"/>
                </a:lnTo>
                <a:lnTo>
                  <a:pt x="56" y="1229"/>
                </a:lnTo>
                <a:lnTo>
                  <a:pt x="46" y="1227"/>
                </a:lnTo>
                <a:close/>
                <a:moveTo>
                  <a:pt x="61" y="1155"/>
                </a:moveTo>
                <a:lnTo>
                  <a:pt x="70" y="1114"/>
                </a:lnTo>
                <a:lnTo>
                  <a:pt x="80" y="1117"/>
                </a:lnTo>
                <a:lnTo>
                  <a:pt x="71" y="1157"/>
                </a:lnTo>
                <a:lnTo>
                  <a:pt x="61" y="1155"/>
                </a:lnTo>
                <a:close/>
                <a:moveTo>
                  <a:pt x="76" y="1084"/>
                </a:moveTo>
                <a:lnTo>
                  <a:pt x="85" y="1043"/>
                </a:lnTo>
                <a:lnTo>
                  <a:pt x="95" y="1045"/>
                </a:lnTo>
                <a:lnTo>
                  <a:pt x="86" y="1086"/>
                </a:lnTo>
                <a:lnTo>
                  <a:pt x="76" y="1084"/>
                </a:lnTo>
                <a:close/>
                <a:moveTo>
                  <a:pt x="91" y="1012"/>
                </a:moveTo>
                <a:lnTo>
                  <a:pt x="100" y="971"/>
                </a:lnTo>
                <a:lnTo>
                  <a:pt x="110" y="973"/>
                </a:lnTo>
                <a:lnTo>
                  <a:pt x="101" y="1014"/>
                </a:lnTo>
                <a:lnTo>
                  <a:pt x="91" y="1012"/>
                </a:lnTo>
                <a:close/>
                <a:moveTo>
                  <a:pt x="106" y="940"/>
                </a:moveTo>
                <a:lnTo>
                  <a:pt x="115" y="899"/>
                </a:lnTo>
                <a:lnTo>
                  <a:pt x="125" y="901"/>
                </a:lnTo>
                <a:lnTo>
                  <a:pt x="117" y="942"/>
                </a:lnTo>
                <a:lnTo>
                  <a:pt x="106" y="940"/>
                </a:lnTo>
                <a:close/>
                <a:moveTo>
                  <a:pt x="122" y="868"/>
                </a:moveTo>
                <a:lnTo>
                  <a:pt x="130" y="827"/>
                </a:lnTo>
                <a:lnTo>
                  <a:pt x="140" y="830"/>
                </a:lnTo>
                <a:lnTo>
                  <a:pt x="132" y="871"/>
                </a:lnTo>
                <a:lnTo>
                  <a:pt x="122" y="868"/>
                </a:lnTo>
                <a:close/>
                <a:moveTo>
                  <a:pt x="137" y="797"/>
                </a:moveTo>
                <a:lnTo>
                  <a:pt x="146" y="756"/>
                </a:lnTo>
                <a:lnTo>
                  <a:pt x="156" y="758"/>
                </a:lnTo>
                <a:lnTo>
                  <a:pt x="147" y="799"/>
                </a:lnTo>
                <a:lnTo>
                  <a:pt x="137" y="797"/>
                </a:lnTo>
                <a:close/>
                <a:moveTo>
                  <a:pt x="152" y="725"/>
                </a:moveTo>
                <a:lnTo>
                  <a:pt x="161" y="684"/>
                </a:lnTo>
                <a:lnTo>
                  <a:pt x="171" y="686"/>
                </a:lnTo>
                <a:lnTo>
                  <a:pt x="162" y="727"/>
                </a:lnTo>
                <a:lnTo>
                  <a:pt x="152" y="725"/>
                </a:lnTo>
                <a:close/>
                <a:moveTo>
                  <a:pt x="167" y="653"/>
                </a:moveTo>
                <a:lnTo>
                  <a:pt x="176" y="612"/>
                </a:lnTo>
                <a:lnTo>
                  <a:pt x="186" y="615"/>
                </a:lnTo>
                <a:lnTo>
                  <a:pt x="177" y="655"/>
                </a:lnTo>
                <a:lnTo>
                  <a:pt x="167" y="653"/>
                </a:lnTo>
                <a:close/>
                <a:moveTo>
                  <a:pt x="182" y="582"/>
                </a:moveTo>
                <a:lnTo>
                  <a:pt x="191" y="541"/>
                </a:lnTo>
                <a:lnTo>
                  <a:pt x="201" y="543"/>
                </a:lnTo>
                <a:lnTo>
                  <a:pt x="192" y="584"/>
                </a:lnTo>
                <a:lnTo>
                  <a:pt x="182" y="582"/>
                </a:lnTo>
                <a:close/>
                <a:moveTo>
                  <a:pt x="198" y="510"/>
                </a:moveTo>
                <a:lnTo>
                  <a:pt x="206" y="469"/>
                </a:lnTo>
                <a:lnTo>
                  <a:pt x="216" y="471"/>
                </a:lnTo>
                <a:lnTo>
                  <a:pt x="208" y="512"/>
                </a:lnTo>
                <a:lnTo>
                  <a:pt x="198" y="510"/>
                </a:lnTo>
                <a:close/>
                <a:moveTo>
                  <a:pt x="213" y="438"/>
                </a:moveTo>
                <a:lnTo>
                  <a:pt x="221" y="397"/>
                </a:lnTo>
                <a:lnTo>
                  <a:pt x="231" y="399"/>
                </a:lnTo>
                <a:lnTo>
                  <a:pt x="223" y="440"/>
                </a:lnTo>
                <a:lnTo>
                  <a:pt x="213" y="438"/>
                </a:lnTo>
                <a:close/>
                <a:moveTo>
                  <a:pt x="228" y="366"/>
                </a:moveTo>
                <a:lnTo>
                  <a:pt x="237" y="325"/>
                </a:lnTo>
                <a:lnTo>
                  <a:pt x="247" y="328"/>
                </a:lnTo>
                <a:lnTo>
                  <a:pt x="238" y="369"/>
                </a:lnTo>
                <a:lnTo>
                  <a:pt x="228" y="366"/>
                </a:lnTo>
                <a:close/>
                <a:moveTo>
                  <a:pt x="243" y="295"/>
                </a:moveTo>
                <a:lnTo>
                  <a:pt x="252" y="254"/>
                </a:lnTo>
                <a:lnTo>
                  <a:pt x="262" y="256"/>
                </a:lnTo>
                <a:lnTo>
                  <a:pt x="253" y="297"/>
                </a:lnTo>
                <a:lnTo>
                  <a:pt x="243" y="295"/>
                </a:lnTo>
                <a:close/>
                <a:moveTo>
                  <a:pt x="258" y="223"/>
                </a:moveTo>
                <a:lnTo>
                  <a:pt x="267" y="182"/>
                </a:lnTo>
                <a:lnTo>
                  <a:pt x="277" y="184"/>
                </a:lnTo>
                <a:lnTo>
                  <a:pt x="268" y="225"/>
                </a:lnTo>
                <a:lnTo>
                  <a:pt x="258" y="223"/>
                </a:lnTo>
                <a:close/>
                <a:moveTo>
                  <a:pt x="273" y="151"/>
                </a:moveTo>
                <a:lnTo>
                  <a:pt x="282" y="110"/>
                </a:lnTo>
                <a:lnTo>
                  <a:pt x="292" y="113"/>
                </a:lnTo>
                <a:lnTo>
                  <a:pt x="283" y="153"/>
                </a:lnTo>
                <a:lnTo>
                  <a:pt x="273" y="151"/>
                </a:lnTo>
                <a:close/>
                <a:moveTo>
                  <a:pt x="289" y="80"/>
                </a:moveTo>
                <a:lnTo>
                  <a:pt x="297" y="39"/>
                </a:lnTo>
                <a:lnTo>
                  <a:pt x="307" y="41"/>
                </a:lnTo>
                <a:lnTo>
                  <a:pt x="299" y="82"/>
                </a:lnTo>
                <a:lnTo>
                  <a:pt x="289" y="80"/>
                </a:lnTo>
                <a:close/>
                <a:moveTo>
                  <a:pt x="304" y="8"/>
                </a:moveTo>
                <a:lnTo>
                  <a:pt x="306" y="0"/>
                </a:lnTo>
                <a:lnTo>
                  <a:pt x="316" y="2"/>
                </a:lnTo>
                <a:lnTo>
                  <a:pt x="314" y="10"/>
                </a:lnTo>
                <a:lnTo>
                  <a:pt x="304" y="8"/>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sz="800">
              <a:solidFill>
                <a:schemeClr val="tx2"/>
              </a:solidFill>
            </a:endParaRPr>
          </a:p>
        </p:txBody>
      </p:sp>
      <p:sp>
        <p:nvSpPr>
          <p:cNvPr id="60" name="Rectangle 150"/>
          <p:cNvSpPr>
            <a:spLocks noChangeArrowheads="1"/>
          </p:cNvSpPr>
          <p:nvPr/>
        </p:nvSpPr>
        <p:spPr bwMode="auto">
          <a:xfrm>
            <a:off x="1059534" y="4911371"/>
            <a:ext cx="844477"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sz="1000" dirty="0">
                <a:solidFill>
                  <a:schemeClr val="tx2"/>
                </a:solidFill>
                <a:latin typeface="+mn-lt"/>
              </a:rPr>
              <a:t>Initial Value</a:t>
            </a:r>
          </a:p>
        </p:txBody>
      </p:sp>
      <p:sp>
        <p:nvSpPr>
          <p:cNvPr id="61" name="Rectangle 151"/>
          <p:cNvSpPr>
            <a:spLocks noChangeArrowheads="1"/>
          </p:cNvSpPr>
          <p:nvPr/>
        </p:nvSpPr>
        <p:spPr bwMode="auto">
          <a:xfrm>
            <a:off x="2774780" y="3252132"/>
            <a:ext cx="827972"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l"/>
            <a:r>
              <a:rPr lang="fr-FR" sz="1000" dirty="0">
                <a:solidFill>
                  <a:schemeClr val="tx2"/>
                </a:solidFill>
                <a:latin typeface="+mn-lt"/>
              </a:rPr>
              <a:t>Final Value</a:t>
            </a:r>
          </a:p>
        </p:txBody>
      </p:sp>
      <p:sp>
        <p:nvSpPr>
          <p:cNvPr id="64" name="Rectangle 7"/>
          <p:cNvSpPr>
            <a:spLocks noChangeArrowheads="1"/>
          </p:cNvSpPr>
          <p:nvPr/>
        </p:nvSpPr>
        <p:spPr bwMode="auto">
          <a:xfrm>
            <a:off x="184724" y="5993315"/>
            <a:ext cx="390899" cy="153888"/>
          </a:xfrm>
          <a:prstGeom prst="rect">
            <a:avLst/>
          </a:prstGeom>
          <a:noFill/>
          <a:ln w="9525">
            <a:noFill/>
            <a:miter lim="800000"/>
            <a:headEnd/>
            <a:tailEnd/>
          </a:ln>
        </p:spPr>
        <p:txBody>
          <a:bodyPr wrap="square" lIns="0" tIns="0" rIns="0" bIns="0">
            <a:spAutoFit/>
          </a:bodyPr>
          <a:lstStyle/>
          <a:p>
            <a:r>
              <a:rPr lang="fr-FR" sz="1000" dirty="0">
                <a:solidFill>
                  <a:schemeClr val="tx2"/>
                </a:solidFill>
                <a:latin typeface="+mj-lt"/>
              </a:rPr>
              <a:t>100%</a:t>
            </a:r>
          </a:p>
        </p:txBody>
      </p:sp>
      <p:sp>
        <p:nvSpPr>
          <p:cNvPr id="65" name="SubTitle1943556"/>
          <p:cNvSpPr txBox="1">
            <a:spLocks noChangeArrowheads="1"/>
          </p:cNvSpPr>
          <p:nvPr/>
        </p:nvSpPr>
        <p:spPr bwMode="auto">
          <a:xfrm>
            <a:off x="5852875" y="4414046"/>
            <a:ext cx="2318068" cy="181573"/>
          </a:xfrm>
          <a:prstGeom prst="rect">
            <a:avLst/>
          </a:prstGeom>
          <a:noFill/>
          <a:ln w="12700" algn="ctr">
            <a:noFill/>
            <a:miter lim="800000"/>
            <a:headEnd/>
            <a:tailEnd/>
          </a:ln>
        </p:spPr>
        <p:txBody>
          <a:bodyPr lIns="0" tIns="0" rIns="0" bIns="0"/>
          <a:lstStyle/>
          <a:p>
            <a:pPr algn="l"/>
            <a:r>
              <a:rPr lang="fr-FR" sz="1000" u="sng" dirty="0">
                <a:solidFill>
                  <a:schemeClr val="tx2"/>
                </a:solidFill>
              </a:rPr>
              <a:t>If </a:t>
            </a:r>
            <a:r>
              <a:rPr lang="fr-FR" sz="1000" u="sng" dirty="0" err="1">
                <a:solidFill>
                  <a:schemeClr val="tx2"/>
                </a:solidFill>
              </a:rPr>
              <a:t>markets</a:t>
            </a:r>
            <a:r>
              <a:rPr lang="fr-FR" sz="1000" u="sng" dirty="0">
                <a:solidFill>
                  <a:schemeClr val="tx2"/>
                </a:solidFill>
              </a:rPr>
              <a:t> are down:</a:t>
            </a:r>
          </a:p>
          <a:p>
            <a:pPr algn="l"/>
            <a:endParaRPr lang="fr-FR" sz="800" u="sng" dirty="0">
              <a:solidFill>
                <a:srgbClr val="FF0000"/>
              </a:solidFill>
            </a:endParaRPr>
          </a:p>
        </p:txBody>
      </p:sp>
      <p:grpSp>
        <p:nvGrpSpPr>
          <p:cNvPr id="66" name="Group 8"/>
          <p:cNvGrpSpPr>
            <a:grpSpLocks/>
          </p:cNvGrpSpPr>
          <p:nvPr/>
        </p:nvGrpSpPr>
        <p:grpSpPr bwMode="auto">
          <a:xfrm>
            <a:off x="6198162" y="5871065"/>
            <a:ext cx="1050400" cy="1048727"/>
            <a:chOff x="1811" y="3303"/>
            <a:chExt cx="1121" cy="917"/>
          </a:xfrm>
          <a:solidFill>
            <a:schemeClr val="bg2"/>
          </a:solidFill>
        </p:grpSpPr>
        <p:sp>
          <p:nvSpPr>
            <p:cNvPr id="67" name="Rectangle 6"/>
            <p:cNvSpPr>
              <a:spLocks noChangeArrowheads="1"/>
            </p:cNvSpPr>
            <p:nvPr/>
          </p:nvSpPr>
          <p:spPr bwMode="auto">
            <a:xfrm>
              <a:off x="1811" y="3303"/>
              <a:ext cx="1121" cy="917"/>
            </a:xfrm>
            <a:prstGeom prst="rect">
              <a:avLst/>
            </a:prstGeom>
            <a:grpFill/>
            <a:ln w="9525">
              <a:solidFill>
                <a:schemeClr val="tx2"/>
              </a:solidFill>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sp>
          <p:nvSpPr>
            <p:cNvPr id="68" name="Rectangle 7"/>
            <p:cNvSpPr>
              <a:spLocks noChangeArrowheads="1"/>
            </p:cNvSpPr>
            <p:nvPr/>
          </p:nvSpPr>
          <p:spPr bwMode="auto">
            <a:xfrm>
              <a:off x="1811" y="3303"/>
              <a:ext cx="1121" cy="917"/>
            </a:xfrm>
            <a:prstGeom prst="rect">
              <a:avLst/>
            </a:prstGeom>
            <a:grpFill/>
            <a:ln w="1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grpSp>
      <p:sp>
        <p:nvSpPr>
          <p:cNvPr id="71" name="Rectangle 11"/>
          <p:cNvSpPr>
            <a:spLocks noChangeArrowheads="1"/>
          </p:cNvSpPr>
          <p:nvPr/>
        </p:nvSpPr>
        <p:spPr bwMode="auto">
          <a:xfrm>
            <a:off x="6214001" y="5174436"/>
            <a:ext cx="1049658" cy="531797"/>
          </a:xfrm>
          <a:prstGeom prst="rect">
            <a:avLst/>
          </a:prstGeom>
          <a:solidFill>
            <a:schemeClr val="accent5"/>
          </a:solidFill>
          <a:ln w="9525">
            <a:solidFill>
              <a:schemeClr val="accent6"/>
            </a:solidFill>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grpSp>
        <p:nvGrpSpPr>
          <p:cNvPr id="74" name="Group 144"/>
          <p:cNvGrpSpPr>
            <a:grpSpLocks/>
          </p:cNvGrpSpPr>
          <p:nvPr/>
        </p:nvGrpSpPr>
        <p:grpSpPr bwMode="auto">
          <a:xfrm>
            <a:off x="7923382" y="5174437"/>
            <a:ext cx="1039863" cy="1740742"/>
            <a:chOff x="3262" y="2828"/>
            <a:chExt cx="1107" cy="1392"/>
          </a:xfrm>
          <a:solidFill>
            <a:schemeClr val="bg2"/>
          </a:solidFill>
        </p:grpSpPr>
        <p:sp>
          <p:nvSpPr>
            <p:cNvPr id="75" name="Rectangle 142"/>
            <p:cNvSpPr>
              <a:spLocks noChangeArrowheads="1"/>
            </p:cNvSpPr>
            <p:nvPr/>
          </p:nvSpPr>
          <p:spPr bwMode="auto">
            <a:xfrm>
              <a:off x="3262" y="2828"/>
              <a:ext cx="1107" cy="1392"/>
            </a:xfrm>
            <a:prstGeom prst="rect">
              <a:avLst/>
            </a:prstGeom>
            <a:grpFill/>
            <a:ln w="9525">
              <a:solidFill>
                <a:schemeClr val="tx2"/>
              </a:solidFill>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sp>
          <p:nvSpPr>
            <p:cNvPr id="76" name="Rectangle 143"/>
            <p:cNvSpPr>
              <a:spLocks noChangeArrowheads="1"/>
            </p:cNvSpPr>
            <p:nvPr/>
          </p:nvSpPr>
          <p:spPr bwMode="auto">
            <a:xfrm>
              <a:off x="3262" y="2828"/>
              <a:ext cx="1107" cy="1392"/>
            </a:xfrm>
            <a:prstGeom prst="rect">
              <a:avLst/>
            </a:prstGeom>
            <a:grpFill/>
            <a:ln w="10" cap="rnd">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grpSp>
      <p:sp>
        <p:nvSpPr>
          <p:cNvPr id="79" name="Freeform 147"/>
          <p:cNvSpPr>
            <a:spLocks noEditPoints="1"/>
          </p:cNvSpPr>
          <p:nvPr/>
        </p:nvSpPr>
        <p:spPr bwMode="auto">
          <a:xfrm>
            <a:off x="5869548" y="5355241"/>
            <a:ext cx="172412" cy="1559937"/>
          </a:xfrm>
          <a:custGeom>
            <a:avLst/>
            <a:gdLst/>
            <a:ahLst/>
            <a:cxnLst>
              <a:cxn ang="0">
                <a:pos x="166" y="13"/>
              </a:cxn>
              <a:cxn ang="0">
                <a:pos x="147" y="20"/>
              </a:cxn>
              <a:cxn ang="0">
                <a:pos x="155" y="5"/>
              </a:cxn>
              <a:cxn ang="0">
                <a:pos x="183" y="0"/>
              </a:cxn>
              <a:cxn ang="0">
                <a:pos x="122" y="42"/>
              </a:cxn>
              <a:cxn ang="0">
                <a:pos x="107" y="67"/>
              </a:cxn>
              <a:cxn ang="0">
                <a:pos x="98" y="62"/>
              </a:cxn>
              <a:cxn ang="0">
                <a:pos x="114" y="35"/>
              </a:cxn>
              <a:cxn ang="0">
                <a:pos x="97" y="103"/>
              </a:cxn>
              <a:cxn ang="0">
                <a:pos x="96" y="144"/>
              </a:cxn>
              <a:cxn ang="0">
                <a:pos x="87" y="106"/>
              </a:cxn>
              <a:cxn ang="0">
                <a:pos x="96" y="175"/>
              </a:cxn>
              <a:cxn ang="0">
                <a:pos x="86" y="175"/>
              </a:cxn>
              <a:cxn ang="0">
                <a:pos x="96" y="290"/>
              </a:cxn>
              <a:cxn ang="0">
                <a:pos x="96" y="249"/>
              </a:cxn>
              <a:cxn ang="0">
                <a:pos x="86" y="364"/>
              </a:cxn>
              <a:cxn ang="0">
                <a:pos x="96" y="395"/>
              </a:cxn>
              <a:cxn ang="0">
                <a:pos x="86" y="395"/>
              </a:cxn>
              <a:cxn ang="0">
                <a:pos x="96" y="511"/>
              </a:cxn>
              <a:cxn ang="0">
                <a:pos x="96" y="469"/>
              </a:cxn>
              <a:cxn ang="0">
                <a:pos x="96" y="581"/>
              </a:cxn>
              <a:cxn ang="0">
                <a:pos x="86" y="580"/>
              </a:cxn>
              <a:cxn ang="0">
                <a:pos x="96" y="542"/>
              </a:cxn>
              <a:cxn ang="0">
                <a:pos x="80" y="635"/>
              </a:cxn>
              <a:cxn ang="0">
                <a:pos x="67" y="654"/>
              </a:cxn>
              <a:cxn ang="0">
                <a:pos x="66" y="638"/>
              </a:cxn>
              <a:cxn ang="0">
                <a:pos x="79" y="612"/>
              </a:cxn>
              <a:cxn ang="0">
                <a:pos x="37" y="677"/>
              </a:cxn>
              <a:cxn ang="0">
                <a:pos x="9" y="686"/>
              </a:cxn>
              <a:cxn ang="0">
                <a:pos x="7" y="676"/>
              </a:cxn>
              <a:cxn ang="0">
                <a:pos x="32" y="669"/>
              </a:cxn>
              <a:cxn ang="0">
                <a:pos x="30" y="683"/>
              </a:cxn>
              <a:cxn ang="0">
                <a:pos x="54" y="697"/>
              </a:cxn>
              <a:cxn ang="0">
                <a:pos x="57" y="715"/>
              </a:cxn>
              <a:cxn ang="0">
                <a:pos x="40" y="700"/>
              </a:cxn>
              <a:cxn ang="0">
                <a:pos x="30" y="683"/>
              </a:cxn>
              <a:cxn ang="0">
                <a:pos x="89" y="749"/>
              </a:cxn>
              <a:cxn ang="0">
                <a:pos x="95" y="776"/>
              </a:cxn>
              <a:cxn ang="0">
                <a:pos x="82" y="763"/>
              </a:cxn>
              <a:cxn ang="0">
                <a:pos x="74" y="740"/>
              </a:cxn>
              <a:cxn ang="0">
                <a:pos x="96" y="850"/>
              </a:cxn>
              <a:cxn ang="0">
                <a:pos x="96" y="808"/>
              </a:cxn>
              <a:cxn ang="0">
                <a:pos x="86" y="924"/>
              </a:cxn>
              <a:cxn ang="0">
                <a:pos x="96" y="955"/>
              </a:cxn>
              <a:cxn ang="0">
                <a:pos x="86" y="955"/>
              </a:cxn>
              <a:cxn ang="0">
                <a:pos x="96" y="1071"/>
              </a:cxn>
              <a:cxn ang="0">
                <a:pos x="96" y="1029"/>
              </a:cxn>
              <a:cxn ang="0">
                <a:pos x="86" y="1144"/>
              </a:cxn>
              <a:cxn ang="0">
                <a:pos x="96" y="1175"/>
              </a:cxn>
              <a:cxn ang="0">
                <a:pos x="86" y="1175"/>
              </a:cxn>
              <a:cxn ang="0">
                <a:pos x="97" y="1257"/>
              </a:cxn>
              <a:cxn ang="0">
                <a:pos x="103" y="1288"/>
              </a:cxn>
              <a:cxn ang="0">
                <a:pos x="94" y="1291"/>
              </a:cxn>
              <a:cxn ang="0">
                <a:pos x="87" y="1258"/>
              </a:cxn>
              <a:cxn ang="0">
                <a:pos x="116" y="1315"/>
              </a:cxn>
              <a:cxn ang="0">
                <a:pos x="135" y="1335"/>
              </a:cxn>
              <a:cxn ang="0">
                <a:pos x="139" y="1351"/>
              </a:cxn>
              <a:cxn ang="0">
                <a:pos x="121" y="1336"/>
              </a:cxn>
              <a:cxn ang="0">
                <a:pos x="116" y="1315"/>
              </a:cxn>
              <a:cxn ang="0">
                <a:pos x="184" y="1353"/>
              </a:cxn>
              <a:cxn ang="0">
                <a:pos x="170" y="1362"/>
              </a:cxn>
            </a:cxnLst>
            <a:rect l="0" t="0" r="r" b="b"/>
            <a:pathLst>
              <a:path w="184" h="1364">
                <a:moveTo>
                  <a:pt x="184" y="10"/>
                </a:moveTo>
                <a:lnTo>
                  <a:pt x="174" y="11"/>
                </a:lnTo>
                <a:lnTo>
                  <a:pt x="166" y="13"/>
                </a:lnTo>
                <a:lnTo>
                  <a:pt x="158" y="15"/>
                </a:lnTo>
                <a:lnTo>
                  <a:pt x="150" y="19"/>
                </a:lnTo>
                <a:lnTo>
                  <a:pt x="147" y="20"/>
                </a:lnTo>
                <a:lnTo>
                  <a:pt x="142" y="12"/>
                </a:lnTo>
                <a:lnTo>
                  <a:pt x="146" y="9"/>
                </a:lnTo>
                <a:lnTo>
                  <a:pt x="155" y="5"/>
                </a:lnTo>
                <a:lnTo>
                  <a:pt x="164" y="2"/>
                </a:lnTo>
                <a:lnTo>
                  <a:pt x="174" y="1"/>
                </a:lnTo>
                <a:lnTo>
                  <a:pt x="183" y="0"/>
                </a:lnTo>
                <a:lnTo>
                  <a:pt x="184" y="10"/>
                </a:lnTo>
                <a:close/>
                <a:moveTo>
                  <a:pt x="124" y="39"/>
                </a:moveTo>
                <a:lnTo>
                  <a:pt x="122" y="42"/>
                </a:lnTo>
                <a:lnTo>
                  <a:pt x="116" y="49"/>
                </a:lnTo>
                <a:lnTo>
                  <a:pt x="111" y="58"/>
                </a:lnTo>
                <a:lnTo>
                  <a:pt x="107" y="67"/>
                </a:lnTo>
                <a:lnTo>
                  <a:pt x="104" y="73"/>
                </a:lnTo>
                <a:lnTo>
                  <a:pt x="95" y="69"/>
                </a:lnTo>
                <a:lnTo>
                  <a:pt x="98" y="62"/>
                </a:lnTo>
                <a:lnTo>
                  <a:pt x="103" y="52"/>
                </a:lnTo>
                <a:lnTo>
                  <a:pt x="108" y="43"/>
                </a:lnTo>
                <a:lnTo>
                  <a:pt x="114" y="35"/>
                </a:lnTo>
                <a:lnTo>
                  <a:pt x="117" y="32"/>
                </a:lnTo>
                <a:lnTo>
                  <a:pt x="124" y="39"/>
                </a:lnTo>
                <a:close/>
                <a:moveTo>
                  <a:pt x="97" y="103"/>
                </a:moveTo>
                <a:lnTo>
                  <a:pt x="97" y="107"/>
                </a:lnTo>
                <a:lnTo>
                  <a:pt x="96" y="118"/>
                </a:lnTo>
                <a:lnTo>
                  <a:pt x="96" y="144"/>
                </a:lnTo>
                <a:lnTo>
                  <a:pt x="86" y="144"/>
                </a:lnTo>
                <a:lnTo>
                  <a:pt x="86" y="118"/>
                </a:lnTo>
                <a:lnTo>
                  <a:pt x="87" y="106"/>
                </a:lnTo>
                <a:lnTo>
                  <a:pt x="87" y="101"/>
                </a:lnTo>
                <a:lnTo>
                  <a:pt x="97" y="103"/>
                </a:lnTo>
                <a:close/>
                <a:moveTo>
                  <a:pt x="96" y="175"/>
                </a:moveTo>
                <a:lnTo>
                  <a:pt x="96" y="217"/>
                </a:lnTo>
                <a:lnTo>
                  <a:pt x="86" y="217"/>
                </a:lnTo>
                <a:lnTo>
                  <a:pt x="86" y="175"/>
                </a:lnTo>
                <a:lnTo>
                  <a:pt x="96" y="175"/>
                </a:lnTo>
                <a:close/>
                <a:moveTo>
                  <a:pt x="96" y="249"/>
                </a:moveTo>
                <a:lnTo>
                  <a:pt x="96" y="290"/>
                </a:lnTo>
                <a:lnTo>
                  <a:pt x="86" y="290"/>
                </a:lnTo>
                <a:lnTo>
                  <a:pt x="86" y="249"/>
                </a:lnTo>
                <a:lnTo>
                  <a:pt x="96" y="249"/>
                </a:lnTo>
                <a:close/>
                <a:moveTo>
                  <a:pt x="96" y="322"/>
                </a:moveTo>
                <a:lnTo>
                  <a:pt x="96" y="364"/>
                </a:lnTo>
                <a:lnTo>
                  <a:pt x="86" y="364"/>
                </a:lnTo>
                <a:lnTo>
                  <a:pt x="86" y="322"/>
                </a:lnTo>
                <a:lnTo>
                  <a:pt x="96" y="322"/>
                </a:lnTo>
                <a:close/>
                <a:moveTo>
                  <a:pt x="96" y="395"/>
                </a:moveTo>
                <a:lnTo>
                  <a:pt x="96" y="437"/>
                </a:lnTo>
                <a:lnTo>
                  <a:pt x="86" y="437"/>
                </a:lnTo>
                <a:lnTo>
                  <a:pt x="86" y="395"/>
                </a:lnTo>
                <a:lnTo>
                  <a:pt x="96" y="395"/>
                </a:lnTo>
                <a:close/>
                <a:moveTo>
                  <a:pt x="96" y="469"/>
                </a:moveTo>
                <a:lnTo>
                  <a:pt x="96" y="511"/>
                </a:lnTo>
                <a:lnTo>
                  <a:pt x="86" y="511"/>
                </a:lnTo>
                <a:lnTo>
                  <a:pt x="86" y="469"/>
                </a:lnTo>
                <a:lnTo>
                  <a:pt x="96" y="469"/>
                </a:lnTo>
                <a:close/>
                <a:moveTo>
                  <a:pt x="96" y="542"/>
                </a:moveTo>
                <a:lnTo>
                  <a:pt x="96" y="569"/>
                </a:lnTo>
                <a:lnTo>
                  <a:pt x="96" y="581"/>
                </a:lnTo>
                <a:lnTo>
                  <a:pt x="95" y="585"/>
                </a:lnTo>
                <a:lnTo>
                  <a:pt x="85" y="583"/>
                </a:lnTo>
                <a:lnTo>
                  <a:pt x="86" y="580"/>
                </a:lnTo>
                <a:lnTo>
                  <a:pt x="86" y="569"/>
                </a:lnTo>
                <a:lnTo>
                  <a:pt x="86" y="542"/>
                </a:lnTo>
                <a:lnTo>
                  <a:pt x="96" y="542"/>
                </a:lnTo>
                <a:close/>
                <a:moveTo>
                  <a:pt x="88" y="616"/>
                </a:moveTo>
                <a:lnTo>
                  <a:pt x="85" y="625"/>
                </a:lnTo>
                <a:lnTo>
                  <a:pt x="80" y="635"/>
                </a:lnTo>
                <a:lnTo>
                  <a:pt x="74" y="644"/>
                </a:lnTo>
                <a:lnTo>
                  <a:pt x="68" y="652"/>
                </a:lnTo>
                <a:lnTo>
                  <a:pt x="67" y="654"/>
                </a:lnTo>
                <a:lnTo>
                  <a:pt x="59" y="647"/>
                </a:lnTo>
                <a:lnTo>
                  <a:pt x="60" y="646"/>
                </a:lnTo>
                <a:lnTo>
                  <a:pt x="66" y="638"/>
                </a:lnTo>
                <a:lnTo>
                  <a:pt x="71" y="630"/>
                </a:lnTo>
                <a:lnTo>
                  <a:pt x="75" y="621"/>
                </a:lnTo>
                <a:lnTo>
                  <a:pt x="79" y="612"/>
                </a:lnTo>
                <a:lnTo>
                  <a:pt x="88" y="616"/>
                </a:lnTo>
                <a:close/>
                <a:moveTo>
                  <a:pt x="42" y="675"/>
                </a:moveTo>
                <a:lnTo>
                  <a:pt x="37" y="677"/>
                </a:lnTo>
                <a:lnTo>
                  <a:pt x="28" y="682"/>
                </a:lnTo>
                <a:lnTo>
                  <a:pt x="19" y="685"/>
                </a:lnTo>
                <a:lnTo>
                  <a:pt x="9" y="686"/>
                </a:lnTo>
                <a:lnTo>
                  <a:pt x="1" y="687"/>
                </a:lnTo>
                <a:lnTo>
                  <a:pt x="0" y="677"/>
                </a:lnTo>
                <a:lnTo>
                  <a:pt x="7" y="676"/>
                </a:lnTo>
                <a:lnTo>
                  <a:pt x="16" y="675"/>
                </a:lnTo>
                <a:lnTo>
                  <a:pt x="24" y="672"/>
                </a:lnTo>
                <a:lnTo>
                  <a:pt x="32" y="669"/>
                </a:lnTo>
                <a:lnTo>
                  <a:pt x="37" y="666"/>
                </a:lnTo>
                <a:lnTo>
                  <a:pt x="42" y="675"/>
                </a:lnTo>
                <a:close/>
                <a:moveTo>
                  <a:pt x="30" y="683"/>
                </a:moveTo>
                <a:lnTo>
                  <a:pt x="37" y="686"/>
                </a:lnTo>
                <a:lnTo>
                  <a:pt x="46" y="691"/>
                </a:lnTo>
                <a:lnTo>
                  <a:pt x="54" y="697"/>
                </a:lnTo>
                <a:lnTo>
                  <a:pt x="61" y="704"/>
                </a:lnTo>
                <a:lnTo>
                  <a:pt x="65" y="708"/>
                </a:lnTo>
                <a:lnTo>
                  <a:pt x="57" y="715"/>
                </a:lnTo>
                <a:lnTo>
                  <a:pt x="54" y="712"/>
                </a:lnTo>
                <a:lnTo>
                  <a:pt x="48" y="705"/>
                </a:lnTo>
                <a:lnTo>
                  <a:pt x="40" y="700"/>
                </a:lnTo>
                <a:lnTo>
                  <a:pt x="33" y="696"/>
                </a:lnTo>
                <a:lnTo>
                  <a:pt x="26" y="692"/>
                </a:lnTo>
                <a:lnTo>
                  <a:pt x="30" y="683"/>
                </a:lnTo>
                <a:close/>
                <a:moveTo>
                  <a:pt x="83" y="735"/>
                </a:moveTo>
                <a:lnTo>
                  <a:pt x="85" y="738"/>
                </a:lnTo>
                <a:lnTo>
                  <a:pt x="89" y="749"/>
                </a:lnTo>
                <a:lnTo>
                  <a:pt x="92" y="760"/>
                </a:lnTo>
                <a:lnTo>
                  <a:pt x="94" y="771"/>
                </a:lnTo>
                <a:lnTo>
                  <a:pt x="95" y="776"/>
                </a:lnTo>
                <a:lnTo>
                  <a:pt x="85" y="778"/>
                </a:lnTo>
                <a:lnTo>
                  <a:pt x="84" y="773"/>
                </a:lnTo>
                <a:lnTo>
                  <a:pt x="82" y="763"/>
                </a:lnTo>
                <a:lnTo>
                  <a:pt x="79" y="753"/>
                </a:lnTo>
                <a:lnTo>
                  <a:pt x="76" y="743"/>
                </a:lnTo>
                <a:lnTo>
                  <a:pt x="74" y="740"/>
                </a:lnTo>
                <a:lnTo>
                  <a:pt x="83" y="735"/>
                </a:lnTo>
                <a:close/>
                <a:moveTo>
                  <a:pt x="96" y="808"/>
                </a:moveTo>
                <a:lnTo>
                  <a:pt x="96" y="850"/>
                </a:lnTo>
                <a:lnTo>
                  <a:pt x="86" y="850"/>
                </a:lnTo>
                <a:lnTo>
                  <a:pt x="86" y="808"/>
                </a:lnTo>
                <a:lnTo>
                  <a:pt x="96" y="808"/>
                </a:lnTo>
                <a:close/>
                <a:moveTo>
                  <a:pt x="96" y="882"/>
                </a:moveTo>
                <a:lnTo>
                  <a:pt x="96" y="924"/>
                </a:lnTo>
                <a:lnTo>
                  <a:pt x="86" y="924"/>
                </a:lnTo>
                <a:lnTo>
                  <a:pt x="86" y="882"/>
                </a:lnTo>
                <a:lnTo>
                  <a:pt x="96" y="882"/>
                </a:lnTo>
                <a:close/>
                <a:moveTo>
                  <a:pt x="96" y="955"/>
                </a:moveTo>
                <a:lnTo>
                  <a:pt x="96" y="997"/>
                </a:lnTo>
                <a:lnTo>
                  <a:pt x="86" y="997"/>
                </a:lnTo>
                <a:lnTo>
                  <a:pt x="86" y="955"/>
                </a:lnTo>
                <a:lnTo>
                  <a:pt x="96" y="955"/>
                </a:lnTo>
                <a:close/>
                <a:moveTo>
                  <a:pt x="96" y="1029"/>
                </a:moveTo>
                <a:lnTo>
                  <a:pt x="96" y="1071"/>
                </a:lnTo>
                <a:lnTo>
                  <a:pt x="86" y="1071"/>
                </a:lnTo>
                <a:lnTo>
                  <a:pt x="86" y="1029"/>
                </a:lnTo>
                <a:lnTo>
                  <a:pt x="96" y="1029"/>
                </a:lnTo>
                <a:close/>
                <a:moveTo>
                  <a:pt x="96" y="1102"/>
                </a:moveTo>
                <a:lnTo>
                  <a:pt x="96" y="1144"/>
                </a:lnTo>
                <a:lnTo>
                  <a:pt x="86" y="1144"/>
                </a:lnTo>
                <a:lnTo>
                  <a:pt x="86" y="1102"/>
                </a:lnTo>
                <a:lnTo>
                  <a:pt x="96" y="1102"/>
                </a:lnTo>
                <a:close/>
                <a:moveTo>
                  <a:pt x="96" y="1175"/>
                </a:moveTo>
                <a:lnTo>
                  <a:pt x="96" y="1217"/>
                </a:lnTo>
                <a:lnTo>
                  <a:pt x="86" y="1217"/>
                </a:lnTo>
                <a:lnTo>
                  <a:pt x="86" y="1175"/>
                </a:lnTo>
                <a:lnTo>
                  <a:pt x="96" y="1175"/>
                </a:lnTo>
                <a:close/>
                <a:moveTo>
                  <a:pt x="96" y="1248"/>
                </a:moveTo>
                <a:lnTo>
                  <a:pt x="97" y="1257"/>
                </a:lnTo>
                <a:lnTo>
                  <a:pt x="98" y="1268"/>
                </a:lnTo>
                <a:lnTo>
                  <a:pt x="100" y="1278"/>
                </a:lnTo>
                <a:lnTo>
                  <a:pt x="103" y="1288"/>
                </a:lnTo>
                <a:lnTo>
                  <a:pt x="103" y="1288"/>
                </a:lnTo>
                <a:lnTo>
                  <a:pt x="94" y="1292"/>
                </a:lnTo>
                <a:lnTo>
                  <a:pt x="94" y="1291"/>
                </a:lnTo>
                <a:lnTo>
                  <a:pt x="90" y="1281"/>
                </a:lnTo>
                <a:lnTo>
                  <a:pt x="88" y="1269"/>
                </a:lnTo>
                <a:lnTo>
                  <a:pt x="87" y="1258"/>
                </a:lnTo>
                <a:lnTo>
                  <a:pt x="86" y="1249"/>
                </a:lnTo>
                <a:lnTo>
                  <a:pt x="96" y="1248"/>
                </a:lnTo>
                <a:close/>
                <a:moveTo>
                  <a:pt x="116" y="1315"/>
                </a:moveTo>
                <a:lnTo>
                  <a:pt x="122" y="1322"/>
                </a:lnTo>
                <a:lnTo>
                  <a:pt x="129" y="1329"/>
                </a:lnTo>
                <a:lnTo>
                  <a:pt x="135" y="1335"/>
                </a:lnTo>
                <a:lnTo>
                  <a:pt x="143" y="1341"/>
                </a:lnTo>
                <a:lnTo>
                  <a:pt x="144" y="1342"/>
                </a:lnTo>
                <a:lnTo>
                  <a:pt x="139" y="1351"/>
                </a:lnTo>
                <a:lnTo>
                  <a:pt x="136" y="1349"/>
                </a:lnTo>
                <a:lnTo>
                  <a:pt x="128" y="1343"/>
                </a:lnTo>
                <a:lnTo>
                  <a:pt x="121" y="1336"/>
                </a:lnTo>
                <a:lnTo>
                  <a:pt x="114" y="1329"/>
                </a:lnTo>
                <a:lnTo>
                  <a:pt x="108" y="1321"/>
                </a:lnTo>
                <a:lnTo>
                  <a:pt x="116" y="1315"/>
                </a:lnTo>
                <a:close/>
                <a:moveTo>
                  <a:pt x="172" y="1352"/>
                </a:moveTo>
                <a:lnTo>
                  <a:pt x="175" y="1353"/>
                </a:lnTo>
                <a:lnTo>
                  <a:pt x="184" y="1353"/>
                </a:lnTo>
                <a:lnTo>
                  <a:pt x="183" y="1364"/>
                </a:lnTo>
                <a:lnTo>
                  <a:pt x="173" y="1363"/>
                </a:lnTo>
                <a:lnTo>
                  <a:pt x="170" y="1362"/>
                </a:lnTo>
                <a:lnTo>
                  <a:pt x="172" y="1352"/>
                </a:lnTo>
                <a:close/>
              </a:path>
            </a:pathLst>
          </a:custGeom>
          <a:solidFill>
            <a:schemeClr val="tx2">
              <a:lumMod val="50000"/>
            </a:schemeClr>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sp>
        <p:nvSpPr>
          <p:cNvPr id="80" name="Freeform 148"/>
          <p:cNvSpPr>
            <a:spLocks noEditPoints="1"/>
          </p:cNvSpPr>
          <p:nvPr/>
        </p:nvSpPr>
        <p:spPr bwMode="auto">
          <a:xfrm>
            <a:off x="7248563" y="5996326"/>
            <a:ext cx="674819" cy="344649"/>
          </a:xfrm>
          <a:custGeom>
            <a:avLst/>
            <a:gdLst/>
            <a:ahLst/>
            <a:cxnLst>
              <a:cxn ang="0">
                <a:pos x="0" y="452"/>
              </a:cxn>
              <a:cxn ang="0">
                <a:pos x="24" y="418"/>
              </a:cxn>
              <a:cxn ang="0">
                <a:pos x="32" y="424"/>
              </a:cxn>
              <a:cxn ang="0">
                <a:pos x="9" y="458"/>
              </a:cxn>
              <a:cxn ang="0">
                <a:pos x="0" y="452"/>
              </a:cxn>
              <a:cxn ang="0">
                <a:pos x="42" y="392"/>
              </a:cxn>
              <a:cxn ang="0">
                <a:pos x="66" y="358"/>
              </a:cxn>
              <a:cxn ang="0">
                <a:pos x="74" y="364"/>
              </a:cxn>
              <a:cxn ang="0">
                <a:pos x="50" y="398"/>
              </a:cxn>
              <a:cxn ang="0">
                <a:pos x="42" y="392"/>
              </a:cxn>
              <a:cxn ang="0">
                <a:pos x="84" y="332"/>
              </a:cxn>
              <a:cxn ang="0">
                <a:pos x="108" y="298"/>
              </a:cxn>
              <a:cxn ang="0">
                <a:pos x="116" y="304"/>
              </a:cxn>
              <a:cxn ang="0">
                <a:pos x="92" y="338"/>
              </a:cxn>
              <a:cxn ang="0">
                <a:pos x="84" y="332"/>
              </a:cxn>
              <a:cxn ang="0">
                <a:pos x="125" y="272"/>
              </a:cxn>
              <a:cxn ang="0">
                <a:pos x="149" y="238"/>
              </a:cxn>
              <a:cxn ang="0">
                <a:pos x="158" y="244"/>
              </a:cxn>
              <a:cxn ang="0">
                <a:pos x="134" y="279"/>
              </a:cxn>
              <a:cxn ang="0">
                <a:pos x="125" y="272"/>
              </a:cxn>
              <a:cxn ang="0">
                <a:pos x="167" y="213"/>
              </a:cxn>
              <a:cxn ang="0">
                <a:pos x="191" y="179"/>
              </a:cxn>
              <a:cxn ang="0">
                <a:pos x="199" y="185"/>
              </a:cxn>
              <a:cxn ang="0">
                <a:pos x="175" y="219"/>
              </a:cxn>
              <a:cxn ang="0">
                <a:pos x="167" y="213"/>
              </a:cxn>
              <a:cxn ang="0">
                <a:pos x="209" y="153"/>
              </a:cxn>
              <a:cxn ang="0">
                <a:pos x="233" y="119"/>
              </a:cxn>
              <a:cxn ang="0">
                <a:pos x="241" y="125"/>
              </a:cxn>
              <a:cxn ang="0">
                <a:pos x="217" y="159"/>
              </a:cxn>
              <a:cxn ang="0">
                <a:pos x="209" y="153"/>
              </a:cxn>
              <a:cxn ang="0">
                <a:pos x="250" y="93"/>
              </a:cxn>
              <a:cxn ang="0">
                <a:pos x="274" y="59"/>
              </a:cxn>
              <a:cxn ang="0">
                <a:pos x="283" y="65"/>
              </a:cxn>
              <a:cxn ang="0">
                <a:pos x="259" y="100"/>
              </a:cxn>
              <a:cxn ang="0">
                <a:pos x="250" y="93"/>
              </a:cxn>
              <a:cxn ang="0">
                <a:pos x="292" y="34"/>
              </a:cxn>
              <a:cxn ang="0">
                <a:pos x="316" y="0"/>
              </a:cxn>
              <a:cxn ang="0">
                <a:pos x="324" y="6"/>
              </a:cxn>
              <a:cxn ang="0">
                <a:pos x="301" y="40"/>
              </a:cxn>
              <a:cxn ang="0">
                <a:pos x="292" y="34"/>
              </a:cxn>
            </a:cxnLst>
            <a:rect l="0" t="0" r="r" b="b"/>
            <a:pathLst>
              <a:path w="324" h="458">
                <a:moveTo>
                  <a:pt x="0" y="452"/>
                </a:moveTo>
                <a:lnTo>
                  <a:pt x="24" y="418"/>
                </a:lnTo>
                <a:lnTo>
                  <a:pt x="32" y="424"/>
                </a:lnTo>
                <a:lnTo>
                  <a:pt x="9" y="458"/>
                </a:lnTo>
                <a:lnTo>
                  <a:pt x="0" y="452"/>
                </a:lnTo>
                <a:close/>
                <a:moveTo>
                  <a:pt x="42" y="392"/>
                </a:moveTo>
                <a:lnTo>
                  <a:pt x="66" y="358"/>
                </a:lnTo>
                <a:lnTo>
                  <a:pt x="74" y="364"/>
                </a:lnTo>
                <a:lnTo>
                  <a:pt x="50" y="398"/>
                </a:lnTo>
                <a:lnTo>
                  <a:pt x="42" y="392"/>
                </a:lnTo>
                <a:close/>
                <a:moveTo>
                  <a:pt x="84" y="332"/>
                </a:moveTo>
                <a:lnTo>
                  <a:pt x="108" y="298"/>
                </a:lnTo>
                <a:lnTo>
                  <a:pt x="116" y="304"/>
                </a:lnTo>
                <a:lnTo>
                  <a:pt x="92" y="338"/>
                </a:lnTo>
                <a:lnTo>
                  <a:pt x="84" y="332"/>
                </a:lnTo>
                <a:close/>
                <a:moveTo>
                  <a:pt x="125" y="272"/>
                </a:moveTo>
                <a:lnTo>
                  <a:pt x="149" y="238"/>
                </a:lnTo>
                <a:lnTo>
                  <a:pt x="158" y="244"/>
                </a:lnTo>
                <a:lnTo>
                  <a:pt x="134" y="279"/>
                </a:lnTo>
                <a:lnTo>
                  <a:pt x="125" y="272"/>
                </a:lnTo>
                <a:close/>
                <a:moveTo>
                  <a:pt x="167" y="213"/>
                </a:moveTo>
                <a:lnTo>
                  <a:pt x="191" y="179"/>
                </a:lnTo>
                <a:lnTo>
                  <a:pt x="199" y="185"/>
                </a:lnTo>
                <a:lnTo>
                  <a:pt x="175" y="219"/>
                </a:lnTo>
                <a:lnTo>
                  <a:pt x="167" y="213"/>
                </a:lnTo>
                <a:close/>
                <a:moveTo>
                  <a:pt x="209" y="153"/>
                </a:moveTo>
                <a:lnTo>
                  <a:pt x="233" y="119"/>
                </a:lnTo>
                <a:lnTo>
                  <a:pt x="241" y="125"/>
                </a:lnTo>
                <a:lnTo>
                  <a:pt x="217" y="159"/>
                </a:lnTo>
                <a:lnTo>
                  <a:pt x="209" y="153"/>
                </a:lnTo>
                <a:close/>
                <a:moveTo>
                  <a:pt x="250" y="93"/>
                </a:moveTo>
                <a:lnTo>
                  <a:pt x="274" y="59"/>
                </a:lnTo>
                <a:lnTo>
                  <a:pt x="283" y="65"/>
                </a:lnTo>
                <a:lnTo>
                  <a:pt x="259" y="100"/>
                </a:lnTo>
                <a:lnTo>
                  <a:pt x="250" y="93"/>
                </a:lnTo>
                <a:close/>
                <a:moveTo>
                  <a:pt x="292" y="34"/>
                </a:moveTo>
                <a:lnTo>
                  <a:pt x="316" y="0"/>
                </a:lnTo>
                <a:lnTo>
                  <a:pt x="324" y="6"/>
                </a:lnTo>
                <a:lnTo>
                  <a:pt x="301" y="40"/>
                </a:lnTo>
                <a:lnTo>
                  <a:pt x="292" y="34"/>
                </a:lnTo>
                <a:close/>
              </a:path>
            </a:pathLst>
          </a:custGeom>
          <a:solidFill>
            <a:srgbClr val="000000"/>
          </a:solidFill>
          <a:ln w="1"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sz="800">
              <a:solidFill>
                <a:srgbClr val="FF0000"/>
              </a:solidFill>
            </a:endParaRPr>
          </a:p>
        </p:txBody>
      </p:sp>
      <p:sp>
        <p:nvSpPr>
          <p:cNvPr id="81" name="Rectangle 150"/>
          <p:cNvSpPr>
            <a:spLocks noChangeArrowheads="1"/>
          </p:cNvSpPr>
          <p:nvPr/>
        </p:nvSpPr>
        <p:spPr bwMode="auto">
          <a:xfrm>
            <a:off x="6317456" y="4914129"/>
            <a:ext cx="931106"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a:r>
              <a:rPr lang="fr-FR" sz="1000" dirty="0">
                <a:solidFill>
                  <a:schemeClr val="tx2"/>
                </a:solidFill>
              </a:rPr>
              <a:t>Initial Value</a:t>
            </a:r>
          </a:p>
        </p:txBody>
      </p:sp>
      <p:sp>
        <p:nvSpPr>
          <p:cNvPr id="83" name="Rectangle 7"/>
          <p:cNvSpPr>
            <a:spLocks noChangeArrowheads="1"/>
          </p:cNvSpPr>
          <p:nvPr/>
        </p:nvSpPr>
        <p:spPr bwMode="auto">
          <a:xfrm>
            <a:off x="5378124" y="6058265"/>
            <a:ext cx="390899" cy="153888"/>
          </a:xfrm>
          <a:prstGeom prst="rect">
            <a:avLst/>
          </a:prstGeom>
          <a:noFill/>
          <a:ln w="9525">
            <a:noFill/>
            <a:miter lim="800000"/>
            <a:headEnd/>
            <a:tailEnd/>
          </a:ln>
        </p:spPr>
        <p:txBody>
          <a:bodyPr wrap="square" lIns="0" tIns="0" rIns="0" bIns="0">
            <a:spAutoFit/>
          </a:bodyPr>
          <a:lstStyle/>
          <a:p>
            <a:r>
              <a:rPr lang="fr-FR" sz="1000" dirty="0">
                <a:solidFill>
                  <a:schemeClr val="tx2"/>
                </a:solidFill>
                <a:latin typeface="+mj-lt"/>
              </a:rPr>
              <a:t>100%</a:t>
            </a:r>
          </a:p>
        </p:txBody>
      </p:sp>
      <p:sp>
        <p:nvSpPr>
          <p:cNvPr id="84" name="Rectangle 151"/>
          <p:cNvSpPr>
            <a:spLocks noChangeArrowheads="1"/>
          </p:cNvSpPr>
          <p:nvPr/>
        </p:nvSpPr>
        <p:spPr bwMode="auto">
          <a:xfrm>
            <a:off x="8107554" y="4920390"/>
            <a:ext cx="827972"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l"/>
            <a:r>
              <a:rPr lang="fr-FR" sz="1000" dirty="0">
                <a:solidFill>
                  <a:schemeClr val="tx2"/>
                </a:solidFill>
                <a:latin typeface="+mn-lt"/>
              </a:rPr>
              <a:t>Final Value</a:t>
            </a:r>
          </a:p>
        </p:txBody>
      </p:sp>
      <p:sp>
        <p:nvSpPr>
          <p:cNvPr id="62" name="Rectangle 146"/>
          <p:cNvSpPr>
            <a:spLocks noChangeArrowheads="1"/>
          </p:cNvSpPr>
          <p:nvPr/>
        </p:nvSpPr>
        <p:spPr bwMode="auto">
          <a:xfrm>
            <a:off x="8202745" y="5681357"/>
            <a:ext cx="547321" cy="30777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fr-FR" sz="1000" b="1" i="0" u="none" strike="noStrike" cap="none" normalizeH="0" baseline="0" dirty="0">
                <a:ln>
                  <a:noFill/>
                </a:ln>
                <a:solidFill>
                  <a:schemeClr val="tx2"/>
                </a:solidFill>
                <a:effectLst/>
                <a:latin typeface="Arial Narrow" pitchFamily="34" charset="0"/>
                <a:cs typeface="Arial" pitchFamily="34" charset="0"/>
              </a:rPr>
              <a:t>Initial Investment</a:t>
            </a:r>
            <a:endParaRPr kumimoji="0" lang="fr-FR" sz="1000" b="0" i="0" u="none" strike="noStrike" cap="none" normalizeH="0" baseline="0" dirty="0">
              <a:ln>
                <a:noFill/>
              </a:ln>
              <a:solidFill>
                <a:schemeClr val="tx2"/>
              </a:solidFill>
              <a:effectLst/>
              <a:latin typeface="Arial" pitchFamily="34" charset="0"/>
              <a:cs typeface="Arial" pitchFamily="34" charset="0"/>
            </a:endParaRPr>
          </a:p>
        </p:txBody>
      </p:sp>
      <p:sp>
        <p:nvSpPr>
          <p:cNvPr id="63" name="Rectangle 10"/>
          <p:cNvSpPr>
            <a:spLocks noChangeArrowheads="1"/>
          </p:cNvSpPr>
          <p:nvPr/>
        </p:nvSpPr>
        <p:spPr bwMode="auto">
          <a:xfrm>
            <a:off x="6595011" y="6310000"/>
            <a:ext cx="618703"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a:ln>
                  <a:noFill/>
                </a:ln>
                <a:solidFill>
                  <a:schemeClr val="tx2"/>
                </a:solidFill>
                <a:effectLst/>
                <a:latin typeface="Arial" pitchFamily="34" charset="0"/>
                <a:cs typeface="Arial" pitchFamily="34" charset="0"/>
              </a:rPr>
              <a:t>Bond</a:t>
            </a:r>
          </a:p>
        </p:txBody>
      </p:sp>
      <p:sp>
        <p:nvSpPr>
          <p:cNvPr id="82" name="Rectangle 15"/>
          <p:cNvSpPr>
            <a:spLocks noChangeArrowheads="1"/>
          </p:cNvSpPr>
          <p:nvPr/>
        </p:nvSpPr>
        <p:spPr bwMode="auto">
          <a:xfrm>
            <a:off x="6432250" y="5332202"/>
            <a:ext cx="701518" cy="1538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000" b="0" i="0" u="none" strike="noStrike" cap="none" normalizeH="0" baseline="0" dirty="0">
                <a:ln>
                  <a:noFill/>
                </a:ln>
                <a:solidFill>
                  <a:schemeClr val="tx2"/>
                </a:solidFill>
                <a:effectLst/>
                <a:latin typeface="Arial" pitchFamily="34" charset="0"/>
                <a:cs typeface="Arial" pitchFamily="34" charset="0"/>
              </a:rPr>
              <a:t>Derivatives</a:t>
            </a:r>
          </a:p>
        </p:txBody>
      </p:sp>
    </p:spTree>
    <p:extLst>
      <p:ext uri="{BB962C8B-B14F-4D97-AF65-F5344CB8AC3E}">
        <p14:creationId xmlns:p14="http://schemas.microsoft.com/office/powerpoint/2010/main" val="386188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err="1">
                <a:solidFill>
                  <a:srgbClr val="E64644"/>
                </a:solidFill>
                <a:latin typeface="+mn-lt"/>
              </a:rPr>
              <a:t>Structured</a:t>
            </a:r>
            <a:r>
              <a:rPr lang="fr-FR" b="1" spc="0" dirty="0">
                <a:solidFill>
                  <a:srgbClr val="E64644"/>
                </a:solidFill>
                <a:latin typeface="+mn-lt"/>
              </a:rPr>
              <a:t> </a:t>
            </a:r>
            <a:r>
              <a:rPr lang="fr-FR" b="1" spc="0" dirty="0" err="1">
                <a:solidFill>
                  <a:srgbClr val="E64644"/>
                </a:solidFill>
                <a:latin typeface="+mn-lt"/>
              </a:rPr>
              <a:t>Products</a:t>
            </a:r>
            <a:r>
              <a:rPr lang="fr-FR" b="1" spc="0" dirty="0">
                <a:solidFill>
                  <a:srgbClr val="E64644"/>
                </a:solidFill>
                <a:latin typeface="+mn-lt"/>
              </a:rPr>
              <a:t> - Clients</a:t>
            </a:r>
          </a:p>
        </p:txBody>
      </p:sp>
      <p:sp>
        <p:nvSpPr>
          <p:cNvPr id="3" name="Espace réservé du contenu 2"/>
          <p:cNvSpPr>
            <a:spLocks noGrp="1"/>
          </p:cNvSpPr>
          <p:nvPr>
            <p:ph idx="1"/>
          </p:nvPr>
        </p:nvSpPr>
        <p:spPr>
          <a:xfrm>
            <a:off x="270136" y="1264802"/>
            <a:ext cx="10053347" cy="5683685"/>
          </a:xfrm>
        </p:spPr>
        <p:txBody>
          <a:bodyPr/>
          <a:lstStyle/>
          <a:p>
            <a:pPr lvl="2">
              <a:buBlip>
                <a:blip r:embed="rId2"/>
              </a:buBlip>
            </a:pPr>
            <a:endParaRPr lang="fr-FR" dirty="0"/>
          </a:p>
          <a:p>
            <a:pPr marL="273050" lvl="2">
              <a:buSzPct val="120000"/>
              <a:buBlip>
                <a:blip r:embed="rId3"/>
              </a:buBlip>
            </a:pPr>
            <a:r>
              <a:rPr lang="fr-FR" sz="1800" b="1" dirty="0" err="1">
                <a:ea typeface="+mn-ea"/>
                <a:cs typeface="+mn-cs"/>
              </a:rPr>
              <a:t>Institutional</a:t>
            </a:r>
            <a:r>
              <a:rPr lang="fr-FR" sz="1800" b="1" dirty="0">
                <a:ea typeface="+mn-ea"/>
                <a:cs typeface="+mn-cs"/>
              </a:rPr>
              <a:t> </a:t>
            </a:r>
            <a:r>
              <a:rPr lang="fr-FR" sz="1800" b="1" dirty="0" err="1">
                <a:ea typeface="+mn-ea"/>
                <a:cs typeface="+mn-cs"/>
              </a:rPr>
              <a:t>investors</a:t>
            </a:r>
            <a:r>
              <a:rPr lang="fr-FR" sz="1800" b="1" dirty="0">
                <a:ea typeface="+mn-ea"/>
                <a:cs typeface="+mn-cs"/>
              </a:rPr>
              <a:t> use </a:t>
            </a:r>
            <a:r>
              <a:rPr lang="fr-FR" sz="1800" b="1" dirty="0" err="1">
                <a:ea typeface="+mn-ea"/>
                <a:cs typeface="+mn-cs"/>
              </a:rPr>
              <a:t>structured</a:t>
            </a:r>
            <a:r>
              <a:rPr lang="fr-FR" sz="1800" b="1" dirty="0">
                <a:ea typeface="+mn-ea"/>
                <a:cs typeface="+mn-cs"/>
              </a:rPr>
              <a:t> </a:t>
            </a:r>
            <a:r>
              <a:rPr lang="fr-FR" sz="1800" b="1" dirty="0" err="1">
                <a:ea typeface="+mn-ea"/>
                <a:cs typeface="+mn-cs"/>
              </a:rPr>
              <a:t>products</a:t>
            </a:r>
            <a:r>
              <a:rPr lang="fr-FR" sz="1800" b="1" dirty="0">
                <a:ea typeface="+mn-ea"/>
                <a:cs typeface="+mn-cs"/>
              </a:rPr>
              <a:t> to </a:t>
            </a:r>
            <a:r>
              <a:rPr lang="fr-FR" sz="1800" b="1" dirty="0" err="1">
                <a:ea typeface="+mn-ea"/>
                <a:cs typeface="+mn-cs"/>
              </a:rPr>
              <a:t>increase</a:t>
            </a:r>
            <a:r>
              <a:rPr lang="fr-FR" sz="1800" b="1" dirty="0">
                <a:ea typeface="+mn-ea"/>
                <a:cs typeface="+mn-cs"/>
              </a:rPr>
              <a:t> revenus on </a:t>
            </a:r>
            <a:r>
              <a:rPr lang="fr-FR" sz="1800" b="1" dirty="0" err="1">
                <a:ea typeface="+mn-ea"/>
                <a:cs typeface="+mn-cs"/>
              </a:rPr>
              <a:t>their</a:t>
            </a:r>
            <a:r>
              <a:rPr lang="fr-FR" sz="1800" b="1" dirty="0">
                <a:ea typeface="+mn-ea"/>
                <a:cs typeface="+mn-cs"/>
              </a:rPr>
              <a:t> </a:t>
            </a:r>
            <a:r>
              <a:rPr lang="fr-FR" sz="1800" b="1" dirty="0" err="1">
                <a:ea typeface="+mn-ea"/>
                <a:cs typeface="+mn-cs"/>
              </a:rPr>
              <a:t>investments</a:t>
            </a:r>
            <a:r>
              <a:rPr lang="fr-FR" sz="1800" b="1" dirty="0">
                <a:ea typeface="+mn-ea"/>
                <a:cs typeface="+mn-cs"/>
              </a:rPr>
              <a:t>:</a:t>
            </a:r>
          </a:p>
          <a:p>
            <a:pPr lvl="2">
              <a:buBlip>
                <a:blip r:embed="rId2"/>
              </a:buBlip>
            </a:pPr>
            <a:r>
              <a:rPr lang="fr-FR" sz="1600" dirty="0"/>
              <a:t>	</a:t>
            </a:r>
            <a:r>
              <a:rPr lang="fr-FR" sz="1600" dirty="0" err="1"/>
              <a:t>Insurance</a:t>
            </a:r>
            <a:r>
              <a:rPr lang="fr-FR" sz="1600" dirty="0"/>
              <a:t> </a:t>
            </a:r>
            <a:r>
              <a:rPr lang="fr-FR" sz="1600" dirty="0" err="1"/>
              <a:t>Company</a:t>
            </a:r>
            <a:r>
              <a:rPr lang="fr-FR" dirty="0"/>
              <a:t> (</a:t>
            </a:r>
            <a:r>
              <a:rPr lang="fr-FR" dirty="0" err="1"/>
              <a:t>own</a:t>
            </a:r>
            <a:r>
              <a:rPr lang="fr-FR" dirty="0"/>
              <a:t> </a:t>
            </a:r>
            <a:r>
              <a:rPr lang="fr-FR" dirty="0" err="1"/>
              <a:t>account</a:t>
            </a:r>
            <a:r>
              <a:rPr lang="fr-FR" dirty="0"/>
              <a:t>, fonds euros, unités de compte)</a:t>
            </a:r>
          </a:p>
          <a:p>
            <a:pPr lvl="2">
              <a:buBlip>
                <a:blip r:embed="rId2"/>
              </a:buBlip>
            </a:pPr>
            <a:r>
              <a:rPr lang="fr-FR" dirty="0"/>
              <a:t>	In France: 2800 Mds € </a:t>
            </a:r>
            <a:r>
              <a:rPr lang="fr-FR" dirty="0" err="1"/>
              <a:t>with</a:t>
            </a:r>
            <a:r>
              <a:rPr lang="fr-FR" dirty="0"/>
              <a:t> 2000Mds in Life </a:t>
            </a:r>
            <a:r>
              <a:rPr lang="fr-FR" dirty="0" err="1"/>
              <a:t>insurance</a:t>
            </a:r>
            <a:r>
              <a:rPr lang="fr-FR" dirty="0"/>
              <a:t> </a:t>
            </a:r>
            <a:r>
              <a:rPr lang="fr-FR" dirty="0" err="1"/>
              <a:t>contracts</a:t>
            </a:r>
            <a:endParaRPr lang="fr-FR" dirty="0"/>
          </a:p>
          <a:p>
            <a:pPr lvl="2">
              <a:buBlip>
                <a:blip r:embed="rId2"/>
              </a:buBlip>
            </a:pPr>
            <a:r>
              <a:rPr lang="fr-FR" dirty="0"/>
              <a:t>	</a:t>
            </a:r>
            <a:r>
              <a:rPr lang="fr-FR" dirty="0" err="1"/>
              <a:t>Asset</a:t>
            </a:r>
            <a:r>
              <a:rPr lang="fr-FR" dirty="0"/>
              <a:t> Management: Formula </a:t>
            </a:r>
            <a:r>
              <a:rPr lang="fr-FR" dirty="0" err="1"/>
              <a:t>based</a:t>
            </a:r>
            <a:r>
              <a:rPr lang="fr-FR" dirty="0"/>
              <a:t> </a:t>
            </a:r>
            <a:r>
              <a:rPr lang="fr-FR" dirty="0" err="1"/>
              <a:t>funds</a:t>
            </a:r>
            <a:endParaRPr lang="fr-FR" dirty="0"/>
          </a:p>
          <a:p>
            <a:pPr lvl="2">
              <a:buBlip>
                <a:blip r:embed="rId2"/>
              </a:buBlip>
            </a:pPr>
            <a:r>
              <a:rPr lang="fr-FR" dirty="0"/>
              <a:t>	3000 Mds € </a:t>
            </a:r>
            <a:r>
              <a:rPr lang="fr-FR" dirty="0" err="1"/>
              <a:t>assets</a:t>
            </a:r>
            <a:r>
              <a:rPr lang="fr-FR" dirty="0"/>
              <a:t> </a:t>
            </a:r>
            <a:r>
              <a:rPr lang="fr-FR" dirty="0" err="1"/>
              <a:t>under</a:t>
            </a:r>
            <a:r>
              <a:rPr lang="fr-FR" dirty="0"/>
              <a:t> management en France </a:t>
            </a:r>
          </a:p>
          <a:p>
            <a:pPr lvl="2">
              <a:buBlip>
                <a:blip r:embed="rId2"/>
              </a:buBlip>
            </a:pPr>
            <a:r>
              <a:rPr lang="fr-FR" dirty="0"/>
              <a:t>	</a:t>
            </a:r>
            <a:r>
              <a:rPr lang="fr-FR" dirty="0" err="1"/>
              <a:t>Private</a:t>
            </a:r>
            <a:r>
              <a:rPr lang="fr-FR" dirty="0"/>
              <a:t> Banks</a:t>
            </a:r>
          </a:p>
          <a:p>
            <a:pPr marL="357188" lvl="2" indent="0">
              <a:buNone/>
            </a:pPr>
            <a:r>
              <a:rPr lang="fr-FR" sz="1600" dirty="0"/>
              <a:t> </a:t>
            </a:r>
          </a:p>
          <a:p>
            <a:pPr marL="273050" lvl="2">
              <a:buSzPct val="120000"/>
              <a:buBlip>
                <a:blip r:embed="rId3"/>
              </a:buBlip>
            </a:pPr>
            <a:r>
              <a:rPr lang="fr-FR" sz="1800" b="1" dirty="0" err="1">
                <a:ea typeface="+mn-ea"/>
                <a:cs typeface="+mn-cs"/>
              </a:rPr>
              <a:t>Institutional</a:t>
            </a:r>
            <a:r>
              <a:rPr lang="fr-FR" sz="1800" b="1" dirty="0">
                <a:ea typeface="+mn-ea"/>
                <a:cs typeface="+mn-cs"/>
              </a:rPr>
              <a:t> </a:t>
            </a:r>
            <a:r>
              <a:rPr lang="fr-FR" sz="1800" b="1" dirty="0" err="1">
                <a:ea typeface="+mn-ea"/>
                <a:cs typeface="+mn-cs"/>
              </a:rPr>
              <a:t>investors</a:t>
            </a:r>
            <a:r>
              <a:rPr lang="fr-FR" sz="1800" b="1" dirty="0">
                <a:ea typeface="+mn-ea"/>
                <a:cs typeface="+mn-cs"/>
              </a:rPr>
              <a:t>, </a:t>
            </a:r>
            <a:r>
              <a:rPr lang="fr-FR" sz="1800" b="1" dirty="0" err="1">
                <a:ea typeface="+mn-ea"/>
                <a:cs typeface="+mn-cs"/>
              </a:rPr>
              <a:t>what</a:t>
            </a:r>
            <a:r>
              <a:rPr lang="fr-FR" sz="1800" b="1" dirty="0">
                <a:ea typeface="+mn-ea"/>
                <a:cs typeface="+mn-cs"/>
              </a:rPr>
              <a:t> are </a:t>
            </a:r>
            <a:r>
              <a:rPr lang="fr-FR" sz="1800" b="1" dirty="0" err="1">
                <a:ea typeface="+mn-ea"/>
                <a:cs typeface="+mn-cs"/>
              </a:rPr>
              <a:t>they</a:t>
            </a:r>
            <a:r>
              <a:rPr lang="fr-FR" sz="1800" b="1" dirty="0">
                <a:ea typeface="+mn-ea"/>
                <a:cs typeface="+mn-cs"/>
              </a:rPr>
              <a:t> </a:t>
            </a:r>
            <a:r>
              <a:rPr lang="fr-FR" sz="1800" b="1" dirty="0" err="1">
                <a:ea typeface="+mn-ea"/>
                <a:cs typeface="+mn-cs"/>
              </a:rPr>
              <a:t>looking</a:t>
            </a:r>
            <a:r>
              <a:rPr lang="fr-FR" sz="1800" b="1" dirty="0">
                <a:ea typeface="+mn-ea"/>
                <a:cs typeface="+mn-cs"/>
              </a:rPr>
              <a:t> for :</a:t>
            </a:r>
          </a:p>
          <a:p>
            <a:pPr lvl="2">
              <a:buBlip>
                <a:blip r:embed="rId2"/>
              </a:buBlip>
            </a:pPr>
            <a:r>
              <a:rPr lang="fr-FR" dirty="0"/>
              <a:t>	A performance </a:t>
            </a:r>
            <a:r>
              <a:rPr lang="fr-FR" dirty="0" err="1"/>
              <a:t>linked</a:t>
            </a:r>
            <a:r>
              <a:rPr lang="fr-FR" dirty="0"/>
              <a:t> to a </a:t>
            </a:r>
            <a:r>
              <a:rPr lang="fr-FR" dirty="0" err="1"/>
              <a:t>specific</a:t>
            </a:r>
            <a:r>
              <a:rPr lang="fr-FR" dirty="0"/>
              <a:t> </a:t>
            </a:r>
            <a:r>
              <a:rPr lang="fr-FR" dirty="0" err="1"/>
              <a:t>asset</a:t>
            </a:r>
            <a:r>
              <a:rPr lang="fr-FR" dirty="0"/>
              <a:t> class</a:t>
            </a:r>
          </a:p>
          <a:p>
            <a:pPr lvl="2">
              <a:buBlip>
                <a:blip r:embed="rId2"/>
              </a:buBlip>
            </a:pPr>
            <a:r>
              <a:rPr lang="fr-FR" dirty="0"/>
              <a:t>	Possible </a:t>
            </a:r>
            <a:r>
              <a:rPr lang="fr-FR" dirty="0" err="1"/>
              <a:t>through</a:t>
            </a:r>
            <a:r>
              <a:rPr lang="fr-FR" dirty="0"/>
              <a:t> an </a:t>
            </a:r>
            <a:r>
              <a:rPr lang="fr-FR" dirty="0" err="1"/>
              <a:t>investment</a:t>
            </a:r>
            <a:r>
              <a:rPr lang="fr-FR" dirty="0"/>
              <a:t> in </a:t>
            </a:r>
            <a:r>
              <a:rPr lang="fr-FR" dirty="0" err="1"/>
              <a:t>this</a:t>
            </a:r>
            <a:r>
              <a:rPr lang="fr-FR" dirty="0"/>
              <a:t> </a:t>
            </a:r>
            <a:r>
              <a:rPr lang="fr-FR" dirty="0" err="1"/>
              <a:t>asset</a:t>
            </a:r>
            <a:r>
              <a:rPr lang="fr-FR" dirty="0"/>
              <a:t> class</a:t>
            </a:r>
          </a:p>
          <a:p>
            <a:pPr lvl="2" algn="l">
              <a:buBlip>
                <a:blip r:embed="rId2"/>
              </a:buBlip>
            </a:pPr>
            <a:r>
              <a:rPr lang="fr-FR" dirty="0"/>
              <a:t>	An </a:t>
            </a:r>
            <a:r>
              <a:rPr lang="fr-FR" dirty="0" err="1"/>
              <a:t>investment</a:t>
            </a:r>
            <a:r>
              <a:rPr lang="fr-FR" dirty="0"/>
              <a:t> </a:t>
            </a:r>
            <a:r>
              <a:rPr lang="fr-FR" dirty="0" err="1"/>
              <a:t>through</a:t>
            </a:r>
            <a:r>
              <a:rPr lang="fr-FR" dirty="0"/>
              <a:t> a </a:t>
            </a:r>
            <a:r>
              <a:rPr lang="fr-FR" dirty="0" err="1"/>
              <a:t>structured</a:t>
            </a:r>
            <a:r>
              <a:rPr lang="fr-FR" dirty="0"/>
              <a:t> </a:t>
            </a:r>
            <a:r>
              <a:rPr lang="fr-FR" dirty="0" err="1"/>
              <a:t>product</a:t>
            </a:r>
            <a:r>
              <a:rPr lang="fr-FR" dirty="0"/>
              <a:t> </a:t>
            </a:r>
            <a:r>
              <a:rPr lang="fr-FR" dirty="0" err="1"/>
              <a:t>including</a:t>
            </a:r>
            <a:r>
              <a:rPr lang="fr-FR" dirty="0"/>
              <a:t> a protection or a </a:t>
            </a:r>
            <a:r>
              <a:rPr lang="fr-FR" dirty="0" err="1"/>
              <a:t>leverage</a:t>
            </a:r>
            <a:endParaRPr lang="fr-FR" dirty="0"/>
          </a:p>
          <a:p>
            <a:pPr marL="273050" lvl="2">
              <a:buSzPct val="120000"/>
              <a:buBlip>
                <a:blip r:embed="rId3"/>
              </a:buBlip>
            </a:pPr>
            <a:endParaRPr lang="fr-FR" dirty="0"/>
          </a:p>
        </p:txBody>
      </p:sp>
    </p:spTree>
    <p:extLst>
      <p:ext uri="{BB962C8B-B14F-4D97-AF65-F5344CB8AC3E}">
        <p14:creationId xmlns:p14="http://schemas.microsoft.com/office/powerpoint/2010/main" val="259712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err="1">
                <a:solidFill>
                  <a:srgbClr val="E64644"/>
                </a:solidFill>
                <a:latin typeface="+mn-lt"/>
              </a:rPr>
              <a:t>Structured</a:t>
            </a:r>
            <a:r>
              <a:rPr lang="fr-FR" b="1" spc="0" dirty="0">
                <a:solidFill>
                  <a:srgbClr val="E64644"/>
                </a:solidFill>
                <a:latin typeface="+mn-lt"/>
              </a:rPr>
              <a:t> </a:t>
            </a:r>
            <a:r>
              <a:rPr lang="fr-FR" b="1" spc="0" dirty="0" err="1">
                <a:solidFill>
                  <a:srgbClr val="E64644"/>
                </a:solidFill>
                <a:latin typeface="+mn-lt"/>
              </a:rPr>
              <a:t>Products</a:t>
            </a:r>
            <a:r>
              <a:rPr lang="fr-FR" b="1" spc="0" dirty="0">
                <a:solidFill>
                  <a:srgbClr val="E64644"/>
                </a:solidFill>
                <a:latin typeface="+mn-lt"/>
              </a:rPr>
              <a:t> - Clients</a:t>
            </a:r>
          </a:p>
        </p:txBody>
      </p:sp>
      <p:sp>
        <p:nvSpPr>
          <p:cNvPr id="3" name="Espace réservé du contenu 2"/>
          <p:cNvSpPr>
            <a:spLocks noGrp="1"/>
          </p:cNvSpPr>
          <p:nvPr>
            <p:ph idx="1"/>
          </p:nvPr>
        </p:nvSpPr>
        <p:spPr>
          <a:xfrm>
            <a:off x="270136" y="1264802"/>
            <a:ext cx="10053347" cy="5683685"/>
          </a:xfrm>
        </p:spPr>
        <p:txBody>
          <a:bodyPr/>
          <a:lstStyle/>
          <a:p>
            <a:pPr marL="273050" lvl="2">
              <a:buSzPct val="120000"/>
              <a:buBlip>
                <a:blip r:embed="rId2"/>
              </a:buBlip>
            </a:pPr>
            <a:r>
              <a:rPr lang="fr-FR" sz="1800" b="1" dirty="0" err="1">
                <a:ea typeface="+mn-ea"/>
                <a:cs typeface="+mn-cs"/>
              </a:rPr>
              <a:t>Structured</a:t>
            </a:r>
            <a:r>
              <a:rPr lang="fr-FR" sz="1800" b="1" dirty="0">
                <a:ea typeface="+mn-ea"/>
                <a:cs typeface="+mn-cs"/>
              </a:rPr>
              <a:t> </a:t>
            </a:r>
            <a:r>
              <a:rPr lang="fr-FR" sz="1800" b="1" dirty="0" err="1">
                <a:ea typeface="+mn-ea"/>
                <a:cs typeface="+mn-cs"/>
              </a:rPr>
              <a:t>products</a:t>
            </a:r>
            <a:r>
              <a:rPr lang="fr-FR" sz="1800" b="1" dirty="0">
                <a:ea typeface="+mn-ea"/>
                <a:cs typeface="+mn-cs"/>
              </a:rPr>
              <a:t> are </a:t>
            </a:r>
            <a:r>
              <a:rPr lang="fr-FR" sz="1800" b="1" dirty="0" err="1">
                <a:ea typeface="+mn-ea"/>
                <a:cs typeface="+mn-cs"/>
              </a:rPr>
              <a:t>built</a:t>
            </a:r>
            <a:r>
              <a:rPr lang="fr-FR" sz="1800" b="1" dirty="0">
                <a:ea typeface="+mn-ea"/>
                <a:cs typeface="+mn-cs"/>
              </a:rPr>
              <a:t> to </a:t>
            </a:r>
            <a:r>
              <a:rPr lang="fr-FR" sz="1800" b="1" dirty="0" err="1">
                <a:ea typeface="+mn-ea"/>
                <a:cs typeface="+mn-cs"/>
              </a:rPr>
              <a:t>answer</a:t>
            </a:r>
            <a:r>
              <a:rPr lang="fr-FR" sz="1800" b="1" dirty="0">
                <a:ea typeface="+mn-ea"/>
                <a:cs typeface="+mn-cs"/>
              </a:rPr>
              <a:t> </a:t>
            </a:r>
            <a:r>
              <a:rPr lang="fr-FR" sz="1800" b="1" dirty="0" err="1">
                <a:ea typeface="+mn-ea"/>
                <a:cs typeface="+mn-cs"/>
              </a:rPr>
              <a:t>different</a:t>
            </a:r>
            <a:r>
              <a:rPr lang="fr-FR" sz="1800" b="1" dirty="0">
                <a:ea typeface="+mn-ea"/>
                <a:cs typeface="+mn-cs"/>
              </a:rPr>
              <a:t> </a:t>
            </a:r>
            <a:r>
              <a:rPr lang="fr-FR" sz="1800" b="1" dirty="0" err="1">
                <a:ea typeface="+mn-ea"/>
                <a:cs typeface="+mn-cs"/>
              </a:rPr>
              <a:t>needs</a:t>
            </a:r>
            <a:r>
              <a:rPr lang="fr-FR" sz="1800" b="1" dirty="0">
                <a:ea typeface="+mn-ea"/>
                <a:cs typeface="+mn-cs"/>
              </a:rPr>
              <a:t> :</a:t>
            </a:r>
          </a:p>
          <a:p>
            <a:pPr lvl="2">
              <a:buBlip>
                <a:blip r:embed="rId3"/>
              </a:buBlip>
            </a:pPr>
            <a:r>
              <a:rPr lang="fr-FR" dirty="0" err="1"/>
              <a:t>Generate</a:t>
            </a:r>
            <a:r>
              <a:rPr lang="fr-FR" dirty="0"/>
              <a:t> performance</a:t>
            </a:r>
          </a:p>
          <a:p>
            <a:pPr lvl="2">
              <a:buBlip>
                <a:blip r:embed="rId3"/>
              </a:buBlip>
            </a:pPr>
            <a:r>
              <a:rPr lang="fr-FR" dirty="0" err="1"/>
              <a:t>Generate</a:t>
            </a:r>
            <a:r>
              <a:rPr lang="fr-FR" dirty="0"/>
              <a:t> </a:t>
            </a:r>
            <a:r>
              <a:rPr lang="fr-FR" dirty="0" err="1"/>
              <a:t>annual</a:t>
            </a:r>
            <a:r>
              <a:rPr lang="fr-FR" dirty="0"/>
              <a:t> coupon</a:t>
            </a:r>
          </a:p>
          <a:p>
            <a:pPr lvl="2">
              <a:buBlip>
                <a:blip r:embed="rId3"/>
              </a:buBlip>
            </a:pPr>
            <a:r>
              <a:rPr lang="fr-FR" dirty="0" err="1"/>
              <a:t>With</a:t>
            </a:r>
            <a:r>
              <a:rPr lang="fr-FR" dirty="0"/>
              <a:t> a </a:t>
            </a:r>
            <a:r>
              <a:rPr lang="fr-FR" dirty="0" err="1"/>
              <a:t>limited</a:t>
            </a:r>
            <a:r>
              <a:rPr lang="fr-FR" dirty="0"/>
              <a:t> or high </a:t>
            </a:r>
            <a:r>
              <a:rPr lang="fr-FR" dirty="0" err="1"/>
              <a:t>risk</a:t>
            </a:r>
            <a:r>
              <a:rPr lang="fr-FR" dirty="0"/>
              <a:t> on the </a:t>
            </a:r>
            <a:r>
              <a:rPr lang="fr-FR" dirty="0" err="1"/>
              <a:t>investment</a:t>
            </a:r>
            <a:endParaRPr lang="fr-FR" sz="1600" dirty="0"/>
          </a:p>
          <a:p>
            <a:pPr marL="0" lvl="2" indent="0">
              <a:buSzPct val="120000"/>
              <a:buNone/>
            </a:pPr>
            <a:endParaRPr lang="fr-FR" sz="1800" b="1" dirty="0">
              <a:ea typeface="+mn-ea"/>
              <a:cs typeface="+mn-cs"/>
            </a:endParaRPr>
          </a:p>
          <a:p>
            <a:pPr marL="273050" lvl="2">
              <a:buSzPct val="120000"/>
              <a:buBlip>
                <a:blip r:embed="rId2"/>
              </a:buBlip>
            </a:pPr>
            <a:r>
              <a:rPr lang="fr-FR" sz="1800" b="1" dirty="0">
                <a:ea typeface="+mn-ea"/>
                <a:cs typeface="+mn-cs"/>
              </a:rPr>
              <a:t>The structure </a:t>
            </a:r>
            <a:r>
              <a:rPr lang="fr-FR" sz="1800" b="1" dirty="0" err="1">
                <a:ea typeface="+mn-ea"/>
                <a:cs typeface="+mn-cs"/>
              </a:rPr>
              <a:t>products</a:t>
            </a:r>
            <a:r>
              <a:rPr lang="fr-FR" sz="1800" b="1" dirty="0">
                <a:ea typeface="+mn-ea"/>
                <a:cs typeface="+mn-cs"/>
              </a:rPr>
              <a:t> </a:t>
            </a:r>
            <a:r>
              <a:rPr lang="fr-FR" sz="1800" b="1" dirty="0" err="1">
                <a:ea typeface="+mn-ea"/>
                <a:cs typeface="+mn-cs"/>
              </a:rPr>
              <a:t>offer</a:t>
            </a:r>
            <a:r>
              <a:rPr lang="fr-FR" sz="1800" b="1" dirty="0">
                <a:ea typeface="+mn-ea"/>
                <a:cs typeface="+mn-cs"/>
              </a:rPr>
              <a:t> has to fit client </a:t>
            </a:r>
            <a:r>
              <a:rPr lang="fr-FR" sz="1800" b="1" dirty="0" err="1">
                <a:ea typeface="+mn-ea"/>
                <a:cs typeface="+mn-cs"/>
              </a:rPr>
              <a:t>needs</a:t>
            </a:r>
            <a:r>
              <a:rPr lang="fr-FR" sz="1800" b="1" dirty="0">
                <a:ea typeface="+mn-ea"/>
                <a:cs typeface="+mn-cs"/>
              </a:rPr>
              <a:t> and has to </a:t>
            </a:r>
            <a:r>
              <a:rPr lang="fr-FR" sz="1800" b="1" dirty="0" err="1">
                <a:ea typeface="+mn-ea"/>
                <a:cs typeface="+mn-cs"/>
              </a:rPr>
              <a:t>follow</a:t>
            </a:r>
            <a:r>
              <a:rPr lang="fr-FR" sz="1800" b="1" dirty="0">
                <a:ea typeface="+mn-ea"/>
                <a:cs typeface="+mn-cs"/>
              </a:rPr>
              <a:t> </a:t>
            </a:r>
            <a:r>
              <a:rPr lang="fr-FR" sz="1800" b="1" dirty="0" err="1">
                <a:ea typeface="+mn-ea"/>
                <a:cs typeface="+mn-cs"/>
              </a:rPr>
              <a:t>rules</a:t>
            </a:r>
            <a:r>
              <a:rPr lang="fr-FR" sz="1800" b="1" dirty="0">
                <a:ea typeface="+mn-ea"/>
                <a:cs typeface="+mn-cs"/>
              </a:rPr>
              <a:t> and </a:t>
            </a:r>
            <a:r>
              <a:rPr lang="fr-FR" sz="1800" b="1" dirty="0" err="1">
                <a:ea typeface="+mn-ea"/>
                <a:cs typeface="+mn-cs"/>
              </a:rPr>
              <a:t>regulations</a:t>
            </a:r>
            <a:r>
              <a:rPr lang="fr-FR" sz="1800" b="1" dirty="0">
                <a:ea typeface="+mn-ea"/>
                <a:cs typeface="+mn-cs"/>
              </a:rPr>
              <a:t>:</a:t>
            </a:r>
          </a:p>
          <a:p>
            <a:pPr lvl="2">
              <a:buBlip>
                <a:blip r:embed="rId3"/>
              </a:buBlip>
            </a:pPr>
            <a:r>
              <a:rPr lang="fr-FR" dirty="0"/>
              <a:t>Bank </a:t>
            </a:r>
            <a:r>
              <a:rPr lang="fr-FR" dirty="0" err="1"/>
              <a:t>should</a:t>
            </a:r>
            <a:r>
              <a:rPr lang="fr-FR" dirty="0"/>
              <a:t> </a:t>
            </a:r>
            <a:r>
              <a:rPr lang="fr-FR" dirty="0" err="1"/>
              <a:t>be</a:t>
            </a:r>
            <a:r>
              <a:rPr lang="fr-FR" dirty="0"/>
              <a:t> able to </a:t>
            </a:r>
            <a:r>
              <a:rPr lang="fr-FR" dirty="0" err="1"/>
              <a:t>hedge</a:t>
            </a:r>
            <a:r>
              <a:rPr lang="fr-FR" dirty="0"/>
              <a:t> the </a:t>
            </a:r>
            <a:r>
              <a:rPr lang="fr-FR" dirty="0" err="1"/>
              <a:t>risk</a:t>
            </a:r>
            <a:r>
              <a:rPr lang="fr-FR" dirty="0"/>
              <a:t> </a:t>
            </a:r>
            <a:r>
              <a:rPr lang="fr-FR" dirty="0" err="1"/>
              <a:t>generated</a:t>
            </a:r>
            <a:r>
              <a:rPr lang="fr-FR" dirty="0"/>
              <a:t> by the </a:t>
            </a:r>
            <a:r>
              <a:rPr lang="fr-FR" dirty="0" err="1"/>
              <a:t>product</a:t>
            </a:r>
            <a:r>
              <a:rPr lang="fr-FR" dirty="0"/>
              <a:t> (</a:t>
            </a:r>
            <a:r>
              <a:rPr lang="fr-FR" dirty="0" err="1"/>
              <a:t>market</a:t>
            </a:r>
            <a:r>
              <a:rPr lang="fr-FR" dirty="0"/>
              <a:t> </a:t>
            </a:r>
            <a:r>
              <a:rPr lang="fr-FR" dirty="0" err="1"/>
              <a:t>risk</a:t>
            </a:r>
            <a:r>
              <a:rPr lang="fr-FR" dirty="0"/>
              <a:t> / </a:t>
            </a:r>
            <a:r>
              <a:rPr lang="fr-FR" dirty="0" err="1"/>
              <a:t>operational</a:t>
            </a:r>
            <a:r>
              <a:rPr lang="fr-FR" dirty="0"/>
              <a:t> </a:t>
            </a:r>
            <a:r>
              <a:rPr lang="fr-FR" dirty="0" err="1"/>
              <a:t>risk</a:t>
            </a:r>
            <a:r>
              <a:rPr lang="fr-FR" dirty="0"/>
              <a:t>) [</a:t>
            </a:r>
            <a:r>
              <a:rPr lang="fr-FR" dirty="0" err="1"/>
              <a:t>reminder</a:t>
            </a:r>
            <a:r>
              <a:rPr lang="fr-FR" dirty="0"/>
              <a:t>: the </a:t>
            </a:r>
            <a:r>
              <a:rPr lang="fr-FR" dirty="0" err="1"/>
              <a:t>bank</a:t>
            </a:r>
            <a:r>
              <a:rPr lang="fr-FR" dirty="0"/>
              <a:t> </a:t>
            </a:r>
            <a:r>
              <a:rPr lang="fr-FR" dirty="0" err="1"/>
              <a:t>is</a:t>
            </a:r>
            <a:r>
              <a:rPr lang="fr-FR" dirty="0"/>
              <a:t> no </a:t>
            </a:r>
            <a:r>
              <a:rPr lang="fr-FR" dirty="0" err="1"/>
              <a:t>there</a:t>
            </a:r>
            <a:r>
              <a:rPr lang="fr-FR" dirty="0"/>
              <a:t> to </a:t>
            </a:r>
            <a:r>
              <a:rPr lang="fr-FR" dirty="0" err="1"/>
              <a:t>bet</a:t>
            </a:r>
            <a:r>
              <a:rPr lang="fr-FR" dirty="0"/>
              <a:t> </a:t>
            </a:r>
            <a:r>
              <a:rPr lang="fr-FR" dirty="0" err="1"/>
              <a:t>against</a:t>
            </a:r>
            <a:r>
              <a:rPr lang="fr-FR" dirty="0"/>
              <a:t> the client but to </a:t>
            </a:r>
            <a:r>
              <a:rPr lang="fr-FR" dirty="0" err="1"/>
              <a:t>secure</a:t>
            </a:r>
            <a:r>
              <a:rPr lang="fr-FR" dirty="0"/>
              <a:t> a </a:t>
            </a:r>
            <a:r>
              <a:rPr lang="fr-FR" dirty="0" err="1"/>
              <a:t>margin</a:t>
            </a:r>
            <a:r>
              <a:rPr lang="fr-FR" dirty="0"/>
              <a:t> on the </a:t>
            </a:r>
            <a:r>
              <a:rPr lang="fr-FR" dirty="0" err="1"/>
              <a:t>product</a:t>
            </a:r>
            <a:r>
              <a:rPr lang="fr-FR" dirty="0"/>
              <a:t> </a:t>
            </a:r>
            <a:r>
              <a:rPr lang="fr-FR" dirty="0" err="1"/>
              <a:t>sold</a:t>
            </a:r>
            <a:r>
              <a:rPr lang="fr-FR" dirty="0"/>
              <a:t>]</a:t>
            </a:r>
          </a:p>
          <a:p>
            <a:pPr lvl="2">
              <a:buBlip>
                <a:blip r:embed="rId3"/>
              </a:buBlip>
            </a:pPr>
            <a:r>
              <a:rPr lang="fr-FR" dirty="0"/>
              <a:t> </a:t>
            </a:r>
            <a:r>
              <a:rPr lang="fr-FR" dirty="0" err="1"/>
              <a:t>Risk</a:t>
            </a:r>
            <a:r>
              <a:rPr lang="fr-FR" dirty="0"/>
              <a:t> </a:t>
            </a:r>
            <a:r>
              <a:rPr lang="fr-FR" dirty="0" err="1"/>
              <a:t>weighted</a:t>
            </a:r>
            <a:r>
              <a:rPr lang="fr-FR" dirty="0"/>
              <a:t> </a:t>
            </a:r>
            <a:r>
              <a:rPr lang="fr-FR" dirty="0" err="1"/>
              <a:t>assets</a:t>
            </a:r>
            <a:r>
              <a:rPr lang="fr-FR" dirty="0"/>
              <a:t> </a:t>
            </a:r>
            <a:r>
              <a:rPr lang="fr-FR" dirty="0" err="1"/>
              <a:t>consumed</a:t>
            </a:r>
            <a:r>
              <a:rPr lang="fr-FR" dirty="0"/>
              <a:t> </a:t>
            </a:r>
            <a:r>
              <a:rPr lang="fr-FR" dirty="0" err="1"/>
              <a:t>with</a:t>
            </a:r>
            <a:r>
              <a:rPr lang="fr-FR" dirty="0"/>
              <a:t> a </a:t>
            </a:r>
            <a:r>
              <a:rPr lang="fr-FR" dirty="0" err="1"/>
              <a:t>structured</a:t>
            </a:r>
            <a:r>
              <a:rPr lang="fr-FR" dirty="0"/>
              <a:t> </a:t>
            </a:r>
            <a:r>
              <a:rPr lang="fr-FR" dirty="0" err="1"/>
              <a:t>product</a:t>
            </a:r>
            <a:r>
              <a:rPr lang="fr-FR" dirty="0"/>
              <a:t> business </a:t>
            </a:r>
            <a:r>
              <a:rPr lang="fr-FR" dirty="0" err="1"/>
              <a:t>should</a:t>
            </a:r>
            <a:r>
              <a:rPr lang="fr-FR" dirty="0"/>
              <a:t> </a:t>
            </a:r>
            <a:r>
              <a:rPr lang="fr-FR" dirty="0" err="1"/>
              <a:t>be</a:t>
            </a:r>
            <a:r>
              <a:rPr lang="fr-FR" dirty="0"/>
              <a:t> consistent </a:t>
            </a:r>
            <a:r>
              <a:rPr lang="fr-FR" dirty="0" err="1"/>
              <a:t>with</a:t>
            </a:r>
            <a:r>
              <a:rPr lang="fr-FR" dirty="0"/>
              <a:t> revenus </a:t>
            </a:r>
            <a:r>
              <a:rPr lang="fr-FR" dirty="0" err="1"/>
              <a:t>generated</a:t>
            </a:r>
            <a:endParaRPr lang="fr-FR" dirty="0"/>
          </a:p>
          <a:p>
            <a:pPr lvl="2">
              <a:buBlip>
                <a:blip r:embed="rId3"/>
              </a:buBlip>
            </a:pPr>
            <a:r>
              <a:rPr lang="fr-FR" dirty="0" err="1"/>
              <a:t>Follow</a:t>
            </a:r>
            <a:r>
              <a:rPr lang="fr-FR" dirty="0"/>
              <a:t> </a:t>
            </a:r>
            <a:r>
              <a:rPr lang="fr-FR" dirty="0" err="1"/>
              <a:t>rules</a:t>
            </a:r>
            <a:r>
              <a:rPr lang="fr-FR" dirty="0"/>
              <a:t> and </a:t>
            </a:r>
            <a:r>
              <a:rPr lang="fr-FR" dirty="0" err="1"/>
              <a:t>regulation</a:t>
            </a:r>
            <a:r>
              <a:rPr lang="fr-FR" dirty="0"/>
              <a:t> applicables</a:t>
            </a:r>
          </a:p>
          <a:p>
            <a:pPr lvl="2">
              <a:buBlip>
                <a:blip r:embed="rId3"/>
              </a:buBlip>
            </a:pPr>
            <a:endParaRPr lang="fr-FR" dirty="0"/>
          </a:p>
        </p:txBody>
      </p:sp>
    </p:spTree>
    <p:extLst>
      <p:ext uri="{BB962C8B-B14F-4D97-AF65-F5344CB8AC3E}">
        <p14:creationId xmlns:p14="http://schemas.microsoft.com/office/powerpoint/2010/main" val="428987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err="1">
                <a:solidFill>
                  <a:srgbClr val="E64644"/>
                </a:solidFill>
                <a:latin typeface="+mn-lt"/>
              </a:rPr>
              <a:t>Structured</a:t>
            </a:r>
            <a:r>
              <a:rPr lang="fr-FR" b="1" spc="0" dirty="0">
                <a:solidFill>
                  <a:srgbClr val="E64644"/>
                </a:solidFill>
                <a:latin typeface="+mn-lt"/>
              </a:rPr>
              <a:t> </a:t>
            </a:r>
            <a:r>
              <a:rPr lang="fr-FR" b="1" spc="0" dirty="0" err="1">
                <a:solidFill>
                  <a:srgbClr val="E64644"/>
                </a:solidFill>
                <a:latin typeface="+mn-lt"/>
              </a:rPr>
              <a:t>Products</a:t>
            </a:r>
            <a:r>
              <a:rPr lang="fr-FR" b="1" spc="0" dirty="0">
                <a:solidFill>
                  <a:srgbClr val="E64644"/>
                </a:solidFill>
                <a:latin typeface="+mn-lt"/>
              </a:rPr>
              <a:t>– Building a </a:t>
            </a:r>
            <a:r>
              <a:rPr lang="fr-FR" b="1" spc="0" dirty="0" err="1">
                <a:solidFill>
                  <a:srgbClr val="E64644"/>
                </a:solidFill>
                <a:latin typeface="+mn-lt"/>
              </a:rPr>
              <a:t>product</a:t>
            </a:r>
            <a:endParaRPr lang="fr-FR" b="1" spc="0" dirty="0">
              <a:solidFill>
                <a:srgbClr val="E64644"/>
              </a:solidFill>
              <a:latin typeface="+mn-lt"/>
            </a:endParaRPr>
          </a:p>
        </p:txBody>
      </p:sp>
      <p:sp>
        <p:nvSpPr>
          <p:cNvPr id="3" name="Espace réservé du contenu 2"/>
          <p:cNvSpPr>
            <a:spLocks noGrp="1"/>
          </p:cNvSpPr>
          <p:nvPr>
            <p:ph idx="1"/>
          </p:nvPr>
        </p:nvSpPr>
        <p:spPr>
          <a:xfrm>
            <a:off x="270136" y="1264802"/>
            <a:ext cx="10053347" cy="5683685"/>
          </a:xfrm>
        </p:spPr>
        <p:txBody>
          <a:bodyPr/>
          <a:lstStyle/>
          <a:p>
            <a:pPr marL="273050" lvl="2">
              <a:buSzPct val="120000"/>
              <a:buBlip>
                <a:blip r:embed="rId2"/>
              </a:buBlip>
            </a:pPr>
            <a:r>
              <a:rPr lang="fr-FR" sz="1800" b="1" dirty="0">
                <a:ea typeface="+mn-ea"/>
                <a:cs typeface="+mn-cs"/>
              </a:rPr>
              <a:t>Building a </a:t>
            </a:r>
            <a:r>
              <a:rPr lang="fr-FR" sz="1800" b="1" dirty="0" err="1">
                <a:ea typeface="+mn-ea"/>
                <a:cs typeface="+mn-cs"/>
              </a:rPr>
              <a:t>structured</a:t>
            </a:r>
            <a:r>
              <a:rPr lang="fr-FR" sz="1800" b="1" dirty="0">
                <a:ea typeface="+mn-ea"/>
                <a:cs typeface="+mn-cs"/>
              </a:rPr>
              <a:t> </a:t>
            </a:r>
            <a:r>
              <a:rPr lang="fr-FR" sz="1800" b="1" dirty="0" err="1">
                <a:ea typeface="+mn-ea"/>
                <a:cs typeface="+mn-cs"/>
              </a:rPr>
              <a:t>product</a:t>
            </a:r>
            <a:r>
              <a:rPr lang="fr-FR" sz="1800" b="1" dirty="0">
                <a:ea typeface="+mn-ea"/>
                <a:cs typeface="+mn-cs"/>
              </a:rPr>
              <a:t> issue– </a:t>
            </a:r>
            <a:r>
              <a:rPr lang="fr-FR" sz="1800" b="1" dirty="0" err="1">
                <a:ea typeface="+mn-ea"/>
                <a:cs typeface="+mn-cs"/>
              </a:rPr>
              <a:t>Transforming</a:t>
            </a:r>
            <a:r>
              <a:rPr lang="fr-FR" sz="1800" b="1" dirty="0">
                <a:ea typeface="+mn-ea"/>
                <a:cs typeface="+mn-cs"/>
              </a:rPr>
              <a:t> </a:t>
            </a:r>
            <a:r>
              <a:rPr lang="fr-FR" sz="1800" b="1" dirty="0" err="1">
                <a:ea typeface="+mn-ea"/>
                <a:cs typeface="+mn-cs"/>
              </a:rPr>
              <a:t>Risks</a:t>
            </a:r>
            <a:endParaRPr lang="fr-FR" sz="1800" b="1" dirty="0">
              <a:ea typeface="+mn-ea"/>
              <a:cs typeface="+mn-cs"/>
            </a:endParaRPr>
          </a:p>
          <a:p>
            <a:pPr marL="357188" lvl="2" indent="0">
              <a:buNone/>
            </a:pPr>
            <a:endParaRPr lang="fr-FR" dirty="0"/>
          </a:p>
        </p:txBody>
      </p:sp>
      <p:sp>
        <p:nvSpPr>
          <p:cNvPr id="50" name="Rounded Rectangle 8"/>
          <p:cNvSpPr/>
          <p:nvPr/>
        </p:nvSpPr>
        <p:spPr>
          <a:xfrm>
            <a:off x="6484368" y="3413843"/>
            <a:ext cx="3672408"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ounded Rectangle 12"/>
          <p:cNvSpPr/>
          <p:nvPr/>
        </p:nvSpPr>
        <p:spPr>
          <a:xfrm>
            <a:off x="3769503" y="6109674"/>
            <a:ext cx="3672408"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solidFill>
                  <a:schemeClr val="tx2"/>
                </a:solidFill>
              </a:rPr>
              <a:t>Issuer</a:t>
            </a:r>
            <a:r>
              <a:rPr lang="fr-FR" dirty="0">
                <a:solidFill>
                  <a:schemeClr val="tx2"/>
                </a:solidFill>
              </a:rPr>
              <a:t> or BFI/ALM</a:t>
            </a:r>
            <a:endParaRPr lang="fr-FR" dirty="0"/>
          </a:p>
        </p:txBody>
      </p:sp>
      <p:sp>
        <p:nvSpPr>
          <p:cNvPr id="54" name="Rounded Rectangle 16"/>
          <p:cNvSpPr/>
          <p:nvPr/>
        </p:nvSpPr>
        <p:spPr>
          <a:xfrm>
            <a:off x="1803848" y="3490043"/>
            <a:ext cx="1944216" cy="7837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2"/>
                </a:solidFill>
              </a:rPr>
              <a:t>Clients</a:t>
            </a:r>
          </a:p>
        </p:txBody>
      </p:sp>
      <p:cxnSp>
        <p:nvCxnSpPr>
          <p:cNvPr id="55" name="Straight Arrow Connector 14"/>
          <p:cNvCxnSpPr/>
          <p:nvPr/>
        </p:nvCxnSpPr>
        <p:spPr>
          <a:xfrm flipH="1" flipV="1">
            <a:off x="3272168" y="5450284"/>
            <a:ext cx="521448" cy="70597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25"/>
          <p:cNvCxnSpPr>
            <a:stCxn id="50" idx="2"/>
          </p:cNvCxnSpPr>
          <p:nvPr/>
        </p:nvCxnSpPr>
        <p:spPr>
          <a:xfrm flipH="1">
            <a:off x="6216954" y="4349947"/>
            <a:ext cx="2103618" cy="1759724"/>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27"/>
          <p:cNvCxnSpPr/>
          <p:nvPr/>
        </p:nvCxnSpPr>
        <p:spPr>
          <a:xfrm flipV="1">
            <a:off x="6714549" y="4349948"/>
            <a:ext cx="2074075" cy="1759723"/>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1023"/>
          <p:cNvSpPr txBox="1"/>
          <p:nvPr/>
        </p:nvSpPr>
        <p:spPr>
          <a:xfrm>
            <a:off x="4066478" y="3172570"/>
            <a:ext cx="2150476" cy="461665"/>
          </a:xfrm>
          <a:prstGeom prst="rect">
            <a:avLst/>
          </a:prstGeom>
          <a:noFill/>
        </p:spPr>
        <p:txBody>
          <a:bodyPr wrap="square" rtlCol="0">
            <a:spAutoFit/>
          </a:bodyPr>
          <a:lstStyle/>
          <a:p>
            <a:pPr algn="ctr"/>
            <a:r>
              <a:rPr lang="fr-FR" sz="1200" b="1" dirty="0">
                <a:solidFill>
                  <a:schemeClr val="tx2"/>
                </a:solidFill>
              </a:rPr>
              <a:t>EMTN </a:t>
            </a:r>
            <a:r>
              <a:rPr lang="fr-FR" sz="1200" b="1" dirty="0" err="1">
                <a:solidFill>
                  <a:schemeClr val="tx2"/>
                </a:solidFill>
              </a:rPr>
              <a:t>delivery</a:t>
            </a:r>
            <a:endParaRPr lang="fr-FR" sz="1200" b="1" dirty="0">
              <a:solidFill>
                <a:schemeClr val="tx2"/>
              </a:solidFill>
            </a:endParaRPr>
          </a:p>
          <a:p>
            <a:pPr algn="ctr"/>
            <a:r>
              <a:rPr lang="fr-FR" sz="1200" b="1" dirty="0">
                <a:solidFill>
                  <a:schemeClr val="tx2"/>
                </a:solidFill>
              </a:rPr>
              <a:t>Against </a:t>
            </a:r>
            <a:r>
              <a:rPr lang="fr-FR" sz="1200" b="1" dirty="0" err="1">
                <a:solidFill>
                  <a:schemeClr val="tx2"/>
                </a:solidFill>
              </a:rPr>
              <a:t>Notional</a:t>
            </a:r>
            <a:r>
              <a:rPr lang="fr-FR" sz="1200" b="1" dirty="0">
                <a:solidFill>
                  <a:schemeClr val="tx2"/>
                </a:solidFill>
              </a:rPr>
              <a:t> </a:t>
            </a:r>
            <a:r>
              <a:rPr lang="fr-FR" sz="1200" b="1" dirty="0" err="1">
                <a:solidFill>
                  <a:schemeClr val="tx2"/>
                </a:solidFill>
              </a:rPr>
              <a:t>Payment</a:t>
            </a:r>
            <a:endParaRPr lang="fr-FR" sz="1200" b="1" dirty="0">
              <a:solidFill>
                <a:schemeClr val="tx2"/>
              </a:solidFill>
            </a:endParaRPr>
          </a:p>
        </p:txBody>
      </p:sp>
      <p:sp>
        <p:nvSpPr>
          <p:cNvPr id="60" name="TextBox 35"/>
          <p:cNvSpPr txBox="1"/>
          <p:nvPr/>
        </p:nvSpPr>
        <p:spPr>
          <a:xfrm>
            <a:off x="1566313" y="5694596"/>
            <a:ext cx="1967222" cy="461665"/>
          </a:xfrm>
          <a:prstGeom prst="rect">
            <a:avLst/>
          </a:prstGeom>
          <a:noFill/>
        </p:spPr>
        <p:txBody>
          <a:bodyPr wrap="square" rtlCol="0">
            <a:spAutoFit/>
          </a:bodyPr>
          <a:lstStyle/>
          <a:p>
            <a:pPr algn="ctr"/>
            <a:r>
              <a:rPr lang="fr-FR" sz="1200" b="1" dirty="0">
                <a:solidFill>
                  <a:schemeClr val="tx2"/>
                </a:solidFill>
              </a:rPr>
              <a:t>EMTN </a:t>
            </a:r>
            <a:r>
              <a:rPr lang="fr-FR" sz="1200" b="1" dirty="0" err="1">
                <a:solidFill>
                  <a:schemeClr val="tx2"/>
                </a:solidFill>
              </a:rPr>
              <a:t>Redemption</a:t>
            </a:r>
            <a:endParaRPr lang="fr-FR" sz="1200" b="1" dirty="0">
              <a:solidFill>
                <a:schemeClr val="tx2"/>
              </a:solidFill>
            </a:endParaRPr>
          </a:p>
          <a:p>
            <a:pPr algn="ctr"/>
            <a:r>
              <a:rPr lang="fr-FR" sz="1200" b="1" dirty="0" err="1">
                <a:solidFill>
                  <a:schemeClr val="tx2"/>
                </a:solidFill>
              </a:rPr>
              <a:t>Notional</a:t>
            </a:r>
            <a:r>
              <a:rPr lang="fr-FR" sz="1200" b="1" dirty="0">
                <a:solidFill>
                  <a:schemeClr val="tx2"/>
                </a:solidFill>
              </a:rPr>
              <a:t> + Performance</a:t>
            </a:r>
          </a:p>
        </p:txBody>
      </p:sp>
      <p:sp>
        <p:nvSpPr>
          <p:cNvPr id="61" name="TextBox 36"/>
          <p:cNvSpPr txBox="1"/>
          <p:nvPr/>
        </p:nvSpPr>
        <p:spPr>
          <a:xfrm>
            <a:off x="6649823" y="5555311"/>
            <a:ext cx="1967222" cy="461665"/>
          </a:xfrm>
          <a:prstGeom prst="rect">
            <a:avLst/>
          </a:prstGeom>
          <a:noFill/>
        </p:spPr>
        <p:txBody>
          <a:bodyPr wrap="square" rtlCol="0">
            <a:spAutoFit/>
          </a:bodyPr>
          <a:lstStyle/>
          <a:p>
            <a:pPr algn="ctr"/>
            <a:r>
              <a:rPr lang="fr-FR" sz="1200" b="1" dirty="0">
                <a:solidFill>
                  <a:schemeClr val="tx2"/>
                </a:solidFill>
              </a:rPr>
              <a:t>Euribor + </a:t>
            </a:r>
            <a:r>
              <a:rPr lang="fr-FR" sz="1200" b="1" dirty="0" err="1">
                <a:solidFill>
                  <a:schemeClr val="tx2"/>
                </a:solidFill>
              </a:rPr>
              <a:t>Spread</a:t>
            </a:r>
            <a:endParaRPr lang="fr-FR" sz="1200" b="1" dirty="0">
              <a:solidFill>
                <a:schemeClr val="tx2"/>
              </a:solidFill>
            </a:endParaRPr>
          </a:p>
          <a:p>
            <a:pPr algn="ctr"/>
            <a:r>
              <a:rPr lang="fr-FR" sz="1200" dirty="0">
                <a:solidFill>
                  <a:schemeClr val="tx2"/>
                </a:solidFill>
              </a:rPr>
              <a:t>on</a:t>
            </a:r>
            <a:r>
              <a:rPr lang="fr-FR" sz="1200" b="1" dirty="0">
                <a:solidFill>
                  <a:schemeClr val="tx2"/>
                </a:solidFill>
              </a:rPr>
              <a:t> </a:t>
            </a:r>
            <a:r>
              <a:rPr lang="fr-FR" sz="1200" b="1" dirty="0" err="1">
                <a:solidFill>
                  <a:schemeClr val="tx2"/>
                </a:solidFill>
              </a:rPr>
              <a:t>Notional</a:t>
            </a:r>
            <a:endParaRPr lang="fr-FR" sz="1200" b="1" dirty="0">
              <a:solidFill>
                <a:schemeClr val="tx2"/>
              </a:solidFill>
            </a:endParaRPr>
          </a:p>
        </p:txBody>
      </p:sp>
      <p:sp>
        <p:nvSpPr>
          <p:cNvPr id="62" name="TextBox 37"/>
          <p:cNvSpPr txBox="1"/>
          <p:nvPr/>
        </p:nvSpPr>
        <p:spPr>
          <a:xfrm>
            <a:off x="6276043" y="4904726"/>
            <a:ext cx="1412862" cy="276999"/>
          </a:xfrm>
          <a:prstGeom prst="rect">
            <a:avLst/>
          </a:prstGeom>
          <a:noFill/>
        </p:spPr>
        <p:txBody>
          <a:bodyPr wrap="square" rtlCol="0">
            <a:spAutoFit/>
          </a:bodyPr>
          <a:lstStyle/>
          <a:p>
            <a:pPr algn="ctr"/>
            <a:r>
              <a:rPr lang="fr-FR" sz="1200" b="1" dirty="0">
                <a:solidFill>
                  <a:schemeClr val="tx2"/>
                </a:solidFill>
              </a:rPr>
              <a:t>Performance</a:t>
            </a:r>
          </a:p>
        </p:txBody>
      </p:sp>
      <p:sp>
        <p:nvSpPr>
          <p:cNvPr id="63" name="TextBox 38"/>
          <p:cNvSpPr txBox="1"/>
          <p:nvPr/>
        </p:nvSpPr>
        <p:spPr>
          <a:xfrm>
            <a:off x="1251257" y="6442498"/>
            <a:ext cx="1967222" cy="646331"/>
          </a:xfrm>
          <a:prstGeom prst="rect">
            <a:avLst/>
          </a:prstGeom>
          <a:noFill/>
        </p:spPr>
        <p:txBody>
          <a:bodyPr wrap="square" rtlCol="0">
            <a:spAutoFit/>
          </a:bodyPr>
          <a:lstStyle/>
          <a:p>
            <a:pPr algn="ctr"/>
            <a:r>
              <a:rPr lang="fr-FR" sz="1200" b="1" dirty="0">
                <a:solidFill>
                  <a:schemeClr val="tx2"/>
                </a:solidFill>
              </a:rPr>
              <a:t>At </a:t>
            </a:r>
            <a:r>
              <a:rPr lang="fr-FR" sz="1200" b="1" dirty="0" err="1">
                <a:solidFill>
                  <a:schemeClr val="tx2"/>
                </a:solidFill>
              </a:rPr>
              <a:t>inception</a:t>
            </a:r>
            <a:endParaRPr lang="fr-FR" sz="1200" b="1" dirty="0">
              <a:solidFill>
                <a:schemeClr val="tx2"/>
              </a:solidFill>
            </a:endParaRPr>
          </a:p>
          <a:p>
            <a:pPr algn="ctr"/>
            <a:r>
              <a:rPr lang="fr-FR" sz="1200" b="1" dirty="0" err="1">
                <a:solidFill>
                  <a:schemeClr val="tx2"/>
                </a:solidFill>
              </a:rPr>
              <a:t>During</a:t>
            </a:r>
            <a:r>
              <a:rPr lang="fr-FR" sz="1200" b="1" dirty="0">
                <a:solidFill>
                  <a:schemeClr val="tx2"/>
                </a:solidFill>
              </a:rPr>
              <a:t> life</a:t>
            </a:r>
          </a:p>
          <a:p>
            <a:pPr algn="ctr"/>
            <a:r>
              <a:rPr lang="fr-FR" sz="1200" b="1" dirty="0">
                <a:solidFill>
                  <a:schemeClr val="tx2"/>
                </a:solidFill>
              </a:rPr>
              <a:t>At </a:t>
            </a:r>
            <a:r>
              <a:rPr lang="fr-FR" sz="1200" b="1" dirty="0" err="1">
                <a:solidFill>
                  <a:schemeClr val="tx2"/>
                </a:solidFill>
              </a:rPr>
              <a:t>maturity</a:t>
            </a:r>
            <a:endParaRPr lang="fr-FR" sz="1200" b="1" dirty="0">
              <a:solidFill>
                <a:schemeClr val="tx2"/>
              </a:solidFill>
            </a:endParaRPr>
          </a:p>
        </p:txBody>
      </p:sp>
      <p:cxnSp>
        <p:nvCxnSpPr>
          <p:cNvPr id="64" name="Straight Connector 1027"/>
          <p:cNvCxnSpPr/>
          <p:nvPr/>
        </p:nvCxnSpPr>
        <p:spPr>
          <a:xfrm>
            <a:off x="2966451" y="6586514"/>
            <a:ext cx="50405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41"/>
          <p:cNvCxnSpPr/>
          <p:nvPr/>
        </p:nvCxnSpPr>
        <p:spPr>
          <a:xfrm>
            <a:off x="2966451" y="6764307"/>
            <a:ext cx="50405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Straight Connector 42"/>
          <p:cNvCxnSpPr/>
          <p:nvPr/>
        </p:nvCxnSpPr>
        <p:spPr>
          <a:xfrm>
            <a:off x="2966451" y="6946554"/>
            <a:ext cx="50405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7" name="TextBox 48"/>
          <p:cNvSpPr txBox="1"/>
          <p:nvPr/>
        </p:nvSpPr>
        <p:spPr>
          <a:xfrm>
            <a:off x="1974170" y="2393211"/>
            <a:ext cx="3809823" cy="338554"/>
          </a:xfrm>
          <a:prstGeom prst="rect">
            <a:avLst/>
          </a:prstGeom>
          <a:noFill/>
        </p:spPr>
        <p:txBody>
          <a:bodyPr wrap="square" rtlCol="0">
            <a:spAutoFit/>
          </a:bodyPr>
          <a:lstStyle/>
          <a:p>
            <a:pPr algn="ctr"/>
            <a:r>
              <a:rPr lang="fr-FR" sz="1600" b="1" u="sng" dirty="0">
                <a:solidFill>
                  <a:schemeClr val="accent1"/>
                </a:solidFill>
              </a:rPr>
              <a:t>EMTN Issue</a:t>
            </a:r>
          </a:p>
        </p:txBody>
      </p:sp>
      <p:cxnSp>
        <p:nvCxnSpPr>
          <p:cNvPr id="68" name="Straight Arrow Connector 51"/>
          <p:cNvCxnSpPr/>
          <p:nvPr/>
        </p:nvCxnSpPr>
        <p:spPr>
          <a:xfrm flipH="1" flipV="1">
            <a:off x="2451920" y="4273747"/>
            <a:ext cx="586848" cy="747902"/>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9" name="Flowchart: Magnetic Disk 58"/>
          <p:cNvSpPr/>
          <p:nvPr/>
        </p:nvSpPr>
        <p:spPr>
          <a:xfrm>
            <a:off x="4821054" y="3651610"/>
            <a:ext cx="655202" cy="460570"/>
          </a:xfrm>
          <a:prstGeom prst="flowChartMagneticDisk">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accent1"/>
                </a:solidFill>
              </a:rPr>
              <a:t>Euroclear</a:t>
            </a:r>
          </a:p>
        </p:txBody>
      </p:sp>
      <p:cxnSp>
        <p:nvCxnSpPr>
          <p:cNvPr id="70" name="Straight Arrow Connector 1041"/>
          <p:cNvCxnSpPr>
            <a:stCxn id="54" idx="3"/>
            <a:endCxn id="69" idx="2"/>
          </p:cNvCxnSpPr>
          <p:nvPr/>
        </p:nvCxnSpPr>
        <p:spPr>
          <a:xfrm>
            <a:off x="3748064" y="3881895"/>
            <a:ext cx="1072990"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61"/>
          <p:cNvCxnSpPr>
            <a:stCxn id="69" idx="4"/>
            <a:endCxn id="50" idx="1"/>
          </p:cNvCxnSpPr>
          <p:nvPr/>
        </p:nvCxnSpPr>
        <p:spPr>
          <a:xfrm>
            <a:off x="5476256" y="3881895"/>
            <a:ext cx="1008112"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72" name="Flowchart: Magnetic Disk 68"/>
          <p:cNvSpPr/>
          <p:nvPr/>
        </p:nvSpPr>
        <p:spPr>
          <a:xfrm>
            <a:off x="2800552" y="5021649"/>
            <a:ext cx="655202" cy="460570"/>
          </a:xfrm>
          <a:prstGeom prst="flowChartMagneticDisk">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accent1"/>
                </a:solidFill>
              </a:rPr>
              <a:t>Euroclear</a:t>
            </a:r>
          </a:p>
        </p:txBody>
      </p:sp>
      <p:sp>
        <p:nvSpPr>
          <p:cNvPr id="73" name="Flowchart: Magnetic Disk 72"/>
          <p:cNvSpPr/>
          <p:nvPr/>
        </p:nvSpPr>
        <p:spPr>
          <a:xfrm>
            <a:off x="5706099" y="5021649"/>
            <a:ext cx="655202" cy="460570"/>
          </a:xfrm>
          <a:prstGeom prst="flowChartMagneticDisk">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b="1" dirty="0">
                <a:solidFill>
                  <a:schemeClr val="accent1"/>
                </a:solidFill>
              </a:rPr>
              <a:t>Euroclear</a:t>
            </a:r>
          </a:p>
        </p:txBody>
      </p:sp>
      <p:cxnSp>
        <p:nvCxnSpPr>
          <p:cNvPr id="74" name="Straight Arrow Connector 1052"/>
          <p:cNvCxnSpPr/>
          <p:nvPr/>
        </p:nvCxnSpPr>
        <p:spPr>
          <a:xfrm flipH="1">
            <a:off x="5248729" y="5482219"/>
            <a:ext cx="659575" cy="627452"/>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1054"/>
          <p:cNvCxnSpPr/>
          <p:nvPr/>
        </p:nvCxnSpPr>
        <p:spPr>
          <a:xfrm flipV="1">
            <a:off x="6185372" y="4328370"/>
            <a:ext cx="515020" cy="69328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grpSp>
        <p:nvGrpSpPr>
          <p:cNvPr id="76" name="Group 7"/>
          <p:cNvGrpSpPr/>
          <p:nvPr/>
        </p:nvGrpSpPr>
        <p:grpSpPr>
          <a:xfrm>
            <a:off x="6484368" y="2167533"/>
            <a:ext cx="2828521" cy="1321464"/>
            <a:chOff x="5629765" y="116632"/>
            <a:chExt cx="2828521" cy="1321464"/>
          </a:xfrm>
        </p:grpSpPr>
        <p:sp>
          <p:nvSpPr>
            <p:cNvPr id="77" name="Rounded Rectangle 29"/>
            <p:cNvSpPr/>
            <p:nvPr/>
          </p:nvSpPr>
          <p:spPr>
            <a:xfrm>
              <a:off x="6220289" y="116632"/>
              <a:ext cx="1736087"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2"/>
                  </a:solidFill>
                </a:rPr>
                <a:t>Bank/Trading</a:t>
              </a:r>
            </a:p>
          </p:txBody>
        </p:sp>
        <p:cxnSp>
          <p:nvCxnSpPr>
            <p:cNvPr id="78" name="Straight Arrow Connector 30"/>
            <p:cNvCxnSpPr/>
            <p:nvPr/>
          </p:nvCxnSpPr>
          <p:spPr>
            <a:xfrm>
              <a:off x="6940369" y="680864"/>
              <a:ext cx="0" cy="670246"/>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33"/>
            <p:cNvCxnSpPr>
              <a:endCxn id="77" idx="2"/>
            </p:cNvCxnSpPr>
            <p:nvPr/>
          </p:nvCxnSpPr>
          <p:spPr>
            <a:xfrm flipH="1" flipV="1">
              <a:off x="7088333" y="692696"/>
              <a:ext cx="57954" cy="65980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40"/>
            <p:cNvSpPr txBox="1"/>
            <p:nvPr/>
          </p:nvSpPr>
          <p:spPr>
            <a:xfrm>
              <a:off x="7042627" y="791765"/>
              <a:ext cx="1415659" cy="646331"/>
            </a:xfrm>
            <a:prstGeom prst="rect">
              <a:avLst/>
            </a:prstGeom>
            <a:noFill/>
          </p:spPr>
          <p:txBody>
            <a:bodyPr wrap="square" rtlCol="0">
              <a:spAutoFit/>
            </a:bodyPr>
            <a:lstStyle/>
            <a:p>
              <a:pPr algn="ctr"/>
              <a:r>
                <a:rPr lang="fr-FR" sz="1200" b="1" dirty="0">
                  <a:solidFill>
                    <a:schemeClr val="tx2"/>
                  </a:solidFill>
                </a:rPr>
                <a:t>Euribor + </a:t>
              </a:r>
              <a:r>
                <a:rPr lang="fr-FR" sz="1200" b="1" dirty="0" err="1">
                  <a:solidFill>
                    <a:schemeClr val="tx2"/>
                  </a:solidFill>
                </a:rPr>
                <a:t>Spread</a:t>
              </a:r>
              <a:endParaRPr lang="fr-FR" sz="1200" b="1" dirty="0">
                <a:solidFill>
                  <a:schemeClr val="tx2"/>
                </a:solidFill>
              </a:endParaRPr>
            </a:p>
            <a:p>
              <a:pPr algn="ctr"/>
              <a:r>
                <a:rPr lang="fr-FR" sz="1200" dirty="0">
                  <a:solidFill>
                    <a:schemeClr val="tx2"/>
                  </a:solidFill>
                </a:rPr>
                <a:t>on</a:t>
              </a:r>
              <a:r>
                <a:rPr lang="fr-FR" sz="1200" b="1" dirty="0">
                  <a:solidFill>
                    <a:schemeClr val="tx2"/>
                  </a:solidFill>
                </a:rPr>
                <a:t> </a:t>
              </a:r>
              <a:r>
                <a:rPr lang="fr-FR" sz="1200" b="1" dirty="0" err="1">
                  <a:solidFill>
                    <a:schemeClr val="tx2"/>
                  </a:solidFill>
                </a:rPr>
                <a:t>Notional</a:t>
              </a:r>
              <a:endParaRPr lang="fr-FR" sz="1200" b="1" dirty="0">
                <a:solidFill>
                  <a:schemeClr val="tx2"/>
                </a:solidFill>
              </a:endParaRPr>
            </a:p>
          </p:txBody>
        </p:sp>
        <p:sp>
          <p:nvSpPr>
            <p:cNvPr id="81" name="TextBox 43"/>
            <p:cNvSpPr txBox="1"/>
            <p:nvPr/>
          </p:nvSpPr>
          <p:spPr>
            <a:xfrm>
              <a:off x="5629765" y="791764"/>
              <a:ext cx="1412862" cy="276999"/>
            </a:xfrm>
            <a:prstGeom prst="rect">
              <a:avLst/>
            </a:prstGeom>
            <a:noFill/>
          </p:spPr>
          <p:txBody>
            <a:bodyPr wrap="square" rtlCol="0">
              <a:spAutoFit/>
            </a:bodyPr>
            <a:lstStyle/>
            <a:p>
              <a:pPr algn="ctr"/>
              <a:r>
                <a:rPr lang="fr-FR" sz="1200" b="1" dirty="0">
                  <a:solidFill>
                    <a:schemeClr val="tx2"/>
                  </a:solidFill>
                </a:rPr>
                <a:t>Performance</a:t>
              </a:r>
            </a:p>
          </p:txBody>
        </p:sp>
      </p:grpSp>
      <p:cxnSp>
        <p:nvCxnSpPr>
          <p:cNvPr id="82" name="Curved Connector 13"/>
          <p:cNvCxnSpPr>
            <a:stCxn id="53" idx="3"/>
          </p:cNvCxnSpPr>
          <p:nvPr/>
        </p:nvCxnSpPr>
        <p:spPr>
          <a:xfrm flipV="1">
            <a:off x="7441911" y="4360386"/>
            <a:ext cx="2165057" cy="2217340"/>
          </a:xfrm>
          <a:prstGeom prst="curvedConnector2">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3" name="Oval 46"/>
          <p:cNvSpPr/>
          <p:nvPr/>
        </p:nvSpPr>
        <p:spPr>
          <a:xfrm>
            <a:off x="8531204" y="5397051"/>
            <a:ext cx="1563369" cy="56813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dirty="0">
                <a:solidFill>
                  <a:schemeClr val="tx2"/>
                </a:solidFill>
              </a:rPr>
              <a:t>ISDA/CSA</a:t>
            </a:r>
          </a:p>
          <a:p>
            <a:pPr algn="ctr"/>
            <a:r>
              <a:rPr lang="fr-FR" sz="800" b="1" dirty="0" err="1">
                <a:solidFill>
                  <a:schemeClr val="tx2"/>
                </a:solidFill>
              </a:rPr>
              <a:t>Equity</a:t>
            </a:r>
            <a:r>
              <a:rPr lang="fr-FR" sz="800" b="1" dirty="0">
                <a:solidFill>
                  <a:schemeClr val="tx2"/>
                </a:solidFill>
              </a:rPr>
              <a:t> Swap  </a:t>
            </a:r>
            <a:r>
              <a:rPr lang="fr-FR" sz="800" b="1" dirty="0" err="1">
                <a:solidFill>
                  <a:schemeClr val="tx2"/>
                </a:solidFill>
              </a:rPr>
              <a:t>Collateral</a:t>
            </a:r>
            <a:r>
              <a:rPr lang="fr-FR" sz="800" b="1" dirty="0">
                <a:solidFill>
                  <a:schemeClr val="tx2"/>
                </a:solidFill>
              </a:rPr>
              <a:t> Exchange</a:t>
            </a:r>
          </a:p>
        </p:txBody>
      </p:sp>
      <p:cxnSp>
        <p:nvCxnSpPr>
          <p:cNvPr id="84" name="Curved Connector 17"/>
          <p:cNvCxnSpPr>
            <a:endCxn id="77" idx="3"/>
          </p:cNvCxnSpPr>
          <p:nvPr/>
        </p:nvCxnSpPr>
        <p:spPr>
          <a:xfrm rot="10800000">
            <a:off x="8810980" y="2455566"/>
            <a:ext cx="1057769" cy="947841"/>
          </a:xfrm>
          <a:prstGeom prst="curvedConnector3">
            <a:avLst>
              <a:gd name="adj1" fmla="val 50000"/>
            </a:avLst>
          </a:prstGeom>
          <a:ln w="2540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5" name="Oval 45"/>
          <p:cNvSpPr/>
          <p:nvPr/>
        </p:nvSpPr>
        <p:spPr>
          <a:xfrm>
            <a:off x="8966050" y="2371854"/>
            <a:ext cx="1563369" cy="56813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800" dirty="0">
                <a:solidFill>
                  <a:schemeClr val="tx2"/>
                </a:solidFill>
              </a:rPr>
              <a:t>ISDA/CSA</a:t>
            </a:r>
          </a:p>
          <a:p>
            <a:pPr algn="ctr"/>
            <a:r>
              <a:rPr lang="fr-FR" sz="800" b="1" dirty="0" err="1">
                <a:solidFill>
                  <a:schemeClr val="tx2"/>
                </a:solidFill>
              </a:rPr>
              <a:t>Equity</a:t>
            </a:r>
            <a:r>
              <a:rPr lang="fr-FR" sz="800" b="1" dirty="0">
                <a:solidFill>
                  <a:schemeClr val="tx2"/>
                </a:solidFill>
              </a:rPr>
              <a:t> Swap Collatéral Exchange</a:t>
            </a:r>
          </a:p>
        </p:txBody>
      </p:sp>
      <p:sp>
        <p:nvSpPr>
          <p:cNvPr id="4" name="Rectangle 3"/>
          <p:cNvSpPr/>
          <p:nvPr/>
        </p:nvSpPr>
        <p:spPr>
          <a:xfrm>
            <a:off x="6847273" y="3661428"/>
            <a:ext cx="2980368" cy="369332"/>
          </a:xfrm>
          <a:prstGeom prst="rect">
            <a:avLst/>
          </a:prstGeom>
        </p:spPr>
        <p:txBody>
          <a:bodyPr wrap="none">
            <a:spAutoFit/>
          </a:bodyPr>
          <a:lstStyle/>
          <a:p>
            <a:r>
              <a:rPr lang="fr-FR" dirty="0">
                <a:solidFill>
                  <a:schemeClr val="tx2"/>
                </a:solidFill>
              </a:rPr>
              <a:t>Arrangeur ou BFI/Trading</a:t>
            </a:r>
            <a:endParaRPr lang="fr-FR" dirty="0"/>
          </a:p>
        </p:txBody>
      </p:sp>
      <p:sp>
        <p:nvSpPr>
          <p:cNvPr id="41" name="TextBox 1023"/>
          <p:cNvSpPr txBox="1"/>
          <p:nvPr/>
        </p:nvSpPr>
        <p:spPr>
          <a:xfrm>
            <a:off x="3909133" y="5122341"/>
            <a:ext cx="2150476" cy="461665"/>
          </a:xfrm>
          <a:prstGeom prst="rect">
            <a:avLst/>
          </a:prstGeom>
          <a:noFill/>
        </p:spPr>
        <p:txBody>
          <a:bodyPr wrap="square" rtlCol="0">
            <a:spAutoFit/>
          </a:bodyPr>
          <a:lstStyle/>
          <a:p>
            <a:pPr algn="ctr"/>
            <a:r>
              <a:rPr lang="fr-FR" sz="1200" b="1" dirty="0">
                <a:solidFill>
                  <a:schemeClr val="tx2"/>
                </a:solidFill>
              </a:rPr>
              <a:t>EMTN </a:t>
            </a:r>
            <a:r>
              <a:rPr lang="fr-FR" sz="1200" b="1" dirty="0" err="1">
                <a:solidFill>
                  <a:schemeClr val="tx2"/>
                </a:solidFill>
              </a:rPr>
              <a:t>delivery</a:t>
            </a:r>
            <a:endParaRPr lang="fr-FR" sz="1200" b="1" dirty="0">
              <a:solidFill>
                <a:schemeClr val="tx2"/>
              </a:solidFill>
            </a:endParaRPr>
          </a:p>
          <a:p>
            <a:pPr algn="ctr"/>
            <a:r>
              <a:rPr lang="fr-FR" sz="1200" b="1" dirty="0">
                <a:solidFill>
                  <a:schemeClr val="tx2"/>
                </a:solidFill>
              </a:rPr>
              <a:t>Against </a:t>
            </a:r>
            <a:r>
              <a:rPr lang="fr-FR" sz="1200" b="1" dirty="0" err="1">
                <a:solidFill>
                  <a:schemeClr val="tx2"/>
                </a:solidFill>
              </a:rPr>
              <a:t>Notional</a:t>
            </a:r>
            <a:r>
              <a:rPr lang="fr-FR" sz="1200" b="1" dirty="0">
                <a:solidFill>
                  <a:schemeClr val="tx2"/>
                </a:solidFill>
              </a:rPr>
              <a:t> </a:t>
            </a:r>
            <a:r>
              <a:rPr lang="fr-FR" sz="1200" b="1" dirty="0" err="1">
                <a:solidFill>
                  <a:schemeClr val="tx2"/>
                </a:solidFill>
              </a:rPr>
              <a:t>Payment</a:t>
            </a:r>
            <a:endParaRPr lang="fr-FR" sz="1200" b="1" dirty="0">
              <a:solidFill>
                <a:schemeClr val="tx2"/>
              </a:solidFill>
            </a:endParaRPr>
          </a:p>
        </p:txBody>
      </p:sp>
    </p:spTree>
    <p:extLst>
      <p:ext uri="{BB962C8B-B14F-4D97-AF65-F5344CB8AC3E}">
        <p14:creationId xmlns:p14="http://schemas.microsoft.com/office/powerpoint/2010/main" val="383699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Des sous-jacents négociables</a:t>
            </a:r>
          </a:p>
        </p:txBody>
      </p:sp>
      <p:sp>
        <p:nvSpPr>
          <p:cNvPr id="3" name="Espace réservé du contenu 2"/>
          <p:cNvSpPr>
            <a:spLocks noGrp="1"/>
          </p:cNvSpPr>
          <p:nvPr>
            <p:ph idx="1"/>
          </p:nvPr>
        </p:nvSpPr>
        <p:spPr>
          <a:xfrm>
            <a:off x="270136" y="1264802"/>
            <a:ext cx="10053347" cy="5683685"/>
          </a:xfrm>
        </p:spPr>
        <p:txBody>
          <a:bodyPr/>
          <a:lstStyle/>
          <a:p>
            <a:pPr lvl="2">
              <a:buBlip>
                <a:blip r:embed="rId2"/>
              </a:buBlip>
            </a:pPr>
            <a:r>
              <a:rPr lang="fr-FR" dirty="0"/>
              <a:t>Afin de permettre la couverture du produit le sous-jacent d’un produit structuré doit être négociable.</a:t>
            </a:r>
          </a:p>
          <a:p>
            <a:pPr lvl="2">
              <a:buBlip>
                <a:blip r:embed="rId2"/>
              </a:buBlip>
            </a:pPr>
            <a:r>
              <a:rPr lang="fr-FR" dirty="0"/>
              <a:t>A l’inverse les produits d’assurance ne sont pas construits sur des actifs négociables.</a:t>
            </a:r>
          </a:p>
          <a:p>
            <a:pPr lvl="2">
              <a:buBlip>
                <a:blip r:embed="rId2"/>
              </a:buBlip>
            </a:pPr>
            <a:r>
              <a:rPr lang="fr-FR" dirty="0"/>
              <a:t>Les produits structurés permettent aux investisseurs de compléter leur gamme d’investissement sur des actifs qu’ils savent gérer et pour lesquelles ils ont des limites accordées.</a:t>
            </a:r>
          </a:p>
          <a:p>
            <a:pPr marL="0" indent="0">
              <a:buNone/>
            </a:pPr>
            <a:endParaRPr lang="fr-FR" sz="1600" dirty="0"/>
          </a:p>
          <a:p>
            <a:pPr marL="273050" lvl="2">
              <a:buSzPct val="120000"/>
              <a:buBlip>
                <a:blip r:embed="rId3"/>
              </a:buBlip>
            </a:pPr>
            <a:r>
              <a:rPr lang="fr-FR" sz="1800" b="1" dirty="0"/>
              <a:t>Classes d’actifs :</a:t>
            </a:r>
          </a:p>
          <a:p>
            <a:pPr lvl="2">
              <a:buBlip>
                <a:blip r:embed="rId2"/>
              </a:buBlip>
            </a:pPr>
            <a:r>
              <a:rPr lang="fr-FR" dirty="0"/>
              <a:t>Actions, Indices d’actions, Dividendes, Indice de volatilité</a:t>
            </a:r>
          </a:p>
          <a:p>
            <a:pPr lvl="3">
              <a:buBlip>
                <a:blip r:embed="rId2"/>
              </a:buBlip>
            </a:pPr>
            <a:r>
              <a:rPr lang="fr-FR" dirty="0"/>
              <a:t>Indices classiques (</a:t>
            </a:r>
            <a:r>
              <a:rPr lang="fr-FR" dirty="0" err="1"/>
              <a:t>Eurostoxx</a:t>
            </a:r>
            <a:r>
              <a:rPr lang="fr-FR" dirty="0"/>
              <a:t> 50 (Zone Euro), S&amp;P500 (US), Nikkei 225 (Japon))</a:t>
            </a:r>
          </a:p>
          <a:p>
            <a:pPr lvl="2">
              <a:buBlip>
                <a:blip r:embed="rId2"/>
              </a:buBlip>
            </a:pPr>
            <a:endParaRPr lang="fr-FR" dirty="0"/>
          </a:p>
          <a:p>
            <a:pPr lvl="2">
              <a:buBlip>
                <a:blip r:embed="rId2"/>
              </a:buBlip>
            </a:pPr>
            <a:r>
              <a:rPr lang="fr-FR" dirty="0"/>
              <a:t>Produits sur dividendes </a:t>
            </a:r>
            <a:r>
              <a:rPr lang="fr-FR" dirty="0" err="1"/>
              <a:t>Eurostoxx</a:t>
            </a:r>
            <a:r>
              <a:rPr lang="fr-FR" dirty="0"/>
              <a:t> 50</a:t>
            </a:r>
          </a:p>
          <a:p>
            <a:pPr lvl="2">
              <a:buBlip>
                <a:blip r:embed="rId2"/>
              </a:buBlip>
            </a:pPr>
            <a:r>
              <a:rPr lang="fr-FR" dirty="0"/>
              <a:t>Indice de volatilité </a:t>
            </a:r>
            <a:r>
              <a:rPr lang="fr-FR" dirty="0" err="1"/>
              <a:t>VStoxx</a:t>
            </a:r>
            <a:r>
              <a:rPr lang="fr-FR" dirty="0"/>
              <a:t>, VIX </a:t>
            </a:r>
          </a:p>
          <a:p>
            <a:pPr lvl="2">
              <a:buBlip>
                <a:blip r:embed="rId2"/>
              </a:buBlip>
            </a:pPr>
            <a:r>
              <a:rPr lang="fr-FR" dirty="0"/>
              <a:t>Les principaux contrats futurs permettent d’avoir des informations sur une grande partie des sous-jacents utilisés</a:t>
            </a:r>
          </a:p>
          <a:p>
            <a:pPr lvl="3">
              <a:buBlip>
                <a:blip r:embed="rId2"/>
              </a:buBlip>
            </a:pPr>
            <a:r>
              <a:rPr lang="fr-FR" dirty="0"/>
              <a:t>http://www.eurexchange.com/exchange-en/products/productSearch/</a:t>
            </a:r>
          </a:p>
          <a:p>
            <a:pPr lvl="2">
              <a:buBlip>
                <a:blip r:embed="rId2"/>
              </a:buBlip>
            </a:pPr>
            <a:endParaRPr lang="fr-FR" dirty="0"/>
          </a:p>
          <a:p>
            <a:pPr lvl="2">
              <a:buBlip>
                <a:blip r:embed="rId2"/>
              </a:buBlip>
            </a:pPr>
            <a:r>
              <a:rPr lang="fr-FR" dirty="0"/>
              <a:t>Exemple de produit : </a:t>
            </a:r>
            <a:r>
              <a:rPr lang="fr-FR" dirty="0" err="1"/>
              <a:t>Autocall</a:t>
            </a:r>
            <a:r>
              <a:rPr lang="fr-FR" dirty="0"/>
              <a:t> </a:t>
            </a:r>
            <a:r>
              <a:rPr lang="fr-FR" dirty="0" err="1"/>
              <a:t>Eurostoxx</a:t>
            </a:r>
            <a:endParaRPr lang="fr-FR" dirty="0"/>
          </a:p>
          <a:p>
            <a:pPr marL="357188" lvl="2" indent="0">
              <a:buNone/>
            </a:pPr>
            <a:endParaRPr lang="fr-FR" dirty="0"/>
          </a:p>
        </p:txBody>
      </p:sp>
    </p:spTree>
    <p:extLst>
      <p:ext uri="{BB962C8B-B14F-4D97-AF65-F5344CB8AC3E}">
        <p14:creationId xmlns:p14="http://schemas.microsoft.com/office/powerpoint/2010/main" val="356012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Exemple 1</a:t>
            </a:r>
          </a:p>
        </p:txBody>
      </p:sp>
      <p:sp>
        <p:nvSpPr>
          <p:cNvPr id="3" name="Espace réservé du contenu 2"/>
          <p:cNvSpPr>
            <a:spLocks noGrp="1"/>
          </p:cNvSpPr>
          <p:nvPr>
            <p:ph idx="1"/>
          </p:nvPr>
        </p:nvSpPr>
        <p:spPr>
          <a:xfrm>
            <a:off x="270136" y="1264802"/>
            <a:ext cx="10053347" cy="5683685"/>
          </a:xfrm>
        </p:spPr>
        <p:txBody>
          <a:bodyPr/>
          <a:lstStyle/>
          <a:p>
            <a:pPr marL="357188" lvl="2" indent="0">
              <a:buNone/>
            </a:pPr>
            <a:endParaRPr lang="fr-FR" sz="1800" b="1" dirty="0">
              <a:ea typeface="+mn-ea"/>
              <a:cs typeface="+mn-cs"/>
            </a:endParaRPr>
          </a:p>
          <a:p>
            <a:pPr marL="0" lvl="2" indent="0">
              <a:buSzPct val="120000"/>
              <a:buNone/>
            </a:pPr>
            <a:endParaRPr lang="fr-FR" dirty="0"/>
          </a:p>
        </p:txBody>
      </p:sp>
      <p:sp>
        <p:nvSpPr>
          <p:cNvPr id="13" name="Espace réservé du contenu 2"/>
          <p:cNvSpPr txBox="1">
            <a:spLocks/>
          </p:cNvSpPr>
          <p:nvPr/>
        </p:nvSpPr>
        <p:spPr bwMode="auto">
          <a:xfrm>
            <a:off x="422536" y="1417202"/>
            <a:ext cx="10053347" cy="568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73050" indent="-273050" algn="just" defTabSz="1042988" rtl="0" eaLnBrk="1" fontAlgn="base" hangingPunct="1">
              <a:spcBef>
                <a:spcPts val="200"/>
              </a:spcBef>
              <a:spcAft>
                <a:spcPts val="600"/>
              </a:spcAft>
              <a:buSzPct val="120000"/>
              <a:buFontTx/>
              <a:buBlip>
                <a:blip r:embed="rId2"/>
              </a:buBlip>
              <a:defRPr sz="1800" b="1">
                <a:solidFill>
                  <a:srgbClr val="1C2264"/>
                </a:solidFill>
                <a:latin typeface="+mn-lt"/>
                <a:ea typeface="+mn-ea"/>
                <a:cs typeface="+mn-cs"/>
              </a:defRPr>
            </a:lvl1pPr>
            <a:lvl2pPr marL="276225" indent="0" algn="just" defTabSz="1042988" rtl="0" eaLnBrk="1" fontAlgn="base" hangingPunct="1">
              <a:spcBef>
                <a:spcPts val="200"/>
              </a:spcBef>
              <a:spcAft>
                <a:spcPts val="600"/>
              </a:spcAft>
              <a:defRPr sz="1600" b="1">
                <a:solidFill>
                  <a:schemeClr val="accent6"/>
                </a:solidFill>
                <a:latin typeface="+mn-lt"/>
              </a:defRPr>
            </a:lvl2pPr>
            <a:lvl3pPr marL="630238" indent="-273050" algn="just" defTabSz="1042988" rtl="0" eaLnBrk="1" fontAlgn="base" hangingPunct="1">
              <a:spcBef>
                <a:spcPts val="200"/>
              </a:spcBef>
              <a:spcAft>
                <a:spcPts val="600"/>
              </a:spcAft>
              <a:buSzPct val="110000"/>
              <a:buFontTx/>
              <a:buBlip>
                <a:blip r:embed="rId3"/>
              </a:buBlip>
              <a:defRPr sz="1600">
                <a:solidFill>
                  <a:srgbClr val="1C2264"/>
                </a:solidFill>
                <a:latin typeface="+mn-lt"/>
              </a:defRPr>
            </a:lvl3pPr>
            <a:lvl4pPr marL="893763" indent="-263525" algn="just" defTabSz="1042988" rtl="0" eaLnBrk="1" fontAlgn="base" hangingPunct="1">
              <a:spcBef>
                <a:spcPts val="200"/>
              </a:spcBef>
              <a:spcAft>
                <a:spcPts val="600"/>
              </a:spcAft>
              <a:buClr>
                <a:schemeClr val="accent6"/>
              </a:buClr>
              <a:buFont typeface="Wingdings" panose="05000000000000000000" pitchFamily="2" charset="2"/>
              <a:buChar char=""/>
              <a:defRPr sz="1400" i="1">
                <a:solidFill>
                  <a:schemeClr val="tx2"/>
                </a:solidFill>
                <a:latin typeface="+mn-lt"/>
              </a:defRPr>
            </a:lvl4pPr>
            <a:lvl5pPr marL="1252538" indent="-180975" algn="just" defTabSz="1042988" rtl="0" eaLnBrk="1" fontAlgn="base" hangingPunct="1">
              <a:spcBef>
                <a:spcPts val="200"/>
              </a:spcBef>
              <a:spcAft>
                <a:spcPts val="600"/>
              </a:spcAft>
              <a:buFont typeface="Arial" panose="020B0604020202020204" pitchFamily="34" charset="0"/>
              <a:buChar char="˗"/>
              <a:defRPr sz="1400">
                <a:solidFill>
                  <a:srgbClr val="1C2264"/>
                </a:solidFill>
                <a:latin typeface="+mn-lt"/>
              </a:defRPr>
            </a:lvl5pPr>
            <a:lvl6pPr marL="1270000" indent="177800" algn="l" defTabSz="1042988" rtl="0" eaLnBrk="1" fontAlgn="base" hangingPunct="1">
              <a:spcBef>
                <a:spcPct val="20000"/>
              </a:spcBef>
              <a:spcAft>
                <a:spcPct val="0"/>
              </a:spcAft>
              <a:defRPr sz="1100">
                <a:solidFill>
                  <a:schemeClr val="bg2"/>
                </a:solidFill>
                <a:latin typeface="+mn-lt"/>
              </a:defRPr>
            </a:lvl6pPr>
            <a:lvl7pPr marL="1727200" indent="177800" algn="l" defTabSz="1042988" rtl="0" eaLnBrk="1" fontAlgn="base" hangingPunct="1">
              <a:spcBef>
                <a:spcPct val="20000"/>
              </a:spcBef>
              <a:spcAft>
                <a:spcPct val="0"/>
              </a:spcAft>
              <a:defRPr sz="1100">
                <a:solidFill>
                  <a:schemeClr val="bg2"/>
                </a:solidFill>
                <a:latin typeface="+mn-lt"/>
              </a:defRPr>
            </a:lvl7pPr>
            <a:lvl8pPr marL="2184400" indent="177800" algn="l" defTabSz="1042988" rtl="0" eaLnBrk="1" fontAlgn="base" hangingPunct="1">
              <a:spcBef>
                <a:spcPct val="20000"/>
              </a:spcBef>
              <a:spcAft>
                <a:spcPct val="0"/>
              </a:spcAft>
              <a:defRPr sz="1100">
                <a:solidFill>
                  <a:schemeClr val="bg2"/>
                </a:solidFill>
                <a:latin typeface="+mn-lt"/>
              </a:defRPr>
            </a:lvl8pPr>
            <a:lvl9pPr marL="2641600" indent="177800" algn="l" defTabSz="1042988" rtl="0" eaLnBrk="1" fontAlgn="base" hangingPunct="1">
              <a:spcBef>
                <a:spcPct val="20000"/>
              </a:spcBef>
              <a:spcAft>
                <a:spcPct val="0"/>
              </a:spcAft>
              <a:defRPr sz="1100">
                <a:solidFill>
                  <a:schemeClr val="bg2"/>
                </a:solidFill>
                <a:latin typeface="+mn-lt"/>
              </a:defRPr>
            </a:lvl9pPr>
          </a:lstStyle>
          <a:p>
            <a:pPr marL="0" indent="0">
              <a:buFontTx/>
              <a:buNone/>
            </a:pPr>
            <a:endParaRPr lang="fr-FR" sz="1600" kern="0" dirty="0"/>
          </a:p>
          <a:p>
            <a:pPr marL="273050" lvl="2">
              <a:buSzPct val="120000"/>
              <a:buFontTx/>
              <a:buBlip>
                <a:blip r:embed="rId4"/>
              </a:buBlip>
            </a:pPr>
            <a:r>
              <a:rPr lang="fr-FR" sz="1800" b="1" kern="0" dirty="0"/>
              <a:t>Un produit structuré classique : l’</a:t>
            </a:r>
            <a:r>
              <a:rPr lang="fr-FR" sz="1800" b="1" kern="0" dirty="0" err="1"/>
              <a:t>autocall</a:t>
            </a:r>
            <a:r>
              <a:rPr lang="fr-FR" sz="1800" b="1" kern="0" dirty="0"/>
              <a:t> </a:t>
            </a:r>
          </a:p>
          <a:p>
            <a:pPr lvl="2">
              <a:buFontTx/>
              <a:buBlip>
                <a:blip r:embed="rId5"/>
              </a:buBlip>
            </a:pPr>
            <a:endParaRPr lang="fr-FR" b="0" kern="0" dirty="0"/>
          </a:p>
          <a:p>
            <a:pPr marL="1071563" lvl="4" indent="0">
              <a:buFont typeface="Arial" panose="020B0604020202020204" pitchFamily="34" charset="0"/>
              <a:buNone/>
            </a:pPr>
            <a:r>
              <a:rPr lang="fr-FR" b="0" kern="0" dirty="0"/>
              <a:t>Un </a:t>
            </a:r>
            <a:r>
              <a:rPr lang="fr-FR" b="0" kern="0" dirty="0" err="1"/>
              <a:t>autocall</a:t>
            </a:r>
            <a:r>
              <a:rPr lang="fr-FR" b="0" kern="0" dirty="0"/>
              <a:t> est obligation qui peut se terminer par anticipation selon une règle « automatique » (et donc non subjective )</a:t>
            </a:r>
          </a:p>
          <a:p>
            <a:pPr marL="1071563" lvl="4" indent="0">
              <a:buFont typeface="Arial" panose="020B0604020202020204" pitchFamily="34" charset="0"/>
              <a:buNone/>
            </a:pPr>
            <a:r>
              <a:rPr lang="fr-FR" b="0" kern="0" dirty="0"/>
              <a:t>Un exemple typique est la structure suivante : </a:t>
            </a:r>
          </a:p>
          <a:p>
            <a:pPr marL="712788" lvl="3" indent="0">
              <a:buFont typeface="Arial" panose="020B0604020202020204" pitchFamily="34" charset="0"/>
              <a:buNone/>
            </a:pPr>
            <a:r>
              <a:rPr lang="fr-FR" b="0" kern="0" dirty="0">
                <a:solidFill>
                  <a:srgbClr val="FF0000"/>
                </a:solidFill>
              </a:rPr>
              <a:t>	</a:t>
            </a:r>
            <a:r>
              <a:rPr lang="fr-FR" b="0" i="0" kern="0" dirty="0"/>
              <a:t>Obligation de maturité 10ans</a:t>
            </a:r>
          </a:p>
          <a:p>
            <a:pPr marL="712788" lvl="3" indent="0">
              <a:buFont typeface="Arial" panose="020B0604020202020204" pitchFamily="34" charset="0"/>
              <a:buNone/>
            </a:pPr>
            <a:r>
              <a:rPr lang="fr-FR" b="0" i="0" kern="0" dirty="0"/>
              <a:t>	Annuellement, la note se termine (et l’investisseur retrouve son capital + 7% par an) si l’indice est 	supérieur à 102% de la valeur Initiale</a:t>
            </a:r>
          </a:p>
          <a:p>
            <a:pPr marL="712788" lvl="3" indent="0">
              <a:buFont typeface="Arial" panose="020B0604020202020204" pitchFamily="34" charset="0"/>
              <a:buNone/>
            </a:pPr>
            <a:endParaRPr lang="fr-FR" b="0" kern="0" dirty="0"/>
          </a:p>
          <a:p>
            <a:pPr marL="712788" lvl="3" indent="0">
              <a:buNone/>
            </a:pPr>
            <a:r>
              <a:rPr lang="fr-FR" b="0" kern="0" dirty="0"/>
              <a:t>	</a:t>
            </a:r>
            <a:r>
              <a:rPr lang="fr-FR" b="0" i="0" kern="0" dirty="0"/>
              <a:t>A maturité, le client reçoit:</a:t>
            </a:r>
          </a:p>
          <a:p>
            <a:pPr marL="712788" lvl="3" indent="0">
              <a:buNone/>
            </a:pPr>
            <a:r>
              <a:rPr lang="fr-FR" b="0" i="0" kern="0" dirty="0"/>
              <a:t>		son capital augmenté de 7% par an si l’indice est supérieur à 102% du niveau initial</a:t>
            </a:r>
          </a:p>
          <a:p>
            <a:pPr marL="712788" lvl="3" indent="0">
              <a:buNone/>
            </a:pPr>
            <a:r>
              <a:rPr lang="fr-FR" b="0" i="0" kern="0" dirty="0"/>
              <a:t>		son capital augmenté de 3% par an si l’indice est compris entre 102% et 80% du niveau initial (effet 		amortisseur/airbag)</a:t>
            </a:r>
          </a:p>
          <a:p>
            <a:pPr marL="712788" lvl="3" indent="0">
              <a:buNone/>
            </a:pPr>
            <a:r>
              <a:rPr lang="fr-FR" b="0" i="0" kern="0" dirty="0"/>
              <a:t>		son capital si l’indice est compris entre 80% et 65% du niveau initial</a:t>
            </a:r>
          </a:p>
          <a:p>
            <a:pPr marL="712788" lvl="3" indent="0">
              <a:buNone/>
            </a:pPr>
            <a:r>
              <a:rPr lang="fr-FR" b="0" i="0" kern="0" dirty="0"/>
              <a:t>		la valeur d’un investissement dans l’indice si l’indice est inférieur à 65% du niveau initial (soit une 		perte d’au moins 35%)</a:t>
            </a:r>
          </a:p>
          <a:p>
            <a:pPr marL="1071563" lvl="4" indent="0">
              <a:buFont typeface="Arial" panose="020B0604020202020204" pitchFamily="34" charset="0"/>
              <a:buNone/>
            </a:pPr>
            <a:endParaRPr lang="fr-FR" b="0" kern="0" dirty="0">
              <a:solidFill>
                <a:srgbClr val="FF0000"/>
              </a:solidFill>
            </a:endParaRPr>
          </a:p>
          <a:p>
            <a:pPr marL="1071563" lvl="4" indent="0">
              <a:buFont typeface="Arial" panose="020B0604020202020204" pitchFamily="34" charset="0"/>
              <a:buNone/>
            </a:pPr>
            <a:endParaRPr lang="fr-FR" b="0" kern="0" dirty="0"/>
          </a:p>
          <a:p>
            <a:pPr marL="357188" lvl="2" indent="0">
              <a:buFontTx/>
              <a:buNone/>
            </a:pPr>
            <a:r>
              <a:rPr lang="fr-FR" b="0" kern="0" dirty="0"/>
              <a:t>	</a:t>
            </a:r>
          </a:p>
          <a:p>
            <a:pPr marL="357188" lvl="2" indent="0">
              <a:buFontTx/>
              <a:buNone/>
            </a:pPr>
            <a:endParaRPr lang="fr-FR" b="0" kern="0" dirty="0"/>
          </a:p>
        </p:txBody>
      </p:sp>
    </p:spTree>
    <p:extLst>
      <p:ext uri="{BB962C8B-B14F-4D97-AF65-F5344CB8AC3E}">
        <p14:creationId xmlns:p14="http://schemas.microsoft.com/office/powerpoint/2010/main" val="298185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Sous-jacents</a:t>
            </a:r>
          </a:p>
        </p:txBody>
      </p:sp>
      <p:sp>
        <p:nvSpPr>
          <p:cNvPr id="3" name="Espace réservé du contenu 2"/>
          <p:cNvSpPr>
            <a:spLocks noGrp="1"/>
          </p:cNvSpPr>
          <p:nvPr>
            <p:ph idx="1"/>
          </p:nvPr>
        </p:nvSpPr>
        <p:spPr>
          <a:xfrm>
            <a:off x="270136" y="1264802"/>
            <a:ext cx="10053347" cy="5683685"/>
          </a:xfrm>
        </p:spPr>
        <p:txBody>
          <a:bodyPr/>
          <a:lstStyle/>
          <a:p>
            <a:pPr marL="0" indent="0">
              <a:buNone/>
            </a:pPr>
            <a:endParaRPr lang="fr-FR" sz="1600" dirty="0"/>
          </a:p>
          <a:p>
            <a:pPr marL="273050" lvl="2">
              <a:buSzPct val="120000"/>
              <a:buBlip>
                <a:blip r:embed="rId2"/>
              </a:buBlip>
            </a:pPr>
            <a:r>
              <a:rPr lang="fr-FR" sz="1800" b="1" dirty="0"/>
              <a:t>Taux d’intérêts</a:t>
            </a:r>
          </a:p>
          <a:p>
            <a:pPr lvl="2">
              <a:buBlip>
                <a:blip r:embed="rId3"/>
              </a:buBlip>
            </a:pPr>
            <a:r>
              <a:rPr lang="fr-FR" sz="1400" dirty="0"/>
              <a:t>	</a:t>
            </a:r>
            <a:r>
              <a:rPr lang="fr-FR" dirty="0"/>
              <a:t>Taux courts : Euribor (fixing de 1 mois à 1 an)</a:t>
            </a:r>
          </a:p>
          <a:p>
            <a:pPr lvl="2">
              <a:buBlip>
                <a:blip r:embed="rId3"/>
              </a:buBlip>
            </a:pPr>
            <a:r>
              <a:rPr lang="fr-FR" dirty="0"/>
              <a:t>	Taux longs : Taux CMS (Constant </a:t>
            </a:r>
            <a:r>
              <a:rPr lang="fr-FR" dirty="0" err="1"/>
              <a:t>Maturity</a:t>
            </a:r>
            <a:r>
              <a:rPr lang="fr-FR" dirty="0"/>
              <a:t> Swap) </a:t>
            </a:r>
          </a:p>
          <a:p>
            <a:pPr lvl="3">
              <a:buBlip>
                <a:blip r:embed="rId3"/>
              </a:buBlip>
            </a:pPr>
            <a:r>
              <a:rPr lang="fr-FR" dirty="0"/>
              <a:t>	(https://www2.isda.org/asset-classes/interest-rates-derivatives/isdafix/)</a:t>
            </a:r>
          </a:p>
          <a:p>
            <a:pPr marL="0" indent="0">
              <a:buNone/>
            </a:pPr>
            <a:r>
              <a:rPr lang="fr-FR" sz="1400" dirty="0"/>
              <a:t>	 </a:t>
            </a:r>
            <a:endParaRPr lang="fr-FR" sz="1800" b="1" dirty="0"/>
          </a:p>
          <a:p>
            <a:pPr marL="273050" lvl="2">
              <a:buSzPct val="120000"/>
              <a:buBlip>
                <a:blip r:embed="rId2"/>
              </a:buBlip>
            </a:pPr>
            <a:r>
              <a:rPr lang="fr-FR" sz="1800" b="1" dirty="0"/>
              <a:t>Crédit/Prêt : le risque de défaut de l’émetteur est le sous-jacent du produit.</a:t>
            </a:r>
          </a:p>
          <a:p>
            <a:pPr marL="0" lvl="2" indent="0">
              <a:buSzPct val="120000"/>
              <a:buNone/>
            </a:pPr>
            <a:r>
              <a:rPr lang="fr-FR" sz="1800" b="1" dirty="0"/>
              <a:t> </a:t>
            </a:r>
          </a:p>
          <a:p>
            <a:pPr marL="273050" lvl="2">
              <a:buSzPct val="120000"/>
              <a:buBlip>
                <a:blip r:embed="rId2"/>
              </a:buBlip>
            </a:pPr>
            <a:r>
              <a:rPr lang="fr-FR" sz="1800" b="1" dirty="0"/>
              <a:t>Taux de change (spot, à terme, livrable, non livrable)</a:t>
            </a:r>
          </a:p>
          <a:p>
            <a:pPr marL="0" lvl="2" indent="0">
              <a:buSzPct val="120000"/>
              <a:buNone/>
            </a:pPr>
            <a:r>
              <a:rPr lang="fr-FR" sz="1800" b="1" dirty="0"/>
              <a:t>	 </a:t>
            </a:r>
          </a:p>
          <a:p>
            <a:pPr marL="273050" lvl="2">
              <a:buSzPct val="120000"/>
              <a:buBlip>
                <a:blip r:embed="rId2"/>
              </a:buBlip>
            </a:pPr>
            <a:r>
              <a:rPr lang="fr-FR" sz="1800" b="1" dirty="0"/>
              <a:t>Matières premières (pétrole, blé)</a:t>
            </a:r>
          </a:p>
          <a:p>
            <a:pPr marL="0" lvl="2" indent="0">
              <a:buSzPct val="120000"/>
              <a:buNone/>
            </a:pPr>
            <a:endParaRPr lang="fr-FR" sz="1800" b="1" dirty="0"/>
          </a:p>
          <a:p>
            <a:pPr marL="273050" lvl="2">
              <a:buSzPct val="120000"/>
              <a:buBlip>
                <a:blip r:embed="rId2"/>
              </a:buBlip>
            </a:pPr>
            <a:r>
              <a:rPr lang="fr-FR" sz="1800" b="1" dirty="0"/>
              <a:t>Dérivés climatiques, énergétiques (électricité)</a:t>
            </a:r>
          </a:p>
          <a:p>
            <a:pPr marL="630238" lvl="3" indent="0">
              <a:buNone/>
            </a:pPr>
            <a:endParaRPr lang="fr-FR" dirty="0"/>
          </a:p>
        </p:txBody>
      </p:sp>
    </p:spTree>
    <p:extLst>
      <p:ext uri="{BB962C8B-B14F-4D97-AF65-F5344CB8AC3E}">
        <p14:creationId xmlns:p14="http://schemas.microsoft.com/office/powerpoint/2010/main" val="204690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latin typeface="+mn-lt"/>
              </a:rPr>
            </a:br>
            <a:r>
              <a:rPr lang="fr-FR" b="1" spc="0" dirty="0">
                <a:solidFill>
                  <a:srgbClr val="E64644"/>
                </a:solidFill>
                <a:latin typeface="+mn-lt"/>
              </a:rPr>
              <a:t>Produits Structurés – Exemple 2</a:t>
            </a:r>
          </a:p>
        </p:txBody>
      </p:sp>
      <p:sp>
        <p:nvSpPr>
          <p:cNvPr id="3" name="Espace réservé du contenu 2"/>
          <p:cNvSpPr>
            <a:spLocks noGrp="1"/>
          </p:cNvSpPr>
          <p:nvPr>
            <p:ph idx="1"/>
          </p:nvPr>
        </p:nvSpPr>
        <p:spPr>
          <a:xfrm>
            <a:off x="270136" y="1264802"/>
            <a:ext cx="10053347" cy="5683685"/>
          </a:xfrm>
        </p:spPr>
        <p:txBody>
          <a:bodyPr/>
          <a:lstStyle/>
          <a:p>
            <a:pPr marL="357188" lvl="2" indent="0">
              <a:buNone/>
            </a:pPr>
            <a:endParaRPr lang="fr-FR" sz="1800" b="1" dirty="0">
              <a:ea typeface="+mn-ea"/>
              <a:cs typeface="+mn-cs"/>
            </a:endParaRPr>
          </a:p>
          <a:p>
            <a:pPr marL="0" lvl="2" indent="0">
              <a:buSzPct val="120000"/>
              <a:buNone/>
            </a:pPr>
            <a:endParaRPr lang="fr-FR" dirty="0"/>
          </a:p>
        </p:txBody>
      </p:sp>
      <p:sp>
        <p:nvSpPr>
          <p:cNvPr id="13" name="Espace réservé du contenu 2"/>
          <p:cNvSpPr txBox="1">
            <a:spLocks/>
          </p:cNvSpPr>
          <p:nvPr/>
        </p:nvSpPr>
        <p:spPr bwMode="auto">
          <a:xfrm>
            <a:off x="422536" y="1417202"/>
            <a:ext cx="10053347" cy="5683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73050" indent="-273050" algn="just" defTabSz="1042988" rtl="0" eaLnBrk="1" fontAlgn="base" hangingPunct="1">
              <a:spcBef>
                <a:spcPts val="200"/>
              </a:spcBef>
              <a:spcAft>
                <a:spcPts val="600"/>
              </a:spcAft>
              <a:buSzPct val="120000"/>
              <a:buFontTx/>
              <a:buBlip>
                <a:blip r:embed="rId2"/>
              </a:buBlip>
              <a:defRPr sz="1800" b="1">
                <a:solidFill>
                  <a:srgbClr val="1C2264"/>
                </a:solidFill>
                <a:latin typeface="+mn-lt"/>
                <a:ea typeface="+mn-ea"/>
                <a:cs typeface="+mn-cs"/>
              </a:defRPr>
            </a:lvl1pPr>
            <a:lvl2pPr marL="276225" indent="0" algn="just" defTabSz="1042988" rtl="0" eaLnBrk="1" fontAlgn="base" hangingPunct="1">
              <a:spcBef>
                <a:spcPts val="200"/>
              </a:spcBef>
              <a:spcAft>
                <a:spcPts val="600"/>
              </a:spcAft>
              <a:defRPr sz="1600" b="1">
                <a:solidFill>
                  <a:schemeClr val="accent6"/>
                </a:solidFill>
                <a:latin typeface="+mn-lt"/>
              </a:defRPr>
            </a:lvl2pPr>
            <a:lvl3pPr marL="630238" indent="-273050" algn="just" defTabSz="1042988" rtl="0" eaLnBrk="1" fontAlgn="base" hangingPunct="1">
              <a:spcBef>
                <a:spcPts val="200"/>
              </a:spcBef>
              <a:spcAft>
                <a:spcPts val="600"/>
              </a:spcAft>
              <a:buSzPct val="110000"/>
              <a:buFontTx/>
              <a:buBlip>
                <a:blip r:embed="rId3"/>
              </a:buBlip>
              <a:defRPr sz="1600">
                <a:solidFill>
                  <a:srgbClr val="1C2264"/>
                </a:solidFill>
                <a:latin typeface="+mn-lt"/>
              </a:defRPr>
            </a:lvl3pPr>
            <a:lvl4pPr marL="893763" indent="-263525" algn="just" defTabSz="1042988" rtl="0" eaLnBrk="1" fontAlgn="base" hangingPunct="1">
              <a:spcBef>
                <a:spcPts val="200"/>
              </a:spcBef>
              <a:spcAft>
                <a:spcPts val="600"/>
              </a:spcAft>
              <a:buClr>
                <a:schemeClr val="accent6"/>
              </a:buClr>
              <a:buFont typeface="Wingdings" panose="05000000000000000000" pitchFamily="2" charset="2"/>
              <a:buChar char=""/>
              <a:defRPr sz="1400" i="1">
                <a:solidFill>
                  <a:schemeClr val="tx2"/>
                </a:solidFill>
                <a:latin typeface="+mn-lt"/>
              </a:defRPr>
            </a:lvl4pPr>
            <a:lvl5pPr marL="1252538" indent="-180975" algn="just" defTabSz="1042988" rtl="0" eaLnBrk="1" fontAlgn="base" hangingPunct="1">
              <a:spcBef>
                <a:spcPts val="200"/>
              </a:spcBef>
              <a:spcAft>
                <a:spcPts val="600"/>
              </a:spcAft>
              <a:buFont typeface="Arial" panose="020B0604020202020204" pitchFamily="34" charset="0"/>
              <a:buChar char="˗"/>
              <a:defRPr sz="1400">
                <a:solidFill>
                  <a:srgbClr val="1C2264"/>
                </a:solidFill>
                <a:latin typeface="+mn-lt"/>
              </a:defRPr>
            </a:lvl5pPr>
            <a:lvl6pPr marL="1270000" indent="177800" algn="l" defTabSz="1042988" rtl="0" eaLnBrk="1" fontAlgn="base" hangingPunct="1">
              <a:spcBef>
                <a:spcPct val="20000"/>
              </a:spcBef>
              <a:spcAft>
                <a:spcPct val="0"/>
              </a:spcAft>
              <a:defRPr sz="1100">
                <a:solidFill>
                  <a:schemeClr val="bg2"/>
                </a:solidFill>
                <a:latin typeface="+mn-lt"/>
              </a:defRPr>
            </a:lvl6pPr>
            <a:lvl7pPr marL="1727200" indent="177800" algn="l" defTabSz="1042988" rtl="0" eaLnBrk="1" fontAlgn="base" hangingPunct="1">
              <a:spcBef>
                <a:spcPct val="20000"/>
              </a:spcBef>
              <a:spcAft>
                <a:spcPct val="0"/>
              </a:spcAft>
              <a:defRPr sz="1100">
                <a:solidFill>
                  <a:schemeClr val="bg2"/>
                </a:solidFill>
                <a:latin typeface="+mn-lt"/>
              </a:defRPr>
            </a:lvl7pPr>
            <a:lvl8pPr marL="2184400" indent="177800" algn="l" defTabSz="1042988" rtl="0" eaLnBrk="1" fontAlgn="base" hangingPunct="1">
              <a:spcBef>
                <a:spcPct val="20000"/>
              </a:spcBef>
              <a:spcAft>
                <a:spcPct val="0"/>
              </a:spcAft>
              <a:defRPr sz="1100">
                <a:solidFill>
                  <a:schemeClr val="bg2"/>
                </a:solidFill>
                <a:latin typeface="+mn-lt"/>
              </a:defRPr>
            </a:lvl8pPr>
            <a:lvl9pPr marL="2641600" indent="177800" algn="l" defTabSz="1042988" rtl="0" eaLnBrk="1" fontAlgn="base" hangingPunct="1">
              <a:spcBef>
                <a:spcPct val="20000"/>
              </a:spcBef>
              <a:spcAft>
                <a:spcPct val="0"/>
              </a:spcAft>
              <a:defRPr sz="1100">
                <a:solidFill>
                  <a:schemeClr val="bg2"/>
                </a:solidFill>
                <a:latin typeface="+mn-lt"/>
              </a:defRPr>
            </a:lvl9pPr>
          </a:lstStyle>
          <a:p>
            <a:pPr marL="0" indent="0">
              <a:buFontTx/>
              <a:buNone/>
            </a:pPr>
            <a:endParaRPr lang="fr-FR" sz="1600" kern="0" dirty="0"/>
          </a:p>
          <a:p>
            <a:pPr marL="273050" lvl="2">
              <a:buSzPct val="120000"/>
              <a:buFontTx/>
              <a:buBlip>
                <a:blip r:embed="rId4"/>
              </a:buBlip>
            </a:pPr>
            <a:r>
              <a:rPr lang="fr-FR" sz="1800" b="1" kern="0" dirty="0"/>
              <a:t>Transformation du risque: la </a:t>
            </a:r>
            <a:r>
              <a:rPr lang="fr-FR" sz="1800" b="1" kern="0" dirty="0" err="1"/>
              <a:t>Credit</a:t>
            </a:r>
            <a:r>
              <a:rPr lang="fr-FR" sz="1800" b="1" kern="0" dirty="0"/>
              <a:t> </a:t>
            </a:r>
            <a:r>
              <a:rPr lang="fr-FR" sz="1800" b="1" kern="0" dirty="0" err="1"/>
              <a:t>Linked</a:t>
            </a:r>
            <a:r>
              <a:rPr lang="fr-FR" sz="1800" b="1" kern="0" dirty="0"/>
              <a:t> </a:t>
            </a:r>
            <a:r>
              <a:rPr lang="fr-FR" sz="1800" b="1" kern="0" dirty="0" err="1"/>
              <a:t>Noted</a:t>
            </a:r>
            <a:endParaRPr lang="fr-FR" sz="1800" b="1" kern="0" dirty="0"/>
          </a:p>
          <a:p>
            <a:pPr lvl="2">
              <a:buFontTx/>
              <a:buBlip>
                <a:blip r:embed="rId5"/>
              </a:buBlip>
            </a:pPr>
            <a:endParaRPr lang="fr-FR" b="0" kern="0" dirty="0"/>
          </a:p>
          <a:p>
            <a:pPr marL="1071563" lvl="4" indent="0">
              <a:buFont typeface="Arial" panose="020B0604020202020204" pitchFamily="34" charset="0"/>
              <a:buNone/>
            </a:pPr>
            <a:r>
              <a:rPr lang="fr-FR" b="0" kern="0" dirty="0"/>
              <a:t>Une obligation émise par un émetteur financier ayant les caractéristiques suivantes:</a:t>
            </a:r>
          </a:p>
          <a:p>
            <a:pPr marL="1071563" lvl="4" indent="0">
              <a:buFont typeface="Arial" panose="020B0604020202020204" pitchFamily="34" charset="0"/>
              <a:buNone/>
            </a:pPr>
            <a:endParaRPr lang="fr-FR" b="0" kern="0" dirty="0"/>
          </a:p>
          <a:p>
            <a:pPr marL="1071563" lvl="4" indent="0">
              <a:buFont typeface="Arial" panose="020B0604020202020204" pitchFamily="34" charset="0"/>
              <a:buNone/>
            </a:pPr>
            <a:r>
              <a:rPr lang="fr-FR" b="0" kern="0" dirty="0"/>
              <a:t>En l’absence d’évènement de crédit sur l’entité de référence (corporate, autre banque) sélectionnée:</a:t>
            </a:r>
          </a:p>
          <a:p>
            <a:pPr marL="1071563" lvl="4" indent="0">
              <a:buFont typeface="Arial" panose="020B0604020202020204" pitchFamily="34" charset="0"/>
              <a:buNone/>
            </a:pPr>
            <a:r>
              <a:rPr lang="fr-FR" b="0" kern="0" dirty="0"/>
              <a:t>	Versement des coupons (fixes ou variables)</a:t>
            </a:r>
          </a:p>
          <a:p>
            <a:pPr marL="1071563" lvl="4" indent="0">
              <a:buFont typeface="Arial" panose="020B0604020202020204" pitchFamily="34" charset="0"/>
              <a:buNone/>
            </a:pPr>
            <a:r>
              <a:rPr lang="fr-FR" b="0" kern="0" dirty="0"/>
              <a:t>	Remboursement à l’échéance (Capital investi)</a:t>
            </a:r>
          </a:p>
          <a:p>
            <a:pPr marL="1071563" lvl="4" indent="0">
              <a:buFont typeface="Arial" panose="020B0604020202020204" pitchFamily="34" charset="0"/>
              <a:buNone/>
            </a:pPr>
            <a:endParaRPr lang="fr-FR" b="0" kern="0" dirty="0"/>
          </a:p>
          <a:p>
            <a:pPr marL="1071563" lvl="4" indent="0">
              <a:buFont typeface="Arial" panose="020B0604020202020204" pitchFamily="34" charset="0"/>
              <a:buNone/>
            </a:pPr>
            <a:r>
              <a:rPr lang="fr-FR" b="0" kern="0" dirty="0"/>
              <a:t>En cas d’évènement de crédit sur l’entité de référence sélectionnée</a:t>
            </a:r>
          </a:p>
          <a:p>
            <a:pPr marL="1071563" lvl="4" indent="0">
              <a:buFont typeface="Arial" panose="020B0604020202020204" pitchFamily="34" charset="0"/>
              <a:buNone/>
            </a:pPr>
            <a:r>
              <a:rPr lang="fr-FR" b="0" kern="0" dirty="0"/>
              <a:t>	Le versement des coupons s’arrête à partir de l’évènement de crédit</a:t>
            </a:r>
          </a:p>
          <a:p>
            <a:pPr marL="1071563" lvl="4" indent="0">
              <a:buFont typeface="Arial" panose="020B0604020202020204" pitchFamily="34" charset="0"/>
              <a:buNone/>
            </a:pPr>
            <a:r>
              <a:rPr lang="fr-FR" b="0" kern="0" dirty="0"/>
              <a:t>	Le remboursement à échéance est égale au taux de recouvrement sur l’entité de référence</a:t>
            </a:r>
          </a:p>
          <a:p>
            <a:pPr marL="1071563" lvl="4" indent="0">
              <a:buFont typeface="Arial" panose="020B0604020202020204" pitchFamily="34" charset="0"/>
              <a:buNone/>
            </a:pPr>
            <a:endParaRPr lang="fr-FR" b="0" kern="0" dirty="0">
              <a:solidFill>
                <a:srgbClr val="FF0000"/>
              </a:solidFill>
            </a:endParaRPr>
          </a:p>
          <a:p>
            <a:pPr marL="1071563" lvl="4" indent="0">
              <a:buFont typeface="Arial" panose="020B0604020202020204" pitchFamily="34" charset="0"/>
              <a:buNone/>
            </a:pPr>
            <a:r>
              <a:rPr lang="fr-FR" kern="0" dirty="0">
                <a:solidFill>
                  <a:schemeClr val="tx2"/>
                </a:solidFill>
              </a:rPr>
              <a:t>Ce produit permet au banques de recycler le risque pris face aux acheteurs de protection crédit (CDS)</a:t>
            </a:r>
          </a:p>
          <a:p>
            <a:pPr marL="1071563" lvl="4" indent="0">
              <a:buFont typeface="Arial" panose="020B0604020202020204" pitchFamily="34" charset="0"/>
              <a:buNone/>
            </a:pPr>
            <a:endParaRPr lang="fr-FR" b="0" kern="0" dirty="0"/>
          </a:p>
          <a:p>
            <a:pPr marL="357188" lvl="2" indent="0">
              <a:buFontTx/>
              <a:buNone/>
            </a:pPr>
            <a:r>
              <a:rPr lang="fr-FR" b="0" kern="0" dirty="0"/>
              <a:t>	</a:t>
            </a:r>
          </a:p>
          <a:p>
            <a:pPr marL="357188" lvl="2" indent="0">
              <a:buFontTx/>
              <a:buNone/>
            </a:pPr>
            <a:endParaRPr lang="fr-FR" b="0" kern="0" dirty="0"/>
          </a:p>
        </p:txBody>
      </p:sp>
    </p:spTree>
    <p:extLst>
      <p:ext uri="{BB962C8B-B14F-4D97-AF65-F5344CB8AC3E}">
        <p14:creationId xmlns:p14="http://schemas.microsoft.com/office/powerpoint/2010/main" val="20957187"/>
      </p:ext>
    </p:extLst>
  </p:cSld>
  <p:clrMapOvr>
    <a:masterClrMapping/>
  </p:clrMapOvr>
</p:sld>
</file>

<file path=ppt/theme/theme1.xml><?xml version="1.0" encoding="utf-8"?>
<a:theme xmlns:a="http://schemas.openxmlformats.org/drawingml/2006/main" name="La Française AM_Template">
  <a:themeElements>
    <a:clrScheme name="La Francaise Investment solution">
      <a:dk1>
        <a:srgbClr val="AFC3CD"/>
      </a:dk1>
      <a:lt1>
        <a:srgbClr val="FFFFFF"/>
      </a:lt1>
      <a:dk2>
        <a:srgbClr val="1C2264"/>
      </a:dk2>
      <a:lt2>
        <a:srgbClr val="D0DFF0"/>
      </a:lt2>
      <a:accent1>
        <a:srgbClr val="4E87C6"/>
      </a:accent1>
      <a:accent2>
        <a:srgbClr val="94B7DC"/>
      </a:accent2>
      <a:accent3>
        <a:srgbClr val="DEE7EB"/>
      </a:accent3>
      <a:accent4>
        <a:srgbClr val="95A6AF"/>
      </a:accent4>
      <a:accent5>
        <a:srgbClr val="FC9483"/>
      </a:accent5>
      <a:accent6>
        <a:srgbClr val="E64644"/>
      </a:accent6>
      <a:hlink>
        <a:srgbClr val="2A649E"/>
      </a:hlink>
      <a:folHlink>
        <a:srgbClr val="BE1F04"/>
      </a:folHlink>
    </a:clrScheme>
    <a:fontScheme name="Personnalisé 5">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lnDef>
  </a:objectDefaults>
  <a:extraClrSchemeLst>
    <a:extraClrScheme>
      <a:clrScheme name="Groupe_FR_PRO 1">
        <a:dk1>
          <a:srgbClr val="AFC3CD"/>
        </a:dk1>
        <a:lt1>
          <a:srgbClr val="FFFFFF"/>
        </a:lt1>
        <a:dk2>
          <a:srgbClr val="6482A0"/>
        </a:dk2>
        <a:lt2>
          <a:srgbClr val="002864"/>
        </a:lt2>
        <a:accent1>
          <a:srgbClr val="87A050"/>
        </a:accent1>
        <a:accent2>
          <a:srgbClr val="B9691E"/>
        </a:accent2>
        <a:accent3>
          <a:srgbClr val="FFFFFF"/>
        </a:accent3>
        <a:accent4>
          <a:srgbClr val="95A6AF"/>
        </a:accent4>
        <a:accent5>
          <a:srgbClr val="C3CDB3"/>
        </a:accent5>
        <a:accent6>
          <a:srgbClr val="A75E1A"/>
        </a:accent6>
        <a:hlink>
          <a:srgbClr val="5F001E"/>
        </a:hlink>
        <a:folHlink>
          <a:srgbClr val="4B641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IS" id="{CD869243-B7C9-41D7-A941-89D0A083CDEB}" vid="{D2B1CE5D-4F44-4989-B636-320AA46CEF8A}"/>
    </a:ext>
  </a:extLst>
</a:theme>
</file>

<file path=ppt/theme/theme2.xml><?xml version="1.0" encoding="utf-8"?>
<a:theme xmlns:a="http://schemas.openxmlformats.org/drawingml/2006/main" name=" IV de couverture">
  <a:themeElements>
    <a:clrScheme name="La Francaise 2015">
      <a:dk1>
        <a:srgbClr val="AFC3CD"/>
      </a:dk1>
      <a:lt1>
        <a:srgbClr val="FFFFFF"/>
      </a:lt1>
      <a:dk2>
        <a:srgbClr val="1C2264"/>
      </a:dk2>
      <a:lt2>
        <a:srgbClr val="D0DFF0"/>
      </a:lt2>
      <a:accent1>
        <a:srgbClr val="4E87C6"/>
      </a:accent1>
      <a:accent2>
        <a:srgbClr val="9CCF59"/>
      </a:accent2>
      <a:accent3>
        <a:srgbClr val="DEE7EB"/>
      </a:accent3>
      <a:accent4>
        <a:srgbClr val="95A6AF"/>
      </a:accent4>
      <a:accent5>
        <a:srgbClr val="F49139"/>
      </a:accent5>
      <a:accent6>
        <a:srgbClr val="893785"/>
      </a:accent6>
      <a:hlink>
        <a:srgbClr val="2A649E"/>
      </a:hlink>
      <a:folHlink>
        <a:srgbClr val="BE1F04"/>
      </a:folHlink>
    </a:clrScheme>
    <a:fontScheme name="Custom 2">
      <a:majorFont>
        <a:latin typeface="Apercu"/>
        <a:ea typeface=""/>
        <a:cs typeface=""/>
      </a:majorFont>
      <a:minorFont>
        <a:latin typeface="Apercu"/>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AFC3CD"/>
        </a:dk1>
        <a:lt1>
          <a:srgbClr val="FFFFFF"/>
        </a:lt1>
        <a:dk2>
          <a:srgbClr val="6482A0"/>
        </a:dk2>
        <a:lt2>
          <a:srgbClr val="002864"/>
        </a:lt2>
        <a:accent1>
          <a:srgbClr val="87A050"/>
        </a:accent1>
        <a:accent2>
          <a:srgbClr val="B9691E"/>
        </a:accent2>
        <a:accent3>
          <a:srgbClr val="FFFFFF"/>
        </a:accent3>
        <a:accent4>
          <a:srgbClr val="95A6AF"/>
        </a:accent4>
        <a:accent5>
          <a:srgbClr val="C3CDB3"/>
        </a:accent5>
        <a:accent6>
          <a:srgbClr val="A75E1A"/>
        </a:accent6>
        <a:hlink>
          <a:srgbClr val="5F001E"/>
        </a:hlink>
        <a:folHlink>
          <a:srgbClr val="4B641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IS" id="{CD869243-B7C9-41D7-A941-89D0A083CDEB}" vid="{0D97CD4E-1863-4525-8DED-B3BF00D51F1D}"/>
    </a:ext>
  </a:extLst>
</a:theme>
</file>

<file path=ppt/theme/theme3.xml><?xml version="1.0" encoding="utf-8"?>
<a:theme xmlns:a="http://schemas.openxmlformats.org/drawingml/2006/main" name="1_La Française AM_Template">
  <a:themeElements>
    <a:clrScheme name="La Francaise Asset Management">
      <a:dk1>
        <a:srgbClr val="AFC3CD"/>
      </a:dk1>
      <a:lt1>
        <a:srgbClr val="FFFFFF"/>
      </a:lt1>
      <a:dk2>
        <a:srgbClr val="1C2264"/>
      </a:dk2>
      <a:lt2>
        <a:srgbClr val="D0DFF0"/>
      </a:lt2>
      <a:accent1>
        <a:srgbClr val="4E87C6"/>
      </a:accent1>
      <a:accent2>
        <a:srgbClr val="94B7DC"/>
      </a:accent2>
      <a:accent3>
        <a:srgbClr val="DEE7EB"/>
      </a:accent3>
      <a:accent4>
        <a:srgbClr val="95A6AF"/>
      </a:accent4>
      <a:accent5>
        <a:srgbClr val="F8BD88"/>
      </a:accent5>
      <a:accent6>
        <a:srgbClr val="F49139"/>
      </a:accent6>
      <a:hlink>
        <a:srgbClr val="2A649E"/>
      </a:hlink>
      <a:folHlink>
        <a:srgbClr val="BE1F04"/>
      </a:folHlink>
    </a:clrScheme>
    <a:fontScheme name="Personnalisé 7">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lnDef>
  </a:objectDefaults>
  <a:extraClrSchemeLst>
    <a:extraClrScheme>
      <a:clrScheme name="Groupe_FR_PRO 1">
        <a:dk1>
          <a:srgbClr val="AFC3CD"/>
        </a:dk1>
        <a:lt1>
          <a:srgbClr val="FFFFFF"/>
        </a:lt1>
        <a:dk2>
          <a:srgbClr val="6482A0"/>
        </a:dk2>
        <a:lt2>
          <a:srgbClr val="002864"/>
        </a:lt2>
        <a:accent1>
          <a:srgbClr val="87A050"/>
        </a:accent1>
        <a:accent2>
          <a:srgbClr val="B9691E"/>
        </a:accent2>
        <a:accent3>
          <a:srgbClr val="FFFFFF"/>
        </a:accent3>
        <a:accent4>
          <a:srgbClr val="95A6AF"/>
        </a:accent4>
        <a:accent5>
          <a:srgbClr val="C3CDB3"/>
        </a:accent5>
        <a:accent6>
          <a:srgbClr val="A75E1A"/>
        </a:accent6>
        <a:hlink>
          <a:srgbClr val="5F001E"/>
        </a:hlink>
        <a:folHlink>
          <a:srgbClr val="4B641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IS" id="{CD869243-B7C9-41D7-A941-89D0A083CDEB}" vid="{AB43C54D-E55C-4A26-94EA-0031F81B962C}"/>
    </a:ext>
  </a:extLst>
</a:theme>
</file>

<file path=ppt/theme/theme4.xml><?xml version="1.0" encoding="utf-8"?>
<a:theme xmlns:a="http://schemas.openxmlformats.org/drawingml/2006/main" name="2_La Française AM_Template">
  <a:themeElements>
    <a:clrScheme name="La Francaise Asset Management">
      <a:dk1>
        <a:srgbClr val="AFC3CD"/>
      </a:dk1>
      <a:lt1>
        <a:srgbClr val="FFFFFF"/>
      </a:lt1>
      <a:dk2>
        <a:srgbClr val="1C2264"/>
      </a:dk2>
      <a:lt2>
        <a:srgbClr val="D0DFF0"/>
      </a:lt2>
      <a:accent1>
        <a:srgbClr val="4E87C6"/>
      </a:accent1>
      <a:accent2>
        <a:srgbClr val="94B7DC"/>
      </a:accent2>
      <a:accent3>
        <a:srgbClr val="DEE7EB"/>
      </a:accent3>
      <a:accent4>
        <a:srgbClr val="95A6AF"/>
      </a:accent4>
      <a:accent5>
        <a:srgbClr val="F8BD88"/>
      </a:accent5>
      <a:accent6>
        <a:srgbClr val="F49139"/>
      </a:accent6>
      <a:hlink>
        <a:srgbClr val="2A649E"/>
      </a:hlink>
      <a:folHlink>
        <a:srgbClr val="BE1F04"/>
      </a:folHlink>
    </a:clrScheme>
    <a:fontScheme name="Personnalisé 7">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lnDef>
  </a:objectDefaults>
  <a:extraClrSchemeLst>
    <a:extraClrScheme>
      <a:clrScheme name="Groupe_FR_PRO 1">
        <a:dk1>
          <a:srgbClr val="AFC3CD"/>
        </a:dk1>
        <a:lt1>
          <a:srgbClr val="FFFFFF"/>
        </a:lt1>
        <a:dk2>
          <a:srgbClr val="6482A0"/>
        </a:dk2>
        <a:lt2>
          <a:srgbClr val="002864"/>
        </a:lt2>
        <a:accent1>
          <a:srgbClr val="87A050"/>
        </a:accent1>
        <a:accent2>
          <a:srgbClr val="B9691E"/>
        </a:accent2>
        <a:accent3>
          <a:srgbClr val="FFFFFF"/>
        </a:accent3>
        <a:accent4>
          <a:srgbClr val="95A6AF"/>
        </a:accent4>
        <a:accent5>
          <a:srgbClr val="C3CDB3"/>
        </a:accent5>
        <a:accent6>
          <a:srgbClr val="A75E1A"/>
        </a:accent6>
        <a:hlink>
          <a:srgbClr val="5F001E"/>
        </a:hlink>
        <a:folHlink>
          <a:srgbClr val="4B641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IS" id="{CD869243-B7C9-41D7-A941-89D0A083CDEB}" vid="{FE7CF787-E34E-4B2E-A952-F1F5ACCED801}"/>
    </a:ext>
  </a:extLst>
</a:theme>
</file>

<file path=ppt/theme/theme5.xml><?xml version="1.0" encoding="utf-8"?>
<a:theme xmlns:a="http://schemas.openxmlformats.org/drawingml/2006/main" name="1_ IV de couverture">
  <a:themeElements>
    <a:clrScheme name="La Francaise 2015">
      <a:dk1>
        <a:srgbClr val="AFC3CD"/>
      </a:dk1>
      <a:lt1>
        <a:srgbClr val="FFFFFF"/>
      </a:lt1>
      <a:dk2>
        <a:srgbClr val="1C2264"/>
      </a:dk2>
      <a:lt2>
        <a:srgbClr val="D0DFF0"/>
      </a:lt2>
      <a:accent1>
        <a:srgbClr val="4E87C6"/>
      </a:accent1>
      <a:accent2>
        <a:srgbClr val="9CCF59"/>
      </a:accent2>
      <a:accent3>
        <a:srgbClr val="DEE7EB"/>
      </a:accent3>
      <a:accent4>
        <a:srgbClr val="95A6AF"/>
      </a:accent4>
      <a:accent5>
        <a:srgbClr val="F49139"/>
      </a:accent5>
      <a:accent6>
        <a:srgbClr val="893785"/>
      </a:accent6>
      <a:hlink>
        <a:srgbClr val="2A649E"/>
      </a:hlink>
      <a:folHlink>
        <a:srgbClr val="BE1F04"/>
      </a:folHlink>
    </a:clrScheme>
    <a:fontScheme name="Custom 2">
      <a:majorFont>
        <a:latin typeface="Apercu"/>
        <a:ea typeface=""/>
        <a:cs typeface=""/>
      </a:majorFont>
      <a:minorFont>
        <a:latin typeface="Apercu"/>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D0D9E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1"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AFC3CD"/>
        </a:dk1>
        <a:lt1>
          <a:srgbClr val="FFFFFF"/>
        </a:lt1>
        <a:dk2>
          <a:srgbClr val="6482A0"/>
        </a:dk2>
        <a:lt2>
          <a:srgbClr val="002864"/>
        </a:lt2>
        <a:accent1>
          <a:srgbClr val="87A050"/>
        </a:accent1>
        <a:accent2>
          <a:srgbClr val="B9691E"/>
        </a:accent2>
        <a:accent3>
          <a:srgbClr val="FFFFFF"/>
        </a:accent3>
        <a:accent4>
          <a:srgbClr val="95A6AF"/>
        </a:accent4>
        <a:accent5>
          <a:srgbClr val="C3CDB3"/>
        </a:accent5>
        <a:accent6>
          <a:srgbClr val="A75E1A"/>
        </a:accent6>
        <a:hlink>
          <a:srgbClr val="5F001E"/>
        </a:hlink>
        <a:folHlink>
          <a:srgbClr val="4B641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GIS" id="{CD869243-B7C9-41D7-A941-89D0A083CDEB}" vid="{AB6C71D7-9F09-4B4E-A41E-44DBA5CAAEAA}"/>
    </a:ext>
  </a:ext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Template_LFGIS_paysage</Template>
  <TotalTime>5</TotalTime>
  <Words>2031</Words>
  <Application>Microsoft Office PowerPoint</Application>
  <PresentationFormat>Custom</PresentationFormat>
  <Paragraphs>227</Paragraphs>
  <Slides>18</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18</vt:i4>
      </vt:variant>
    </vt:vector>
  </HeadingPairs>
  <TitlesOfParts>
    <vt:vector size="30" baseType="lpstr">
      <vt:lpstr>Apercu</vt:lpstr>
      <vt:lpstr>Apercu Light</vt:lpstr>
      <vt:lpstr>Arial</vt:lpstr>
      <vt:lpstr>Arial Narrow</vt:lpstr>
      <vt:lpstr>Playfair Display SC</vt:lpstr>
      <vt:lpstr>Times New Roman</vt:lpstr>
      <vt:lpstr>Wingdings</vt:lpstr>
      <vt:lpstr>La Française AM_Template</vt:lpstr>
      <vt:lpstr> IV de couverture</vt:lpstr>
      <vt:lpstr>1_La Française AM_Template</vt:lpstr>
      <vt:lpstr>2_La Française AM_Template</vt:lpstr>
      <vt:lpstr>1_ IV de couverture</vt:lpstr>
      <vt:lpstr>PowerPoint Presentation</vt:lpstr>
      <vt:lpstr> Structured Products</vt:lpstr>
      <vt:lpstr> Structured Products - Clients</vt:lpstr>
      <vt:lpstr> Structured Products - Clients</vt:lpstr>
      <vt:lpstr> Structured Products– Building a product</vt:lpstr>
      <vt:lpstr> Produits Structurés – Des sous-jacents négociables</vt:lpstr>
      <vt:lpstr> Produits Structurés – Exemple 1</vt:lpstr>
      <vt:lpstr> Produits Structurés – Sous-jacents</vt:lpstr>
      <vt:lpstr> Produits Structurés – Exemple 2</vt:lpstr>
      <vt:lpstr> Produits Structurés – Couverture des risques</vt:lpstr>
      <vt:lpstr> Produits Structurés – Modèles de valorisation</vt:lpstr>
      <vt:lpstr>Produits Structurés – Couverture des risques</vt:lpstr>
      <vt:lpstr> Produits Structurés – Couverture des risques</vt:lpstr>
      <vt:lpstr> Produits Structurés – Cadre juridique</vt:lpstr>
      <vt:lpstr> Produits Structurés – Règlementation</vt:lpstr>
      <vt:lpstr> Produits Structurés – Documentation d’Informations Clés</vt:lpstr>
      <vt:lpstr> Produits Structurés – Documentation d’Informations Clés</vt:lpstr>
      <vt:lpstr> Produits Structurés – Des équipes spécialisées</vt:lpstr>
    </vt:vector>
  </TitlesOfParts>
  <Company>LA FRANCAISE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JOSSET Aude</dc:creator>
  <cp:lastModifiedBy>Alban LESIEUR</cp:lastModifiedBy>
  <cp:revision>139</cp:revision>
  <cp:lastPrinted>2015-02-06T08:47:59Z</cp:lastPrinted>
  <dcterms:created xsi:type="dcterms:W3CDTF">2015-01-12T15:49:41Z</dcterms:created>
  <dcterms:modified xsi:type="dcterms:W3CDTF">2023-01-28T14:53:50Z</dcterms:modified>
</cp:coreProperties>
</file>