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Serif Black"/>
      <p:bold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font" Target="fonts/RobotoSerifBlack-boldItalic.fntdata"/><Relationship Id="rId12" Type="http://schemas.openxmlformats.org/officeDocument/2006/relationships/slide" Target="slides/slide7.xml"/><Relationship Id="rId23" Type="http://schemas.openxmlformats.org/officeDocument/2006/relationships/font" Target="fonts/RobotoSerifBlack-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38ee195d0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38ee195d0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38ee195d0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38ee195d0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38ee195d0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38ee195d0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428ba151c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428ba151c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428ba151c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428ba151c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304a733922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304a733922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34e851345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34e851345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34e851345a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34e851345a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304a733922_0_2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g3304a733922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304a733922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304a733922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304a733922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304a73392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304a733922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304a733922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304a733922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304a733922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304a733922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304a733922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304a733922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304a733922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304a733922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304a733922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1200"/>
              </a:spcBef>
              <a:spcAft>
                <a:spcPts val="0"/>
              </a:spcAft>
              <a:buClr>
                <a:schemeClr val="dk1"/>
              </a:buClr>
              <a:buSzPts val="1400"/>
              <a:buChar char="○"/>
              <a:defRPr/>
            </a:lvl2pPr>
            <a:lvl3pPr indent="-317500" lvl="2" marL="1371600" algn="l">
              <a:lnSpc>
                <a:spcPct val="90000"/>
              </a:lnSpc>
              <a:spcBef>
                <a:spcPts val="1200"/>
              </a:spcBef>
              <a:spcAft>
                <a:spcPts val="0"/>
              </a:spcAft>
              <a:buClr>
                <a:schemeClr val="dk1"/>
              </a:buClr>
              <a:buSzPts val="1400"/>
              <a:buChar char="■"/>
              <a:defRPr/>
            </a:lvl3pPr>
            <a:lvl4pPr indent="-317500" lvl="3" marL="1828800" algn="l">
              <a:lnSpc>
                <a:spcPct val="90000"/>
              </a:lnSpc>
              <a:spcBef>
                <a:spcPts val="1200"/>
              </a:spcBef>
              <a:spcAft>
                <a:spcPts val="0"/>
              </a:spcAft>
              <a:buClr>
                <a:schemeClr val="dk1"/>
              </a:buClr>
              <a:buSzPts val="1400"/>
              <a:buChar char="●"/>
              <a:defRPr/>
            </a:lvl4pPr>
            <a:lvl5pPr indent="-317500" lvl="4" marL="2286000" algn="l">
              <a:lnSpc>
                <a:spcPct val="90000"/>
              </a:lnSpc>
              <a:spcBef>
                <a:spcPts val="1200"/>
              </a:spcBef>
              <a:spcAft>
                <a:spcPts val="0"/>
              </a:spcAft>
              <a:buClr>
                <a:schemeClr val="dk1"/>
              </a:buClr>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080BB"/>
            </a:gs>
          </a:gsLst>
          <a:path path="circle">
            <a:fillToRect b="50%" l="50%" r="50%" t="50%"/>
          </a:path>
          <a:tileRect/>
        </a:gradFill>
      </p:bgPr>
    </p:bg>
    <p:spTree>
      <p:nvGrpSpPr>
        <p:cNvPr id="59" name="Shape 59"/>
        <p:cNvGrpSpPr/>
        <p:nvPr/>
      </p:nvGrpSpPr>
      <p:grpSpPr>
        <a:xfrm>
          <a:off x="0" y="0"/>
          <a:ext cx="0" cy="0"/>
          <a:chOff x="0" y="0"/>
          <a:chExt cx="0" cy="0"/>
        </a:xfrm>
      </p:grpSpPr>
      <p:sp>
        <p:nvSpPr>
          <p:cNvPr id="60" name="Google Shape;60;p14"/>
          <p:cNvSpPr txBox="1"/>
          <p:nvPr/>
        </p:nvSpPr>
        <p:spPr>
          <a:xfrm>
            <a:off x="2932350" y="381525"/>
            <a:ext cx="32469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1"/>
                </a:solidFill>
                <a:latin typeface="Calibri"/>
                <a:ea typeface="Calibri"/>
                <a:cs typeface="Calibri"/>
                <a:sym typeface="Calibri"/>
              </a:rPr>
              <a:t>POWER BI </a:t>
            </a:r>
            <a:r>
              <a:rPr b="1" lang="en" sz="3000">
                <a:solidFill>
                  <a:schemeClr val="dk1"/>
                </a:solidFill>
                <a:latin typeface="Calibri"/>
                <a:ea typeface="Calibri"/>
                <a:cs typeface="Calibri"/>
                <a:sym typeface="Calibri"/>
              </a:rPr>
              <a:t>PROJECT</a:t>
            </a:r>
            <a:endParaRPr b="1" sz="3000">
              <a:solidFill>
                <a:schemeClr val="dk1"/>
              </a:solidFill>
              <a:latin typeface="Calibri"/>
              <a:ea typeface="Calibri"/>
              <a:cs typeface="Calibri"/>
              <a:sym typeface="Calibri"/>
            </a:endParaRPr>
          </a:p>
        </p:txBody>
      </p:sp>
      <p:sp>
        <p:nvSpPr>
          <p:cNvPr id="61" name="Google Shape;61;p14"/>
          <p:cNvSpPr txBox="1"/>
          <p:nvPr/>
        </p:nvSpPr>
        <p:spPr>
          <a:xfrm>
            <a:off x="1143000" y="1371600"/>
            <a:ext cx="65787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rgbClr val="351C75"/>
                </a:solidFill>
                <a:latin typeface="Calibri"/>
                <a:ea typeface="Calibri"/>
                <a:cs typeface="Calibri"/>
                <a:sym typeface="Calibri"/>
              </a:rPr>
              <a:t>E-Commerce Analysis</a:t>
            </a:r>
            <a:endParaRPr b="1" sz="4500">
              <a:solidFill>
                <a:srgbClr val="351C75"/>
              </a:solidFill>
              <a:latin typeface="Calibri"/>
              <a:ea typeface="Calibri"/>
              <a:cs typeface="Calibri"/>
              <a:sym typeface="Calibri"/>
            </a:endParaRPr>
          </a:p>
          <a:p>
            <a:pPr indent="0" lvl="0" marL="0" rtl="0" algn="ctr">
              <a:spcBef>
                <a:spcPts val="0"/>
              </a:spcBef>
              <a:spcAft>
                <a:spcPts val="0"/>
              </a:spcAft>
              <a:buNone/>
            </a:pPr>
            <a:r>
              <a:rPr b="1" lang="en" sz="4500">
                <a:solidFill>
                  <a:srgbClr val="351C75"/>
                </a:solidFill>
                <a:latin typeface="Calibri"/>
                <a:ea typeface="Calibri"/>
                <a:cs typeface="Calibri"/>
                <a:sym typeface="Calibri"/>
              </a:rPr>
              <a:t>(Amazon)</a:t>
            </a:r>
            <a:endParaRPr b="1" sz="4500">
              <a:solidFill>
                <a:srgbClr val="351C75"/>
              </a:solidFill>
              <a:latin typeface="Calibri"/>
              <a:ea typeface="Calibri"/>
              <a:cs typeface="Calibri"/>
              <a:sym typeface="Calibri"/>
            </a:endParaRPr>
          </a:p>
        </p:txBody>
      </p:sp>
      <p:sp>
        <p:nvSpPr>
          <p:cNvPr id="62" name="Google Shape;62;p14"/>
          <p:cNvSpPr txBox="1"/>
          <p:nvPr/>
        </p:nvSpPr>
        <p:spPr>
          <a:xfrm>
            <a:off x="2932350" y="3298750"/>
            <a:ext cx="30000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chemeClr val="dk1"/>
                </a:solidFill>
                <a:latin typeface="Calibri"/>
                <a:ea typeface="Calibri"/>
                <a:cs typeface="Calibri"/>
                <a:sym typeface="Calibri"/>
              </a:rPr>
              <a:t>Project by </a:t>
            </a:r>
            <a:endParaRPr sz="2200">
              <a:solidFill>
                <a:schemeClr val="dk1"/>
              </a:solidFill>
              <a:latin typeface="Calibri"/>
              <a:ea typeface="Calibri"/>
              <a:cs typeface="Calibri"/>
              <a:sym typeface="Calibri"/>
            </a:endParaRPr>
          </a:p>
          <a:p>
            <a:pPr indent="0" lvl="0" marL="0" rtl="0" algn="ctr">
              <a:spcBef>
                <a:spcPts val="0"/>
              </a:spcBef>
              <a:spcAft>
                <a:spcPts val="0"/>
              </a:spcAft>
              <a:buNone/>
            </a:pPr>
            <a:r>
              <a:rPr lang="en" sz="2200">
                <a:solidFill>
                  <a:schemeClr val="dk1"/>
                </a:solidFill>
                <a:latin typeface="Calibri"/>
                <a:ea typeface="Calibri"/>
                <a:cs typeface="Calibri"/>
                <a:sym typeface="Calibri"/>
              </a:rPr>
              <a:t> </a:t>
            </a:r>
            <a:r>
              <a:rPr b="1" lang="en" sz="2200">
                <a:solidFill>
                  <a:schemeClr val="dk1"/>
                </a:solidFill>
                <a:latin typeface="Calibri"/>
                <a:ea typeface="Calibri"/>
                <a:cs typeface="Calibri"/>
                <a:sym typeface="Calibri"/>
              </a:rPr>
              <a:t>Aminesh Kumar Singh</a:t>
            </a:r>
            <a:endParaRPr sz="20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080BB"/>
            </a:gs>
          </a:gsLst>
          <a:path path="circle">
            <a:fillToRect b="50%" l="50%" r="50%" t="50%"/>
          </a:path>
          <a:tileRect/>
        </a:gradFill>
      </p:bgPr>
    </p:bg>
    <p:spTree>
      <p:nvGrpSpPr>
        <p:cNvPr id="124" name="Shape 124"/>
        <p:cNvGrpSpPr/>
        <p:nvPr/>
      </p:nvGrpSpPr>
      <p:grpSpPr>
        <a:xfrm>
          <a:off x="0" y="0"/>
          <a:ext cx="0" cy="0"/>
          <a:chOff x="0" y="0"/>
          <a:chExt cx="0" cy="0"/>
        </a:xfrm>
      </p:grpSpPr>
      <p:sp>
        <p:nvSpPr>
          <p:cNvPr id="125" name="Google Shape;125;p23"/>
          <p:cNvSpPr txBox="1"/>
          <p:nvPr/>
        </p:nvSpPr>
        <p:spPr>
          <a:xfrm>
            <a:off x="1790275" y="0"/>
            <a:ext cx="56523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rgbClr val="351C75"/>
                </a:solidFill>
                <a:latin typeface="Calibri"/>
                <a:ea typeface="Calibri"/>
                <a:cs typeface="Calibri"/>
                <a:sym typeface="Calibri"/>
              </a:rPr>
              <a:t>TIME SERIES ANALYSIS</a:t>
            </a:r>
            <a:endParaRPr b="1" sz="2200">
              <a:solidFill>
                <a:srgbClr val="351C75"/>
              </a:solidFill>
              <a:latin typeface="Calibri"/>
              <a:ea typeface="Calibri"/>
              <a:cs typeface="Calibri"/>
              <a:sym typeface="Calibri"/>
            </a:endParaRPr>
          </a:p>
        </p:txBody>
      </p:sp>
      <p:sp>
        <p:nvSpPr>
          <p:cNvPr id="126" name="Google Shape;126;p23"/>
          <p:cNvSpPr txBox="1"/>
          <p:nvPr/>
        </p:nvSpPr>
        <p:spPr>
          <a:xfrm>
            <a:off x="290425" y="570700"/>
            <a:ext cx="4678200" cy="4802400"/>
          </a:xfrm>
          <a:prstGeom prst="rect">
            <a:avLst/>
          </a:prstGeom>
          <a:noFill/>
          <a:ln>
            <a:noFill/>
          </a:ln>
        </p:spPr>
        <p:txBody>
          <a:bodyPr anchorCtr="0" anchor="t" bIns="91425" lIns="91425" spcFirstLastPara="1" rIns="91425" wrap="square" tIns="91425">
            <a:spAutoFit/>
          </a:bodyPr>
          <a:lstStyle/>
          <a:p>
            <a:pPr indent="0" lvl="0" marL="457200" rtl="0" algn="l">
              <a:lnSpc>
                <a:spcPct val="100000"/>
              </a:lnSpc>
              <a:spcBef>
                <a:spcPts val="1000"/>
              </a:spcBef>
              <a:spcAft>
                <a:spcPts val="0"/>
              </a:spcAft>
              <a:buNone/>
            </a:pPr>
            <a:r>
              <a:rPr b="1" lang="en" sz="1600" u="sng">
                <a:solidFill>
                  <a:schemeClr val="dk1"/>
                </a:solidFill>
                <a:latin typeface="Calibri"/>
                <a:ea typeface="Calibri"/>
                <a:cs typeface="Calibri"/>
                <a:sym typeface="Calibri"/>
              </a:rPr>
              <a:t>INSIGHTS</a:t>
            </a:r>
            <a:endParaRPr sz="1600">
              <a:solidFill>
                <a:schemeClr val="dk1"/>
              </a:solidFill>
              <a:latin typeface="Calibri"/>
              <a:ea typeface="Calibri"/>
              <a:cs typeface="Calibri"/>
              <a:sym typeface="Calibri"/>
            </a:endParaRPr>
          </a:p>
          <a:p>
            <a:pPr indent="-330200" lvl="0" marL="457200" rtl="0" algn="l">
              <a:lnSpc>
                <a:spcPct val="100000"/>
              </a:lnSpc>
              <a:spcBef>
                <a:spcPts val="1000"/>
              </a:spcBef>
              <a:spcAft>
                <a:spcPts val="0"/>
              </a:spcAft>
              <a:buClr>
                <a:schemeClr val="dk1"/>
              </a:buClr>
              <a:buSzPts val="1600"/>
              <a:buChar char="●"/>
            </a:pPr>
            <a:r>
              <a:rPr lang="en" sz="1600">
                <a:solidFill>
                  <a:schemeClr val="dk1"/>
                </a:solidFill>
                <a:latin typeface="Calibri"/>
                <a:ea typeface="Calibri"/>
                <a:cs typeface="Calibri"/>
                <a:sym typeface="Calibri"/>
              </a:rPr>
              <a:t>Sales have steadily increased from </a:t>
            </a:r>
            <a:r>
              <a:rPr b="1" lang="en" sz="1600">
                <a:solidFill>
                  <a:schemeClr val="dk1"/>
                </a:solidFill>
                <a:latin typeface="Calibri"/>
                <a:ea typeface="Calibri"/>
                <a:cs typeface="Calibri"/>
                <a:sym typeface="Calibri"/>
              </a:rPr>
              <a:t>17M in 2015</a:t>
            </a:r>
            <a:r>
              <a:rPr lang="en" sz="1600">
                <a:solidFill>
                  <a:schemeClr val="dk1"/>
                </a:solidFill>
                <a:latin typeface="Calibri"/>
                <a:ea typeface="Calibri"/>
                <a:cs typeface="Calibri"/>
                <a:sym typeface="Calibri"/>
              </a:rPr>
              <a:t> to </a:t>
            </a:r>
            <a:r>
              <a:rPr b="1" lang="en" sz="1600">
                <a:solidFill>
                  <a:schemeClr val="dk1"/>
                </a:solidFill>
                <a:latin typeface="Calibri"/>
                <a:ea typeface="Calibri"/>
                <a:cs typeface="Calibri"/>
                <a:sym typeface="Calibri"/>
              </a:rPr>
              <a:t>24M in 2020</a:t>
            </a:r>
            <a:r>
              <a:rPr lang="en" sz="1600">
                <a:solidFill>
                  <a:schemeClr val="dk1"/>
                </a:solidFill>
                <a:latin typeface="Calibri"/>
                <a:ea typeface="Calibri"/>
                <a:cs typeface="Calibri"/>
                <a:sym typeface="Calibri"/>
              </a:rPr>
              <a:t>, reaching a total of </a:t>
            </a:r>
            <a:r>
              <a:rPr b="1" lang="en" sz="1600">
                <a:solidFill>
                  <a:schemeClr val="dk1"/>
                </a:solidFill>
                <a:latin typeface="Calibri"/>
                <a:ea typeface="Calibri"/>
                <a:cs typeface="Calibri"/>
                <a:sym typeface="Calibri"/>
              </a:rPr>
              <a:t>107M</a:t>
            </a:r>
            <a:r>
              <a:rPr lang="en"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a:p>
            <a:pPr indent="-330200" lvl="0" marL="457200" rtl="0" algn="l">
              <a:lnSpc>
                <a:spcPct val="100000"/>
              </a:lnSpc>
              <a:spcBef>
                <a:spcPts val="1000"/>
              </a:spcBef>
              <a:spcAft>
                <a:spcPts val="0"/>
              </a:spcAft>
              <a:buClr>
                <a:schemeClr val="dk1"/>
              </a:buClr>
              <a:buSzPts val="1600"/>
              <a:buChar char="●"/>
            </a:pPr>
            <a:r>
              <a:rPr b="1" lang="en" sz="1600">
                <a:solidFill>
                  <a:schemeClr val="dk1"/>
                </a:solidFill>
                <a:latin typeface="Calibri"/>
                <a:ea typeface="Calibri"/>
                <a:cs typeface="Calibri"/>
                <a:sym typeface="Calibri"/>
              </a:rPr>
              <a:t>January (10.1M)</a:t>
            </a:r>
            <a:r>
              <a:rPr lang="en" sz="1600">
                <a:solidFill>
                  <a:schemeClr val="dk1"/>
                </a:solidFill>
                <a:latin typeface="Calibri"/>
                <a:ea typeface="Calibri"/>
                <a:cs typeface="Calibri"/>
                <a:sym typeface="Calibri"/>
              </a:rPr>
              <a:t> and </a:t>
            </a:r>
            <a:r>
              <a:rPr b="1" lang="en" sz="1600">
                <a:solidFill>
                  <a:schemeClr val="dk1"/>
                </a:solidFill>
                <a:latin typeface="Calibri"/>
                <a:ea typeface="Calibri"/>
                <a:cs typeface="Calibri"/>
                <a:sym typeface="Calibri"/>
              </a:rPr>
              <a:t>June (9.9M)</a:t>
            </a:r>
            <a:r>
              <a:rPr lang="en" sz="1600">
                <a:solidFill>
                  <a:schemeClr val="dk1"/>
                </a:solidFill>
                <a:latin typeface="Calibri"/>
                <a:ea typeface="Calibri"/>
                <a:cs typeface="Calibri"/>
                <a:sym typeface="Calibri"/>
              </a:rPr>
              <a:t> recorded the highest monthly sales.</a:t>
            </a:r>
            <a:endParaRPr sz="1600">
              <a:solidFill>
                <a:schemeClr val="dk1"/>
              </a:solidFill>
              <a:latin typeface="Calibri"/>
              <a:ea typeface="Calibri"/>
              <a:cs typeface="Calibri"/>
              <a:sym typeface="Calibri"/>
            </a:endParaRPr>
          </a:p>
          <a:p>
            <a:pPr indent="-330200" lvl="0" marL="457200" rtl="0" algn="l">
              <a:lnSpc>
                <a:spcPct val="100000"/>
              </a:lnSpc>
              <a:spcBef>
                <a:spcPts val="1000"/>
              </a:spcBef>
              <a:spcAft>
                <a:spcPts val="0"/>
              </a:spcAft>
              <a:buClr>
                <a:schemeClr val="dk1"/>
              </a:buClr>
              <a:buSzPts val="1600"/>
              <a:buChar char="●"/>
            </a:pPr>
            <a:r>
              <a:rPr lang="en" sz="1600">
                <a:solidFill>
                  <a:schemeClr val="dk1"/>
                </a:solidFill>
                <a:latin typeface="Calibri"/>
                <a:ea typeface="Calibri"/>
                <a:cs typeface="Calibri"/>
                <a:sym typeface="Calibri"/>
              </a:rPr>
              <a:t>Sales dip in </a:t>
            </a:r>
            <a:r>
              <a:rPr b="1" lang="en" sz="1600">
                <a:solidFill>
                  <a:schemeClr val="dk1"/>
                </a:solidFill>
                <a:latin typeface="Calibri"/>
                <a:ea typeface="Calibri"/>
                <a:cs typeface="Calibri"/>
                <a:sym typeface="Calibri"/>
              </a:rPr>
              <a:t>July (8.1M)</a:t>
            </a:r>
            <a:r>
              <a:rPr lang="en" sz="1600">
                <a:solidFill>
                  <a:schemeClr val="dk1"/>
                </a:solidFill>
                <a:latin typeface="Calibri"/>
                <a:ea typeface="Calibri"/>
                <a:cs typeface="Calibri"/>
                <a:sym typeface="Calibri"/>
              </a:rPr>
              <a:t> and </a:t>
            </a:r>
            <a:r>
              <a:rPr b="1" lang="en" sz="1600">
                <a:solidFill>
                  <a:schemeClr val="dk1"/>
                </a:solidFill>
                <a:latin typeface="Calibri"/>
                <a:ea typeface="Calibri"/>
                <a:cs typeface="Calibri"/>
                <a:sym typeface="Calibri"/>
              </a:rPr>
              <a:t>September (8.1M)</a:t>
            </a:r>
            <a:r>
              <a:rPr lang="en" sz="1600">
                <a:solidFill>
                  <a:schemeClr val="dk1"/>
                </a:solidFill>
                <a:latin typeface="Calibri"/>
                <a:ea typeface="Calibri"/>
                <a:cs typeface="Calibri"/>
                <a:sym typeface="Calibri"/>
              </a:rPr>
              <a:t>, suggesting slower periods.</a:t>
            </a:r>
            <a:endParaRPr sz="1600">
              <a:solidFill>
                <a:schemeClr val="dk1"/>
              </a:solidFill>
              <a:latin typeface="Calibri"/>
              <a:ea typeface="Calibri"/>
              <a:cs typeface="Calibri"/>
              <a:sym typeface="Calibri"/>
            </a:endParaRPr>
          </a:p>
          <a:p>
            <a:pPr indent="0" lvl="0" marL="457200" rtl="0" algn="l">
              <a:lnSpc>
                <a:spcPct val="100000"/>
              </a:lnSpc>
              <a:spcBef>
                <a:spcPts val="1000"/>
              </a:spcBef>
              <a:spcAft>
                <a:spcPts val="0"/>
              </a:spcAft>
              <a:buNone/>
            </a:pPr>
            <a:r>
              <a:t/>
            </a:r>
            <a:endParaRPr sz="1600">
              <a:solidFill>
                <a:schemeClr val="dk1"/>
              </a:solidFill>
              <a:latin typeface="Calibri"/>
              <a:ea typeface="Calibri"/>
              <a:cs typeface="Calibri"/>
              <a:sym typeface="Calibri"/>
            </a:endParaRPr>
          </a:p>
          <a:p>
            <a:pPr indent="457200" lvl="0" marL="0" rtl="0" algn="l">
              <a:spcBef>
                <a:spcPts val="1200"/>
              </a:spcBef>
              <a:spcAft>
                <a:spcPts val="0"/>
              </a:spcAft>
              <a:buNone/>
            </a:pPr>
            <a:r>
              <a:rPr b="1" lang="en" sz="1600" u="sng">
                <a:solidFill>
                  <a:schemeClr val="dk1"/>
                </a:solidFill>
                <a:latin typeface="Calibri"/>
                <a:ea typeface="Calibri"/>
                <a:cs typeface="Calibri"/>
                <a:sym typeface="Calibri"/>
              </a:rPr>
              <a:t>RECOMMENDATIONS</a:t>
            </a:r>
            <a:endParaRPr sz="1600">
              <a:solidFill>
                <a:schemeClr val="dk1"/>
              </a:solidFill>
              <a:latin typeface="Calibri"/>
              <a:ea typeface="Calibri"/>
              <a:cs typeface="Calibri"/>
              <a:sym typeface="Calibri"/>
            </a:endParaRPr>
          </a:p>
          <a:p>
            <a:pPr indent="-330200" lvl="0" marL="457200" rtl="0" algn="l">
              <a:lnSpc>
                <a:spcPct val="100000"/>
              </a:lnSpc>
              <a:spcBef>
                <a:spcPts val="100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Continue leveraging high-performing months for major campaigns.</a:t>
            </a:r>
            <a:endParaRPr sz="1600">
              <a:solidFill>
                <a:schemeClr val="dk1"/>
              </a:solidFill>
              <a:latin typeface="Calibri"/>
              <a:ea typeface="Calibri"/>
              <a:cs typeface="Calibri"/>
              <a:sym typeface="Calibri"/>
            </a:endParaRPr>
          </a:p>
          <a:p>
            <a:pPr indent="-330200" lvl="0" marL="457200" rtl="0" algn="l">
              <a:lnSpc>
                <a:spcPct val="100000"/>
              </a:lnSpc>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Introduce </a:t>
            </a:r>
            <a:r>
              <a:rPr b="1" lang="en" sz="1600">
                <a:solidFill>
                  <a:schemeClr val="dk1"/>
                </a:solidFill>
                <a:latin typeface="Calibri"/>
                <a:ea typeface="Calibri"/>
                <a:cs typeface="Calibri"/>
                <a:sym typeface="Calibri"/>
              </a:rPr>
              <a:t>mid-year incentives</a:t>
            </a:r>
            <a:r>
              <a:rPr lang="en" sz="1600">
                <a:solidFill>
                  <a:schemeClr val="dk1"/>
                </a:solidFill>
                <a:latin typeface="Calibri"/>
                <a:ea typeface="Calibri"/>
                <a:cs typeface="Calibri"/>
                <a:sym typeface="Calibri"/>
              </a:rPr>
              <a:t> (discounts, new product launches) to boost low-performing months.</a:t>
            </a:r>
            <a:endParaRPr sz="1600">
              <a:solidFill>
                <a:schemeClr val="dk1"/>
              </a:solidFill>
              <a:latin typeface="Calibri"/>
              <a:ea typeface="Calibri"/>
              <a:cs typeface="Calibri"/>
              <a:sym typeface="Calibri"/>
            </a:endParaRPr>
          </a:p>
          <a:p>
            <a:pPr indent="0" lvl="0" marL="0" rtl="0" algn="l">
              <a:lnSpc>
                <a:spcPct val="100000"/>
              </a:lnSpc>
              <a:spcBef>
                <a:spcPts val="1000"/>
              </a:spcBef>
              <a:spcAft>
                <a:spcPts val="0"/>
              </a:spcAft>
              <a:buNone/>
            </a:pPr>
            <a:r>
              <a:t/>
            </a:r>
            <a:endParaRPr sz="1600">
              <a:solidFill>
                <a:schemeClr val="dk1"/>
              </a:solidFill>
              <a:latin typeface="Calibri"/>
              <a:ea typeface="Calibri"/>
              <a:cs typeface="Calibri"/>
              <a:sym typeface="Calibri"/>
            </a:endParaRPr>
          </a:p>
        </p:txBody>
      </p:sp>
      <p:pic>
        <p:nvPicPr>
          <p:cNvPr id="127" name="Google Shape;127;p23"/>
          <p:cNvPicPr preferRelativeResize="0"/>
          <p:nvPr/>
        </p:nvPicPr>
        <p:blipFill>
          <a:blip r:embed="rId3">
            <a:alphaModFix/>
          </a:blip>
          <a:stretch>
            <a:fillRect/>
          </a:stretch>
        </p:blipFill>
        <p:spPr>
          <a:xfrm>
            <a:off x="5047850" y="570700"/>
            <a:ext cx="3873299" cy="2252350"/>
          </a:xfrm>
          <a:prstGeom prst="rect">
            <a:avLst/>
          </a:prstGeom>
          <a:noFill/>
          <a:ln>
            <a:noFill/>
          </a:ln>
        </p:spPr>
      </p:pic>
      <p:pic>
        <p:nvPicPr>
          <p:cNvPr id="128" name="Google Shape;128;p23"/>
          <p:cNvPicPr preferRelativeResize="0"/>
          <p:nvPr/>
        </p:nvPicPr>
        <p:blipFill>
          <a:blip r:embed="rId4">
            <a:alphaModFix/>
          </a:blip>
          <a:stretch>
            <a:fillRect/>
          </a:stretch>
        </p:blipFill>
        <p:spPr>
          <a:xfrm>
            <a:off x="5044838" y="2928475"/>
            <a:ext cx="3879327" cy="2015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080BB"/>
            </a:gs>
          </a:gsLst>
          <a:path path="circle">
            <a:fillToRect b="50%" l="50%" r="50%" t="50%"/>
          </a:path>
          <a:tileRect/>
        </a:gradFill>
      </p:bgPr>
    </p:bg>
    <p:spTree>
      <p:nvGrpSpPr>
        <p:cNvPr id="132" name="Shape 132"/>
        <p:cNvGrpSpPr/>
        <p:nvPr/>
      </p:nvGrpSpPr>
      <p:grpSpPr>
        <a:xfrm>
          <a:off x="0" y="0"/>
          <a:ext cx="0" cy="0"/>
          <a:chOff x="0" y="0"/>
          <a:chExt cx="0" cy="0"/>
        </a:xfrm>
      </p:grpSpPr>
      <p:sp>
        <p:nvSpPr>
          <p:cNvPr id="133" name="Google Shape;133;p24"/>
          <p:cNvSpPr txBox="1"/>
          <p:nvPr/>
        </p:nvSpPr>
        <p:spPr>
          <a:xfrm>
            <a:off x="1790275" y="0"/>
            <a:ext cx="56523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rgbClr val="351C75"/>
                </a:solidFill>
                <a:latin typeface="Calibri"/>
                <a:ea typeface="Calibri"/>
                <a:cs typeface="Calibri"/>
                <a:sym typeface="Calibri"/>
              </a:rPr>
              <a:t>PRODUCT ANALYSIS</a:t>
            </a:r>
            <a:endParaRPr b="1" sz="2200">
              <a:solidFill>
                <a:srgbClr val="351C75"/>
              </a:solidFill>
              <a:latin typeface="Calibri"/>
              <a:ea typeface="Calibri"/>
              <a:cs typeface="Calibri"/>
              <a:sym typeface="Calibri"/>
            </a:endParaRPr>
          </a:p>
        </p:txBody>
      </p:sp>
      <p:sp>
        <p:nvSpPr>
          <p:cNvPr id="134" name="Google Shape;134;p24"/>
          <p:cNvSpPr txBox="1"/>
          <p:nvPr/>
        </p:nvSpPr>
        <p:spPr>
          <a:xfrm>
            <a:off x="123700" y="651100"/>
            <a:ext cx="3965400" cy="4002000"/>
          </a:xfrm>
          <a:prstGeom prst="rect">
            <a:avLst/>
          </a:prstGeom>
          <a:noFill/>
          <a:ln>
            <a:noFill/>
          </a:ln>
        </p:spPr>
        <p:txBody>
          <a:bodyPr anchorCtr="0" anchor="t" bIns="91425" lIns="91425" spcFirstLastPara="1" rIns="91425" wrap="square" tIns="91425">
            <a:spAutoFit/>
          </a:bodyPr>
          <a:lstStyle/>
          <a:p>
            <a:pPr indent="457200" lvl="0" marL="0" rtl="0" algn="l">
              <a:lnSpc>
                <a:spcPct val="100000"/>
              </a:lnSpc>
              <a:spcBef>
                <a:spcPts val="0"/>
              </a:spcBef>
              <a:spcAft>
                <a:spcPts val="0"/>
              </a:spcAft>
              <a:buNone/>
            </a:pPr>
            <a:r>
              <a:rPr b="1" lang="en" sz="1550" u="sng">
                <a:solidFill>
                  <a:schemeClr val="dk1"/>
                </a:solidFill>
                <a:latin typeface="Calibri"/>
                <a:ea typeface="Calibri"/>
                <a:cs typeface="Calibri"/>
                <a:sym typeface="Calibri"/>
              </a:rPr>
              <a:t>INSIGHTS</a:t>
            </a:r>
            <a:endParaRPr b="1" sz="1550" u="sng">
              <a:solidFill>
                <a:schemeClr val="dk1"/>
              </a:solidFill>
              <a:latin typeface="Calibri"/>
              <a:ea typeface="Calibri"/>
              <a:cs typeface="Calibri"/>
              <a:sym typeface="Calibri"/>
            </a:endParaRPr>
          </a:p>
          <a:p>
            <a:pPr indent="-327025" lvl="0" marL="457200" rtl="0" algn="l">
              <a:lnSpc>
                <a:spcPct val="100000"/>
              </a:lnSpc>
              <a:spcBef>
                <a:spcPts val="0"/>
              </a:spcBef>
              <a:spcAft>
                <a:spcPts val="0"/>
              </a:spcAft>
              <a:buClr>
                <a:schemeClr val="dk1"/>
              </a:buClr>
              <a:buSzPts val="1550"/>
              <a:buChar char="●"/>
            </a:pPr>
            <a:r>
              <a:rPr b="1" lang="en" sz="1550">
                <a:solidFill>
                  <a:schemeClr val="dk1"/>
                </a:solidFill>
                <a:latin typeface="Calibri"/>
                <a:ea typeface="Calibri"/>
                <a:cs typeface="Calibri"/>
                <a:sym typeface="Calibri"/>
              </a:rPr>
              <a:t>Total 44 unique products</a:t>
            </a:r>
            <a:r>
              <a:rPr lang="en" sz="1550">
                <a:solidFill>
                  <a:schemeClr val="dk1"/>
                </a:solidFill>
                <a:latin typeface="Calibri"/>
                <a:ea typeface="Calibri"/>
                <a:cs typeface="Calibri"/>
                <a:sym typeface="Calibri"/>
              </a:rPr>
              <a:t> are sold under </a:t>
            </a:r>
            <a:r>
              <a:rPr b="1" lang="en" sz="1550">
                <a:solidFill>
                  <a:schemeClr val="dk1"/>
                </a:solidFill>
                <a:latin typeface="Calibri"/>
                <a:ea typeface="Calibri"/>
                <a:cs typeface="Calibri"/>
                <a:sym typeface="Calibri"/>
              </a:rPr>
              <a:t>16 categories and sub-categories</a:t>
            </a:r>
            <a:r>
              <a:rPr lang="en" sz="1550">
                <a:solidFill>
                  <a:schemeClr val="dk1"/>
                </a:solidFill>
                <a:latin typeface="Calibri"/>
                <a:ea typeface="Calibri"/>
                <a:cs typeface="Calibri"/>
                <a:sym typeface="Calibri"/>
              </a:rPr>
              <a:t>.</a:t>
            </a:r>
            <a:endParaRPr sz="1550">
              <a:solidFill>
                <a:schemeClr val="dk1"/>
              </a:solidFill>
              <a:latin typeface="Calibri"/>
              <a:ea typeface="Calibri"/>
              <a:cs typeface="Calibri"/>
              <a:sym typeface="Calibri"/>
            </a:endParaRPr>
          </a:p>
          <a:p>
            <a:pPr indent="-327025" lvl="0" marL="457200" rtl="0" algn="l">
              <a:lnSpc>
                <a:spcPct val="100000"/>
              </a:lnSpc>
              <a:spcBef>
                <a:spcPts val="0"/>
              </a:spcBef>
              <a:spcAft>
                <a:spcPts val="0"/>
              </a:spcAft>
              <a:buClr>
                <a:schemeClr val="dk1"/>
              </a:buClr>
              <a:buSzPts val="1550"/>
              <a:buChar char="●"/>
            </a:pPr>
            <a:r>
              <a:rPr b="1" lang="en" sz="1550">
                <a:solidFill>
                  <a:schemeClr val="dk1"/>
                </a:solidFill>
                <a:latin typeface="Calibri"/>
                <a:ea typeface="Calibri"/>
                <a:cs typeface="Calibri"/>
                <a:sym typeface="Calibri"/>
              </a:rPr>
              <a:t>Top 7 products</a:t>
            </a:r>
            <a:r>
              <a:rPr lang="en" sz="1550">
                <a:solidFill>
                  <a:schemeClr val="dk1"/>
                </a:solidFill>
                <a:latin typeface="Calibri"/>
                <a:ea typeface="Calibri"/>
                <a:cs typeface="Calibri"/>
                <a:sym typeface="Calibri"/>
              </a:rPr>
              <a:t> contribute to </a:t>
            </a:r>
            <a:r>
              <a:rPr b="1" lang="en" sz="1550">
                <a:solidFill>
                  <a:schemeClr val="dk1"/>
                </a:solidFill>
                <a:latin typeface="Calibri"/>
                <a:ea typeface="Calibri"/>
                <a:cs typeface="Calibri"/>
                <a:sym typeface="Calibri"/>
              </a:rPr>
              <a:t>~65% of overall sales amount</a:t>
            </a:r>
            <a:r>
              <a:rPr lang="en" sz="1550">
                <a:solidFill>
                  <a:schemeClr val="dk1"/>
                </a:solidFill>
                <a:latin typeface="Calibri"/>
                <a:ea typeface="Calibri"/>
                <a:cs typeface="Calibri"/>
                <a:sym typeface="Calibri"/>
              </a:rPr>
              <a:t>.</a:t>
            </a:r>
            <a:endParaRPr sz="1550">
              <a:solidFill>
                <a:schemeClr val="dk1"/>
              </a:solidFill>
              <a:latin typeface="Calibri"/>
              <a:ea typeface="Calibri"/>
              <a:cs typeface="Calibri"/>
              <a:sym typeface="Calibri"/>
            </a:endParaRPr>
          </a:p>
          <a:p>
            <a:pPr indent="-327025" lvl="0" marL="457200" rtl="0" algn="l">
              <a:lnSpc>
                <a:spcPct val="100000"/>
              </a:lnSpc>
              <a:spcBef>
                <a:spcPts val="0"/>
              </a:spcBef>
              <a:spcAft>
                <a:spcPts val="0"/>
              </a:spcAft>
              <a:buClr>
                <a:schemeClr val="dk1"/>
              </a:buClr>
              <a:buSzPts val="1550"/>
              <a:buFont typeface="Calibri"/>
              <a:buChar char="●"/>
            </a:pPr>
            <a:r>
              <a:rPr b="1" lang="en" sz="1550">
                <a:solidFill>
                  <a:schemeClr val="dk1"/>
                </a:solidFill>
                <a:latin typeface="Calibri"/>
                <a:ea typeface="Calibri"/>
                <a:cs typeface="Calibri"/>
                <a:sym typeface="Calibri"/>
              </a:rPr>
              <a:t>High-priced, low-sales items:</a:t>
            </a:r>
            <a:endParaRPr b="1" sz="1550">
              <a:solidFill>
                <a:schemeClr val="dk1"/>
              </a:solidFill>
              <a:latin typeface="Calibri"/>
              <a:ea typeface="Calibri"/>
              <a:cs typeface="Calibri"/>
              <a:sym typeface="Calibri"/>
            </a:endParaRPr>
          </a:p>
          <a:p>
            <a:pPr indent="0" lvl="0" marL="457200" rtl="0" algn="l">
              <a:lnSpc>
                <a:spcPct val="100000"/>
              </a:lnSpc>
              <a:spcBef>
                <a:spcPts val="0"/>
              </a:spcBef>
              <a:spcAft>
                <a:spcPts val="0"/>
              </a:spcAft>
              <a:buNone/>
            </a:pPr>
            <a:r>
              <a:rPr lang="en" sz="1550">
                <a:solidFill>
                  <a:schemeClr val="dk1"/>
                </a:solidFill>
                <a:latin typeface="Calibri"/>
                <a:ea typeface="Calibri"/>
                <a:cs typeface="Calibri"/>
                <a:sym typeface="Calibri"/>
              </a:rPr>
              <a:t>-</a:t>
            </a:r>
            <a:r>
              <a:rPr lang="en" sz="1550">
                <a:solidFill>
                  <a:schemeClr val="dk1"/>
                </a:solidFill>
                <a:latin typeface="Calibri"/>
                <a:ea typeface="Calibri"/>
                <a:cs typeface="Calibri"/>
                <a:sym typeface="Calibri"/>
              </a:rPr>
              <a:t>Canon EOS 60D CMOS DSLR Camera Bundle - 18-55mm Lens - Black</a:t>
            </a:r>
            <a:endParaRPr sz="1550">
              <a:solidFill>
                <a:schemeClr val="dk1"/>
              </a:solidFill>
              <a:latin typeface="Calibri"/>
              <a:ea typeface="Calibri"/>
              <a:cs typeface="Calibri"/>
              <a:sym typeface="Calibri"/>
            </a:endParaRPr>
          </a:p>
          <a:p>
            <a:pPr indent="0" lvl="0" marL="457200" rtl="0" algn="l">
              <a:lnSpc>
                <a:spcPct val="100000"/>
              </a:lnSpc>
              <a:spcBef>
                <a:spcPts val="0"/>
              </a:spcBef>
              <a:spcAft>
                <a:spcPts val="0"/>
              </a:spcAft>
              <a:buNone/>
            </a:pPr>
            <a:r>
              <a:rPr lang="en" sz="1550">
                <a:solidFill>
                  <a:schemeClr val="dk1"/>
                </a:solidFill>
                <a:latin typeface="Calibri"/>
                <a:ea typeface="Calibri"/>
                <a:cs typeface="Calibri"/>
                <a:sym typeface="Calibri"/>
              </a:rPr>
              <a:t>-Canon EOS 600D 18MP CMOS DSLR Camera - Black</a:t>
            </a:r>
            <a:endParaRPr sz="1550">
              <a:solidFill>
                <a:schemeClr val="dk1"/>
              </a:solidFill>
              <a:latin typeface="Calibri"/>
              <a:ea typeface="Calibri"/>
              <a:cs typeface="Calibri"/>
              <a:sym typeface="Calibri"/>
            </a:endParaRPr>
          </a:p>
          <a:p>
            <a:pPr indent="0" lvl="0" marL="457200" rtl="0" algn="l">
              <a:lnSpc>
                <a:spcPct val="100000"/>
              </a:lnSpc>
              <a:spcBef>
                <a:spcPts val="0"/>
              </a:spcBef>
              <a:spcAft>
                <a:spcPts val="0"/>
              </a:spcAft>
              <a:buNone/>
            </a:pPr>
            <a:r>
              <a:t/>
            </a:r>
            <a:endParaRPr sz="1550">
              <a:solidFill>
                <a:schemeClr val="dk1"/>
              </a:solidFill>
              <a:latin typeface="Calibri"/>
              <a:ea typeface="Calibri"/>
              <a:cs typeface="Calibri"/>
              <a:sym typeface="Calibri"/>
            </a:endParaRPr>
          </a:p>
          <a:p>
            <a:pPr indent="457200" lvl="0" marL="0" rtl="0" algn="l">
              <a:lnSpc>
                <a:spcPct val="100000"/>
              </a:lnSpc>
              <a:spcBef>
                <a:spcPts val="0"/>
              </a:spcBef>
              <a:spcAft>
                <a:spcPts val="0"/>
              </a:spcAft>
              <a:buNone/>
            </a:pPr>
            <a:r>
              <a:rPr b="1" lang="en" sz="1550" u="sng">
                <a:solidFill>
                  <a:schemeClr val="dk1"/>
                </a:solidFill>
                <a:latin typeface="Calibri"/>
                <a:ea typeface="Calibri"/>
                <a:cs typeface="Calibri"/>
                <a:sym typeface="Calibri"/>
              </a:rPr>
              <a:t>RECOMMENDATIONS</a:t>
            </a:r>
            <a:endParaRPr b="1" sz="1550" u="sng">
              <a:solidFill>
                <a:schemeClr val="dk1"/>
              </a:solidFill>
              <a:latin typeface="Calibri"/>
              <a:ea typeface="Calibri"/>
              <a:cs typeface="Calibri"/>
              <a:sym typeface="Calibri"/>
            </a:endParaRPr>
          </a:p>
          <a:p>
            <a:pPr indent="-327025" lvl="0" marL="457200" rtl="0" algn="l">
              <a:lnSpc>
                <a:spcPct val="100000"/>
              </a:lnSpc>
              <a:spcBef>
                <a:spcPts val="0"/>
              </a:spcBef>
              <a:spcAft>
                <a:spcPts val="0"/>
              </a:spcAft>
              <a:buClr>
                <a:schemeClr val="dk1"/>
              </a:buClr>
              <a:buSzPts val="1550"/>
              <a:buChar char="●"/>
            </a:pPr>
            <a:r>
              <a:rPr b="1" lang="en" sz="1550">
                <a:solidFill>
                  <a:schemeClr val="dk1"/>
                </a:solidFill>
                <a:latin typeface="Calibri"/>
                <a:ea typeface="Calibri"/>
                <a:cs typeface="Calibri"/>
                <a:sym typeface="Calibri"/>
              </a:rPr>
              <a:t>Discounts or rewards</a:t>
            </a:r>
            <a:r>
              <a:rPr lang="en" sz="1550">
                <a:solidFill>
                  <a:schemeClr val="dk1"/>
                </a:solidFill>
                <a:latin typeface="Calibri"/>
                <a:ea typeface="Calibri"/>
                <a:cs typeface="Calibri"/>
                <a:sym typeface="Calibri"/>
              </a:rPr>
              <a:t> on </a:t>
            </a:r>
            <a:r>
              <a:rPr b="1" lang="en" sz="1550">
                <a:solidFill>
                  <a:schemeClr val="dk1"/>
                </a:solidFill>
                <a:latin typeface="Calibri"/>
                <a:ea typeface="Calibri"/>
                <a:cs typeface="Calibri"/>
                <a:sym typeface="Calibri"/>
              </a:rPr>
              <a:t>specific products</a:t>
            </a:r>
            <a:r>
              <a:rPr lang="en" sz="1550">
                <a:solidFill>
                  <a:schemeClr val="dk1"/>
                </a:solidFill>
                <a:latin typeface="Calibri"/>
                <a:ea typeface="Calibri"/>
                <a:cs typeface="Calibri"/>
                <a:sym typeface="Calibri"/>
              </a:rPr>
              <a:t> can </a:t>
            </a:r>
            <a:r>
              <a:rPr b="1" lang="en" sz="1550">
                <a:solidFill>
                  <a:schemeClr val="dk1"/>
                </a:solidFill>
                <a:latin typeface="Calibri"/>
                <a:ea typeface="Calibri"/>
                <a:cs typeface="Calibri"/>
                <a:sym typeface="Calibri"/>
              </a:rPr>
              <a:t>increase visibility and sales</a:t>
            </a:r>
            <a:r>
              <a:rPr lang="en" sz="1550">
                <a:solidFill>
                  <a:schemeClr val="dk1"/>
                </a:solidFill>
                <a:latin typeface="Calibri"/>
                <a:ea typeface="Calibri"/>
                <a:cs typeface="Calibri"/>
                <a:sym typeface="Calibri"/>
              </a:rPr>
              <a:t> for items that are not selling well.</a:t>
            </a:r>
            <a:endParaRPr sz="1550">
              <a:solidFill>
                <a:schemeClr val="dk1"/>
              </a:solidFill>
              <a:latin typeface="Calibri"/>
              <a:ea typeface="Calibri"/>
              <a:cs typeface="Calibri"/>
              <a:sym typeface="Calibri"/>
            </a:endParaRPr>
          </a:p>
          <a:p>
            <a:pPr indent="0" lvl="0" marL="457200" rtl="0" algn="l">
              <a:lnSpc>
                <a:spcPct val="100000"/>
              </a:lnSpc>
              <a:spcBef>
                <a:spcPts val="0"/>
              </a:spcBef>
              <a:spcAft>
                <a:spcPts val="0"/>
              </a:spcAft>
              <a:buNone/>
            </a:pPr>
            <a:r>
              <a:t/>
            </a:r>
            <a:endParaRPr b="1" sz="1550" u="sng">
              <a:solidFill>
                <a:schemeClr val="dk1"/>
              </a:solidFill>
              <a:latin typeface="Calibri"/>
              <a:ea typeface="Calibri"/>
              <a:cs typeface="Calibri"/>
              <a:sym typeface="Calibri"/>
            </a:endParaRPr>
          </a:p>
        </p:txBody>
      </p:sp>
      <p:pic>
        <p:nvPicPr>
          <p:cNvPr id="135" name="Google Shape;135;p24"/>
          <p:cNvPicPr preferRelativeResize="0"/>
          <p:nvPr/>
        </p:nvPicPr>
        <p:blipFill>
          <a:blip r:embed="rId3">
            <a:alphaModFix/>
          </a:blip>
          <a:stretch>
            <a:fillRect/>
          </a:stretch>
        </p:blipFill>
        <p:spPr>
          <a:xfrm>
            <a:off x="4088975" y="599400"/>
            <a:ext cx="4973601" cy="1841875"/>
          </a:xfrm>
          <a:prstGeom prst="rect">
            <a:avLst/>
          </a:prstGeom>
          <a:noFill/>
          <a:ln>
            <a:noFill/>
          </a:ln>
        </p:spPr>
      </p:pic>
      <p:pic>
        <p:nvPicPr>
          <p:cNvPr id="136" name="Google Shape;136;p24"/>
          <p:cNvPicPr preferRelativeResize="0"/>
          <p:nvPr/>
        </p:nvPicPr>
        <p:blipFill>
          <a:blip r:embed="rId4">
            <a:alphaModFix/>
          </a:blip>
          <a:stretch>
            <a:fillRect/>
          </a:stretch>
        </p:blipFill>
        <p:spPr>
          <a:xfrm>
            <a:off x="5345475" y="2495550"/>
            <a:ext cx="3717100" cy="2206400"/>
          </a:xfrm>
          <a:prstGeom prst="rect">
            <a:avLst/>
          </a:prstGeom>
          <a:noFill/>
          <a:ln>
            <a:noFill/>
          </a:ln>
        </p:spPr>
      </p:pic>
      <p:pic>
        <p:nvPicPr>
          <p:cNvPr id="137" name="Google Shape;137;p24"/>
          <p:cNvPicPr preferRelativeResize="0"/>
          <p:nvPr/>
        </p:nvPicPr>
        <p:blipFill rotWithShape="1">
          <a:blip r:embed="rId5">
            <a:alphaModFix/>
          </a:blip>
          <a:srcRect b="424230" l="-25670" r="25670" t="-424230"/>
          <a:stretch/>
        </p:blipFill>
        <p:spPr>
          <a:xfrm>
            <a:off x="428500" y="996600"/>
            <a:ext cx="3842101" cy="705874"/>
          </a:xfrm>
          <a:prstGeom prst="rect">
            <a:avLst/>
          </a:prstGeom>
          <a:noFill/>
          <a:ln>
            <a:noFill/>
          </a:ln>
        </p:spPr>
      </p:pic>
      <p:pic>
        <p:nvPicPr>
          <p:cNvPr id="138" name="Google Shape;138;p24"/>
          <p:cNvPicPr preferRelativeResize="0"/>
          <p:nvPr/>
        </p:nvPicPr>
        <p:blipFill>
          <a:blip r:embed="rId6">
            <a:alphaModFix/>
          </a:blip>
          <a:stretch>
            <a:fillRect/>
          </a:stretch>
        </p:blipFill>
        <p:spPr>
          <a:xfrm>
            <a:off x="4122100" y="2669875"/>
            <a:ext cx="1147175" cy="188646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080BB"/>
            </a:gs>
          </a:gsLst>
          <a:path path="circle">
            <a:fillToRect b="50%" l="50%" r="50%" t="50%"/>
          </a:path>
          <a:tileRect/>
        </a:gradFill>
      </p:bgPr>
    </p:bg>
    <p:spTree>
      <p:nvGrpSpPr>
        <p:cNvPr id="142" name="Shape 142"/>
        <p:cNvGrpSpPr/>
        <p:nvPr/>
      </p:nvGrpSpPr>
      <p:grpSpPr>
        <a:xfrm>
          <a:off x="0" y="0"/>
          <a:ext cx="0" cy="0"/>
          <a:chOff x="0" y="0"/>
          <a:chExt cx="0" cy="0"/>
        </a:xfrm>
      </p:grpSpPr>
      <p:sp>
        <p:nvSpPr>
          <p:cNvPr id="143" name="Google Shape;143;p25"/>
          <p:cNvSpPr txBox="1"/>
          <p:nvPr/>
        </p:nvSpPr>
        <p:spPr>
          <a:xfrm>
            <a:off x="1790275" y="0"/>
            <a:ext cx="56523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rgbClr val="351C75"/>
                </a:solidFill>
                <a:latin typeface="Calibri"/>
                <a:ea typeface="Calibri"/>
                <a:cs typeface="Calibri"/>
                <a:sym typeface="Calibri"/>
              </a:rPr>
              <a:t>CUSTOMER ANALYSIS</a:t>
            </a:r>
            <a:endParaRPr b="1" sz="2200">
              <a:solidFill>
                <a:srgbClr val="351C75"/>
              </a:solidFill>
              <a:latin typeface="Calibri"/>
              <a:ea typeface="Calibri"/>
              <a:cs typeface="Calibri"/>
              <a:sym typeface="Calibri"/>
            </a:endParaRPr>
          </a:p>
        </p:txBody>
      </p:sp>
      <p:sp>
        <p:nvSpPr>
          <p:cNvPr id="144" name="Google Shape;144;p25"/>
          <p:cNvSpPr txBox="1"/>
          <p:nvPr/>
        </p:nvSpPr>
        <p:spPr>
          <a:xfrm>
            <a:off x="436825" y="861300"/>
            <a:ext cx="38733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b="1" i="1" sz="1300" u="sng">
              <a:solidFill>
                <a:schemeClr val="dk1"/>
              </a:solidFill>
              <a:latin typeface="Calibri"/>
              <a:ea typeface="Calibri"/>
              <a:cs typeface="Calibri"/>
              <a:sym typeface="Calibri"/>
            </a:endParaRPr>
          </a:p>
        </p:txBody>
      </p:sp>
      <p:pic>
        <p:nvPicPr>
          <p:cNvPr id="145" name="Google Shape;145;p25"/>
          <p:cNvPicPr preferRelativeResize="0"/>
          <p:nvPr/>
        </p:nvPicPr>
        <p:blipFill rotWithShape="1">
          <a:blip r:embed="rId3">
            <a:alphaModFix/>
          </a:blip>
          <a:srcRect b="0" l="52963" r="0" t="0"/>
          <a:stretch/>
        </p:blipFill>
        <p:spPr>
          <a:xfrm>
            <a:off x="6684200" y="724875"/>
            <a:ext cx="2232826" cy="1950975"/>
          </a:xfrm>
          <a:prstGeom prst="rect">
            <a:avLst/>
          </a:prstGeom>
          <a:noFill/>
          <a:ln>
            <a:noFill/>
          </a:ln>
        </p:spPr>
      </p:pic>
      <p:pic>
        <p:nvPicPr>
          <p:cNvPr id="146" name="Google Shape;146;p25"/>
          <p:cNvPicPr preferRelativeResize="0"/>
          <p:nvPr/>
        </p:nvPicPr>
        <p:blipFill>
          <a:blip r:embed="rId4">
            <a:alphaModFix/>
          </a:blip>
          <a:stretch>
            <a:fillRect/>
          </a:stretch>
        </p:blipFill>
        <p:spPr>
          <a:xfrm>
            <a:off x="4453000" y="2747025"/>
            <a:ext cx="4321474" cy="2244075"/>
          </a:xfrm>
          <a:prstGeom prst="rect">
            <a:avLst/>
          </a:prstGeom>
          <a:noFill/>
          <a:ln>
            <a:noFill/>
          </a:ln>
        </p:spPr>
      </p:pic>
      <p:pic>
        <p:nvPicPr>
          <p:cNvPr id="147" name="Google Shape;147;p25"/>
          <p:cNvPicPr preferRelativeResize="0"/>
          <p:nvPr/>
        </p:nvPicPr>
        <p:blipFill rotWithShape="1">
          <a:blip r:embed="rId3">
            <a:alphaModFix/>
          </a:blip>
          <a:srcRect b="0" l="0" r="48100" t="0"/>
          <a:stretch/>
        </p:blipFill>
        <p:spPr>
          <a:xfrm>
            <a:off x="4135925" y="724875"/>
            <a:ext cx="2489550" cy="1950975"/>
          </a:xfrm>
          <a:prstGeom prst="rect">
            <a:avLst/>
          </a:prstGeom>
          <a:noFill/>
          <a:ln>
            <a:noFill/>
          </a:ln>
        </p:spPr>
      </p:pic>
      <p:sp>
        <p:nvSpPr>
          <p:cNvPr id="148" name="Google Shape;148;p25"/>
          <p:cNvSpPr txBox="1"/>
          <p:nvPr/>
        </p:nvSpPr>
        <p:spPr>
          <a:xfrm>
            <a:off x="152400" y="572475"/>
            <a:ext cx="4077300" cy="4240500"/>
          </a:xfrm>
          <a:prstGeom prst="rect">
            <a:avLst/>
          </a:prstGeom>
          <a:noFill/>
          <a:ln>
            <a:noFill/>
          </a:ln>
        </p:spPr>
        <p:txBody>
          <a:bodyPr anchorCtr="0" anchor="t" bIns="91425" lIns="91425" spcFirstLastPara="1" rIns="91425" wrap="square" tIns="91425">
            <a:spAutoFit/>
          </a:bodyPr>
          <a:lstStyle/>
          <a:p>
            <a:pPr indent="457200" lvl="0" marL="0" rtl="0" algn="l">
              <a:lnSpc>
                <a:spcPct val="100000"/>
              </a:lnSpc>
              <a:spcBef>
                <a:spcPts val="0"/>
              </a:spcBef>
              <a:spcAft>
                <a:spcPts val="0"/>
              </a:spcAft>
              <a:buNone/>
            </a:pPr>
            <a:r>
              <a:rPr b="1" lang="en" sz="1550" u="sng">
                <a:solidFill>
                  <a:schemeClr val="dk1"/>
                </a:solidFill>
                <a:latin typeface="Calibri"/>
                <a:ea typeface="Calibri"/>
                <a:cs typeface="Calibri"/>
                <a:sym typeface="Calibri"/>
              </a:rPr>
              <a:t>INSIGHTS</a:t>
            </a:r>
            <a:endParaRPr b="1" sz="1550" u="sng">
              <a:solidFill>
                <a:schemeClr val="dk1"/>
              </a:solidFill>
              <a:latin typeface="Calibri"/>
              <a:ea typeface="Calibri"/>
              <a:cs typeface="Calibri"/>
              <a:sym typeface="Calibri"/>
            </a:endParaRPr>
          </a:p>
          <a:p>
            <a:pPr indent="-327025" lvl="0" marL="457200" rtl="0" algn="l">
              <a:lnSpc>
                <a:spcPct val="100000"/>
              </a:lnSpc>
              <a:spcBef>
                <a:spcPts val="0"/>
              </a:spcBef>
              <a:spcAft>
                <a:spcPts val="0"/>
              </a:spcAft>
              <a:buClr>
                <a:schemeClr val="dk1"/>
              </a:buClr>
              <a:buSzPts val="1550"/>
              <a:buChar char="●"/>
            </a:pPr>
            <a:r>
              <a:rPr lang="en" sz="1550">
                <a:solidFill>
                  <a:schemeClr val="dk1"/>
                </a:solidFill>
                <a:latin typeface="Calibri"/>
                <a:ea typeface="Calibri"/>
                <a:cs typeface="Calibri"/>
                <a:sym typeface="Calibri"/>
              </a:rPr>
              <a:t>The number of </a:t>
            </a:r>
            <a:r>
              <a:rPr b="1" lang="en" sz="1550">
                <a:solidFill>
                  <a:schemeClr val="dk1"/>
                </a:solidFill>
                <a:latin typeface="Calibri"/>
                <a:ea typeface="Calibri"/>
                <a:cs typeface="Calibri"/>
                <a:sym typeface="Calibri"/>
              </a:rPr>
              <a:t>unique customers</a:t>
            </a:r>
            <a:r>
              <a:rPr lang="en" sz="1550">
                <a:solidFill>
                  <a:schemeClr val="dk1"/>
                </a:solidFill>
                <a:latin typeface="Calibri"/>
                <a:ea typeface="Calibri"/>
                <a:cs typeface="Calibri"/>
                <a:sym typeface="Calibri"/>
              </a:rPr>
              <a:t> remained </a:t>
            </a:r>
            <a:r>
              <a:rPr b="1" lang="en" sz="1550">
                <a:solidFill>
                  <a:schemeClr val="dk1"/>
                </a:solidFill>
                <a:latin typeface="Calibri"/>
                <a:ea typeface="Calibri"/>
                <a:cs typeface="Calibri"/>
                <a:sym typeface="Calibri"/>
              </a:rPr>
              <a:t>stable</a:t>
            </a:r>
            <a:r>
              <a:rPr lang="en" sz="1550">
                <a:solidFill>
                  <a:schemeClr val="dk1"/>
                </a:solidFill>
                <a:latin typeface="Calibri"/>
                <a:ea typeface="Calibri"/>
                <a:cs typeface="Calibri"/>
                <a:sym typeface="Calibri"/>
              </a:rPr>
              <a:t> from </a:t>
            </a:r>
            <a:r>
              <a:rPr b="1" lang="en" sz="1550">
                <a:solidFill>
                  <a:schemeClr val="dk1"/>
                </a:solidFill>
                <a:latin typeface="Calibri"/>
                <a:ea typeface="Calibri"/>
                <a:cs typeface="Calibri"/>
                <a:sym typeface="Calibri"/>
              </a:rPr>
              <a:t>2015 to 2019</a:t>
            </a:r>
            <a:r>
              <a:rPr lang="en" sz="1550">
                <a:solidFill>
                  <a:schemeClr val="dk1"/>
                </a:solidFill>
                <a:latin typeface="Calibri"/>
                <a:ea typeface="Calibri"/>
                <a:cs typeface="Calibri"/>
                <a:sym typeface="Calibri"/>
              </a:rPr>
              <a:t> (~17K-18K annually).</a:t>
            </a:r>
            <a:endParaRPr sz="1550">
              <a:solidFill>
                <a:schemeClr val="dk1"/>
              </a:solidFill>
              <a:latin typeface="Calibri"/>
              <a:ea typeface="Calibri"/>
              <a:cs typeface="Calibri"/>
              <a:sym typeface="Calibri"/>
            </a:endParaRPr>
          </a:p>
          <a:p>
            <a:pPr indent="-327025" lvl="0" marL="457200" rtl="0" algn="l">
              <a:lnSpc>
                <a:spcPct val="100000"/>
              </a:lnSpc>
              <a:spcBef>
                <a:spcPts val="0"/>
              </a:spcBef>
              <a:spcAft>
                <a:spcPts val="0"/>
              </a:spcAft>
              <a:buClr>
                <a:schemeClr val="dk1"/>
              </a:buClr>
              <a:buSzPts val="1550"/>
              <a:buChar char="●"/>
            </a:pPr>
            <a:r>
              <a:rPr lang="en" sz="1550">
                <a:solidFill>
                  <a:schemeClr val="dk1"/>
                </a:solidFill>
                <a:latin typeface="Calibri"/>
                <a:ea typeface="Calibri"/>
                <a:cs typeface="Calibri"/>
                <a:sym typeface="Calibri"/>
              </a:rPr>
              <a:t>A </a:t>
            </a:r>
            <a:r>
              <a:rPr b="1" lang="en" sz="1550">
                <a:solidFill>
                  <a:schemeClr val="dk1"/>
                </a:solidFill>
                <a:latin typeface="Calibri"/>
                <a:ea typeface="Calibri"/>
                <a:cs typeface="Calibri"/>
                <a:sym typeface="Calibri"/>
              </a:rPr>
              <a:t>significant jump</a:t>
            </a:r>
            <a:r>
              <a:rPr lang="en" sz="1550">
                <a:solidFill>
                  <a:schemeClr val="dk1"/>
                </a:solidFill>
                <a:latin typeface="Calibri"/>
                <a:ea typeface="Calibri"/>
                <a:cs typeface="Calibri"/>
                <a:sym typeface="Calibri"/>
              </a:rPr>
              <a:t> to </a:t>
            </a:r>
            <a:r>
              <a:rPr b="1" lang="en" sz="1550">
                <a:solidFill>
                  <a:schemeClr val="dk1"/>
                </a:solidFill>
                <a:latin typeface="Calibri"/>
                <a:ea typeface="Calibri"/>
                <a:cs typeface="Calibri"/>
                <a:sym typeface="Calibri"/>
              </a:rPr>
              <a:t>25K in 2020</a:t>
            </a:r>
            <a:r>
              <a:rPr lang="en" sz="1550">
                <a:solidFill>
                  <a:schemeClr val="dk1"/>
                </a:solidFill>
                <a:latin typeface="Calibri"/>
                <a:ea typeface="Calibri"/>
                <a:cs typeface="Calibri"/>
                <a:sym typeface="Calibri"/>
              </a:rPr>
              <a:t>, indicating </a:t>
            </a:r>
            <a:r>
              <a:rPr b="1" lang="en" sz="1550">
                <a:solidFill>
                  <a:schemeClr val="dk1"/>
                </a:solidFill>
                <a:latin typeface="Calibri"/>
                <a:ea typeface="Calibri"/>
                <a:cs typeface="Calibri"/>
                <a:sym typeface="Calibri"/>
              </a:rPr>
              <a:t>strong recent growth</a:t>
            </a:r>
            <a:r>
              <a:rPr lang="en" sz="1550">
                <a:solidFill>
                  <a:schemeClr val="dk1"/>
                </a:solidFill>
                <a:latin typeface="Calibri"/>
                <a:ea typeface="Calibri"/>
                <a:cs typeface="Calibri"/>
                <a:sym typeface="Calibri"/>
              </a:rPr>
              <a:t>.</a:t>
            </a:r>
            <a:endParaRPr sz="1550">
              <a:solidFill>
                <a:schemeClr val="dk1"/>
              </a:solidFill>
              <a:latin typeface="Calibri"/>
              <a:ea typeface="Calibri"/>
              <a:cs typeface="Calibri"/>
              <a:sym typeface="Calibri"/>
            </a:endParaRPr>
          </a:p>
          <a:p>
            <a:pPr indent="-327025" lvl="0" marL="457200" rtl="0" algn="l">
              <a:lnSpc>
                <a:spcPct val="100000"/>
              </a:lnSpc>
              <a:spcBef>
                <a:spcPts val="0"/>
              </a:spcBef>
              <a:spcAft>
                <a:spcPts val="0"/>
              </a:spcAft>
              <a:buClr>
                <a:schemeClr val="dk1"/>
              </a:buClr>
              <a:buSzPts val="1550"/>
              <a:buChar char="●"/>
            </a:pPr>
            <a:r>
              <a:rPr b="1" lang="en" sz="1550">
                <a:solidFill>
                  <a:schemeClr val="dk1"/>
                </a:solidFill>
                <a:latin typeface="Calibri"/>
                <a:ea typeface="Calibri"/>
                <a:cs typeface="Calibri"/>
                <a:sym typeface="Calibri"/>
              </a:rPr>
              <a:t>Platinum and Gold customers</a:t>
            </a:r>
            <a:r>
              <a:rPr lang="en" sz="1550">
                <a:solidFill>
                  <a:schemeClr val="dk1"/>
                </a:solidFill>
                <a:latin typeface="Calibri"/>
                <a:ea typeface="Calibri"/>
                <a:cs typeface="Calibri"/>
                <a:sym typeface="Calibri"/>
              </a:rPr>
              <a:t> contribute the </a:t>
            </a:r>
            <a:r>
              <a:rPr b="1" lang="en" sz="1550">
                <a:solidFill>
                  <a:schemeClr val="dk1"/>
                </a:solidFill>
                <a:latin typeface="Calibri"/>
                <a:ea typeface="Calibri"/>
                <a:cs typeface="Calibri"/>
                <a:sym typeface="Calibri"/>
              </a:rPr>
              <a:t>highest revenue per person</a:t>
            </a:r>
            <a:r>
              <a:rPr lang="en" sz="1550">
                <a:solidFill>
                  <a:schemeClr val="dk1"/>
                </a:solidFill>
                <a:latin typeface="Calibri"/>
                <a:ea typeface="Calibri"/>
                <a:cs typeface="Calibri"/>
                <a:sym typeface="Calibri"/>
              </a:rPr>
              <a:t>.</a:t>
            </a:r>
            <a:endParaRPr sz="1550">
              <a:solidFill>
                <a:schemeClr val="dk1"/>
              </a:solidFill>
              <a:latin typeface="Calibri"/>
              <a:ea typeface="Calibri"/>
              <a:cs typeface="Calibri"/>
              <a:sym typeface="Calibri"/>
            </a:endParaRPr>
          </a:p>
          <a:p>
            <a:pPr indent="-327025" lvl="0" marL="457200" rtl="0" algn="l">
              <a:lnSpc>
                <a:spcPct val="100000"/>
              </a:lnSpc>
              <a:spcBef>
                <a:spcPts val="0"/>
              </a:spcBef>
              <a:spcAft>
                <a:spcPts val="0"/>
              </a:spcAft>
              <a:buClr>
                <a:schemeClr val="dk1"/>
              </a:buClr>
              <a:buSzPts val="1550"/>
              <a:buChar char="●"/>
            </a:pPr>
            <a:r>
              <a:rPr b="1" lang="en" sz="1550">
                <a:solidFill>
                  <a:schemeClr val="dk1"/>
                </a:solidFill>
                <a:latin typeface="Calibri"/>
                <a:ea typeface="Calibri"/>
                <a:cs typeface="Calibri"/>
                <a:sym typeface="Calibri"/>
              </a:rPr>
              <a:t>Bronze customers</a:t>
            </a:r>
            <a:r>
              <a:rPr lang="en" sz="1550">
                <a:solidFill>
                  <a:schemeClr val="dk1"/>
                </a:solidFill>
                <a:latin typeface="Calibri"/>
                <a:ea typeface="Calibri"/>
                <a:cs typeface="Calibri"/>
                <a:sym typeface="Calibri"/>
              </a:rPr>
              <a:t> form the </a:t>
            </a:r>
            <a:r>
              <a:rPr b="1" lang="en" sz="1550">
                <a:solidFill>
                  <a:schemeClr val="dk1"/>
                </a:solidFill>
                <a:latin typeface="Calibri"/>
                <a:ea typeface="Calibri"/>
                <a:cs typeface="Calibri"/>
                <a:sym typeface="Calibri"/>
              </a:rPr>
              <a:t>majority (75%)</a:t>
            </a:r>
            <a:r>
              <a:rPr lang="en" sz="1550">
                <a:solidFill>
                  <a:schemeClr val="dk1"/>
                </a:solidFill>
                <a:latin typeface="Calibri"/>
                <a:ea typeface="Calibri"/>
                <a:cs typeface="Calibri"/>
                <a:sym typeface="Calibri"/>
              </a:rPr>
              <a:t> but contribute </a:t>
            </a:r>
            <a:r>
              <a:rPr b="1" lang="en" sz="1550">
                <a:solidFill>
                  <a:schemeClr val="dk1"/>
                </a:solidFill>
                <a:latin typeface="Calibri"/>
                <a:ea typeface="Calibri"/>
                <a:cs typeface="Calibri"/>
                <a:sym typeface="Calibri"/>
              </a:rPr>
              <a:t>less per capita sales</a:t>
            </a:r>
            <a:r>
              <a:rPr lang="en" sz="1550">
                <a:solidFill>
                  <a:schemeClr val="dk1"/>
                </a:solidFill>
                <a:latin typeface="Calibri"/>
                <a:ea typeface="Calibri"/>
                <a:cs typeface="Calibri"/>
                <a:sym typeface="Calibri"/>
              </a:rPr>
              <a:t>.</a:t>
            </a:r>
            <a:endParaRPr sz="1550">
              <a:solidFill>
                <a:schemeClr val="dk1"/>
              </a:solidFill>
              <a:latin typeface="Calibri"/>
              <a:ea typeface="Calibri"/>
              <a:cs typeface="Calibri"/>
              <a:sym typeface="Calibri"/>
            </a:endParaRPr>
          </a:p>
          <a:p>
            <a:pPr indent="0" lvl="0" marL="457200" rtl="0" algn="l">
              <a:lnSpc>
                <a:spcPct val="100000"/>
              </a:lnSpc>
              <a:spcBef>
                <a:spcPts val="0"/>
              </a:spcBef>
              <a:spcAft>
                <a:spcPts val="0"/>
              </a:spcAft>
              <a:buNone/>
            </a:pPr>
            <a:r>
              <a:t/>
            </a:r>
            <a:endParaRPr sz="1550">
              <a:solidFill>
                <a:schemeClr val="dk1"/>
              </a:solidFill>
              <a:latin typeface="Calibri"/>
              <a:ea typeface="Calibri"/>
              <a:cs typeface="Calibri"/>
              <a:sym typeface="Calibri"/>
            </a:endParaRPr>
          </a:p>
          <a:p>
            <a:pPr indent="457200" lvl="0" marL="0" rtl="0" algn="l">
              <a:lnSpc>
                <a:spcPct val="100000"/>
              </a:lnSpc>
              <a:spcBef>
                <a:spcPts val="0"/>
              </a:spcBef>
              <a:spcAft>
                <a:spcPts val="0"/>
              </a:spcAft>
              <a:buNone/>
            </a:pPr>
            <a:r>
              <a:rPr b="1" lang="en" sz="1550" u="sng">
                <a:solidFill>
                  <a:schemeClr val="dk1"/>
                </a:solidFill>
                <a:latin typeface="Calibri"/>
                <a:ea typeface="Calibri"/>
                <a:cs typeface="Calibri"/>
                <a:sym typeface="Calibri"/>
              </a:rPr>
              <a:t>RECOMMENDATIONS</a:t>
            </a:r>
            <a:endParaRPr b="1" sz="1550" u="sng">
              <a:solidFill>
                <a:schemeClr val="dk1"/>
              </a:solidFill>
              <a:latin typeface="Calibri"/>
              <a:ea typeface="Calibri"/>
              <a:cs typeface="Calibri"/>
              <a:sym typeface="Calibri"/>
            </a:endParaRPr>
          </a:p>
          <a:p>
            <a:pPr indent="-327025" lvl="0" marL="457200" rtl="0" algn="l">
              <a:lnSpc>
                <a:spcPct val="100000"/>
              </a:lnSpc>
              <a:spcBef>
                <a:spcPts val="0"/>
              </a:spcBef>
              <a:spcAft>
                <a:spcPts val="0"/>
              </a:spcAft>
              <a:buClr>
                <a:schemeClr val="dk1"/>
              </a:buClr>
              <a:buSzPts val="1550"/>
              <a:buChar char="●"/>
            </a:pPr>
            <a:r>
              <a:rPr lang="en" sz="1550">
                <a:solidFill>
                  <a:schemeClr val="dk1"/>
                </a:solidFill>
                <a:latin typeface="Calibri"/>
                <a:ea typeface="Calibri"/>
                <a:cs typeface="Calibri"/>
                <a:sym typeface="Calibri"/>
              </a:rPr>
              <a:t>Provide </a:t>
            </a:r>
            <a:r>
              <a:rPr b="1" lang="en" sz="1550">
                <a:solidFill>
                  <a:schemeClr val="dk1"/>
                </a:solidFill>
                <a:latin typeface="Calibri"/>
                <a:ea typeface="Calibri"/>
                <a:cs typeface="Calibri"/>
                <a:sym typeface="Calibri"/>
              </a:rPr>
              <a:t>exclusive discounts, early access to sales, or premium support</a:t>
            </a:r>
            <a:r>
              <a:rPr lang="en" sz="1550">
                <a:solidFill>
                  <a:schemeClr val="dk1"/>
                </a:solidFill>
                <a:latin typeface="Calibri"/>
                <a:ea typeface="Calibri"/>
                <a:cs typeface="Calibri"/>
                <a:sym typeface="Calibri"/>
              </a:rPr>
              <a:t> for </a:t>
            </a:r>
            <a:r>
              <a:rPr b="1" lang="en" sz="1550">
                <a:solidFill>
                  <a:schemeClr val="dk1"/>
                </a:solidFill>
                <a:latin typeface="Calibri"/>
                <a:ea typeface="Calibri"/>
                <a:cs typeface="Calibri"/>
                <a:sym typeface="Calibri"/>
              </a:rPr>
              <a:t>high-spending customers</a:t>
            </a:r>
            <a:r>
              <a:rPr lang="en" sz="1550">
                <a:solidFill>
                  <a:schemeClr val="dk1"/>
                </a:solidFill>
                <a:latin typeface="Calibri"/>
                <a:ea typeface="Calibri"/>
                <a:cs typeface="Calibri"/>
                <a:sym typeface="Calibri"/>
              </a:rPr>
              <a:t>.</a:t>
            </a:r>
            <a:endParaRPr sz="1550">
              <a:solidFill>
                <a:schemeClr val="dk1"/>
              </a:solidFill>
              <a:latin typeface="Calibri"/>
              <a:ea typeface="Calibri"/>
              <a:cs typeface="Calibri"/>
              <a:sym typeface="Calibri"/>
            </a:endParaRPr>
          </a:p>
          <a:p>
            <a:pPr indent="-327025" lvl="0" marL="457200" rtl="0" algn="l">
              <a:lnSpc>
                <a:spcPct val="100000"/>
              </a:lnSpc>
              <a:spcBef>
                <a:spcPts val="0"/>
              </a:spcBef>
              <a:spcAft>
                <a:spcPts val="0"/>
              </a:spcAft>
              <a:buClr>
                <a:schemeClr val="dk1"/>
              </a:buClr>
              <a:buSzPts val="1550"/>
              <a:buChar char="●"/>
            </a:pPr>
            <a:r>
              <a:rPr lang="en" sz="1550">
                <a:solidFill>
                  <a:schemeClr val="dk1"/>
                </a:solidFill>
                <a:latin typeface="Calibri"/>
                <a:ea typeface="Calibri"/>
                <a:cs typeface="Calibri"/>
                <a:sym typeface="Calibri"/>
              </a:rPr>
              <a:t>Use </a:t>
            </a:r>
            <a:r>
              <a:rPr b="1" lang="en" sz="1550">
                <a:solidFill>
                  <a:schemeClr val="dk1"/>
                </a:solidFill>
                <a:latin typeface="Calibri"/>
                <a:ea typeface="Calibri"/>
                <a:cs typeface="Calibri"/>
                <a:sym typeface="Calibri"/>
              </a:rPr>
              <a:t>targeted marketing</a:t>
            </a:r>
            <a:r>
              <a:rPr lang="en" sz="1550">
                <a:solidFill>
                  <a:schemeClr val="dk1"/>
                </a:solidFill>
                <a:latin typeface="Calibri"/>
                <a:ea typeface="Calibri"/>
                <a:cs typeface="Calibri"/>
                <a:sym typeface="Calibri"/>
              </a:rPr>
              <a:t> for </a:t>
            </a:r>
            <a:r>
              <a:rPr b="1" lang="en" sz="1550">
                <a:solidFill>
                  <a:schemeClr val="dk1"/>
                </a:solidFill>
                <a:latin typeface="Calibri"/>
                <a:ea typeface="Calibri"/>
                <a:cs typeface="Calibri"/>
                <a:sym typeface="Calibri"/>
              </a:rPr>
              <a:t>cross-selling and upselling premium products</a:t>
            </a:r>
            <a:r>
              <a:rPr lang="en" sz="1550">
                <a:solidFill>
                  <a:schemeClr val="dk1"/>
                </a:solidFill>
                <a:latin typeface="Calibri"/>
                <a:ea typeface="Calibri"/>
                <a:cs typeface="Calibri"/>
                <a:sym typeface="Calibri"/>
              </a:rPr>
              <a:t>.</a:t>
            </a:r>
            <a:endParaRPr b="1" sz="1550" u="sng">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080BB"/>
            </a:gs>
          </a:gsLst>
          <a:path path="circle">
            <a:fillToRect b="50%" l="50%" r="50%" t="50%"/>
          </a:path>
          <a:tileRect/>
        </a:gradFill>
      </p:bgPr>
    </p:bg>
    <p:spTree>
      <p:nvGrpSpPr>
        <p:cNvPr id="152" name="Shape 152"/>
        <p:cNvGrpSpPr/>
        <p:nvPr/>
      </p:nvGrpSpPr>
      <p:grpSpPr>
        <a:xfrm>
          <a:off x="0" y="0"/>
          <a:ext cx="0" cy="0"/>
          <a:chOff x="0" y="0"/>
          <a:chExt cx="0" cy="0"/>
        </a:xfrm>
      </p:grpSpPr>
      <p:sp>
        <p:nvSpPr>
          <p:cNvPr id="153" name="Google Shape;153;p26"/>
          <p:cNvSpPr txBox="1"/>
          <p:nvPr/>
        </p:nvSpPr>
        <p:spPr>
          <a:xfrm>
            <a:off x="659975" y="-65775"/>
            <a:ext cx="46623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Clr>
                <a:schemeClr val="dk1"/>
              </a:buClr>
              <a:buSzPts val="1100"/>
              <a:buFont typeface="Arial"/>
              <a:buNone/>
            </a:pPr>
            <a:r>
              <a:t/>
            </a:r>
            <a:endParaRPr sz="1100">
              <a:solidFill>
                <a:schemeClr val="dk1"/>
              </a:solidFill>
            </a:endParaRPr>
          </a:p>
        </p:txBody>
      </p:sp>
      <p:sp>
        <p:nvSpPr>
          <p:cNvPr id="154" name="Google Shape;154;p26"/>
          <p:cNvSpPr txBox="1"/>
          <p:nvPr/>
        </p:nvSpPr>
        <p:spPr>
          <a:xfrm>
            <a:off x="0" y="2278175"/>
            <a:ext cx="70836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1100">
              <a:solidFill>
                <a:schemeClr val="dk1"/>
              </a:solidFill>
            </a:endParaRPr>
          </a:p>
        </p:txBody>
      </p:sp>
      <p:sp>
        <p:nvSpPr>
          <p:cNvPr id="155" name="Google Shape;155;p26"/>
          <p:cNvSpPr txBox="1"/>
          <p:nvPr/>
        </p:nvSpPr>
        <p:spPr>
          <a:xfrm>
            <a:off x="1910850" y="0"/>
            <a:ext cx="53223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rgbClr val="351C75"/>
                </a:solidFill>
                <a:latin typeface="Calibri"/>
                <a:ea typeface="Calibri"/>
                <a:cs typeface="Calibri"/>
                <a:sym typeface="Calibri"/>
              </a:rPr>
              <a:t>DASHBOARD : SUMMARY TAB</a:t>
            </a:r>
            <a:endParaRPr b="1" sz="2200">
              <a:solidFill>
                <a:srgbClr val="351C75"/>
              </a:solidFill>
              <a:latin typeface="Calibri"/>
              <a:ea typeface="Calibri"/>
              <a:cs typeface="Calibri"/>
              <a:sym typeface="Calibri"/>
            </a:endParaRPr>
          </a:p>
        </p:txBody>
      </p:sp>
      <p:pic>
        <p:nvPicPr>
          <p:cNvPr id="156" name="Google Shape;156;p26"/>
          <p:cNvPicPr preferRelativeResize="0"/>
          <p:nvPr/>
        </p:nvPicPr>
        <p:blipFill>
          <a:blip r:embed="rId3">
            <a:alphaModFix/>
          </a:blip>
          <a:stretch>
            <a:fillRect/>
          </a:stretch>
        </p:blipFill>
        <p:spPr>
          <a:xfrm>
            <a:off x="300975" y="553475"/>
            <a:ext cx="8454275" cy="44376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080BB"/>
            </a:gs>
          </a:gsLst>
          <a:path path="circle">
            <a:fillToRect b="50%" l="50%" r="50%" t="50%"/>
          </a:path>
          <a:tileRect/>
        </a:gradFill>
      </p:bgPr>
    </p:bg>
    <p:spTree>
      <p:nvGrpSpPr>
        <p:cNvPr id="160" name="Shape 160"/>
        <p:cNvGrpSpPr/>
        <p:nvPr/>
      </p:nvGrpSpPr>
      <p:grpSpPr>
        <a:xfrm>
          <a:off x="0" y="0"/>
          <a:ext cx="0" cy="0"/>
          <a:chOff x="0" y="0"/>
          <a:chExt cx="0" cy="0"/>
        </a:xfrm>
      </p:grpSpPr>
      <p:sp>
        <p:nvSpPr>
          <p:cNvPr id="161" name="Google Shape;161;p27"/>
          <p:cNvSpPr txBox="1"/>
          <p:nvPr/>
        </p:nvSpPr>
        <p:spPr>
          <a:xfrm>
            <a:off x="659975" y="-65775"/>
            <a:ext cx="46623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Clr>
                <a:schemeClr val="dk1"/>
              </a:buClr>
              <a:buSzPts val="1100"/>
              <a:buFont typeface="Arial"/>
              <a:buNone/>
            </a:pPr>
            <a:r>
              <a:t/>
            </a:r>
            <a:endParaRPr sz="1100">
              <a:solidFill>
                <a:schemeClr val="dk1"/>
              </a:solidFill>
            </a:endParaRPr>
          </a:p>
        </p:txBody>
      </p:sp>
      <p:sp>
        <p:nvSpPr>
          <p:cNvPr id="162" name="Google Shape;162;p27"/>
          <p:cNvSpPr txBox="1"/>
          <p:nvPr/>
        </p:nvSpPr>
        <p:spPr>
          <a:xfrm>
            <a:off x="1910850" y="0"/>
            <a:ext cx="53223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rgbClr val="351C75"/>
                </a:solidFill>
                <a:latin typeface="Calibri"/>
                <a:ea typeface="Calibri"/>
                <a:cs typeface="Calibri"/>
                <a:sym typeface="Calibri"/>
              </a:rPr>
              <a:t>DASHBOARD : PRODUCT CATEGORY TAB</a:t>
            </a:r>
            <a:endParaRPr b="1" sz="2200">
              <a:solidFill>
                <a:srgbClr val="351C75"/>
              </a:solidFill>
              <a:latin typeface="Calibri"/>
              <a:ea typeface="Calibri"/>
              <a:cs typeface="Calibri"/>
              <a:sym typeface="Calibri"/>
            </a:endParaRPr>
          </a:p>
        </p:txBody>
      </p:sp>
      <p:pic>
        <p:nvPicPr>
          <p:cNvPr id="163" name="Google Shape;163;p27"/>
          <p:cNvPicPr preferRelativeResize="0"/>
          <p:nvPr/>
        </p:nvPicPr>
        <p:blipFill>
          <a:blip r:embed="rId3">
            <a:alphaModFix/>
          </a:blip>
          <a:stretch>
            <a:fillRect/>
          </a:stretch>
        </p:blipFill>
        <p:spPr>
          <a:xfrm>
            <a:off x="320700" y="523200"/>
            <a:ext cx="8447676" cy="45037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080BB"/>
            </a:gs>
          </a:gsLst>
          <a:path path="circle">
            <a:fillToRect b="50%" l="50%" r="50%" t="50%"/>
          </a:path>
          <a:tileRect/>
        </a:gradFill>
      </p:bgPr>
    </p:bg>
    <p:spTree>
      <p:nvGrpSpPr>
        <p:cNvPr id="167" name="Shape 167"/>
        <p:cNvGrpSpPr/>
        <p:nvPr/>
      </p:nvGrpSpPr>
      <p:grpSpPr>
        <a:xfrm>
          <a:off x="0" y="0"/>
          <a:ext cx="0" cy="0"/>
          <a:chOff x="0" y="0"/>
          <a:chExt cx="0" cy="0"/>
        </a:xfrm>
      </p:grpSpPr>
      <p:sp>
        <p:nvSpPr>
          <p:cNvPr id="168" name="Google Shape;168;p28"/>
          <p:cNvSpPr txBox="1"/>
          <p:nvPr/>
        </p:nvSpPr>
        <p:spPr>
          <a:xfrm>
            <a:off x="659975" y="-65775"/>
            <a:ext cx="46623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Clr>
                <a:schemeClr val="dk1"/>
              </a:buClr>
              <a:buSzPts val="1100"/>
              <a:buFont typeface="Arial"/>
              <a:buNone/>
            </a:pPr>
            <a:r>
              <a:t/>
            </a:r>
            <a:endParaRPr sz="1100">
              <a:solidFill>
                <a:schemeClr val="dk1"/>
              </a:solidFill>
            </a:endParaRPr>
          </a:p>
        </p:txBody>
      </p:sp>
      <p:sp>
        <p:nvSpPr>
          <p:cNvPr id="169" name="Google Shape;169;p28"/>
          <p:cNvSpPr txBox="1"/>
          <p:nvPr/>
        </p:nvSpPr>
        <p:spPr>
          <a:xfrm>
            <a:off x="1910850" y="0"/>
            <a:ext cx="53223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rgbClr val="351C75"/>
                </a:solidFill>
                <a:latin typeface="Calibri"/>
                <a:ea typeface="Calibri"/>
                <a:cs typeface="Calibri"/>
                <a:sym typeface="Calibri"/>
              </a:rPr>
              <a:t>DASHBOARD : PRODUCT TAB</a:t>
            </a:r>
            <a:endParaRPr b="1" sz="2200">
              <a:solidFill>
                <a:srgbClr val="351C75"/>
              </a:solidFill>
              <a:latin typeface="Calibri"/>
              <a:ea typeface="Calibri"/>
              <a:cs typeface="Calibri"/>
              <a:sym typeface="Calibri"/>
            </a:endParaRPr>
          </a:p>
        </p:txBody>
      </p:sp>
      <p:pic>
        <p:nvPicPr>
          <p:cNvPr id="170" name="Google Shape;170;p28"/>
          <p:cNvPicPr preferRelativeResize="0"/>
          <p:nvPr/>
        </p:nvPicPr>
        <p:blipFill>
          <a:blip r:embed="rId3">
            <a:alphaModFix/>
          </a:blip>
          <a:stretch>
            <a:fillRect/>
          </a:stretch>
        </p:blipFill>
        <p:spPr>
          <a:xfrm>
            <a:off x="269325" y="523200"/>
            <a:ext cx="8577875" cy="4516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080BB"/>
            </a:gs>
          </a:gsLst>
          <a:path path="circle">
            <a:fillToRect b="50%" l="50%" r="50%" t="50%"/>
          </a:path>
          <a:tileRect/>
        </a:gradFill>
      </p:bgPr>
    </p:bg>
    <p:spTree>
      <p:nvGrpSpPr>
        <p:cNvPr id="174" name="Shape 174"/>
        <p:cNvGrpSpPr/>
        <p:nvPr/>
      </p:nvGrpSpPr>
      <p:grpSpPr>
        <a:xfrm>
          <a:off x="0" y="0"/>
          <a:ext cx="0" cy="0"/>
          <a:chOff x="0" y="0"/>
          <a:chExt cx="0" cy="0"/>
        </a:xfrm>
      </p:grpSpPr>
      <p:sp>
        <p:nvSpPr>
          <p:cNvPr id="175" name="Google Shape;175;p29"/>
          <p:cNvSpPr txBox="1"/>
          <p:nvPr/>
        </p:nvSpPr>
        <p:spPr>
          <a:xfrm>
            <a:off x="659975" y="-65775"/>
            <a:ext cx="46623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Clr>
                <a:schemeClr val="dk1"/>
              </a:buClr>
              <a:buSzPts val="1100"/>
              <a:buFont typeface="Arial"/>
              <a:buNone/>
            </a:pPr>
            <a:r>
              <a:t/>
            </a:r>
            <a:endParaRPr sz="1100">
              <a:solidFill>
                <a:schemeClr val="dk1"/>
              </a:solidFill>
            </a:endParaRPr>
          </a:p>
        </p:txBody>
      </p:sp>
      <p:sp>
        <p:nvSpPr>
          <p:cNvPr id="176" name="Google Shape;176;p29"/>
          <p:cNvSpPr txBox="1"/>
          <p:nvPr/>
        </p:nvSpPr>
        <p:spPr>
          <a:xfrm>
            <a:off x="-63675" y="2278175"/>
            <a:ext cx="70836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1100">
              <a:solidFill>
                <a:schemeClr val="dk1"/>
              </a:solidFill>
            </a:endParaRPr>
          </a:p>
        </p:txBody>
      </p:sp>
      <p:sp>
        <p:nvSpPr>
          <p:cNvPr id="177" name="Google Shape;177;p29"/>
          <p:cNvSpPr txBox="1"/>
          <p:nvPr/>
        </p:nvSpPr>
        <p:spPr>
          <a:xfrm>
            <a:off x="3072000" y="0"/>
            <a:ext cx="3000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rgbClr val="351C75"/>
                </a:solidFill>
                <a:latin typeface="Calibri"/>
                <a:ea typeface="Calibri"/>
                <a:cs typeface="Calibri"/>
                <a:sym typeface="Calibri"/>
              </a:rPr>
              <a:t>CONCLUSION</a:t>
            </a:r>
            <a:endParaRPr b="1" sz="2200">
              <a:solidFill>
                <a:srgbClr val="351C75"/>
              </a:solidFill>
              <a:latin typeface="Calibri"/>
              <a:ea typeface="Calibri"/>
              <a:cs typeface="Calibri"/>
              <a:sym typeface="Calibri"/>
            </a:endParaRPr>
          </a:p>
        </p:txBody>
      </p:sp>
      <p:pic>
        <p:nvPicPr>
          <p:cNvPr id="178" name="Google Shape;178;p29"/>
          <p:cNvPicPr preferRelativeResize="0"/>
          <p:nvPr/>
        </p:nvPicPr>
        <p:blipFill>
          <a:blip r:embed="rId3">
            <a:alphaModFix amt="21000"/>
          </a:blip>
          <a:stretch>
            <a:fillRect/>
          </a:stretch>
        </p:blipFill>
        <p:spPr>
          <a:xfrm>
            <a:off x="6432100" y="1105575"/>
            <a:ext cx="2577850" cy="2925750"/>
          </a:xfrm>
          <a:prstGeom prst="rect">
            <a:avLst/>
          </a:prstGeom>
          <a:noFill/>
          <a:ln>
            <a:noFill/>
          </a:ln>
          <a:effectLst>
            <a:outerShdw blurRad="114300" rotWithShape="0" algn="bl" dir="3120000" dist="57150">
              <a:srgbClr val="000000">
                <a:alpha val="60000"/>
              </a:srgbClr>
            </a:outerShdw>
          </a:effectLst>
        </p:spPr>
      </p:pic>
      <p:sp>
        <p:nvSpPr>
          <p:cNvPr id="179" name="Google Shape;179;p29"/>
          <p:cNvSpPr txBox="1"/>
          <p:nvPr/>
        </p:nvSpPr>
        <p:spPr>
          <a:xfrm>
            <a:off x="371275" y="675600"/>
            <a:ext cx="5985300" cy="4099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Calibri"/>
              <a:buAutoNum type="arabicPeriod"/>
            </a:pPr>
            <a:r>
              <a:rPr b="1" lang="en">
                <a:solidFill>
                  <a:schemeClr val="dk1"/>
                </a:solidFill>
                <a:latin typeface="Calibri"/>
                <a:ea typeface="Calibri"/>
                <a:cs typeface="Calibri"/>
                <a:sym typeface="Calibri"/>
              </a:rPr>
              <a:t>Stable customer base growth between 2015-2019, accompanied by surge in 2020  indicating strong recent growth.</a:t>
            </a:r>
            <a:endParaRPr b="1">
              <a:solidFill>
                <a:schemeClr val="dk1"/>
              </a:solidFill>
              <a:latin typeface="Calibri"/>
              <a:ea typeface="Calibri"/>
              <a:cs typeface="Calibri"/>
              <a:sym typeface="Calibri"/>
            </a:endParaRPr>
          </a:p>
          <a:p>
            <a:pPr indent="-317500" lvl="0" marL="457200" rtl="0" algn="l">
              <a:spcBef>
                <a:spcPts val="1000"/>
              </a:spcBef>
              <a:spcAft>
                <a:spcPts val="0"/>
              </a:spcAft>
              <a:buClr>
                <a:schemeClr val="dk1"/>
              </a:buClr>
              <a:buSzPts val="1400"/>
              <a:buFont typeface="Calibri"/>
              <a:buAutoNum type="arabicPeriod"/>
            </a:pPr>
            <a:r>
              <a:rPr b="1" lang="en">
                <a:solidFill>
                  <a:schemeClr val="dk1"/>
                </a:solidFill>
                <a:latin typeface="Calibri"/>
                <a:ea typeface="Calibri"/>
                <a:cs typeface="Calibri"/>
                <a:sym typeface="Calibri"/>
              </a:rPr>
              <a:t>Steady Yearly Growth: Sales increased from 17M in 2015 to 24M in 2020, totaling 107M.</a:t>
            </a:r>
            <a:endParaRPr b="1">
              <a:solidFill>
                <a:schemeClr val="dk1"/>
              </a:solidFill>
              <a:latin typeface="Calibri"/>
              <a:ea typeface="Calibri"/>
              <a:cs typeface="Calibri"/>
              <a:sym typeface="Calibri"/>
            </a:endParaRPr>
          </a:p>
          <a:p>
            <a:pPr indent="-317500" lvl="0" marL="457200" rtl="0" algn="l">
              <a:spcBef>
                <a:spcPts val="1000"/>
              </a:spcBef>
              <a:spcAft>
                <a:spcPts val="0"/>
              </a:spcAft>
              <a:buClr>
                <a:schemeClr val="dk1"/>
              </a:buClr>
              <a:buSzPts val="1400"/>
              <a:buFont typeface="Calibri"/>
              <a:buAutoNum type="arabicPeriod"/>
            </a:pPr>
            <a:r>
              <a:rPr b="1" lang="en">
                <a:solidFill>
                  <a:schemeClr val="dk1"/>
                </a:solidFill>
                <a:latin typeface="Calibri"/>
                <a:ea typeface="Calibri"/>
                <a:cs typeface="Calibri"/>
                <a:sym typeface="Calibri"/>
              </a:rPr>
              <a:t>44 unique products are sold across 6 categories &amp; 16 sub-categories.</a:t>
            </a:r>
            <a:endParaRPr b="1">
              <a:solidFill>
                <a:schemeClr val="dk1"/>
              </a:solidFill>
              <a:latin typeface="Calibri"/>
              <a:ea typeface="Calibri"/>
              <a:cs typeface="Calibri"/>
              <a:sym typeface="Calibri"/>
            </a:endParaRPr>
          </a:p>
          <a:p>
            <a:pPr indent="-317500" lvl="0" marL="457200" rtl="0" algn="l">
              <a:spcBef>
                <a:spcPts val="1000"/>
              </a:spcBef>
              <a:spcAft>
                <a:spcPts val="0"/>
              </a:spcAft>
              <a:buClr>
                <a:schemeClr val="dk1"/>
              </a:buClr>
              <a:buSzPts val="1400"/>
              <a:buFont typeface="Calibri"/>
              <a:buAutoNum type="arabicPeriod"/>
            </a:pPr>
            <a:r>
              <a:rPr b="1" lang="en">
                <a:solidFill>
                  <a:schemeClr val="dk1"/>
                </a:solidFill>
                <a:latin typeface="Calibri"/>
                <a:ea typeface="Calibri"/>
                <a:cs typeface="Calibri"/>
                <a:sym typeface="Calibri"/>
              </a:rPr>
              <a:t>Top 7 products contribute ~65% of total sales, making them key revenue drivers.</a:t>
            </a:r>
            <a:endParaRPr b="1">
              <a:solidFill>
                <a:schemeClr val="dk1"/>
              </a:solidFill>
              <a:latin typeface="Calibri"/>
              <a:ea typeface="Calibri"/>
              <a:cs typeface="Calibri"/>
              <a:sym typeface="Calibri"/>
            </a:endParaRPr>
          </a:p>
          <a:p>
            <a:pPr indent="-317500" lvl="0" marL="457200" rtl="0" algn="l">
              <a:spcBef>
                <a:spcPts val="1000"/>
              </a:spcBef>
              <a:spcAft>
                <a:spcPts val="0"/>
              </a:spcAft>
              <a:buClr>
                <a:schemeClr val="dk1"/>
              </a:buClr>
              <a:buSzPts val="1400"/>
              <a:buFont typeface="Calibri"/>
              <a:buAutoNum type="arabicPeriod"/>
            </a:pPr>
            <a:r>
              <a:rPr b="1" lang="en">
                <a:solidFill>
                  <a:schemeClr val="dk1"/>
                </a:solidFill>
                <a:latin typeface="Calibri"/>
                <a:ea typeface="Calibri"/>
                <a:cs typeface="Calibri"/>
                <a:sym typeface="Calibri"/>
              </a:rPr>
              <a:t>Top 15% customers </a:t>
            </a:r>
            <a:r>
              <a:rPr b="1" lang="en">
                <a:solidFill>
                  <a:schemeClr val="dk1"/>
                </a:solidFill>
                <a:latin typeface="Calibri"/>
                <a:ea typeface="Calibri"/>
                <a:cs typeface="Calibri"/>
                <a:sym typeface="Calibri"/>
              </a:rPr>
              <a:t>contributes</a:t>
            </a:r>
            <a:r>
              <a:rPr b="1" lang="en">
                <a:solidFill>
                  <a:schemeClr val="dk1"/>
                </a:solidFill>
                <a:latin typeface="Calibri"/>
                <a:ea typeface="Calibri"/>
                <a:cs typeface="Calibri"/>
                <a:sym typeface="Calibri"/>
              </a:rPr>
              <a:t> to 60% of the total sales.</a:t>
            </a:r>
            <a:endParaRPr b="1">
              <a:solidFill>
                <a:schemeClr val="dk1"/>
              </a:solidFill>
              <a:latin typeface="Calibri"/>
              <a:ea typeface="Calibri"/>
              <a:cs typeface="Calibri"/>
              <a:sym typeface="Calibri"/>
            </a:endParaRPr>
          </a:p>
          <a:p>
            <a:pPr indent="-317500" lvl="0" marL="457200" rtl="0" algn="l">
              <a:spcBef>
                <a:spcPts val="1000"/>
              </a:spcBef>
              <a:spcAft>
                <a:spcPts val="0"/>
              </a:spcAft>
              <a:buClr>
                <a:schemeClr val="dk1"/>
              </a:buClr>
              <a:buSzPts val="1400"/>
              <a:buFont typeface="Calibri"/>
              <a:buAutoNum type="arabicPeriod"/>
            </a:pPr>
            <a:r>
              <a:rPr b="1" lang="en">
                <a:solidFill>
                  <a:schemeClr val="dk1"/>
                </a:solidFill>
                <a:latin typeface="Calibri"/>
                <a:ea typeface="Calibri"/>
                <a:cs typeface="Calibri"/>
                <a:sym typeface="Calibri"/>
              </a:rPr>
              <a:t>The 25-34 age group has the highest sales, followed by 35-44 (30M), </a:t>
            </a:r>
            <a:r>
              <a:rPr b="1" lang="en">
                <a:solidFill>
                  <a:schemeClr val="dk1"/>
                </a:solidFill>
                <a:latin typeface="Calibri"/>
                <a:ea typeface="Calibri"/>
                <a:cs typeface="Calibri"/>
                <a:sym typeface="Calibri"/>
              </a:rPr>
              <a:t>Lower sales in older age groups.</a:t>
            </a:r>
            <a:endParaRPr b="1">
              <a:solidFill>
                <a:schemeClr val="dk1"/>
              </a:solidFill>
              <a:latin typeface="Calibri"/>
              <a:ea typeface="Calibri"/>
              <a:cs typeface="Calibri"/>
              <a:sym typeface="Calibri"/>
            </a:endParaRPr>
          </a:p>
          <a:p>
            <a:pPr indent="-317500" lvl="0" marL="457200" rtl="0" algn="l">
              <a:spcBef>
                <a:spcPts val="1000"/>
              </a:spcBef>
              <a:spcAft>
                <a:spcPts val="0"/>
              </a:spcAft>
              <a:buClr>
                <a:schemeClr val="dk1"/>
              </a:buClr>
              <a:buSzPts val="1400"/>
              <a:buFont typeface="Calibri"/>
              <a:buAutoNum type="arabicPeriod"/>
            </a:pPr>
            <a:r>
              <a:rPr b="1" lang="en">
                <a:solidFill>
                  <a:schemeClr val="dk1"/>
                </a:solidFill>
                <a:latin typeface="Calibri"/>
                <a:ea typeface="Calibri"/>
                <a:cs typeface="Calibri"/>
                <a:sym typeface="Calibri"/>
              </a:rPr>
              <a:t>Reason like missing parts, </a:t>
            </a:r>
            <a:r>
              <a:rPr b="1" lang="en">
                <a:solidFill>
                  <a:schemeClr val="dk1"/>
                </a:solidFill>
                <a:latin typeface="Calibri"/>
                <a:ea typeface="Calibri"/>
                <a:cs typeface="Calibri"/>
                <a:sym typeface="Calibri"/>
              </a:rPr>
              <a:t>wrong</a:t>
            </a:r>
            <a:r>
              <a:rPr b="1" lang="en">
                <a:solidFill>
                  <a:schemeClr val="dk1"/>
                </a:solidFill>
                <a:latin typeface="Calibri"/>
                <a:ea typeface="Calibri"/>
                <a:cs typeface="Calibri"/>
                <a:sym typeface="Calibri"/>
              </a:rPr>
              <a:t> </a:t>
            </a:r>
            <a:r>
              <a:rPr b="1" lang="en">
                <a:solidFill>
                  <a:schemeClr val="dk1"/>
                </a:solidFill>
                <a:latin typeface="Calibri"/>
                <a:ea typeface="Calibri"/>
                <a:cs typeface="Calibri"/>
                <a:sym typeface="Calibri"/>
              </a:rPr>
              <a:t>description, wrong item, defective item delivered caused returns</a:t>
            </a:r>
            <a:r>
              <a:rPr b="1" lang="en">
                <a:solidFill>
                  <a:schemeClr val="dk1"/>
                </a:solidFill>
                <a:latin typeface="Calibri"/>
                <a:ea typeface="Calibri"/>
                <a:cs typeface="Calibri"/>
                <a:sym typeface="Calibri"/>
              </a:rPr>
              <a:t> worth 29M (i.e. 27% of total sales).</a:t>
            </a:r>
            <a:endParaRPr b="1">
              <a:solidFill>
                <a:schemeClr val="dk1"/>
              </a:solidFill>
              <a:latin typeface="Calibri"/>
              <a:ea typeface="Calibri"/>
              <a:cs typeface="Calibri"/>
              <a:sym typeface="Calibri"/>
            </a:endParaRPr>
          </a:p>
          <a:p>
            <a:pPr indent="-317500" lvl="0" marL="457200" rtl="0" algn="l">
              <a:spcBef>
                <a:spcPts val="1000"/>
              </a:spcBef>
              <a:spcAft>
                <a:spcPts val="1000"/>
              </a:spcAft>
              <a:buClr>
                <a:schemeClr val="dk1"/>
              </a:buClr>
              <a:buSzPts val="1400"/>
              <a:buFont typeface="Calibri"/>
              <a:buAutoNum type="arabicPeriod"/>
            </a:pPr>
            <a:r>
              <a:rPr b="1" lang="en">
                <a:solidFill>
                  <a:schemeClr val="dk1"/>
                </a:solidFill>
                <a:latin typeface="Calibri"/>
                <a:ea typeface="Calibri"/>
                <a:cs typeface="Calibri"/>
                <a:sym typeface="Calibri"/>
              </a:rPr>
              <a:t>Products shipped from </a:t>
            </a:r>
            <a:r>
              <a:rPr b="1" lang="en">
                <a:solidFill>
                  <a:schemeClr val="dk1"/>
                </a:solidFill>
                <a:latin typeface="Calibri"/>
                <a:ea typeface="Calibri"/>
                <a:cs typeface="Calibri"/>
                <a:sym typeface="Calibri"/>
              </a:rPr>
              <a:t>abroad takes 15 day in average, negatively affecting users shopping experience and product rating.</a:t>
            </a:r>
            <a:endParaRPr b="1">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080BB"/>
            </a:gs>
          </a:gsLst>
          <a:path path="circle">
            <a:fillToRect b="50%" l="50%" r="50%" t="50%"/>
          </a:path>
          <a:tileRect/>
        </a:gradFill>
      </p:bgPr>
    </p:bg>
    <p:spTree>
      <p:nvGrpSpPr>
        <p:cNvPr id="183" name="Shape 183"/>
        <p:cNvGrpSpPr/>
        <p:nvPr/>
      </p:nvGrpSpPr>
      <p:grpSpPr>
        <a:xfrm>
          <a:off x="0" y="0"/>
          <a:ext cx="0" cy="0"/>
          <a:chOff x="0" y="0"/>
          <a:chExt cx="0" cy="0"/>
        </a:xfrm>
      </p:grpSpPr>
      <p:sp>
        <p:nvSpPr>
          <p:cNvPr id="184" name="Google Shape;184;p30"/>
          <p:cNvSpPr txBox="1"/>
          <p:nvPr/>
        </p:nvSpPr>
        <p:spPr>
          <a:xfrm>
            <a:off x="659975" y="-65775"/>
            <a:ext cx="46623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Clr>
                <a:schemeClr val="dk1"/>
              </a:buClr>
              <a:buSzPts val="1100"/>
              <a:buFont typeface="Arial"/>
              <a:buNone/>
            </a:pPr>
            <a:r>
              <a:t/>
            </a:r>
            <a:endParaRPr sz="1100">
              <a:solidFill>
                <a:schemeClr val="dk1"/>
              </a:solidFill>
            </a:endParaRPr>
          </a:p>
        </p:txBody>
      </p:sp>
      <p:sp>
        <p:nvSpPr>
          <p:cNvPr id="185" name="Google Shape;185;p30"/>
          <p:cNvSpPr txBox="1"/>
          <p:nvPr/>
        </p:nvSpPr>
        <p:spPr>
          <a:xfrm>
            <a:off x="0" y="2278175"/>
            <a:ext cx="70836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1100">
              <a:solidFill>
                <a:schemeClr val="dk1"/>
              </a:solidFill>
            </a:endParaRPr>
          </a:p>
        </p:txBody>
      </p:sp>
      <p:sp>
        <p:nvSpPr>
          <p:cNvPr id="186" name="Google Shape;186;p30"/>
          <p:cNvSpPr txBox="1"/>
          <p:nvPr/>
        </p:nvSpPr>
        <p:spPr>
          <a:xfrm>
            <a:off x="3072000" y="0"/>
            <a:ext cx="3000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2200">
              <a:solidFill>
                <a:schemeClr val="dk1"/>
              </a:solidFill>
              <a:latin typeface="Calibri"/>
              <a:ea typeface="Calibri"/>
              <a:cs typeface="Calibri"/>
              <a:sym typeface="Calibri"/>
            </a:endParaRPr>
          </a:p>
        </p:txBody>
      </p:sp>
      <p:sp>
        <p:nvSpPr>
          <p:cNvPr id="187" name="Google Shape;187;p30"/>
          <p:cNvSpPr txBox="1"/>
          <p:nvPr/>
        </p:nvSpPr>
        <p:spPr>
          <a:xfrm>
            <a:off x="659975" y="1223900"/>
            <a:ext cx="7468800" cy="2480100"/>
          </a:xfrm>
          <a:prstGeom prst="rect">
            <a:avLst/>
          </a:prstGeom>
          <a:noFill/>
          <a:ln cap="flat" cmpd="sng" w="7620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200">
                <a:solidFill>
                  <a:srgbClr val="351C75"/>
                </a:solidFill>
                <a:latin typeface="Roboto Serif Black"/>
                <a:ea typeface="Roboto Serif Black"/>
                <a:cs typeface="Roboto Serif Black"/>
                <a:sym typeface="Roboto Serif Black"/>
              </a:rPr>
              <a:t>THANK YOU</a:t>
            </a:r>
            <a:endParaRPr sz="7200">
              <a:solidFill>
                <a:srgbClr val="351C75"/>
              </a:solidFill>
              <a:latin typeface="Roboto Serif Black"/>
              <a:ea typeface="Roboto Serif Black"/>
              <a:cs typeface="Roboto Serif Black"/>
              <a:sym typeface="Roboto Serif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080BB"/>
            </a:gs>
          </a:gsLst>
          <a:path path="circle">
            <a:fillToRect b="50%" l="50%" r="50%" t="50%"/>
          </a:path>
          <a:tileRect/>
        </a:gradFill>
      </p:bgPr>
    </p:bg>
    <p:spTree>
      <p:nvGrpSpPr>
        <p:cNvPr id="66" name="Shape 66"/>
        <p:cNvGrpSpPr/>
        <p:nvPr/>
      </p:nvGrpSpPr>
      <p:grpSpPr>
        <a:xfrm>
          <a:off x="0" y="0"/>
          <a:ext cx="0" cy="0"/>
          <a:chOff x="0" y="0"/>
          <a:chExt cx="0" cy="0"/>
        </a:xfrm>
      </p:grpSpPr>
      <p:sp>
        <p:nvSpPr>
          <p:cNvPr id="67" name="Google Shape;67;p15"/>
          <p:cNvSpPr txBox="1"/>
          <p:nvPr/>
        </p:nvSpPr>
        <p:spPr>
          <a:xfrm>
            <a:off x="1235375" y="1581025"/>
            <a:ext cx="5096400" cy="2497800"/>
          </a:xfrm>
          <a:prstGeom prst="rect">
            <a:avLst/>
          </a:prstGeom>
          <a:noFill/>
          <a:ln>
            <a:noFill/>
          </a:ln>
        </p:spPr>
        <p:txBody>
          <a:bodyPr anchorCtr="0" anchor="t" bIns="34275" lIns="68575" spcFirstLastPara="1" rIns="68575" wrap="square" tIns="34275">
            <a:noAutofit/>
          </a:bodyPr>
          <a:lstStyle/>
          <a:p>
            <a:pPr indent="0" lvl="0" marL="0" rtl="0" algn="just">
              <a:spcBef>
                <a:spcPts val="0"/>
              </a:spcBef>
              <a:spcAft>
                <a:spcPts val="0"/>
              </a:spcAft>
              <a:buClr>
                <a:schemeClr val="dk1"/>
              </a:buClr>
              <a:buSzPts val="1600"/>
              <a:buFont typeface="Arial"/>
              <a:buNone/>
            </a:pPr>
            <a:r>
              <a:rPr lang="en" sz="1600">
                <a:latin typeface="Calibri"/>
                <a:ea typeface="Calibri"/>
                <a:cs typeface="Calibri"/>
                <a:sym typeface="Calibri"/>
              </a:rPr>
              <a:t>You are working as a business analyst at Amazon, a company currently performing well. The stakeholders wish to maintain this level of performance and seek improvement. For this purpose, they want to devise new strategies. You are part of a team exploring new ways to benefit customers, such as offering more discounts and Prime membership perks. Could you suggest additional methods to identify and reward customers and enhance their shopping experience?</a:t>
            </a:r>
            <a:endParaRPr sz="1679">
              <a:latin typeface="Calibri"/>
              <a:ea typeface="Calibri"/>
              <a:cs typeface="Calibri"/>
              <a:sym typeface="Calibri"/>
            </a:endParaRPr>
          </a:p>
          <a:p>
            <a:pPr indent="0" lvl="0" marL="0" marR="0" rtl="0" algn="just">
              <a:lnSpc>
                <a:spcPct val="115000"/>
              </a:lnSpc>
              <a:spcBef>
                <a:spcPts val="0"/>
              </a:spcBef>
              <a:spcAft>
                <a:spcPts val="0"/>
              </a:spcAft>
              <a:buNone/>
            </a:pPr>
            <a:r>
              <a:t/>
            </a:r>
            <a:endParaRPr sz="595">
              <a:latin typeface="Calibri"/>
              <a:ea typeface="Calibri"/>
              <a:cs typeface="Calibri"/>
              <a:sym typeface="Calibri"/>
            </a:endParaRPr>
          </a:p>
        </p:txBody>
      </p:sp>
      <p:sp>
        <p:nvSpPr>
          <p:cNvPr id="68" name="Google Shape;68;p15"/>
          <p:cNvSpPr txBox="1"/>
          <p:nvPr/>
        </p:nvSpPr>
        <p:spPr>
          <a:xfrm>
            <a:off x="2011148" y="650683"/>
            <a:ext cx="4570200" cy="3462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2500">
                <a:solidFill>
                  <a:srgbClr val="351C75"/>
                </a:solidFill>
                <a:latin typeface="Calibri"/>
                <a:ea typeface="Calibri"/>
                <a:cs typeface="Calibri"/>
                <a:sym typeface="Calibri"/>
              </a:rPr>
              <a:t>PROBLEM STATEMENT</a:t>
            </a:r>
            <a:endParaRPr b="1" sz="2500">
              <a:solidFill>
                <a:srgbClr val="351C75"/>
              </a:solidFill>
              <a:latin typeface="Calibri"/>
              <a:ea typeface="Calibri"/>
              <a:cs typeface="Calibri"/>
              <a:sym typeface="Calibri"/>
            </a:endParaRPr>
          </a:p>
        </p:txBody>
      </p:sp>
      <p:pic>
        <p:nvPicPr>
          <p:cNvPr id="69" name="Google Shape;69;p15"/>
          <p:cNvPicPr preferRelativeResize="0"/>
          <p:nvPr/>
        </p:nvPicPr>
        <p:blipFill>
          <a:blip r:embed="rId3">
            <a:alphaModFix amt="18000"/>
          </a:blip>
          <a:stretch>
            <a:fillRect/>
          </a:stretch>
        </p:blipFill>
        <p:spPr>
          <a:xfrm>
            <a:off x="5968900" y="1193800"/>
            <a:ext cx="2946500" cy="3039549"/>
          </a:xfrm>
          <a:prstGeom prst="rect">
            <a:avLst/>
          </a:prstGeom>
          <a:noFill/>
          <a:ln>
            <a:noFill/>
          </a:ln>
          <a:effectLst>
            <a:outerShdw blurRad="57150" rotWithShape="0" algn="bl" dir="8520000" dist="47625">
              <a:srgbClr val="000000">
                <a:alpha val="77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080BB"/>
            </a:gs>
          </a:gsLst>
          <a:path path="circle">
            <a:fillToRect b="50%" l="50%" r="50%" t="50%"/>
          </a:path>
          <a:tileRect/>
        </a:gradFill>
      </p:bgPr>
    </p:bg>
    <p:spTree>
      <p:nvGrpSpPr>
        <p:cNvPr id="73" name="Shape 73"/>
        <p:cNvGrpSpPr/>
        <p:nvPr/>
      </p:nvGrpSpPr>
      <p:grpSpPr>
        <a:xfrm>
          <a:off x="0" y="0"/>
          <a:ext cx="0" cy="0"/>
          <a:chOff x="0" y="0"/>
          <a:chExt cx="0" cy="0"/>
        </a:xfrm>
      </p:grpSpPr>
      <p:sp>
        <p:nvSpPr>
          <p:cNvPr id="74" name="Google Shape;74;p16"/>
          <p:cNvSpPr txBox="1"/>
          <p:nvPr/>
        </p:nvSpPr>
        <p:spPr>
          <a:xfrm>
            <a:off x="671650" y="804650"/>
            <a:ext cx="7697700" cy="4279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Calibri"/>
              <a:buAutoNum type="arabicPeriod"/>
            </a:pPr>
            <a:r>
              <a:rPr b="1" lang="en" u="sng">
                <a:solidFill>
                  <a:schemeClr val="dk1"/>
                </a:solidFill>
                <a:latin typeface="Calibri"/>
                <a:ea typeface="Calibri"/>
                <a:cs typeface="Calibri"/>
                <a:sym typeface="Calibri"/>
              </a:rPr>
              <a:t>Understanding Problem Statement</a:t>
            </a:r>
            <a:endParaRPr b="1" u="sng">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Identifying the key questions ,the goals of the analysis, and the data available to address them.</a:t>
            </a:r>
            <a:endParaRPr>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AutoNum type="arabicPeriod"/>
            </a:pPr>
            <a:r>
              <a:rPr b="1" lang="en" u="sng">
                <a:solidFill>
                  <a:schemeClr val="dk1"/>
                </a:solidFill>
                <a:latin typeface="Calibri"/>
                <a:ea typeface="Calibri"/>
                <a:cs typeface="Calibri"/>
                <a:sym typeface="Calibri"/>
              </a:rPr>
              <a:t>Data Modelling &amp; Transformation</a:t>
            </a:r>
            <a:endParaRPr b="1" u="sng">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	Data understanding and defining relationship between tables using power pivot , data cleaning</a:t>
            </a:r>
            <a:endParaRPr>
              <a:solidFill>
                <a:schemeClr val="dk1"/>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and transformation  using power query editor.</a:t>
            </a:r>
            <a:endParaRPr>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AutoNum type="arabicPeriod"/>
            </a:pPr>
            <a:r>
              <a:rPr b="1" lang="en" u="sng">
                <a:solidFill>
                  <a:schemeClr val="dk1"/>
                </a:solidFill>
                <a:latin typeface="Calibri"/>
                <a:ea typeface="Calibri"/>
                <a:cs typeface="Calibri"/>
                <a:sym typeface="Calibri"/>
              </a:rPr>
              <a:t>Analysis</a:t>
            </a:r>
            <a:endParaRPr b="1" u="sng">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Finding insights, KPIs, time series analysis, trend and pattern identification by creating Measures and calculated columns using DAX functions.</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AutoNum type="arabicPeriod"/>
            </a:pPr>
            <a:r>
              <a:rPr b="1" lang="en" u="sng">
                <a:solidFill>
                  <a:schemeClr val="dk1"/>
                </a:solidFill>
                <a:latin typeface="Calibri"/>
                <a:ea typeface="Calibri"/>
                <a:cs typeface="Calibri"/>
                <a:sym typeface="Calibri"/>
              </a:rPr>
              <a:t>Data Visualization</a:t>
            </a:r>
            <a:endParaRPr b="1" u="sng">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Visualization of key metrics such as Revenue, Customers, Return rate, Logistics,  product rating etc, by choose most suitable charts and graphs.</a:t>
            </a:r>
            <a:endParaRPr>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AutoNum type="arabicPeriod"/>
            </a:pPr>
            <a:r>
              <a:rPr b="1" lang="en" u="sng">
                <a:solidFill>
                  <a:schemeClr val="dk1"/>
                </a:solidFill>
                <a:latin typeface="Calibri"/>
                <a:ea typeface="Calibri"/>
                <a:cs typeface="Calibri"/>
                <a:sym typeface="Calibri"/>
              </a:rPr>
              <a:t>Strategic Recommendations</a:t>
            </a:r>
            <a:endParaRPr b="1" u="sng">
              <a:solidFill>
                <a:schemeClr val="dk1"/>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Suggestion to boost profit &amp; revenue, improve shopping experience and identifying &amp; awarding</a:t>
            </a:r>
            <a:endParaRPr>
              <a:solidFill>
                <a:schemeClr val="dk1"/>
              </a:solidFill>
              <a:latin typeface="Calibri"/>
              <a:ea typeface="Calibri"/>
              <a:cs typeface="Calibri"/>
              <a:sym typeface="Calibri"/>
            </a:endParaRPr>
          </a:p>
          <a:p>
            <a:pPr indent="457200" lvl="0" marL="0" rtl="0" algn="l">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loyal customer.</a:t>
            </a:r>
            <a:endParaRPr>
              <a:solidFill>
                <a:schemeClr val="dk1"/>
              </a:solidFill>
              <a:latin typeface="Calibri"/>
              <a:ea typeface="Calibri"/>
              <a:cs typeface="Calibri"/>
              <a:sym typeface="Calibri"/>
            </a:endParaRPr>
          </a:p>
          <a:p>
            <a:pPr indent="0" lvl="0" marL="457200" rtl="0" algn="l">
              <a:spcBef>
                <a:spcPts val="0"/>
              </a:spcBef>
              <a:spcAft>
                <a:spcPts val="0"/>
              </a:spcAft>
              <a:buNone/>
            </a:pPr>
            <a:r>
              <a:t/>
            </a:r>
            <a:endParaRPr>
              <a:solidFill>
                <a:schemeClr val="dk1"/>
              </a:solidFill>
              <a:latin typeface="Calibri"/>
              <a:ea typeface="Calibri"/>
              <a:cs typeface="Calibri"/>
              <a:sym typeface="Calibri"/>
            </a:endParaRPr>
          </a:p>
        </p:txBody>
      </p:sp>
      <p:sp>
        <p:nvSpPr>
          <p:cNvPr id="75" name="Google Shape;75;p16"/>
          <p:cNvSpPr txBox="1"/>
          <p:nvPr/>
        </p:nvSpPr>
        <p:spPr>
          <a:xfrm>
            <a:off x="2978550" y="223150"/>
            <a:ext cx="3000000" cy="56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500">
                <a:solidFill>
                  <a:srgbClr val="351C75"/>
                </a:solidFill>
                <a:latin typeface="Calibri"/>
                <a:ea typeface="Calibri"/>
                <a:cs typeface="Calibri"/>
                <a:sym typeface="Calibri"/>
              </a:rPr>
              <a:t>APPROACH</a:t>
            </a:r>
            <a:endParaRPr sz="2500">
              <a:solidFill>
                <a:srgbClr val="351C7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080BB"/>
            </a:gs>
          </a:gsLst>
          <a:path path="circle">
            <a:fillToRect b="50%" l="50%" r="50%" t="50%"/>
          </a:path>
          <a:tileRect/>
        </a:gradFill>
      </p:bgPr>
    </p:bg>
    <p:spTree>
      <p:nvGrpSpPr>
        <p:cNvPr id="79" name="Shape 79"/>
        <p:cNvGrpSpPr/>
        <p:nvPr/>
      </p:nvGrpSpPr>
      <p:grpSpPr>
        <a:xfrm>
          <a:off x="0" y="0"/>
          <a:ext cx="0" cy="0"/>
          <a:chOff x="0" y="0"/>
          <a:chExt cx="0" cy="0"/>
        </a:xfrm>
      </p:grpSpPr>
      <p:sp>
        <p:nvSpPr>
          <p:cNvPr id="80" name="Google Shape;80;p17"/>
          <p:cNvSpPr txBox="1"/>
          <p:nvPr/>
        </p:nvSpPr>
        <p:spPr>
          <a:xfrm>
            <a:off x="2919600" y="208725"/>
            <a:ext cx="3000000" cy="569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lang="en" sz="2500">
                <a:solidFill>
                  <a:srgbClr val="351C75"/>
                </a:solidFill>
                <a:latin typeface="Calibri"/>
                <a:ea typeface="Calibri"/>
                <a:cs typeface="Calibri"/>
                <a:sym typeface="Calibri"/>
              </a:rPr>
              <a:t>DATA</a:t>
            </a:r>
            <a:r>
              <a:rPr b="1" lang="en" sz="2500">
                <a:solidFill>
                  <a:srgbClr val="351C75"/>
                </a:solidFill>
                <a:latin typeface="Calibri"/>
                <a:ea typeface="Calibri"/>
                <a:cs typeface="Calibri"/>
                <a:sym typeface="Calibri"/>
              </a:rPr>
              <a:t> </a:t>
            </a:r>
            <a:r>
              <a:rPr b="1" lang="en" sz="2500">
                <a:solidFill>
                  <a:srgbClr val="351C75"/>
                </a:solidFill>
                <a:latin typeface="Calibri"/>
                <a:ea typeface="Calibri"/>
                <a:cs typeface="Calibri"/>
                <a:sym typeface="Calibri"/>
              </a:rPr>
              <a:t>DESCRIPTION</a:t>
            </a:r>
            <a:endParaRPr>
              <a:solidFill>
                <a:srgbClr val="351C75"/>
              </a:solidFill>
            </a:endParaRPr>
          </a:p>
        </p:txBody>
      </p:sp>
      <p:sp>
        <p:nvSpPr>
          <p:cNvPr id="81" name="Google Shape;81;p17"/>
          <p:cNvSpPr txBox="1"/>
          <p:nvPr/>
        </p:nvSpPr>
        <p:spPr>
          <a:xfrm>
            <a:off x="475150" y="1311525"/>
            <a:ext cx="3619800" cy="29601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sz="1700">
                <a:solidFill>
                  <a:schemeClr val="dk1"/>
                </a:solidFill>
                <a:latin typeface="Calibri"/>
                <a:ea typeface="Calibri"/>
                <a:cs typeface="Calibri"/>
                <a:sym typeface="Calibri"/>
              </a:rPr>
              <a:t>Dataset consists of two tables -</a:t>
            </a:r>
            <a:endParaRPr b="1" sz="1700">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t/>
            </a:r>
            <a:endParaRPr b="1" u="sng">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b="1" lang="en" sz="1600" u="sng">
                <a:solidFill>
                  <a:schemeClr val="dk1"/>
                </a:solidFill>
                <a:latin typeface="Calibri"/>
                <a:ea typeface="Calibri"/>
                <a:cs typeface="Calibri"/>
                <a:sym typeface="Calibri"/>
              </a:rPr>
              <a:t>Orders:</a:t>
            </a:r>
            <a:r>
              <a:rPr lang="en" sz="1600">
                <a:solidFill>
                  <a:schemeClr val="dk1"/>
                </a:solidFill>
                <a:latin typeface="Calibri"/>
                <a:ea typeface="Calibri"/>
                <a:cs typeface="Calibri"/>
                <a:sym typeface="Calibri"/>
              </a:rPr>
              <a:t> Fact table containing </a:t>
            </a:r>
            <a:r>
              <a:rPr b="1" lang="en" sz="1600">
                <a:solidFill>
                  <a:schemeClr val="dk1"/>
                </a:solidFill>
                <a:latin typeface="Calibri"/>
                <a:ea typeface="Calibri"/>
                <a:cs typeface="Calibri"/>
                <a:sym typeface="Calibri"/>
              </a:rPr>
              <a:t>transactional data</a:t>
            </a:r>
            <a:r>
              <a:rPr lang="en" sz="1600">
                <a:solidFill>
                  <a:schemeClr val="dk1"/>
                </a:solidFill>
                <a:latin typeface="Calibri"/>
                <a:ea typeface="Calibri"/>
                <a:cs typeface="Calibri"/>
                <a:sym typeface="Calibri"/>
              </a:rPr>
              <a:t> related to </a:t>
            </a:r>
            <a:r>
              <a:rPr b="1" lang="en" sz="1600">
                <a:solidFill>
                  <a:schemeClr val="dk1"/>
                </a:solidFill>
                <a:latin typeface="Calibri"/>
                <a:ea typeface="Calibri"/>
                <a:cs typeface="Calibri"/>
                <a:sym typeface="Calibri"/>
              </a:rPr>
              <a:t>orders placed</a:t>
            </a:r>
            <a:r>
              <a:rPr lang="en" sz="1600">
                <a:solidFill>
                  <a:schemeClr val="dk1"/>
                </a:solidFill>
                <a:latin typeface="Calibri"/>
                <a:ea typeface="Calibri"/>
                <a:cs typeface="Calibri"/>
                <a:sym typeface="Calibri"/>
              </a:rPr>
              <a:t> by customers.</a:t>
            </a:r>
            <a:endParaRPr sz="1600">
              <a:solidFill>
                <a:schemeClr val="dk1"/>
              </a:solidFill>
              <a:latin typeface="Calibri"/>
              <a:ea typeface="Calibri"/>
              <a:cs typeface="Calibri"/>
              <a:sym typeface="Calibri"/>
            </a:endParaRPr>
          </a:p>
          <a:p>
            <a:pPr indent="-330200" lvl="0" marL="457200" rtl="0" algn="l">
              <a:spcBef>
                <a:spcPts val="1000"/>
              </a:spcBef>
              <a:spcAft>
                <a:spcPts val="0"/>
              </a:spcAft>
              <a:buClr>
                <a:schemeClr val="dk1"/>
              </a:buClr>
              <a:buSzPts val="1600"/>
              <a:buFont typeface="Calibri"/>
              <a:buChar char="●"/>
            </a:pPr>
            <a:r>
              <a:rPr b="1" lang="en" sz="1600" u="sng">
                <a:solidFill>
                  <a:schemeClr val="dk1"/>
                </a:solidFill>
                <a:latin typeface="Calibri"/>
                <a:ea typeface="Calibri"/>
                <a:cs typeface="Calibri"/>
                <a:sym typeface="Calibri"/>
              </a:rPr>
              <a:t>Customers:</a:t>
            </a:r>
            <a:r>
              <a:rPr lang="en" sz="1600">
                <a:solidFill>
                  <a:schemeClr val="dk1"/>
                </a:solidFill>
                <a:latin typeface="Calibri"/>
                <a:ea typeface="Calibri"/>
                <a:cs typeface="Calibri"/>
                <a:sym typeface="Calibri"/>
              </a:rPr>
              <a:t> Dimension table with </a:t>
            </a:r>
            <a:r>
              <a:rPr b="1" lang="en" sz="1600">
                <a:solidFill>
                  <a:schemeClr val="dk1"/>
                </a:solidFill>
                <a:latin typeface="Calibri"/>
                <a:ea typeface="Calibri"/>
                <a:cs typeface="Calibri"/>
                <a:sym typeface="Calibri"/>
              </a:rPr>
              <a:t>descriptive data</a:t>
            </a:r>
            <a:r>
              <a:rPr lang="en" sz="1600">
                <a:solidFill>
                  <a:schemeClr val="dk1"/>
                </a:solidFill>
                <a:latin typeface="Calibri"/>
                <a:ea typeface="Calibri"/>
                <a:cs typeface="Calibri"/>
                <a:sym typeface="Calibri"/>
              </a:rPr>
              <a:t> like </a:t>
            </a:r>
            <a:r>
              <a:rPr b="1" lang="en" sz="1600">
                <a:solidFill>
                  <a:schemeClr val="dk1"/>
                </a:solidFill>
                <a:latin typeface="Calibri"/>
                <a:ea typeface="Calibri"/>
                <a:cs typeface="Calibri"/>
                <a:sym typeface="Calibri"/>
              </a:rPr>
              <a:t>age &amp; gender</a:t>
            </a:r>
            <a:r>
              <a:rPr lang="en"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a:p>
            <a:pPr indent="-330200" lvl="0" marL="457200" rtl="0" algn="l">
              <a:lnSpc>
                <a:spcPct val="100000"/>
              </a:lnSpc>
              <a:spcBef>
                <a:spcPts val="1000"/>
              </a:spcBef>
              <a:spcAft>
                <a:spcPts val="1000"/>
              </a:spcAft>
              <a:buClr>
                <a:schemeClr val="dk1"/>
              </a:buClr>
              <a:buSzPts val="1600"/>
              <a:buFont typeface="Calibri"/>
              <a:buChar char="●"/>
            </a:pPr>
            <a:r>
              <a:rPr b="1" lang="en" sz="1600">
                <a:solidFill>
                  <a:schemeClr val="dk1"/>
                </a:solidFill>
                <a:latin typeface="Calibri"/>
                <a:ea typeface="Calibri"/>
                <a:cs typeface="Calibri"/>
                <a:sym typeface="Calibri"/>
              </a:rPr>
              <a:t>Orders table</a:t>
            </a:r>
            <a:r>
              <a:rPr lang="en" sz="1600">
                <a:solidFill>
                  <a:schemeClr val="dk1"/>
                </a:solidFill>
                <a:latin typeface="Calibri"/>
                <a:ea typeface="Calibri"/>
                <a:cs typeface="Calibri"/>
                <a:sym typeface="Calibri"/>
              </a:rPr>
              <a:t> has a </a:t>
            </a:r>
            <a:r>
              <a:rPr b="1" lang="en" sz="1600">
                <a:solidFill>
                  <a:schemeClr val="dk1"/>
                </a:solidFill>
                <a:latin typeface="Calibri"/>
                <a:ea typeface="Calibri"/>
                <a:cs typeface="Calibri"/>
                <a:sym typeface="Calibri"/>
              </a:rPr>
              <a:t>many-to-one relationship</a:t>
            </a:r>
            <a:r>
              <a:rPr lang="en" sz="1600">
                <a:solidFill>
                  <a:schemeClr val="dk1"/>
                </a:solidFill>
                <a:latin typeface="Calibri"/>
                <a:ea typeface="Calibri"/>
                <a:cs typeface="Calibri"/>
                <a:sym typeface="Calibri"/>
              </a:rPr>
              <a:t> with the </a:t>
            </a:r>
            <a:r>
              <a:rPr b="1" lang="en" sz="1600">
                <a:solidFill>
                  <a:schemeClr val="dk1"/>
                </a:solidFill>
                <a:latin typeface="Calibri"/>
                <a:ea typeface="Calibri"/>
                <a:cs typeface="Calibri"/>
                <a:sym typeface="Calibri"/>
              </a:rPr>
              <a:t>Customers table</a:t>
            </a:r>
            <a:r>
              <a:rPr lang="en" sz="1600">
                <a:solidFill>
                  <a:schemeClr val="dk1"/>
                </a:solidFill>
                <a:latin typeface="Calibri"/>
                <a:ea typeface="Calibri"/>
                <a:cs typeface="Calibri"/>
                <a:sym typeface="Calibri"/>
              </a:rPr>
              <a:t>, joined on </a:t>
            </a:r>
            <a:r>
              <a:rPr b="1" lang="en" sz="1600">
                <a:solidFill>
                  <a:schemeClr val="dk1"/>
                </a:solidFill>
                <a:latin typeface="Calibri"/>
                <a:ea typeface="Calibri"/>
                <a:cs typeface="Calibri"/>
                <a:sym typeface="Calibri"/>
              </a:rPr>
              <a:t>CustomerID</a:t>
            </a:r>
            <a:r>
              <a:rPr lang="en" sz="1600">
                <a:solidFill>
                  <a:schemeClr val="dk1"/>
                </a:solidFill>
                <a:latin typeface="Calibri"/>
                <a:ea typeface="Calibri"/>
                <a:cs typeface="Calibri"/>
                <a:sym typeface="Calibri"/>
              </a:rPr>
              <a:t>.</a:t>
            </a:r>
            <a:endParaRPr sz="1600" u="sng">
              <a:solidFill>
                <a:schemeClr val="dk1"/>
              </a:solidFill>
              <a:latin typeface="Calibri"/>
              <a:ea typeface="Calibri"/>
              <a:cs typeface="Calibri"/>
              <a:sym typeface="Calibri"/>
            </a:endParaRPr>
          </a:p>
        </p:txBody>
      </p:sp>
      <p:pic>
        <p:nvPicPr>
          <p:cNvPr id="82" name="Google Shape;82;p17"/>
          <p:cNvPicPr preferRelativeResize="0"/>
          <p:nvPr/>
        </p:nvPicPr>
        <p:blipFill>
          <a:blip r:embed="rId3">
            <a:alphaModFix amt="21000"/>
          </a:blip>
          <a:stretch>
            <a:fillRect/>
          </a:stretch>
        </p:blipFill>
        <p:spPr>
          <a:xfrm>
            <a:off x="6684450" y="0"/>
            <a:ext cx="1937626" cy="2019825"/>
          </a:xfrm>
          <a:prstGeom prst="rect">
            <a:avLst/>
          </a:prstGeom>
          <a:noFill/>
          <a:ln>
            <a:noFill/>
          </a:ln>
          <a:effectLst>
            <a:outerShdw blurRad="57150" rotWithShape="0" algn="bl" dir="8520000" dist="47625">
              <a:srgbClr val="000000">
                <a:alpha val="80000"/>
              </a:srgbClr>
            </a:outerShdw>
          </a:effectLst>
        </p:spPr>
      </p:pic>
      <p:pic>
        <p:nvPicPr>
          <p:cNvPr id="83" name="Google Shape;83;p17"/>
          <p:cNvPicPr preferRelativeResize="0"/>
          <p:nvPr/>
        </p:nvPicPr>
        <p:blipFill>
          <a:blip r:embed="rId4">
            <a:alphaModFix/>
          </a:blip>
          <a:stretch>
            <a:fillRect/>
          </a:stretch>
        </p:blipFill>
        <p:spPr>
          <a:xfrm>
            <a:off x="4235600" y="2018550"/>
            <a:ext cx="4703275" cy="2796325"/>
          </a:xfrm>
          <a:prstGeom prst="rect">
            <a:avLst/>
          </a:prstGeom>
          <a:noFill/>
          <a:ln cap="flat" cmpd="sng" w="25400">
            <a:solidFill>
              <a:srgbClr val="666666"/>
            </a:solidFill>
            <a:prstDash val="solid"/>
            <a:miter lim="8000"/>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080BB"/>
            </a:gs>
          </a:gsLst>
          <a:path path="circle">
            <a:fillToRect b="50%" l="50%" r="50%" t="50%"/>
          </a:path>
          <a:tileRect/>
        </a:gradFill>
      </p:bgPr>
    </p:bg>
    <p:spTree>
      <p:nvGrpSpPr>
        <p:cNvPr id="87" name="Shape 87"/>
        <p:cNvGrpSpPr/>
        <p:nvPr/>
      </p:nvGrpSpPr>
      <p:grpSpPr>
        <a:xfrm>
          <a:off x="0" y="0"/>
          <a:ext cx="0" cy="0"/>
          <a:chOff x="0" y="0"/>
          <a:chExt cx="0" cy="0"/>
        </a:xfrm>
      </p:grpSpPr>
      <p:sp>
        <p:nvSpPr>
          <p:cNvPr id="88" name="Google Shape;88;p18"/>
          <p:cNvSpPr txBox="1"/>
          <p:nvPr/>
        </p:nvSpPr>
        <p:spPr>
          <a:xfrm>
            <a:off x="2681250" y="76775"/>
            <a:ext cx="37815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rgbClr val="351C75"/>
                </a:solidFill>
                <a:latin typeface="Calibri"/>
                <a:ea typeface="Calibri"/>
                <a:cs typeface="Calibri"/>
                <a:sym typeface="Calibri"/>
              </a:rPr>
              <a:t>PRODUCT CATEGORY ANALYSIS</a:t>
            </a:r>
            <a:endParaRPr b="1" sz="2200">
              <a:solidFill>
                <a:srgbClr val="351C75"/>
              </a:solidFill>
              <a:latin typeface="Calibri"/>
              <a:ea typeface="Calibri"/>
              <a:cs typeface="Calibri"/>
              <a:sym typeface="Calibri"/>
            </a:endParaRPr>
          </a:p>
        </p:txBody>
      </p:sp>
      <p:sp>
        <p:nvSpPr>
          <p:cNvPr id="89" name="Google Shape;89;p18"/>
          <p:cNvSpPr txBox="1"/>
          <p:nvPr/>
        </p:nvSpPr>
        <p:spPr>
          <a:xfrm>
            <a:off x="375675" y="1219650"/>
            <a:ext cx="4521000" cy="2992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0"/>
              </a:spcAft>
              <a:buNone/>
            </a:pPr>
            <a:r>
              <a:rPr b="1" lang="en" sz="1600" u="sng">
                <a:solidFill>
                  <a:schemeClr val="dk1"/>
                </a:solidFill>
                <a:latin typeface="Calibri"/>
                <a:ea typeface="Calibri"/>
                <a:cs typeface="Calibri"/>
                <a:sym typeface="Calibri"/>
              </a:rPr>
              <a:t>INSIGHTS</a:t>
            </a:r>
            <a:endParaRPr b="1" sz="1600" u="sng">
              <a:solidFill>
                <a:schemeClr val="dk1"/>
              </a:solidFill>
              <a:latin typeface="Calibri"/>
              <a:ea typeface="Calibri"/>
              <a:cs typeface="Calibri"/>
              <a:sym typeface="Calibri"/>
            </a:endParaRPr>
          </a:p>
          <a:p>
            <a:pPr indent="-330200" lvl="0" marL="457200" rtl="0" algn="l">
              <a:lnSpc>
                <a:spcPct val="100000"/>
              </a:lnSpc>
              <a:spcBef>
                <a:spcPts val="1200"/>
              </a:spcBef>
              <a:spcAft>
                <a:spcPts val="0"/>
              </a:spcAft>
              <a:buClr>
                <a:schemeClr val="dk1"/>
              </a:buClr>
              <a:buSzPts val="1600"/>
              <a:buChar char="●"/>
            </a:pPr>
            <a:r>
              <a:rPr b="1" lang="en" sz="1500">
                <a:solidFill>
                  <a:schemeClr val="dk1"/>
                </a:solidFill>
                <a:latin typeface="Calibri"/>
                <a:ea typeface="Calibri"/>
                <a:cs typeface="Calibri"/>
                <a:sym typeface="Calibri"/>
              </a:rPr>
              <a:t>P</a:t>
            </a:r>
            <a:r>
              <a:rPr b="1" lang="en" sz="1600">
                <a:solidFill>
                  <a:schemeClr val="dk1"/>
                </a:solidFill>
                <a:latin typeface="Calibri"/>
                <a:ea typeface="Calibri"/>
                <a:cs typeface="Calibri"/>
                <a:sym typeface="Calibri"/>
              </a:rPr>
              <a:t>hones and Tablets lead sales</a:t>
            </a:r>
            <a:r>
              <a:rPr lang="en" sz="1600">
                <a:solidFill>
                  <a:schemeClr val="dk1"/>
                </a:solidFill>
                <a:latin typeface="Calibri"/>
                <a:ea typeface="Calibri"/>
                <a:cs typeface="Calibri"/>
                <a:sym typeface="Calibri"/>
              </a:rPr>
              <a:t> with </a:t>
            </a:r>
            <a:r>
              <a:rPr b="1" lang="en" sz="1600">
                <a:solidFill>
                  <a:schemeClr val="dk1"/>
                </a:solidFill>
                <a:latin typeface="Calibri"/>
                <a:ea typeface="Calibri"/>
                <a:cs typeface="Calibri"/>
                <a:sym typeface="Calibri"/>
              </a:rPr>
              <a:t>₹39M</a:t>
            </a:r>
            <a:r>
              <a:rPr lang="en" sz="1600">
                <a:solidFill>
                  <a:schemeClr val="dk1"/>
                </a:solidFill>
                <a:latin typeface="Calibri"/>
                <a:ea typeface="Calibri"/>
                <a:cs typeface="Calibri"/>
                <a:sym typeface="Calibri"/>
              </a:rPr>
              <a:t>, making it the highest-selling category.</a:t>
            </a:r>
            <a:endParaRPr sz="1600">
              <a:solidFill>
                <a:schemeClr val="dk1"/>
              </a:solidFill>
              <a:latin typeface="Calibri"/>
              <a:ea typeface="Calibri"/>
              <a:cs typeface="Calibri"/>
              <a:sym typeface="Calibri"/>
            </a:endParaRPr>
          </a:p>
          <a:p>
            <a:pPr indent="-336550" lvl="0" marL="457200" rtl="0" algn="l">
              <a:lnSpc>
                <a:spcPct val="100000"/>
              </a:lnSpc>
              <a:spcBef>
                <a:spcPts val="1000"/>
              </a:spcBef>
              <a:spcAft>
                <a:spcPts val="0"/>
              </a:spcAft>
              <a:buClr>
                <a:schemeClr val="dk1"/>
              </a:buClr>
              <a:buSzPts val="1700"/>
              <a:buChar char="●"/>
            </a:pPr>
            <a:r>
              <a:rPr b="1" lang="en" sz="1600">
                <a:solidFill>
                  <a:schemeClr val="dk1"/>
                </a:solidFill>
                <a:latin typeface="Calibri"/>
                <a:ea typeface="Calibri"/>
                <a:cs typeface="Calibri"/>
                <a:sym typeface="Calibri"/>
              </a:rPr>
              <a:t>Electronics follows closely</a:t>
            </a:r>
            <a:r>
              <a:rPr lang="en" sz="1600">
                <a:solidFill>
                  <a:schemeClr val="dk1"/>
                </a:solidFill>
                <a:latin typeface="Calibri"/>
                <a:ea typeface="Calibri"/>
                <a:cs typeface="Calibri"/>
                <a:sym typeface="Calibri"/>
              </a:rPr>
              <a:t> at </a:t>
            </a:r>
            <a:r>
              <a:rPr b="1" lang="en" sz="1600">
                <a:solidFill>
                  <a:schemeClr val="dk1"/>
                </a:solidFill>
                <a:latin typeface="Calibri"/>
                <a:ea typeface="Calibri"/>
                <a:cs typeface="Calibri"/>
                <a:sym typeface="Calibri"/>
              </a:rPr>
              <a:t>₹33M</a:t>
            </a:r>
            <a:r>
              <a:rPr lang="en" sz="1600">
                <a:solidFill>
                  <a:schemeClr val="dk1"/>
                </a:solidFill>
                <a:latin typeface="Calibri"/>
                <a:ea typeface="Calibri"/>
                <a:cs typeface="Calibri"/>
                <a:sym typeface="Calibri"/>
              </a:rPr>
              <a:t>, indicating strong demand for tech-related products.</a:t>
            </a:r>
            <a:endParaRPr sz="1600">
              <a:solidFill>
                <a:schemeClr val="dk1"/>
              </a:solidFill>
              <a:latin typeface="Calibri"/>
              <a:ea typeface="Calibri"/>
              <a:cs typeface="Calibri"/>
              <a:sym typeface="Calibri"/>
            </a:endParaRPr>
          </a:p>
          <a:p>
            <a:pPr indent="-336550" lvl="0" marL="457200" rtl="0" algn="l">
              <a:lnSpc>
                <a:spcPct val="100000"/>
              </a:lnSpc>
              <a:spcBef>
                <a:spcPts val="1000"/>
              </a:spcBef>
              <a:spcAft>
                <a:spcPts val="0"/>
              </a:spcAft>
              <a:buClr>
                <a:schemeClr val="dk1"/>
              </a:buClr>
              <a:buSzPts val="1700"/>
              <a:buChar char="●"/>
            </a:pPr>
            <a:r>
              <a:rPr b="1" lang="en" sz="1600">
                <a:solidFill>
                  <a:schemeClr val="dk1"/>
                </a:solidFill>
                <a:latin typeface="Calibri"/>
                <a:ea typeface="Calibri"/>
                <a:cs typeface="Calibri"/>
                <a:sym typeface="Calibri"/>
              </a:rPr>
              <a:t>Fashion, Health &amp; Beauty, and Home &amp; Office each contribute ₹12M</a:t>
            </a:r>
            <a:r>
              <a:rPr lang="en" sz="1600">
                <a:solidFill>
                  <a:schemeClr val="dk1"/>
                </a:solidFill>
                <a:latin typeface="Calibri"/>
                <a:ea typeface="Calibri"/>
                <a:cs typeface="Calibri"/>
                <a:sym typeface="Calibri"/>
              </a:rPr>
              <a:t>, showing balanced sales distribution among lifestyle categories.</a:t>
            </a:r>
            <a:endParaRPr sz="1600">
              <a:solidFill>
                <a:schemeClr val="dk1"/>
              </a:solidFill>
              <a:latin typeface="Calibri"/>
              <a:ea typeface="Calibri"/>
              <a:cs typeface="Calibri"/>
              <a:sym typeface="Calibri"/>
            </a:endParaRPr>
          </a:p>
          <a:p>
            <a:pPr indent="0" lvl="0" marL="457200" rtl="0" algn="l">
              <a:lnSpc>
                <a:spcPct val="100000"/>
              </a:lnSpc>
              <a:spcBef>
                <a:spcPts val="1000"/>
              </a:spcBef>
              <a:spcAft>
                <a:spcPts val="0"/>
              </a:spcAft>
              <a:buNone/>
            </a:pPr>
            <a:r>
              <a:t/>
            </a:r>
            <a:endParaRPr sz="1500">
              <a:solidFill>
                <a:schemeClr val="dk1"/>
              </a:solidFill>
              <a:latin typeface="Calibri"/>
              <a:ea typeface="Calibri"/>
              <a:cs typeface="Calibri"/>
              <a:sym typeface="Calibri"/>
            </a:endParaRPr>
          </a:p>
        </p:txBody>
      </p:sp>
      <p:pic>
        <p:nvPicPr>
          <p:cNvPr id="90" name="Google Shape;90;p18"/>
          <p:cNvPicPr preferRelativeResize="0"/>
          <p:nvPr/>
        </p:nvPicPr>
        <p:blipFill>
          <a:blip r:embed="rId3">
            <a:alphaModFix/>
          </a:blip>
          <a:stretch>
            <a:fillRect/>
          </a:stretch>
        </p:blipFill>
        <p:spPr>
          <a:xfrm>
            <a:off x="5096275" y="1366825"/>
            <a:ext cx="3781425" cy="2409825"/>
          </a:xfrm>
          <a:prstGeom prst="rect">
            <a:avLst/>
          </a:prstGeom>
          <a:noFill/>
          <a:ln cap="flat" cmpd="sng" w="38100">
            <a:solidFill>
              <a:srgbClr val="351C75"/>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080BB"/>
            </a:gs>
          </a:gsLst>
          <a:path path="circle">
            <a:fillToRect b="50%" l="50%" r="50%" t="50%"/>
          </a:path>
          <a:tileRect/>
        </a:gradFill>
      </p:bgPr>
    </p:bg>
    <p:spTree>
      <p:nvGrpSpPr>
        <p:cNvPr id="94" name="Shape 94"/>
        <p:cNvGrpSpPr/>
        <p:nvPr/>
      </p:nvGrpSpPr>
      <p:grpSpPr>
        <a:xfrm>
          <a:off x="0" y="0"/>
          <a:ext cx="0" cy="0"/>
          <a:chOff x="0" y="0"/>
          <a:chExt cx="0" cy="0"/>
        </a:xfrm>
      </p:grpSpPr>
      <p:sp>
        <p:nvSpPr>
          <p:cNvPr id="95" name="Google Shape;95;p19"/>
          <p:cNvSpPr txBox="1"/>
          <p:nvPr/>
        </p:nvSpPr>
        <p:spPr>
          <a:xfrm>
            <a:off x="2281350" y="28300"/>
            <a:ext cx="42765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rgbClr val="351C75"/>
                </a:solidFill>
                <a:latin typeface="Calibri"/>
                <a:ea typeface="Calibri"/>
                <a:cs typeface="Calibri"/>
                <a:sym typeface="Calibri"/>
              </a:rPr>
              <a:t>RETURNS ANALYSIS</a:t>
            </a:r>
            <a:endParaRPr b="1" sz="2200">
              <a:solidFill>
                <a:srgbClr val="351C75"/>
              </a:solidFill>
              <a:latin typeface="Calibri"/>
              <a:ea typeface="Calibri"/>
              <a:cs typeface="Calibri"/>
              <a:sym typeface="Calibri"/>
            </a:endParaRPr>
          </a:p>
        </p:txBody>
      </p:sp>
      <p:sp>
        <p:nvSpPr>
          <p:cNvPr id="96" name="Google Shape;96;p19"/>
          <p:cNvSpPr txBox="1"/>
          <p:nvPr/>
        </p:nvSpPr>
        <p:spPr>
          <a:xfrm>
            <a:off x="552425" y="785775"/>
            <a:ext cx="4417800" cy="4053300"/>
          </a:xfrm>
          <a:prstGeom prst="rect">
            <a:avLst/>
          </a:prstGeom>
          <a:noFill/>
          <a:ln>
            <a:noFill/>
          </a:ln>
        </p:spPr>
        <p:txBody>
          <a:bodyPr anchorCtr="0" anchor="t" bIns="91425" lIns="91425" spcFirstLastPara="1" rIns="91425" wrap="square" tIns="91425">
            <a:spAutoFit/>
          </a:bodyPr>
          <a:lstStyle/>
          <a:p>
            <a:pPr indent="457200" lvl="0" marL="0" rtl="0" algn="l">
              <a:lnSpc>
                <a:spcPct val="100000"/>
              </a:lnSpc>
              <a:spcBef>
                <a:spcPts val="1200"/>
              </a:spcBef>
              <a:spcAft>
                <a:spcPts val="0"/>
              </a:spcAft>
              <a:buNone/>
            </a:pPr>
            <a:r>
              <a:rPr b="1" lang="en" sz="1600" u="sng">
                <a:latin typeface="Calibri"/>
                <a:ea typeface="Calibri"/>
                <a:cs typeface="Calibri"/>
                <a:sym typeface="Calibri"/>
              </a:rPr>
              <a:t>INSIGHTS</a:t>
            </a:r>
            <a:endParaRPr b="1" sz="1100">
              <a:latin typeface="Calibri"/>
              <a:ea typeface="Calibri"/>
              <a:cs typeface="Calibri"/>
              <a:sym typeface="Calibri"/>
            </a:endParaRPr>
          </a:p>
          <a:p>
            <a:pPr indent="-330200" lvl="0" marL="457200" rtl="0" algn="l">
              <a:lnSpc>
                <a:spcPct val="100000"/>
              </a:lnSpc>
              <a:spcBef>
                <a:spcPts val="1000"/>
              </a:spcBef>
              <a:spcAft>
                <a:spcPts val="0"/>
              </a:spcAft>
              <a:buSzPts val="1600"/>
              <a:buFont typeface="Calibri"/>
              <a:buChar char="●"/>
            </a:pPr>
            <a:r>
              <a:rPr b="1" lang="en" sz="1600">
                <a:latin typeface="Calibri"/>
                <a:ea typeface="Calibri"/>
                <a:cs typeface="Calibri"/>
                <a:sym typeface="Calibri"/>
              </a:rPr>
              <a:t>78M</a:t>
            </a:r>
            <a:r>
              <a:rPr lang="en" sz="1600">
                <a:latin typeface="Calibri"/>
                <a:ea typeface="Calibri"/>
                <a:cs typeface="Calibri"/>
                <a:sym typeface="Calibri"/>
              </a:rPr>
              <a:t> sales were successfully delivered, showing a strong fulfillment process but room for improvement in reducing returns.</a:t>
            </a:r>
            <a:endParaRPr sz="1600">
              <a:latin typeface="Calibri"/>
              <a:ea typeface="Calibri"/>
              <a:cs typeface="Calibri"/>
              <a:sym typeface="Calibri"/>
            </a:endParaRPr>
          </a:p>
          <a:p>
            <a:pPr indent="-330200" lvl="0" marL="457200" rtl="0" algn="l">
              <a:lnSpc>
                <a:spcPct val="100000"/>
              </a:lnSpc>
              <a:spcBef>
                <a:spcPts val="1000"/>
              </a:spcBef>
              <a:spcAft>
                <a:spcPts val="0"/>
              </a:spcAft>
              <a:buSzPts val="1600"/>
              <a:buFont typeface="Calibri"/>
              <a:buChar char="●"/>
            </a:pPr>
            <a:r>
              <a:rPr b="1" lang="en" sz="1600">
                <a:latin typeface="Calibri"/>
                <a:ea typeface="Calibri"/>
                <a:cs typeface="Calibri"/>
                <a:sym typeface="Calibri"/>
              </a:rPr>
              <a:t>29M</a:t>
            </a:r>
            <a:r>
              <a:rPr lang="en" sz="1600">
                <a:latin typeface="Calibri"/>
                <a:ea typeface="Calibri"/>
                <a:cs typeface="Calibri"/>
                <a:sym typeface="Calibri"/>
              </a:rPr>
              <a:t> worth of sales were returned, indicating potential issues with product quality, delivery, or customer expectations.</a:t>
            </a:r>
            <a:endParaRPr sz="1600">
              <a:latin typeface="Calibri"/>
              <a:ea typeface="Calibri"/>
              <a:cs typeface="Calibri"/>
              <a:sym typeface="Calibri"/>
            </a:endParaRPr>
          </a:p>
          <a:p>
            <a:pPr indent="0" lvl="0" marL="0" rtl="0" algn="l">
              <a:lnSpc>
                <a:spcPct val="100000"/>
              </a:lnSpc>
              <a:spcBef>
                <a:spcPts val="1000"/>
              </a:spcBef>
              <a:spcAft>
                <a:spcPts val="0"/>
              </a:spcAft>
              <a:buNone/>
            </a:pPr>
            <a:r>
              <a:t/>
            </a:r>
            <a:endParaRPr sz="1100">
              <a:latin typeface="Calibri"/>
              <a:ea typeface="Calibri"/>
              <a:cs typeface="Calibri"/>
              <a:sym typeface="Calibri"/>
            </a:endParaRPr>
          </a:p>
          <a:p>
            <a:pPr indent="457200" lvl="0" marL="0" rtl="0" algn="l">
              <a:lnSpc>
                <a:spcPct val="100000"/>
              </a:lnSpc>
              <a:spcBef>
                <a:spcPts val="1200"/>
              </a:spcBef>
              <a:spcAft>
                <a:spcPts val="0"/>
              </a:spcAft>
              <a:buClr>
                <a:schemeClr val="dk1"/>
              </a:buClr>
              <a:buSzPts val="1100"/>
              <a:buFont typeface="Arial"/>
              <a:buNone/>
            </a:pPr>
            <a:r>
              <a:rPr b="1" lang="en" sz="1600" u="sng">
                <a:latin typeface="Calibri"/>
                <a:ea typeface="Calibri"/>
                <a:cs typeface="Calibri"/>
                <a:sym typeface="Calibri"/>
              </a:rPr>
              <a:t>RECOMMENDATIONS</a:t>
            </a:r>
            <a:endParaRPr b="1" sz="1600" u="sng">
              <a:latin typeface="Calibri"/>
              <a:ea typeface="Calibri"/>
              <a:cs typeface="Calibri"/>
              <a:sym typeface="Calibri"/>
            </a:endParaRPr>
          </a:p>
          <a:p>
            <a:pPr indent="-330200" lvl="0" marL="457200" rtl="0" algn="l">
              <a:lnSpc>
                <a:spcPct val="100000"/>
              </a:lnSpc>
              <a:spcBef>
                <a:spcPts val="1200"/>
              </a:spcBef>
              <a:spcAft>
                <a:spcPts val="0"/>
              </a:spcAft>
              <a:buSzPts val="1600"/>
              <a:buFont typeface="Calibri"/>
              <a:buChar char="●"/>
            </a:pPr>
            <a:r>
              <a:rPr lang="en" sz="1600">
                <a:latin typeface="Calibri"/>
                <a:ea typeface="Calibri"/>
                <a:cs typeface="Calibri"/>
                <a:sym typeface="Calibri"/>
              </a:rPr>
              <a:t>Implement </a:t>
            </a:r>
            <a:r>
              <a:rPr b="1" lang="en" sz="1600">
                <a:latin typeface="Calibri"/>
                <a:ea typeface="Calibri"/>
                <a:cs typeface="Calibri"/>
                <a:sym typeface="Calibri"/>
              </a:rPr>
              <a:t>stricter quality control</a:t>
            </a:r>
            <a:r>
              <a:rPr lang="en" sz="1600">
                <a:latin typeface="Calibri"/>
                <a:ea typeface="Calibri"/>
                <a:cs typeface="Calibri"/>
                <a:sym typeface="Calibri"/>
              </a:rPr>
              <a:t>, improve </a:t>
            </a:r>
            <a:r>
              <a:rPr b="1" lang="en" sz="1600">
                <a:latin typeface="Calibri"/>
                <a:ea typeface="Calibri"/>
                <a:cs typeface="Calibri"/>
                <a:sym typeface="Calibri"/>
              </a:rPr>
              <a:t>product descriptions &amp; images</a:t>
            </a:r>
            <a:r>
              <a:rPr lang="en" sz="1600">
                <a:latin typeface="Calibri"/>
                <a:ea typeface="Calibri"/>
                <a:cs typeface="Calibri"/>
                <a:sym typeface="Calibri"/>
              </a:rPr>
              <a:t>, and offer </a:t>
            </a:r>
            <a:r>
              <a:rPr b="1" lang="en" sz="1600">
                <a:latin typeface="Calibri"/>
                <a:ea typeface="Calibri"/>
                <a:cs typeface="Calibri"/>
                <a:sym typeface="Calibri"/>
              </a:rPr>
              <a:t>better return policies</a:t>
            </a:r>
            <a:r>
              <a:rPr lang="en" sz="1600">
                <a:latin typeface="Calibri"/>
                <a:ea typeface="Calibri"/>
                <a:cs typeface="Calibri"/>
                <a:sym typeface="Calibri"/>
              </a:rPr>
              <a:t> to minimize returns.</a:t>
            </a:r>
            <a:endParaRPr sz="1600">
              <a:latin typeface="Calibri"/>
              <a:ea typeface="Calibri"/>
              <a:cs typeface="Calibri"/>
              <a:sym typeface="Calibri"/>
            </a:endParaRPr>
          </a:p>
          <a:p>
            <a:pPr indent="0" lvl="0" marL="0" rtl="0" algn="l">
              <a:lnSpc>
                <a:spcPct val="100000"/>
              </a:lnSpc>
              <a:spcBef>
                <a:spcPts val="1000"/>
              </a:spcBef>
              <a:spcAft>
                <a:spcPts val="1000"/>
              </a:spcAft>
              <a:buNone/>
            </a:pPr>
            <a:r>
              <a:t/>
            </a:r>
            <a:endParaRPr sz="1100">
              <a:latin typeface="Calibri"/>
              <a:ea typeface="Calibri"/>
              <a:cs typeface="Calibri"/>
              <a:sym typeface="Calibri"/>
            </a:endParaRPr>
          </a:p>
        </p:txBody>
      </p:sp>
      <p:pic>
        <p:nvPicPr>
          <p:cNvPr id="97" name="Google Shape;97;p19"/>
          <p:cNvPicPr preferRelativeResize="0"/>
          <p:nvPr/>
        </p:nvPicPr>
        <p:blipFill>
          <a:blip r:embed="rId3">
            <a:alphaModFix/>
          </a:blip>
          <a:stretch>
            <a:fillRect/>
          </a:stretch>
        </p:blipFill>
        <p:spPr>
          <a:xfrm>
            <a:off x="5579837" y="676512"/>
            <a:ext cx="3238289" cy="2008650"/>
          </a:xfrm>
          <a:prstGeom prst="rect">
            <a:avLst/>
          </a:prstGeom>
          <a:noFill/>
          <a:ln>
            <a:noFill/>
          </a:ln>
        </p:spPr>
      </p:pic>
      <p:pic>
        <p:nvPicPr>
          <p:cNvPr id="98" name="Google Shape;98;p19"/>
          <p:cNvPicPr preferRelativeResize="0"/>
          <p:nvPr/>
        </p:nvPicPr>
        <p:blipFill>
          <a:blip r:embed="rId4">
            <a:alphaModFix/>
          </a:blip>
          <a:stretch>
            <a:fillRect/>
          </a:stretch>
        </p:blipFill>
        <p:spPr>
          <a:xfrm>
            <a:off x="6036563" y="2810175"/>
            <a:ext cx="2390775" cy="1981200"/>
          </a:xfrm>
          <a:prstGeom prst="rect">
            <a:avLst/>
          </a:prstGeom>
          <a:noFill/>
          <a:ln cap="flat" cmpd="sng" w="38100">
            <a:solidFill>
              <a:srgbClr val="351C75"/>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080BB"/>
            </a:gs>
          </a:gsLst>
          <a:path path="circle">
            <a:fillToRect b="50%" l="50%" r="50%" t="50%"/>
          </a:path>
          <a:tileRect/>
        </a:gradFill>
      </p:bgPr>
    </p:bg>
    <p:spTree>
      <p:nvGrpSpPr>
        <p:cNvPr id="102" name="Shape 102"/>
        <p:cNvGrpSpPr/>
        <p:nvPr/>
      </p:nvGrpSpPr>
      <p:grpSpPr>
        <a:xfrm>
          <a:off x="0" y="0"/>
          <a:ext cx="0" cy="0"/>
          <a:chOff x="0" y="0"/>
          <a:chExt cx="0" cy="0"/>
        </a:xfrm>
      </p:grpSpPr>
      <p:sp>
        <p:nvSpPr>
          <p:cNvPr id="103" name="Google Shape;103;p20"/>
          <p:cNvSpPr txBox="1"/>
          <p:nvPr/>
        </p:nvSpPr>
        <p:spPr>
          <a:xfrm>
            <a:off x="2080875" y="-32150"/>
            <a:ext cx="44985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chemeClr val="dk1"/>
                </a:solidFill>
                <a:latin typeface="Calibri"/>
                <a:ea typeface="Calibri"/>
                <a:cs typeface="Calibri"/>
                <a:sym typeface="Calibri"/>
              </a:rPr>
              <a:t>SALES</a:t>
            </a:r>
            <a:r>
              <a:rPr b="1" lang="en" sz="2200">
                <a:solidFill>
                  <a:schemeClr val="dk1"/>
                </a:solidFill>
                <a:latin typeface="Calibri"/>
                <a:ea typeface="Calibri"/>
                <a:cs typeface="Calibri"/>
                <a:sym typeface="Calibri"/>
              </a:rPr>
              <a:t> BY AGE </a:t>
            </a:r>
            <a:r>
              <a:rPr b="1" lang="en" sz="2200">
                <a:solidFill>
                  <a:schemeClr val="dk1"/>
                </a:solidFill>
                <a:latin typeface="Calibri"/>
                <a:ea typeface="Calibri"/>
                <a:cs typeface="Calibri"/>
                <a:sym typeface="Calibri"/>
              </a:rPr>
              <a:t>GROUP </a:t>
            </a:r>
            <a:r>
              <a:rPr b="1" lang="en" sz="2200">
                <a:solidFill>
                  <a:schemeClr val="dk1"/>
                </a:solidFill>
                <a:latin typeface="Calibri"/>
                <a:ea typeface="Calibri"/>
                <a:cs typeface="Calibri"/>
                <a:sym typeface="Calibri"/>
              </a:rPr>
              <a:t>&amp; GENDER</a:t>
            </a:r>
            <a:endParaRPr b="1" sz="2200">
              <a:solidFill>
                <a:schemeClr val="dk1"/>
              </a:solidFill>
              <a:latin typeface="Calibri"/>
              <a:ea typeface="Calibri"/>
              <a:cs typeface="Calibri"/>
              <a:sym typeface="Calibri"/>
            </a:endParaRPr>
          </a:p>
        </p:txBody>
      </p:sp>
      <p:sp>
        <p:nvSpPr>
          <p:cNvPr id="104" name="Google Shape;104;p20"/>
          <p:cNvSpPr txBox="1"/>
          <p:nvPr/>
        </p:nvSpPr>
        <p:spPr>
          <a:xfrm>
            <a:off x="389875" y="609850"/>
            <a:ext cx="4708800" cy="42582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1000"/>
              </a:spcBef>
              <a:spcAft>
                <a:spcPts val="0"/>
              </a:spcAft>
              <a:buNone/>
            </a:pPr>
            <a:r>
              <a:rPr b="1" lang="en" sz="1600" u="sng">
                <a:solidFill>
                  <a:schemeClr val="dk1"/>
                </a:solidFill>
                <a:latin typeface="Calibri"/>
                <a:ea typeface="Calibri"/>
                <a:cs typeface="Calibri"/>
                <a:sym typeface="Calibri"/>
              </a:rPr>
              <a:t>INSIGHTS</a:t>
            </a:r>
            <a:endParaRPr b="1" sz="1500">
              <a:solidFill>
                <a:schemeClr val="dk1"/>
              </a:solidFill>
              <a:latin typeface="Calibri"/>
              <a:ea typeface="Calibri"/>
              <a:cs typeface="Calibri"/>
              <a:sym typeface="Calibri"/>
            </a:endParaRPr>
          </a:p>
          <a:p>
            <a:pPr indent="-330200" lvl="0" marL="457200" rtl="0" algn="l">
              <a:lnSpc>
                <a:spcPct val="100000"/>
              </a:lnSpc>
              <a:spcBef>
                <a:spcPts val="1000"/>
              </a:spcBef>
              <a:spcAft>
                <a:spcPts val="0"/>
              </a:spcAft>
              <a:buClr>
                <a:schemeClr val="dk1"/>
              </a:buClr>
              <a:buSzPts val="1600"/>
              <a:buChar char="●"/>
            </a:pPr>
            <a:r>
              <a:rPr lang="en" sz="1600">
                <a:solidFill>
                  <a:schemeClr val="dk1"/>
                </a:solidFill>
                <a:latin typeface="Calibri"/>
                <a:ea typeface="Calibri"/>
                <a:cs typeface="Calibri"/>
                <a:sym typeface="Calibri"/>
              </a:rPr>
              <a:t>The </a:t>
            </a:r>
            <a:r>
              <a:rPr b="1" lang="en" sz="1600">
                <a:solidFill>
                  <a:schemeClr val="dk1"/>
                </a:solidFill>
                <a:latin typeface="Calibri"/>
                <a:ea typeface="Calibri"/>
                <a:cs typeface="Calibri"/>
                <a:sym typeface="Calibri"/>
              </a:rPr>
              <a:t>25-34 age group</a:t>
            </a:r>
            <a:r>
              <a:rPr lang="en" sz="1600">
                <a:solidFill>
                  <a:schemeClr val="dk1"/>
                </a:solidFill>
                <a:latin typeface="Calibri"/>
                <a:ea typeface="Calibri"/>
                <a:cs typeface="Calibri"/>
                <a:sym typeface="Calibri"/>
              </a:rPr>
              <a:t> has the highest sales, followed by </a:t>
            </a:r>
            <a:r>
              <a:rPr b="1" lang="en" sz="1600">
                <a:solidFill>
                  <a:schemeClr val="dk1"/>
                </a:solidFill>
                <a:latin typeface="Calibri"/>
                <a:ea typeface="Calibri"/>
                <a:cs typeface="Calibri"/>
                <a:sym typeface="Calibri"/>
              </a:rPr>
              <a:t>35-44 (30M)</a:t>
            </a:r>
            <a:r>
              <a:rPr lang="en" sz="1600">
                <a:solidFill>
                  <a:schemeClr val="dk1"/>
                </a:solidFill>
                <a:latin typeface="Calibri"/>
                <a:ea typeface="Calibri"/>
                <a:cs typeface="Calibri"/>
                <a:sym typeface="Calibri"/>
              </a:rPr>
              <a:t>.</a:t>
            </a:r>
            <a:endParaRPr b="1" sz="1600">
              <a:solidFill>
                <a:schemeClr val="dk1"/>
              </a:solidFill>
              <a:latin typeface="Calibri"/>
              <a:ea typeface="Calibri"/>
              <a:cs typeface="Calibri"/>
              <a:sym typeface="Calibri"/>
            </a:endParaRPr>
          </a:p>
          <a:p>
            <a:pPr indent="-330200" lvl="0" marL="457200" rtl="0" algn="l">
              <a:lnSpc>
                <a:spcPct val="100000"/>
              </a:lnSpc>
              <a:spcBef>
                <a:spcPts val="1000"/>
              </a:spcBef>
              <a:spcAft>
                <a:spcPts val="0"/>
              </a:spcAft>
              <a:buClr>
                <a:schemeClr val="dk1"/>
              </a:buClr>
              <a:buSzPts val="1600"/>
              <a:buChar char="●"/>
            </a:pPr>
            <a:r>
              <a:rPr lang="en" sz="1600">
                <a:solidFill>
                  <a:schemeClr val="dk1"/>
                </a:solidFill>
                <a:latin typeface="Calibri"/>
                <a:ea typeface="Calibri"/>
                <a:cs typeface="Calibri"/>
                <a:sym typeface="Calibri"/>
              </a:rPr>
              <a:t>Sales decline drastically after </a:t>
            </a:r>
            <a:r>
              <a:rPr b="1" lang="en" sz="1600">
                <a:solidFill>
                  <a:schemeClr val="dk1"/>
                </a:solidFill>
                <a:latin typeface="Calibri"/>
                <a:ea typeface="Calibri"/>
                <a:cs typeface="Calibri"/>
                <a:sym typeface="Calibri"/>
              </a:rPr>
              <a:t>45+</a:t>
            </a:r>
            <a:r>
              <a:rPr lang="en" sz="1600">
                <a:solidFill>
                  <a:schemeClr val="dk1"/>
                </a:solidFill>
                <a:latin typeface="Calibri"/>
                <a:ea typeface="Calibri"/>
                <a:cs typeface="Calibri"/>
                <a:sym typeface="Calibri"/>
              </a:rPr>
              <a:t>, with </a:t>
            </a:r>
            <a:r>
              <a:rPr b="1" lang="en" sz="1600">
                <a:solidFill>
                  <a:schemeClr val="dk1"/>
                </a:solidFill>
                <a:latin typeface="Calibri"/>
                <a:ea typeface="Calibri"/>
                <a:cs typeface="Calibri"/>
                <a:sym typeface="Calibri"/>
              </a:rPr>
              <a:t>55-64 (6M)</a:t>
            </a:r>
            <a:r>
              <a:rPr lang="en" sz="1600">
                <a:solidFill>
                  <a:schemeClr val="dk1"/>
                </a:solidFill>
                <a:latin typeface="Calibri"/>
                <a:ea typeface="Calibri"/>
                <a:cs typeface="Calibri"/>
                <a:sym typeface="Calibri"/>
              </a:rPr>
              <a:t> and </a:t>
            </a:r>
            <a:r>
              <a:rPr b="1" lang="en" sz="1600">
                <a:solidFill>
                  <a:schemeClr val="dk1"/>
                </a:solidFill>
                <a:latin typeface="Calibri"/>
                <a:ea typeface="Calibri"/>
                <a:cs typeface="Calibri"/>
                <a:sym typeface="Calibri"/>
              </a:rPr>
              <a:t>65+ barely contributing</a:t>
            </a:r>
            <a:r>
              <a:rPr lang="en" sz="1600">
                <a:solidFill>
                  <a:schemeClr val="dk1"/>
                </a:solidFill>
                <a:latin typeface="Calibri"/>
                <a:ea typeface="Calibri"/>
                <a:cs typeface="Calibri"/>
                <a:sym typeface="Calibri"/>
              </a:rPr>
              <a:t>.</a:t>
            </a:r>
            <a:endParaRPr b="1" sz="1600">
              <a:solidFill>
                <a:schemeClr val="dk1"/>
              </a:solidFill>
              <a:latin typeface="Calibri"/>
              <a:ea typeface="Calibri"/>
              <a:cs typeface="Calibri"/>
              <a:sym typeface="Calibri"/>
            </a:endParaRPr>
          </a:p>
          <a:p>
            <a:pPr indent="-330200" lvl="0" marL="457200" rtl="0" algn="l">
              <a:lnSpc>
                <a:spcPct val="100000"/>
              </a:lnSpc>
              <a:spcBef>
                <a:spcPts val="100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The </a:t>
            </a:r>
            <a:r>
              <a:rPr b="1" lang="en" sz="1600">
                <a:solidFill>
                  <a:schemeClr val="dk1"/>
                </a:solidFill>
                <a:latin typeface="Calibri"/>
                <a:ea typeface="Calibri"/>
                <a:cs typeface="Calibri"/>
                <a:sym typeface="Calibri"/>
              </a:rPr>
              <a:t>gender distribution</a:t>
            </a:r>
            <a:r>
              <a:rPr lang="en" sz="1600">
                <a:solidFill>
                  <a:schemeClr val="dk1"/>
                </a:solidFill>
                <a:latin typeface="Calibri"/>
                <a:ea typeface="Calibri"/>
                <a:cs typeface="Calibri"/>
                <a:sym typeface="Calibri"/>
              </a:rPr>
              <a:t> is nearly equal, suggesting that both </a:t>
            </a:r>
            <a:r>
              <a:rPr b="1" lang="en" sz="1600">
                <a:solidFill>
                  <a:schemeClr val="dk1"/>
                </a:solidFill>
                <a:latin typeface="Calibri"/>
                <a:ea typeface="Calibri"/>
                <a:cs typeface="Calibri"/>
                <a:sym typeface="Calibri"/>
              </a:rPr>
              <a:t>male and female-centric marketing strategies</a:t>
            </a:r>
            <a:r>
              <a:rPr lang="en" sz="1600">
                <a:solidFill>
                  <a:schemeClr val="dk1"/>
                </a:solidFill>
                <a:latin typeface="Calibri"/>
                <a:ea typeface="Calibri"/>
                <a:cs typeface="Calibri"/>
                <a:sym typeface="Calibri"/>
              </a:rPr>
              <a:t> can be equally effective.</a:t>
            </a:r>
            <a:endParaRPr sz="1600">
              <a:solidFill>
                <a:schemeClr val="dk1"/>
              </a:solidFill>
              <a:latin typeface="Calibri"/>
              <a:ea typeface="Calibri"/>
              <a:cs typeface="Calibri"/>
              <a:sym typeface="Calibri"/>
            </a:endParaRPr>
          </a:p>
          <a:p>
            <a:pPr indent="0" lvl="0" marL="457200" rtl="0" algn="l">
              <a:lnSpc>
                <a:spcPct val="100000"/>
              </a:lnSpc>
              <a:spcBef>
                <a:spcPts val="1000"/>
              </a:spcBef>
              <a:spcAft>
                <a:spcPts val="0"/>
              </a:spcAft>
              <a:buNone/>
            </a:pPr>
            <a:r>
              <a:t/>
            </a:r>
            <a:endParaRPr sz="1500">
              <a:solidFill>
                <a:schemeClr val="dk1"/>
              </a:solidFill>
              <a:latin typeface="Calibri"/>
              <a:ea typeface="Calibri"/>
              <a:cs typeface="Calibri"/>
              <a:sym typeface="Calibri"/>
            </a:endParaRPr>
          </a:p>
          <a:p>
            <a:pPr indent="457200" lvl="0" marL="0" rtl="0" algn="l">
              <a:lnSpc>
                <a:spcPct val="100000"/>
              </a:lnSpc>
              <a:spcBef>
                <a:spcPts val="1000"/>
              </a:spcBef>
              <a:spcAft>
                <a:spcPts val="0"/>
              </a:spcAft>
              <a:buClr>
                <a:schemeClr val="dk1"/>
              </a:buClr>
              <a:buSzPts val="1100"/>
              <a:buFont typeface="Arial"/>
              <a:buNone/>
            </a:pPr>
            <a:r>
              <a:rPr b="1" lang="en" sz="1600" u="sng">
                <a:solidFill>
                  <a:schemeClr val="dk1"/>
                </a:solidFill>
                <a:latin typeface="Calibri"/>
                <a:ea typeface="Calibri"/>
                <a:cs typeface="Calibri"/>
                <a:sym typeface="Calibri"/>
              </a:rPr>
              <a:t>RECOMMENDATIONS</a:t>
            </a:r>
            <a:endParaRPr sz="1500">
              <a:solidFill>
                <a:schemeClr val="dk1"/>
              </a:solidFill>
              <a:latin typeface="Calibri"/>
              <a:ea typeface="Calibri"/>
              <a:cs typeface="Calibri"/>
              <a:sym typeface="Calibri"/>
            </a:endParaRPr>
          </a:p>
          <a:p>
            <a:pPr indent="-330200" lvl="0" marL="457200" rtl="0" algn="l">
              <a:lnSpc>
                <a:spcPct val="100000"/>
              </a:lnSpc>
              <a:spcBef>
                <a:spcPts val="100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Focus on engaging the </a:t>
            </a:r>
            <a:r>
              <a:rPr b="1" lang="en" sz="1600">
                <a:solidFill>
                  <a:schemeClr val="dk1"/>
                </a:solidFill>
                <a:latin typeface="Calibri"/>
                <a:ea typeface="Calibri"/>
                <a:cs typeface="Calibri"/>
                <a:sym typeface="Calibri"/>
              </a:rPr>
              <a:t>younger (15-24) and older (45+) demographics</a:t>
            </a:r>
            <a:r>
              <a:rPr lang="en" sz="1600">
                <a:solidFill>
                  <a:schemeClr val="dk1"/>
                </a:solidFill>
                <a:latin typeface="Calibri"/>
                <a:ea typeface="Calibri"/>
                <a:cs typeface="Calibri"/>
                <a:sym typeface="Calibri"/>
              </a:rPr>
              <a:t> with personalized offers, loyalty programs, and products that cater to their preferences.</a:t>
            </a:r>
            <a:endParaRPr sz="1600">
              <a:solidFill>
                <a:schemeClr val="dk1"/>
              </a:solidFill>
              <a:latin typeface="Calibri"/>
              <a:ea typeface="Calibri"/>
              <a:cs typeface="Calibri"/>
              <a:sym typeface="Calibri"/>
            </a:endParaRPr>
          </a:p>
          <a:p>
            <a:pPr indent="0" lvl="0" marL="0" rtl="0" algn="l">
              <a:lnSpc>
                <a:spcPct val="100000"/>
              </a:lnSpc>
              <a:spcBef>
                <a:spcPts val="1000"/>
              </a:spcBef>
              <a:spcAft>
                <a:spcPts val="1000"/>
              </a:spcAft>
              <a:buClr>
                <a:schemeClr val="dk1"/>
              </a:buClr>
              <a:buSzPts val="1100"/>
              <a:buFont typeface="Arial"/>
              <a:buNone/>
            </a:pPr>
            <a:r>
              <a:t/>
            </a:r>
            <a:endParaRPr b="1" i="1" sz="1500" u="sng">
              <a:solidFill>
                <a:schemeClr val="dk1"/>
              </a:solidFill>
              <a:latin typeface="Calibri"/>
              <a:ea typeface="Calibri"/>
              <a:cs typeface="Calibri"/>
              <a:sym typeface="Calibri"/>
            </a:endParaRPr>
          </a:p>
        </p:txBody>
      </p:sp>
      <p:pic>
        <p:nvPicPr>
          <p:cNvPr id="105" name="Google Shape;105;p20"/>
          <p:cNvPicPr preferRelativeResize="0"/>
          <p:nvPr/>
        </p:nvPicPr>
        <p:blipFill>
          <a:blip r:embed="rId3">
            <a:alphaModFix/>
          </a:blip>
          <a:stretch>
            <a:fillRect/>
          </a:stretch>
        </p:blipFill>
        <p:spPr>
          <a:xfrm>
            <a:off x="5885675" y="2763025"/>
            <a:ext cx="2254675" cy="2016625"/>
          </a:xfrm>
          <a:prstGeom prst="rect">
            <a:avLst/>
          </a:prstGeom>
          <a:noFill/>
          <a:ln>
            <a:noFill/>
          </a:ln>
        </p:spPr>
      </p:pic>
      <p:pic>
        <p:nvPicPr>
          <p:cNvPr id="106" name="Google Shape;106;p20"/>
          <p:cNvPicPr preferRelativeResize="0"/>
          <p:nvPr/>
        </p:nvPicPr>
        <p:blipFill>
          <a:blip r:embed="rId4">
            <a:alphaModFix/>
          </a:blip>
          <a:stretch>
            <a:fillRect/>
          </a:stretch>
        </p:blipFill>
        <p:spPr>
          <a:xfrm>
            <a:off x="5230725" y="609850"/>
            <a:ext cx="3637700" cy="2065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080BB"/>
            </a:gs>
          </a:gsLst>
          <a:path path="circle">
            <a:fillToRect b="50%" l="50%" r="50%" t="50%"/>
          </a:path>
          <a:tileRect/>
        </a:gradFill>
      </p:bgPr>
    </p:bg>
    <p:spTree>
      <p:nvGrpSpPr>
        <p:cNvPr id="110" name="Shape 110"/>
        <p:cNvGrpSpPr/>
        <p:nvPr/>
      </p:nvGrpSpPr>
      <p:grpSpPr>
        <a:xfrm>
          <a:off x="0" y="0"/>
          <a:ext cx="0" cy="0"/>
          <a:chOff x="0" y="0"/>
          <a:chExt cx="0" cy="0"/>
        </a:xfrm>
      </p:grpSpPr>
      <p:sp>
        <p:nvSpPr>
          <p:cNvPr id="111" name="Google Shape;111;p21"/>
          <p:cNvSpPr txBox="1"/>
          <p:nvPr/>
        </p:nvSpPr>
        <p:spPr>
          <a:xfrm>
            <a:off x="3038250" y="-34950"/>
            <a:ext cx="2610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rgbClr val="351C75"/>
                </a:solidFill>
                <a:latin typeface="Calibri"/>
                <a:ea typeface="Calibri"/>
                <a:cs typeface="Calibri"/>
                <a:sym typeface="Calibri"/>
              </a:rPr>
              <a:t>REGION WISE SALES</a:t>
            </a:r>
            <a:endParaRPr b="1" sz="2200">
              <a:solidFill>
                <a:srgbClr val="351C75"/>
              </a:solidFill>
              <a:latin typeface="Calibri"/>
              <a:ea typeface="Calibri"/>
              <a:cs typeface="Calibri"/>
              <a:sym typeface="Calibri"/>
            </a:endParaRPr>
          </a:p>
        </p:txBody>
      </p:sp>
      <p:sp>
        <p:nvSpPr>
          <p:cNvPr id="112" name="Google Shape;112;p21"/>
          <p:cNvSpPr txBox="1"/>
          <p:nvPr/>
        </p:nvSpPr>
        <p:spPr>
          <a:xfrm>
            <a:off x="184750" y="564450"/>
            <a:ext cx="4585200" cy="41544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1200"/>
              </a:spcBef>
              <a:spcAft>
                <a:spcPts val="0"/>
              </a:spcAft>
              <a:buNone/>
            </a:pPr>
            <a:r>
              <a:rPr b="1" lang="en" sz="1600" u="sng">
                <a:solidFill>
                  <a:schemeClr val="dk1"/>
                </a:solidFill>
                <a:latin typeface="Calibri"/>
                <a:ea typeface="Calibri"/>
                <a:cs typeface="Calibri"/>
                <a:sym typeface="Calibri"/>
              </a:rPr>
              <a:t>INSIGHTS</a:t>
            </a:r>
            <a:endParaRPr b="1" sz="1600">
              <a:solidFill>
                <a:schemeClr val="dk1"/>
              </a:solidFill>
              <a:latin typeface="Calibri"/>
              <a:ea typeface="Calibri"/>
              <a:cs typeface="Calibri"/>
              <a:sym typeface="Calibri"/>
            </a:endParaRPr>
          </a:p>
          <a:p>
            <a:pPr indent="-330200" lvl="0" marL="457200" rtl="0" algn="l">
              <a:lnSpc>
                <a:spcPct val="100000"/>
              </a:lnSpc>
              <a:spcBef>
                <a:spcPts val="1200"/>
              </a:spcBef>
              <a:spcAft>
                <a:spcPts val="0"/>
              </a:spcAft>
              <a:buClr>
                <a:schemeClr val="dk1"/>
              </a:buClr>
              <a:buSzPts val="1600"/>
              <a:buFont typeface="Calibri"/>
              <a:buChar char="●"/>
            </a:pPr>
            <a:r>
              <a:rPr b="1" lang="en" sz="1600">
                <a:solidFill>
                  <a:schemeClr val="dk1"/>
                </a:solidFill>
                <a:latin typeface="Calibri"/>
                <a:ea typeface="Calibri"/>
                <a:cs typeface="Calibri"/>
                <a:sym typeface="Calibri"/>
              </a:rPr>
              <a:t>Greater Accra (27.1M) and Ashanti (22.6M)</a:t>
            </a:r>
            <a:r>
              <a:rPr lang="en" sz="1600">
                <a:solidFill>
                  <a:schemeClr val="dk1"/>
                </a:solidFill>
                <a:latin typeface="Calibri"/>
                <a:ea typeface="Calibri"/>
                <a:cs typeface="Calibri"/>
                <a:sym typeface="Calibri"/>
              </a:rPr>
              <a:t> Lead in Sales.</a:t>
            </a:r>
            <a:endParaRPr sz="1600">
              <a:solidFill>
                <a:schemeClr val="dk1"/>
              </a:solidFill>
              <a:latin typeface="Calibri"/>
              <a:ea typeface="Calibri"/>
              <a:cs typeface="Calibri"/>
              <a:sym typeface="Calibri"/>
            </a:endParaRPr>
          </a:p>
          <a:p>
            <a:pPr indent="-330200" lvl="0" marL="457200" rtl="0" algn="l">
              <a:lnSpc>
                <a:spcPct val="100000"/>
              </a:lnSpc>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Locations like </a:t>
            </a:r>
            <a:r>
              <a:rPr b="1" lang="en" sz="1600">
                <a:solidFill>
                  <a:schemeClr val="dk1"/>
                </a:solidFill>
                <a:latin typeface="Calibri"/>
                <a:ea typeface="Calibri"/>
                <a:cs typeface="Calibri"/>
                <a:sym typeface="Calibri"/>
              </a:rPr>
              <a:t>Oti (2.2M), North East (1.1M), and Bono East (0.1M)</a:t>
            </a:r>
            <a:r>
              <a:rPr lang="en" sz="1600">
                <a:solidFill>
                  <a:schemeClr val="dk1"/>
                </a:solidFill>
                <a:latin typeface="Calibri"/>
                <a:ea typeface="Calibri"/>
                <a:cs typeface="Calibri"/>
                <a:sym typeface="Calibri"/>
              </a:rPr>
              <a:t> have minimal sales, indicating either low demand or untapped market potential.</a:t>
            </a:r>
            <a:endParaRPr sz="1600">
              <a:solidFill>
                <a:schemeClr val="dk1"/>
              </a:solidFill>
              <a:latin typeface="Calibri"/>
              <a:ea typeface="Calibri"/>
              <a:cs typeface="Calibri"/>
              <a:sym typeface="Calibri"/>
            </a:endParaRPr>
          </a:p>
          <a:p>
            <a:pPr indent="-330200" lvl="0" marL="457200" rtl="0" algn="l">
              <a:lnSpc>
                <a:spcPct val="100000"/>
              </a:lnSpc>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Zone 3 significantly </a:t>
            </a:r>
            <a:r>
              <a:rPr b="1" lang="en" sz="1600">
                <a:solidFill>
                  <a:schemeClr val="dk1"/>
                </a:solidFill>
                <a:latin typeface="Calibri"/>
                <a:ea typeface="Calibri"/>
                <a:cs typeface="Calibri"/>
                <a:sym typeface="Calibri"/>
              </a:rPr>
              <a:t>outperforms other zones</a:t>
            </a:r>
            <a:r>
              <a:rPr lang="en" sz="1600">
                <a:solidFill>
                  <a:schemeClr val="dk1"/>
                </a:solidFill>
                <a:latin typeface="Calibri"/>
                <a:ea typeface="Calibri"/>
                <a:cs typeface="Calibri"/>
                <a:sym typeface="Calibri"/>
              </a:rPr>
              <a:t>, highlighting a strong customer base while </a:t>
            </a:r>
            <a:endParaRPr sz="1600">
              <a:solidFill>
                <a:schemeClr val="dk1"/>
              </a:solidFill>
              <a:latin typeface="Calibri"/>
              <a:ea typeface="Calibri"/>
              <a:cs typeface="Calibri"/>
              <a:sym typeface="Calibri"/>
            </a:endParaRPr>
          </a:p>
          <a:p>
            <a:pPr indent="-330200" lvl="0" marL="457200" rtl="0" algn="l">
              <a:lnSpc>
                <a:spcPct val="100000"/>
              </a:lnSpc>
              <a:spcBef>
                <a:spcPts val="0"/>
              </a:spcBef>
              <a:spcAft>
                <a:spcPts val="0"/>
              </a:spcAft>
              <a:buClr>
                <a:schemeClr val="dk1"/>
              </a:buClr>
              <a:buSzPts val="1600"/>
              <a:buFont typeface="Calibri"/>
              <a:buChar char="●"/>
            </a:pPr>
            <a:r>
              <a:rPr b="1" lang="en" sz="1600">
                <a:solidFill>
                  <a:schemeClr val="dk1"/>
                </a:solidFill>
                <a:latin typeface="Calibri"/>
                <a:ea typeface="Calibri"/>
                <a:cs typeface="Calibri"/>
                <a:sym typeface="Calibri"/>
              </a:rPr>
              <a:t>Zone 4 (14M)</a:t>
            </a:r>
            <a:r>
              <a:rPr lang="en" sz="1600">
                <a:solidFill>
                  <a:schemeClr val="dk1"/>
                </a:solidFill>
                <a:latin typeface="Calibri"/>
                <a:ea typeface="Calibri"/>
                <a:cs typeface="Calibri"/>
                <a:sym typeface="Calibri"/>
              </a:rPr>
              <a:t> shows the lowest sales.</a:t>
            </a:r>
            <a:endParaRPr sz="1600">
              <a:solidFill>
                <a:schemeClr val="dk1"/>
              </a:solidFill>
              <a:latin typeface="Calibri"/>
              <a:ea typeface="Calibri"/>
              <a:cs typeface="Calibri"/>
              <a:sym typeface="Calibri"/>
            </a:endParaRPr>
          </a:p>
          <a:p>
            <a:pPr indent="0" lvl="0" marL="457200" rtl="0" algn="l">
              <a:lnSpc>
                <a:spcPct val="100000"/>
              </a:lnSpc>
              <a:spcBef>
                <a:spcPts val="1200"/>
              </a:spcBef>
              <a:spcAft>
                <a:spcPts val="0"/>
              </a:spcAft>
              <a:buNone/>
            </a:pPr>
            <a:r>
              <a:t/>
            </a:r>
            <a:endParaRPr sz="1600">
              <a:solidFill>
                <a:schemeClr val="dk1"/>
              </a:solidFill>
              <a:latin typeface="Calibri"/>
              <a:ea typeface="Calibri"/>
              <a:cs typeface="Calibri"/>
              <a:sym typeface="Calibri"/>
            </a:endParaRPr>
          </a:p>
          <a:p>
            <a:pPr indent="457200" lvl="0" marL="0" rtl="0" algn="l">
              <a:spcBef>
                <a:spcPts val="0"/>
              </a:spcBef>
              <a:spcAft>
                <a:spcPts val="0"/>
              </a:spcAft>
              <a:buNone/>
            </a:pPr>
            <a:r>
              <a:rPr b="1" lang="en" sz="1600" u="sng">
                <a:solidFill>
                  <a:schemeClr val="dk1"/>
                </a:solidFill>
                <a:latin typeface="Calibri"/>
                <a:ea typeface="Calibri"/>
                <a:cs typeface="Calibri"/>
                <a:sym typeface="Calibri"/>
              </a:rPr>
              <a:t>RECOMMENDATIONS</a:t>
            </a:r>
            <a:endParaRPr sz="1600">
              <a:solidFill>
                <a:schemeClr val="dk1"/>
              </a:solidFill>
              <a:latin typeface="Calibri"/>
              <a:ea typeface="Calibri"/>
              <a:cs typeface="Calibri"/>
              <a:sym typeface="Calibri"/>
            </a:endParaRPr>
          </a:p>
          <a:p>
            <a:pPr indent="-330200" lvl="0" marL="457200" rtl="0" algn="l">
              <a:lnSpc>
                <a:spcPct val="100000"/>
              </a:lnSpc>
              <a:spcBef>
                <a:spcPts val="120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Locations like </a:t>
            </a:r>
            <a:r>
              <a:rPr b="1" lang="en" sz="1600">
                <a:solidFill>
                  <a:schemeClr val="dk1"/>
                </a:solidFill>
                <a:latin typeface="Calibri"/>
                <a:ea typeface="Calibri"/>
                <a:cs typeface="Calibri"/>
                <a:sym typeface="Calibri"/>
              </a:rPr>
              <a:t>Dawhenya, Central, and Bono East</a:t>
            </a:r>
            <a:r>
              <a:rPr lang="en" sz="1600">
                <a:solidFill>
                  <a:schemeClr val="dk1"/>
                </a:solidFill>
                <a:latin typeface="Calibri"/>
                <a:ea typeface="Calibri"/>
                <a:cs typeface="Calibri"/>
                <a:sym typeface="Calibri"/>
              </a:rPr>
              <a:t> show extremely low sales, indicating a need for awareness campaigns, better distribution, or localized offers.</a:t>
            </a:r>
            <a:endParaRPr sz="1600">
              <a:solidFill>
                <a:schemeClr val="dk1"/>
              </a:solidFill>
              <a:latin typeface="Calibri"/>
              <a:ea typeface="Calibri"/>
              <a:cs typeface="Calibri"/>
              <a:sym typeface="Calibri"/>
            </a:endParaRPr>
          </a:p>
        </p:txBody>
      </p:sp>
      <p:pic>
        <p:nvPicPr>
          <p:cNvPr id="113" name="Google Shape;113;p21"/>
          <p:cNvPicPr preferRelativeResize="0"/>
          <p:nvPr/>
        </p:nvPicPr>
        <p:blipFill>
          <a:blip r:embed="rId3">
            <a:alphaModFix/>
          </a:blip>
          <a:stretch>
            <a:fillRect/>
          </a:stretch>
        </p:blipFill>
        <p:spPr>
          <a:xfrm>
            <a:off x="4699600" y="1263050"/>
            <a:ext cx="4321500" cy="2581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080BB"/>
            </a:gs>
          </a:gsLst>
          <a:path path="circle">
            <a:fillToRect b="50%" l="50%" r="50%" t="50%"/>
          </a:path>
          <a:tileRect/>
        </a:gradFill>
      </p:bgPr>
    </p:bg>
    <p:spTree>
      <p:nvGrpSpPr>
        <p:cNvPr id="117" name="Shape 117"/>
        <p:cNvGrpSpPr/>
        <p:nvPr/>
      </p:nvGrpSpPr>
      <p:grpSpPr>
        <a:xfrm>
          <a:off x="0" y="0"/>
          <a:ext cx="0" cy="0"/>
          <a:chOff x="0" y="0"/>
          <a:chExt cx="0" cy="0"/>
        </a:xfrm>
      </p:grpSpPr>
      <p:sp>
        <p:nvSpPr>
          <p:cNvPr id="118" name="Google Shape;118;p22"/>
          <p:cNvSpPr txBox="1"/>
          <p:nvPr/>
        </p:nvSpPr>
        <p:spPr>
          <a:xfrm>
            <a:off x="1790275" y="0"/>
            <a:ext cx="56523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rgbClr val="351C75"/>
                </a:solidFill>
                <a:latin typeface="Calibri"/>
                <a:ea typeface="Calibri"/>
                <a:cs typeface="Calibri"/>
                <a:sym typeface="Calibri"/>
              </a:rPr>
              <a:t>DELIVERY TYPE ANALYSIS</a:t>
            </a:r>
            <a:endParaRPr b="1" sz="2200">
              <a:solidFill>
                <a:srgbClr val="351C75"/>
              </a:solidFill>
              <a:latin typeface="Calibri"/>
              <a:ea typeface="Calibri"/>
              <a:cs typeface="Calibri"/>
              <a:sym typeface="Calibri"/>
            </a:endParaRPr>
          </a:p>
        </p:txBody>
      </p:sp>
      <p:sp>
        <p:nvSpPr>
          <p:cNvPr id="119" name="Google Shape;119;p22"/>
          <p:cNvSpPr txBox="1"/>
          <p:nvPr/>
        </p:nvSpPr>
        <p:spPr>
          <a:xfrm>
            <a:off x="284400" y="523200"/>
            <a:ext cx="4825200" cy="4530600"/>
          </a:xfrm>
          <a:prstGeom prst="rect">
            <a:avLst/>
          </a:prstGeom>
          <a:noFill/>
          <a:ln>
            <a:noFill/>
          </a:ln>
        </p:spPr>
        <p:txBody>
          <a:bodyPr anchorCtr="0" anchor="t" bIns="91425" lIns="91425" spcFirstLastPara="1" rIns="91425" wrap="square" tIns="91425">
            <a:spAutoFit/>
          </a:bodyPr>
          <a:lstStyle/>
          <a:p>
            <a:pPr indent="0" lvl="0" marL="457200" rtl="0" algn="l">
              <a:lnSpc>
                <a:spcPct val="100000"/>
              </a:lnSpc>
              <a:spcBef>
                <a:spcPts val="0"/>
              </a:spcBef>
              <a:spcAft>
                <a:spcPts val="0"/>
              </a:spcAft>
              <a:buNone/>
            </a:pPr>
            <a:r>
              <a:rPr b="1" lang="en" sz="1550" u="sng">
                <a:solidFill>
                  <a:schemeClr val="dk1"/>
                </a:solidFill>
                <a:latin typeface="Calibri"/>
                <a:ea typeface="Calibri"/>
                <a:cs typeface="Calibri"/>
                <a:sym typeface="Calibri"/>
              </a:rPr>
              <a:t>INSIGHTS</a:t>
            </a:r>
            <a:endParaRPr b="1" sz="1550" u="sng">
              <a:solidFill>
                <a:schemeClr val="dk1"/>
              </a:solidFill>
              <a:latin typeface="Calibri"/>
              <a:ea typeface="Calibri"/>
              <a:cs typeface="Calibri"/>
              <a:sym typeface="Calibri"/>
            </a:endParaRPr>
          </a:p>
          <a:p>
            <a:pPr indent="-327025" lvl="0" marL="457200" rtl="0" algn="l">
              <a:lnSpc>
                <a:spcPct val="100000"/>
              </a:lnSpc>
              <a:spcBef>
                <a:spcPts val="1000"/>
              </a:spcBef>
              <a:spcAft>
                <a:spcPts val="0"/>
              </a:spcAft>
              <a:buClr>
                <a:schemeClr val="dk1"/>
              </a:buClr>
              <a:buSzPts val="1550"/>
              <a:buFont typeface="Calibri"/>
              <a:buChar char="●"/>
            </a:pPr>
            <a:r>
              <a:rPr b="1" lang="en" sz="1550">
                <a:solidFill>
                  <a:schemeClr val="dk1"/>
                </a:solidFill>
                <a:latin typeface="Calibri"/>
                <a:ea typeface="Calibri"/>
                <a:cs typeface="Calibri"/>
                <a:sym typeface="Calibri"/>
              </a:rPr>
              <a:t>Express Delivery</a:t>
            </a:r>
            <a:r>
              <a:rPr lang="en" sz="1550">
                <a:solidFill>
                  <a:schemeClr val="dk1"/>
                </a:solidFill>
                <a:latin typeface="Calibri"/>
                <a:ea typeface="Calibri"/>
                <a:cs typeface="Calibri"/>
                <a:sym typeface="Calibri"/>
              </a:rPr>
              <a:t> is the </a:t>
            </a:r>
            <a:r>
              <a:rPr b="1" lang="en" sz="1550">
                <a:solidFill>
                  <a:schemeClr val="dk1"/>
                </a:solidFill>
                <a:latin typeface="Calibri"/>
                <a:ea typeface="Calibri"/>
                <a:cs typeface="Calibri"/>
                <a:sym typeface="Calibri"/>
              </a:rPr>
              <a:t>fastest</a:t>
            </a:r>
            <a:r>
              <a:rPr lang="en" sz="1550">
                <a:solidFill>
                  <a:schemeClr val="dk1"/>
                </a:solidFill>
                <a:latin typeface="Calibri"/>
                <a:ea typeface="Calibri"/>
                <a:cs typeface="Calibri"/>
                <a:sym typeface="Calibri"/>
              </a:rPr>
              <a:t> (3.5 Days), </a:t>
            </a:r>
            <a:r>
              <a:rPr b="1" lang="en" sz="1550">
                <a:solidFill>
                  <a:schemeClr val="dk1"/>
                </a:solidFill>
                <a:latin typeface="Calibri"/>
                <a:ea typeface="Calibri"/>
                <a:cs typeface="Calibri"/>
                <a:sym typeface="Calibri"/>
              </a:rPr>
              <a:t>ideal for urgent orders</a:t>
            </a:r>
            <a:r>
              <a:rPr lang="en" sz="1550">
                <a:solidFill>
                  <a:schemeClr val="dk1"/>
                </a:solidFill>
                <a:latin typeface="Calibri"/>
                <a:ea typeface="Calibri"/>
                <a:cs typeface="Calibri"/>
                <a:sym typeface="Calibri"/>
              </a:rPr>
              <a:t>.</a:t>
            </a:r>
            <a:endParaRPr sz="1550">
              <a:solidFill>
                <a:schemeClr val="dk1"/>
              </a:solidFill>
              <a:latin typeface="Calibri"/>
              <a:ea typeface="Calibri"/>
              <a:cs typeface="Calibri"/>
              <a:sym typeface="Calibri"/>
            </a:endParaRPr>
          </a:p>
          <a:p>
            <a:pPr indent="-327025" lvl="0" marL="457200" rtl="0" algn="l">
              <a:lnSpc>
                <a:spcPct val="100000"/>
              </a:lnSpc>
              <a:spcBef>
                <a:spcPts val="1000"/>
              </a:spcBef>
              <a:spcAft>
                <a:spcPts val="0"/>
              </a:spcAft>
              <a:buClr>
                <a:schemeClr val="dk1"/>
              </a:buClr>
              <a:buSzPts val="1550"/>
              <a:buFont typeface="Calibri"/>
              <a:buChar char="●"/>
            </a:pPr>
            <a:r>
              <a:rPr b="1" lang="en" sz="1550">
                <a:solidFill>
                  <a:schemeClr val="dk1"/>
                </a:solidFill>
                <a:latin typeface="Calibri"/>
                <a:ea typeface="Calibri"/>
                <a:cs typeface="Calibri"/>
                <a:sym typeface="Calibri"/>
              </a:rPr>
              <a:t>Standard Delivery</a:t>
            </a:r>
            <a:r>
              <a:rPr lang="en" sz="1550">
                <a:solidFill>
                  <a:schemeClr val="dk1"/>
                </a:solidFill>
                <a:latin typeface="Calibri"/>
                <a:ea typeface="Calibri"/>
                <a:cs typeface="Calibri"/>
                <a:sym typeface="Calibri"/>
              </a:rPr>
              <a:t> takes </a:t>
            </a:r>
            <a:r>
              <a:rPr b="1" lang="en" sz="1550">
                <a:solidFill>
                  <a:schemeClr val="dk1"/>
                </a:solidFill>
                <a:latin typeface="Calibri"/>
                <a:ea typeface="Calibri"/>
                <a:cs typeface="Calibri"/>
                <a:sym typeface="Calibri"/>
              </a:rPr>
              <a:t>10 Days</a:t>
            </a:r>
            <a:r>
              <a:rPr lang="en" sz="1550">
                <a:solidFill>
                  <a:schemeClr val="dk1"/>
                </a:solidFill>
                <a:latin typeface="Calibri"/>
                <a:ea typeface="Calibri"/>
                <a:cs typeface="Calibri"/>
                <a:sym typeface="Calibri"/>
              </a:rPr>
              <a:t>, a </a:t>
            </a:r>
            <a:r>
              <a:rPr b="1" lang="en" sz="1550">
                <a:solidFill>
                  <a:schemeClr val="dk1"/>
                </a:solidFill>
                <a:latin typeface="Calibri"/>
                <a:ea typeface="Calibri"/>
                <a:cs typeface="Calibri"/>
                <a:sym typeface="Calibri"/>
              </a:rPr>
              <a:t>balance between cost and speed</a:t>
            </a:r>
            <a:r>
              <a:rPr lang="en" sz="1550">
                <a:solidFill>
                  <a:schemeClr val="dk1"/>
                </a:solidFill>
                <a:latin typeface="Calibri"/>
                <a:ea typeface="Calibri"/>
                <a:cs typeface="Calibri"/>
                <a:sym typeface="Calibri"/>
              </a:rPr>
              <a:t>.</a:t>
            </a:r>
            <a:endParaRPr sz="1550">
              <a:solidFill>
                <a:schemeClr val="dk1"/>
              </a:solidFill>
              <a:latin typeface="Calibri"/>
              <a:ea typeface="Calibri"/>
              <a:cs typeface="Calibri"/>
              <a:sym typeface="Calibri"/>
            </a:endParaRPr>
          </a:p>
          <a:p>
            <a:pPr indent="-327025" lvl="0" marL="457200" rtl="0" algn="l">
              <a:lnSpc>
                <a:spcPct val="100000"/>
              </a:lnSpc>
              <a:spcBef>
                <a:spcPts val="1000"/>
              </a:spcBef>
              <a:spcAft>
                <a:spcPts val="0"/>
              </a:spcAft>
              <a:buClr>
                <a:schemeClr val="dk1"/>
              </a:buClr>
              <a:buSzPts val="1550"/>
              <a:buFont typeface="Calibri"/>
              <a:buChar char="●"/>
            </a:pPr>
            <a:r>
              <a:rPr b="1" lang="en" sz="1550">
                <a:solidFill>
                  <a:schemeClr val="dk1"/>
                </a:solidFill>
                <a:latin typeface="Calibri"/>
                <a:ea typeface="Calibri"/>
                <a:cs typeface="Calibri"/>
                <a:sym typeface="Calibri"/>
              </a:rPr>
              <a:t>International Shipments</a:t>
            </a:r>
            <a:r>
              <a:rPr lang="en" sz="1550">
                <a:solidFill>
                  <a:schemeClr val="dk1"/>
                </a:solidFill>
                <a:latin typeface="Calibri"/>
                <a:ea typeface="Calibri"/>
                <a:cs typeface="Calibri"/>
                <a:sym typeface="Calibri"/>
              </a:rPr>
              <a:t> take the </a:t>
            </a:r>
            <a:r>
              <a:rPr b="1" lang="en" sz="1550">
                <a:solidFill>
                  <a:schemeClr val="dk1"/>
                </a:solidFill>
                <a:latin typeface="Calibri"/>
                <a:ea typeface="Calibri"/>
                <a:cs typeface="Calibri"/>
                <a:sym typeface="Calibri"/>
              </a:rPr>
              <a:t>longest</a:t>
            </a:r>
            <a:r>
              <a:rPr lang="en" sz="1550">
                <a:solidFill>
                  <a:schemeClr val="dk1"/>
                </a:solidFill>
                <a:latin typeface="Calibri"/>
                <a:ea typeface="Calibri"/>
                <a:cs typeface="Calibri"/>
                <a:sym typeface="Calibri"/>
              </a:rPr>
              <a:t> (15 Days).</a:t>
            </a:r>
            <a:endParaRPr sz="1550">
              <a:solidFill>
                <a:schemeClr val="dk1"/>
              </a:solidFill>
              <a:latin typeface="Calibri"/>
              <a:ea typeface="Calibri"/>
              <a:cs typeface="Calibri"/>
              <a:sym typeface="Calibri"/>
            </a:endParaRPr>
          </a:p>
          <a:p>
            <a:pPr indent="-327025" lvl="0" marL="457200" rtl="0" algn="l">
              <a:lnSpc>
                <a:spcPct val="100000"/>
              </a:lnSpc>
              <a:spcBef>
                <a:spcPts val="1000"/>
              </a:spcBef>
              <a:spcAft>
                <a:spcPts val="0"/>
              </a:spcAft>
              <a:buClr>
                <a:schemeClr val="dk1"/>
              </a:buClr>
              <a:buSzPts val="1550"/>
              <a:buFont typeface="Calibri"/>
              <a:buChar char="●"/>
            </a:pPr>
            <a:r>
              <a:rPr b="1" lang="en" sz="1550">
                <a:solidFill>
                  <a:schemeClr val="dk1"/>
                </a:solidFill>
                <a:latin typeface="Calibri"/>
                <a:ea typeface="Calibri"/>
                <a:cs typeface="Calibri"/>
                <a:sym typeface="Calibri"/>
              </a:rPr>
              <a:t>Customers ordering from abroad</a:t>
            </a:r>
            <a:r>
              <a:rPr lang="en" sz="1550">
                <a:solidFill>
                  <a:schemeClr val="dk1"/>
                </a:solidFill>
                <a:latin typeface="Calibri"/>
                <a:ea typeface="Calibri"/>
                <a:cs typeface="Calibri"/>
                <a:sym typeface="Calibri"/>
              </a:rPr>
              <a:t> face the </a:t>
            </a:r>
            <a:r>
              <a:rPr b="1" lang="en" sz="1550">
                <a:solidFill>
                  <a:schemeClr val="dk1"/>
                </a:solidFill>
                <a:latin typeface="Calibri"/>
                <a:ea typeface="Calibri"/>
                <a:cs typeface="Calibri"/>
                <a:sym typeface="Calibri"/>
              </a:rPr>
              <a:t>highest wait times</a:t>
            </a:r>
            <a:r>
              <a:rPr lang="en" sz="1550">
                <a:solidFill>
                  <a:schemeClr val="dk1"/>
                </a:solidFill>
                <a:latin typeface="Calibri"/>
                <a:ea typeface="Calibri"/>
                <a:cs typeface="Calibri"/>
                <a:sym typeface="Calibri"/>
              </a:rPr>
              <a:t>, which could </a:t>
            </a:r>
            <a:r>
              <a:rPr b="1" lang="en" sz="1550">
                <a:solidFill>
                  <a:schemeClr val="dk1"/>
                </a:solidFill>
                <a:latin typeface="Calibri"/>
                <a:ea typeface="Calibri"/>
                <a:cs typeface="Calibri"/>
                <a:sym typeface="Calibri"/>
              </a:rPr>
              <a:t>impact </a:t>
            </a:r>
            <a:r>
              <a:rPr b="1" lang="en" sz="1550">
                <a:solidFill>
                  <a:schemeClr val="dk1"/>
                </a:solidFill>
                <a:latin typeface="Calibri"/>
                <a:ea typeface="Calibri"/>
                <a:cs typeface="Calibri"/>
                <a:sym typeface="Calibri"/>
              </a:rPr>
              <a:t>purchasing decisions</a:t>
            </a:r>
            <a:r>
              <a:rPr lang="en" sz="1550">
                <a:solidFill>
                  <a:schemeClr val="dk1"/>
                </a:solidFill>
                <a:latin typeface="Calibri"/>
                <a:ea typeface="Calibri"/>
                <a:cs typeface="Calibri"/>
                <a:sym typeface="Calibri"/>
              </a:rPr>
              <a:t>.</a:t>
            </a:r>
            <a:endParaRPr sz="1550">
              <a:solidFill>
                <a:schemeClr val="dk1"/>
              </a:solidFill>
              <a:latin typeface="Calibri"/>
              <a:ea typeface="Calibri"/>
              <a:cs typeface="Calibri"/>
              <a:sym typeface="Calibri"/>
            </a:endParaRPr>
          </a:p>
          <a:p>
            <a:pPr indent="0" lvl="0" marL="457200" rtl="0" algn="l">
              <a:lnSpc>
                <a:spcPct val="100000"/>
              </a:lnSpc>
              <a:spcBef>
                <a:spcPts val="1000"/>
              </a:spcBef>
              <a:spcAft>
                <a:spcPts val="0"/>
              </a:spcAft>
              <a:buNone/>
            </a:pPr>
            <a:r>
              <a:t/>
            </a:r>
            <a:endParaRPr sz="700">
              <a:solidFill>
                <a:schemeClr val="dk1"/>
              </a:solidFill>
              <a:latin typeface="Calibri"/>
              <a:ea typeface="Calibri"/>
              <a:cs typeface="Calibri"/>
              <a:sym typeface="Calibri"/>
            </a:endParaRPr>
          </a:p>
          <a:p>
            <a:pPr indent="0" lvl="0" marL="457200" rtl="0" algn="l">
              <a:lnSpc>
                <a:spcPct val="100000"/>
              </a:lnSpc>
              <a:spcBef>
                <a:spcPts val="1000"/>
              </a:spcBef>
              <a:spcAft>
                <a:spcPts val="0"/>
              </a:spcAft>
              <a:buNone/>
            </a:pPr>
            <a:r>
              <a:rPr b="1" lang="en" sz="1550" u="sng">
                <a:solidFill>
                  <a:schemeClr val="dk1"/>
                </a:solidFill>
                <a:latin typeface="Calibri"/>
                <a:ea typeface="Calibri"/>
                <a:cs typeface="Calibri"/>
                <a:sym typeface="Calibri"/>
              </a:rPr>
              <a:t>RECOMMENDATIONS</a:t>
            </a:r>
            <a:endParaRPr b="1" sz="1550" u="sng">
              <a:solidFill>
                <a:schemeClr val="dk1"/>
              </a:solidFill>
              <a:latin typeface="Calibri"/>
              <a:ea typeface="Calibri"/>
              <a:cs typeface="Calibri"/>
              <a:sym typeface="Calibri"/>
            </a:endParaRPr>
          </a:p>
          <a:p>
            <a:pPr indent="-327025" lvl="0" marL="457200" rtl="0" algn="l">
              <a:lnSpc>
                <a:spcPct val="100000"/>
              </a:lnSpc>
              <a:spcBef>
                <a:spcPts val="1000"/>
              </a:spcBef>
              <a:spcAft>
                <a:spcPts val="1000"/>
              </a:spcAft>
              <a:buClr>
                <a:schemeClr val="dk1"/>
              </a:buClr>
              <a:buSzPts val="1550"/>
              <a:buFont typeface="Calibri"/>
              <a:buChar char="●"/>
            </a:pPr>
            <a:r>
              <a:rPr b="1" lang="en" sz="1550">
                <a:solidFill>
                  <a:schemeClr val="dk1"/>
                </a:solidFill>
                <a:latin typeface="Calibri"/>
                <a:ea typeface="Calibri"/>
                <a:cs typeface="Calibri"/>
                <a:sym typeface="Calibri"/>
              </a:rPr>
              <a:t>Improving logistics</a:t>
            </a:r>
            <a:r>
              <a:rPr lang="en" sz="1550">
                <a:solidFill>
                  <a:schemeClr val="dk1"/>
                </a:solidFill>
                <a:latin typeface="Calibri"/>
                <a:ea typeface="Calibri"/>
                <a:cs typeface="Calibri"/>
                <a:sym typeface="Calibri"/>
              </a:rPr>
              <a:t>, </a:t>
            </a:r>
            <a:r>
              <a:rPr b="1" lang="en" sz="1550">
                <a:solidFill>
                  <a:schemeClr val="dk1"/>
                </a:solidFill>
                <a:latin typeface="Calibri"/>
                <a:ea typeface="Calibri"/>
                <a:cs typeface="Calibri"/>
                <a:sym typeface="Calibri"/>
              </a:rPr>
              <a:t>optimizing inventory management</a:t>
            </a:r>
            <a:r>
              <a:rPr lang="en" sz="1550">
                <a:solidFill>
                  <a:schemeClr val="dk1"/>
                </a:solidFill>
                <a:latin typeface="Calibri"/>
                <a:ea typeface="Calibri"/>
                <a:cs typeface="Calibri"/>
                <a:sym typeface="Calibri"/>
              </a:rPr>
              <a:t>, and </a:t>
            </a:r>
            <a:r>
              <a:rPr b="1" lang="en" sz="1550">
                <a:solidFill>
                  <a:schemeClr val="dk1"/>
                </a:solidFill>
                <a:latin typeface="Calibri"/>
                <a:ea typeface="Calibri"/>
                <a:cs typeface="Calibri"/>
                <a:sym typeface="Calibri"/>
              </a:rPr>
              <a:t>offering alternative shipping methods</a:t>
            </a:r>
            <a:r>
              <a:rPr lang="en" sz="1550">
                <a:solidFill>
                  <a:schemeClr val="dk1"/>
                </a:solidFill>
                <a:latin typeface="Calibri"/>
                <a:ea typeface="Calibri"/>
                <a:cs typeface="Calibri"/>
                <a:sym typeface="Calibri"/>
              </a:rPr>
              <a:t> can help </a:t>
            </a:r>
            <a:r>
              <a:rPr b="1" lang="en" sz="1550">
                <a:solidFill>
                  <a:schemeClr val="dk1"/>
                </a:solidFill>
                <a:latin typeface="Calibri"/>
                <a:ea typeface="Calibri"/>
                <a:cs typeface="Calibri"/>
                <a:sym typeface="Calibri"/>
              </a:rPr>
              <a:t>lower delays</a:t>
            </a:r>
            <a:r>
              <a:rPr lang="en" sz="1550">
                <a:solidFill>
                  <a:schemeClr val="dk1"/>
                </a:solidFill>
                <a:latin typeface="Calibri"/>
                <a:ea typeface="Calibri"/>
                <a:cs typeface="Calibri"/>
                <a:sym typeface="Calibri"/>
              </a:rPr>
              <a:t>, enhancing </a:t>
            </a:r>
            <a:r>
              <a:rPr b="1" lang="en" sz="1550">
                <a:solidFill>
                  <a:schemeClr val="dk1"/>
                </a:solidFill>
                <a:latin typeface="Calibri"/>
                <a:ea typeface="Calibri"/>
                <a:cs typeface="Calibri"/>
                <a:sym typeface="Calibri"/>
              </a:rPr>
              <a:t>customer satisfaction</a:t>
            </a:r>
            <a:r>
              <a:rPr lang="en" sz="1550">
                <a:solidFill>
                  <a:schemeClr val="dk1"/>
                </a:solidFill>
                <a:latin typeface="Calibri"/>
                <a:ea typeface="Calibri"/>
                <a:cs typeface="Calibri"/>
                <a:sym typeface="Calibri"/>
              </a:rPr>
              <a:t>.</a:t>
            </a:r>
            <a:endParaRPr b="1" sz="1550" u="sng">
              <a:solidFill>
                <a:schemeClr val="dk1"/>
              </a:solidFill>
              <a:latin typeface="Calibri"/>
              <a:ea typeface="Calibri"/>
              <a:cs typeface="Calibri"/>
              <a:sym typeface="Calibri"/>
            </a:endParaRPr>
          </a:p>
        </p:txBody>
      </p:sp>
      <p:pic>
        <p:nvPicPr>
          <p:cNvPr id="120" name="Google Shape;120;p22"/>
          <p:cNvPicPr preferRelativeResize="0"/>
          <p:nvPr/>
        </p:nvPicPr>
        <p:blipFill>
          <a:blip r:embed="rId3">
            <a:alphaModFix/>
          </a:blip>
          <a:stretch>
            <a:fillRect/>
          </a:stretch>
        </p:blipFill>
        <p:spPr>
          <a:xfrm>
            <a:off x="5169575" y="1355150"/>
            <a:ext cx="3688675" cy="2338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