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93ddec6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93ddec6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73e71dc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73e71dc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73e71dc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73e71dc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73e71d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73e71d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73e71dc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73e71dc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73e71dc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73e71dc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73e71dc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73e71dc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de3d34b3c_0_1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de3d34b3c_0_1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dfa832f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dfa832f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dfa832fb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2dfa832fb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de3d34b3c_0_9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2de3d34b3c_0_9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de3d34b3c_0_1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2de3d34b3c_0_1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" name="Google Shape;73;g32de3d34b3c_0_1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e3d34b3c_0_1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2de3d34b3c_0_1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2de3d34b3c_0_1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de3d34b3c_0_1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2de3d34b3c_0_1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e3d34b3c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de3d34b3c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de3d34b3c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de3d34b3c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73e71dc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73e71dc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3e71dc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3e71dc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825" y="1461800"/>
            <a:ext cx="1201902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065550" y="2694675"/>
            <a:ext cx="67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Astrosage Dataset Analysis</a:t>
            </a:r>
            <a:endParaRPr sz="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737225" y="3615750"/>
            <a:ext cx="301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by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Aminesh Kumar Singh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95600" y="6858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152400" y="1066800"/>
            <a:ext cx="41697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Gurus have avg rating &lt;1 , i.e. Poor performing.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9 have avg ratings &gt; 5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Gurus have ratings between 2 to 5.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verall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rating is 2.9, which is low.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gurus in ratings 5-8, indicating improvement potential.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</a:t>
            </a:r>
            <a:endParaRPr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training for gurus with ratings &lt;4 to improve interactions.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performance-based incentives for higher ratings.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321550" y="152400"/>
            <a:ext cx="44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GURU PERFORMANCE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500" y="1437600"/>
            <a:ext cx="3648075" cy="253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371600"/>
            <a:ext cx="3943350" cy="2924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4"/>
          <p:cNvSpPr txBox="1"/>
          <p:nvPr/>
        </p:nvSpPr>
        <p:spPr>
          <a:xfrm>
            <a:off x="121675" y="1005300"/>
            <a:ext cx="42603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Success Rate: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32% of requests are successfully completed. 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Failure Rates: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57% request are either Incomplete or failed and rest 11% belong to other logs.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Areas: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 issues with "No Answer," "Busy", “Incomplete” and "Failed" calls.</a:t>
            </a: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Support Processes: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Upgrade systems, train staff, reduce response times, </a:t>
            </a: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automated callbacks.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Queue Management: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agent availability or improve call routing. 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>
            <a:off x="6188600" y="2150675"/>
            <a:ext cx="7380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4"/>
          <p:cNvSpPr txBox="1"/>
          <p:nvPr/>
        </p:nvSpPr>
        <p:spPr>
          <a:xfrm>
            <a:off x="2286000" y="152400"/>
            <a:ext cx="44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 TYPE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914225"/>
            <a:ext cx="4010025" cy="2390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3429000"/>
            <a:ext cx="4010025" cy="1471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 txBox="1"/>
          <p:nvPr/>
        </p:nvSpPr>
        <p:spPr>
          <a:xfrm>
            <a:off x="116875" y="1005975"/>
            <a:ext cx="4257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72 %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on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Gurucool website whe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 only  28 % of them were on App.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58.5 % of revenue comes from App despite significant lower activity compared to Gurucool.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 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Calls users prefer App over Gurucool, whereas Chat services are only available on Gurucool.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chat services on Apps as well as its more profitable platform and currently has lower customer base.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057400" y="152400"/>
            <a:ext cx="49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500" y="2362200"/>
            <a:ext cx="2227200" cy="2674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500" y="2286000"/>
            <a:ext cx="2227200" cy="2751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6"/>
          <p:cNvSpPr txBox="1"/>
          <p:nvPr/>
        </p:nvSpPr>
        <p:spPr>
          <a:xfrm>
            <a:off x="152400" y="838200"/>
            <a:ext cx="426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1" i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Total of 131 Gurus, generated revenue of 214K, from 28027 requests, with rating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of 2.9 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Top 10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Gurus contributed 120k(56%) of total revenue, from 8312(30%) requests, with avg rating of 3.3 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648200" y="914400"/>
            <a:ext cx="42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Top 10 users have made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567(2%) of total requests and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contributed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81k(38%) of total revenue, with an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satisfaction score of 3.5.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35525" y="2590800"/>
            <a:ext cx="215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 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and training.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performance metrics.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and  reward.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Upgrade technology and tools.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648200" y="2362200"/>
            <a:ext cx="2154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 </a:t>
            </a:r>
            <a:endParaRPr b="1" i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issues with "No Answer," "Busy", “Incomplete” and "Failed" calls.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Offering free and complimentary chats and calls to expand customer base.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676400" y="152400"/>
            <a:ext cx="57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GURUS &amp; TOP USERS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0" y="3049550"/>
            <a:ext cx="3352800" cy="1979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911050"/>
            <a:ext cx="3352800" cy="2033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7"/>
          <p:cNvSpPr txBox="1"/>
          <p:nvPr/>
        </p:nvSpPr>
        <p:spPr>
          <a:xfrm>
            <a:off x="202125" y="1113450"/>
            <a:ext cx="37212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App &amp; Gurucool are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Profitable.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Call &amp; Chat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sare Significantly Profitable 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Generated higher revenue compared to Chat services.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generates more revenue compared to Gurucool.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Services need to be monetized in better way.  As revenue generation is low.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2514600" y="152400"/>
            <a:ext cx="41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&amp; 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3382225"/>
            <a:ext cx="4419600" cy="86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705825"/>
            <a:ext cx="4419600" cy="86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8"/>
          <p:cNvSpPr txBox="1"/>
          <p:nvPr/>
        </p:nvSpPr>
        <p:spPr>
          <a:xfrm>
            <a:off x="245525" y="716375"/>
            <a:ext cx="43266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31%  were Call requests &amp; 69% were Chat requests.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and Profits from Calls is much higher compared to Chats.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Likewise Customer Satisfaction Rate is is higher for Calls(3.5) wrt Chats(2.7).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Activity per day is low for both the services.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rate of Calls(41%) is better than Chat(28)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for Calls(3629) is smaller in </a:t>
            </a: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Chats(7524)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training and improvement in Chat services completion rates.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call services, should work on expanding users base, as this service brings higher revenue and profits</a:t>
            </a:r>
            <a:r>
              <a:rPr b="1" i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5834950" y="1272850"/>
            <a:ext cx="2045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b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834950" y="2949250"/>
            <a:ext cx="2045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Chats</a:t>
            </a:r>
            <a:endParaRPr b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124200" y="152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vs CALL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389875" y="14000"/>
            <a:ext cx="4020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1000"/>
            <a:ext cx="9143999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508000" y="1156325"/>
            <a:ext cx="84012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ANALYZING ALL THESE INSIGHTS I RECOMMEND THE COMPANY TO INVEST 1 CRORE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TO</a:t>
            </a:r>
            <a:r>
              <a:rPr b="1" i="0" lang="en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nvest in targeted training programs.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real-time feedback tools.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advanced call technology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predictive algorithms for traffic management.</a:t>
            </a:r>
            <a:endParaRPr i="1" sz="15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Invest</a:t>
            </a:r>
            <a:r>
              <a:rPr i="1" lang="en" sz="15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building another cloud phone system to manage the 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load.</a:t>
            </a:r>
            <a:endParaRPr i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Buying new high-tech equipment. And 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Upgrading the APP.</a:t>
            </a:r>
            <a:endParaRPr i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Introducin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i="1" lang="en" sz="15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chatbots, E-puja feature by video call.</a:t>
            </a:r>
            <a:endParaRPr i="1" sz="15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CRM tools for better query management. </a:t>
            </a:r>
            <a:endParaRPr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steps will enhance customer satisfaction, optimize operations,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increase profitability for AstroSage.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2717798" y="472064"/>
            <a:ext cx="3390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550" y="1607550"/>
            <a:ext cx="2143425" cy="24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2717798" y="472064"/>
            <a:ext cx="3390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609600" y="990600"/>
            <a:ext cx="76416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Findings:</a:t>
            </a:r>
            <a:endParaRPr i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chat activity, low revenue.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Uneven workload distribution.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gaps.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mplications:</a:t>
            </a:r>
            <a:endParaRPr i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Efficiency: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Optimize technology and balance workload.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Growth: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Improve agent training and upgrade technology.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Invest in technology and training.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Statement:</a:t>
            </a:r>
            <a:endParaRPr b="1" i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these recommendations will improve AstroSage's efficiency,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satisfaction, and market competitiveness.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24" y="1261296"/>
            <a:ext cx="2643175" cy="243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95400"/>
            <a:ext cx="65055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10948" y="1382391"/>
            <a:ext cx="80946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AstroSage has received a 1 crore investment and aims to optimize its call center </a:t>
            </a:r>
            <a:endParaRPr i="1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operations. The goal is to determine how to allocate this investment to maximize </a:t>
            </a:r>
            <a:endParaRPr i="1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efficiency, customer satisfaction, and profitability. The analysis will </a:t>
            </a:r>
            <a:endParaRPr i="1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historical call data, performance metrics, and market trends to make </a:t>
            </a:r>
            <a:endParaRPr i="1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informed decisions.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11148" y="650683"/>
            <a:ext cx="457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35389" y="4748160"/>
            <a:ext cx="39600" cy="3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045100" y="533400"/>
            <a:ext cx="6470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goal is to provide a comprehensive and data-driven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to stakeholders.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gain insights and key patterns.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suggestions for user satisfaction and effectiveness in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service.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investment strategies in training programs, technology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updates and hiring.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This image is of a man seen from the back. " id="82" name="Google Shape;82;p17"/>
          <p:cNvGrpSpPr/>
          <p:nvPr/>
        </p:nvGrpSpPr>
        <p:grpSpPr>
          <a:xfrm flipH="1">
            <a:off x="6711261" y="1435654"/>
            <a:ext cx="2060150" cy="2283179"/>
            <a:chOff x="4832350" y="3127375"/>
            <a:chExt cx="2668588" cy="2679787"/>
          </a:xfrm>
        </p:grpSpPr>
        <p:sp>
          <p:nvSpPr>
            <p:cNvPr id="83" name="Google Shape;83;p17"/>
            <p:cNvSpPr/>
            <p:nvPr/>
          </p:nvSpPr>
          <p:spPr>
            <a:xfrm>
              <a:off x="6364288" y="3810000"/>
              <a:ext cx="1004888" cy="1736725"/>
            </a:xfrm>
            <a:custGeom>
              <a:rect b="b" l="l" r="r" t="t"/>
              <a:pathLst>
                <a:path extrusionOk="0" h="303" w="175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4905375" y="3141662"/>
              <a:ext cx="2479800" cy="26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6610350" y="4210050"/>
              <a:ext cx="752475" cy="1301750"/>
            </a:xfrm>
            <a:custGeom>
              <a:rect b="b" l="l" r="r" t="t"/>
              <a:pathLst>
                <a:path extrusionOk="0" h="227" w="131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883150" y="5529263"/>
              <a:ext cx="2451100" cy="257175"/>
            </a:xfrm>
            <a:custGeom>
              <a:rect b="b" l="l" r="r" t="t"/>
              <a:pathLst>
                <a:path extrusionOk="0" h="162" w="1544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  <a:gs pos="100000">
                  <a:srgbClr val="03034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313363" y="4187825"/>
              <a:ext cx="1520825" cy="1598613"/>
            </a:xfrm>
            <a:custGeom>
              <a:rect b="b" l="l" r="r" t="t"/>
              <a:pathLst>
                <a:path extrusionOk="0" h="279" w="265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832350" y="4359275"/>
              <a:ext cx="1382713" cy="1152525"/>
            </a:xfrm>
            <a:custGeom>
              <a:rect b="b" l="l" r="r" t="t"/>
              <a:pathLst>
                <a:path extrusionOk="0" h="201" w="24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450013" y="4960938"/>
              <a:ext cx="333375" cy="750888"/>
            </a:xfrm>
            <a:custGeom>
              <a:rect b="b" l="l" r="r" t="t"/>
              <a:pathLst>
                <a:path extrusionOk="0" h="131" w="66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799903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-1239339">
              <a:off x="6924732" y="4582914"/>
              <a:ext cx="305425" cy="642130"/>
            </a:xfrm>
            <a:custGeom>
              <a:rect b="b" l="l" r="r" t="t"/>
              <a:pathLst>
                <a:path extrusionOk="0" h="953733" w="453638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799903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065838" y="4297363"/>
              <a:ext cx="1435100" cy="1168400"/>
            </a:xfrm>
            <a:custGeom>
              <a:rect b="b" l="l" r="r" t="t"/>
              <a:pathLst>
                <a:path extrusionOk="0" h="204" w="250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664200" y="3127375"/>
              <a:ext cx="809625" cy="1135063"/>
            </a:xfrm>
            <a:custGeom>
              <a:rect b="b" l="l" r="r" t="t"/>
              <a:pathLst>
                <a:path extrusionOk="0" h="198" w="141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664200" y="3127375"/>
              <a:ext cx="781050" cy="900113"/>
            </a:xfrm>
            <a:custGeom>
              <a:rect b="b" l="l" r="r" t="t"/>
              <a:pathLst>
                <a:path extrusionOk="0" h="157" w="136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0">
                  <a:srgbClr val="F7BDBB"/>
                </a:gs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664200" y="3127375"/>
              <a:ext cx="781050" cy="566738"/>
            </a:xfrm>
            <a:custGeom>
              <a:rect b="b" l="l" r="r" t="t"/>
              <a:pathLst>
                <a:path extrusionOk="0" h="99" w="136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289675" y="3775075"/>
              <a:ext cx="68263" cy="92075"/>
            </a:xfrm>
            <a:custGeom>
              <a:rect b="b" l="l" r="r" t="t"/>
              <a:pathLst>
                <a:path extrusionOk="0" h="16" w="12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324600" y="3792538"/>
              <a:ext cx="131763" cy="360363"/>
            </a:xfrm>
            <a:custGeom>
              <a:rect b="b" l="l" r="r" t="t"/>
              <a:pathLst>
                <a:path extrusionOk="0" h="63" w="2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324600" y="4010025"/>
              <a:ext cx="74613" cy="142875"/>
            </a:xfrm>
            <a:custGeom>
              <a:rect b="b" l="l" r="r" t="t"/>
              <a:pathLst>
                <a:path extrusionOk="0" h="25" w="13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2745"/>
                  </a:srgbClr>
                </a:gs>
                <a:gs pos="51000">
                  <a:srgbClr val="4BC3E2">
                    <a:alpha val="0"/>
                  </a:srgbClr>
                </a:gs>
                <a:gs pos="100000">
                  <a:srgbClr val="4BC3E2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832350" y="3162300"/>
              <a:ext cx="1503363" cy="2624138"/>
            </a:xfrm>
            <a:custGeom>
              <a:rect b="b" l="l" r="r" t="t"/>
              <a:pathLst>
                <a:path extrusionOk="0" h="458" w="262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799903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192713" y="5167313"/>
              <a:ext cx="236538" cy="338138"/>
            </a:xfrm>
            <a:custGeom>
              <a:rect b="b" l="l" r="r" t="t"/>
              <a:pathLst>
                <a:path extrusionOk="0" h="59" w="41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588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191250" y="3625850"/>
              <a:ext cx="333375" cy="217488"/>
            </a:xfrm>
            <a:custGeom>
              <a:rect b="b" l="l" r="r" t="t"/>
              <a:pathLst>
                <a:path extrusionOk="0" h="38" w="5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538394" y="3930239"/>
              <a:ext cx="104950" cy="82726"/>
            </a:xfrm>
            <a:custGeom>
              <a:rect b="b" l="l" r="r" t="t"/>
              <a:pathLst>
                <a:path extrusionOk="0" h="82726" w="10495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86362" y="3924595"/>
              <a:ext cx="104950" cy="82726"/>
            </a:xfrm>
            <a:custGeom>
              <a:rect b="b" l="l" r="r" t="t"/>
              <a:pathLst>
                <a:path extrusionOk="0" h="82726" w="10495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832786" y="4279895"/>
              <a:ext cx="465015" cy="55559"/>
            </a:xfrm>
            <a:custGeom>
              <a:rect b="b" l="l" r="r" t="t"/>
              <a:pathLst>
                <a:path extrusionOk="0" h="55559" w="465015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668375" y="1263100"/>
            <a:ext cx="60738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DATA :    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analyzed for KPI’s and other important metrics.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DATA CLEANING:        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raw data is cleaned by different excel  functions.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Missing values are been filled and formatting is done.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DASHBOARD:	    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data is summarized in the form of dashboard.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KEY INSIGHTS   :	  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suggestions on the basis of insights for customer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satisfaction and profitability boost.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743200" y="533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52400" y="821275"/>
            <a:ext cx="8696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Performance Indicators (KPIs)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Requests :      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26K monthly users.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Gurus: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  131 dedicated gurus.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Revenue: 		  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revenue over 2 lakhs.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	   1 crore investment for business optimization.	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Preprocessing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 Removal: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Removed non-informative columns.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Consistency: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One to One mapping for Guru name &amp; GuruIDs.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Combining columns Removed unwanted characters and  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handled missing values optimization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Utilization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Analysis: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Deep dive into AstroSage's business model. 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Understand user behavior, internal challenges,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and areas for improvement.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Guidance: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strategic areas for resource allocation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1300"/>
          </a:p>
        </p:txBody>
      </p:sp>
      <p:sp>
        <p:nvSpPr>
          <p:cNvPr id="111" name="Google Shape;111;p18"/>
          <p:cNvSpPr txBox="1"/>
          <p:nvPr/>
        </p:nvSpPr>
        <p:spPr>
          <a:xfrm>
            <a:off x="2743200" y="479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197150" y="456525"/>
            <a:ext cx="2214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954150" y="2260125"/>
            <a:ext cx="64737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Received a total of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28027 requests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served by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 Gurus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span of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 days.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of 2.1L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whooping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of 99K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only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32%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alarming.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Likewise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score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 low as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below average.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average of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250 requests per day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means approximately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requests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handled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guru per day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Indicating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traffic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really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49% customer retention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considered good and they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contribute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98% of revenue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Hence, higher customer retention will boom the revenue significantly.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975" y="921225"/>
            <a:ext cx="7477524" cy="1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500" y="1449500"/>
            <a:ext cx="4284325" cy="273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0"/>
          <p:cNvSpPr txBox="1"/>
          <p:nvPr/>
        </p:nvSpPr>
        <p:spPr>
          <a:xfrm>
            <a:off x="146925" y="1295400"/>
            <a:ext cx="38979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of 28027 with avg of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250/day &amp; 1.9/day/Guru, indicating low activity.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Issue: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Suggests low user base or traffic.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Compounding Problem: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Declining call volume highlights business risks.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Urgent Action: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Sustained decline poses critical challenges.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i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Solution: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Boost marketing and offer incentives.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209800" y="152400"/>
            <a:ext cx="467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WISE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REQUESTS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050" y="1704750"/>
            <a:ext cx="4334850" cy="226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1"/>
          <p:cNvSpPr txBox="1"/>
          <p:nvPr/>
        </p:nvSpPr>
        <p:spPr>
          <a:xfrm>
            <a:off x="152400" y="1295400"/>
            <a:ext cx="4191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Hours: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Daily traffic peaks between 6 AM and 4 PM.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Importance: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time period is crucial for the business.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Requirement: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Highly skilled professionals needed for optimal customer satisfaction.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Flexible staffing and shift optimization for efficient workload distribution.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514600" y="152400"/>
            <a:ext cx="40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HOURLY TRAFFIC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52400" y="990600"/>
            <a:ext cx="3943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7256 times Guru gets the rating of 0.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rating is 2.9, which is low overall rating.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gurus in ratings 5-8, indicating improvement potential.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gurus achieve top ratings.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</a:t>
            </a:r>
            <a:endParaRPr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training for gurus with ratings 2-4 to improve interactions.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performance-based incentives for higher ratings.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75" y="1447800"/>
            <a:ext cx="4190150" cy="279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2"/>
          <p:cNvSpPr txBox="1"/>
          <p:nvPr/>
        </p:nvSpPr>
        <p:spPr>
          <a:xfrm>
            <a:off x="2321550" y="152400"/>
            <a:ext cx="44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