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Serif Black"/>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RobotoSerifBlack-boldItalic.fntdata"/><Relationship Id="rId12" Type="http://schemas.openxmlformats.org/officeDocument/2006/relationships/slide" Target="slides/slide7.xml"/><Relationship Id="rId23" Type="http://schemas.openxmlformats.org/officeDocument/2006/relationships/font" Target="fonts/RobotoSerifBlac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04a73392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04a73392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04a73392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04a73392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04a733922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04a733922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04a73392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04a73392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4e85134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4e85134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4e851345a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4e851345a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4e851345a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4e851345a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4e851345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4e851345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04a733922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3304a733922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04a733922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04a733922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04a73392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04a73392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04a73392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04a73392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04a733922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04a733922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04a73392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04a73392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04a733922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04a733922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04a73392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04a73392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59" name="Shape 59"/>
        <p:cNvGrpSpPr/>
        <p:nvPr/>
      </p:nvGrpSpPr>
      <p:grpSpPr>
        <a:xfrm>
          <a:off x="0" y="0"/>
          <a:ext cx="0" cy="0"/>
          <a:chOff x="0" y="0"/>
          <a:chExt cx="0" cy="0"/>
        </a:xfrm>
      </p:grpSpPr>
      <p:sp>
        <p:nvSpPr>
          <p:cNvPr id="60" name="Google Shape;60;p14"/>
          <p:cNvSpPr txBox="1"/>
          <p:nvPr/>
        </p:nvSpPr>
        <p:spPr>
          <a:xfrm>
            <a:off x="2932350" y="381525"/>
            <a:ext cx="3000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Calibri"/>
                <a:ea typeface="Calibri"/>
                <a:cs typeface="Calibri"/>
                <a:sym typeface="Calibri"/>
              </a:rPr>
              <a:t>SQL</a:t>
            </a:r>
            <a:r>
              <a:rPr b="1" lang="en" sz="3000">
                <a:solidFill>
                  <a:schemeClr val="dk1"/>
                </a:solidFill>
                <a:latin typeface="Calibri"/>
                <a:ea typeface="Calibri"/>
                <a:cs typeface="Calibri"/>
                <a:sym typeface="Calibri"/>
              </a:rPr>
              <a:t> PROJECT</a:t>
            </a:r>
            <a:endParaRPr b="1" sz="3000">
              <a:solidFill>
                <a:schemeClr val="dk1"/>
              </a:solidFill>
              <a:latin typeface="Calibri"/>
              <a:ea typeface="Calibri"/>
              <a:cs typeface="Calibri"/>
              <a:sym typeface="Calibri"/>
            </a:endParaRPr>
          </a:p>
        </p:txBody>
      </p:sp>
      <p:sp>
        <p:nvSpPr>
          <p:cNvPr id="61" name="Google Shape;61;p14"/>
          <p:cNvSpPr txBox="1"/>
          <p:nvPr/>
        </p:nvSpPr>
        <p:spPr>
          <a:xfrm>
            <a:off x="1143000" y="1371600"/>
            <a:ext cx="65787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500">
                <a:solidFill>
                  <a:srgbClr val="351C75"/>
                </a:solidFill>
                <a:latin typeface="Calibri"/>
                <a:ea typeface="Calibri"/>
                <a:cs typeface="Calibri"/>
                <a:sym typeface="Calibri"/>
              </a:rPr>
              <a:t>Social Media</a:t>
            </a:r>
            <a:r>
              <a:rPr b="1" lang="en" sz="4500">
                <a:solidFill>
                  <a:srgbClr val="351C75"/>
                </a:solidFill>
                <a:latin typeface="Calibri"/>
                <a:ea typeface="Calibri"/>
                <a:cs typeface="Calibri"/>
                <a:sym typeface="Calibri"/>
              </a:rPr>
              <a:t> Analysis</a:t>
            </a:r>
            <a:endParaRPr b="1" sz="4500">
              <a:solidFill>
                <a:srgbClr val="351C75"/>
              </a:solidFill>
              <a:latin typeface="Calibri"/>
              <a:ea typeface="Calibri"/>
              <a:cs typeface="Calibri"/>
              <a:sym typeface="Calibri"/>
            </a:endParaRPr>
          </a:p>
          <a:p>
            <a:pPr indent="0" lvl="0" marL="0" rtl="0" algn="ctr">
              <a:spcBef>
                <a:spcPts val="0"/>
              </a:spcBef>
              <a:spcAft>
                <a:spcPts val="0"/>
              </a:spcAft>
              <a:buNone/>
            </a:pPr>
            <a:r>
              <a:rPr b="1" lang="en" sz="4500">
                <a:solidFill>
                  <a:srgbClr val="351C75"/>
                </a:solidFill>
                <a:latin typeface="Calibri"/>
                <a:ea typeface="Calibri"/>
                <a:cs typeface="Calibri"/>
                <a:sym typeface="Calibri"/>
              </a:rPr>
              <a:t>(META)</a:t>
            </a:r>
            <a:endParaRPr b="1" sz="4500">
              <a:solidFill>
                <a:srgbClr val="351C75"/>
              </a:solidFill>
              <a:latin typeface="Calibri"/>
              <a:ea typeface="Calibri"/>
              <a:cs typeface="Calibri"/>
              <a:sym typeface="Calibri"/>
            </a:endParaRPr>
          </a:p>
        </p:txBody>
      </p:sp>
      <p:sp>
        <p:nvSpPr>
          <p:cNvPr id="62" name="Google Shape;62;p14"/>
          <p:cNvSpPr txBox="1"/>
          <p:nvPr/>
        </p:nvSpPr>
        <p:spPr>
          <a:xfrm>
            <a:off x="2932350" y="3298750"/>
            <a:ext cx="30000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Calibri"/>
                <a:ea typeface="Calibri"/>
                <a:cs typeface="Calibri"/>
                <a:sym typeface="Calibri"/>
              </a:rPr>
              <a:t>Project by </a:t>
            </a:r>
            <a:endParaRPr sz="2200">
              <a:solidFill>
                <a:schemeClr val="dk1"/>
              </a:solidFill>
              <a:latin typeface="Calibri"/>
              <a:ea typeface="Calibri"/>
              <a:cs typeface="Calibri"/>
              <a:sym typeface="Calibri"/>
            </a:endParaRPr>
          </a:p>
          <a:p>
            <a:pPr indent="0" lvl="0" marL="0" rtl="0" algn="ctr">
              <a:spcBef>
                <a:spcPts val="0"/>
              </a:spcBef>
              <a:spcAft>
                <a:spcPts val="0"/>
              </a:spcAft>
              <a:buNone/>
            </a:pPr>
            <a:r>
              <a:rPr lang="en" sz="2200">
                <a:solidFill>
                  <a:schemeClr val="dk1"/>
                </a:solidFill>
                <a:latin typeface="Calibri"/>
                <a:ea typeface="Calibri"/>
                <a:cs typeface="Calibri"/>
                <a:sym typeface="Calibri"/>
              </a:rPr>
              <a:t> </a:t>
            </a:r>
            <a:r>
              <a:rPr b="1" lang="en" sz="2200">
                <a:solidFill>
                  <a:schemeClr val="dk1"/>
                </a:solidFill>
                <a:latin typeface="Calibri"/>
                <a:ea typeface="Calibri"/>
                <a:cs typeface="Calibri"/>
                <a:sym typeface="Calibri"/>
              </a:rPr>
              <a:t>Aminesh Kumar Singh</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23" name="Shape 123"/>
        <p:cNvGrpSpPr/>
        <p:nvPr/>
      </p:nvGrpSpPr>
      <p:grpSpPr>
        <a:xfrm>
          <a:off x="0" y="0"/>
          <a:ext cx="0" cy="0"/>
          <a:chOff x="0" y="0"/>
          <a:chExt cx="0" cy="0"/>
        </a:xfrm>
      </p:grpSpPr>
      <p:sp>
        <p:nvSpPr>
          <p:cNvPr id="124" name="Google Shape;124;p23"/>
          <p:cNvSpPr txBox="1"/>
          <p:nvPr/>
        </p:nvSpPr>
        <p:spPr>
          <a:xfrm>
            <a:off x="2564550" y="-32150"/>
            <a:ext cx="4014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chemeClr val="dk1"/>
                </a:solidFill>
                <a:latin typeface="Calibri"/>
                <a:ea typeface="Calibri"/>
                <a:cs typeface="Calibri"/>
                <a:sym typeface="Calibri"/>
              </a:rPr>
              <a:t>MOST LIKED &amp; COMMENTED</a:t>
            </a:r>
            <a:endParaRPr b="1" sz="2200">
              <a:solidFill>
                <a:schemeClr val="dk1"/>
              </a:solidFill>
              <a:latin typeface="Calibri"/>
              <a:ea typeface="Calibri"/>
              <a:cs typeface="Calibri"/>
              <a:sym typeface="Calibri"/>
            </a:endParaRPr>
          </a:p>
        </p:txBody>
      </p:sp>
      <p:pic>
        <p:nvPicPr>
          <p:cNvPr id="125" name="Google Shape;125;p23"/>
          <p:cNvPicPr preferRelativeResize="0"/>
          <p:nvPr/>
        </p:nvPicPr>
        <p:blipFill>
          <a:blip r:embed="rId3">
            <a:alphaModFix/>
          </a:blip>
          <a:stretch>
            <a:fillRect/>
          </a:stretch>
        </p:blipFill>
        <p:spPr>
          <a:xfrm>
            <a:off x="5082600" y="477000"/>
            <a:ext cx="2281874" cy="2616351"/>
          </a:xfrm>
          <a:prstGeom prst="rect">
            <a:avLst/>
          </a:prstGeom>
          <a:noFill/>
          <a:ln cap="flat" cmpd="sng" w="38100">
            <a:solidFill>
              <a:srgbClr val="351C75"/>
            </a:solidFill>
            <a:prstDash val="solid"/>
            <a:round/>
            <a:headEnd len="sm" w="sm" type="none"/>
            <a:tailEnd len="sm" w="sm" type="none"/>
          </a:ln>
        </p:spPr>
      </p:pic>
      <p:pic>
        <p:nvPicPr>
          <p:cNvPr id="126" name="Google Shape;126;p23"/>
          <p:cNvPicPr preferRelativeResize="0"/>
          <p:nvPr/>
        </p:nvPicPr>
        <p:blipFill>
          <a:blip r:embed="rId4">
            <a:alphaModFix/>
          </a:blip>
          <a:stretch>
            <a:fillRect/>
          </a:stretch>
        </p:blipFill>
        <p:spPr>
          <a:xfrm>
            <a:off x="6502878" y="2277680"/>
            <a:ext cx="2180872" cy="2510194"/>
          </a:xfrm>
          <a:prstGeom prst="rect">
            <a:avLst/>
          </a:prstGeom>
          <a:noFill/>
          <a:ln cap="flat" cmpd="sng" w="38100">
            <a:solidFill>
              <a:srgbClr val="351C75"/>
            </a:solidFill>
            <a:prstDash val="solid"/>
            <a:round/>
            <a:headEnd len="sm" w="sm" type="none"/>
            <a:tailEnd len="sm" w="sm" type="none"/>
          </a:ln>
        </p:spPr>
      </p:pic>
      <p:sp>
        <p:nvSpPr>
          <p:cNvPr id="127" name="Google Shape;127;p23"/>
          <p:cNvSpPr txBox="1"/>
          <p:nvPr/>
        </p:nvSpPr>
        <p:spPr>
          <a:xfrm>
            <a:off x="731025" y="609850"/>
            <a:ext cx="4100700" cy="4258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b="1" i="1" lang="en" sz="1300" u="sng">
                <a:solidFill>
                  <a:schemeClr val="dk1"/>
                </a:solidFill>
                <a:latin typeface="Calibri"/>
                <a:ea typeface="Calibri"/>
                <a:cs typeface="Calibri"/>
                <a:sym typeface="Calibri"/>
              </a:rPr>
              <a:t>Most Commented Posts:</a:t>
            </a:r>
            <a:endParaRPr b="1" i="1" sz="1300" u="sng">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Char char="●"/>
            </a:pPr>
            <a:r>
              <a:rPr b="1" i="1" lang="en" sz="1200">
                <a:solidFill>
                  <a:schemeClr val="dk1"/>
                </a:solidFill>
                <a:latin typeface="Calibri"/>
                <a:ea typeface="Calibri"/>
                <a:cs typeface="Calibri"/>
                <a:sym typeface="Calibri"/>
              </a:rPr>
              <a:t>Photo ID: 123, 30, 127, 182 and 185</a:t>
            </a:r>
            <a:r>
              <a:rPr i="1" lang="en" sz="1200">
                <a:solidFill>
                  <a:schemeClr val="dk1"/>
                </a:solidFill>
                <a:latin typeface="Calibri"/>
                <a:ea typeface="Calibri"/>
                <a:cs typeface="Calibri"/>
                <a:sym typeface="Calibri"/>
              </a:rPr>
              <a:t> have the highest number of </a:t>
            </a:r>
            <a:r>
              <a:rPr b="1" i="1" lang="en" sz="1200">
                <a:solidFill>
                  <a:schemeClr val="dk1"/>
                </a:solidFill>
                <a:latin typeface="Calibri"/>
                <a:ea typeface="Calibri"/>
                <a:cs typeface="Calibri"/>
                <a:sym typeface="Calibri"/>
              </a:rPr>
              <a:t>Comments</a:t>
            </a:r>
            <a:r>
              <a:rPr i="1" lang="en" sz="1200">
                <a:solidFill>
                  <a:schemeClr val="dk1"/>
                </a:solidFill>
                <a:latin typeface="Calibri"/>
                <a:ea typeface="Calibri"/>
                <a:cs typeface="Calibri"/>
                <a:sym typeface="Calibri"/>
              </a:rPr>
              <a:t> </a:t>
            </a:r>
            <a:r>
              <a:rPr i="1" lang="en" sz="1200">
                <a:solidFill>
                  <a:schemeClr val="dk1"/>
                </a:solidFill>
                <a:latin typeface="Calibri"/>
                <a:ea typeface="Calibri"/>
                <a:cs typeface="Calibri"/>
                <a:sym typeface="Calibri"/>
              </a:rPr>
              <a:t>among</a:t>
            </a:r>
            <a:r>
              <a:rPr i="1" lang="en" sz="1200">
                <a:solidFill>
                  <a:schemeClr val="dk1"/>
                </a:solidFill>
                <a:latin typeface="Calibri"/>
                <a:ea typeface="Calibri"/>
                <a:cs typeface="Calibri"/>
                <a:sym typeface="Calibri"/>
              </a:rPr>
              <a:t> all posts.</a:t>
            </a:r>
            <a:endParaRPr i="1" sz="12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Clr>
                <a:schemeClr val="dk1"/>
              </a:buClr>
              <a:buSzPts val="1100"/>
              <a:buFont typeface="Arial"/>
              <a:buNone/>
            </a:pPr>
            <a:r>
              <a:rPr b="1" i="1" lang="en" sz="1300" u="sng">
                <a:solidFill>
                  <a:schemeClr val="dk1"/>
                </a:solidFill>
                <a:latin typeface="Calibri"/>
                <a:ea typeface="Calibri"/>
                <a:cs typeface="Calibri"/>
                <a:sym typeface="Calibri"/>
              </a:rPr>
              <a:t>Most Liked Posts:</a:t>
            </a:r>
            <a:endParaRPr b="1" i="1" sz="1300" u="sng">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Char char="●"/>
            </a:pPr>
            <a:r>
              <a:rPr b="1" i="1" lang="en" sz="1200">
                <a:solidFill>
                  <a:schemeClr val="dk1"/>
                </a:solidFill>
                <a:latin typeface="Calibri"/>
                <a:ea typeface="Calibri"/>
                <a:cs typeface="Calibri"/>
                <a:sym typeface="Calibri"/>
              </a:rPr>
              <a:t>Photo ID: 145,  182, 127</a:t>
            </a:r>
            <a:r>
              <a:rPr i="1" lang="en" sz="1200">
                <a:solidFill>
                  <a:schemeClr val="dk1"/>
                </a:solidFill>
                <a:latin typeface="Calibri"/>
                <a:ea typeface="Calibri"/>
                <a:cs typeface="Calibri"/>
                <a:sym typeface="Calibri"/>
              </a:rPr>
              <a:t>, </a:t>
            </a:r>
            <a:r>
              <a:rPr b="1" i="1" lang="en" sz="1200">
                <a:solidFill>
                  <a:schemeClr val="dk1"/>
                </a:solidFill>
                <a:latin typeface="Calibri"/>
                <a:ea typeface="Calibri"/>
                <a:cs typeface="Calibri"/>
                <a:sym typeface="Calibri"/>
              </a:rPr>
              <a:t>123 and 30</a:t>
            </a:r>
            <a:r>
              <a:rPr i="1" lang="en" sz="1200">
                <a:solidFill>
                  <a:schemeClr val="dk1"/>
                </a:solidFill>
                <a:latin typeface="Calibri"/>
                <a:ea typeface="Calibri"/>
                <a:cs typeface="Calibri"/>
                <a:sym typeface="Calibri"/>
              </a:rPr>
              <a:t> </a:t>
            </a:r>
            <a:r>
              <a:rPr i="1" lang="en" sz="1200">
                <a:solidFill>
                  <a:schemeClr val="dk1"/>
                </a:solidFill>
                <a:latin typeface="Calibri"/>
                <a:ea typeface="Calibri"/>
                <a:cs typeface="Calibri"/>
                <a:sym typeface="Calibri"/>
              </a:rPr>
              <a:t>have the highest number of </a:t>
            </a:r>
            <a:r>
              <a:rPr b="1" i="1" lang="en" sz="1200">
                <a:solidFill>
                  <a:schemeClr val="dk1"/>
                </a:solidFill>
                <a:latin typeface="Calibri"/>
                <a:ea typeface="Calibri"/>
                <a:cs typeface="Calibri"/>
                <a:sym typeface="Calibri"/>
              </a:rPr>
              <a:t>Likes</a:t>
            </a:r>
            <a:r>
              <a:rPr i="1" lang="en" sz="1200">
                <a:solidFill>
                  <a:schemeClr val="dk1"/>
                </a:solidFill>
                <a:latin typeface="Calibri"/>
                <a:ea typeface="Calibri"/>
                <a:cs typeface="Calibri"/>
                <a:sym typeface="Calibri"/>
              </a:rPr>
              <a:t> among all posts.</a:t>
            </a:r>
            <a:endParaRPr i="1" sz="12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None/>
            </a:pPr>
            <a:r>
              <a:rPr b="1" i="1" lang="en" sz="1300" u="sng">
                <a:solidFill>
                  <a:schemeClr val="dk1"/>
                </a:solidFill>
                <a:latin typeface="Calibri"/>
                <a:ea typeface="Calibri"/>
                <a:cs typeface="Calibri"/>
                <a:sym typeface="Calibri"/>
              </a:rPr>
              <a:t>Suggestion:</a:t>
            </a:r>
            <a:endParaRPr b="1" i="1" sz="1300" u="sng">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Identify the themes, topics, and visuals of these posts to understand why they received high engagement.</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If they feature </a:t>
            </a:r>
            <a:r>
              <a:rPr b="1" i="1" lang="en" sz="1200">
                <a:solidFill>
                  <a:schemeClr val="dk1"/>
                </a:solidFill>
                <a:latin typeface="Calibri"/>
                <a:ea typeface="Calibri"/>
                <a:cs typeface="Calibri"/>
                <a:sym typeface="Calibri"/>
              </a:rPr>
              <a:t>trending topics, emotional appeal, or user-generated content</a:t>
            </a:r>
            <a:r>
              <a:rPr i="1" lang="en" sz="1200">
                <a:solidFill>
                  <a:schemeClr val="dk1"/>
                </a:solidFill>
                <a:latin typeface="Calibri"/>
                <a:ea typeface="Calibri"/>
                <a:cs typeface="Calibri"/>
                <a:sym typeface="Calibri"/>
              </a:rPr>
              <a:t>, consider </a:t>
            </a:r>
            <a:r>
              <a:rPr b="1" i="1" lang="en" sz="1200">
                <a:solidFill>
                  <a:schemeClr val="dk1"/>
                </a:solidFill>
                <a:latin typeface="Calibri"/>
                <a:ea typeface="Calibri"/>
                <a:cs typeface="Calibri"/>
                <a:sym typeface="Calibri"/>
              </a:rPr>
              <a:t>replicating</a:t>
            </a:r>
            <a:r>
              <a:rPr i="1" lang="en" sz="1200">
                <a:solidFill>
                  <a:schemeClr val="dk1"/>
                </a:solidFill>
                <a:latin typeface="Calibri"/>
                <a:ea typeface="Calibri"/>
                <a:cs typeface="Calibri"/>
                <a:sym typeface="Calibri"/>
              </a:rPr>
              <a:t> those elements in future posts.</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Use </a:t>
            </a:r>
            <a:r>
              <a:rPr b="1" i="1" lang="en" sz="1200">
                <a:solidFill>
                  <a:schemeClr val="dk1"/>
                </a:solidFill>
                <a:latin typeface="Calibri"/>
                <a:ea typeface="Calibri"/>
                <a:cs typeface="Calibri"/>
                <a:sym typeface="Calibri"/>
              </a:rPr>
              <a:t>questions, polls, or call-to-action captions</a:t>
            </a:r>
            <a:r>
              <a:rPr i="1" lang="en" sz="1200">
                <a:solidFill>
                  <a:schemeClr val="dk1"/>
                </a:solidFill>
                <a:latin typeface="Calibri"/>
                <a:ea typeface="Calibri"/>
                <a:cs typeface="Calibri"/>
                <a:sym typeface="Calibri"/>
              </a:rPr>
              <a:t> to drive discussions.Use </a:t>
            </a:r>
            <a:r>
              <a:rPr b="1" i="1" lang="en" sz="1200">
                <a:solidFill>
                  <a:schemeClr val="dk1"/>
                </a:solidFill>
                <a:latin typeface="Calibri"/>
                <a:ea typeface="Calibri"/>
                <a:cs typeface="Calibri"/>
                <a:sym typeface="Calibri"/>
              </a:rPr>
              <a:t>questions, polls, or call-to-action captions</a:t>
            </a:r>
            <a:r>
              <a:rPr i="1" lang="en" sz="1200">
                <a:solidFill>
                  <a:schemeClr val="dk1"/>
                </a:solidFill>
                <a:latin typeface="Calibri"/>
                <a:ea typeface="Calibri"/>
                <a:cs typeface="Calibri"/>
                <a:sym typeface="Calibri"/>
              </a:rPr>
              <a:t> to drive discussions.</a:t>
            </a:r>
            <a:endParaRPr i="1" sz="12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4"/>
          <p:cNvSpPr txBox="1"/>
          <p:nvPr/>
        </p:nvSpPr>
        <p:spPr>
          <a:xfrm>
            <a:off x="3038250" y="-34950"/>
            <a:ext cx="2610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351C75"/>
                </a:solidFill>
                <a:latin typeface="Calibri"/>
                <a:ea typeface="Calibri"/>
                <a:cs typeface="Calibri"/>
                <a:sym typeface="Calibri"/>
              </a:rPr>
              <a:t>POPULAR HASHTAGS</a:t>
            </a:r>
            <a:endParaRPr b="1" sz="2200">
              <a:solidFill>
                <a:srgbClr val="351C75"/>
              </a:solidFill>
              <a:latin typeface="Calibri"/>
              <a:ea typeface="Calibri"/>
              <a:cs typeface="Calibri"/>
              <a:sym typeface="Calibri"/>
            </a:endParaRPr>
          </a:p>
        </p:txBody>
      </p:sp>
      <p:pic>
        <p:nvPicPr>
          <p:cNvPr id="133" name="Google Shape;133;p24"/>
          <p:cNvPicPr preferRelativeResize="0"/>
          <p:nvPr/>
        </p:nvPicPr>
        <p:blipFill>
          <a:blip r:embed="rId3">
            <a:alphaModFix/>
          </a:blip>
          <a:stretch>
            <a:fillRect/>
          </a:stretch>
        </p:blipFill>
        <p:spPr>
          <a:xfrm>
            <a:off x="6502256" y="2614643"/>
            <a:ext cx="2178244" cy="2320182"/>
          </a:xfrm>
          <a:prstGeom prst="rect">
            <a:avLst/>
          </a:prstGeom>
          <a:noFill/>
          <a:ln cap="flat" cmpd="sng" w="38100">
            <a:solidFill>
              <a:srgbClr val="351C75"/>
            </a:solidFill>
            <a:prstDash val="solid"/>
            <a:round/>
            <a:headEnd len="sm" w="sm" type="none"/>
            <a:tailEnd len="sm" w="sm" type="none"/>
          </a:ln>
        </p:spPr>
      </p:pic>
      <p:pic>
        <p:nvPicPr>
          <p:cNvPr id="134" name="Google Shape;134;p24"/>
          <p:cNvPicPr preferRelativeResize="0"/>
          <p:nvPr/>
        </p:nvPicPr>
        <p:blipFill>
          <a:blip r:embed="rId4">
            <a:alphaModFix/>
          </a:blip>
          <a:stretch>
            <a:fillRect/>
          </a:stretch>
        </p:blipFill>
        <p:spPr>
          <a:xfrm>
            <a:off x="5691625" y="436050"/>
            <a:ext cx="2116887" cy="2206074"/>
          </a:xfrm>
          <a:prstGeom prst="rect">
            <a:avLst/>
          </a:prstGeom>
          <a:noFill/>
          <a:ln cap="flat" cmpd="sng" w="38100">
            <a:solidFill>
              <a:srgbClr val="351C75"/>
            </a:solidFill>
            <a:prstDash val="solid"/>
            <a:round/>
            <a:headEnd len="sm" w="sm" type="none"/>
            <a:tailEnd len="sm" w="sm" type="none"/>
          </a:ln>
        </p:spPr>
      </p:pic>
      <p:sp>
        <p:nvSpPr>
          <p:cNvPr id="135" name="Google Shape;135;p24"/>
          <p:cNvSpPr txBox="1"/>
          <p:nvPr/>
        </p:nvSpPr>
        <p:spPr>
          <a:xfrm>
            <a:off x="607700" y="640650"/>
            <a:ext cx="4972800" cy="4154400"/>
          </a:xfrm>
          <a:prstGeom prst="rect">
            <a:avLst/>
          </a:prstGeom>
          <a:noFill/>
          <a:ln>
            <a:noFill/>
          </a:ln>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Most Used Hashtags-</a:t>
            </a:r>
            <a:endParaRPr b="1" i="1" u="sng">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Char char="●"/>
            </a:pPr>
            <a:r>
              <a:rPr b="1" i="1" lang="en" sz="1200">
                <a:solidFill>
                  <a:schemeClr val="dk1"/>
                </a:solidFill>
                <a:latin typeface="Calibri"/>
                <a:ea typeface="Calibri"/>
                <a:cs typeface="Calibri"/>
                <a:sym typeface="Calibri"/>
              </a:rPr>
              <a:t>#Beach</a:t>
            </a:r>
            <a:r>
              <a:rPr i="1" lang="en" sz="1200">
                <a:solidFill>
                  <a:schemeClr val="dk1"/>
                </a:solidFill>
                <a:latin typeface="Calibri"/>
                <a:ea typeface="Calibri"/>
                <a:cs typeface="Calibri"/>
                <a:sym typeface="Calibri"/>
              </a:rPr>
              <a:t> is the most frequently used hashtag (</a:t>
            </a:r>
            <a:r>
              <a:rPr b="1" i="1" lang="en" sz="1200">
                <a:solidFill>
                  <a:schemeClr val="dk1"/>
                </a:solidFill>
                <a:latin typeface="Calibri"/>
                <a:ea typeface="Calibri"/>
                <a:cs typeface="Calibri"/>
                <a:sym typeface="Calibri"/>
              </a:rPr>
              <a:t>42 times</a:t>
            </a:r>
            <a:r>
              <a:rPr i="1" lang="en" sz="1200">
                <a:solidFill>
                  <a:schemeClr val="dk1"/>
                </a:solidFill>
                <a:latin typeface="Calibri"/>
                <a:ea typeface="Calibri"/>
                <a:cs typeface="Calibri"/>
                <a:sym typeface="Calibri"/>
              </a:rPr>
              <a:t>), </a:t>
            </a:r>
            <a:r>
              <a:rPr i="1" lang="en" sz="1200">
                <a:solidFill>
                  <a:schemeClr val="dk1"/>
                </a:solidFill>
                <a:latin typeface="Calibri"/>
                <a:ea typeface="Calibri"/>
                <a:cs typeface="Calibri"/>
                <a:sym typeface="Calibri"/>
              </a:rPr>
              <a:t>followers</a:t>
            </a:r>
            <a:r>
              <a:rPr i="1" lang="en" sz="1200">
                <a:solidFill>
                  <a:schemeClr val="dk1"/>
                </a:solidFill>
                <a:latin typeface="Calibri"/>
                <a:ea typeface="Calibri"/>
                <a:cs typeface="Calibri"/>
                <a:sym typeface="Calibri"/>
              </a:rPr>
              <a:t> by (</a:t>
            </a:r>
            <a:r>
              <a:rPr b="1" i="1" lang="en" sz="1200">
                <a:solidFill>
                  <a:schemeClr val="dk1"/>
                </a:solidFill>
                <a:latin typeface="Calibri"/>
                <a:ea typeface="Calibri"/>
                <a:cs typeface="Calibri"/>
                <a:sym typeface="Calibri"/>
              </a:rPr>
              <a:t>#Hair - 23 times</a:t>
            </a:r>
            <a:r>
              <a:rPr i="1" lang="en" sz="1200">
                <a:solidFill>
                  <a:schemeClr val="dk1"/>
                </a:solidFill>
                <a:latin typeface="Calibri"/>
                <a:ea typeface="Calibri"/>
                <a:cs typeface="Calibri"/>
                <a:sym typeface="Calibri"/>
              </a:rPr>
              <a:t>) &amp; </a:t>
            </a:r>
            <a:r>
              <a:rPr i="1" lang="en" sz="1200">
                <a:solidFill>
                  <a:schemeClr val="dk1"/>
                </a:solidFill>
                <a:latin typeface="Calibri"/>
                <a:ea typeface="Calibri"/>
                <a:cs typeface="Calibri"/>
                <a:sym typeface="Calibri"/>
              </a:rPr>
              <a:t> (</a:t>
            </a:r>
            <a:r>
              <a:rPr b="1" i="1" lang="en" sz="1200">
                <a:solidFill>
                  <a:schemeClr val="dk1"/>
                </a:solidFill>
                <a:latin typeface="Calibri"/>
                <a:ea typeface="Calibri"/>
                <a:cs typeface="Calibri"/>
                <a:sym typeface="Calibri"/>
              </a:rPr>
              <a:t>#Happy - 22 times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i="1" lang="en" sz="1200">
                <a:solidFill>
                  <a:schemeClr val="dk1"/>
                </a:solidFill>
                <a:latin typeface="Calibri"/>
                <a:ea typeface="Calibri"/>
                <a:cs typeface="Calibri"/>
                <a:sym typeface="Calibri"/>
              </a:rPr>
              <a:t>This suggests that beach-related content is </a:t>
            </a:r>
            <a:r>
              <a:rPr b="1" i="1" lang="en" sz="1200">
                <a:solidFill>
                  <a:schemeClr val="dk1"/>
                </a:solidFill>
                <a:latin typeface="Calibri"/>
                <a:ea typeface="Calibri"/>
                <a:cs typeface="Calibri"/>
                <a:sym typeface="Calibri"/>
              </a:rPr>
              <a:t>highly popular</a:t>
            </a:r>
            <a:r>
              <a:rPr i="1" lang="en" sz="1200">
                <a:solidFill>
                  <a:schemeClr val="dk1"/>
                </a:solidFill>
                <a:latin typeface="Calibri"/>
                <a:ea typeface="Calibri"/>
                <a:cs typeface="Calibri"/>
                <a:sym typeface="Calibri"/>
              </a:rPr>
              <a:t> among users.</a:t>
            </a:r>
            <a:endParaRPr i="1" sz="1200">
              <a:solidFill>
                <a:schemeClr val="dk1"/>
              </a:solidFill>
              <a:latin typeface="Calibri"/>
              <a:ea typeface="Calibri"/>
              <a:cs typeface="Calibri"/>
              <a:sym typeface="Calibri"/>
            </a:endParaRPr>
          </a:p>
          <a:p>
            <a:pPr indent="457200" lvl="0" marL="0" rtl="0" algn="l">
              <a:lnSpc>
                <a:spcPct val="100000"/>
              </a:lnSpc>
              <a:spcBef>
                <a:spcPts val="120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High Engagement Hashtags-</a:t>
            </a:r>
            <a:endParaRPr b="1" i="1" u="sng">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Char char="●"/>
            </a:pPr>
            <a:r>
              <a:rPr b="1" i="1" lang="en" sz="1200">
                <a:solidFill>
                  <a:schemeClr val="dk1"/>
                </a:solidFill>
                <a:latin typeface="Calibri"/>
                <a:ea typeface="Calibri"/>
                <a:cs typeface="Calibri"/>
                <a:sym typeface="Calibri"/>
              </a:rPr>
              <a:t>#Dreamy</a:t>
            </a:r>
            <a:r>
              <a:rPr i="1" lang="en" sz="1200">
                <a:solidFill>
                  <a:schemeClr val="dk1"/>
                </a:solidFill>
                <a:latin typeface="Calibri"/>
                <a:ea typeface="Calibri"/>
                <a:cs typeface="Calibri"/>
                <a:sym typeface="Calibri"/>
              </a:rPr>
              <a:t> has the highest </a:t>
            </a:r>
            <a:r>
              <a:rPr b="1" i="1" lang="en" sz="1200">
                <a:solidFill>
                  <a:schemeClr val="dk1"/>
                </a:solidFill>
                <a:latin typeface="Calibri"/>
                <a:ea typeface="Calibri"/>
                <a:cs typeface="Calibri"/>
                <a:sym typeface="Calibri"/>
              </a:rPr>
              <a:t>engagement rate (35.8)</a:t>
            </a:r>
            <a:r>
              <a:rPr i="1" lang="en" sz="1200">
                <a:solidFill>
                  <a:schemeClr val="dk1"/>
                </a:solidFill>
                <a:latin typeface="Calibri"/>
                <a:ea typeface="Calibri"/>
                <a:cs typeface="Calibri"/>
                <a:sym typeface="Calibri"/>
              </a:rPr>
              <a:t>, despite being used only </a:t>
            </a:r>
            <a:r>
              <a:rPr b="1" i="1" lang="en" sz="1200">
                <a:solidFill>
                  <a:schemeClr val="dk1"/>
                </a:solidFill>
                <a:latin typeface="Calibri"/>
                <a:ea typeface="Calibri"/>
                <a:cs typeface="Calibri"/>
                <a:sym typeface="Calibri"/>
              </a:rPr>
              <a:t>20 times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#Beauty, #Stunning, #Delicious, and #Foodie</a:t>
            </a:r>
            <a:r>
              <a:rPr i="1" lang="en" sz="1200">
                <a:solidFill>
                  <a:schemeClr val="dk1"/>
                </a:solidFill>
                <a:latin typeface="Calibri"/>
                <a:ea typeface="Calibri"/>
                <a:cs typeface="Calibri"/>
                <a:sym typeface="Calibri"/>
              </a:rPr>
              <a:t> also have high engagement rates, meaning they resonate well with the audience.</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i="1" sz="1200">
              <a:solidFill>
                <a:schemeClr val="dk1"/>
              </a:solidFill>
              <a:latin typeface="Calibri"/>
              <a:ea typeface="Calibri"/>
              <a:cs typeface="Calibri"/>
              <a:sym typeface="Calibri"/>
            </a:endParaRPr>
          </a:p>
          <a:p>
            <a:pPr indent="457200" lvl="0" marL="0" rtl="0" algn="l">
              <a:lnSpc>
                <a:spcPct val="100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Underutilized but High-Performing Hashtags-</a:t>
            </a:r>
            <a:endParaRPr b="1" i="1" u="sng">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Char char="●"/>
            </a:pPr>
            <a:r>
              <a:rPr b="1" i="1" lang="en" sz="1200">
                <a:solidFill>
                  <a:schemeClr val="dk1"/>
                </a:solidFill>
                <a:latin typeface="Calibri"/>
                <a:ea typeface="Calibri"/>
                <a:cs typeface="Calibri"/>
                <a:sym typeface="Calibri"/>
              </a:rPr>
              <a:t>#Dreamy (35.8), #Stunning (34.9), and #Delicious (34.9)</a:t>
            </a:r>
            <a:r>
              <a:rPr i="1" lang="en" sz="1200">
                <a:solidFill>
                  <a:schemeClr val="dk1"/>
                </a:solidFill>
                <a:latin typeface="Calibri"/>
                <a:ea typeface="Calibri"/>
                <a:cs typeface="Calibri"/>
                <a:sym typeface="Calibri"/>
              </a:rPr>
              <a:t> have </a:t>
            </a:r>
            <a:r>
              <a:rPr b="1" i="1" lang="en" sz="1200">
                <a:solidFill>
                  <a:schemeClr val="dk1"/>
                </a:solidFill>
                <a:latin typeface="Calibri"/>
                <a:ea typeface="Calibri"/>
                <a:cs typeface="Calibri"/>
                <a:sym typeface="Calibri"/>
              </a:rPr>
              <a:t>high engagement but are not the most frequently used</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Char char="●"/>
            </a:pPr>
            <a:r>
              <a:rPr i="1" lang="en" sz="1200">
                <a:solidFill>
                  <a:schemeClr val="dk1"/>
                </a:solidFill>
                <a:latin typeface="Calibri"/>
                <a:ea typeface="Calibri"/>
                <a:cs typeface="Calibri"/>
                <a:sym typeface="Calibri"/>
              </a:rPr>
              <a:t>Increasing the use of these hashtags could </a:t>
            </a:r>
            <a:r>
              <a:rPr b="1" i="1" lang="en" sz="1200">
                <a:solidFill>
                  <a:schemeClr val="dk1"/>
                </a:solidFill>
                <a:latin typeface="Calibri"/>
                <a:ea typeface="Calibri"/>
                <a:cs typeface="Calibri"/>
                <a:sym typeface="Calibri"/>
              </a:rPr>
              <a:t>boost engagement levels further</a:t>
            </a:r>
            <a:r>
              <a:rPr i="1" lang="en" sz="1200">
                <a:solidFill>
                  <a:schemeClr val="dk1"/>
                </a:solidFill>
                <a:latin typeface="Calibri"/>
                <a:ea typeface="Calibri"/>
                <a:cs typeface="Calibri"/>
                <a:sym typeface="Calibri"/>
              </a:rPr>
              <a:t>.</a:t>
            </a:r>
            <a:endParaRPr i="1" sz="12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39" name="Shape 139"/>
        <p:cNvGrpSpPr/>
        <p:nvPr/>
      </p:nvGrpSpPr>
      <p:grpSpPr>
        <a:xfrm>
          <a:off x="0" y="0"/>
          <a:ext cx="0" cy="0"/>
          <a:chOff x="0" y="0"/>
          <a:chExt cx="0" cy="0"/>
        </a:xfrm>
      </p:grpSpPr>
      <p:sp>
        <p:nvSpPr>
          <p:cNvPr id="140" name="Google Shape;140;p25"/>
          <p:cNvSpPr txBox="1"/>
          <p:nvPr/>
        </p:nvSpPr>
        <p:spPr>
          <a:xfrm>
            <a:off x="1790275" y="0"/>
            <a:ext cx="565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MOST </a:t>
            </a:r>
            <a:r>
              <a:rPr b="1" lang="en" sz="2200">
                <a:solidFill>
                  <a:srgbClr val="351C75"/>
                </a:solidFill>
                <a:latin typeface="Calibri"/>
                <a:ea typeface="Calibri"/>
                <a:cs typeface="Calibri"/>
                <a:sym typeface="Calibri"/>
              </a:rPr>
              <a:t>POPULAR</a:t>
            </a:r>
            <a:r>
              <a:rPr b="1" lang="en" sz="2200">
                <a:solidFill>
                  <a:srgbClr val="351C75"/>
                </a:solidFill>
                <a:latin typeface="Calibri"/>
                <a:ea typeface="Calibri"/>
                <a:cs typeface="Calibri"/>
                <a:sym typeface="Calibri"/>
              </a:rPr>
              <a:t> </a:t>
            </a:r>
            <a:r>
              <a:rPr b="1" lang="en">
                <a:solidFill>
                  <a:srgbClr val="351C75"/>
                </a:solidFill>
                <a:latin typeface="Calibri"/>
                <a:ea typeface="Calibri"/>
                <a:cs typeface="Calibri"/>
                <a:sym typeface="Calibri"/>
              </a:rPr>
              <a:t>VS</a:t>
            </a:r>
            <a:r>
              <a:rPr b="1" lang="en" sz="2200">
                <a:solidFill>
                  <a:srgbClr val="351C75"/>
                </a:solidFill>
                <a:latin typeface="Calibri"/>
                <a:ea typeface="Calibri"/>
                <a:cs typeface="Calibri"/>
                <a:sym typeface="Calibri"/>
              </a:rPr>
              <a:t> MOST </a:t>
            </a:r>
            <a:r>
              <a:rPr b="1" lang="en" sz="2200">
                <a:solidFill>
                  <a:srgbClr val="351C75"/>
                </a:solidFill>
                <a:latin typeface="Calibri"/>
                <a:ea typeface="Calibri"/>
                <a:cs typeface="Calibri"/>
                <a:sym typeface="Calibri"/>
              </a:rPr>
              <a:t>LOVED</a:t>
            </a:r>
            <a:endParaRPr b="1" sz="2200">
              <a:solidFill>
                <a:srgbClr val="351C75"/>
              </a:solidFill>
              <a:latin typeface="Calibri"/>
              <a:ea typeface="Calibri"/>
              <a:cs typeface="Calibri"/>
              <a:sym typeface="Calibri"/>
            </a:endParaRPr>
          </a:p>
        </p:txBody>
      </p:sp>
      <p:pic>
        <p:nvPicPr>
          <p:cNvPr id="141" name="Google Shape;141;p25"/>
          <p:cNvPicPr preferRelativeResize="0"/>
          <p:nvPr/>
        </p:nvPicPr>
        <p:blipFill>
          <a:blip r:embed="rId3">
            <a:alphaModFix/>
          </a:blip>
          <a:stretch>
            <a:fillRect/>
          </a:stretch>
        </p:blipFill>
        <p:spPr>
          <a:xfrm>
            <a:off x="6461075" y="693475"/>
            <a:ext cx="2622675" cy="4192201"/>
          </a:xfrm>
          <a:prstGeom prst="rect">
            <a:avLst/>
          </a:prstGeom>
          <a:noFill/>
          <a:ln cap="flat" cmpd="sng" w="38100">
            <a:solidFill>
              <a:srgbClr val="351C75"/>
            </a:solidFill>
            <a:prstDash val="solid"/>
            <a:round/>
            <a:headEnd len="sm" w="sm" type="none"/>
            <a:tailEnd len="sm" w="sm" type="none"/>
          </a:ln>
        </p:spPr>
      </p:pic>
      <p:pic>
        <p:nvPicPr>
          <p:cNvPr id="142" name="Google Shape;142;p25"/>
          <p:cNvPicPr preferRelativeResize="0"/>
          <p:nvPr/>
        </p:nvPicPr>
        <p:blipFill>
          <a:blip r:embed="rId4">
            <a:alphaModFix/>
          </a:blip>
          <a:stretch>
            <a:fillRect/>
          </a:stretch>
        </p:blipFill>
        <p:spPr>
          <a:xfrm>
            <a:off x="76975" y="711225"/>
            <a:ext cx="2538875" cy="4137400"/>
          </a:xfrm>
          <a:prstGeom prst="rect">
            <a:avLst/>
          </a:prstGeom>
          <a:noFill/>
          <a:ln cap="flat" cmpd="sng" w="38100">
            <a:solidFill>
              <a:srgbClr val="351C75"/>
            </a:solidFill>
            <a:prstDash val="solid"/>
            <a:round/>
            <a:headEnd len="sm" w="sm" type="none"/>
            <a:tailEnd len="sm" w="sm" type="none"/>
          </a:ln>
        </p:spPr>
      </p:pic>
      <p:sp>
        <p:nvSpPr>
          <p:cNvPr id="143" name="Google Shape;143;p25"/>
          <p:cNvSpPr txBox="1"/>
          <p:nvPr/>
        </p:nvSpPr>
        <p:spPr>
          <a:xfrm>
            <a:off x="2679775" y="621075"/>
            <a:ext cx="3873300" cy="4277700"/>
          </a:xfrm>
          <a:prstGeom prst="rect">
            <a:avLst/>
          </a:prstGeom>
          <a:noFill/>
          <a:ln>
            <a:noFill/>
          </a:ln>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rPr b="1" i="1" lang="en" sz="1300" u="sng">
                <a:solidFill>
                  <a:schemeClr val="dk1"/>
                </a:solidFill>
                <a:latin typeface="Calibri"/>
                <a:ea typeface="Calibri"/>
                <a:cs typeface="Calibri"/>
                <a:sym typeface="Calibri"/>
              </a:rPr>
              <a:t>Most Popular</a:t>
            </a:r>
            <a:endParaRPr b="1" i="1" sz="1300" u="sng">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i="1" sz="600" u="sng">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Eveline95 (749),</a:t>
            </a:r>
            <a:r>
              <a:rPr i="1" lang="en" sz="1200">
                <a:solidFill>
                  <a:schemeClr val="dk1"/>
                </a:solidFill>
                <a:latin typeface="Calibri"/>
                <a:ea typeface="Calibri"/>
                <a:cs typeface="Calibri"/>
                <a:sym typeface="Calibri"/>
              </a:rPr>
              <a:t> </a:t>
            </a:r>
            <a:r>
              <a:rPr b="1" i="1" lang="en" sz="1200">
                <a:solidFill>
                  <a:schemeClr val="dk1"/>
                </a:solidFill>
                <a:latin typeface="Calibri"/>
                <a:ea typeface="Calibri"/>
                <a:cs typeface="Calibri"/>
                <a:sym typeface="Calibri"/>
              </a:rPr>
              <a:t>Clint27 (660) &amp; Cesar93 (646)</a:t>
            </a:r>
            <a:r>
              <a:rPr i="1" lang="en" sz="1200">
                <a:solidFill>
                  <a:schemeClr val="dk1"/>
                </a:solidFill>
                <a:latin typeface="Calibri"/>
                <a:ea typeface="Calibri"/>
                <a:cs typeface="Calibri"/>
                <a:sym typeface="Calibri"/>
              </a:rPr>
              <a:t> are Strong performers with highest </a:t>
            </a:r>
            <a:r>
              <a:rPr i="1" lang="en" sz="1200">
                <a:solidFill>
                  <a:schemeClr val="dk1"/>
                </a:solidFill>
                <a:latin typeface="Calibri"/>
                <a:ea typeface="Calibri"/>
                <a:cs typeface="Calibri"/>
                <a:sym typeface="Calibri"/>
              </a:rPr>
              <a:t>engagement</a:t>
            </a:r>
            <a:r>
              <a:rPr i="1" lang="en" sz="1200">
                <a:solidFill>
                  <a:schemeClr val="dk1"/>
                </a:solidFill>
                <a:latin typeface="Calibri"/>
                <a:ea typeface="Calibri"/>
                <a:cs typeface="Calibri"/>
                <a:sym typeface="Calibri"/>
              </a:rPr>
              <a:t> score.</a:t>
            </a:r>
            <a:endParaRPr i="1" sz="1200">
              <a:solidFill>
                <a:schemeClr val="dk1"/>
              </a:solidFill>
              <a:latin typeface="Calibri"/>
              <a:ea typeface="Calibri"/>
              <a:cs typeface="Calibri"/>
              <a:sym typeface="Calibri"/>
            </a:endParaRPr>
          </a:p>
          <a:p>
            <a:pPr indent="-304800" lvl="0" marL="457200" rtl="0" algn="l">
              <a:lnSpc>
                <a:spcPct val="100000"/>
              </a:lnSpc>
              <a:spcBef>
                <a:spcPts val="120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Delfina_VonRueden68 (558), Aurelie71 (522),</a:t>
            </a:r>
            <a:r>
              <a:rPr i="1" lang="en" sz="1200">
                <a:solidFill>
                  <a:schemeClr val="dk1"/>
                </a:solidFill>
                <a:latin typeface="Calibri"/>
                <a:ea typeface="Calibri"/>
                <a:cs typeface="Calibri"/>
                <a:sym typeface="Calibri"/>
              </a:rPr>
              <a:t>  </a:t>
            </a:r>
            <a:r>
              <a:rPr b="1" i="1" lang="en" sz="1200">
                <a:solidFill>
                  <a:schemeClr val="dk1"/>
                </a:solidFill>
                <a:latin typeface="Calibri"/>
                <a:ea typeface="Calibri"/>
                <a:cs typeface="Calibri"/>
                <a:sym typeface="Calibri"/>
              </a:rPr>
              <a:t>Donald.Fritsch (392) &amp; Zack_Kemmer93 (333)</a:t>
            </a:r>
            <a:r>
              <a:rPr i="1" lang="en" sz="1200">
                <a:solidFill>
                  <a:schemeClr val="dk1"/>
                </a:solidFill>
                <a:latin typeface="Calibri"/>
                <a:ea typeface="Calibri"/>
                <a:cs typeface="Calibri"/>
                <a:sym typeface="Calibri"/>
              </a:rPr>
              <a:t> can be considered as </a:t>
            </a:r>
            <a:r>
              <a:rPr i="1" lang="en" sz="1200">
                <a:solidFill>
                  <a:schemeClr val="dk1"/>
                </a:solidFill>
                <a:latin typeface="Calibri"/>
                <a:ea typeface="Calibri"/>
                <a:cs typeface="Calibri"/>
                <a:sym typeface="Calibri"/>
              </a:rPr>
              <a:t> Mid-tier influencers.</a:t>
            </a:r>
            <a:endParaRPr i="1" sz="12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t/>
            </a:r>
            <a:endParaRPr i="1" sz="100">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These users </a:t>
            </a:r>
            <a:r>
              <a:rPr b="1" i="1" lang="en" sz="1200">
                <a:solidFill>
                  <a:schemeClr val="dk1"/>
                </a:solidFill>
                <a:latin typeface="Calibri"/>
                <a:ea typeface="Calibri"/>
                <a:cs typeface="Calibri"/>
                <a:sym typeface="Calibri"/>
              </a:rPr>
              <a:t>can be leveraged for community-building or influencer marketing</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457200" lvl="0" marL="0" rtl="0" algn="l">
              <a:lnSpc>
                <a:spcPct val="100000"/>
              </a:lnSpc>
              <a:spcBef>
                <a:spcPts val="1000"/>
              </a:spcBef>
              <a:spcAft>
                <a:spcPts val="0"/>
              </a:spcAft>
              <a:buNone/>
            </a:pPr>
            <a:r>
              <a:rPr i="1" lang="en" sz="600">
                <a:solidFill>
                  <a:schemeClr val="dk1"/>
                </a:solidFill>
                <a:latin typeface="Calibri"/>
                <a:ea typeface="Calibri"/>
                <a:cs typeface="Calibri"/>
                <a:sym typeface="Calibri"/>
              </a:rPr>
              <a:t>--------------------------------------------</a:t>
            </a:r>
            <a:endParaRPr i="1" sz="600">
              <a:solidFill>
                <a:schemeClr val="dk1"/>
              </a:solidFill>
              <a:latin typeface="Calibri"/>
              <a:ea typeface="Calibri"/>
              <a:cs typeface="Calibri"/>
              <a:sym typeface="Calibri"/>
            </a:endParaRPr>
          </a:p>
          <a:p>
            <a:pPr indent="0" lvl="0" marL="457200" rtl="0" algn="l">
              <a:lnSpc>
                <a:spcPct val="100000"/>
              </a:lnSpc>
              <a:spcBef>
                <a:spcPts val="1000"/>
              </a:spcBef>
              <a:spcAft>
                <a:spcPts val="0"/>
              </a:spcAft>
              <a:buNone/>
            </a:pPr>
            <a:r>
              <a:rPr b="1" i="1" lang="en" sz="1300" u="sng">
                <a:solidFill>
                  <a:schemeClr val="dk1"/>
                </a:solidFill>
                <a:latin typeface="Calibri"/>
                <a:ea typeface="Calibri"/>
                <a:cs typeface="Calibri"/>
                <a:sym typeface="Calibri"/>
              </a:rPr>
              <a:t>Most Loved</a:t>
            </a:r>
            <a:endParaRPr b="1" i="1" sz="1300" u="sng">
              <a:solidFill>
                <a:schemeClr val="dk1"/>
              </a:solidFill>
              <a:latin typeface="Calibri"/>
              <a:ea typeface="Calibri"/>
              <a:cs typeface="Calibri"/>
              <a:sym typeface="Calibri"/>
            </a:endParaRPr>
          </a:p>
          <a:p>
            <a:pPr indent="0" lvl="0" marL="457200" rtl="0" algn="l">
              <a:lnSpc>
                <a:spcPct val="100000"/>
              </a:lnSpc>
              <a:spcBef>
                <a:spcPts val="0"/>
              </a:spcBef>
              <a:spcAft>
                <a:spcPts val="0"/>
              </a:spcAft>
              <a:buNone/>
            </a:pPr>
            <a:r>
              <a:t/>
            </a:r>
            <a:endParaRPr b="1" i="1" sz="600" u="sng">
              <a:solidFill>
                <a:schemeClr val="dk1"/>
              </a:solidFill>
              <a:latin typeface="Calibri"/>
              <a:ea typeface="Calibri"/>
              <a:cs typeface="Calibri"/>
              <a:sym typeface="Calibri"/>
            </a:endParaRPr>
          </a:p>
          <a:p>
            <a:pPr indent="-304800" lvl="0" marL="457200" rtl="0" algn="l">
              <a:lnSpc>
                <a:spcPct val="100000"/>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Meggie_Doyle (75) &amp; Jaylan.Lakin (73) &amp; Granville_Kutch (71)</a:t>
            </a:r>
            <a:r>
              <a:rPr i="1" lang="en" sz="1200">
                <a:solidFill>
                  <a:schemeClr val="dk1"/>
                </a:solidFill>
                <a:latin typeface="Calibri"/>
                <a:ea typeface="Calibri"/>
                <a:cs typeface="Calibri"/>
                <a:sym typeface="Calibri"/>
              </a:rPr>
              <a:t> are most loved users having highest average engagement rates</a:t>
            </a:r>
            <a:endParaRPr i="1" sz="1200">
              <a:solidFill>
                <a:schemeClr val="dk1"/>
              </a:solidFill>
              <a:latin typeface="Calibri"/>
              <a:ea typeface="Calibri"/>
              <a:cs typeface="Calibri"/>
              <a:sym typeface="Calibri"/>
            </a:endParaRPr>
          </a:p>
          <a:p>
            <a:pPr indent="-304800" lvl="0" marL="457200" rtl="0" algn="l">
              <a:lnSpc>
                <a:spcPct val="100000"/>
              </a:lnSpc>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They could be </a:t>
            </a:r>
            <a:r>
              <a:rPr b="1" i="1" lang="en" sz="1200">
                <a:solidFill>
                  <a:schemeClr val="dk1"/>
                </a:solidFill>
                <a:latin typeface="Calibri"/>
                <a:ea typeface="Calibri"/>
                <a:cs typeface="Calibri"/>
                <a:sym typeface="Calibri"/>
              </a:rPr>
              <a:t>ideal for brand partnerships or community-driven content efforts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lnSpc>
                <a:spcPct val="100000"/>
              </a:lnSpc>
              <a:spcBef>
                <a:spcPts val="1000"/>
              </a:spcBef>
              <a:spcAft>
                <a:spcPts val="1000"/>
              </a:spcAft>
              <a:buClr>
                <a:schemeClr val="dk1"/>
              </a:buClr>
              <a:buSzPts val="1200"/>
              <a:buFont typeface="Calibri"/>
              <a:buChar char="●"/>
            </a:pPr>
            <a:r>
              <a:rPr i="1" lang="en" sz="1200">
                <a:solidFill>
                  <a:schemeClr val="dk1"/>
                </a:solidFill>
                <a:latin typeface="Calibri"/>
                <a:ea typeface="Calibri"/>
                <a:cs typeface="Calibri"/>
                <a:sym typeface="Calibri"/>
              </a:rPr>
              <a:t>Encouraging them to </a:t>
            </a:r>
            <a:r>
              <a:rPr b="1" i="1" lang="en" sz="1200">
                <a:solidFill>
                  <a:schemeClr val="dk1"/>
                </a:solidFill>
                <a:latin typeface="Calibri"/>
                <a:ea typeface="Calibri"/>
                <a:cs typeface="Calibri"/>
                <a:sym typeface="Calibri"/>
              </a:rPr>
              <a:t>post more frequently could drive higher overall platform engagement</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47" name="Shape 147"/>
        <p:cNvGrpSpPr/>
        <p:nvPr/>
      </p:nvGrpSpPr>
      <p:grpSpPr>
        <a:xfrm>
          <a:off x="0" y="0"/>
          <a:ext cx="0" cy="0"/>
          <a:chOff x="0" y="0"/>
          <a:chExt cx="0" cy="0"/>
        </a:xfrm>
      </p:grpSpPr>
      <p:sp>
        <p:nvSpPr>
          <p:cNvPr id="148" name="Google Shape;148;p26"/>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49" name="Google Shape;149;p26"/>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50" name="Google Shape;150;p26"/>
          <p:cNvSpPr txBox="1"/>
          <p:nvPr/>
        </p:nvSpPr>
        <p:spPr>
          <a:xfrm>
            <a:off x="1910850" y="0"/>
            <a:ext cx="5322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STRATEGIES TO RE-ENGAGE INACTIVE USERS</a:t>
            </a:r>
            <a:endParaRPr b="1" sz="2200">
              <a:solidFill>
                <a:srgbClr val="351C75"/>
              </a:solidFill>
              <a:latin typeface="Calibri"/>
              <a:ea typeface="Calibri"/>
              <a:cs typeface="Calibri"/>
              <a:sym typeface="Calibri"/>
            </a:endParaRPr>
          </a:p>
        </p:txBody>
      </p:sp>
      <p:sp>
        <p:nvSpPr>
          <p:cNvPr id="151" name="Google Shape;151;p26"/>
          <p:cNvSpPr txBox="1"/>
          <p:nvPr/>
        </p:nvSpPr>
        <p:spPr>
          <a:xfrm>
            <a:off x="533400" y="609600"/>
            <a:ext cx="5531100" cy="4079100"/>
          </a:xfrm>
          <a:prstGeom prst="rect">
            <a:avLst/>
          </a:prstGeom>
          <a:noFill/>
          <a:ln>
            <a:noFill/>
          </a:ln>
        </p:spPr>
        <p:txBody>
          <a:bodyPr anchorCtr="0" anchor="t" bIns="91425" lIns="91425" spcFirstLastPara="1" rIns="91425" wrap="square" tIns="91425">
            <a:spAutoFit/>
          </a:bodyPr>
          <a:lstStyle/>
          <a:p>
            <a:pPr indent="457200" lvl="0" marL="0" rtl="0" algn="l">
              <a:lnSpc>
                <a:spcPct val="104583"/>
              </a:lnSpc>
              <a:spcBef>
                <a:spcPts val="0"/>
              </a:spcBef>
              <a:spcAft>
                <a:spcPts val="0"/>
              </a:spcAft>
              <a:buNone/>
            </a:pPr>
            <a:r>
              <a:rPr b="1" i="1" lang="en" u="sng">
                <a:solidFill>
                  <a:schemeClr val="dk1"/>
                </a:solidFill>
                <a:latin typeface="Calibri"/>
                <a:ea typeface="Calibri"/>
                <a:cs typeface="Calibri"/>
                <a:sym typeface="Calibri"/>
              </a:rPr>
              <a:t>1. Personalized Email  </a:t>
            </a:r>
            <a:endParaRPr b="1"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We Miss You! </a:t>
            </a:r>
            <a:r>
              <a:rPr i="1" lang="en" sz="1200">
                <a:solidFill>
                  <a:schemeClr val="dk1"/>
                </a:solidFill>
                <a:latin typeface="Calibri"/>
                <a:ea typeface="Calibri"/>
                <a:cs typeface="Calibri"/>
                <a:sym typeface="Calibri"/>
              </a:rPr>
              <a:t>,</a:t>
            </a:r>
            <a:r>
              <a:rPr i="1" lang="en" sz="1200">
                <a:solidFill>
                  <a:schemeClr val="dk1"/>
                </a:solidFill>
                <a:latin typeface="Calibri"/>
                <a:ea typeface="Calibri"/>
                <a:cs typeface="Calibri"/>
                <a:sym typeface="Calibri"/>
              </a:rPr>
              <a:t> Here’s What You’ve Missed!”</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Including an easy </a:t>
            </a:r>
            <a:r>
              <a:rPr b="1" i="1" lang="en" sz="1200">
                <a:solidFill>
                  <a:schemeClr val="dk1"/>
                </a:solidFill>
                <a:latin typeface="Calibri"/>
                <a:ea typeface="Calibri"/>
                <a:cs typeface="Calibri"/>
                <a:sym typeface="Calibri"/>
              </a:rPr>
              <a:t>"One-Click Login"</a:t>
            </a:r>
            <a:r>
              <a:rPr i="1" lang="en" sz="1200">
                <a:solidFill>
                  <a:schemeClr val="dk1"/>
                </a:solidFill>
                <a:latin typeface="Calibri"/>
                <a:ea typeface="Calibri"/>
                <a:cs typeface="Calibri"/>
                <a:sym typeface="Calibri"/>
              </a:rPr>
              <a:t> CTA.</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Engage users through </a:t>
            </a:r>
            <a:r>
              <a:rPr b="1" i="1" lang="en" sz="1200">
                <a:solidFill>
                  <a:schemeClr val="dk1"/>
                </a:solidFill>
                <a:latin typeface="Calibri"/>
                <a:ea typeface="Calibri"/>
                <a:cs typeface="Calibri"/>
                <a:sym typeface="Calibri"/>
              </a:rPr>
              <a:t>surveys</a:t>
            </a:r>
            <a:r>
              <a:rPr i="1" lang="en" sz="1200">
                <a:solidFill>
                  <a:schemeClr val="dk1"/>
                </a:solidFill>
                <a:latin typeface="Calibri"/>
                <a:ea typeface="Calibri"/>
                <a:cs typeface="Calibri"/>
                <a:sym typeface="Calibri"/>
              </a:rPr>
              <a:t> to understand why they became inactive and </a:t>
            </a:r>
            <a:r>
              <a:rPr b="1" i="1" lang="en" sz="1200">
                <a:solidFill>
                  <a:schemeClr val="dk1"/>
                </a:solidFill>
                <a:latin typeface="Calibri"/>
                <a:ea typeface="Calibri"/>
                <a:cs typeface="Calibri"/>
                <a:sym typeface="Calibri"/>
              </a:rPr>
              <a:t>address their concerns.</a:t>
            </a:r>
            <a:endParaRPr b="1" i="1" sz="1200">
              <a:solidFill>
                <a:schemeClr val="dk1"/>
              </a:solidFill>
              <a:latin typeface="Calibri"/>
              <a:ea typeface="Calibri"/>
              <a:cs typeface="Calibri"/>
              <a:sym typeface="Calibri"/>
            </a:endParaRPr>
          </a:p>
          <a:p>
            <a:pPr indent="0" lvl="0" marL="0" rtl="0" algn="l">
              <a:lnSpc>
                <a:spcPct val="104583"/>
              </a:lnSpc>
              <a:spcBef>
                <a:spcPts val="0"/>
              </a:spcBef>
              <a:spcAft>
                <a:spcPts val="0"/>
              </a:spcAft>
              <a:buNone/>
            </a:pPr>
            <a:r>
              <a:t/>
            </a:r>
            <a:endParaRPr b="1" i="1" sz="1200">
              <a:solidFill>
                <a:schemeClr val="dk1"/>
              </a:solidFill>
              <a:latin typeface="Calibri"/>
              <a:ea typeface="Calibri"/>
              <a:cs typeface="Calibri"/>
              <a:sym typeface="Calibri"/>
            </a:endParaRPr>
          </a:p>
          <a:p>
            <a:pPr indent="457200" lvl="0" marL="0" rtl="0" algn="l">
              <a:lnSpc>
                <a:spcPct val="104583"/>
              </a:lnSpc>
              <a:spcBef>
                <a:spcPts val="0"/>
              </a:spcBef>
              <a:spcAft>
                <a:spcPts val="0"/>
              </a:spcAft>
              <a:buNone/>
            </a:pPr>
            <a:r>
              <a:rPr b="1" i="1" lang="en" u="sng">
                <a:solidFill>
                  <a:schemeClr val="dk1"/>
                </a:solidFill>
                <a:latin typeface="Calibri"/>
                <a:ea typeface="Calibri"/>
                <a:cs typeface="Calibri"/>
                <a:sym typeface="Calibri"/>
              </a:rPr>
              <a:t>2. </a:t>
            </a:r>
            <a:r>
              <a:rPr b="1" i="1" lang="en" u="sng">
                <a:solidFill>
                  <a:schemeClr val="dk1"/>
                </a:solidFill>
                <a:latin typeface="Calibri"/>
                <a:ea typeface="Calibri"/>
                <a:cs typeface="Calibri"/>
                <a:sym typeface="Calibri"/>
              </a:rPr>
              <a:t>Push Notifications</a:t>
            </a:r>
            <a:endParaRPr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Showcase</a:t>
            </a:r>
            <a:r>
              <a:rPr b="1" i="1" lang="en" sz="1200">
                <a:solidFill>
                  <a:schemeClr val="dk1"/>
                </a:solidFill>
                <a:latin typeface="Calibri"/>
                <a:ea typeface="Calibri"/>
                <a:cs typeface="Calibri"/>
                <a:sym typeface="Calibri"/>
              </a:rPr>
              <a:t> trending posts, popular discussions, and top users</a:t>
            </a:r>
            <a:r>
              <a:rPr i="1" lang="en" sz="1200">
                <a:solidFill>
                  <a:schemeClr val="dk1"/>
                </a:solidFill>
                <a:latin typeface="Calibri"/>
                <a:ea typeface="Calibri"/>
                <a:cs typeface="Calibri"/>
                <a:sym typeface="Calibri"/>
              </a:rPr>
              <a:t> they might know.</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Send </a:t>
            </a:r>
            <a:r>
              <a:rPr b="1" i="1" lang="en" sz="1200">
                <a:solidFill>
                  <a:schemeClr val="dk1"/>
                </a:solidFill>
                <a:latin typeface="Calibri"/>
                <a:ea typeface="Calibri"/>
                <a:cs typeface="Calibri"/>
                <a:sym typeface="Calibri"/>
              </a:rPr>
              <a:t>notifications</a:t>
            </a:r>
            <a:r>
              <a:rPr i="1" lang="en" sz="1200">
                <a:solidFill>
                  <a:schemeClr val="dk1"/>
                </a:solidFill>
                <a:latin typeface="Calibri"/>
                <a:ea typeface="Calibri"/>
                <a:cs typeface="Calibri"/>
                <a:sym typeface="Calibri"/>
              </a:rPr>
              <a:t> about </a:t>
            </a:r>
            <a:r>
              <a:rPr b="1" i="1" lang="en" sz="1200">
                <a:solidFill>
                  <a:schemeClr val="dk1"/>
                </a:solidFill>
                <a:latin typeface="Calibri"/>
                <a:ea typeface="Calibri"/>
                <a:cs typeface="Calibri"/>
                <a:sym typeface="Calibri"/>
              </a:rPr>
              <a:t>friends’</a:t>
            </a:r>
            <a:r>
              <a:rPr i="1" lang="en" sz="1200">
                <a:solidFill>
                  <a:schemeClr val="dk1"/>
                </a:solidFill>
                <a:latin typeface="Calibri"/>
                <a:ea typeface="Calibri"/>
                <a:cs typeface="Calibri"/>
                <a:sym typeface="Calibri"/>
              </a:rPr>
              <a:t> recent </a:t>
            </a:r>
            <a:r>
              <a:rPr b="1" i="1" lang="en" sz="1200">
                <a:solidFill>
                  <a:schemeClr val="dk1"/>
                </a:solidFill>
                <a:latin typeface="Calibri"/>
                <a:ea typeface="Calibri"/>
                <a:cs typeface="Calibri"/>
                <a:sym typeface="Calibri"/>
              </a:rPr>
              <a:t>activities</a:t>
            </a:r>
            <a:r>
              <a:rPr i="1" lang="en" sz="1200">
                <a:solidFill>
                  <a:schemeClr val="dk1"/>
                </a:solidFill>
                <a:latin typeface="Calibri"/>
                <a:ea typeface="Calibri"/>
                <a:cs typeface="Calibri"/>
                <a:sym typeface="Calibri"/>
              </a:rPr>
              <a:t> or </a:t>
            </a:r>
            <a:r>
              <a:rPr b="1" i="1" lang="en" sz="1200">
                <a:solidFill>
                  <a:schemeClr val="dk1"/>
                </a:solidFill>
                <a:latin typeface="Calibri"/>
                <a:ea typeface="Calibri"/>
                <a:cs typeface="Calibri"/>
                <a:sym typeface="Calibri"/>
              </a:rPr>
              <a:t>anniversaries</a:t>
            </a:r>
            <a:r>
              <a:rPr i="1" lang="en" sz="1200">
                <a:solidFill>
                  <a:schemeClr val="dk1"/>
                </a:solidFill>
                <a:latin typeface="Calibri"/>
                <a:ea typeface="Calibri"/>
                <a:cs typeface="Calibri"/>
                <a:sym typeface="Calibri"/>
              </a:rPr>
              <a:t> of their account creation.</a:t>
            </a:r>
            <a:endParaRPr i="1" sz="1200">
              <a:solidFill>
                <a:schemeClr val="dk1"/>
              </a:solidFill>
              <a:latin typeface="Calibri"/>
              <a:ea typeface="Calibri"/>
              <a:cs typeface="Calibri"/>
              <a:sym typeface="Calibri"/>
            </a:endParaRPr>
          </a:p>
          <a:p>
            <a:pPr indent="0" lvl="0" marL="0" rtl="0" algn="l">
              <a:lnSpc>
                <a:spcPct val="104583"/>
              </a:lnSpc>
              <a:spcBef>
                <a:spcPts val="0"/>
              </a:spcBef>
              <a:spcAft>
                <a:spcPts val="0"/>
              </a:spcAft>
              <a:buNone/>
            </a:pPr>
            <a:r>
              <a:t/>
            </a:r>
            <a:endParaRPr i="1" sz="1200">
              <a:solidFill>
                <a:schemeClr val="dk1"/>
              </a:solidFill>
              <a:latin typeface="Calibri"/>
              <a:ea typeface="Calibri"/>
              <a:cs typeface="Calibri"/>
              <a:sym typeface="Calibri"/>
            </a:endParaRPr>
          </a:p>
          <a:p>
            <a:pPr indent="457200" lvl="0" marL="0" rtl="0" algn="l">
              <a:lnSpc>
                <a:spcPct val="104583"/>
              </a:lnSpc>
              <a:spcBef>
                <a:spcPts val="0"/>
              </a:spcBef>
              <a:spcAft>
                <a:spcPts val="0"/>
              </a:spcAft>
              <a:buNone/>
            </a:pPr>
            <a:r>
              <a:rPr b="1" i="1" lang="en" u="sng">
                <a:solidFill>
                  <a:schemeClr val="dk1"/>
                </a:solidFill>
                <a:latin typeface="Calibri"/>
                <a:ea typeface="Calibri"/>
                <a:cs typeface="Calibri"/>
                <a:sym typeface="Calibri"/>
              </a:rPr>
              <a:t>3.Related Content</a:t>
            </a:r>
            <a:endParaRPr b="1" i="1" u="sng">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Suggest</a:t>
            </a:r>
            <a:r>
              <a:rPr b="1" i="1" lang="en" sz="1200">
                <a:solidFill>
                  <a:schemeClr val="dk1"/>
                </a:solidFill>
                <a:latin typeface="Calibri"/>
                <a:ea typeface="Calibri"/>
                <a:cs typeface="Calibri"/>
                <a:sym typeface="Calibri"/>
              </a:rPr>
              <a:t> content, groups, or hashtags</a:t>
            </a:r>
            <a:r>
              <a:rPr i="1" lang="en" sz="1200">
                <a:solidFill>
                  <a:schemeClr val="dk1"/>
                </a:solidFill>
                <a:latin typeface="Calibri"/>
                <a:ea typeface="Calibri"/>
                <a:cs typeface="Calibri"/>
                <a:sym typeface="Calibri"/>
              </a:rPr>
              <a:t> they might be interested in based on their </a:t>
            </a:r>
            <a:r>
              <a:rPr b="1" i="1" lang="en" sz="1200">
                <a:solidFill>
                  <a:schemeClr val="dk1"/>
                </a:solidFill>
                <a:latin typeface="Calibri"/>
                <a:ea typeface="Calibri"/>
                <a:cs typeface="Calibri"/>
                <a:sym typeface="Calibri"/>
              </a:rPr>
              <a:t>past behaviour.</a:t>
            </a:r>
            <a:endParaRPr b="1" i="1" sz="1200">
              <a:solidFill>
                <a:schemeClr val="dk1"/>
              </a:solidFill>
              <a:latin typeface="Calibri"/>
              <a:ea typeface="Calibri"/>
              <a:cs typeface="Calibri"/>
              <a:sym typeface="Calibri"/>
            </a:endParaRPr>
          </a:p>
          <a:p>
            <a:pPr indent="0" lvl="0" marL="0" rtl="0" algn="l">
              <a:lnSpc>
                <a:spcPct val="139958"/>
              </a:lnSpc>
              <a:spcBef>
                <a:spcPts val="0"/>
              </a:spcBef>
              <a:spcAft>
                <a:spcPts val="0"/>
              </a:spcAft>
              <a:buNone/>
            </a:pPr>
            <a:r>
              <a:t/>
            </a:r>
            <a:endParaRPr b="1" i="1" sz="1200">
              <a:solidFill>
                <a:schemeClr val="dk1"/>
              </a:solidFill>
              <a:latin typeface="Calibri"/>
              <a:ea typeface="Calibri"/>
              <a:cs typeface="Calibri"/>
              <a:sym typeface="Calibri"/>
            </a:endParaRPr>
          </a:p>
          <a:p>
            <a:pPr indent="457200" lvl="0" marL="0" rtl="0" algn="l">
              <a:lnSpc>
                <a:spcPct val="104583"/>
              </a:lnSpc>
              <a:spcBef>
                <a:spcPts val="0"/>
              </a:spcBef>
              <a:spcAft>
                <a:spcPts val="0"/>
              </a:spcAft>
              <a:buNone/>
            </a:pPr>
            <a:r>
              <a:rPr b="1" i="1" lang="en" u="sng">
                <a:solidFill>
                  <a:schemeClr val="dk1"/>
                </a:solidFill>
                <a:latin typeface="Calibri"/>
                <a:ea typeface="Calibri"/>
                <a:cs typeface="Calibri"/>
                <a:sym typeface="Calibri"/>
              </a:rPr>
              <a:t>2. Exclusive Incentives &amp; Rewards</a:t>
            </a:r>
            <a:endParaRPr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Bonus points, badges, or exclusive features</a:t>
            </a:r>
            <a:r>
              <a:rPr i="1" lang="en" sz="1200">
                <a:solidFill>
                  <a:schemeClr val="dk1"/>
                </a:solidFill>
                <a:latin typeface="Calibri"/>
                <a:ea typeface="Calibri"/>
                <a:cs typeface="Calibri"/>
                <a:sym typeface="Calibri"/>
              </a:rPr>
              <a:t> for logging in and interacting.</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 </a:t>
            </a:r>
            <a:r>
              <a:rPr b="1" i="1" lang="en" sz="1200">
                <a:solidFill>
                  <a:schemeClr val="dk1"/>
                </a:solidFill>
                <a:latin typeface="Calibri"/>
                <a:ea typeface="Calibri"/>
                <a:cs typeface="Calibri"/>
                <a:sym typeface="Calibri"/>
              </a:rPr>
              <a:t>streak-based reward system</a:t>
            </a:r>
            <a:r>
              <a:rPr i="1" lang="en" sz="1200">
                <a:solidFill>
                  <a:schemeClr val="dk1"/>
                </a:solidFill>
                <a:latin typeface="Calibri"/>
                <a:ea typeface="Calibri"/>
                <a:cs typeface="Calibri"/>
                <a:sym typeface="Calibri"/>
              </a:rPr>
              <a:t> for continued activity (e.g., post for 3 days &amp; unlock a reward).</a:t>
            </a:r>
            <a:endParaRPr i="1" sz="1200">
              <a:latin typeface="Calibri"/>
              <a:ea typeface="Calibri"/>
              <a:cs typeface="Calibri"/>
              <a:sym typeface="Calibri"/>
            </a:endParaRPr>
          </a:p>
        </p:txBody>
      </p:sp>
      <p:pic>
        <p:nvPicPr>
          <p:cNvPr id="152" name="Google Shape;152;p26"/>
          <p:cNvPicPr preferRelativeResize="0"/>
          <p:nvPr/>
        </p:nvPicPr>
        <p:blipFill>
          <a:blip r:embed="rId3">
            <a:alphaModFix amt="19000"/>
          </a:blip>
          <a:stretch>
            <a:fillRect/>
          </a:stretch>
        </p:blipFill>
        <p:spPr>
          <a:xfrm>
            <a:off x="6342525" y="1111025"/>
            <a:ext cx="2667250" cy="2998975"/>
          </a:xfrm>
          <a:prstGeom prst="rect">
            <a:avLst/>
          </a:prstGeom>
          <a:noFill/>
          <a:ln>
            <a:noFill/>
          </a:ln>
          <a:effectLst>
            <a:outerShdw blurRad="57150" rotWithShape="0" algn="bl" dir="8520000" dist="47625">
              <a:srgbClr val="000000">
                <a:alpha val="82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56" name="Shape 156"/>
        <p:cNvGrpSpPr/>
        <p:nvPr/>
      </p:nvGrpSpPr>
      <p:grpSpPr>
        <a:xfrm>
          <a:off x="0" y="0"/>
          <a:ext cx="0" cy="0"/>
          <a:chOff x="0" y="0"/>
          <a:chExt cx="0" cy="0"/>
        </a:xfrm>
      </p:grpSpPr>
      <p:sp>
        <p:nvSpPr>
          <p:cNvPr id="157" name="Google Shape;157;p27"/>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58" name="Google Shape;158;p27"/>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59" name="Google Shape;159;p27"/>
          <p:cNvSpPr txBox="1"/>
          <p:nvPr/>
        </p:nvSpPr>
        <p:spPr>
          <a:xfrm>
            <a:off x="1820100" y="0"/>
            <a:ext cx="5503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rgbClr val="351C75"/>
                </a:solidFill>
                <a:latin typeface="Calibri"/>
                <a:ea typeface="Calibri"/>
                <a:cs typeface="Calibri"/>
                <a:sym typeface="Calibri"/>
              </a:rPr>
              <a:t>USER EXPANSION &amp; RETENTION STRATEGIES</a:t>
            </a:r>
            <a:endParaRPr b="1" sz="2200">
              <a:solidFill>
                <a:srgbClr val="351C75"/>
              </a:solidFill>
              <a:latin typeface="Calibri"/>
              <a:ea typeface="Calibri"/>
              <a:cs typeface="Calibri"/>
              <a:sym typeface="Calibri"/>
            </a:endParaRPr>
          </a:p>
        </p:txBody>
      </p:sp>
      <p:sp>
        <p:nvSpPr>
          <p:cNvPr id="160" name="Google Shape;160;p27"/>
          <p:cNvSpPr txBox="1"/>
          <p:nvPr/>
        </p:nvSpPr>
        <p:spPr>
          <a:xfrm>
            <a:off x="572600" y="523200"/>
            <a:ext cx="5836800" cy="4168500"/>
          </a:xfrm>
          <a:prstGeom prst="rect">
            <a:avLst/>
          </a:prstGeom>
          <a:noFill/>
          <a:ln>
            <a:noFill/>
          </a:ln>
        </p:spPr>
        <p:txBody>
          <a:bodyPr anchorCtr="0" anchor="t" bIns="91425" lIns="91425" spcFirstLastPara="1" rIns="91425" wrap="square" tIns="91425">
            <a:spAutoFit/>
          </a:bodyPr>
          <a:lstStyle/>
          <a:p>
            <a:pPr indent="0" lvl="0" marL="457200" rtl="0" algn="l">
              <a:lnSpc>
                <a:spcPct val="104583"/>
              </a:lnSpc>
              <a:spcBef>
                <a:spcPts val="0"/>
              </a:spcBef>
              <a:spcAft>
                <a:spcPts val="0"/>
              </a:spcAft>
              <a:buNone/>
            </a:pPr>
            <a:r>
              <a:rPr b="1" i="1" lang="en" u="sng">
                <a:solidFill>
                  <a:schemeClr val="dk1"/>
                </a:solidFill>
                <a:latin typeface="Calibri"/>
                <a:ea typeface="Calibri"/>
                <a:cs typeface="Calibri"/>
                <a:sym typeface="Calibri"/>
              </a:rPr>
              <a:t>1. </a:t>
            </a:r>
            <a:r>
              <a:rPr b="1" i="1" lang="en" u="sng">
                <a:solidFill>
                  <a:schemeClr val="dk1"/>
                </a:solidFill>
                <a:latin typeface="Calibri"/>
                <a:ea typeface="Calibri"/>
                <a:cs typeface="Calibri"/>
                <a:sym typeface="Calibri"/>
              </a:rPr>
              <a:t>Referral &amp; Incentive Programs</a:t>
            </a:r>
            <a:endParaRPr b="1"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Introduce a </a:t>
            </a:r>
            <a:r>
              <a:rPr b="1" i="1" lang="en" sz="1200">
                <a:solidFill>
                  <a:schemeClr val="dk1"/>
                </a:solidFill>
                <a:latin typeface="Calibri"/>
                <a:ea typeface="Calibri"/>
                <a:cs typeface="Calibri"/>
                <a:sym typeface="Calibri"/>
              </a:rPr>
              <a:t>“Invite &amp; Earn”</a:t>
            </a:r>
            <a:r>
              <a:rPr i="1" lang="en" sz="1200">
                <a:solidFill>
                  <a:schemeClr val="dk1"/>
                </a:solidFill>
                <a:latin typeface="Calibri"/>
                <a:ea typeface="Calibri"/>
                <a:cs typeface="Calibri"/>
                <a:sym typeface="Calibri"/>
              </a:rPr>
              <a:t> program where users get </a:t>
            </a:r>
            <a:r>
              <a:rPr b="1" i="1" lang="en" sz="1200">
                <a:solidFill>
                  <a:schemeClr val="dk1"/>
                </a:solidFill>
                <a:latin typeface="Calibri"/>
                <a:ea typeface="Calibri"/>
                <a:cs typeface="Calibri"/>
                <a:sym typeface="Calibri"/>
              </a:rPr>
              <a:t>rewards</a:t>
            </a:r>
            <a:r>
              <a:rPr i="1" lang="en" sz="1200">
                <a:solidFill>
                  <a:schemeClr val="dk1"/>
                </a:solidFill>
                <a:latin typeface="Calibri"/>
                <a:ea typeface="Calibri"/>
                <a:cs typeface="Calibri"/>
                <a:sym typeface="Calibri"/>
              </a:rPr>
              <a:t> for bringing in new members.</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Offer </a:t>
            </a:r>
            <a:r>
              <a:rPr b="1" i="1" lang="en" sz="1200">
                <a:solidFill>
                  <a:schemeClr val="dk1"/>
                </a:solidFill>
                <a:latin typeface="Calibri"/>
                <a:ea typeface="Calibri"/>
                <a:cs typeface="Calibri"/>
                <a:sym typeface="Calibri"/>
              </a:rPr>
              <a:t>bonus points, badges, exclusive content, or discounts</a:t>
            </a:r>
            <a:r>
              <a:rPr i="1" lang="en" sz="1200">
                <a:solidFill>
                  <a:schemeClr val="dk1"/>
                </a:solidFill>
                <a:latin typeface="Calibri"/>
                <a:ea typeface="Calibri"/>
                <a:cs typeface="Calibri"/>
                <a:sym typeface="Calibri"/>
              </a:rPr>
              <a:t> for successful referrals.</a:t>
            </a:r>
            <a:endParaRPr i="1" sz="1200">
              <a:solidFill>
                <a:schemeClr val="dk1"/>
              </a:solidFill>
              <a:latin typeface="Calibri"/>
              <a:ea typeface="Calibri"/>
              <a:cs typeface="Calibri"/>
              <a:sym typeface="Calibri"/>
            </a:endParaRPr>
          </a:p>
          <a:p>
            <a:pPr indent="0" lvl="0" marL="0" rtl="0" algn="l">
              <a:lnSpc>
                <a:spcPct val="104583"/>
              </a:lnSpc>
              <a:spcBef>
                <a:spcPts val="0"/>
              </a:spcBef>
              <a:spcAft>
                <a:spcPts val="0"/>
              </a:spcAft>
              <a:buNone/>
            </a:pPr>
            <a:r>
              <a:t/>
            </a:r>
            <a:endParaRPr i="1" sz="1200">
              <a:solidFill>
                <a:schemeClr val="dk1"/>
              </a:solidFill>
              <a:latin typeface="Calibri"/>
              <a:ea typeface="Calibri"/>
              <a:cs typeface="Calibri"/>
              <a:sym typeface="Calibri"/>
            </a:endParaRPr>
          </a:p>
          <a:p>
            <a:pPr indent="0" lvl="0" marL="457200" rtl="0" algn="l">
              <a:lnSpc>
                <a:spcPct val="104583"/>
              </a:lnSpc>
              <a:spcBef>
                <a:spcPts val="0"/>
              </a:spcBef>
              <a:spcAft>
                <a:spcPts val="0"/>
              </a:spcAft>
              <a:buNone/>
            </a:pPr>
            <a:r>
              <a:rPr b="1" i="1" lang="en" u="sng">
                <a:solidFill>
                  <a:schemeClr val="dk1"/>
                </a:solidFill>
                <a:latin typeface="Calibri"/>
                <a:ea typeface="Calibri"/>
                <a:cs typeface="Calibri"/>
                <a:sym typeface="Calibri"/>
              </a:rPr>
              <a:t>2. </a:t>
            </a:r>
            <a:r>
              <a:rPr b="1" i="1" lang="en" u="sng">
                <a:solidFill>
                  <a:schemeClr val="dk1"/>
                </a:solidFill>
                <a:latin typeface="Calibri"/>
                <a:ea typeface="Calibri"/>
                <a:cs typeface="Calibri"/>
                <a:sym typeface="Calibri"/>
              </a:rPr>
              <a:t>Targeted Promotions</a:t>
            </a:r>
            <a:endParaRPr b="1"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Run </a:t>
            </a:r>
            <a:r>
              <a:rPr b="1" i="1" lang="en" sz="1200">
                <a:solidFill>
                  <a:schemeClr val="dk1"/>
                </a:solidFill>
                <a:latin typeface="Calibri"/>
                <a:ea typeface="Calibri"/>
                <a:cs typeface="Calibri"/>
                <a:sym typeface="Calibri"/>
              </a:rPr>
              <a:t>Facebook, Instagram, and Google ads</a:t>
            </a:r>
            <a:r>
              <a:rPr i="1" lang="en" sz="1200">
                <a:solidFill>
                  <a:schemeClr val="dk1"/>
                </a:solidFill>
                <a:latin typeface="Calibri"/>
                <a:ea typeface="Calibri"/>
                <a:cs typeface="Calibri"/>
                <a:sym typeface="Calibri"/>
              </a:rPr>
              <a:t> targeting relevant audiences.</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Use </a:t>
            </a:r>
            <a:r>
              <a:rPr b="1" i="1" lang="en" sz="1200">
                <a:solidFill>
                  <a:schemeClr val="dk1"/>
                </a:solidFill>
                <a:latin typeface="Calibri"/>
                <a:ea typeface="Calibri"/>
                <a:cs typeface="Calibri"/>
                <a:sym typeface="Calibri"/>
              </a:rPr>
              <a:t>lookalike audiences</a:t>
            </a:r>
            <a:r>
              <a:rPr i="1" lang="en" sz="1200">
                <a:solidFill>
                  <a:schemeClr val="dk1"/>
                </a:solidFill>
                <a:latin typeface="Calibri"/>
                <a:ea typeface="Calibri"/>
                <a:cs typeface="Calibri"/>
                <a:sym typeface="Calibri"/>
              </a:rPr>
              <a:t> (people similar to your active users).</a:t>
            </a:r>
            <a:endParaRPr i="1" sz="1200">
              <a:solidFill>
                <a:schemeClr val="dk1"/>
              </a:solidFill>
              <a:latin typeface="Calibri"/>
              <a:ea typeface="Calibri"/>
              <a:cs typeface="Calibri"/>
              <a:sym typeface="Calibri"/>
            </a:endParaRPr>
          </a:p>
          <a:p>
            <a:pPr indent="0" lvl="0" marL="0" rtl="0" algn="l">
              <a:lnSpc>
                <a:spcPct val="104583"/>
              </a:lnSpc>
              <a:spcBef>
                <a:spcPts val="0"/>
              </a:spcBef>
              <a:spcAft>
                <a:spcPts val="0"/>
              </a:spcAft>
              <a:buNone/>
            </a:pPr>
            <a:r>
              <a:t/>
            </a:r>
            <a:endParaRPr i="1" sz="1200">
              <a:solidFill>
                <a:schemeClr val="dk1"/>
              </a:solidFill>
              <a:latin typeface="Calibri"/>
              <a:ea typeface="Calibri"/>
              <a:cs typeface="Calibri"/>
              <a:sym typeface="Calibri"/>
            </a:endParaRPr>
          </a:p>
          <a:p>
            <a:pPr indent="0" lvl="0" marL="457200" rtl="0" algn="l">
              <a:lnSpc>
                <a:spcPct val="104583"/>
              </a:lnSpc>
              <a:spcBef>
                <a:spcPts val="0"/>
              </a:spcBef>
              <a:spcAft>
                <a:spcPts val="0"/>
              </a:spcAft>
              <a:buNone/>
            </a:pPr>
            <a:r>
              <a:rPr b="1" i="1" lang="en" u="sng">
                <a:solidFill>
                  <a:schemeClr val="dk1"/>
                </a:solidFill>
                <a:latin typeface="Calibri"/>
                <a:ea typeface="Calibri"/>
                <a:cs typeface="Calibri"/>
                <a:sym typeface="Calibri"/>
              </a:rPr>
              <a:t>3. </a:t>
            </a:r>
            <a:r>
              <a:rPr b="1" i="1" lang="en" u="sng">
                <a:solidFill>
                  <a:schemeClr val="dk1"/>
                </a:solidFill>
                <a:latin typeface="Calibri"/>
                <a:ea typeface="Calibri"/>
                <a:cs typeface="Calibri"/>
                <a:sym typeface="Calibri"/>
              </a:rPr>
              <a:t>Community &amp; Social Incentives</a:t>
            </a:r>
            <a:endParaRPr b="1"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Showcase Top Contributors in newsletters, blogs, or social media.</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Achievement badges</a:t>
            </a:r>
            <a:r>
              <a:rPr i="1" lang="en" sz="1200">
                <a:solidFill>
                  <a:schemeClr val="dk1"/>
                </a:solidFill>
                <a:latin typeface="Calibri"/>
                <a:ea typeface="Calibri"/>
                <a:cs typeface="Calibri"/>
                <a:sym typeface="Calibri"/>
              </a:rPr>
              <a:t> for consistent engagement (e.g., “Super Contributor,” “Top Commenter”).</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Invite to Special Events</a:t>
            </a:r>
            <a:r>
              <a:rPr i="1" lang="en" sz="1200">
                <a:solidFill>
                  <a:schemeClr val="dk1"/>
                </a:solidFill>
                <a:latin typeface="Calibri"/>
                <a:ea typeface="Calibri"/>
                <a:cs typeface="Calibri"/>
                <a:sym typeface="Calibri"/>
              </a:rPr>
              <a:t> like webinars, Access to VIP events or networking opportunities.</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Early access to new features for </a:t>
            </a:r>
            <a:r>
              <a:rPr b="1" i="1" lang="en" sz="1200">
                <a:solidFill>
                  <a:schemeClr val="dk1"/>
                </a:solidFill>
                <a:latin typeface="Calibri"/>
                <a:ea typeface="Calibri"/>
                <a:cs typeface="Calibri"/>
                <a:sym typeface="Calibri"/>
              </a:rPr>
              <a:t>top contributors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0" lvl="0" marL="0" rtl="0" algn="l">
              <a:lnSpc>
                <a:spcPct val="104583"/>
              </a:lnSpc>
              <a:spcBef>
                <a:spcPts val="0"/>
              </a:spcBef>
              <a:spcAft>
                <a:spcPts val="0"/>
              </a:spcAft>
              <a:buNone/>
            </a:pPr>
            <a:r>
              <a:t/>
            </a:r>
            <a:endParaRPr i="1" sz="1200">
              <a:solidFill>
                <a:schemeClr val="dk1"/>
              </a:solidFill>
              <a:latin typeface="Calibri"/>
              <a:ea typeface="Calibri"/>
              <a:cs typeface="Calibri"/>
              <a:sym typeface="Calibri"/>
            </a:endParaRPr>
          </a:p>
          <a:p>
            <a:pPr indent="0" lvl="0" marL="457200" rtl="0" algn="l">
              <a:lnSpc>
                <a:spcPct val="104583"/>
              </a:lnSpc>
              <a:spcBef>
                <a:spcPts val="0"/>
              </a:spcBef>
              <a:spcAft>
                <a:spcPts val="0"/>
              </a:spcAft>
              <a:buNone/>
            </a:pPr>
            <a:r>
              <a:rPr b="1" i="1" lang="en" u="sng">
                <a:solidFill>
                  <a:schemeClr val="dk1"/>
                </a:solidFill>
                <a:latin typeface="Calibri"/>
                <a:ea typeface="Calibri"/>
                <a:cs typeface="Calibri"/>
                <a:sym typeface="Calibri"/>
              </a:rPr>
              <a:t>4. </a:t>
            </a:r>
            <a:r>
              <a:rPr b="1" i="1" lang="en" u="sng">
                <a:solidFill>
                  <a:schemeClr val="dk1"/>
                </a:solidFill>
                <a:latin typeface="Calibri"/>
                <a:ea typeface="Calibri"/>
                <a:cs typeface="Calibri"/>
                <a:sym typeface="Calibri"/>
              </a:rPr>
              <a:t>Monetary Rewards</a:t>
            </a:r>
            <a:endParaRPr b="1" i="1" u="sng">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Cash Rewards or Gift Cards</a:t>
            </a:r>
            <a:r>
              <a:rPr i="1" lang="en" sz="1200">
                <a:solidFill>
                  <a:schemeClr val="dk1"/>
                </a:solidFill>
                <a:latin typeface="Calibri"/>
                <a:ea typeface="Calibri"/>
                <a:cs typeface="Calibri"/>
                <a:sym typeface="Calibri"/>
              </a:rPr>
              <a:t> for top contributors or frequent users.</a:t>
            </a:r>
            <a:endParaRPr i="1" sz="1200">
              <a:solidFill>
                <a:schemeClr val="dk1"/>
              </a:solidFill>
              <a:latin typeface="Calibri"/>
              <a:ea typeface="Calibri"/>
              <a:cs typeface="Calibri"/>
              <a:sym typeface="Calibri"/>
            </a:endParaRPr>
          </a:p>
          <a:p>
            <a:pPr indent="-304800" lvl="0" marL="457200" rtl="0" algn="l">
              <a:lnSpc>
                <a:spcPct val="104583"/>
              </a:lnSpc>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Swag &amp; Merchandise</a:t>
            </a:r>
            <a:r>
              <a:rPr i="1" lang="en" sz="1200">
                <a:solidFill>
                  <a:schemeClr val="dk1"/>
                </a:solidFill>
                <a:latin typeface="Calibri"/>
                <a:ea typeface="Calibri"/>
                <a:cs typeface="Calibri"/>
                <a:sym typeface="Calibri"/>
              </a:rPr>
              <a:t> – Branded gifts, T-shirts, stickers, or personalized items.</a:t>
            </a:r>
            <a:endParaRPr i="1" sz="1200">
              <a:solidFill>
                <a:schemeClr val="dk1"/>
              </a:solidFill>
              <a:latin typeface="Calibri"/>
              <a:ea typeface="Calibri"/>
              <a:cs typeface="Calibri"/>
              <a:sym typeface="Calibri"/>
            </a:endParaRPr>
          </a:p>
        </p:txBody>
      </p:sp>
      <p:pic>
        <p:nvPicPr>
          <p:cNvPr id="161" name="Google Shape;161;p27"/>
          <p:cNvPicPr preferRelativeResize="0"/>
          <p:nvPr/>
        </p:nvPicPr>
        <p:blipFill>
          <a:blip r:embed="rId3">
            <a:alphaModFix amt="19000"/>
          </a:blip>
          <a:stretch>
            <a:fillRect/>
          </a:stretch>
        </p:blipFill>
        <p:spPr>
          <a:xfrm>
            <a:off x="6342525" y="1111025"/>
            <a:ext cx="2667250" cy="2998975"/>
          </a:xfrm>
          <a:prstGeom prst="rect">
            <a:avLst/>
          </a:prstGeom>
          <a:noFill/>
          <a:ln>
            <a:noFill/>
          </a:ln>
          <a:effectLst>
            <a:outerShdw blurRad="57150" rotWithShape="0" algn="bl" dir="8520000" dist="47625">
              <a:srgbClr val="000000">
                <a:alpha val="82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65" name="Shape 165"/>
        <p:cNvGrpSpPr/>
        <p:nvPr/>
      </p:nvGrpSpPr>
      <p:grpSpPr>
        <a:xfrm>
          <a:off x="0" y="0"/>
          <a:ext cx="0" cy="0"/>
          <a:chOff x="0" y="0"/>
          <a:chExt cx="0" cy="0"/>
        </a:xfrm>
      </p:grpSpPr>
      <p:sp>
        <p:nvSpPr>
          <p:cNvPr id="166" name="Google Shape;166;p28"/>
          <p:cNvSpPr txBox="1"/>
          <p:nvPr/>
        </p:nvSpPr>
        <p:spPr>
          <a:xfrm>
            <a:off x="646650" y="0"/>
            <a:ext cx="7850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200">
                <a:solidFill>
                  <a:srgbClr val="351C75"/>
                </a:solidFill>
                <a:latin typeface="Calibri"/>
                <a:ea typeface="Calibri"/>
                <a:cs typeface="Calibri"/>
                <a:sym typeface="Calibri"/>
              </a:rPr>
              <a:t>STRATEGIES</a:t>
            </a:r>
            <a:r>
              <a:rPr b="1" lang="en" sz="2200">
                <a:solidFill>
                  <a:srgbClr val="351C75"/>
                </a:solidFill>
                <a:latin typeface="Calibri"/>
                <a:ea typeface="Calibri"/>
                <a:cs typeface="Calibri"/>
                <a:sym typeface="Calibri"/>
              </a:rPr>
              <a:t> TO BOOST ENGAGEMENT AND INTERACTIONS</a:t>
            </a:r>
            <a:endParaRPr b="1" sz="2200">
              <a:solidFill>
                <a:srgbClr val="351C75"/>
              </a:solidFill>
              <a:latin typeface="Calibri"/>
              <a:ea typeface="Calibri"/>
              <a:cs typeface="Calibri"/>
              <a:sym typeface="Calibri"/>
            </a:endParaRPr>
          </a:p>
        </p:txBody>
      </p:sp>
      <p:sp>
        <p:nvSpPr>
          <p:cNvPr id="167" name="Google Shape;167;p28"/>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68" name="Google Shape;168;p28"/>
          <p:cNvSpPr txBox="1"/>
          <p:nvPr/>
        </p:nvSpPr>
        <p:spPr>
          <a:xfrm>
            <a:off x="550050" y="521325"/>
            <a:ext cx="5869800" cy="4331400"/>
          </a:xfrm>
          <a:prstGeom prst="rect">
            <a:avLst/>
          </a:prstGeom>
          <a:noFill/>
          <a:ln>
            <a:noFill/>
          </a:ln>
        </p:spPr>
        <p:txBody>
          <a:bodyPr anchorCtr="0" anchor="t" bIns="91425" lIns="91425" spcFirstLastPara="1" rIns="91425" wrap="square" tIns="91425">
            <a:spAutoFit/>
          </a:bodyPr>
          <a:lstStyle/>
          <a:p>
            <a:pPr indent="457200" lvl="0" marL="0" rtl="0" algn="l">
              <a:lnSpc>
                <a:spcPct val="110000"/>
              </a:lnSpc>
              <a:spcBef>
                <a:spcPts val="0"/>
              </a:spcBef>
              <a:spcAft>
                <a:spcPts val="0"/>
              </a:spcAft>
              <a:buNone/>
            </a:pPr>
            <a:r>
              <a:rPr b="1" i="1" lang="en" u="sng">
                <a:solidFill>
                  <a:schemeClr val="dk1"/>
                </a:solidFill>
                <a:latin typeface="Calibri"/>
                <a:ea typeface="Calibri"/>
                <a:cs typeface="Calibri"/>
                <a:sym typeface="Calibri"/>
              </a:rPr>
              <a:t>1. Gamification &amp; Incentives</a:t>
            </a:r>
            <a:r>
              <a:rPr b="1" i="1" lang="en" sz="1200">
                <a:solidFill>
                  <a:schemeClr val="dk1"/>
                </a:solidFill>
                <a:latin typeface="Calibri"/>
                <a:ea typeface="Calibri"/>
                <a:cs typeface="Calibri"/>
                <a:sym typeface="Calibri"/>
              </a:rPr>
              <a:t> </a:t>
            </a:r>
            <a:endParaRPr b="1"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Gamify Activity:</a:t>
            </a:r>
            <a:r>
              <a:rPr i="1" lang="en" sz="1200">
                <a:solidFill>
                  <a:schemeClr val="dk1"/>
                </a:solidFill>
                <a:latin typeface="Calibri"/>
                <a:ea typeface="Calibri"/>
                <a:cs typeface="Calibri"/>
                <a:sym typeface="Calibri"/>
              </a:rPr>
              <a:t> Introduce </a:t>
            </a:r>
            <a:r>
              <a:rPr b="1" i="1" lang="en" sz="1200">
                <a:solidFill>
                  <a:schemeClr val="dk1"/>
                </a:solidFill>
                <a:latin typeface="Calibri"/>
                <a:ea typeface="Calibri"/>
                <a:cs typeface="Calibri"/>
                <a:sym typeface="Calibri"/>
              </a:rPr>
              <a:t>badges, levels, or challenges</a:t>
            </a:r>
            <a:r>
              <a:rPr i="1" lang="en" sz="1200">
                <a:solidFill>
                  <a:schemeClr val="dk1"/>
                </a:solidFill>
                <a:latin typeface="Calibri"/>
                <a:ea typeface="Calibri"/>
                <a:cs typeface="Calibri"/>
                <a:sym typeface="Calibri"/>
              </a:rPr>
              <a:t> to encourage participation.</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Point-based rewards</a:t>
            </a:r>
            <a:r>
              <a:rPr i="1" lang="en" sz="1200">
                <a:solidFill>
                  <a:schemeClr val="dk1"/>
                </a:solidFill>
                <a:latin typeface="Calibri"/>
                <a:ea typeface="Calibri"/>
                <a:cs typeface="Calibri"/>
                <a:sym typeface="Calibri"/>
              </a:rPr>
              <a:t> (points for likes/comments that can be redeemed for perks).</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Achievement badges for consistent engagement</a:t>
            </a:r>
            <a:r>
              <a:rPr i="1" lang="en" sz="1200">
                <a:solidFill>
                  <a:schemeClr val="dk1"/>
                </a:solidFill>
                <a:latin typeface="Calibri"/>
                <a:ea typeface="Calibri"/>
                <a:cs typeface="Calibri"/>
                <a:sym typeface="Calibri"/>
              </a:rPr>
              <a:t> ( “Super Contributor,” “Top Commenter”).</a:t>
            </a:r>
            <a:endParaRPr i="1" sz="1200">
              <a:solidFill>
                <a:schemeClr val="dk1"/>
              </a:solidFill>
              <a:latin typeface="Calibri"/>
              <a:ea typeface="Calibri"/>
              <a:cs typeface="Calibri"/>
              <a:sym typeface="Calibri"/>
            </a:endParaRPr>
          </a:p>
          <a:p>
            <a:pPr indent="0" lvl="0" marL="457200" rtl="0" algn="l">
              <a:lnSpc>
                <a:spcPct val="110000"/>
              </a:lnSpc>
              <a:spcBef>
                <a:spcPts val="0"/>
              </a:spcBef>
              <a:spcAft>
                <a:spcPts val="0"/>
              </a:spcAft>
              <a:buNone/>
            </a:pPr>
            <a:r>
              <a:t/>
            </a:r>
            <a:endParaRPr i="1" sz="1200">
              <a:solidFill>
                <a:schemeClr val="dk1"/>
              </a:solidFill>
              <a:latin typeface="Calibri"/>
              <a:ea typeface="Calibri"/>
              <a:cs typeface="Calibri"/>
              <a:sym typeface="Calibri"/>
            </a:endParaRPr>
          </a:p>
          <a:p>
            <a:pPr indent="457200" lvl="0" marL="0" rtl="0" algn="l">
              <a:lnSpc>
                <a:spcPct val="110000"/>
              </a:lnSpc>
              <a:spcBef>
                <a:spcPts val="0"/>
              </a:spcBef>
              <a:spcAft>
                <a:spcPts val="0"/>
              </a:spcAft>
              <a:buNone/>
            </a:pPr>
            <a:r>
              <a:rPr b="1" i="1" lang="en" u="sng">
                <a:solidFill>
                  <a:schemeClr val="dk1"/>
                </a:solidFill>
                <a:latin typeface="Calibri"/>
                <a:ea typeface="Calibri"/>
                <a:cs typeface="Calibri"/>
                <a:sym typeface="Calibri"/>
              </a:rPr>
              <a:t>2. Community Engagement &amp; Interaction </a:t>
            </a:r>
            <a:endParaRPr b="1" i="1" u="sng">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Community Interaction:</a:t>
            </a:r>
            <a:r>
              <a:rPr i="1" lang="en" sz="1200">
                <a:solidFill>
                  <a:schemeClr val="dk1"/>
                </a:solidFill>
                <a:latin typeface="Calibri"/>
                <a:ea typeface="Calibri"/>
                <a:cs typeface="Calibri"/>
                <a:sym typeface="Calibri"/>
              </a:rPr>
              <a:t> Encourage top users to </a:t>
            </a:r>
            <a:r>
              <a:rPr b="1" i="1" lang="en" sz="1200">
                <a:solidFill>
                  <a:schemeClr val="dk1"/>
                </a:solidFill>
                <a:latin typeface="Calibri"/>
                <a:ea typeface="Calibri"/>
                <a:cs typeface="Calibri"/>
                <a:sym typeface="Calibri"/>
              </a:rPr>
              <a:t>start discussions, reply to others, or moderate content</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Create question-based captions, discussion threads, or comment contests</a:t>
            </a:r>
            <a:r>
              <a:rPr i="1" lang="en" sz="1200">
                <a:solidFill>
                  <a:schemeClr val="dk1"/>
                </a:solidFill>
                <a:latin typeface="Calibri"/>
                <a:ea typeface="Calibri"/>
                <a:cs typeface="Calibri"/>
                <a:sym typeface="Calibri"/>
              </a:rPr>
              <a:t> to foster interaction.</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Use questions, polls, or call-to-action captions</a:t>
            </a:r>
            <a:r>
              <a:rPr i="1" lang="en" sz="1200">
                <a:solidFill>
                  <a:schemeClr val="dk1"/>
                </a:solidFill>
                <a:latin typeface="Calibri"/>
                <a:ea typeface="Calibri"/>
                <a:cs typeface="Calibri"/>
                <a:sym typeface="Calibri"/>
              </a:rPr>
              <a:t> to drive discussions.</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Encouraging users to tag friends</a:t>
            </a:r>
            <a:r>
              <a:rPr i="1" lang="en" sz="1200">
                <a:solidFill>
                  <a:schemeClr val="dk1"/>
                </a:solidFill>
                <a:latin typeface="Calibri"/>
                <a:ea typeface="Calibri"/>
                <a:cs typeface="Calibri"/>
                <a:sym typeface="Calibri"/>
              </a:rPr>
              <a:t> in posts to further drive visibility and engagement.</a:t>
            </a:r>
            <a:endParaRPr i="1" sz="1200">
              <a:solidFill>
                <a:schemeClr val="dk1"/>
              </a:solidFill>
              <a:latin typeface="Calibri"/>
              <a:ea typeface="Calibri"/>
              <a:cs typeface="Calibri"/>
              <a:sym typeface="Calibri"/>
            </a:endParaRPr>
          </a:p>
          <a:p>
            <a:pPr indent="0" lvl="0" marL="457200" rtl="0" algn="l">
              <a:lnSpc>
                <a:spcPct val="110000"/>
              </a:lnSpc>
              <a:spcBef>
                <a:spcPts val="0"/>
              </a:spcBef>
              <a:spcAft>
                <a:spcPts val="0"/>
              </a:spcAft>
              <a:buNone/>
            </a:pPr>
            <a:r>
              <a:t/>
            </a:r>
            <a:endParaRPr i="1" sz="1200">
              <a:solidFill>
                <a:schemeClr val="dk1"/>
              </a:solidFill>
              <a:latin typeface="Calibri"/>
              <a:ea typeface="Calibri"/>
              <a:cs typeface="Calibri"/>
              <a:sym typeface="Calibri"/>
            </a:endParaRPr>
          </a:p>
          <a:p>
            <a:pPr indent="457200" lvl="0" marL="0" rtl="0" algn="l">
              <a:lnSpc>
                <a:spcPct val="110000"/>
              </a:lnSpc>
              <a:spcBef>
                <a:spcPts val="0"/>
              </a:spcBef>
              <a:spcAft>
                <a:spcPts val="0"/>
              </a:spcAft>
              <a:buNone/>
            </a:pPr>
            <a:r>
              <a:rPr b="1" i="1" lang="en" u="sng">
                <a:solidFill>
                  <a:schemeClr val="dk1"/>
                </a:solidFill>
                <a:latin typeface="Calibri"/>
                <a:ea typeface="Calibri"/>
                <a:cs typeface="Calibri"/>
                <a:sym typeface="Calibri"/>
              </a:rPr>
              <a:t>3. Content Strategy &amp; Trend Utilization</a:t>
            </a:r>
            <a:endParaRPr b="1" i="1" u="sng">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Identify Trends:</a:t>
            </a:r>
            <a:r>
              <a:rPr i="1" lang="en" sz="1200">
                <a:solidFill>
                  <a:schemeClr val="dk1"/>
                </a:solidFill>
                <a:latin typeface="Calibri"/>
                <a:ea typeface="Calibri"/>
                <a:cs typeface="Calibri"/>
                <a:sym typeface="Calibri"/>
              </a:rPr>
              <a:t> Analyze </a:t>
            </a:r>
            <a:r>
              <a:rPr b="1" i="1" lang="en" sz="1200">
                <a:solidFill>
                  <a:schemeClr val="dk1"/>
                </a:solidFill>
                <a:latin typeface="Calibri"/>
                <a:ea typeface="Calibri"/>
                <a:cs typeface="Calibri"/>
                <a:sym typeface="Calibri"/>
              </a:rPr>
              <a:t>topics, hashtags, or content types</a:t>
            </a:r>
            <a:r>
              <a:rPr i="1" lang="en" sz="1200">
                <a:solidFill>
                  <a:schemeClr val="dk1"/>
                </a:solidFill>
                <a:latin typeface="Calibri"/>
                <a:ea typeface="Calibri"/>
                <a:cs typeface="Calibri"/>
                <a:sym typeface="Calibri"/>
              </a:rPr>
              <a:t> to understand what drives engagement.</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Encourage </a:t>
            </a:r>
            <a:r>
              <a:rPr i="1" lang="en" sz="1200">
                <a:solidFill>
                  <a:schemeClr val="dk1"/>
                </a:solidFill>
                <a:latin typeface="Calibri"/>
                <a:ea typeface="Calibri"/>
                <a:cs typeface="Calibri"/>
                <a:sym typeface="Calibri"/>
              </a:rPr>
              <a:t>more use of</a:t>
            </a:r>
            <a:r>
              <a:rPr b="1" i="1" lang="en" sz="1200">
                <a:solidFill>
                  <a:schemeClr val="dk1"/>
                </a:solidFill>
                <a:latin typeface="Calibri"/>
                <a:ea typeface="Calibri"/>
                <a:cs typeface="Calibri"/>
                <a:sym typeface="Calibri"/>
              </a:rPr>
              <a:t> high-engagement hashtags</a:t>
            </a:r>
            <a:r>
              <a:rPr i="1" lang="en" sz="1200">
                <a:solidFill>
                  <a:schemeClr val="dk1"/>
                </a:solidFill>
                <a:latin typeface="Calibri"/>
                <a:ea typeface="Calibri"/>
                <a:cs typeface="Calibri"/>
                <a:sym typeface="Calibri"/>
              </a:rPr>
              <a:t> to maximize reach.</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Offer exclusive content, Q&amp;A sessions or giveaways</a:t>
            </a:r>
            <a:r>
              <a:rPr i="1" lang="en" sz="1200">
                <a:solidFill>
                  <a:schemeClr val="dk1"/>
                </a:solidFill>
                <a:latin typeface="Calibri"/>
                <a:ea typeface="Calibri"/>
                <a:cs typeface="Calibri"/>
                <a:sym typeface="Calibri"/>
              </a:rPr>
              <a:t> through influencers.</a:t>
            </a:r>
            <a:endParaRPr i="1" sz="1200">
              <a:solidFill>
                <a:schemeClr val="dk1"/>
              </a:solidFill>
              <a:latin typeface="Calibri"/>
              <a:ea typeface="Calibri"/>
              <a:cs typeface="Calibri"/>
              <a:sym typeface="Calibri"/>
            </a:endParaRPr>
          </a:p>
          <a:p>
            <a:pPr indent="-304800" lvl="0" marL="457200" rtl="0" algn="l">
              <a:lnSpc>
                <a:spcPct val="110000"/>
              </a:lnSpc>
              <a:spcBef>
                <a:spcPts val="0"/>
              </a:spcBef>
              <a:spcAft>
                <a:spcPts val="0"/>
              </a:spcAft>
              <a:buClr>
                <a:schemeClr val="dk1"/>
              </a:buClr>
              <a:buSzPts val="1200"/>
              <a:buChar char="●"/>
            </a:pPr>
            <a:r>
              <a:rPr b="1" i="1" lang="en" sz="1200">
                <a:solidFill>
                  <a:schemeClr val="dk1"/>
                </a:solidFill>
                <a:latin typeface="Calibri"/>
                <a:ea typeface="Calibri"/>
                <a:cs typeface="Calibri"/>
                <a:sym typeface="Calibri"/>
              </a:rPr>
              <a:t>Promote collaborations with influencers</a:t>
            </a:r>
            <a:r>
              <a:rPr i="1" lang="en" sz="1200">
                <a:solidFill>
                  <a:schemeClr val="dk1"/>
                </a:solidFill>
                <a:latin typeface="Calibri"/>
                <a:ea typeface="Calibri"/>
                <a:cs typeface="Calibri"/>
                <a:sym typeface="Calibri"/>
              </a:rPr>
              <a:t> to expand reach.</a:t>
            </a:r>
            <a:endParaRPr i="1" sz="1200">
              <a:solidFill>
                <a:schemeClr val="dk1"/>
              </a:solidFill>
              <a:latin typeface="Calibri"/>
              <a:ea typeface="Calibri"/>
              <a:cs typeface="Calibri"/>
              <a:sym typeface="Calibri"/>
            </a:endParaRPr>
          </a:p>
        </p:txBody>
      </p:sp>
      <p:pic>
        <p:nvPicPr>
          <p:cNvPr id="169" name="Google Shape;169;p28"/>
          <p:cNvPicPr preferRelativeResize="0"/>
          <p:nvPr/>
        </p:nvPicPr>
        <p:blipFill>
          <a:blip r:embed="rId3">
            <a:alphaModFix amt="19000"/>
          </a:blip>
          <a:stretch>
            <a:fillRect/>
          </a:stretch>
        </p:blipFill>
        <p:spPr>
          <a:xfrm>
            <a:off x="6342525" y="1111025"/>
            <a:ext cx="2667250" cy="2998975"/>
          </a:xfrm>
          <a:prstGeom prst="rect">
            <a:avLst/>
          </a:prstGeom>
          <a:noFill/>
          <a:ln>
            <a:noFill/>
          </a:ln>
          <a:effectLst>
            <a:outerShdw blurRad="57150" rotWithShape="0" algn="bl" dir="8520000" dist="47625">
              <a:srgbClr val="000000">
                <a:alpha val="82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29"/>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75" name="Google Shape;175;p29"/>
          <p:cNvSpPr txBox="1"/>
          <p:nvPr/>
        </p:nvSpPr>
        <p:spPr>
          <a:xfrm>
            <a:off x="-63675"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76" name="Google Shape;176;p29"/>
          <p:cNvSpPr txBox="1"/>
          <p:nvPr/>
        </p:nvSpPr>
        <p:spPr>
          <a:xfrm>
            <a:off x="3072000" y="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CONCLUSION</a:t>
            </a:r>
            <a:endParaRPr b="1" sz="2200">
              <a:solidFill>
                <a:srgbClr val="351C75"/>
              </a:solidFill>
              <a:latin typeface="Calibri"/>
              <a:ea typeface="Calibri"/>
              <a:cs typeface="Calibri"/>
              <a:sym typeface="Calibri"/>
            </a:endParaRPr>
          </a:p>
        </p:txBody>
      </p:sp>
      <p:pic>
        <p:nvPicPr>
          <p:cNvPr id="177" name="Google Shape;177;p29"/>
          <p:cNvPicPr preferRelativeResize="0"/>
          <p:nvPr/>
        </p:nvPicPr>
        <p:blipFill>
          <a:blip r:embed="rId3">
            <a:alphaModFix amt="21000"/>
          </a:blip>
          <a:stretch>
            <a:fillRect/>
          </a:stretch>
        </p:blipFill>
        <p:spPr>
          <a:xfrm>
            <a:off x="6432100" y="1105575"/>
            <a:ext cx="2577850" cy="2925750"/>
          </a:xfrm>
          <a:prstGeom prst="rect">
            <a:avLst/>
          </a:prstGeom>
          <a:noFill/>
          <a:ln>
            <a:noFill/>
          </a:ln>
          <a:effectLst>
            <a:outerShdw blurRad="114300" rotWithShape="0" algn="bl" dir="3120000" dist="57150">
              <a:srgbClr val="000000">
                <a:alpha val="60000"/>
              </a:srgbClr>
            </a:outerShdw>
          </a:effectLst>
        </p:spPr>
      </p:pic>
      <p:sp>
        <p:nvSpPr>
          <p:cNvPr id="178" name="Google Shape;178;p29"/>
          <p:cNvSpPr txBox="1"/>
          <p:nvPr/>
        </p:nvSpPr>
        <p:spPr>
          <a:xfrm>
            <a:off x="494775" y="508350"/>
            <a:ext cx="5985300" cy="43668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Meggie_Doyle &amp; Jaylan.Lakin &amp; Granville_Kutch</a:t>
            </a:r>
            <a:r>
              <a:rPr i="1" lang="en" sz="1200">
                <a:solidFill>
                  <a:schemeClr val="dk1"/>
                </a:solidFill>
                <a:latin typeface="Calibri"/>
                <a:ea typeface="Calibri"/>
                <a:cs typeface="Calibri"/>
                <a:sym typeface="Calibri"/>
              </a:rPr>
              <a:t> are the most loved users having the highest average engagement rates.</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Eveline95 ,</a:t>
            </a:r>
            <a:r>
              <a:rPr i="1" lang="en" sz="1200">
                <a:solidFill>
                  <a:schemeClr val="dk1"/>
                </a:solidFill>
                <a:latin typeface="Calibri"/>
                <a:ea typeface="Calibri"/>
                <a:cs typeface="Calibri"/>
                <a:sym typeface="Calibri"/>
              </a:rPr>
              <a:t> </a:t>
            </a:r>
            <a:r>
              <a:rPr b="1" i="1" lang="en" sz="1200">
                <a:solidFill>
                  <a:schemeClr val="dk1"/>
                </a:solidFill>
                <a:latin typeface="Calibri"/>
                <a:ea typeface="Calibri"/>
                <a:cs typeface="Calibri"/>
                <a:sym typeface="Calibri"/>
              </a:rPr>
              <a:t>Clint27 &amp; Cesar93</a:t>
            </a:r>
            <a:r>
              <a:rPr i="1" lang="en" sz="1200">
                <a:solidFill>
                  <a:schemeClr val="dk1"/>
                </a:solidFill>
                <a:latin typeface="Calibri"/>
                <a:ea typeface="Calibri"/>
                <a:cs typeface="Calibri"/>
                <a:sym typeface="Calibri"/>
              </a:rPr>
              <a:t> </a:t>
            </a:r>
            <a:r>
              <a:rPr i="1" lang="en" sz="1200">
                <a:solidFill>
                  <a:schemeClr val="dk1"/>
                </a:solidFill>
                <a:latin typeface="Calibri"/>
                <a:ea typeface="Calibri"/>
                <a:cs typeface="Calibri"/>
                <a:sym typeface="Calibri"/>
              </a:rPr>
              <a:t>are Strong performers with highest engagement scores. Encouraging such users to </a:t>
            </a:r>
            <a:r>
              <a:rPr b="1" i="1" lang="en" sz="1200">
                <a:solidFill>
                  <a:schemeClr val="dk1"/>
                </a:solidFill>
                <a:latin typeface="Calibri"/>
                <a:ea typeface="Calibri"/>
                <a:cs typeface="Calibri"/>
                <a:sym typeface="Calibri"/>
              </a:rPr>
              <a:t>post more frequently could drive higher overall platform engagement</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These users </a:t>
            </a:r>
            <a:r>
              <a:rPr b="1" i="1" lang="en" sz="1200">
                <a:solidFill>
                  <a:schemeClr val="dk1"/>
                </a:solidFill>
                <a:latin typeface="Calibri"/>
                <a:ea typeface="Calibri"/>
                <a:cs typeface="Calibri"/>
                <a:sym typeface="Calibri"/>
              </a:rPr>
              <a:t>can be leveraged for community-building or influencer marketing</a:t>
            </a:r>
            <a:r>
              <a:rPr i="1" lang="en" sz="1200">
                <a:solidFill>
                  <a:schemeClr val="dk1"/>
                </a:solidFill>
                <a:latin typeface="Calibri"/>
                <a:ea typeface="Calibri"/>
                <a:cs typeface="Calibri"/>
                <a:sym typeface="Calibri"/>
              </a:rPr>
              <a:t>. </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And they could be </a:t>
            </a:r>
            <a:r>
              <a:rPr b="1" i="1" lang="en" sz="1200">
                <a:solidFill>
                  <a:schemeClr val="dk1"/>
                </a:solidFill>
                <a:latin typeface="Calibri"/>
                <a:ea typeface="Calibri"/>
                <a:cs typeface="Calibri"/>
                <a:sym typeface="Calibri"/>
              </a:rPr>
              <a:t>ideal for brand partnerships or community-driven content efforts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b="1" i="1" lang="en" sz="1200">
                <a:solidFill>
                  <a:schemeClr val="dk1"/>
                </a:solidFill>
                <a:latin typeface="Calibri"/>
                <a:ea typeface="Calibri"/>
                <a:cs typeface="Calibri"/>
                <a:sym typeface="Calibri"/>
              </a:rPr>
              <a:t>#Dreamy, #Beauty, #Stunning, #Delicious, and #Foodie</a:t>
            </a:r>
            <a:r>
              <a:rPr i="1" lang="en" sz="1200">
                <a:solidFill>
                  <a:schemeClr val="dk1"/>
                </a:solidFill>
                <a:latin typeface="Calibri"/>
                <a:ea typeface="Calibri"/>
                <a:cs typeface="Calibri"/>
                <a:sym typeface="Calibri"/>
              </a:rPr>
              <a:t> are the most popular hashtags. Increasing the use of these hashtags could </a:t>
            </a:r>
            <a:r>
              <a:rPr b="1" i="1" lang="en" sz="1200">
                <a:solidFill>
                  <a:schemeClr val="dk1"/>
                </a:solidFill>
                <a:latin typeface="Calibri"/>
                <a:ea typeface="Calibri"/>
                <a:cs typeface="Calibri"/>
                <a:sym typeface="Calibri"/>
              </a:rPr>
              <a:t>boost engagement levels.</a:t>
            </a:r>
            <a:endParaRPr i="1" sz="1200">
              <a:solidFill>
                <a:schemeClr val="dk1"/>
              </a:solidFill>
              <a:latin typeface="Calibri"/>
              <a:ea typeface="Calibri"/>
              <a:cs typeface="Calibri"/>
              <a:sym typeface="Calibri"/>
            </a:endParaRPr>
          </a:p>
          <a:p>
            <a:pPr indent="-304800" lvl="0" marL="457200" rtl="0" algn="l">
              <a:lnSpc>
                <a:spcPct val="115000"/>
              </a:lnSpc>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13% users are inactive, they neither post nor engage, indicating </a:t>
            </a:r>
            <a:r>
              <a:rPr b="1" i="1" lang="en" sz="1200">
                <a:solidFill>
                  <a:schemeClr val="dk1"/>
                </a:solidFill>
                <a:latin typeface="Calibri"/>
                <a:ea typeface="Calibri"/>
                <a:cs typeface="Calibri"/>
                <a:sym typeface="Calibri"/>
              </a:rPr>
              <a:t>low platform retention</a:t>
            </a:r>
            <a:r>
              <a:rPr i="1" lang="en" sz="1200">
                <a:solidFill>
                  <a:schemeClr val="dk1"/>
                </a:solidFill>
                <a:latin typeface="Calibri"/>
                <a:ea typeface="Calibri"/>
                <a:cs typeface="Calibri"/>
                <a:sym typeface="Calibri"/>
              </a:rPr>
              <a:t> or lack of interest. A </a:t>
            </a:r>
            <a:r>
              <a:rPr b="1" i="1" lang="en" sz="1200">
                <a:solidFill>
                  <a:schemeClr val="dk1"/>
                </a:solidFill>
                <a:latin typeface="Calibri"/>
                <a:ea typeface="Calibri"/>
                <a:cs typeface="Calibri"/>
                <a:sym typeface="Calibri"/>
              </a:rPr>
              <a:t>re-engagement strategy</a:t>
            </a:r>
            <a:r>
              <a:rPr i="1" lang="en" sz="1200">
                <a:solidFill>
                  <a:schemeClr val="dk1"/>
                </a:solidFill>
                <a:latin typeface="Calibri"/>
                <a:ea typeface="Calibri"/>
                <a:cs typeface="Calibri"/>
                <a:sym typeface="Calibri"/>
              </a:rPr>
              <a:t> is necessary to activate them.</a:t>
            </a:r>
            <a:endParaRPr i="1" sz="1200">
              <a:solidFill>
                <a:schemeClr val="dk1"/>
              </a:solidFill>
              <a:latin typeface="Calibri"/>
              <a:ea typeface="Calibri"/>
              <a:cs typeface="Calibri"/>
              <a:sym typeface="Calibri"/>
            </a:endParaRPr>
          </a:p>
          <a:p>
            <a:pPr indent="-304800" lvl="0" marL="457200" rtl="0" algn="l">
              <a:lnSpc>
                <a:spcPct val="104583"/>
              </a:lnSpc>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Introduce </a:t>
            </a:r>
            <a:r>
              <a:rPr b="1" i="1" lang="en" sz="1200">
                <a:solidFill>
                  <a:schemeClr val="dk1"/>
                </a:solidFill>
                <a:latin typeface="Calibri"/>
                <a:ea typeface="Calibri"/>
                <a:cs typeface="Calibri"/>
                <a:sym typeface="Calibri"/>
              </a:rPr>
              <a:t>“Invite &amp; Earn”</a:t>
            </a:r>
            <a:r>
              <a:rPr i="1" lang="en" sz="1200">
                <a:solidFill>
                  <a:schemeClr val="dk1"/>
                </a:solidFill>
                <a:latin typeface="Calibri"/>
                <a:ea typeface="Calibri"/>
                <a:cs typeface="Calibri"/>
                <a:sym typeface="Calibri"/>
              </a:rPr>
              <a:t> program where users get </a:t>
            </a:r>
            <a:r>
              <a:rPr b="1" i="1" lang="en" sz="1200">
                <a:solidFill>
                  <a:schemeClr val="dk1"/>
                </a:solidFill>
                <a:latin typeface="Calibri"/>
                <a:ea typeface="Calibri"/>
                <a:cs typeface="Calibri"/>
                <a:sym typeface="Calibri"/>
              </a:rPr>
              <a:t>rewards</a:t>
            </a:r>
            <a:r>
              <a:rPr i="1" lang="en" sz="1200">
                <a:solidFill>
                  <a:schemeClr val="dk1"/>
                </a:solidFill>
                <a:latin typeface="Calibri"/>
                <a:ea typeface="Calibri"/>
                <a:cs typeface="Calibri"/>
                <a:sym typeface="Calibri"/>
              </a:rPr>
              <a:t> for bringing in new members.</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Gamifying activity &amp; community Engagement programs can boost user engagement.</a:t>
            </a:r>
            <a:endParaRPr i="1" sz="1200">
              <a:solidFill>
                <a:schemeClr val="dk1"/>
              </a:solidFill>
              <a:latin typeface="Calibri"/>
              <a:ea typeface="Calibri"/>
              <a:cs typeface="Calibri"/>
              <a:sym typeface="Calibri"/>
            </a:endParaRPr>
          </a:p>
          <a:p>
            <a:pPr indent="-304800" lvl="0" marL="457200" rtl="0" algn="l">
              <a:spcBef>
                <a:spcPts val="100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Rewards and Incentives will help in user retention and loyalty.</a:t>
            </a:r>
            <a:endParaRPr i="1" sz="1200">
              <a:solidFill>
                <a:schemeClr val="dk1"/>
              </a:solidFill>
              <a:latin typeface="Calibri"/>
              <a:ea typeface="Calibri"/>
              <a:cs typeface="Calibri"/>
              <a:sym typeface="Calibri"/>
            </a:endParaRPr>
          </a:p>
          <a:p>
            <a:pPr indent="-304800" lvl="0" marL="457200" rtl="0" algn="l">
              <a:spcBef>
                <a:spcPts val="1000"/>
              </a:spcBef>
              <a:spcAft>
                <a:spcPts val="1000"/>
              </a:spcAft>
              <a:buClr>
                <a:schemeClr val="dk1"/>
              </a:buClr>
              <a:buSzPts val="1200"/>
              <a:buFont typeface="Calibri"/>
              <a:buChar char="●"/>
            </a:pPr>
            <a:r>
              <a:rPr i="1" lang="en" sz="1200">
                <a:solidFill>
                  <a:schemeClr val="dk1"/>
                </a:solidFill>
                <a:latin typeface="Calibri"/>
                <a:ea typeface="Calibri"/>
                <a:cs typeface="Calibri"/>
                <a:sym typeface="Calibri"/>
              </a:rPr>
              <a:t>Utilizing trends and viral topics will help in expanding the meta community.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82" name="Shape 182"/>
        <p:cNvGrpSpPr/>
        <p:nvPr/>
      </p:nvGrpSpPr>
      <p:grpSpPr>
        <a:xfrm>
          <a:off x="0" y="0"/>
          <a:ext cx="0" cy="0"/>
          <a:chOff x="0" y="0"/>
          <a:chExt cx="0" cy="0"/>
        </a:xfrm>
      </p:grpSpPr>
      <p:sp>
        <p:nvSpPr>
          <p:cNvPr id="183" name="Google Shape;183;p30"/>
          <p:cNvSpPr txBox="1"/>
          <p:nvPr/>
        </p:nvSpPr>
        <p:spPr>
          <a:xfrm>
            <a:off x="659975" y="-65775"/>
            <a:ext cx="46623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84" name="Google Shape;184;p30"/>
          <p:cNvSpPr txBox="1"/>
          <p:nvPr/>
        </p:nvSpPr>
        <p:spPr>
          <a:xfrm>
            <a:off x="0" y="2278175"/>
            <a:ext cx="70836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85" name="Google Shape;185;p30"/>
          <p:cNvSpPr txBox="1"/>
          <p:nvPr/>
        </p:nvSpPr>
        <p:spPr>
          <a:xfrm>
            <a:off x="3072000" y="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200">
              <a:solidFill>
                <a:schemeClr val="dk1"/>
              </a:solidFill>
              <a:latin typeface="Calibri"/>
              <a:ea typeface="Calibri"/>
              <a:cs typeface="Calibri"/>
              <a:sym typeface="Calibri"/>
            </a:endParaRPr>
          </a:p>
        </p:txBody>
      </p:sp>
      <p:sp>
        <p:nvSpPr>
          <p:cNvPr id="186" name="Google Shape;186;p30"/>
          <p:cNvSpPr txBox="1"/>
          <p:nvPr/>
        </p:nvSpPr>
        <p:spPr>
          <a:xfrm>
            <a:off x="659975" y="1223900"/>
            <a:ext cx="7468800" cy="2480100"/>
          </a:xfrm>
          <a:prstGeom prst="rect">
            <a:avLst/>
          </a:prstGeom>
          <a:noFill/>
          <a:ln cap="flat" cmpd="sng" w="7620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351C75"/>
                </a:solidFill>
                <a:latin typeface="Roboto Serif Black"/>
                <a:ea typeface="Roboto Serif Black"/>
                <a:cs typeface="Roboto Serif Black"/>
                <a:sym typeface="Roboto Serif Black"/>
              </a:rPr>
              <a:t>THANK YOU</a:t>
            </a:r>
            <a:endParaRPr sz="7200">
              <a:solidFill>
                <a:srgbClr val="351C75"/>
              </a:solidFill>
              <a:latin typeface="Roboto Serif Black"/>
              <a:ea typeface="Roboto Serif Black"/>
              <a:cs typeface="Roboto Serif Black"/>
              <a:sym typeface="Roboto Serif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66" name="Shape 66"/>
        <p:cNvGrpSpPr/>
        <p:nvPr/>
      </p:nvGrpSpPr>
      <p:grpSpPr>
        <a:xfrm>
          <a:off x="0" y="0"/>
          <a:ext cx="0" cy="0"/>
          <a:chOff x="0" y="0"/>
          <a:chExt cx="0" cy="0"/>
        </a:xfrm>
      </p:grpSpPr>
      <p:sp>
        <p:nvSpPr>
          <p:cNvPr id="67" name="Google Shape;67;p15"/>
          <p:cNvSpPr txBox="1"/>
          <p:nvPr/>
        </p:nvSpPr>
        <p:spPr>
          <a:xfrm>
            <a:off x="1298075" y="1611000"/>
            <a:ext cx="4605300" cy="24978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Clr>
                <a:schemeClr val="dk1"/>
              </a:buClr>
              <a:buFont typeface="Arial"/>
              <a:buNone/>
            </a:pPr>
            <a:r>
              <a:rPr i="1" lang="en" sz="1679">
                <a:solidFill>
                  <a:schemeClr val="dk1"/>
                </a:solidFill>
                <a:latin typeface="Calibri"/>
                <a:ea typeface="Calibri"/>
                <a:cs typeface="Calibri"/>
                <a:sym typeface="Calibri"/>
              </a:rPr>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i="1" sz="1679">
              <a:solidFill>
                <a:schemeClr val="dk1"/>
              </a:solidFill>
              <a:latin typeface="Calibri"/>
              <a:ea typeface="Calibri"/>
              <a:cs typeface="Calibri"/>
              <a:sym typeface="Calibri"/>
            </a:endParaRPr>
          </a:p>
          <a:p>
            <a:pPr indent="0" lvl="0" marL="0" marR="0" rtl="0" algn="just">
              <a:lnSpc>
                <a:spcPct val="115000"/>
              </a:lnSpc>
              <a:spcBef>
                <a:spcPts val="0"/>
              </a:spcBef>
              <a:spcAft>
                <a:spcPts val="0"/>
              </a:spcAft>
              <a:buNone/>
            </a:pPr>
            <a:r>
              <a:t/>
            </a:r>
            <a:endParaRPr i="1" sz="595">
              <a:solidFill>
                <a:schemeClr val="dk1"/>
              </a:solidFill>
              <a:latin typeface="Calibri"/>
              <a:ea typeface="Calibri"/>
              <a:cs typeface="Calibri"/>
              <a:sym typeface="Calibri"/>
            </a:endParaRPr>
          </a:p>
        </p:txBody>
      </p:sp>
      <p:sp>
        <p:nvSpPr>
          <p:cNvPr id="68" name="Google Shape;68;p15"/>
          <p:cNvSpPr txBox="1"/>
          <p:nvPr/>
        </p:nvSpPr>
        <p:spPr>
          <a:xfrm>
            <a:off x="2011148" y="650683"/>
            <a:ext cx="4570200" cy="3462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 sz="2500">
                <a:solidFill>
                  <a:srgbClr val="351C75"/>
                </a:solidFill>
                <a:latin typeface="Calibri"/>
                <a:ea typeface="Calibri"/>
                <a:cs typeface="Calibri"/>
                <a:sym typeface="Calibri"/>
              </a:rPr>
              <a:t>PROBLEM STATEMENT</a:t>
            </a:r>
            <a:endParaRPr b="1" sz="2500">
              <a:solidFill>
                <a:srgbClr val="351C75"/>
              </a:solidFill>
              <a:latin typeface="Calibri"/>
              <a:ea typeface="Calibri"/>
              <a:cs typeface="Calibri"/>
              <a:sym typeface="Calibri"/>
            </a:endParaRPr>
          </a:p>
        </p:txBody>
      </p:sp>
      <p:pic>
        <p:nvPicPr>
          <p:cNvPr id="69" name="Google Shape;69;p15"/>
          <p:cNvPicPr preferRelativeResize="0"/>
          <p:nvPr/>
        </p:nvPicPr>
        <p:blipFill>
          <a:blip r:embed="rId3">
            <a:alphaModFix amt="18000"/>
          </a:blip>
          <a:stretch>
            <a:fillRect/>
          </a:stretch>
        </p:blipFill>
        <p:spPr>
          <a:xfrm>
            <a:off x="5968900" y="1193800"/>
            <a:ext cx="2946500" cy="3039549"/>
          </a:xfrm>
          <a:prstGeom prst="rect">
            <a:avLst/>
          </a:prstGeom>
          <a:noFill/>
          <a:ln>
            <a:noFill/>
          </a:ln>
          <a:effectLst>
            <a:outerShdw blurRad="57150" rotWithShape="0" algn="bl" dir="8520000" dist="47625">
              <a:srgbClr val="000000">
                <a:alpha val="77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73" name="Shape 73"/>
        <p:cNvGrpSpPr/>
        <p:nvPr/>
      </p:nvGrpSpPr>
      <p:grpSpPr>
        <a:xfrm>
          <a:off x="0" y="0"/>
          <a:ext cx="0" cy="0"/>
          <a:chOff x="0" y="0"/>
          <a:chExt cx="0" cy="0"/>
        </a:xfrm>
      </p:grpSpPr>
      <p:sp>
        <p:nvSpPr>
          <p:cNvPr id="74" name="Google Shape;74;p16"/>
          <p:cNvSpPr txBox="1"/>
          <p:nvPr/>
        </p:nvSpPr>
        <p:spPr>
          <a:xfrm>
            <a:off x="671650" y="804650"/>
            <a:ext cx="76977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i="1" lang="en" u="sng">
                <a:solidFill>
                  <a:schemeClr val="dk1"/>
                </a:solidFill>
                <a:latin typeface="Calibri"/>
                <a:ea typeface="Calibri"/>
                <a:cs typeface="Calibri"/>
                <a:sym typeface="Calibri"/>
              </a:rPr>
              <a:t>Understanding Problem Statement</a:t>
            </a:r>
            <a:endParaRPr b="1" i="1" u="sng">
              <a:solidFill>
                <a:schemeClr val="dk1"/>
              </a:solidFill>
              <a:latin typeface="Calibri"/>
              <a:ea typeface="Calibri"/>
              <a:cs typeface="Calibri"/>
              <a:sym typeface="Calibri"/>
            </a:endParaRPr>
          </a:p>
          <a:p>
            <a:pPr indent="0" lvl="0" marL="457200" rtl="0" algn="l">
              <a:spcBef>
                <a:spcPts val="0"/>
              </a:spcBef>
              <a:spcAft>
                <a:spcPts val="0"/>
              </a:spcAft>
              <a:buNone/>
            </a:pPr>
            <a:r>
              <a:rPr i="1" lang="en">
                <a:solidFill>
                  <a:schemeClr val="dk1"/>
                </a:solidFill>
                <a:latin typeface="Calibri"/>
                <a:ea typeface="Calibri"/>
                <a:cs typeface="Calibri"/>
                <a:sym typeface="Calibri"/>
              </a:rPr>
              <a:t>Identifying the key questions ,the goals of the analysis, and the data available to address them.</a:t>
            </a:r>
            <a:endParaRPr i="1">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i="1" lang="en" u="sng">
                <a:solidFill>
                  <a:schemeClr val="dk1"/>
                </a:solidFill>
                <a:latin typeface="Calibri"/>
                <a:ea typeface="Calibri"/>
                <a:cs typeface="Calibri"/>
                <a:sym typeface="Calibri"/>
              </a:rPr>
              <a:t>Analysis</a:t>
            </a:r>
            <a:endParaRPr b="1" i="1" u="sng">
              <a:solidFill>
                <a:schemeClr val="dk1"/>
              </a:solidFill>
              <a:latin typeface="Calibri"/>
              <a:ea typeface="Calibri"/>
              <a:cs typeface="Calibri"/>
              <a:sym typeface="Calibri"/>
            </a:endParaRPr>
          </a:p>
          <a:p>
            <a:pPr indent="0" lvl="0" marL="457200" rtl="0" algn="l">
              <a:spcBef>
                <a:spcPts val="0"/>
              </a:spcBef>
              <a:spcAft>
                <a:spcPts val="0"/>
              </a:spcAft>
              <a:buNone/>
            </a:pPr>
            <a:r>
              <a:rPr i="1" lang="en">
                <a:solidFill>
                  <a:schemeClr val="dk1"/>
                </a:solidFill>
                <a:latin typeface="Calibri"/>
                <a:ea typeface="Calibri"/>
                <a:cs typeface="Calibri"/>
                <a:sym typeface="Calibri"/>
              </a:rPr>
              <a:t>Utilized SQL functions like CTE ,Aggregate Functions , Subqueries , Group by clause, Rank functions and etc. for analysis.</a:t>
            </a:r>
            <a:endParaRPr i="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b="1" i="1" lang="en" u="sng">
                <a:latin typeface="Calibri"/>
                <a:ea typeface="Calibri"/>
                <a:cs typeface="Calibri"/>
                <a:sym typeface="Calibri"/>
              </a:rPr>
              <a:t>Data Visualization</a:t>
            </a:r>
            <a:endParaRPr b="1" i="1" u="sng">
              <a:latin typeface="Calibri"/>
              <a:ea typeface="Calibri"/>
              <a:cs typeface="Calibri"/>
              <a:sym typeface="Calibri"/>
            </a:endParaRPr>
          </a:p>
          <a:p>
            <a:pPr indent="0" lvl="0" marL="457200" rtl="0" algn="l">
              <a:spcBef>
                <a:spcPts val="0"/>
              </a:spcBef>
              <a:spcAft>
                <a:spcPts val="0"/>
              </a:spcAft>
              <a:buNone/>
            </a:pPr>
            <a:r>
              <a:rPr i="1" lang="en">
                <a:latin typeface="Calibri"/>
                <a:ea typeface="Calibri"/>
                <a:cs typeface="Calibri"/>
                <a:sym typeface="Calibri"/>
              </a:rPr>
              <a:t>Visualized key metrics such as total posts, likes, and comments Created charts and graphs to rank users based on engagement rates and to highlight the most influential hashtags.</a:t>
            </a:r>
            <a:endParaRPr i="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i="1" lang="en" u="sng">
                <a:solidFill>
                  <a:schemeClr val="dk1"/>
                </a:solidFill>
                <a:latin typeface="Calibri"/>
                <a:ea typeface="Calibri"/>
                <a:cs typeface="Calibri"/>
                <a:sym typeface="Calibri"/>
              </a:rPr>
              <a:t>Strategy Making</a:t>
            </a:r>
            <a:endParaRPr b="1" i="1" u="sng">
              <a:solidFill>
                <a:schemeClr val="dk1"/>
              </a:solidFill>
              <a:latin typeface="Calibri"/>
              <a:ea typeface="Calibri"/>
              <a:cs typeface="Calibri"/>
              <a:sym typeface="Calibri"/>
            </a:endParaRPr>
          </a:p>
          <a:p>
            <a:pPr indent="0" lvl="0" marL="457200" rtl="0" algn="l">
              <a:spcBef>
                <a:spcPts val="0"/>
              </a:spcBef>
              <a:spcAft>
                <a:spcPts val="0"/>
              </a:spcAft>
              <a:buNone/>
            </a:pPr>
            <a:r>
              <a:rPr i="1" lang="en">
                <a:solidFill>
                  <a:schemeClr val="dk1"/>
                </a:solidFill>
                <a:latin typeface="Calibri"/>
                <a:ea typeface="Calibri"/>
                <a:cs typeface="Calibri"/>
                <a:sym typeface="Calibri"/>
              </a:rPr>
              <a:t>Prepared plans and strategies for increasing user retention and increasing engagement activities.</a:t>
            </a:r>
            <a:endParaRPr i="1">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b="1" i="1" lang="en" u="sng">
                <a:solidFill>
                  <a:schemeClr val="dk1"/>
                </a:solidFill>
                <a:latin typeface="Calibri"/>
                <a:ea typeface="Calibri"/>
                <a:cs typeface="Calibri"/>
                <a:sym typeface="Calibri"/>
              </a:rPr>
              <a:t>Implementation</a:t>
            </a:r>
            <a:endParaRPr b="1" i="1" u="sng">
              <a:latin typeface="Calibri"/>
              <a:ea typeface="Calibri"/>
              <a:cs typeface="Calibri"/>
              <a:sym typeface="Calibri"/>
            </a:endParaRPr>
          </a:p>
          <a:p>
            <a:pPr indent="0" lvl="0" marL="457200" rtl="0" algn="l">
              <a:spcBef>
                <a:spcPts val="0"/>
              </a:spcBef>
              <a:spcAft>
                <a:spcPts val="0"/>
              </a:spcAft>
              <a:buNone/>
            </a:pPr>
            <a:r>
              <a:rPr i="1" lang="en">
                <a:latin typeface="Calibri"/>
                <a:ea typeface="Calibri"/>
                <a:cs typeface="Calibri"/>
                <a:sym typeface="Calibri"/>
              </a:rPr>
              <a:t>Implementation of the plans and strategy are also discussed for optimised and better results.</a:t>
            </a:r>
            <a:endParaRPr i="1">
              <a:latin typeface="Calibri"/>
              <a:ea typeface="Calibri"/>
              <a:cs typeface="Calibri"/>
              <a:sym typeface="Calibri"/>
            </a:endParaRPr>
          </a:p>
        </p:txBody>
      </p:sp>
      <p:sp>
        <p:nvSpPr>
          <p:cNvPr id="75" name="Google Shape;75;p16"/>
          <p:cNvSpPr txBox="1"/>
          <p:nvPr/>
        </p:nvSpPr>
        <p:spPr>
          <a:xfrm>
            <a:off x="2978550" y="223150"/>
            <a:ext cx="30000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500">
                <a:solidFill>
                  <a:srgbClr val="351C75"/>
                </a:solidFill>
                <a:latin typeface="Calibri"/>
                <a:ea typeface="Calibri"/>
                <a:cs typeface="Calibri"/>
                <a:sym typeface="Calibri"/>
              </a:rPr>
              <a:t>OBJECTIVE</a:t>
            </a:r>
            <a:endParaRPr sz="2500">
              <a:solidFill>
                <a:srgbClr val="351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659975" y="609600"/>
            <a:ext cx="7726975" cy="4267200"/>
          </a:xfrm>
          <a:prstGeom prst="rect">
            <a:avLst/>
          </a:prstGeom>
          <a:noFill/>
          <a:ln cap="flat" cmpd="sng" w="38100">
            <a:solidFill>
              <a:srgbClr val="351C75"/>
            </a:solidFill>
            <a:prstDash val="solid"/>
            <a:round/>
            <a:headEnd len="sm" w="sm" type="none"/>
            <a:tailEnd len="sm" w="sm" type="none"/>
          </a:ln>
        </p:spPr>
      </p:pic>
      <p:sp>
        <p:nvSpPr>
          <p:cNvPr id="81" name="Google Shape;81;p17"/>
          <p:cNvSpPr txBox="1"/>
          <p:nvPr/>
        </p:nvSpPr>
        <p:spPr>
          <a:xfrm>
            <a:off x="3072000" y="40200"/>
            <a:ext cx="3000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rgbClr val="351C75"/>
                </a:solidFill>
                <a:latin typeface="Calibri"/>
                <a:ea typeface="Calibri"/>
                <a:cs typeface="Calibri"/>
                <a:sym typeface="Calibri"/>
              </a:rPr>
              <a:t>SCHEMA</a:t>
            </a:r>
            <a:endParaRPr b="1" sz="2500">
              <a:solidFill>
                <a:srgbClr val="351C75"/>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18"/>
          <p:cNvSpPr txBox="1"/>
          <p:nvPr/>
        </p:nvSpPr>
        <p:spPr>
          <a:xfrm>
            <a:off x="28300" y="1323000"/>
            <a:ext cx="86100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8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i="1" sz="1800">
              <a:solidFill>
                <a:schemeClr val="dk1"/>
              </a:solidFill>
              <a:latin typeface="Calibri"/>
              <a:ea typeface="Calibri"/>
              <a:cs typeface="Calibri"/>
              <a:sym typeface="Calibri"/>
            </a:endParaRPr>
          </a:p>
        </p:txBody>
      </p:sp>
      <p:sp>
        <p:nvSpPr>
          <p:cNvPr id="87" name="Google Shape;87;p18"/>
          <p:cNvSpPr txBox="1"/>
          <p:nvPr/>
        </p:nvSpPr>
        <p:spPr>
          <a:xfrm>
            <a:off x="3072000" y="437325"/>
            <a:ext cx="30000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lang="en" sz="2500">
                <a:solidFill>
                  <a:srgbClr val="351C75"/>
                </a:solidFill>
                <a:latin typeface="Calibri"/>
                <a:ea typeface="Calibri"/>
                <a:cs typeface="Calibri"/>
                <a:sym typeface="Calibri"/>
              </a:rPr>
              <a:t>DATA</a:t>
            </a:r>
            <a:r>
              <a:rPr b="1" lang="en" sz="2500">
                <a:solidFill>
                  <a:srgbClr val="351C75"/>
                </a:solidFill>
                <a:latin typeface="Calibri"/>
                <a:ea typeface="Calibri"/>
                <a:cs typeface="Calibri"/>
                <a:sym typeface="Calibri"/>
              </a:rPr>
              <a:t> </a:t>
            </a:r>
            <a:r>
              <a:rPr b="1" lang="en" sz="2500">
                <a:solidFill>
                  <a:srgbClr val="351C75"/>
                </a:solidFill>
                <a:latin typeface="Calibri"/>
                <a:ea typeface="Calibri"/>
                <a:cs typeface="Calibri"/>
                <a:sym typeface="Calibri"/>
              </a:rPr>
              <a:t>DESCRIPTION</a:t>
            </a:r>
            <a:endParaRPr>
              <a:solidFill>
                <a:srgbClr val="351C75"/>
              </a:solidFill>
            </a:endParaRPr>
          </a:p>
        </p:txBody>
      </p:sp>
      <p:sp>
        <p:nvSpPr>
          <p:cNvPr id="88" name="Google Shape;88;p18"/>
          <p:cNvSpPr txBox="1"/>
          <p:nvPr/>
        </p:nvSpPr>
        <p:spPr>
          <a:xfrm>
            <a:off x="938875" y="1364400"/>
            <a:ext cx="5263200" cy="2630400"/>
          </a:xfrm>
          <a:prstGeom prst="rect">
            <a:avLst/>
          </a:prstGeom>
          <a:noFill/>
          <a:ln>
            <a:noFill/>
          </a:ln>
        </p:spPr>
        <p:txBody>
          <a:bodyPr anchorCtr="0" anchor="t" bIns="91425" lIns="91425" spcFirstLastPara="1" rIns="91425" wrap="square" tIns="91425">
            <a:spAutoFit/>
          </a:bodyPr>
          <a:lstStyle/>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comments_id</a:t>
            </a:r>
            <a:r>
              <a:rPr i="1" lang="en">
                <a:solidFill>
                  <a:schemeClr val="dk1"/>
                </a:solidFill>
                <a:latin typeface="Calibri"/>
                <a:ea typeface="Calibri"/>
                <a:cs typeface="Calibri"/>
                <a:sym typeface="Calibri"/>
              </a:rPr>
              <a:t> : unique identifier for each comment </a:t>
            </a:r>
            <a:endParaRPr b="1" sz="2500">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comment_text</a:t>
            </a:r>
            <a:r>
              <a:rPr i="1" lang="en">
                <a:solidFill>
                  <a:schemeClr val="dk1"/>
                </a:solidFill>
                <a:latin typeface="Calibri"/>
                <a:ea typeface="Calibri"/>
                <a:cs typeface="Calibri"/>
                <a:sym typeface="Calibri"/>
              </a:rPr>
              <a:t> : text content of a given comment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user_id</a:t>
            </a:r>
            <a:r>
              <a:rPr i="1" lang="en">
                <a:solidFill>
                  <a:schemeClr val="dk1"/>
                </a:solidFill>
                <a:latin typeface="Calibri"/>
                <a:ea typeface="Calibri"/>
                <a:cs typeface="Calibri"/>
                <a:sym typeface="Calibri"/>
              </a:rPr>
              <a:t> : unique identifier for each user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photo_id</a:t>
            </a:r>
            <a:r>
              <a:rPr i="1" lang="en">
                <a:solidFill>
                  <a:schemeClr val="dk1"/>
                </a:solidFill>
                <a:latin typeface="Calibri"/>
                <a:ea typeface="Calibri"/>
                <a:cs typeface="Calibri"/>
                <a:sym typeface="Calibri"/>
              </a:rPr>
              <a:t> : unique identifier for each photo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created_at</a:t>
            </a:r>
            <a:r>
              <a:rPr i="1" lang="en">
                <a:solidFill>
                  <a:schemeClr val="dk1"/>
                </a:solidFill>
                <a:latin typeface="Calibri"/>
                <a:ea typeface="Calibri"/>
                <a:cs typeface="Calibri"/>
                <a:sym typeface="Calibri"/>
              </a:rPr>
              <a:t> : date of interaction in the form like, photos, tags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follower_id</a:t>
            </a:r>
            <a:r>
              <a:rPr i="1" lang="en">
                <a:solidFill>
                  <a:schemeClr val="dk1"/>
                </a:solidFill>
                <a:latin typeface="Calibri"/>
                <a:ea typeface="Calibri"/>
                <a:cs typeface="Calibri"/>
                <a:sym typeface="Calibri"/>
              </a:rPr>
              <a:t> : user_id of the follower for a certain user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followee_id</a:t>
            </a:r>
            <a:r>
              <a:rPr i="1" lang="en">
                <a:solidFill>
                  <a:schemeClr val="dk1"/>
                </a:solidFill>
                <a:latin typeface="Calibri"/>
                <a:ea typeface="Calibri"/>
                <a:cs typeface="Calibri"/>
                <a:sym typeface="Calibri"/>
              </a:rPr>
              <a:t> : user_id of followee for a certain user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tag_id</a:t>
            </a:r>
            <a:r>
              <a:rPr i="1" lang="en">
                <a:solidFill>
                  <a:schemeClr val="dk1"/>
                </a:solidFill>
                <a:latin typeface="Calibri"/>
                <a:ea typeface="Calibri"/>
                <a:cs typeface="Calibri"/>
                <a:sym typeface="Calibri"/>
              </a:rPr>
              <a:t> : unique identifier for each tag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image_url</a:t>
            </a:r>
            <a:r>
              <a:rPr i="1" lang="en">
                <a:solidFill>
                  <a:schemeClr val="dk1"/>
                </a:solidFill>
                <a:latin typeface="Calibri"/>
                <a:ea typeface="Calibri"/>
                <a:cs typeface="Calibri"/>
                <a:sym typeface="Calibri"/>
              </a:rPr>
              <a:t> : link to the image posted on the platform </a:t>
            </a:r>
            <a:endParaRPr i="1">
              <a:solidFill>
                <a:schemeClr val="dk1"/>
              </a:solidFill>
              <a:latin typeface="Calibri"/>
              <a:ea typeface="Calibri"/>
              <a:cs typeface="Calibri"/>
              <a:sym typeface="Calibri"/>
            </a:endParaRPr>
          </a:p>
          <a:p>
            <a:pPr indent="-317500" lvl="0" marL="342900" rtl="0" algn="l">
              <a:lnSpc>
                <a:spcPct val="115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username</a:t>
            </a:r>
            <a:r>
              <a:rPr i="1" lang="en">
                <a:solidFill>
                  <a:schemeClr val="dk1"/>
                </a:solidFill>
                <a:latin typeface="Calibri"/>
                <a:ea typeface="Calibri"/>
                <a:cs typeface="Calibri"/>
                <a:sym typeface="Calibri"/>
              </a:rPr>
              <a:t> : username chosen by the user </a:t>
            </a:r>
            <a:endParaRPr i="1">
              <a:solidFill>
                <a:schemeClr val="dk1"/>
              </a:solidFill>
              <a:latin typeface="Calibri"/>
              <a:ea typeface="Calibri"/>
              <a:cs typeface="Calibri"/>
              <a:sym typeface="Calibri"/>
            </a:endParaRPr>
          </a:p>
        </p:txBody>
      </p:sp>
      <p:pic>
        <p:nvPicPr>
          <p:cNvPr id="89" name="Google Shape;89;p18"/>
          <p:cNvPicPr preferRelativeResize="0"/>
          <p:nvPr/>
        </p:nvPicPr>
        <p:blipFill>
          <a:blip r:embed="rId3">
            <a:alphaModFix amt="21000"/>
          </a:blip>
          <a:stretch>
            <a:fillRect/>
          </a:stretch>
        </p:blipFill>
        <p:spPr>
          <a:xfrm>
            <a:off x="6072000" y="1364400"/>
            <a:ext cx="2403100" cy="2637125"/>
          </a:xfrm>
          <a:prstGeom prst="rect">
            <a:avLst/>
          </a:prstGeom>
          <a:noFill/>
          <a:ln>
            <a:noFill/>
          </a:ln>
          <a:effectLst>
            <a:outerShdw blurRad="57150" rotWithShape="0" algn="bl" dir="8520000" dist="47625">
              <a:srgbClr val="000000">
                <a:alpha val="8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93" name="Shape 93"/>
        <p:cNvGrpSpPr/>
        <p:nvPr/>
      </p:nvGrpSpPr>
      <p:grpSpPr>
        <a:xfrm>
          <a:off x="0" y="0"/>
          <a:ext cx="0" cy="0"/>
          <a:chOff x="0" y="0"/>
          <a:chExt cx="0" cy="0"/>
        </a:xfrm>
      </p:grpSpPr>
      <p:sp>
        <p:nvSpPr>
          <p:cNvPr id="94" name="Google Shape;94;p19"/>
          <p:cNvSpPr txBox="1"/>
          <p:nvPr/>
        </p:nvSpPr>
        <p:spPr>
          <a:xfrm>
            <a:off x="68925" y="0"/>
            <a:ext cx="9009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KEY PERFORMANCE INDICATORS (KPIs)</a:t>
            </a:r>
            <a:endParaRPr b="1" sz="2200">
              <a:solidFill>
                <a:srgbClr val="351C75"/>
              </a:solidFill>
              <a:latin typeface="Calibri"/>
              <a:ea typeface="Calibri"/>
              <a:cs typeface="Calibri"/>
              <a:sym typeface="Calibri"/>
            </a:endParaRPr>
          </a:p>
        </p:txBody>
      </p:sp>
      <p:pic>
        <p:nvPicPr>
          <p:cNvPr id="95" name="Google Shape;95;p19"/>
          <p:cNvPicPr preferRelativeResize="0"/>
          <p:nvPr/>
        </p:nvPicPr>
        <p:blipFill>
          <a:blip r:embed="rId3">
            <a:alphaModFix/>
          </a:blip>
          <a:stretch>
            <a:fillRect/>
          </a:stretch>
        </p:blipFill>
        <p:spPr>
          <a:xfrm>
            <a:off x="954600" y="1209700"/>
            <a:ext cx="7237950" cy="1319250"/>
          </a:xfrm>
          <a:prstGeom prst="rect">
            <a:avLst/>
          </a:prstGeom>
          <a:noFill/>
          <a:ln cap="flat" cmpd="sng" w="38100">
            <a:solidFill>
              <a:srgbClr val="351C75"/>
            </a:solidFill>
            <a:prstDash val="solid"/>
            <a:round/>
            <a:headEnd len="sm" w="sm" type="none"/>
            <a:tailEnd len="sm" w="sm" type="none"/>
          </a:ln>
        </p:spPr>
      </p:pic>
      <p:sp>
        <p:nvSpPr>
          <p:cNvPr id="96" name="Google Shape;96;p19"/>
          <p:cNvSpPr txBox="1"/>
          <p:nvPr/>
        </p:nvSpPr>
        <p:spPr>
          <a:xfrm>
            <a:off x="1150825" y="2758800"/>
            <a:ext cx="7118700" cy="2339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100 Users</a:t>
            </a:r>
            <a:r>
              <a:rPr i="1" lang="en">
                <a:solidFill>
                  <a:schemeClr val="dk1"/>
                </a:solidFill>
                <a:latin typeface="Calibri"/>
                <a:ea typeface="Calibri"/>
                <a:cs typeface="Calibri"/>
                <a:sym typeface="Calibri"/>
              </a:rPr>
              <a:t> have generated </a:t>
            </a:r>
            <a:r>
              <a:rPr b="1" i="1" lang="en">
                <a:solidFill>
                  <a:schemeClr val="dk1"/>
                </a:solidFill>
                <a:latin typeface="Calibri"/>
                <a:ea typeface="Calibri"/>
                <a:cs typeface="Calibri"/>
                <a:sym typeface="Calibri"/>
              </a:rPr>
              <a:t>257 Posts</a:t>
            </a:r>
            <a:r>
              <a:rPr i="1" lang="en">
                <a:solidFill>
                  <a:schemeClr val="dk1"/>
                </a:solidFill>
                <a:latin typeface="Calibri"/>
                <a:ea typeface="Calibri"/>
                <a:cs typeface="Calibri"/>
                <a:sym typeface="Calibri"/>
              </a:rPr>
              <a:t>, averaging  </a:t>
            </a:r>
            <a:r>
              <a:rPr b="1" i="1" lang="en">
                <a:solidFill>
                  <a:schemeClr val="dk1"/>
                </a:solidFill>
                <a:latin typeface="Calibri"/>
                <a:ea typeface="Calibri"/>
                <a:cs typeface="Calibri"/>
                <a:sym typeface="Calibri"/>
              </a:rPr>
              <a:t>~2.57 posts per user</a:t>
            </a:r>
            <a:r>
              <a:rPr i="1" lang="en">
                <a:solidFill>
                  <a:schemeClr val="dk1"/>
                </a:solidFill>
                <a:latin typeface="Calibri"/>
                <a:ea typeface="Calibri"/>
                <a:cs typeface="Calibri"/>
                <a:sym typeface="Calibri"/>
              </a:rPr>
              <a:t>.</a:t>
            </a:r>
            <a:endParaRPr i="1">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7,488 Comments</a:t>
            </a:r>
            <a:r>
              <a:rPr i="1" lang="en">
                <a:solidFill>
                  <a:schemeClr val="dk1"/>
                </a:solidFill>
                <a:latin typeface="Calibri"/>
                <a:ea typeface="Calibri"/>
                <a:cs typeface="Calibri"/>
                <a:sym typeface="Calibri"/>
              </a:rPr>
              <a:t> and </a:t>
            </a:r>
            <a:r>
              <a:rPr b="1" i="1" lang="en">
                <a:solidFill>
                  <a:schemeClr val="dk1"/>
                </a:solidFill>
                <a:latin typeface="Calibri"/>
                <a:ea typeface="Calibri"/>
                <a:cs typeface="Calibri"/>
                <a:sym typeface="Calibri"/>
              </a:rPr>
              <a:t>8,782 Likes</a:t>
            </a:r>
            <a:r>
              <a:rPr i="1" lang="en">
                <a:solidFill>
                  <a:schemeClr val="dk1"/>
                </a:solidFill>
                <a:latin typeface="Calibri"/>
                <a:ea typeface="Calibri"/>
                <a:cs typeface="Calibri"/>
                <a:sym typeface="Calibri"/>
              </a:rPr>
              <a:t> indicate strong interaction, Averaging </a:t>
            </a:r>
            <a:r>
              <a:rPr b="1" i="1" lang="en">
                <a:solidFill>
                  <a:schemeClr val="dk1"/>
                </a:solidFill>
                <a:latin typeface="Calibri"/>
                <a:ea typeface="Calibri"/>
                <a:cs typeface="Calibri"/>
                <a:sym typeface="Calibri"/>
              </a:rPr>
              <a:t>~63 interactions per post.</a:t>
            </a:r>
            <a:endParaRPr b="1" i="1">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7,623 Followers</a:t>
            </a:r>
            <a:r>
              <a:rPr i="1" lang="en">
                <a:solidFill>
                  <a:schemeClr val="dk1"/>
                </a:solidFill>
                <a:latin typeface="Calibri"/>
                <a:ea typeface="Calibri"/>
                <a:cs typeface="Calibri"/>
                <a:sym typeface="Calibri"/>
              </a:rPr>
              <a:t> with </a:t>
            </a:r>
            <a:r>
              <a:rPr b="1" i="1" lang="en">
                <a:solidFill>
                  <a:schemeClr val="dk1"/>
                </a:solidFill>
                <a:latin typeface="Calibri"/>
                <a:ea typeface="Calibri"/>
                <a:cs typeface="Calibri"/>
                <a:sym typeface="Calibri"/>
              </a:rPr>
              <a:t>100 active users</a:t>
            </a:r>
            <a:r>
              <a:rPr i="1" lang="en">
                <a:solidFill>
                  <a:schemeClr val="dk1"/>
                </a:solidFill>
                <a:latin typeface="Calibri"/>
                <a:ea typeface="Calibri"/>
                <a:cs typeface="Calibri"/>
                <a:sym typeface="Calibri"/>
              </a:rPr>
              <a:t> suggests </a:t>
            </a:r>
            <a:r>
              <a:rPr b="1" i="1" lang="en">
                <a:solidFill>
                  <a:schemeClr val="dk1"/>
                </a:solidFill>
                <a:latin typeface="Calibri"/>
                <a:ea typeface="Calibri"/>
                <a:cs typeface="Calibri"/>
                <a:sym typeface="Calibri"/>
              </a:rPr>
              <a:t>~7.6 followers per active user</a:t>
            </a:r>
            <a:r>
              <a:rPr i="1" lang="en">
                <a:solidFill>
                  <a:schemeClr val="dk1"/>
                </a:solidFill>
                <a:latin typeface="Calibri"/>
                <a:ea typeface="Calibri"/>
                <a:cs typeface="Calibri"/>
                <a:sym typeface="Calibri"/>
              </a:rPr>
              <a:t>, indicating </a:t>
            </a:r>
            <a:r>
              <a:rPr b="1" i="1" lang="en">
                <a:solidFill>
                  <a:schemeClr val="dk1"/>
                </a:solidFill>
                <a:latin typeface="Calibri"/>
                <a:ea typeface="Calibri"/>
                <a:cs typeface="Calibri"/>
                <a:sym typeface="Calibri"/>
              </a:rPr>
              <a:t>potential for higher user conversion</a:t>
            </a:r>
            <a:r>
              <a:rPr i="1" lang="en">
                <a:solidFill>
                  <a:schemeClr val="dk1"/>
                </a:solidFill>
                <a:latin typeface="Calibri"/>
                <a:ea typeface="Calibri"/>
                <a:cs typeface="Calibri"/>
                <a:sym typeface="Calibri"/>
              </a:rPr>
              <a:t> from passive followers.</a:t>
            </a:r>
            <a:endParaRPr i="1">
              <a:solidFill>
                <a:schemeClr val="dk1"/>
              </a:solidFill>
              <a:latin typeface="Calibri"/>
              <a:ea typeface="Calibri"/>
              <a:cs typeface="Calibri"/>
              <a:sym typeface="Calibri"/>
            </a:endParaRPr>
          </a:p>
          <a:p>
            <a:pPr indent="-317500" lvl="0" marL="457200" rtl="0" algn="l">
              <a:lnSpc>
                <a:spcPct val="150000"/>
              </a:lnSpc>
              <a:spcBef>
                <a:spcPts val="0"/>
              </a:spcBef>
              <a:spcAft>
                <a:spcPts val="0"/>
              </a:spcAft>
              <a:buClr>
                <a:schemeClr val="dk1"/>
              </a:buClr>
              <a:buSzPts val="1400"/>
              <a:buFont typeface="Calibri"/>
              <a:buChar char="●"/>
            </a:pPr>
            <a:r>
              <a:rPr b="1" i="1" lang="en">
                <a:solidFill>
                  <a:schemeClr val="dk1"/>
                </a:solidFill>
                <a:latin typeface="Calibri"/>
                <a:ea typeface="Calibri"/>
                <a:cs typeface="Calibri"/>
                <a:sym typeface="Calibri"/>
              </a:rPr>
              <a:t>501 Tags</a:t>
            </a:r>
            <a:r>
              <a:rPr i="1" lang="en">
                <a:solidFill>
                  <a:schemeClr val="dk1"/>
                </a:solidFill>
                <a:latin typeface="Calibri"/>
                <a:ea typeface="Calibri"/>
                <a:cs typeface="Calibri"/>
                <a:sym typeface="Calibri"/>
              </a:rPr>
              <a:t> reflect an effort in content categorization and engagement through tagging.</a:t>
            </a:r>
            <a:endParaRPr i="1">
              <a:solidFill>
                <a:schemeClr val="dk1"/>
              </a:solidFill>
              <a:latin typeface="Calibri"/>
              <a:ea typeface="Calibri"/>
              <a:cs typeface="Calibri"/>
              <a:sym typeface="Calibri"/>
            </a:endParaRPr>
          </a:p>
          <a:p>
            <a:pPr indent="0" lvl="0" marL="0" rtl="0" algn="l">
              <a:spcBef>
                <a:spcPts val="0"/>
              </a:spcBef>
              <a:spcAft>
                <a:spcPts val="0"/>
              </a:spcAft>
              <a:buNone/>
            </a:pPr>
            <a:r>
              <a:t/>
            </a:r>
            <a:endParaRPr b="1" i="1">
              <a:solidFill>
                <a:schemeClr val="dk1"/>
              </a:solidFill>
              <a:latin typeface="Calibri"/>
              <a:ea typeface="Calibri"/>
              <a:cs typeface="Calibri"/>
              <a:sym typeface="Calibri"/>
            </a:endParaRPr>
          </a:p>
        </p:txBody>
      </p:sp>
      <p:sp>
        <p:nvSpPr>
          <p:cNvPr id="97" name="Google Shape;97;p19"/>
          <p:cNvSpPr txBox="1"/>
          <p:nvPr/>
        </p:nvSpPr>
        <p:spPr>
          <a:xfrm>
            <a:off x="1845050" y="702600"/>
            <a:ext cx="517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dk1"/>
                </a:solidFill>
                <a:latin typeface="Calibri"/>
                <a:ea typeface="Calibri"/>
                <a:cs typeface="Calibri"/>
                <a:sym typeface="Calibri"/>
              </a:rPr>
              <a:t>I) OVERALL ACTIVITY SUMMARY</a:t>
            </a:r>
            <a:endParaRPr b="1" sz="1800" u="sng">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20"/>
          <p:cNvSpPr txBox="1"/>
          <p:nvPr/>
        </p:nvSpPr>
        <p:spPr>
          <a:xfrm>
            <a:off x="1306200" y="152400"/>
            <a:ext cx="653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u="sng">
                <a:solidFill>
                  <a:schemeClr val="dk1"/>
                </a:solidFill>
                <a:latin typeface="Calibri"/>
                <a:ea typeface="Calibri"/>
                <a:cs typeface="Calibri"/>
                <a:sym typeface="Calibri"/>
              </a:rPr>
              <a:t>II) PHOTO ENGAGEMENT RATE</a:t>
            </a:r>
            <a:endParaRPr b="1" sz="1800" u="sng">
              <a:solidFill>
                <a:schemeClr val="dk1"/>
              </a:solidFill>
              <a:latin typeface="Calibri"/>
              <a:ea typeface="Calibri"/>
              <a:cs typeface="Calibri"/>
              <a:sym typeface="Calibri"/>
            </a:endParaRPr>
          </a:p>
        </p:txBody>
      </p:sp>
      <p:pic>
        <p:nvPicPr>
          <p:cNvPr id="103" name="Google Shape;103;p20"/>
          <p:cNvPicPr preferRelativeResize="0"/>
          <p:nvPr/>
        </p:nvPicPr>
        <p:blipFill>
          <a:blip r:embed="rId3">
            <a:alphaModFix/>
          </a:blip>
          <a:stretch>
            <a:fillRect/>
          </a:stretch>
        </p:blipFill>
        <p:spPr>
          <a:xfrm>
            <a:off x="602825" y="2912675"/>
            <a:ext cx="7938351" cy="1636625"/>
          </a:xfrm>
          <a:prstGeom prst="rect">
            <a:avLst/>
          </a:prstGeom>
          <a:noFill/>
          <a:ln cap="flat" cmpd="sng" w="38100">
            <a:solidFill>
              <a:srgbClr val="351C75"/>
            </a:solidFill>
            <a:prstDash val="solid"/>
            <a:round/>
            <a:headEnd len="sm" w="sm" type="none"/>
            <a:tailEnd len="sm" w="sm" type="none"/>
          </a:ln>
        </p:spPr>
      </p:pic>
      <p:sp>
        <p:nvSpPr>
          <p:cNvPr id="104" name="Google Shape;104;p20"/>
          <p:cNvSpPr txBox="1"/>
          <p:nvPr/>
        </p:nvSpPr>
        <p:spPr>
          <a:xfrm>
            <a:off x="1277900" y="2467575"/>
            <a:ext cx="6531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800" u="sng">
                <a:solidFill>
                  <a:schemeClr val="dk1"/>
                </a:solidFill>
                <a:latin typeface="Calibri"/>
                <a:ea typeface="Calibri"/>
                <a:cs typeface="Calibri"/>
                <a:sym typeface="Calibri"/>
              </a:rPr>
              <a:t>III)  USER</a:t>
            </a:r>
            <a:r>
              <a:rPr b="1" lang="en" sz="1800" u="sng">
                <a:solidFill>
                  <a:schemeClr val="dk1"/>
                </a:solidFill>
                <a:latin typeface="Calibri"/>
                <a:ea typeface="Calibri"/>
                <a:cs typeface="Calibri"/>
                <a:sym typeface="Calibri"/>
              </a:rPr>
              <a:t> ENGAGEMENT RATE</a:t>
            </a:r>
            <a:endParaRPr b="1" sz="1800" u="sng">
              <a:solidFill>
                <a:schemeClr val="dk1"/>
              </a:solidFill>
              <a:latin typeface="Calibri"/>
              <a:ea typeface="Calibri"/>
              <a:cs typeface="Calibri"/>
              <a:sym typeface="Calibri"/>
            </a:endParaRPr>
          </a:p>
        </p:txBody>
      </p:sp>
      <p:pic>
        <p:nvPicPr>
          <p:cNvPr id="105" name="Google Shape;105;p20"/>
          <p:cNvPicPr preferRelativeResize="0"/>
          <p:nvPr/>
        </p:nvPicPr>
        <p:blipFill>
          <a:blip r:embed="rId4">
            <a:alphaModFix/>
          </a:blip>
          <a:stretch>
            <a:fillRect/>
          </a:stretch>
        </p:blipFill>
        <p:spPr>
          <a:xfrm>
            <a:off x="2043125" y="689750"/>
            <a:ext cx="5477976" cy="1524925"/>
          </a:xfrm>
          <a:prstGeom prst="rect">
            <a:avLst/>
          </a:prstGeom>
          <a:noFill/>
          <a:ln cap="flat" cmpd="sng" w="38100">
            <a:solidFill>
              <a:srgbClr val="351C75"/>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09" name="Shape 109"/>
        <p:cNvGrpSpPr/>
        <p:nvPr/>
      </p:nvGrpSpPr>
      <p:grpSpPr>
        <a:xfrm>
          <a:off x="0" y="0"/>
          <a:ext cx="0" cy="0"/>
          <a:chOff x="0" y="0"/>
          <a:chExt cx="0" cy="0"/>
        </a:xfrm>
      </p:grpSpPr>
      <p:sp>
        <p:nvSpPr>
          <p:cNvPr id="110" name="Google Shape;110;p21"/>
          <p:cNvSpPr txBox="1"/>
          <p:nvPr/>
        </p:nvSpPr>
        <p:spPr>
          <a:xfrm>
            <a:off x="3072000" y="4155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USER CATEGORY</a:t>
            </a:r>
            <a:endParaRPr b="1" sz="2200">
              <a:solidFill>
                <a:srgbClr val="351C75"/>
              </a:solidFill>
              <a:latin typeface="Calibri"/>
              <a:ea typeface="Calibri"/>
              <a:cs typeface="Calibri"/>
              <a:sym typeface="Calibri"/>
            </a:endParaRPr>
          </a:p>
        </p:txBody>
      </p:sp>
      <p:pic>
        <p:nvPicPr>
          <p:cNvPr id="111" name="Google Shape;111;p21"/>
          <p:cNvPicPr preferRelativeResize="0"/>
          <p:nvPr/>
        </p:nvPicPr>
        <p:blipFill rotWithShape="1">
          <a:blip r:embed="rId3">
            <a:alphaModFix/>
          </a:blip>
          <a:srcRect b="5111" l="10073" r="13262" t="4904"/>
          <a:stretch/>
        </p:blipFill>
        <p:spPr>
          <a:xfrm>
            <a:off x="5611925" y="1110275"/>
            <a:ext cx="3153475" cy="2894475"/>
          </a:xfrm>
          <a:prstGeom prst="rect">
            <a:avLst/>
          </a:prstGeom>
          <a:noFill/>
          <a:ln cap="flat" cmpd="sng" w="38100">
            <a:solidFill>
              <a:srgbClr val="351C75"/>
            </a:solidFill>
            <a:prstDash val="solid"/>
            <a:round/>
            <a:headEnd len="sm" w="sm" type="none"/>
            <a:tailEnd len="sm" w="sm" type="none"/>
          </a:ln>
        </p:spPr>
      </p:pic>
      <p:sp>
        <p:nvSpPr>
          <p:cNvPr id="112" name="Google Shape;112;p21"/>
          <p:cNvSpPr txBox="1"/>
          <p:nvPr/>
        </p:nvSpPr>
        <p:spPr>
          <a:xfrm>
            <a:off x="657500" y="640950"/>
            <a:ext cx="4521000" cy="4334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Active Users (43%)</a:t>
            </a:r>
            <a:endParaRPr b="1" i="1" u="sng">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These users contribute significantly to engagement, surpassing the average in photos, likes, and comments.</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latin typeface="Calibri"/>
                <a:ea typeface="Calibri"/>
                <a:cs typeface="Calibri"/>
                <a:sym typeface="Calibri"/>
              </a:rPr>
              <a:t>They are </a:t>
            </a:r>
            <a:r>
              <a:rPr b="1" i="1" lang="en" sz="1200">
                <a:solidFill>
                  <a:schemeClr val="dk1"/>
                </a:solidFill>
                <a:latin typeface="Calibri"/>
                <a:ea typeface="Calibri"/>
                <a:cs typeface="Calibri"/>
                <a:sym typeface="Calibri"/>
              </a:rPr>
              <a:t>key content creators and influencers</a:t>
            </a:r>
            <a:r>
              <a:rPr i="1" lang="en" sz="1200">
                <a:solidFill>
                  <a:schemeClr val="dk1"/>
                </a:solidFill>
                <a:latin typeface="Calibri"/>
                <a:ea typeface="Calibri"/>
                <a:cs typeface="Calibri"/>
                <a:sym typeface="Calibri"/>
              </a:rPr>
              <a:t> in the platform.</a:t>
            </a:r>
            <a:endParaRPr i="1"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Moderate Users (31%)</a:t>
            </a:r>
            <a:endParaRPr b="1" i="1" u="sng">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They engage but at a lower-than-average rate.</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latin typeface="Calibri"/>
                <a:ea typeface="Calibri"/>
                <a:cs typeface="Calibri"/>
                <a:sym typeface="Calibri"/>
              </a:rPr>
              <a:t>There is potential to </a:t>
            </a:r>
            <a:r>
              <a:rPr b="1" i="1" lang="en" sz="1200">
                <a:solidFill>
                  <a:schemeClr val="dk1"/>
                </a:solidFill>
                <a:latin typeface="Calibri"/>
                <a:ea typeface="Calibri"/>
                <a:cs typeface="Calibri"/>
                <a:sym typeface="Calibri"/>
              </a:rPr>
              <a:t>convert them into highly active users</a:t>
            </a:r>
            <a:r>
              <a:rPr i="1" lang="en" sz="1200">
                <a:solidFill>
                  <a:schemeClr val="dk1"/>
                </a:solidFill>
                <a:latin typeface="Calibri"/>
                <a:ea typeface="Calibri"/>
                <a:cs typeface="Calibri"/>
                <a:sym typeface="Calibri"/>
              </a:rPr>
              <a:t> with proper incentives.</a:t>
            </a:r>
            <a:endParaRPr i="1"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None/>
            </a:pP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Passive Users (13%)</a:t>
            </a:r>
            <a:endParaRPr b="1" i="1" u="sng">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Font typeface="Calibri"/>
              <a:buChar char="●"/>
            </a:pPr>
            <a:r>
              <a:rPr i="1" lang="en" sz="1100">
                <a:solidFill>
                  <a:schemeClr val="dk1"/>
                </a:solidFill>
                <a:latin typeface="Calibri"/>
                <a:ea typeface="Calibri"/>
                <a:cs typeface="Calibri"/>
                <a:sym typeface="Calibri"/>
              </a:rPr>
              <a:t>T</a:t>
            </a:r>
            <a:r>
              <a:rPr i="1" lang="en" sz="1200">
                <a:solidFill>
                  <a:schemeClr val="dk1"/>
                </a:solidFill>
                <a:latin typeface="Calibri"/>
                <a:ea typeface="Calibri"/>
                <a:cs typeface="Calibri"/>
                <a:sym typeface="Calibri"/>
              </a:rPr>
              <a:t>hese users </a:t>
            </a:r>
            <a:r>
              <a:rPr b="1" i="1" lang="en" sz="1200">
                <a:solidFill>
                  <a:schemeClr val="dk1"/>
                </a:solidFill>
                <a:latin typeface="Calibri"/>
                <a:ea typeface="Calibri"/>
                <a:cs typeface="Calibri"/>
                <a:sym typeface="Calibri"/>
              </a:rPr>
              <a:t>do not post but engage by following and reacting</a:t>
            </a:r>
            <a:r>
              <a:rPr i="1" lang="en" sz="1200">
                <a:solidFill>
                  <a:schemeClr val="dk1"/>
                </a:solidFill>
                <a:latin typeface="Calibri"/>
                <a:ea typeface="Calibri"/>
                <a:cs typeface="Calibri"/>
                <a:sym typeface="Calibri"/>
              </a:rPr>
              <a:t> to posts.</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They prefer consuming content rather than creating it.</a:t>
            </a:r>
            <a:endParaRPr i="1" sz="1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457200" lvl="0" marL="0" rtl="0" algn="l">
              <a:lnSpc>
                <a:spcPct val="115000"/>
              </a:lnSpc>
              <a:spcBef>
                <a:spcPts val="0"/>
              </a:spcBef>
              <a:spcAft>
                <a:spcPts val="0"/>
              </a:spcAft>
              <a:buClr>
                <a:schemeClr val="dk1"/>
              </a:buClr>
              <a:buSzPts val="1100"/>
              <a:buFont typeface="Arial"/>
              <a:buNone/>
            </a:pPr>
            <a:r>
              <a:rPr b="1" i="1" lang="en" u="sng">
                <a:solidFill>
                  <a:schemeClr val="dk1"/>
                </a:solidFill>
                <a:latin typeface="Calibri"/>
                <a:ea typeface="Calibri"/>
                <a:cs typeface="Calibri"/>
                <a:sym typeface="Calibri"/>
              </a:rPr>
              <a:t>Inactive Users (13%)</a:t>
            </a:r>
            <a:endParaRPr b="1" i="1" u="sng">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i="1" lang="en" sz="1200">
                <a:solidFill>
                  <a:schemeClr val="dk1"/>
                </a:solidFill>
                <a:latin typeface="Calibri"/>
                <a:ea typeface="Calibri"/>
                <a:cs typeface="Calibri"/>
                <a:sym typeface="Calibri"/>
              </a:rPr>
              <a:t>They neither post nor engage, indicating </a:t>
            </a:r>
            <a:r>
              <a:rPr b="1" i="1" lang="en" sz="1200">
                <a:solidFill>
                  <a:schemeClr val="dk1"/>
                </a:solidFill>
                <a:latin typeface="Calibri"/>
                <a:ea typeface="Calibri"/>
                <a:cs typeface="Calibri"/>
                <a:sym typeface="Calibri"/>
              </a:rPr>
              <a:t>low platform retention</a:t>
            </a:r>
            <a:r>
              <a:rPr i="1" lang="en" sz="1200">
                <a:solidFill>
                  <a:schemeClr val="dk1"/>
                </a:solidFill>
                <a:latin typeface="Calibri"/>
                <a:ea typeface="Calibri"/>
                <a:cs typeface="Calibri"/>
                <a:sym typeface="Calibri"/>
              </a:rPr>
              <a:t> or lack of interest.</a:t>
            </a:r>
            <a:endParaRPr i="1"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latin typeface="Calibri"/>
                <a:ea typeface="Calibri"/>
                <a:cs typeface="Calibri"/>
                <a:sym typeface="Calibri"/>
              </a:rPr>
              <a:t>A </a:t>
            </a:r>
            <a:r>
              <a:rPr b="1" i="1" lang="en" sz="1200">
                <a:solidFill>
                  <a:schemeClr val="dk1"/>
                </a:solidFill>
                <a:latin typeface="Calibri"/>
                <a:ea typeface="Calibri"/>
                <a:cs typeface="Calibri"/>
                <a:sym typeface="Calibri"/>
              </a:rPr>
              <a:t>re-engagement strategy</a:t>
            </a:r>
            <a:r>
              <a:rPr i="1" lang="en" sz="1200">
                <a:solidFill>
                  <a:schemeClr val="dk1"/>
                </a:solidFill>
                <a:latin typeface="Calibri"/>
                <a:ea typeface="Calibri"/>
                <a:cs typeface="Calibri"/>
                <a:sym typeface="Calibri"/>
              </a:rPr>
              <a:t> is necessary to activate them.</a:t>
            </a:r>
            <a:endParaRPr i="1"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116" name="Shape 116"/>
        <p:cNvGrpSpPr/>
        <p:nvPr/>
      </p:nvGrpSpPr>
      <p:grpSpPr>
        <a:xfrm>
          <a:off x="0" y="0"/>
          <a:ext cx="0" cy="0"/>
          <a:chOff x="0" y="0"/>
          <a:chExt cx="0" cy="0"/>
        </a:xfrm>
      </p:grpSpPr>
      <p:sp>
        <p:nvSpPr>
          <p:cNvPr id="117" name="Google Shape;117;p22"/>
          <p:cNvSpPr txBox="1"/>
          <p:nvPr/>
        </p:nvSpPr>
        <p:spPr>
          <a:xfrm>
            <a:off x="2433750" y="28300"/>
            <a:ext cx="4276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351C75"/>
                </a:solidFill>
                <a:latin typeface="Calibri"/>
                <a:ea typeface="Calibri"/>
                <a:cs typeface="Calibri"/>
                <a:sym typeface="Calibri"/>
              </a:rPr>
              <a:t>USERS ACTIVELY POSTING</a:t>
            </a:r>
            <a:endParaRPr b="1" sz="2200">
              <a:solidFill>
                <a:srgbClr val="351C75"/>
              </a:solidFill>
              <a:latin typeface="Calibri"/>
              <a:ea typeface="Calibri"/>
              <a:cs typeface="Calibri"/>
              <a:sym typeface="Calibri"/>
            </a:endParaRPr>
          </a:p>
        </p:txBody>
      </p:sp>
      <p:pic>
        <p:nvPicPr>
          <p:cNvPr id="118" name="Google Shape;118;p22"/>
          <p:cNvPicPr preferRelativeResize="0"/>
          <p:nvPr/>
        </p:nvPicPr>
        <p:blipFill>
          <a:blip r:embed="rId3">
            <a:alphaModFix/>
          </a:blip>
          <a:stretch>
            <a:fillRect/>
          </a:stretch>
        </p:blipFill>
        <p:spPr>
          <a:xfrm>
            <a:off x="5984950" y="818800"/>
            <a:ext cx="2754825" cy="3936125"/>
          </a:xfrm>
          <a:prstGeom prst="rect">
            <a:avLst/>
          </a:prstGeom>
          <a:noFill/>
          <a:ln cap="flat" cmpd="sng" w="38100">
            <a:solidFill>
              <a:srgbClr val="351C75"/>
            </a:solidFill>
            <a:prstDash val="solid"/>
            <a:round/>
            <a:headEnd len="sm" w="sm" type="none"/>
            <a:tailEnd len="sm" w="sm" type="none"/>
          </a:ln>
        </p:spPr>
      </p:pic>
      <p:sp>
        <p:nvSpPr>
          <p:cNvPr id="119" name="Google Shape;119;p22"/>
          <p:cNvSpPr txBox="1"/>
          <p:nvPr/>
        </p:nvSpPr>
        <p:spPr>
          <a:xfrm>
            <a:off x="933425" y="660863"/>
            <a:ext cx="4417800" cy="415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u="sng">
                <a:solidFill>
                  <a:schemeClr val="dk1"/>
                </a:solidFill>
                <a:latin typeface="Calibri"/>
                <a:ea typeface="Calibri"/>
                <a:cs typeface="Calibri"/>
                <a:sym typeface="Calibri"/>
              </a:rPr>
              <a:t>Top Contributors:</a:t>
            </a:r>
            <a:r>
              <a:rPr i="1" lang="en" u="sng">
                <a:solidFill>
                  <a:schemeClr val="dk1"/>
                </a:solidFill>
                <a:latin typeface="Calibri"/>
                <a:ea typeface="Calibri"/>
                <a:cs typeface="Calibri"/>
                <a:sym typeface="Calibri"/>
              </a:rPr>
              <a:t> </a:t>
            </a:r>
            <a:endParaRPr i="1" u="sng">
              <a:solidFill>
                <a:schemeClr val="dk1"/>
              </a:solidFill>
              <a:latin typeface="Calibri"/>
              <a:ea typeface="Calibri"/>
              <a:cs typeface="Calibri"/>
              <a:sym typeface="Calibri"/>
            </a:endParaRPr>
          </a:p>
          <a:p>
            <a:pPr indent="0" lvl="0" marL="0" rtl="0" algn="l">
              <a:spcBef>
                <a:spcPts val="0"/>
              </a:spcBef>
              <a:spcAft>
                <a:spcPts val="0"/>
              </a:spcAft>
              <a:buNone/>
            </a:pPr>
            <a:r>
              <a:t/>
            </a:r>
            <a:endParaRPr i="1" sz="1000" u="sng">
              <a:solidFill>
                <a:schemeClr val="dk1"/>
              </a:solidFill>
              <a:latin typeface="Calibri"/>
              <a:ea typeface="Calibri"/>
              <a:cs typeface="Calibri"/>
              <a:sym typeface="Calibri"/>
            </a:endParaRPr>
          </a:p>
          <a:p>
            <a:pPr indent="0" lvl="0" marL="0" rtl="0" algn="l">
              <a:spcBef>
                <a:spcPts val="0"/>
              </a:spcBef>
              <a:spcAft>
                <a:spcPts val="0"/>
              </a:spcAft>
              <a:buNone/>
            </a:pPr>
            <a:r>
              <a:rPr i="1" lang="en" sz="1200">
                <a:solidFill>
                  <a:schemeClr val="dk1"/>
                </a:solidFill>
                <a:latin typeface="Calibri"/>
                <a:ea typeface="Calibri"/>
                <a:cs typeface="Calibri"/>
                <a:sym typeface="Calibri"/>
              </a:rPr>
              <a:t>Users like </a:t>
            </a:r>
            <a:r>
              <a:rPr b="1" i="1" lang="en" sz="1200">
                <a:solidFill>
                  <a:schemeClr val="dk1"/>
                </a:solidFill>
                <a:latin typeface="Calibri"/>
                <a:ea typeface="Calibri"/>
                <a:cs typeface="Calibri"/>
                <a:sym typeface="Calibri"/>
              </a:rPr>
              <a:t>Eveline95, Clint27, and Cesar93</a:t>
            </a:r>
            <a:r>
              <a:rPr i="1" lang="en" sz="1200">
                <a:solidFill>
                  <a:schemeClr val="dk1"/>
                </a:solidFill>
                <a:latin typeface="Calibri"/>
                <a:ea typeface="Calibri"/>
                <a:cs typeface="Calibri"/>
                <a:sym typeface="Calibri"/>
              </a:rPr>
              <a:t> are the most active, with 12, 11, and 10 posts, respectively.</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i="1">
              <a:solidFill>
                <a:schemeClr val="dk1"/>
              </a:solidFill>
              <a:latin typeface="Calibri"/>
              <a:ea typeface="Calibri"/>
              <a:cs typeface="Calibri"/>
              <a:sym typeface="Calibri"/>
            </a:endParaRPr>
          </a:p>
          <a:p>
            <a:pPr indent="0" lvl="0" marL="0" rtl="0" algn="l">
              <a:spcBef>
                <a:spcPts val="0"/>
              </a:spcBef>
              <a:spcAft>
                <a:spcPts val="0"/>
              </a:spcAft>
              <a:buNone/>
            </a:pPr>
            <a:r>
              <a:rPr b="1" i="1" lang="en" u="sng">
                <a:solidFill>
                  <a:schemeClr val="dk1"/>
                </a:solidFill>
                <a:latin typeface="Calibri"/>
                <a:ea typeface="Calibri"/>
                <a:cs typeface="Calibri"/>
                <a:sym typeface="Calibri"/>
              </a:rPr>
              <a:t>Potential Influencers:</a:t>
            </a:r>
            <a:r>
              <a:rPr i="1" lang="en" u="sng">
                <a:solidFill>
                  <a:schemeClr val="dk1"/>
                </a:solidFill>
                <a:latin typeface="Calibri"/>
                <a:ea typeface="Calibri"/>
                <a:cs typeface="Calibri"/>
                <a:sym typeface="Calibri"/>
              </a:rPr>
              <a:t> </a:t>
            </a:r>
            <a:endParaRPr i="1" u="sng">
              <a:solidFill>
                <a:schemeClr val="dk1"/>
              </a:solidFill>
              <a:latin typeface="Calibri"/>
              <a:ea typeface="Calibri"/>
              <a:cs typeface="Calibri"/>
              <a:sym typeface="Calibri"/>
            </a:endParaRPr>
          </a:p>
          <a:p>
            <a:pPr indent="0" lvl="0" marL="0" rtl="0" algn="l">
              <a:spcBef>
                <a:spcPts val="0"/>
              </a:spcBef>
              <a:spcAft>
                <a:spcPts val="0"/>
              </a:spcAft>
              <a:buNone/>
            </a:pPr>
            <a:r>
              <a:t/>
            </a:r>
            <a:endParaRPr i="1" sz="1000" u="sng">
              <a:solidFill>
                <a:schemeClr val="dk1"/>
              </a:solidFill>
              <a:latin typeface="Calibri"/>
              <a:ea typeface="Calibri"/>
              <a:cs typeface="Calibri"/>
              <a:sym typeface="Calibri"/>
            </a:endParaRPr>
          </a:p>
          <a:p>
            <a:pPr indent="0" lvl="0" marL="0" rtl="0" algn="l">
              <a:spcBef>
                <a:spcPts val="0"/>
              </a:spcBef>
              <a:spcAft>
                <a:spcPts val="0"/>
              </a:spcAft>
              <a:buNone/>
            </a:pPr>
            <a:r>
              <a:rPr i="1" lang="en" sz="1200">
                <a:solidFill>
                  <a:schemeClr val="dk1"/>
                </a:solidFill>
                <a:latin typeface="Calibri"/>
                <a:ea typeface="Calibri"/>
                <a:cs typeface="Calibri"/>
                <a:sym typeface="Calibri"/>
              </a:rPr>
              <a:t>The top 3–5 users are highly engaged and can serve as </a:t>
            </a:r>
            <a:r>
              <a:rPr b="1" i="1" lang="en" sz="1200">
                <a:solidFill>
                  <a:schemeClr val="dk1"/>
                </a:solidFill>
                <a:latin typeface="Calibri"/>
                <a:ea typeface="Calibri"/>
                <a:cs typeface="Calibri"/>
                <a:sym typeface="Calibri"/>
              </a:rPr>
              <a:t>community influencers or ambassadors</a:t>
            </a:r>
            <a:r>
              <a:rPr i="1" lang="en" sz="1200">
                <a:solidFill>
                  <a:schemeClr val="dk1"/>
                </a:solidFill>
                <a:latin typeface="Calibri"/>
                <a:ea typeface="Calibri"/>
                <a:cs typeface="Calibri"/>
                <a:sym typeface="Calibri"/>
              </a:rPr>
              <a:t>.</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i="1">
              <a:solidFill>
                <a:schemeClr val="dk1"/>
              </a:solidFill>
              <a:latin typeface="Calibri"/>
              <a:ea typeface="Calibri"/>
              <a:cs typeface="Calibri"/>
              <a:sym typeface="Calibri"/>
            </a:endParaRPr>
          </a:p>
          <a:p>
            <a:pPr indent="0" lvl="0" marL="0" rtl="0" algn="l">
              <a:spcBef>
                <a:spcPts val="0"/>
              </a:spcBef>
              <a:spcAft>
                <a:spcPts val="0"/>
              </a:spcAft>
              <a:buNone/>
            </a:pPr>
            <a:r>
              <a:rPr b="1" i="1" lang="en" u="sng">
                <a:solidFill>
                  <a:schemeClr val="dk1"/>
                </a:solidFill>
                <a:latin typeface="Calibri"/>
                <a:ea typeface="Calibri"/>
                <a:cs typeface="Calibri"/>
                <a:sym typeface="Calibri"/>
              </a:rPr>
              <a:t>Engagement Drop-off:</a:t>
            </a:r>
            <a:r>
              <a:rPr i="1" lang="en" sz="1500" u="sng">
                <a:solidFill>
                  <a:schemeClr val="dk1"/>
                </a:solidFill>
                <a:latin typeface="Calibri"/>
                <a:ea typeface="Calibri"/>
                <a:cs typeface="Calibri"/>
                <a:sym typeface="Calibri"/>
              </a:rPr>
              <a:t> </a:t>
            </a:r>
            <a:endParaRPr i="1" u="sng">
              <a:solidFill>
                <a:schemeClr val="dk1"/>
              </a:solidFill>
              <a:latin typeface="Calibri"/>
              <a:ea typeface="Calibri"/>
              <a:cs typeface="Calibri"/>
              <a:sym typeface="Calibri"/>
            </a:endParaRPr>
          </a:p>
          <a:p>
            <a:pPr indent="0" lvl="0" marL="0" rtl="0" algn="l">
              <a:spcBef>
                <a:spcPts val="0"/>
              </a:spcBef>
              <a:spcAft>
                <a:spcPts val="0"/>
              </a:spcAft>
              <a:buNone/>
            </a:pPr>
            <a:r>
              <a:t/>
            </a:r>
            <a:endParaRPr i="1" sz="1000" u="sng">
              <a:solidFill>
                <a:schemeClr val="dk1"/>
              </a:solidFill>
              <a:latin typeface="Calibri"/>
              <a:ea typeface="Calibri"/>
              <a:cs typeface="Calibri"/>
              <a:sym typeface="Calibri"/>
            </a:endParaRPr>
          </a:p>
          <a:p>
            <a:pPr indent="0" lvl="0" marL="0" rtl="0" algn="l">
              <a:spcBef>
                <a:spcPts val="0"/>
              </a:spcBef>
              <a:spcAft>
                <a:spcPts val="0"/>
              </a:spcAft>
              <a:buNone/>
            </a:pPr>
            <a:r>
              <a:rPr i="1" lang="en" sz="1200">
                <a:solidFill>
                  <a:schemeClr val="dk1"/>
                </a:solidFill>
                <a:latin typeface="Calibri"/>
                <a:ea typeface="Calibri"/>
                <a:cs typeface="Calibri"/>
                <a:sym typeface="Calibri"/>
              </a:rPr>
              <a:t>There's a noticeable gap after the </a:t>
            </a:r>
            <a:r>
              <a:rPr b="1" i="1" lang="en" sz="1200">
                <a:solidFill>
                  <a:schemeClr val="dk1"/>
                </a:solidFill>
                <a:latin typeface="Calibri"/>
                <a:ea typeface="Calibri"/>
                <a:cs typeface="Calibri"/>
                <a:sym typeface="Calibri"/>
              </a:rPr>
              <a:t>top 6 users</a:t>
            </a:r>
            <a:r>
              <a:rPr i="1" lang="en" sz="1200">
                <a:solidFill>
                  <a:schemeClr val="dk1"/>
                </a:solidFill>
                <a:latin typeface="Calibri"/>
                <a:ea typeface="Calibri"/>
                <a:cs typeface="Calibri"/>
                <a:sym typeface="Calibri"/>
              </a:rPr>
              <a:t>, suggesting that some users might need encouragement to post more.</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t/>
            </a:r>
            <a:endParaRPr i="1" sz="1300">
              <a:solidFill>
                <a:schemeClr val="dk1"/>
              </a:solidFill>
              <a:latin typeface="Calibri"/>
              <a:ea typeface="Calibri"/>
              <a:cs typeface="Calibri"/>
              <a:sym typeface="Calibri"/>
            </a:endParaRPr>
          </a:p>
          <a:p>
            <a:pPr indent="0" lvl="0" marL="0" rtl="0" algn="l">
              <a:spcBef>
                <a:spcPts val="0"/>
              </a:spcBef>
              <a:spcAft>
                <a:spcPts val="0"/>
              </a:spcAft>
              <a:buNone/>
            </a:pPr>
            <a:r>
              <a:rPr b="1" i="1" lang="en" u="sng">
                <a:solidFill>
                  <a:schemeClr val="dk1"/>
                </a:solidFill>
                <a:latin typeface="Calibri"/>
                <a:ea typeface="Calibri"/>
                <a:cs typeface="Calibri"/>
                <a:sym typeface="Calibri"/>
              </a:rPr>
              <a:t>Suggestions:</a:t>
            </a:r>
            <a:endParaRPr b="1" i="1" u="sng">
              <a:solidFill>
                <a:schemeClr val="dk1"/>
              </a:solidFill>
              <a:latin typeface="Calibri"/>
              <a:ea typeface="Calibri"/>
              <a:cs typeface="Calibri"/>
              <a:sym typeface="Calibri"/>
            </a:endParaRPr>
          </a:p>
          <a:p>
            <a:pPr indent="0" lvl="0" marL="0" rtl="0" algn="l">
              <a:spcBef>
                <a:spcPts val="0"/>
              </a:spcBef>
              <a:spcAft>
                <a:spcPts val="0"/>
              </a:spcAft>
              <a:buNone/>
            </a:pPr>
            <a:r>
              <a:t/>
            </a:r>
            <a:endParaRPr b="1" i="1" sz="1000" u="sng">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i="1" lang="en" sz="1200">
                <a:solidFill>
                  <a:schemeClr val="dk1"/>
                </a:solidFill>
                <a:latin typeface="Calibri"/>
                <a:ea typeface="Calibri"/>
                <a:cs typeface="Calibri"/>
                <a:sym typeface="Calibri"/>
              </a:rPr>
              <a:t>Recognize Top Posters:</a:t>
            </a:r>
            <a:r>
              <a:rPr i="1" lang="en" sz="1200">
                <a:solidFill>
                  <a:schemeClr val="dk1"/>
                </a:solidFill>
                <a:latin typeface="Calibri"/>
                <a:ea typeface="Calibri"/>
                <a:cs typeface="Calibri"/>
                <a:sym typeface="Calibri"/>
              </a:rPr>
              <a:t> Highlight the top 3 users in a </a:t>
            </a:r>
            <a:r>
              <a:rPr b="1" i="1" lang="en" sz="1200">
                <a:solidFill>
                  <a:schemeClr val="dk1"/>
                </a:solidFill>
                <a:latin typeface="Calibri"/>
                <a:ea typeface="Calibri"/>
                <a:cs typeface="Calibri"/>
                <a:sym typeface="Calibri"/>
              </a:rPr>
              <a:t>leaderboard, newsletter, or featured post</a:t>
            </a:r>
            <a:r>
              <a:rPr i="1" lang="en" sz="1200">
                <a:solidFill>
                  <a:schemeClr val="dk1"/>
                </a:solidFill>
                <a:latin typeface="Calibri"/>
                <a:ea typeface="Calibri"/>
                <a:cs typeface="Calibri"/>
                <a:sym typeface="Calibri"/>
              </a:rPr>
              <a:t> to encourage continued engagement.</a:t>
            </a:r>
            <a:endParaRPr i="1" sz="1200">
              <a:solidFill>
                <a:schemeClr val="dk1"/>
              </a:solidFill>
              <a:latin typeface="Calibri"/>
              <a:ea typeface="Calibri"/>
              <a:cs typeface="Calibri"/>
              <a:sym typeface="Calibri"/>
            </a:endParaRPr>
          </a:p>
          <a:p>
            <a:pPr indent="0" lvl="0" marL="0" rtl="0" algn="l">
              <a:spcBef>
                <a:spcPts val="0"/>
              </a:spcBef>
              <a:spcAft>
                <a:spcPts val="0"/>
              </a:spcAft>
              <a:buNone/>
            </a:pPr>
            <a:r>
              <a:rPr b="1" i="1" lang="en" sz="1200">
                <a:solidFill>
                  <a:schemeClr val="dk1"/>
                </a:solidFill>
                <a:latin typeface="Calibri"/>
                <a:ea typeface="Calibri"/>
                <a:cs typeface="Calibri"/>
                <a:sym typeface="Calibri"/>
              </a:rPr>
              <a:t>Gamify Posting Activity:</a:t>
            </a:r>
            <a:r>
              <a:rPr i="1" lang="en" sz="1200">
                <a:solidFill>
                  <a:schemeClr val="dk1"/>
                </a:solidFill>
                <a:latin typeface="Calibri"/>
                <a:ea typeface="Calibri"/>
                <a:cs typeface="Calibri"/>
                <a:sym typeface="Calibri"/>
              </a:rPr>
              <a:t> Introduce </a:t>
            </a:r>
            <a:r>
              <a:rPr b="1" i="1" lang="en" sz="1200">
                <a:solidFill>
                  <a:schemeClr val="dk1"/>
                </a:solidFill>
                <a:latin typeface="Calibri"/>
                <a:ea typeface="Calibri"/>
                <a:cs typeface="Calibri"/>
                <a:sym typeface="Calibri"/>
              </a:rPr>
              <a:t>badges, levels, or challenges</a:t>
            </a:r>
            <a:r>
              <a:rPr i="1" lang="en" sz="1200">
                <a:solidFill>
                  <a:schemeClr val="dk1"/>
                </a:solidFill>
                <a:latin typeface="Calibri"/>
                <a:ea typeface="Calibri"/>
                <a:cs typeface="Calibri"/>
                <a:sym typeface="Calibri"/>
              </a:rPr>
              <a:t> to encourage more participation.</a:t>
            </a:r>
            <a:endParaRPr i="1">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