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2" r:id="rId14"/>
    <p:sldId id="269" r:id="rId15"/>
    <p:sldId id="271" r:id="rId16"/>
    <p:sldId id="27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04126A-AE80-46B3-BD5F-594253B4FCFE}" type="datetime1">
              <a:rPr lang="fr-FR" smtClean="0"/>
              <a:pPr lvl="0"/>
              <a:t>26/02/2014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98A743-DAC2-47DE-925E-F3026CAEF2A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2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04126A-AE80-46B3-BD5F-594253B4FCFE}" type="datetime1">
              <a:rPr lang="fr-FR" smtClean="0"/>
              <a:pPr lvl="0"/>
              <a:t>26/02/2014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98A743-DAC2-47DE-925E-F3026CAEF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61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04126A-AE80-46B3-BD5F-594253B4FCFE}" type="datetime1">
              <a:rPr lang="fr-FR" smtClean="0"/>
              <a:pPr lvl="0"/>
              <a:t>26/02/2014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98A743-DAC2-47DE-925E-F3026CAEF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2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04126A-AE80-46B3-BD5F-594253B4FCFE}" type="datetime1">
              <a:rPr lang="fr-FR" smtClean="0"/>
              <a:pPr lvl="0"/>
              <a:t>26/02/2014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98A743-DAC2-47DE-925E-F3026CAEF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22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04126A-AE80-46B3-BD5F-594253B4FCFE}" type="datetime1">
              <a:rPr lang="fr-FR" smtClean="0"/>
              <a:pPr lvl="0"/>
              <a:t>26/02/2014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98A743-DAC2-47DE-925E-F3026CAEF2A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3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04126A-AE80-46B3-BD5F-594253B4FCFE}" type="datetime1">
              <a:rPr lang="fr-FR" smtClean="0"/>
              <a:pPr lvl="0"/>
              <a:t>26/02/2014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98A743-DAC2-47DE-925E-F3026CAEF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45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04126A-AE80-46B3-BD5F-594253B4FCFE}" type="datetime1">
              <a:rPr lang="fr-FR" smtClean="0"/>
              <a:pPr lvl="0"/>
              <a:t>26/02/2014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98A743-DAC2-47DE-925E-F3026CAEF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04126A-AE80-46B3-BD5F-594253B4FCFE}" type="datetime1">
              <a:rPr lang="fr-FR" smtClean="0"/>
              <a:pPr lvl="0"/>
              <a:t>26/02/2014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98A743-DAC2-47DE-925E-F3026CAEF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71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04126A-AE80-46B3-BD5F-594253B4FCFE}" type="datetime1">
              <a:rPr lang="fr-FR" smtClean="0"/>
              <a:pPr lvl="0"/>
              <a:t>26/02/2014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98A743-DAC2-47DE-925E-F3026CAEF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6404126A-AE80-46B3-BD5F-594253B4FCFE}" type="datetime1">
              <a:rPr lang="fr-FR" smtClean="0"/>
              <a:pPr lvl="0"/>
              <a:t>26/02/2014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9698A743-DAC2-47DE-925E-F3026CAEF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6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04126A-AE80-46B3-BD5F-594253B4FCFE}" type="datetime1">
              <a:rPr lang="fr-FR" smtClean="0"/>
              <a:pPr lvl="0"/>
              <a:t>26/02/2014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98A743-DAC2-47DE-925E-F3026CAEF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62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lvl="0"/>
            <a:fld id="{6404126A-AE80-46B3-BD5F-594253B4FCFE}" type="datetime1">
              <a:rPr lang="fr-FR" smtClean="0"/>
              <a:pPr lvl="0"/>
              <a:t>26/02/2014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lvl="0"/>
            <a:fld id="{9698A743-DAC2-47DE-925E-F3026CAEF2A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6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jfreechart/files/latest/download?source=files" TargetMode="External"/><Relationship Id="rId2" Type="http://schemas.openxmlformats.org/officeDocument/2006/relationships/hyperlink" Target="https://netbeans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99958" cy="13374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4"/>
          <p:cNvSpPr txBox="1"/>
          <p:nvPr/>
        </p:nvSpPr>
        <p:spPr>
          <a:xfrm>
            <a:off x="1218895" y="2101751"/>
            <a:ext cx="9835792" cy="1569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Tutorial </a:t>
            </a:r>
            <a:r>
              <a:rPr lang="fr-FR" sz="4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JFreeChart</a:t>
            </a:r>
            <a:r>
              <a:rPr lang="fr-FR" sz="4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avec </a:t>
            </a:r>
            <a:r>
              <a:rPr lang="fr-FR" sz="4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NetBeans</a:t>
            </a:r>
            <a:endParaRPr lang="fr-FR" sz="4800" b="1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1" i="0" u="none" strike="noStrike" kern="0" cap="none" spc="0" baseline="0" dirty="0" smtClean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(exemples statiques)</a:t>
            </a:r>
            <a:endParaRPr lang="fr-FR" sz="4800" b="1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2999252" y="3912459"/>
            <a:ext cx="5945795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Projet d’intégration Java-mobile-web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4272835" y="5973391"/>
            <a:ext cx="318131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Année universitaire 2013-2014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9680415" y="5973391"/>
            <a:ext cx="251158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Réalisé par : </a:t>
            </a:r>
            <a:r>
              <a:rPr lang="fr-FR" sz="18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Equipe Java</a:t>
            </a:r>
            <a:endParaRPr lang="fr-FR" sz="1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3700" y="363565"/>
            <a:ext cx="244842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4. Première Bar Chart.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0560" y="732891"/>
            <a:ext cx="10777374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     - On crée une nouvelle classe java dans notre cas nommée BarChart qui hérite de la classe ApplicationForm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     - Une méthode createDataset qui retourne une CategoryDataset.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La création du diagramme: déclarer une variable locale de type DefaultCategoryDataset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Remplissage de la dataset: dans ce cas nous allons utiliser des valeurs statiques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11" y="1933223"/>
            <a:ext cx="7708889" cy="171621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5"/>
          <p:cNvSpPr txBox="1"/>
          <p:nvPr/>
        </p:nvSpPr>
        <p:spPr>
          <a:xfrm>
            <a:off x="671718" y="3649434"/>
            <a:ext cx="423846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Cette méthode retourne la variable dataset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09" y="3761558"/>
            <a:ext cx="2714610" cy="46097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7"/>
          <p:cNvSpPr txBox="1"/>
          <p:nvPr/>
        </p:nvSpPr>
        <p:spPr>
          <a:xfrm>
            <a:off x="0" y="4534646"/>
            <a:ext cx="12180512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     - On crée deuxième méthode createChart avec un type de retour JFreeChart qui permet de définir les propriétés de la chart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       qu’on souhaite créer  cette méthode possède comme paramètre une variable de type CategoryDataset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     - Une variable locale finale de Type JFreeChart par la quelle on va créer une BarChart3D avec dataset comme variable qui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      contient la data et une orientation verticale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" y="64021"/>
            <a:ext cx="12069055" cy="47046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16576" y="4795992"/>
            <a:ext cx="10317476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Dans le constructeur paramétré de la classe qui prend comme paramètre un String,  on déclare les 3 variables suivantes: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final </a:t>
            </a:r>
            <a:r>
              <a:rPr lang="fr-FR" sz="1800" b="0" i="0" u="none" strike="noStrike" kern="1200" cap="none" spc="0" baseline="0" dirty="0" err="1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CategoryDataset</a:t>
            </a:r>
            <a:r>
              <a:rPr lang="fr-FR" sz="1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fr-FR" sz="1800" b="0" i="0" u="none" strike="noStrike" kern="1200" cap="none" spc="0" baseline="0" dirty="0" err="1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dataset</a:t>
            </a:r>
            <a:r>
              <a:rPr lang="fr-FR" sz="1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= </a:t>
            </a:r>
            <a:r>
              <a:rPr lang="fr-FR" sz="1800" b="0" i="0" u="none" strike="noStrike" kern="1200" cap="none" spc="0" baseline="0" dirty="0" err="1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createDataset</a:t>
            </a:r>
            <a:r>
              <a:rPr lang="fr-FR" sz="1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final </a:t>
            </a:r>
            <a:r>
              <a:rPr lang="fr-FR" sz="1800" b="0" i="0" u="none" strike="noStrike" kern="1200" cap="none" spc="0" baseline="0" dirty="0" err="1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JFreeChart</a:t>
            </a:r>
            <a:r>
              <a:rPr lang="fr-FR" sz="1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graphe = </a:t>
            </a:r>
            <a:r>
              <a:rPr lang="fr-FR" sz="1800" b="0" i="0" u="none" strike="noStrike" kern="1200" cap="none" spc="0" baseline="0" dirty="0" err="1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createChart</a:t>
            </a:r>
            <a:r>
              <a:rPr lang="fr-FR" sz="1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(</a:t>
            </a:r>
            <a:r>
              <a:rPr lang="fr-FR" sz="1800" b="0" i="0" u="none" strike="noStrike" kern="1200" cap="none" spc="0" baseline="0" dirty="0" err="1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dataset</a:t>
            </a:r>
            <a:r>
              <a:rPr lang="fr-FR" sz="1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final </a:t>
            </a:r>
            <a:r>
              <a:rPr lang="fr-FR" sz="1800" b="0" i="0" u="none" strike="noStrike" kern="1200" cap="none" spc="0" baseline="0" dirty="0" err="1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ChartPanel</a:t>
            </a:r>
            <a:r>
              <a:rPr lang="fr-FR" sz="1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fr-FR" sz="1800" b="0" i="0" u="none" strike="noStrike" kern="1200" cap="none" spc="0" baseline="0" dirty="0" err="1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chartPanel</a:t>
            </a:r>
            <a:r>
              <a:rPr lang="fr-FR" sz="1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= new </a:t>
            </a:r>
            <a:r>
              <a:rPr lang="fr-FR" sz="1800" b="0" i="0" u="none" strike="noStrike" kern="1200" cap="none" spc="0" baseline="0" dirty="0" err="1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ChartPanel</a:t>
            </a:r>
            <a:r>
              <a:rPr lang="fr-FR" sz="1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(graphe);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96" y="232230"/>
            <a:ext cx="9815508" cy="23391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Maintenant on va définir la taille de </a:t>
            </a:r>
            <a:r>
              <a:rPr lang="fr-F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Chart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Panel et on lui donne la variable </a:t>
            </a:r>
            <a:r>
              <a:rPr lang="fr-F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chartPanel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comme contenue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5B9BD5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 dirty="0" err="1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chartPanel.setPreferredSize</a:t>
            </a:r>
            <a:r>
              <a:rPr lang="fr-FR" sz="2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(new </a:t>
            </a:r>
            <a:r>
              <a:rPr lang="fr-FR" sz="2800" b="0" i="0" u="none" strike="noStrike" kern="1200" cap="none" spc="0" baseline="0" dirty="0" err="1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java.awt.Dimension</a:t>
            </a:r>
            <a:r>
              <a:rPr lang="fr-FR" sz="2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(400, 400));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fr-FR" sz="2800" b="0" i="0" u="none" strike="noStrike" kern="1200" cap="none" spc="0" baseline="0" dirty="0" err="1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setContentPane</a:t>
            </a:r>
            <a:r>
              <a:rPr lang="fr-FR" sz="2800" b="0" i="0" u="none" strike="noStrike" kern="1200" cap="none" spc="0" baseline="0" dirty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(</a:t>
            </a:r>
            <a:r>
              <a:rPr lang="fr-FR" sz="2800" b="0" i="0" u="none" strike="noStrike" kern="1200" cap="none" spc="0" baseline="0" dirty="0" err="1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chartPanel</a:t>
            </a:r>
            <a:r>
              <a:rPr lang="fr-FR" sz="2800" b="0" i="0" u="none" strike="noStrike" kern="1200" cap="none" spc="0" baseline="0" dirty="0" smtClean="0">
                <a:solidFill>
                  <a:srgbClr val="5B9BD5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);</a:t>
            </a:r>
            <a:endParaRPr lang="fr-FR" sz="1800" b="0" i="0" u="none" strike="noStrike" kern="1200" cap="none" spc="0" baseline="0" dirty="0">
              <a:solidFill>
                <a:srgbClr val="5B9BD5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5B9BD5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Dans la méthode main contient une instanciation de la classe </a:t>
            </a:r>
            <a:r>
              <a:rPr lang="fr-F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BarChart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5B9BD5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82" y="2434854"/>
            <a:ext cx="10937981" cy="249198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4"/>
          <p:cNvSpPr txBox="1"/>
          <p:nvPr/>
        </p:nvSpPr>
        <p:spPr>
          <a:xfrm>
            <a:off x="469984" y="5444915"/>
            <a:ext cx="626966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-Le résultat de l’exécution de cette classe est le </a:t>
            </a:r>
            <a:r>
              <a:rPr lang="fr-FR" sz="18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Graphe suivant</a:t>
            </a:r>
            <a:endParaRPr lang="fr-FR" sz="1800" b="1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59" y="54592"/>
            <a:ext cx="7466941" cy="623702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501" y="0"/>
            <a:ext cx="9368866" cy="67403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import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java.io.IOException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import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org.jfree.chart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.*;</a:t>
            </a:r>
            <a:endParaRPr lang="fr-FR" sz="1800" b="0" i="0" u="none" strike="noStrike" kern="1200" cap="none" spc="0" baseline="0" dirty="0">
              <a:solidFill>
                <a:srgbClr val="44546A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import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org.jfree.data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.*;</a:t>
            </a:r>
            <a:endParaRPr lang="fr-FR" sz="1800" b="0" i="0" u="none" strike="noStrike" kern="1200" cap="none" spc="0" baseline="0" dirty="0">
              <a:solidFill>
                <a:srgbClr val="44546A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import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org.jfree.ui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.*;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44546A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public class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BarChart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extends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ApplicationFrame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public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BarChart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(final String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title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)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throws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IOException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super(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title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final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CategoryDataset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dataset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=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createDataset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final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JFreeChart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graphe =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createChart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dataset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final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ChartPanel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chartPanel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= new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ChartPanel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(graphe);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chartPanel.setPreferredSize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(new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java.awt.Dimension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(400, 400));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setContentPane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chartPanel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}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public </a:t>
            </a:r>
            <a:r>
              <a:rPr lang="fr-FR" dirty="0" err="1">
                <a:solidFill>
                  <a:srgbClr val="44546A"/>
                </a:solidFill>
              </a:rPr>
              <a:t>CategoryDataset</a:t>
            </a:r>
            <a:r>
              <a:rPr lang="fr-FR" dirty="0">
                <a:solidFill>
                  <a:srgbClr val="44546A"/>
                </a:solidFill>
              </a:rPr>
              <a:t> </a:t>
            </a:r>
            <a:r>
              <a:rPr lang="fr-FR" dirty="0" err="1">
                <a:solidFill>
                  <a:srgbClr val="44546A"/>
                </a:solidFill>
              </a:rPr>
              <a:t>createDataset</a:t>
            </a:r>
            <a:r>
              <a:rPr lang="fr-FR" dirty="0">
                <a:solidFill>
                  <a:srgbClr val="44546A"/>
                </a:solidFill>
              </a:rPr>
              <a:t>() </a:t>
            </a:r>
            <a:r>
              <a:rPr lang="fr-FR" dirty="0" err="1">
                <a:solidFill>
                  <a:srgbClr val="44546A"/>
                </a:solidFill>
              </a:rPr>
              <a:t>throws</a:t>
            </a:r>
            <a:r>
              <a:rPr lang="fr-FR" dirty="0">
                <a:solidFill>
                  <a:srgbClr val="44546A"/>
                </a:solidFill>
              </a:rPr>
              <a:t> </a:t>
            </a:r>
            <a:r>
              <a:rPr lang="fr-FR" dirty="0" err="1">
                <a:solidFill>
                  <a:srgbClr val="44546A"/>
                </a:solidFill>
              </a:rPr>
              <a:t>IOException</a:t>
            </a:r>
            <a:r>
              <a:rPr lang="fr-FR" dirty="0">
                <a:solidFill>
                  <a:srgbClr val="44546A"/>
                </a:solidFill>
              </a:rPr>
              <a:t> {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 // 0. Création d'un diagramme.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 </a:t>
            </a:r>
            <a:r>
              <a:rPr lang="fr-FR" dirty="0" err="1">
                <a:solidFill>
                  <a:srgbClr val="44546A"/>
                </a:solidFill>
              </a:rPr>
              <a:t>DefaultCategoryDataset</a:t>
            </a:r>
            <a:r>
              <a:rPr lang="fr-FR" dirty="0">
                <a:solidFill>
                  <a:srgbClr val="44546A"/>
                </a:solidFill>
              </a:rPr>
              <a:t> </a:t>
            </a:r>
            <a:r>
              <a:rPr lang="fr-FR" dirty="0" err="1">
                <a:solidFill>
                  <a:srgbClr val="44546A"/>
                </a:solidFill>
              </a:rPr>
              <a:t>dataset</a:t>
            </a:r>
            <a:r>
              <a:rPr lang="fr-FR" dirty="0">
                <a:solidFill>
                  <a:srgbClr val="44546A"/>
                </a:solidFill>
              </a:rPr>
              <a:t> = new </a:t>
            </a:r>
            <a:r>
              <a:rPr lang="fr-FR" dirty="0" err="1">
                <a:solidFill>
                  <a:srgbClr val="44546A"/>
                </a:solidFill>
              </a:rPr>
              <a:t>DefaultCategoryDataset</a:t>
            </a:r>
            <a:r>
              <a:rPr lang="fr-FR" dirty="0">
                <a:solidFill>
                  <a:srgbClr val="44546A"/>
                </a:solidFill>
              </a:rPr>
              <a:t>();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//Valeurs statiques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 </a:t>
            </a:r>
            <a:r>
              <a:rPr lang="fr-FR" dirty="0" err="1">
                <a:solidFill>
                  <a:srgbClr val="44546A"/>
                </a:solidFill>
              </a:rPr>
              <a:t>dataset.addValue</a:t>
            </a:r>
            <a:r>
              <a:rPr lang="fr-FR" dirty="0">
                <a:solidFill>
                  <a:srgbClr val="44546A"/>
                </a:solidFill>
              </a:rPr>
              <a:t>(10, "Taux de défaut de couverture", " ");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 </a:t>
            </a:r>
            <a:r>
              <a:rPr lang="fr-FR" dirty="0" err="1">
                <a:solidFill>
                  <a:srgbClr val="44546A"/>
                </a:solidFill>
              </a:rPr>
              <a:t>dataset.addValue</a:t>
            </a:r>
            <a:r>
              <a:rPr lang="fr-FR" dirty="0">
                <a:solidFill>
                  <a:srgbClr val="44546A"/>
                </a:solidFill>
              </a:rPr>
              <a:t>(12, " Taux de couverture </a:t>
            </a:r>
            <a:r>
              <a:rPr lang="fr-FR" dirty="0" err="1">
                <a:solidFill>
                  <a:srgbClr val="44546A"/>
                </a:solidFill>
              </a:rPr>
              <a:t>Outdoor</a:t>
            </a:r>
            <a:r>
              <a:rPr lang="fr-FR" dirty="0">
                <a:solidFill>
                  <a:srgbClr val="44546A"/>
                </a:solidFill>
              </a:rPr>
              <a:t>", " ");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 </a:t>
            </a:r>
            <a:r>
              <a:rPr lang="fr-FR" dirty="0" err="1">
                <a:solidFill>
                  <a:srgbClr val="44546A"/>
                </a:solidFill>
              </a:rPr>
              <a:t>dataset.addValue</a:t>
            </a:r>
            <a:r>
              <a:rPr lang="fr-FR" dirty="0">
                <a:solidFill>
                  <a:srgbClr val="44546A"/>
                </a:solidFill>
              </a:rPr>
              <a:t>(25, "Taux de couverture Indoor", " ");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 </a:t>
            </a:r>
            <a:r>
              <a:rPr lang="fr-FR" dirty="0" err="1">
                <a:solidFill>
                  <a:srgbClr val="44546A"/>
                </a:solidFill>
              </a:rPr>
              <a:t>dataset.addValue</a:t>
            </a:r>
            <a:r>
              <a:rPr lang="fr-FR" dirty="0">
                <a:solidFill>
                  <a:srgbClr val="44546A"/>
                </a:solidFill>
              </a:rPr>
              <a:t>(19, "Taux de couverture </a:t>
            </a:r>
            <a:r>
              <a:rPr lang="fr-FR" dirty="0" err="1">
                <a:solidFill>
                  <a:srgbClr val="44546A"/>
                </a:solidFill>
              </a:rPr>
              <a:t>Incar</a:t>
            </a:r>
            <a:r>
              <a:rPr lang="fr-FR" dirty="0">
                <a:solidFill>
                  <a:srgbClr val="44546A"/>
                </a:solidFill>
              </a:rPr>
              <a:t>", " ");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 smtClean="0">
                <a:solidFill>
                  <a:srgbClr val="44546A"/>
                </a:solidFill>
              </a:rPr>
              <a:t>       return </a:t>
            </a:r>
            <a:r>
              <a:rPr lang="fr-FR" dirty="0" err="1">
                <a:solidFill>
                  <a:srgbClr val="44546A"/>
                </a:solidFill>
              </a:rPr>
              <a:t>dataset</a:t>
            </a:r>
            <a:r>
              <a:rPr lang="fr-FR" dirty="0">
                <a:solidFill>
                  <a:srgbClr val="44546A"/>
                </a:solidFill>
              </a:rPr>
              <a:t>;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</a:t>
            </a:r>
            <a:r>
              <a:rPr lang="fr-FR" dirty="0" smtClean="0">
                <a:solidFill>
                  <a:srgbClr val="44546A"/>
                </a:solidFill>
              </a:rPr>
              <a:t>}</a:t>
            </a:r>
            <a:endParaRPr lang="fr-FR" dirty="0">
              <a:solidFill>
                <a:srgbClr val="44546A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23128" y="15965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 smtClean="0">
                <a:solidFill>
                  <a:srgbClr val="44546A"/>
                </a:solidFill>
              </a:rPr>
              <a:t>public </a:t>
            </a:r>
            <a:r>
              <a:rPr lang="fr-FR" dirty="0" err="1">
                <a:solidFill>
                  <a:srgbClr val="44546A"/>
                </a:solidFill>
              </a:rPr>
              <a:t>JFreeChart</a:t>
            </a:r>
            <a:r>
              <a:rPr lang="fr-FR" dirty="0">
                <a:solidFill>
                  <a:srgbClr val="44546A"/>
                </a:solidFill>
              </a:rPr>
              <a:t> </a:t>
            </a:r>
            <a:r>
              <a:rPr lang="fr-FR" dirty="0" err="1">
                <a:solidFill>
                  <a:srgbClr val="44546A"/>
                </a:solidFill>
              </a:rPr>
              <a:t>createChart</a:t>
            </a:r>
            <a:r>
              <a:rPr lang="fr-FR" dirty="0">
                <a:solidFill>
                  <a:srgbClr val="44546A"/>
                </a:solidFill>
              </a:rPr>
              <a:t>(</a:t>
            </a:r>
            <a:r>
              <a:rPr lang="fr-FR" dirty="0" err="1">
                <a:solidFill>
                  <a:srgbClr val="44546A"/>
                </a:solidFill>
              </a:rPr>
              <a:t>CategoryDataset</a:t>
            </a:r>
            <a:r>
              <a:rPr lang="fr-FR" dirty="0">
                <a:solidFill>
                  <a:srgbClr val="44546A"/>
                </a:solidFill>
              </a:rPr>
              <a:t> </a:t>
            </a:r>
            <a:r>
              <a:rPr lang="fr-FR" dirty="0" err="1">
                <a:solidFill>
                  <a:srgbClr val="44546A"/>
                </a:solidFill>
              </a:rPr>
              <a:t>dataset</a:t>
            </a:r>
            <a:r>
              <a:rPr lang="fr-FR" dirty="0">
                <a:solidFill>
                  <a:srgbClr val="44546A"/>
                </a:solidFill>
              </a:rPr>
              <a:t>) {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 final </a:t>
            </a:r>
            <a:r>
              <a:rPr lang="fr-FR" dirty="0" err="1">
                <a:solidFill>
                  <a:srgbClr val="44546A"/>
                </a:solidFill>
              </a:rPr>
              <a:t>JFreeChart</a:t>
            </a:r>
            <a:r>
              <a:rPr lang="fr-FR" dirty="0">
                <a:solidFill>
                  <a:srgbClr val="44546A"/>
                </a:solidFill>
              </a:rPr>
              <a:t> </a:t>
            </a:r>
            <a:r>
              <a:rPr lang="fr-FR" dirty="0" err="1">
                <a:solidFill>
                  <a:srgbClr val="44546A"/>
                </a:solidFill>
              </a:rPr>
              <a:t>chart</a:t>
            </a:r>
            <a:r>
              <a:rPr lang="fr-FR" dirty="0">
                <a:solidFill>
                  <a:srgbClr val="44546A"/>
                </a:solidFill>
              </a:rPr>
              <a:t> = ChartFactory.createBarChart3D(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         " le taux des produits ", // </a:t>
            </a:r>
            <a:r>
              <a:rPr lang="fr-FR" dirty="0" err="1">
                <a:solidFill>
                  <a:srgbClr val="44546A"/>
                </a:solidFill>
              </a:rPr>
              <a:t>chart</a:t>
            </a:r>
            <a:r>
              <a:rPr lang="fr-FR" dirty="0">
                <a:solidFill>
                  <a:srgbClr val="44546A"/>
                </a:solidFill>
              </a:rPr>
              <a:t> </a:t>
            </a:r>
            <a:r>
              <a:rPr lang="fr-FR" dirty="0" err="1">
                <a:solidFill>
                  <a:srgbClr val="44546A"/>
                </a:solidFill>
              </a:rPr>
              <a:t>title</a:t>
            </a:r>
            <a:endParaRPr lang="fr-FR" dirty="0">
              <a:solidFill>
                <a:srgbClr val="44546A"/>
              </a:solidFill>
            </a:endParaRP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         " ", // </a:t>
            </a:r>
            <a:r>
              <a:rPr lang="fr-FR" dirty="0" err="1">
                <a:solidFill>
                  <a:srgbClr val="44546A"/>
                </a:solidFill>
              </a:rPr>
              <a:t>domain</a:t>
            </a:r>
            <a:r>
              <a:rPr lang="fr-FR" dirty="0">
                <a:solidFill>
                  <a:srgbClr val="44546A"/>
                </a:solidFill>
              </a:rPr>
              <a:t> axis label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         "  Le nombre de produit ", // range axis label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         </a:t>
            </a:r>
            <a:r>
              <a:rPr lang="fr-FR" dirty="0" err="1">
                <a:solidFill>
                  <a:srgbClr val="44546A"/>
                </a:solidFill>
              </a:rPr>
              <a:t>dataset</a:t>
            </a:r>
            <a:r>
              <a:rPr lang="fr-FR" dirty="0">
                <a:solidFill>
                  <a:srgbClr val="44546A"/>
                </a:solidFill>
              </a:rPr>
              <a:t>, // data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         </a:t>
            </a:r>
            <a:r>
              <a:rPr lang="fr-FR" dirty="0" err="1">
                <a:solidFill>
                  <a:srgbClr val="44546A"/>
                </a:solidFill>
              </a:rPr>
              <a:t>PlotOrientation.VERTICAL</a:t>
            </a:r>
            <a:r>
              <a:rPr lang="fr-FR" dirty="0">
                <a:solidFill>
                  <a:srgbClr val="44546A"/>
                </a:solidFill>
              </a:rPr>
              <a:t>, // orientation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         </a:t>
            </a:r>
            <a:r>
              <a:rPr lang="fr-FR" dirty="0" err="1">
                <a:solidFill>
                  <a:srgbClr val="44546A"/>
                </a:solidFill>
              </a:rPr>
              <a:t>true</a:t>
            </a:r>
            <a:r>
              <a:rPr lang="fr-FR" dirty="0">
                <a:solidFill>
                  <a:srgbClr val="44546A"/>
                </a:solidFill>
              </a:rPr>
              <a:t>, // </a:t>
            </a:r>
            <a:r>
              <a:rPr lang="fr-FR" dirty="0" err="1">
                <a:solidFill>
                  <a:srgbClr val="44546A"/>
                </a:solidFill>
              </a:rPr>
              <a:t>include</a:t>
            </a:r>
            <a:r>
              <a:rPr lang="fr-FR" dirty="0">
                <a:solidFill>
                  <a:srgbClr val="44546A"/>
                </a:solidFill>
              </a:rPr>
              <a:t> </a:t>
            </a:r>
            <a:r>
              <a:rPr lang="fr-FR" dirty="0" err="1">
                <a:solidFill>
                  <a:srgbClr val="44546A"/>
                </a:solidFill>
              </a:rPr>
              <a:t>legend</a:t>
            </a:r>
            <a:endParaRPr lang="fr-FR" dirty="0">
              <a:solidFill>
                <a:srgbClr val="44546A"/>
              </a:solidFill>
            </a:endParaRP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         </a:t>
            </a:r>
            <a:r>
              <a:rPr lang="fr-FR" dirty="0" err="1">
                <a:solidFill>
                  <a:srgbClr val="44546A"/>
                </a:solidFill>
              </a:rPr>
              <a:t>true</a:t>
            </a:r>
            <a:r>
              <a:rPr lang="fr-FR" dirty="0">
                <a:solidFill>
                  <a:srgbClr val="44546A"/>
                </a:solidFill>
              </a:rPr>
              <a:t>, // </a:t>
            </a:r>
            <a:r>
              <a:rPr lang="fr-FR" dirty="0" err="1">
                <a:solidFill>
                  <a:srgbClr val="44546A"/>
                </a:solidFill>
              </a:rPr>
              <a:t>tooltips</a:t>
            </a:r>
            <a:endParaRPr lang="fr-FR" dirty="0">
              <a:solidFill>
                <a:srgbClr val="44546A"/>
              </a:solidFill>
            </a:endParaRP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         </a:t>
            </a:r>
            <a:r>
              <a:rPr lang="fr-FR" dirty="0" err="1">
                <a:solidFill>
                  <a:srgbClr val="44546A"/>
                </a:solidFill>
              </a:rPr>
              <a:t>true</a:t>
            </a:r>
            <a:r>
              <a:rPr lang="fr-FR" dirty="0">
                <a:solidFill>
                  <a:srgbClr val="44546A"/>
                </a:solidFill>
              </a:rPr>
              <a:t> // </a:t>
            </a:r>
            <a:r>
              <a:rPr lang="fr-FR" dirty="0" err="1">
                <a:solidFill>
                  <a:srgbClr val="44546A"/>
                </a:solidFill>
              </a:rPr>
              <a:t>urls</a:t>
            </a:r>
            <a:endParaRPr lang="fr-FR" dirty="0">
              <a:solidFill>
                <a:srgbClr val="44546A"/>
              </a:solidFill>
            </a:endParaRP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44546A"/>
                </a:solidFill>
              </a:rPr>
              <a:t>                </a:t>
            </a:r>
            <a:r>
              <a:rPr lang="fr-FR" dirty="0" smtClean="0">
                <a:solidFill>
                  <a:srgbClr val="44546A"/>
                </a:solidFill>
              </a:rPr>
              <a:t>);</a:t>
            </a:r>
            <a:endParaRPr lang="fr-FR" dirty="0">
              <a:solidFill>
                <a:srgbClr val="44546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114" y="145142"/>
            <a:ext cx="11263085" cy="4247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final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CategoryPlot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plot =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chart.getCategoryPlot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final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CategoryAxis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axis =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plot.getDomainAxis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axis.setCategoryLabelPositions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CategoryLabelPositions.createUpRotationLabelPositions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Math.PI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/ 2.0));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final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CategoryItemRenderer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renderer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=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plot.getRenderer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renderer.setItemLabelsVisible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true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);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return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chart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public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static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void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main(final String[]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args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)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throws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IOException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final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BarChart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demo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= new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BarChart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("Test de la couverture ");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demo.pack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RefineryUtilities.centerFrameOnScreen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demo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demo.setVisible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true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 smtClean="0">
              <a:solidFill>
                <a:srgbClr val="44546A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}</a:t>
            </a:r>
            <a:endParaRPr lang="fr-FR" sz="1800" b="0" i="0" u="none" strike="noStrike" kern="1200" cap="none" spc="0" baseline="0" dirty="0">
              <a:solidFill>
                <a:srgbClr val="44546A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0928" y="996287"/>
            <a:ext cx="10058400" cy="1450757"/>
          </a:xfrm>
        </p:spPr>
        <p:txBody>
          <a:bodyPr/>
          <a:lstStyle/>
          <a:p>
            <a:pPr algn="ctr"/>
            <a:r>
              <a:rPr lang="fr-FR" dirty="0" smtClean="0"/>
              <a:t>FIN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44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522515" y="522515"/>
            <a:ext cx="3378488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Objectif du Tutorial: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901375" y="1262740"/>
            <a:ext cx="431849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Générer des histogrammes et des courbes.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529775" y="1894115"/>
            <a:ext cx="279756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Outils de travail: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1341795" y="2679374"/>
            <a:ext cx="10449977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 IDE NETBEANS </a:t>
            </a:r>
            <a:r>
              <a:rPr lang="fr-FR" sz="18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: </a:t>
            </a: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  <a:hlinkClick r:id="rId2"/>
              </a:rPr>
              <a:t>https://netbeans.org/downloads/</a:t>
            </a:r>
            <a:endParaRPr lang="fr-FR" sz="1800" b="1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L’API </a:t>
            </a:r>
            <a:r>
              <a:rPr lang="fr-F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JFreeChart</a:t>
            </a: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1.0.17: </a:t>
            </a: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  <a:hlinkClick r:id="rId3"/>
              </a:rPr>
              <a:t>http://sourceforge.net/projects/jfreechart/files/latest/download?source=files</a:t>
            </a:r>
            <a:endParaRPr lang="fr-FR" sz="1800" b="1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dirty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L’API </a:t>
            </a:r>
            <a:r>
              <a:rPr lang="fr-FR" b="1" dirty="0" err="1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Jcommon</a:t>
            </a:r>
            <a:r>
              <a:rPr lang="fr-FR" b="1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1.0.21 (livrée avec </a:t>
            </a:r>
            <a:r>
              <a:rPr lang="fr-FR" b="1" dirty="0" err="1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JFreeChart</a:t>
            </a:r>
            <a:r>
              <a:rPr lang="fr-FR" b="1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)</a:t>
            </a:r>
            <a:endParaRPr lang="fr-FR" sz="1800" b="1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522515" y="522515"/>
            <a:ext cx="263078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Etapes à suivre: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853363" y="1045735"/>
            <a:ext cx="38802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1. Création d’un nouveau projet Java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030510" y="1633484"/>
            <a:ext cx="11131064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Pour créer un nouveau projet, sur l’IDE, File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Wingdings" pitchFamily="2"/>
                <a:ea typeface=""/>
                <a:cs typeface="Times New Roman" pitchFamily="18"/>
              </a:rPr>
              <a:t>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New Project, puis on choisi Java Application puis on lui donne un nom,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Puis on click Finish</a:t>
            </a: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98" y="1956651"/>
            <a:ext cx="6487430" cy="435321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3700" y="363565"/>
            <a:ext cx="187756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2. Ajout des APIs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6344" y="732891"/>
            <a:ext cx="9298250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Une fois le projet est créé on ajoute les APIs JFreeChart et Jcommon.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Pour cela on doit extraire le contenu de fichier zippé qui contient les deux APIs.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Après, un click droit sur le dossier Librairies dans le projet dans l’IDE et on choisi ‘’Add Library’’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7" y="1656223"/>
            <a:ext cx="4303985" cy="466264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631207" y="2177140"/>
            <a:ext cx="7011344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Maintenant on va créer une nouvelle librairie qui va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Contenir les API nécessaires, pour cela on click sur le bouton ‘’Create...’’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207" y="3011491"/>
            <a:ext cx="3469636" cy="186826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100843" y="3159727"/>
            <a:ext cx="380572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Dans notre cas nous allons la nommer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JFreeChart puis on click sur 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60" y="532638"/>
            <a:ext cx="11880241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Maintenant on va ajouter les deux fichiers .jar à note librairie pour ce la on click sur  le bouton Add JAR/folder et on choisi les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deux fichiers jfreechart-1.0.17.jar et jcommon-1.0.21.jar puis OK puis on valide l’ajout, on remarque très bien que deux lib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sont ajouté à notre projet.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87" y="1194269"/>
            <a:ext cx="6158682" cy="539028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3700" y="363565"/>
            <a:ext cx="238847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3. Première Pie Chart.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60" y="732891"/>
            <a:ext cx="1075819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     - Après l’ajout des APIs, notre projet est configuré, on ajoute un nouveau package nommé </a:t>
            </a:r>
            <a:r>
              <a:rPr lang="fr-F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edu.esprit.charts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     - Dans ce package on crée une nouvelle </a:t>
            </a:r>
            <a:r>
              <a:rPr lang="fr-F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Jframe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  <a:r>
              <a:rPr lang="fr-F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form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37" y="1379225"/>
            <a:ext cx="7204998" cy="49564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90285" y="282951"/>
            <a:ext cx="12862956" cy="2031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     - Ouvrir la classe et on déclare une DefaultPieDataset dataset qui va contenir les données, une JfreeChart chart, et une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       ChartPanel charPanel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     - Maintenant dans le constructeur le la classe PieChart on initialise la variable dataset puis on lui ajoute des valeurs comme suit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447" y="2221713"/>
            <a:ext cx="7854066" cy="235463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0759"/>
          <a:stretch/>
        </p:blipFill>
        <p:spPr>
          <a:xfrm>
            <a:off x="2636377" y="602962"/>
            <a:ext cx="9346357" cy="130036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5"/>
          <p:cNvSpPr txBox="1"/>
          <p:nvPr/>
        </p:nvSpPr>
        <p:spPr>
          <a:xfrm>
            <a:off x="566059" y="4586511"/>
            <a:ext cx="694433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- Maintenant on crée une nouvelle PieChart3D et on lui donne un titre 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02484"/>
            <a:ext cx="12119289" cy="108845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538" y="145142"/>
            <a:ext cx="1039008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-Dans la méthode main on crée une nouvelle instance de la classe PieChart puis on affecte le setVisible( true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92" y="514477"/>
            <a:ext cx="8834232" cy="23515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51539" y="3050697"/>
            <a:ext cx="352914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-Le résultat de l’exécution de cette classe est le </a:t>
            </a:r>
            <a:r>
              <a:rPr lang="fr-F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Camemberg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suivant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377" y="2456596"/>
            <a:ext cx="5264694" cy="382137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0" y="0"/>
            <a:ext cx="6959277" cy="61863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import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java.sql.SQLException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import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javax.swing.JFrame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import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org.jfree.chart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.*;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import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org.jfree.data.general.DefaultPieDataset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 smtClean="0">
              <a:solidFill>
                <a:srgbClr val="44546A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public class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PieChart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extends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JFrame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DefaultPieDataset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dataset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;//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Dataset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qui va contenir les Données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JFreeChart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graphe;        //Graphe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ChartPanel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cp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;            //Panel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public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PieChart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dataset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= new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DefaultPieDataset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//Statique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dataset.setValue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("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Java",new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Double(60.0) 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dataset.setValue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("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BD",new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Double(20.0) 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dataset.setValue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("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Maths",new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Double(80.0) 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dataset.setValue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("Info", new Double(60.0));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dataset.setValue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("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Mecanique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", new Double(50.0));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graphe = ChartFactory.createPieChart3D("Exemple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Camemberg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",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dataset,true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,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true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,false);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cp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= new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ChartPanel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(graphe);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this.add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</a:t>
            </a:r>
            <a:r>
              <a:rPr lang="fr-FR" sz="1800" b="0" i="0" u="none" strike="noStrike" kern="1200" cap="none" spc="0" baseline="0" dirty="0" err="1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cp</a:t>
            </a: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smtClean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}</a:t>
            </a:r>
            <a:endParaRPr lang="fr-FR" sz="1800" b="0" i="0" u="none" strike="noStrike" kern="1200" cap="none" spc="0" baseline="0" dirty="0">
              <a:solidFill>
                <a:srgbClr val="44546A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6959277" y="95753"/>
            <a:ext cx="4992916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public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static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void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main (String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args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[]){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PieChart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pchart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= new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PieChart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    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pchart.setVisible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(</a:t>
            </a:r>
            <a:r>
              <a:rPr lang="fr-FR" sz="1800" b="0" i="0" u="none" strike="noStrike" kern="1200" cap="none" spc="0" baseline="0" dirty="0" err="1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true</a:t>
            </a: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44546A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    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44546A"/>
                </a:solidFill>
                <a:uFillTx/>
                <a:latin typeface="Calibri"/>
                <a:ea typeface=""/>
                <a:cs typeface="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1899</TotalTime>
  <Words>1025</Words>
  <Application>Microsoft Office PowerPoint</Application>
  <PresentationFormat>Grand écran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Rétrospective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BZOS</dc:creator>
  <cp:lastModifiedBy>Houssem Eddine Lassoued</cp:lastModifiedBy>
  <cp:revision>23</cp:revision>
  <dcterms:created xsi:type="dcterms:W3CDTF">2014-02-08T10:04:36Z</dcterms:created>
  <dcterms:modified xsi:type="dcterms:W3CDTF">2014-02-25T23:40:14Z</dcterms:modified>
</cp:coreProperties>
</file>