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2"/>
  </p:notesMasterIdLst>
  <p:handoutMasterIdLst>
    <p:handoutMasterId r:id="rId13"/>
  </p:handoutMasterIdLst>
  <p:sldIdLst>
    <p:sldId id="2076136178" r:id="rId5"/>
    <p:sldId id="2076136189" r:id="rId6"/>
    <p:sldId id="2134805490" r:id="rId7"/>
    <p:sldId id="2134805489" r:id="rId8"/>
    <p:sldId id="2134805487" r:id="rId9"/>
    <p:sldId id="2134805488" r:id="rId10"/>
    <p:sldId id="2134805486" r:id="rId11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4:07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4:07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6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4:07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web-parts/get-started/build-a-hello-world-web-p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learn.microsoft.com/en-us/graph/toolkit/components/file-list" TargetMode="External"/><Relationship Id="rId4" Type="http://schemas.openxmlformats.org/officeDocument/2006/relationships/hyperlink" Target="https://learn.microsoft.com/en-us/graph/toolkit/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App Parts and classic web parts to modern SharePoint Framework web parts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636116" cy="54077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SharePoint Add-in model App Parts</a:t>
            </a:r>
          </a:p>
          <a:p>
            <a:pPr lvl="1"/>
            <a:r>
              <a:rPr lang="en-US" sz="1400" dirty="0"/>
              <a:t>JavaScript + JavaScript Object Model + jQuery</a:t>
            </a:r>
          </a:p>
          <a:p>
            <a:pPr lvl="1"/>
            <a:r>
              <a:rPr lang="en-US" sz="1400" dirty="0"/>
              <a:t>HTML + CSS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Client-side Web Part with SPFx</a:t>
            </a:r>
          </a:p>
          <a:p>
            <a:pPr lvl="1"/>
            <a:r>
              <a:rPr lang="en-US" sz="1400" dirty="0"/>
              <a:t>TypeScript (+ React)</a:t>
            </a:r>
          </a:p>
          <a:p>
            <a:pPr lvl="1"/>
            <a:r>
              <a:rPr lang="en-US" sz="1400" dirty="0"/>
              <a:t>Fluent UI</a:t>
            </a:r>
          </a:p>
          <a:p>
            <a:pPr lvl="1"/>
            <a:r>
              <a:rPr lang="en-US" sz="1400" dirty="0"/>
              <a:t>Microsoft Graph Toolkit</a:t>
            </a:r>
          </a:p>
          <a:p>
            <a:pPr lvl="1"/>
            <a:endParaRPr lang="en-US" sz="1400" dirty="0"/>
          </a:p>
          <a:p>
            <a:r>
              <a:rPr lang="en-US" sz="3200" dirty="0">
                <a:solidFill>
                  <a:schemeClr val="accent2"/>
                </a:solidFill>
              </a:rPr>
              <a:t>You better upgrade from ACS to AAD</a:t>
            </a:r>
          </a:p>
          <a:p>
            <a:pPr lvl="1"/>
            <a:r>
              <a:rPr lang="en-US" sz="1400" dirty="0"/>
              <a:t>AAD registered applications are modern and more secure</a:t>
            </a:r>
          </a:p>
          <a:p>
            <a:pPr lvl="1"/>
            <a:r>
              <a:rPr lang="en-US" sz="1400" dirty="0"/>
              <a:t>Can target multiple tenants with just one registration</a:t>
            </a:r>
          </a:p>
          <a:p>
            <a:pPr lvl="1"/>
            <a:r>
              <a:rPr lang="en-US" sz="1400" dirty="0"/>
              <a:t>You can also leverage Resource Specific Consent (RSC) for better granularity of permissions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Upgrading App Parts to modern Web Parts</a:t>
            </a:r>
          </a:p>
        </p:txBody>
      </p:sp>
    </p:spTree>
    <p:extLst>
      <p:ext uri="{BB962C8B-B14F-4D97-AF65-F5344CB8AC3E}">
        <p14:creationId xmlns:p14="http://schemas.microsoft.com/office/powerpoint/2010/main" val="277563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listing documents in a library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37CD1E-B0B6-D0A9-71D4-93D635B8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54" y="1400204"/>
            <a:ext cx="4983108" cy="2097058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41429A-4DDF-C169-C66A-6333527B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20" y="2448733"/>
            <a:ext cx="5368525" cy="34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691C-01B7-44C6-BF7A-4E42AFBE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6892281" cy="5253264"/>
          </a:xfrm>
        </p:spPr>
        <p:txBody>
          <a:bodyPr>
            <a:normAutofit/>
          </a:bodyPr>
          <a:lstStyle/>
          <a:p>
            <a:r>
              <a:rPr lang="en-US" sz="3600" dirty="0"/>
              <a:t>There is no conversion tool</a:t>
            </a:r>
          </a:p>
          <a:p>
            <a:pPr lvl="1"/>
            <a:r>
              <a:rPr lang="en-US" sz="1800" dirty="0"/>
              <a:t>Technologies are different</a:t>
            </a:r>
          </a:p>
          <a:p>
            <a:pPr lvl="1"/>
            <a:r>
              <a:rPr lang="en-US" sz="1800" dirty="0"/>
              <a:t>Languages are different</a:t>
            </a:r>
          </a:p>
          <a:p>
            <a:pPr lvl="1"/>
            <a:r>
              <a:rPr lang="en-US" sz="1800" dirty="0"/>
              <a:t>The modern world is more powerful</a:t>
            </a:r>
          </a:p>
          <a:p>
            <a:pPr lvl="1"/>
            <a:endParaRPr lang="en-US" sz="1800" dirty="0"/>
          </a:p>
          <a:p>
            <a:r>
              <a:rPr lang="en-US" sz="3600" dirty="0"/>
              <a:t>Create a new SPFx Web Part</a:t>
            </a:r>
          </a:p>
          <a:p>
            <a:pPr lvl="1"/>
            <a:r>
              <a:rPr lang="en-US" sz="1800" dirty="0"/>
              <a:t>Choose to use React for better UI and reusable components</a:t>
            </a:r>
          </a:p>
          <a:p>
            <a:pPr lvl="1"/>
            <a:r>
              <a:rPr lang="en-US" sz="1800" dirty="0"/>
              <a:t>Rely on Microsoft Graph Toolkit to speed up development and maintenance</a:t>
            </a:r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App Parts to modern Web Parts</a:t>
            </a:r>
          </a:p>
        </p:txBody>
      </p:sp>
    </p:spTree>
    <p:extLst>
      <p:ext uri="{BB962C8B-B14F-4D97-AF65-F5344CB8AC3E}">
        <p14:creationId xmlns:p14="http://schemas.microsoft.com/office/powerpoint/2010/main" val="725143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4D4D4"/>
                </a:solidFill>
                <a:effectLst/>
                <a:latin typeface="-apple-system"/>
              </a:rPr>
              <a:t>From App Parts and classic web parts to modern SharePoint Framework web parts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3"/>
              </a:rPr>
              <a:t>https://learn.microsoft.com/en-us/sharepoint/dev/spfx/set-up-your-development-environment </a:t>
            </a:r>
          </a:p>
          <a:p>
            <a:r>
              <a:rPr lang="en-US" dirty="0">
                <a:hlinkClick r:id="rId3"/>
              </a:rPr>
              <a:t>https://learn.microsoft.com/en-us/sharepoint/dev/spfx/web-parts/get-started/build-a-hello-world-web-part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https://learn.microsoft.com/en-us/graph/toolkit/overview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https://learn.microsoft.com/en-us/graph/toolkit/components/file-list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ppt/theme/themeOverride2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Custom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-apple-system</vt:lpstr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App Parts and classic web parts to modern SharePoint Framework web parts</vt:lpstr>
      <vt:lpstr>Upgrading App Parts to modern Web Parts</vt:lpstr>
      <vt:lpstr>Use case: listing documents in a library</vt:lpstr>
      <vt:lpstr>From App Parts to modern Web Parts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62</cp:revision>
  <cp:lastPrinted>2021-12-16T10:51:49Z</cp:lastPrinted>
  <dcterms:modified xsi:type="dcterms:W3CDTF">2023-03-03T15:15:41Z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