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68" r:id="rId4"/>
  </p:sldMasterIdLst>
  <p:notesMasterIdLst>
    <p:notesMasterId r:id="rId12"/>
  </p:notesMasterIdLst>
  <p:handoutMasterIdLst>
    <p:handoutMasterId r:id="rId13"/>
  </p:handoutMasterIdLst>
  <p:sldIdLst>
    <p:sldId id="2076136178" r:id="rId5"/>
    <p:sldId id="2134805490" r:id="rId6"/>
    <p:sldId id="2076136189" r:id="rId7"/>
    <p:sldId id="2134805489" r:id="rId8"/>
    <p:sldId id="2134805487" r:id="rId9"/>
    <p:sldId id="2134805488" r:id="rId10"/>
    <p:sldId id="2134805486" r:id="rId11"/>
  </p:sldIdLst>
  <p:sldSz cx="12436475" cy="6994525"/>
  <p:notesSz cx="6797675" cy="9928225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Vesa Juvonen" initials="VJ" lastIdx="1" clrIdx="4">
    <p:extLst>
      <p:ext uri="{19B8F6BF-5375-455C-9EA6-DF929625EA0E}">
        <p15:presenceInfo xmlns:p15="http://schemas.microsoft.com/office/powerpoint/2012/main" userId="S::vesaj@microsoft.com::c7243be1-99a3-4752-ab2a-0cf698cf8236" providerId="AD"/>
      </p:ext>
    </p:extLst>
  </p:cmAuthor>
  <p:cmAuthor id="5" name="Denise Trabona" initials="DT" lastIdx="94" clrIdx="5">
    <p:extLst>
      <p:ext uri="{19B8F6BF-5375-455C-9EA6-DF929625EA0E}">
        <p15:presenceInfo xmlns:p15="http://schemas.microsoft.com/office/powerpoint/2012/main" userId="S::denisetr@microsoft.com::2d13634b-153a-4e9a-9a6f-fd7c460b6d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FFF"/>
    <a:srgbClr val="6D6BC5"/>
    <a:srgbClr val="B66041"/>
    <a:srgbClr val="F9C66F"/>
    <a:srgbClr val="D83B01"/>
    <a:srgbClr val="002050"/>
    <a:srgbClr val="398375"/>
    <a:srgbClr val="A8EFE6"/>
    <a:srgbClr val="F0963B"/>
    <a:srgbClr val="AB6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72150" autoAdjust="0"/>
  </p:normalViewPr>
  <p:slideViewPr>
    <p:cSldViewPr snapToGrid="0">
      <p:cViewPr varScale="1">
        <p:scale>
          <a:sx n="88" d="100"/>
          <a:sy n="88" d="100"/>
        </p:scale>
        <p:origin x="1311" y="6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2567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2/3/2023 4:05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5744035" cy="3609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32705" y="9430091"/>
            <a:ext cx="1063396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431814"/>
            <a:ext cx="5868659" cy="3864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2/3/2023 4:04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857329" y="9430091"/>
            <a:ext cx="938772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956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466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2/3/2023 4:04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61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989A0-F5B0-44EC-B88D-0EEE05E88ACB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319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89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330792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3357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08114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17216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02766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92621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9350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5794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wo people sitting on a chair&#10;&#10;Description automatically generated">
            <a:extLst>
              <a:ext uri="{FF2B5EF4-FFF2-40B4-BE49-F238E27FC236}">
                <a16:creationId xmlns:a16="http://schemas.microsoft.com/office/drawing/2014/main" id="{90C45F0F-521A-477E-8EB4-5B421E9D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687" y="0"/>
            <a:ext cx="10491788" cy="699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8EE967-A76A-4466-8711-E6BC95BBDDEC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42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791260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0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039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64" y="232387"/>
            <a:ext cx="11814023" cy="661917"/>
          </a:xfrm>
        </p:spPr>
        <p:txBody>
          <a:bodyPr t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363" y="975249"/>
            <a:ext cx="11813325" cy="6277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 baseline="0"/>
            </a:lvl1pPr>
            <a:lvl2pPr marL="342770" indent="0">
              <a:buNone/>
              <a:defRPr/>
            </a:lvl2pPr>
            <a:lvl3pPr marL="571283" indent="0">
              <a:buNone/>
              <a:defRPr/>
            </a:lvl3pPr>
            <a:lvl4pPr marL="799796" indent="0">
              <a:buNone/>
              <a:defRPr/>
            </a:lvl4pPr>
            <a:lvl5pPr marL="1028308" indent="0">
              <a:buNone/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3512171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uilding, person, way, sidewalk&#10;&#10;Description automatically generated">
            <a:extLst>
              <a:ext uri="{FF2B5EF4-FFF2-40B4-BE49-F238E27FC236}">
                <a16:creationId xmlns:a16="http://schemas.microsoft.com/office/drawing/2014/main" id="{0852689A-DA2D-41D3-8C35-BB73EB030E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6"/>
            <a:ext cx="12436475" cy="6995160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 bwMode="auto">
          <a:xfrm flipH="1">
            <a:off x="5761037" y="-320"/>
            <a:ext cx="6675438" cy="6995160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5438" h="6995160">
                <a:moveTo>
                  <a:pt x="1668860" y="0"/>
                </a:moveTo>
                <a:lnTo>
                  <a:pt x="6675438" y="0"/>
                </a:lnTo>
                <a:lnTo>
                  <a:pt x="5006579" y="6995160"/>
                </a:lnTo>
                <a:lnTo>
                  <a:pt x="0" y="6995160"/>
                </a:lnTo>
                <a:lnTo>
                  <a:pt x="75" y="6994844"/>
                </a:ln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lose/>
              </a:path>
            </a:pathLst>
          </a:custGeom>
          <a:solidFill>
            <a:srgbClr val="1973B9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75438" y="754092"/>
            <a:ext cx="5484812" cy="2285971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54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589838" y="3051176"/>
            <a:ext cx="4540269" cy="1828800"/>
          </a:xfrm>
          <a:noFill/>
        </p:spPr>
        <p:txBody>
          <a:bodyPr wrap="square"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72356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28567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title Segoe UI bold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Small: caption title Segoe </a:t>
            </a:r>
            <a:r>
              <a:rPr lang="en-US" err="1"/>
              <a:t>Semibold</a:t>
            </a:r>
            <a:r>
              <a:rPr lang="en-US"/>
              <a:t> 10/12</a:t>
            </a:r>
          </a:p>
          <a:p>
            <a:pPr lvl="1"/>
            <a:r>
              <a:rPr lang="en-US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vel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ra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19" r:id="rId2"/>
    <p:sldLayoutId id="2147484615" r:id="rId3"/>
    <p:sldLayoutId id="2147484669" r:id="rId4"/>
    <p:sldLayoutId id="2147484670" r:id="rId5"/>
    <p:sldLayoutId id="2147484683" r:id="rId6"/>
    <p:sldLayoutId id="2147484690" r:id="rId7"/>
    <p:sldLayoutId id="2147484693" r:id="rId8"/>
    <p:sldLayoutId id="2147484694" r:id="rId9"/>
    <p:sldLayoutId id="2147484637" r:id="rId10"/>
    <p:sldLayoutId id="2147484638" r:id="rId11"/>
    <p:sldLayoutId id="2147484639" r:id="rId12"/>
    <p:sldLayoutId id="2147484644" r:id="rId13"/>
    <p:sldLayoutId id="2147484645" r:id="rId14"/>
    <p:sldLayoutId id="2147484646" r:id="rId15"/>
    <p:sldLayoutId id="2147484647" r:id="rId16"/>
    <p:sldLayoutId id="2147484648" r:id="rId17"/>
    <p:sldLayoutId id="2147484649" r:id="rId18"/>
    <p:sldLayoutId id="2147484650" r:id="rId19"/>
    <p:sldLayoutId id="2147484689" r:id="rId20"/>
    <p:sldLayoutId id="2147484651" r:id="rId21"/>
    <p:sldLayoutId id="2147484652" r:id="rId22"/>
    <p:sldLayoutId id="2147484653" r:id="rId23"/>
    <p:sldLayoutId id="2147484654" r:id="rId24"/>
    <p:sldLayoutId id="2147484655" r:id="rId25"/>
    <p:sldLayoutId id="2147484656" r:id="rId26"/>
    <p:sldLayoutId id="2147484657" r:id="rId27"/>
    <p:sldLayoutId id="2147484658" r:id="rId28"/>
    <p:sldLayoutId id="2147484659" r:id="rId29"/>
    <p:sldLayoutId id="2147484660" r:id="rId30"/>
    <p:sldLayoutId id="2147484661" r:id="rId31"/>
    <p:sldLayoutId id="2147484691" r:id="rId32"/>
    <p:sldLayoutId id="2147484613" r:id="rId3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np/pnpframework" TargetMode="External"/><Relationship Id="rId3" Type="http://schemas.openxmlformats.org/officeDocument/2006/relationships/hyperlink" Target="https://docs.microsoft.com/en-us/sharepoint/dev/solution-guidance/security-apponly" TargetMode="External"/><Relationship Id="rId7" Type="http://schemas.openxmlformats.org/officeDocument/2006/relationships/hyperlink" Target="https://pnp.github.io/pnpcor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pnp.github.io/powershell/" TargetMode="External"/><Relationship Id="rId5" Type="http://schemas.openxmlformats.org/officeDocument/2006/relationships/hyperlink" Target="https://docs.microsoft.com/en-us/sharepoint/dev/solution-guidance/security-apponly-azuread" TargetMode="External"/><Relationship Id="rId4" Type="http://schemas.openxmlformats.org/officeDocument/2006/relationships/hyperlink" Target="https://docs.microsoft.com/en-us/sharepoint/dev/solution-guidance/security-apponly-azureac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9AB6-AE97-408B-A95F-45A2FDF1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7" y="3036319"/>
            <a:ext cx="6113463" cy="1828800"/>
          </a:xfrm>
        </p:spPr>
        <p:txBody>
          <a:bodyPr/>
          <a:lstStyle/>
          <a:p>
            <a:r>
              <a:rPr lang="en-US" sz="4400" dirty="0"/>
              <a:t>Upgrading SharePoint applications from Azure Access Control Service to Azure Active Directory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8A55-E433-43D5-81E4-D6577E4DC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Paolo Pialorsi – @PaoloPia</a:t>
            </a:r>
          </a:p>
          <a:p>
            <a:r>
              <a:rPr lang="en-US" dirty="0"/>
              <a:t>Solution Architect @ PiaSys.com</a:t>
            </a:r>
          </a:p>
        </p:txBody>
      </p:sp>
    </p:spTree>
    <p:extLst>
      <p:ext uri="{BB962C8B-B14F-4D97-AF65-F5344CB8AC3E}">
        <p14:creationId xmlns:p14="http://schemas.microsoft.com/office/powerpoint/2010/main" val="34723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176C90-46EF-B133-9DFB-D2AB56F11C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7867039" cy="4478149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“Daemon” interacting with SharePoint Online</a:t>
            </a:r>
          </a:p>
          <a:p>
            <a:pPr lvl="1"/>
            <a:r>
              <a:rPr lang="en-US" sz="1800" dirty="0"/>
              <a:t>With app-only model</a:t>
            </a:r>
          </a:p>
          <a:p>
            <a:pPr lvl="1"/>
            <a:r>
              <a:rPr lang="en-US" sz="1800" dirty="0"/>
              <a:t>NOT on behalf of a specific user</a:t>
            </a:r>
          </a:p>
          <a:p>
            <a:pPr lvl="1"/>
            <a:r>
              <a:rPr lang="en-US" sz="1800" dirty="0"/>
              <a:t>Using elevated permissions</a:t>
            </a:r>
          </a:p>
          <a:p>
            <a:pPr lvl="1"/>
            <a:endParaRPr lang="en-US" sz="1800" dirty="0"/>
          </a:p>
          <a:p>
            <a:r>
              <a:rPr lang="en-US" sz="3600" dirty="0">
                <a:solidFill>
                  <a:schemeClr val="accent1"/>
                </a:solidFill>
              </a:rPr>
              <a:t>Available options</a:t>
            </a:r>
          </a:p>
          <a:p>
            <a:pPr lvl="1"/>
            <a:r>
              <a:rPr lang="en-US" sz="1800" dirty="0"/>
              <a:t>SharePoint Add-in model + Access Control Service (ACS) registered application</a:t>
            </a:r>
          </a:p>
          <a:p>
            <a:pPr lvl="1"/>
            <a:r>
              <a:rPr lang="en-US" sz="1800" dirty="0"/>
              <a:t>Azure Active Directory registered application</a:t>
            </a:r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44486B-9394-D4CF-2B47-43579BCB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case: consuming SharePoint Online app-only</a:t>
            </a:r>
          </a:p>
        </p:txBody>
      </p:sp>
    </p:spTree>
    <p:extLst>
      <p:ext uri="{BB962C8B-B14F-4D97-AF65-F5344CB8AC3E}">
        <p14:creationId xmlns:p14="http://schemas.microsoft.com/office/powerpoint/2010/main" val="16841029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691C-01B7-44C6-BF7A-4E42AFBE9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6636116" cy="540775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Challenges with ACS</a:t>
            </a:r>
          </a:p>
          <a:p>
            <a:pPr lvl="1"/>
            <a:r>
              <a:rPr lang="en-US" sz="1400" dirty="0"/>
              <a:t>ACS is an old model</a:t>
            </a:r>
          </a:p>
          <a:p>
            <a:pPr lvl="2"/>
            <a:r>
              <a:rPr lang="en-US" sz="1200" dirty="0"/>
              <a:t>Retired from Azure on November 7, 2018</a:t>
            </a:r>
          </a:p>
          <a:p>
            <a:pPr lvl="2"/>
            <a:r>
              <a:rPr lang="en-US" sz="1200" dirty="0"/>
              <a:t>Still available for SharePoint Online, but still an old service</a:t>
            </a:r>
          </a:p>
          <a:p>
            <a:pPr lvl="1"/>
            <a:r>
              <a:rPr lang="en-US" sz="1400" dirty="0"/>
              <a:t>What if you want to target multiple tenants? </a:t>
            </a:r>
          </a:p>
          <a:p>
            <a:pPr lvl="1"/>
            <a:endParaRPr lang="en-US" sz="1400" dirty="0"/>
          </a:p>
          <a:p>
            <a:r>
              <a:rPr lang="en-US" sz="3200" dirty="0">
                <a:solidFill>
                  <a:schemeClr val="accent2"/>
                </a:solidFill>
              </a:rPr>
              <a:t>Leveraged by the SharePoint add-in model</a:t>
            </a:r>
          </a:p>
          <a:p>
            <a:pPr lvl="1"/>
            <a:r>
              <a:rPr lang="en-US" sz="1400" dirty="0"/>
              <a:t>It is an old model</a:t>
            </a:r>
          </a:p>
          <a:p>
            <a:pPr lvl="1"/>
            <a:r>
              <a:rPr lang="en-US" sz="1400" dirty="0"/>
              <a:t>Azure Active Directory, Microsoft Graph, and SharePoint Framework are the future</a:t>
            </a:r>
          </a:p>
          <a:p>
            <a:pPr lvl="1"/>
            <a:endParaRPr lang="en-US" sz="1400" dirty="0"/>
          </a:p>
          <a:p>
            <a:r>
              <a:rPr lang="en-US" sz="3200" dirty="0">
                <a:solidFill>
                  <a:schemeClr val="accent2"/>
                </a:solidFill>
              </a:rPr>
              <a:t>You better upgrade from ACS to AAD</a:t>
            </a:r>
          </a:p>
          <a:p>
            <a:pPr lvl="1"/>
            <a:r>
              <a:rPr lang="en-US" sz="1400" dirty="0"/>
              <a:t>AAD registered applications are modern and more secure</a:t>
            </a:r>
          </a:p>
          <a:p>
            <a:pPr lvl="1"/>
            <a:r>
              <a:rPr lang="en-US" sz="1400" dirty="0"/>
              <a:t>Can target multiple tenants with just one registration</a:t>
            </a:r>
          </a:p>
          <a:p>
            <a:pPr lvl="1"/>
            <a:r>
              <a:rPr lang="en-US" sz="1400" dirty="0"/>
              <a:t>You can also leverage Resource Specific Consent (RSC) for better granularity of permissions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upgrading from ACS to Azure AD?</a:t>
            </a:r>
          </a:p>
        </p:txBody>
      </p:sp>
    </p:spTree>
    <p:extLst>
      <p:ext uri="{BB962C8B-B14F-4D97-AF65-F5344CB8AC3E}">
        <p14:creationId xmlns:p14="http://schemas.microsoft.com/office/powerpoint/2010/main" val="2775632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691C-01B7-44C6-BF7A-4E42AFBE9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2532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Register a new AAD application</a:t>
            </a:r>
          </a:p>
          <a:p>
            <a:endParaRPr lang="en-US" dirty="0"/>
          </a:p>
          <a:p>
            <a:r>
              <a:rPr lang="en-US" dirty="0"/>
              <a:t>Create and register an X.509 certificate for authentication</a:t>
            </a:r>
          </a:p>
          <a:p>
            <a:endParaRPr lang="en-US" dirty="0"/>
          </a:p>
          <a:p>
            <a:r>
              <a:rPr lang="en-US" dirty="0"/>
              <a:t>Configure API permissions</a:t>
            </a:r>
          </a:p>
          <a:p>
            <a:endParaRPr lang="en-US" dirty="0"/>
          </a:p>
          <a:p>
            <a:r>
              <a:rPr lang="en-US" dirty="0"/>
              <a:t>Refactor your code to move from “Client ID + Client Secret” to “Client ID + Certificate”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transform code from ACS to AAD?</a:t>
            </a:r>
          </a:p>
        </p:txBody>
      </p:sp>
    </p:spTree>
    <p:extLst>
      <p:ext uri="{BB962C8B-B14F-4D97-AF65-F5344CB8AC3E}">
        <p14:creationId xmlns:p14="http://schemas.microsoft.com/office/powerpoint/2010/main" val="7251435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4076DD-EFF7-47BA-9A4A-6E59B165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5079B1-0DAD-4C60-B62C-3778AA7A1F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Upgrading SharePoint applications from ACS to Azure AD</a:t>
            </a:r>
          </a:p>
        </p:txBody>
      </p:sp>
    </p:spTree>
    <p:extLst>
      <p:ext uri="{BB962C8B-B14F-4D97-AF65-F5344CB8AC3E}">
        <p14:creationId xmlns:p14="http://schemas.microsoft.com/office/powerpoint/2010/main" val="26246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83C27-B040-44C8-87A2-38A80AFCE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5123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https://docs.microsoft.com/en-us/sharepoint/dev/solution-guidance/security-apponly</a:t>
            </a:r>
            <a:endParaRPr lang="en-US" dirty="0"/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https://docs.microsoft.com/en-us/sharepoint/dev/solution-guidance/security-apponly-azureacs</a:t>
            </a:r>
            <a:endParaRPr lang="en-US" dirty="0"/>
          </a:p>
          <a:p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https://docs.microsoft.com/en-us/sharepoint/dev/solution-guidance/security-apponly-azuread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https://pnp.github.io/powershell/</a:t>
            </a:r>
            <a:endParaRPr lang="en-US" dirty="0"/>
          </a:p>
          <a:p>
            <a:r>
              <a:rPr lang="en-US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https://pnp.github.io/pnpcore/</a:t>
            </a:r>
            <a:endParaRPr lang="en-US" dirty="0"/>
          </a:p>
          <a:p>
            <a:r>
              <a:rPr lang="en-US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https://github.com/pnp/pnpframework</a:t>
            </a:r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</p:spTree>
    <p:extLst>
      <p:ext uri="{BB962C8B-B14F-4D97-AF65-F5344CB8AC3E}">
        <p14:creationId xmlns:p14="http://schemas.microsoft.com/office/powerpoint/2010/main" val="60927376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9600" dirty="0">
                <a:solidFill>
                  <a:schemeClr val="accent2"/>
                </a:solidFill>
              </a:rPr>
            </a:br>
            <a:br>
              <a:rPr lang="en-US" sz="9600" dirty="0">
                <a:solidFill>
                  <a:schemeClr val="accent2"/>
                </a:solidFill>
              </a:rPr>
            </a:br>
            <a:r>
              <a:rPr lang="en-US" sz="9600" dirty="0">
                <a:solidFill>
                  <a:schemeClr val="accent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2411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M365 PnP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1973B9"/>
      </a:accent1>
      <a:accent2>
        <a:srgbClr val="03787C"/>
      </a:accent2>
      <a:accent3>
        <a:srgbClr val="D83B01"/>
      </a:accent3>
      <a:accent4>
        <a:srgbClr val="5C2D91"/>
      </a:accent4>
      <a:accent5>
        <a:srgbClr val="2F2F2F"/>
      </a:accent5>
      <a:accent6>
        <a:srgbClr val="D2D2D2"/>
      </a:accent6>
      <a:hlink>
        <a:srgbClr val="1973B9"/>
      </a:hlink>
      <a:folHlink>
        <a:srgbClr val="1973B9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48731B8D-71DF-4B59-9B29-9A7728FB6D81}" vid="{61BA5E4D-07DE-4EBA-A570-6F98053473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ppt/theme/themeOverride2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d971524-76e7-40a8-a01a-f99956bd178c" xsi:nil="true"/>
    <lcf76f155ced4ddcb4097134ff3c332f xmlns="ed971524-76e7-40a8-a01a-f99956bd178c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16" ma:contentTypeDescription="Create a new document." ma:contentTypeScope="" ma:versionID="21ced7862c3f3f88055ff7af88ad4b1f">
  <xsd:schema xmlns:xsd="http://www.w3.org/2001/XMLSchema" xmlns:xs="http://www.w3.org/2001/XMLSchema" xmlns:p="http://schemas.microsoft.com/office/2006/metadata/properties" xmlns:ns2="ed971524-76e7-40a8-a01a-f99956bd178c" xmlns:ns3="b0e4521d-181b-4aee-b4a8-952b2bc14729" xmlns:ns4="230e9df3-be65-4c73-a93b-d1236ebd677e" targetNamespace="http://schemas.microsoft.com/office/2006/metadata/properties" ma:root="true" ma:fieldsID="e5fb607ab3290db5f3deb936ca9a78a0" ns2:_="" ns3:_="" ns4:_="">
    <xsd:import namespace="ed971524-76e7-40a8-a01a-f99956bd178c"/>
    <xsd:import namespace="b0e4521d-181b-4aee-b4a8-952b2bc14729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302143df-e2d8-4bbf-bd25-7089f41823cd}" ma:internalName="TaxCatchAll" ma:showField="CatchAllData" ma:web="b0e4521d-181b-4aee-b4a8-952b2bc147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2006/metadata/properties"/>
    <ds:schemaRef ds:uri="b0e4521d-181b-4aee-b4a8-952b2bc14729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ed971524-76e7-40a8-a01a-f99956bd178c"/>
  </ds:schemaRefs>
</ds:datastoreItem>
</file>

<file path=customXml/itemProps2.xml><?xml version="1.0" encoding="utf-8"?>
<ds:datastoreItem xmlns:ds="http://schemas.openxmlformats.org/officeDocument/2006/customXml" ds:itemID="{38FC7DDF-82D8-43C0-8D8B-DF664750D766}">
  <ds:schemaRefs>
    <ds:schemaRef ds:uri="230e9df3-be65-4c73-a93b-d1236ebd677e"/>
    <ds:schemaRef ds:uri="b0e4521d-181b-4aee-b4a8-952b2bc14729"/>
    <ds:schemaRef ds:uri="ed971524-76e7-40a8-a01a-f99956bd17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Custom</PresentationFormat>
  <Paragraphs>53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Upgrading SharePoint applications from Azure Access Control Service to Azure Active Directory</vt:lpstr>
      <vt:lpstr>Use case: consuming SharePoint Online app-only</vt:lpstr>
      <vt:lpstr>Why upgrading from ACS to Azure AD?</vt:lpstr>
      <vt:lpstr>How to transform code from ACS to AAD?</vt:lpstr>
      <vt:lpstr>DEMO</vt:lpstr>
      <vt:lpstr>Useful links</vt:lpstr>
      <vt:lpstr>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SharePoint Development SIG –  Bi-weekly sync</dc:title>
  <dc:creator>Patrick Rodgers</dc:creator>
  <cp:lastModifiedBy>Paolo Pialorsi</cp:lastModifiedBy>
  <cp:revision>56</cp:revision>
  <cp:lastPrinted>2021-12-16T10:51:49Z</cp:lastPrinted>
  <dcterms:modified xsi:type="dcterms:W3CDTF">2023-02-03T15:07:11Z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vesaj@microsoft.com</vt:lpwstr>
  </property>
  <property fmtid="{D5CDD505-2E9C-101B-9397-08002B2CF9AE}" pid="14" name="MSIP_Label_f42aa342-8706-4288-bd11-ebb85995028c_SetDate">
    <vt:lpwstr>2017-11-09T07:32:25.6996789Z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  <property fmtid="{D5CDD505-2E9C-101B-9397-08002B2CF9AE}" pid="19" name="AuthorIds_UIVersion_5120">
    <vt:lpwstr>13,11</vt:lpwstr>
  </property>
  <property fmtid="{D5CDD505-2E9C-101B-9397-08002B2CF9AE}" pid="20" name="MediaServiceImageTags">
    <vt:lpwstr/>
  </property>
</Properties>
</file>