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68" r:id="rId2"/>
    <p:sldId id="276" r:id="rId3"/>
    <p:sldId id="277" r:id="rId4"/>
    <p:sldId id="278" r:id="rId5"/>
    <p:sldId id="280" r:id="rId6"/>
    <p:sldId id="281" r:id="rId7"/>
    <p:sldId id="298" r:id="rId8"/>
    <p:sldId id="299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2" r:id="rId19"/>
    <p:sldId id="293" r:id="rId20"/>
    <p:sldId id="294" r:id="rId21"/>
    <p:sldId id="295" r:id="rId22"/>
    <p:sldId id="296" r:id="rId23"/>
    <p:sldId id="297" r:id="rId24"/>
    <p:sldId id="279" r:id="rId25"/>
    <p:sldId id="29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0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E3D3C"/>
    <a:srgbClr val="E8EAEB"/>
    <a:srgbClr val="6F777D"/>
    <a:srgbClr val="D44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438"/>
  </p:normalViewPr>
  <p:slideViewPr>
    <p:cSldViewPr snapToGrid="0" snapToObjects="1"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  <p:guide pos="4032"/>
      </p:guideLst>
    </p:cSldViewPr>
  </p:slideViewPr>
  <p:outlineViewPr>
    <p:cViewPr>
      <p:scale>
        <a:sx n="33" d="100"/>
        <a:sy n="33" d="100"/>
      </p:scale>
      <p:origin x="0" y="-182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68" d="100"/>
          <a:sy n="168" d="100"/>
        </p:scale>
        <p:origin x="519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B0E00-9206-3A4E-AD6C-96DEFB21C943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422BF1-4B9E-BC44-AF37-A026AB48E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6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FCD27-4B6F-264E-84EB-01FB92F2B3E8}" type="datetimeFigureOut">
              <a:rPr lang="en-US" smtClean="0"/>
              <a:t>5/12/2018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AE360-FF46-004C-BFD2-6B36BE4CB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49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7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13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8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4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AE360-FF46-004C-BFD2-6B36BE4CBC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88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range sid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5125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Presentation Title"/>
          <p:cNvSpPr>
            <a:spLocks noGrp="1"/>
          </p:cNvSpPr>
          <p:nvPr>
            <p:ph type="title" hasCustomPrompt="1"/>
          </p:nvPr>
        </p:nvSpPr>
        <p:spPr>
          <a:xfrm>
            <a:off x="1066800" y="914400"/>
            <a:ext cx="10058400" cy="24447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72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3" name="Presenter’s Name"/>
          <p:cNvSpPr>
            <a:spLocks noGrp="1"/>
          </p:cNvSpPr>
          <p:nvPr>
            <p:ph type="body" sz="quarter" idx="12" hasCustomPrompt="1"/>
          </p:nvPr>
        </p:nvSpPr>
        <p:spPr>
          <a:xfrm>
            <a:off x="1066800" y="3424825"/>
            <a:ext cx="10058400" cy="36078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0" i="0" baseline="0">
                <a:solidFill>
                  <a:srgbClr val="D4450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Name </a:t>
            </a:r>
          </a:p>
        </p:txBody>
      </p:sp>
      <p:sp>
        <p:nvSpPr>
          <p:cNvPr id="15" name="Presenter’s Title"/>
          <p:cNvSpPr>
            <a:spLocks noGrp="1"/>
          </p:cNvSpPr>
          <p:nvPr>
            <p:ph type="body" sz="quarter" idx="14" hasCustomPrompt="1"/>
          </p:nvPr>
        </p:nvSpPr>
        <p:spPr>
          <a:xfrm>
            <a:off x="1066800" y="3864125"/>
            <a:ext cx="7772400" cy="54651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i="1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Presenter’s Title</a:t>
            </a:r>
          </a:p>
        </p:txBody>
      </p:sp>
      <p:pic>
        <p:nvPicPr>
          <p:cNvPr id="9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218" y="5719036"/>
            <a:ext cx="2550368" cy="324240"/>
          </a:xfrm>
          <a:prstGeom prst="rect">
            <a:avLst/>
          </a:prstGeom>
        </p:spPr>
      </p:pic>
      <p:sp>
        <p:nvSpPr>
          <p:cNvPr id="7" name="Division Name, if applicable"/>
          <p:cNvSpPr>
            <a:spLocks noGrp="1"/>
          </p:cNvSpPr>
          <p:nvPr>
            <p:ph type="body" sz="quarter" idx="19" hasCustomPrompt="1"/>
          </p:nvPr>
        </p:nvSpPr>
        <p:spPr>
          <a:xfrm>
            <a:off x="1066800" y="6030563"/>
            <a:ext cx="10058400" cy="61221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School, Division, Office or Department Name, if applicable</a:t>
            </a:r>
          </a:p>
        </p:txBody>
      </p:sp>
      <p:sp>
        <p:nvSpPr>
          <p:cNvPr id="16" name="Date"/>
          <p:cNvSpPr>
            <a:spLocks noGrp="1"/>
          </p:cNvSpPr>
          <p:nvPr>
            <p:ph type="body" sz="quarter" idx="17" hasCustomPrompt="1"/>
          </p:nvPr>
        </p:nvSpPr>
        <p:spPr>
          <a:xfrm>
            <a:off x="8839199" y="5771808"/>
            <a:ext cx="2895599" cy="250686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2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DATE</a:t>
            </a:r>
          </a:p>
        </p:txBody>
      </p:sp>
      <p:cxnSp>
        <p:nvCxnSpPr>
          <p:cNvPr id="11" name="hairline rule [design object]"/>
          <p:cNvCxnSpPr/>
          <p:nvPr userDrawn="1"/>
        </p:nvCxnSpPr>
        <p:spPr>
          <a:xfrm>
            <a:off x="1066800" y="5450913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49130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Main slide content text"/>
          <p:cNvSpPr>
            <a:spLocks noGrp="1"/>
          </p:cNvSpPr>
          <p:nvPr>
            <p:ph type="body" sz="quarter" idx="20"/>
          </p:nvPr>
        </p:nvSpPr>
        <p:spPr>
          <a:xfrm>
            <a:off x="1066800" y="1876680"/>
            <a:ext cx="10667998" cy="36464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8"/>
            <a:ext cx="10667999" cy="4816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pic>
        <p:nvPicPr>
          <p:cNvPr id="2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2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8449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/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066801" y="2362200"/>
            <a:ext cx="4569012" cy="2819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sp>
        <p:nvSpPr>
          <p:cNvPr id="9" name="Pictu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457202"/>
            <a:ext cx="5638800" cy="57397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Drag photo here or click image icon to select a photo</a:t>
            </a:r>
          </a:p>
        </p:txBody>
      </p:sp>
      <p:pic>
        <p:nvPicPr>
          <p:cNvPr id="12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sp>
        <p:nvSpPr>
          <p:cNvPr id="14" name="Division, if applicable"/>
          <p:cNvSpPr>
            <a:spLocks noGrp="1"/>
          </p:cNvSpPr>
          <p:nvPr>
            <p:ph type="body" sz="quarter" idx="18" hasCustomPrompt="1"/>
          </p:nvPr>
        </p:nvSpPr>
        <p:spPr>
          <a:xfrm>
            <a:off x="2496966" y="6340358"/>
            <a:ext cx="8629396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  <p:cxnSp>
        <p:nvCxnSpPr>
          <p:cNvPr id="17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/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(no photo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ction Title"/>
          <p:cNvSpPr>
            <a:spLocks noGrp="1"/>
          </p:cNvSpPr>
          <p:nvPr>
            <p:ph type="title" hasCustomPrompt="1"/>
          </p:nvPr>
        </p:nvSpPr>
        <p:spPr>
          <a:xfrm>
            <a:off x="1066800" y="2362200"/>
            <a:ext cx="10058400" cy="28194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800"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Section Title</a:t>
            </a:r>
          </a:p>
        </p:txBody>
      </p:sp>
      <p:pic>
        <p:nvPicPr>
          <p:cNvPr id="15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7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vision, if applicable"/>
          <p:cNvSpPr>
            <a:spLocks noGrp="1"/>
          </p:cNvSpPr>
          <p:nvPr>
            <p:ph type="body" sz="quarter" idx="18" hasCustomPrompt="1"/>
          </p:nvPr>
        </p:nvSpPr>
        <p:spPr>
          <a:xfrm>
            <a:off x="2496966" y="6340358"/>
            <a:ext cx="8629396" cy="3651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 baseline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lvl="0"/>
            <a:r>
              <a:rPr lang="en-US" dirty="0"/>
              <a:t>Click to add Division or Department Name, if applicable</a:t>
            </a:r>
          </a:p>
        </p:txBody>
      </p:sp>
    </p:spTree>
    <p:extLst/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 Bullet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8"/>
            <a:ext cx="4567883" cy="8082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sp>
        <p:nvSpPr>
          <p:cNvPr id="3" name="Main heading and bullets text"/>
          <p:cNvSpPr>
            <a:spLocks noGrp="1"/>
          </p:cNvSpPr>
          <p:nvPr>
            <p:ph type="body" sz="quarter" idx="21"/>
          </p:nvPr>
        </p:nvSpPr>
        <p:spPr>
          <a:xfrm>
            <a:off x="1066800" y="2122595"/>
            <a:ext cx="4567882" cy="3225693"/>
          </a:xfrm>
          <a:prstGeom prst="rect">
            <a:avLst/>
          </a:prstGeom>
        </p:spPr>
        <p:txBody>
          <a:bodyPr/>
          <a:lstStyle>
            <a:lvl1pPr marL="0" indent="0">
              <a:buSzPct val="60000"/>
              <a:buNone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>
              <a:buSzPct val="60000"/>
              <a:defRPr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6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926689"/>
            <a:ext cx="5638800" cy="5270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Drag photo here or click image icon to select a photo</a:t>
            </a:r>
          </a:p>
        </p:txBody>
      </p:sp>
      <p:pic>
        <p:nvPicPr>
          <p:cNvPr id="21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23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 Bullets (no phot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, if applicable"/>
          <p:cNvSpPr>
            <a:spLocks noGrp="1"/>
          </p:cNvSpPr>
          <p:nvPr>
            <p:ph sz="quarter" idx="19" hasCustomPrompt="1"/>
          </p:nvPr>
        </p:nvSpPr>
        <p:spPr>
          <a:xfrm>
            <a:off x="1066799" y="1094049"/>
            <a:ext cx="10668000" cy="590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1">
                <a:solidFill>
                  <a:srgbClr val="6F777D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  <a:lvl2pPr marL="4572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2pPr>
            <a:lvl3pPr marL="9144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3pPr>
            <a:lvl4pPr marL="13716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4pPr>
            <a:lvl5pPr marL="1828800" indent="0">
              <a:buNone/>
              <a:defRPr>
                <a:latin typeface="Trebuchet MS" charset="0"/>
                <a:ea typeface="Trebuchet MS" charset="0"/>
                <a:cs typeface="Trebuchet MS" charset="0"/>
              </a:defRPr>
            </a:lvl5pPr>
          </a:lstStyle>
          <a:p>
            <a:pPr lvl="0"/>
            <a:r>
              <a:rPr lang="en-US" dirty="0"/>
              <a:t>Click to add subtitle, if applicable</a:t>
            </a:r>
          </a:p>
        </p:txBody>
      </p:sp>
      <p:sp>
        <p:nvSpPr>
          <p:cNvPr id="4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800" y="1890713"/>
            <a:ext cx="10668000" cy="3832225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SzPct val="60000"/>
              <a:buNone/>
              <a:defRPr sz="36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>
              <a:buSzPct val="60000"/>
              <a:defRPr sz="32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2pPr>
            <a:lvl3pPr>
              <a:buSzPct val="60000"/>
              <a:defRPr sz="24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3pPr>
            <a:lvl4pPr>
              <a:buSzPct val="60000"/>
              <a:defRPr sz="20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4pPr>
            <a:lvl5pPr>
              <a:buSzPct val="60000"/>
              <a:defRPr sz="2000" b="0" i="0">
                <a:solidFill>
                  <a:srgbClr val="3E3D3C"/>
                </a:solidFill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23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Photo w/ Sideba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839201" y="914399"/>
            <a:ext cx="2895598" cy="1120141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 b="0" i="0" baseline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Main content or caption text"/>
          <p:cNvSpPr>
            <a:spLocks noGrp="1"/>
          </p:cNvSpPr>
          <p:nvPr>
            <p:ph type="body" sz="quarter" idx="19" hasCustomPrompt="1"/>
          </p:nvPr>
        </p:nvSpPr>
        <p:spPr>
          <a:xfrm>
            <a:off x="8839200" y="2362200"/>
            <a:ext cx="2895600" cy="346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 baseline="0">
                <a:solidFill>
                  <a:srgbClr val="D44500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z="1600" dirty="0"/>
              <a:t>Click to add text </a:t>
            </a:r>
            <a:endParaRPr lang="en-US" dirty="0"/>
          </a:p>
        </p:txBody>
      </p:sp>
      <p:sp>
        <p:nvSpPr>
          <p:cNvPr id="9" name="Picture"/>
          <p:cNvSpPr>
            <a:spLocks noGrp="1"/>
          </p:cNvSpPr>
          <p:nvPr>
            <p:ph type="pic" sz="quarter" idx="15" hasCustomPrompt="1"/>
          </p:nvPr>
        </p:nvSpPr>
        <p:spPr>
          <a:xfrm>
            <a:off x="1066799" y="457202"/>
            <a:ext cx="7578503" cy="5739712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photo here or click image icon to select a photo</a:t>
            </a:r>
          </a:p>
        </p:txBody>
      </p:sp>
      <p:pic>
        <p:nvPicPr>
          <p:cNvPr id="17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cxnSp>
        <p:nvCxnSpPr>
          <p:cNvPr id="19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/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37183"/>
            <a:ext cx="608437" cy="368300"/>
          </a:xfrm>
        </p:spPr>
        <p:txBody>
          <a:bodyPr/>
          <a:lstStyle>
            <a:lvl1pPr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Slide Title"/>
          <p:cNvSpPr>
            <a:spLocks noGrp="1"/>
          </p:cNvSpPr>
          <p:nvPr>
            <p:ph type="title"/>
          </p:nvPr>
        </p:nvSpPr>
        <p:spPr>
          <a:xfrm>
            <a:off x="1066800" y="253938"/>
            <a:ext cx="10668000" cy="63298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rgbClr val="D44500"/>
                </a:solidFill>
                <a:latin typeface="Sherman Serif Book" charset="0"/>
                <a:ea typeface="Sherman Serif Book" charset="0"/>
                <a:cs typeface="Sherman Serif Book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Orange hairline rule header [design object]"/>
          <p:cNvCxnSpPr/>
          <p:nvPr userDrawn="1"/>
        </p:nvCxnSpPr>
        <p:spPr>
          <a:xfrm>
            <a:off x="1066800" y="923514"/>
            <a:ext cx="10667999" cy="0"/>
          </a:xfrm>
          <a:prstGeom prst="line">
            <a:avLst/>
          </a:prstGeom>
          <a:ln w="12700"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Syracuse University logo" descr="Syracuse University official identity wordmark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417231"/>
            <a:ext cx="1363304" cy="173971"/>
          </a:xfrm>
          <a:prstGeom prst="rect">
            <a:avLst/>
          </a:prstGeom>
        </p:spPr>
      </p:pic>
      <p:sp>
        <p:nvSpPr>
          <p:cNvPr id="11" name="Orange strip [design object]"/>
          <p:cNvSpPr/>
          <p:nvPr userDrawn="1"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D44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Orange hairline rule footer [design object]"/>
          <p:cNvCxnSpPr/>
          <p:nvPr userDrawn="1"/>
        </p:nvCxnSpPr>
        <p:spPr>
          <a:xfrm>
            <a:off x="1066800" y="6196914"/>
            <a:ext cx="10667999" cy="0"/>
          </a:xfrm>
          <a:prstGeom prst="line">
            <a:avLst/>
          </a:prstGeom>
          <a:ln>
            <a:solidFill>
              <a:srgbClr val="D44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able content"/>
          <p:cNvSpPr>
            <a:spLocks noGrp="1"/>
          </p:cNvSpPr>
          <p:nvPr>
            <p:ph type="tbl" sz="quarter" idx="11" hasCustomPrompt="1"/>
          </p:nvPr>
        </p:nvSpPr>
        <p:spPr>
          <a:xfrm>
            <a:off x="1066799" y="1806575"/>
            <a:ext cx="10667999" cy="38582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latin typeface="Sherman Sans Book" charset="0"/>
                <a:ea typeface="Sherman Sans Book" charset="0"/>
                <a:cs typeface="Sherman Sans Book" charset="0"/>
              </a:defRPr>
            </a:lvl1pPr>
          </a:lstStyle>
          <a:p>
            <a:r>
              <a:rPr lang="en-US" dirty="0"/>
              <a:t>Click to add table</a:t>
            </a:r>
          </a:p>
        </p:txBody>
      </p:sp>
      <p:sp>
        <p:nvSpPr>
          <p:cNvPr id="19" name="Division Name, if applicable"/>
          <p:cNvSpPr>
            <a:spLocks noGrp="1"/>
          </p:cNvSpPr>
          <p:nvPr>
            <p:ph type="body" sz="quarter" idx="22" hasCustomPrompt="1"/>
          </p:nvPr>
        </p:nvSpPr>
        <p:spPr>
          <a:xfrm>
            <a:off x="2496966" y="6337183"/>
            <a:ext cx="8629396" cy="3683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100" b="0" i="0">
                <a:solidFill>
                  <a:srgbClr val="6F777D"/>
                </a:solidFill>
                <a:latin typeface="Sherman Sans Book" charset="0"/>
                <a:ea typeface="Sherman Sans Book" charset="0"/>
                <a:cs typeface="Sherman Sans Book" charset="0"/>
              </a:defRPr>
            </a:lvl1pPr>
            <a:lvl2pPr marL="4572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2pPr>
            <a:lvl3pPr marL="9144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3pPr>
            <a:lvl4pPr marL="13716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4pPr>
            <a:lvl5pPr marL="1828800" indent="0">
              <a:buNone/>
              <a:defRPr sz="1100" b="0" i="0">
                <a:latin typeface="Sherman Sans Book" charset="0"/>
                <a:ea typeface="Sherman Sans Book" charset="0"/>
                <a:cs typeface="Sherman Sans Book" charset="0"/>
              </a:defRPr>
            </a:lvl5pPr>
          </a:lstStyle>
          <a:p>
            <a:pPr lvl="0"/>
            <a:r>
              <a:rPr lang="en-US" dirty="0"/>
              <a:t>Click to add Division or Department Name, </a:t>
            </a:r>
            <a:r>
              <a:rPr lang="en-US"/>
              <a:t>if applicable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5595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1600" y="63254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rgbClr val="D44500"/>
                </a:solidFill>
                <a:latin typeface="Trebuchet MS" charset="0"/>
                <a:ea typeface="Trebuchet MS" charset="0"/>
                <a:cs typeface="Trebuchet MS" charset="0"/>
              </a:defRPr>
            </a:lvl1pPr>
          </a:lstStyle>
          <a:p>
            <a:fld id="{F343A32A-436A-8143-8894-653E984578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3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49" r:id="rId2"/>
    <p:sldLayoutId id="2147483658" r:id="rId3"/>
    <p:sldLayoutId id="2147483661" r:id="rId4"/>
    <p:sldLayoutId id="2147483660" r:id="rId5"/>
    <p:sldLayoutId id="2147483662" r:id="rId6"/>
    <p:sldLayoutId id="2147483663" r:id="rId7"/>
    <p:sldLayoutId id="2147483665" r:id="rId8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7392" userDrawn="1">
          <p15:clr>
            <a:srgbClr val="F26B43"/>
          </p15:clr>
        </p15:guide>
        <p15:guide id="5" orient="horz" pos="2376" userDrawn="1">
          <p15:clr>
            <a:srgbClr val="F26B43"/>
          </p15:clr>
        </p15:guide>
        <p15:guide id="6" orient="horz" pos="3264" userDrawn="1">
          <p15:clr>
            <a:srgbClr val="F26B43"/>
          </p15:clr>
        </p15:guide>
        <p15:guide id="7" orient="horz" pos="1488" userDrawn="1">
          <p15:clr>
            <a:srgbClr val="F26B43"/>
          </p15:clr>
        </p15:guide>
        <p15:guide id="8" orient="horz" pos="4128" userDrawn="1">
          <p15:clr>
            <a:srgbClr val="F26B43"/>
          </p15:clr>
        </p15:guide>
        <p15:guide id="9" orient="horz" pos="576" userDrawn="1">
          <p15:clr>
            <a:srgbClr val="F26B43"/>
          </p15:clr>
        </p15:guide>
        <p15:guide id="10" pos="5568" userDrawn="1">
          <p15:clr>
            <a:srgbClr val="F26B43"/>
          </p15:clr>
        </p15:guide>
        <p15:guide id="11" pos="672" userDrawn="1">
          <p15:clr>
            <a:srgbClr val="F26B43"/>
          </p15:clr>
        </p15:guide>
        <p15:guide id="12" pos="70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esenta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A Survey on SGX Enclave Privileged Side-Channel Attacks</a:t>
            </a:r>
          </a:p>
        </p:txBody>
      </p:sp>
      <p:sp>
        <p:nvSpPr>
          <p:cNvPr id="3" name="Presenter’s Name"/>
          <p:cNvSpPr>
            <a:spLocks noGrp="1"/>
          </p:cNvSpPr>
          <p:nvPr>
            <p:ph type="body" sz="quarter" idx="12"/>
          </p:nvPr>
        </p:nvSpPr>
        <p:spPr>
          <a:xfrm>
            <a:off x="1066800" y="3436548"/>
            <a:ext cx="7772400" cy="360784"/>
          </a:xfrm>
        </p:spPr>
        <p:txBody>
          <a:bodyPr/>
          <a:lstStyle/>
          <a:p>
            <a:r>
              <a:rPr lang="en-US" dirty="0"/>
              <a:t>Amin Fallahi</a:t>
            </a:r>
          </a:p>
        </p:txBody>
      </p:sp>
      <p:sp>
        <p:nvSpPr>
          <p:cNvPr id="4" name="Presenter’s Title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1600" dirty="0"/>
              <a:t>Ph.D. Student</a:t>
            </a:r>
          </a:p>
        </p:txBody>
      </p:sp>
      <p:sp>
        <p:nvSpPr>
          <p:cNvPr id="7" name="Division Name, if applicable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sp>
        <p:nvSpPr>
          <p:cNvPr id="6" name="Dat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MAY 14, 2018</a:t>
            </a:r>
          </a:p>
        </p:txBody>
      </p:sp>
    </p:spTree>
    <p:extLst>
      <p:ext uri="{BB962C8B-B14F-4D97-AF65-F5344CB8AC3E}">
        <p14:creationId xmlns:p14="http://schemas.microsoft.com/office/powerpoint/2010/main" val="18500016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85AEAE-3F35-4A27-8834-F4236B8F1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A3D63A-0851-4C4A-9F51-DA796946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195A3-D9E8-45BE-A567-33FA61EF0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CECFD6-E8A3-451F-B069-BC50FA95673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err="1"/>
              <a:t>Prime+Probe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3D709D-819E-4D72-894F-DC85A5D3342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6716317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EDED9A-FBD5-4207-8726-B13CA620FD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58F1B4-911B-4365-9C42-992746A2B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C49AD-2CFA-468B-8C50-C5798DC66C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876680"/>
            <a:ext cx="10714892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Flush target memory line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Wait for the victim to access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Request to access target memory line ⇨ access time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Based on the access time, access by the victim will be revealed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1E76C3-5C8E-47E4-8E14-8B3389CA5CB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err="1"/>
              <a:t>Flush+Reload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3F89BA7-F7BA-46F8-9BC2-DAE098F8207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C36EE79-4B83-4414-A4CD-495A546B2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160" y="1951672"/>
            <a:ext cx="3068320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if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secret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Arial Unicode MS"/>
              </a:rPr>
              <a:t>)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800080"/>
                </a:solidFill>
                <a:latin typeface="Arial Unicode MS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}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Arial Unicode MS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Arial Unicode MS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14438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A466E4-604C-409B-8CA7-89BF5D4792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22FBDF-8583-41B1-BD01-17B70DE4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9AF0C-A2A6-4AB0-9802-50B6A4FA6B1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1782829"/>
            <a:ext cx="10667998" cy="364648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Introduced by Van </a:t>
            </a:r>
            <a:r>
              <a:rPr lang="en-US" sz="3200" dirty="0" err="1">
                <a:latin typeface="Sherman Sans Book"/>
              </a:rPr>
              <a:t>Bulck</a:t>
            </a:r>
            <a:r>
              <a:rPr lang="en-US" sz="3200" dirty="0">
                <a:latin typeface="Sherman Sans Book"/>
              </a:rPr>
              <a:t> et al.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Basic page-fault attack: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E3D3C"/>
                </a:solidFill>
                <a:latin typeface="Sherman Sans Book"/>
              </a:rPr>
              <a:t>OS controls page tables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E3D3C"/>
                </a:solidFill>
                <a:latin typeface="Sherman Sans Book"/>
              </a:rPr>
              <a:t>Sets trap by making pages inaccessible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E3D3C"/>
                </a:solidFill>
                <a:latin typeface="Sherman Sans Book"/>
              </a:rPr>
              <a:t>Observe page-fault patterns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E3D3C"/>
                </a:solidFill>
                <a:latin typeface="Sherman Sans Book"/>
              </a:rPr>
              <a:t>Or simply monitor certain pages and cause page-faults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Page table entry flags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E3D3C"/>
                </a:solidFill>
                <a:latin typeface="Sherman Sans Book"/>
              </a:rPr>
              <a:t>Accessed and dirty flags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31D260-B812-45D4-8F79-B64F285BE519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Stealthy page table 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1FB2DF-A2E5-46D8-A7B2-CA2F9A9D408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5546084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45FF53-5984-4CC9-A693-2FC0694E7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B9920C-F8A9-4961-83E2-EEC24CD22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A7D5A-AF45-4CC2-A5BE-791E51DECA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1503723"/>
            <a:ext cx="10667998" cy="4460503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Introduced by Wang et al.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Accessed flags monitoring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Flags in TLB are not updated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Flush the TLB (by IPI)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Timing enhancement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Only one interrupt ⇨ better performance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Measure the time between two repeatedly accessed entries</a:t>
            </a:r>
          </a:p>
          <a:p>
            <a:pPr marL="571500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TLB flushing through hyperthreading</a:t>
            </a: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TLB is shared between </a:t>
            </a:r>
            <a:r>
              <a:rPr lang="en-US" dirty="0" err="1">
                <a:solidFill>
                  <a:srgbClr val="3E3D3C"/>
                </a:solidFill>
                <a:latin typeface="Sherman Sans Book"/>
              </a:rPr>
              <a:t>hyperthreads</a:t>
            </a:r>
            <a:endParaRPr lang="en-US" dirty="0">
              <a:solidFill>
                <a:srgbClr val="3E3D3C"/>
              </a:solidFill>
              <a:latin typeface="Sherman Sans Book"/>
            </a:endParaRPr>
          </a:p>
          <a:p>
            <a:pPr marL="1028700" lvl="1" indent="-5715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Invalidate TLB entries without IPI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E64025-B3F6-4DA3-8F40-4A0F5219C181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Sneaky page monitoring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A0AA64-D434-4FB2-9910-8F19A8F452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721384895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62C8DA-BE57-4822-B21C-42FCCF647C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A01144-1892-44C7-9BCA-21CCA7D4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80" y="253938"/>
            <a:ext cx="10668000" cy="632988"/>
          </a:xfrm>
        </p:spPr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C8FEA-B73C-4278-AE9C-31650DA836E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Disable caching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Prevent cache based side channel attacks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Attacker allocates two memory lines inside one bank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Regularly access one of the memory lines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Victim accesses the other memory line ⇨ conflict ⇨ attacker’s next fetch will take more time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Cache-DRAM attack: </a:t>
            </a:r>
            <a:r>
              <a:rPr lang="en-US" sz="2800" dirty="0" err="1"/>
              <a:t>Prime+Probe</a:t>
            </a:r>
            <a:r>
              <a:rPr lang="en-US" sz="2800" dirty="0"/>
              <a:t> and DRAMA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8626B2-A394-4150-8696-13BE03EAB37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066800" y="1013503"/>
            <a:ext cx="9965633" cy="368300"/>
          </a:xfrm>
        </p:spPr>
        <p:txBody>
          <a:bodyPr/>
          <a:lstStyle/>
          <a:p>
            <a:r>
              <a:rPr lang="en-US" dirty="0"/>
              <a:t>DRAMA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4BFE6A-9737-4D02-A3A7-D112CF9D35A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98563737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ADB817-9432-4A46-8D70-8EFBBE722F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34CEEF-7BDE-4B77-94E8-E8E0C6852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C1789-22B8-4723-A40A-D3840AE82B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i="1" dirty="0" err="1"/>
              <a:t>clflush</a:t>
            </a:r>
            <a:r>
              <a:rPr lang="en-US" sz="3200" dirty="0"/>
              <a:t> instruction: flush a cache line, if empty ⇨ abort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Abort takes less time than flush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Use the delay ⇨ which memory address is accessed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ADDF039-FB2D-4609-91A8-EC7A4BEAF185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 err="1"/>
              <a:t>Flush+Flush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4945E0-7DB3-4A27-9B40-FE777AD100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719172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24937E-45C2-48B0-8F66-716BFFE00B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672423-4DE3-4440-9F68-047203D5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625C3-EBFE-4E1D-9824-33ADC7E833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1605756"/>
            <a:ext cx="10667998" cy="3646487"/>
          </a:xfrm>
        </p:spPr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Déjà vu</a:t>
            </a:r>
          </a:p>
          <a:p>
            <a:pPr marL="1028700" lvl="1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Embed a clock inside enclave</a:t>
            </a:r>
          </a:p>
          <a:p>
            <a:pPr marL="1028700" lvl="1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Protect the clock inside TSX transaction</a:t>
            </a:r>
          </a:p>
          <a:p>
            <a:pPr marL="1028700" lvl="1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Record regular execution time</a:t>
            </a:r>
          </a:p>
          <a:p>
            <a:pPr marL="1028700" lvl="1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Time runs out ⇨ </a:t>
            </a:r>
            <a:r>
              <a:rPr lang="en-US">
                <a:solidFill>
                  <a:srgbClr val="3E3D3C"/>
                </a:solidFill>
                <a:latin typeface="Sherman Sans Book"/>
              </a:rPr>
              <a:t>AEX instability ⇨ </a:t>
            </a:r>
            <a:r>
              <a:rPr lang="en-US" dirty="0">
                <a:solidFill>
                  <a:srgbClr val="3E3D3C"/>
                </a:solidFill>
                <a:latin typeface="Sherman Sans Book"/>
              </a:rPr>
              <a:t>attack detected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Shinde et al.</a:t>
            </a:r>
          </a:p>
          <a:p>
            <a:pPr marL="1028700" lvl="1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Deterministic page access profile</a:t>
            </a:r>
          </a:p>
          <a:p>
            <a:pPr marL="1028700" lvl="1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Fake accesses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C581C0-5690-4D56-A9DC-2D660FBECC57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tretch>
            <a:fillRect/>
          </a:stretch>
        </p:blipFill>
        <p:spPr>
          <a:xfrm>
            <a:off x="7229624" y="1493996"/>
            <a:ext cx="4424311" cy="228053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627760D-257C-4DB0-B36D-10A3CC0807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02653376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C8362F-5220-4EF2-B58C-9814516AE5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CD2F4B-D365-4F71-8455-BF2171AF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7E704-B28A-4725-A4A0-EAE3135EBAF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016476"/>
            <a:ext cx="10667998" cy="364648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T-SGX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CPU does not deliver page-fault to the OS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Abort transaction and run the fallback code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Lots of aborts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Break into execution blocks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Cloak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Pin data in cache: Not supported by hardware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Preload code/data in transaction and run the algorithm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SGX-Shield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Address space layout randomization (ASLR)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Secure in enclave loading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Limited memory ⇨  small randomization entropy ⇨ brute force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A1291FE-9D57-4687-9ED1-BE6E6EBD26F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23234001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ACBEF5-E585-4015-B8AF-F7E0B72C4A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21F182-BA36-447E-A00F-E60523AE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0051C-F1FE-4C68-877B-E2D25AFF546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1338200"/>
            <a:ext cx="10667998" cy="3646487"/>
          </a:xfrm>
        </p:spPr>
        <p:txBody>
          <a:bodyPr/>
          <a:lstStyle/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Cloak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Makes cache-pinning possible to some extent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Execution time can leak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Aborts do not cancel concurrent memory accesses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Execution behavior and branch prediction uncertainties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T-SGX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Attacks based on monitoring flags are possible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A30D22-1D0E-4B89-973C-A8EEBB0A62D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1353245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9642A4-3B0A-4A63-842A-16A925FF3A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3A8BE8-4514-451E-9FD7-EEC710EF2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A056E-357F-4B48-B6C6-3C50903512D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287400"/>
            <a:ext cx="10667998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Sherman Sans Book"/>
              </a:rPr>
              <a:t>Déjà vu</a:t>
            </a: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Sneaky page monitoring attacks still effective</a:t>
            </a: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Only works on AEX based attacks</a:t>
            </a:r>
          </a:p>
          <a:p>
            <a:pPr marL="571500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Sherman Sans Book"/>
              </a:rPr>
              <a:t>Bottom line</a:t>
            </a:r>
          </a:p>
          <a:p>
            <a:pPr marL="1028700" lvl="1" indent="-571500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Transaction based defenses usually come with high overload and low utilization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A973BA-65EE-405C-92E4-52EE77D3F7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81141731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Introduction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Attacks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Defenses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Analysis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Conclusion</a:t>
            </a:r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39077317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349BC-DBC7-4A09-A78E-42B1D8A741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796C11-BC43-4C18-9F54-79F3BD56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A68C6-3992-45DC-94A3-3DB6E85F6D1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1246760"/>
            <a:ext cx="10667998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SGX-Shield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No live randomization ⇨ observe and monitor random patterns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Shinde et al.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Cache and TLB based attacks possible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B04F09-9DE7-4B50-831A-17E37A1AD2A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20438907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83518-C5E2-4A2E-8FC1-DAC46A8179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35D6AE-64F9-461A-B8B5-2494B7DE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14131-C405-4471-8695-766C7CF90BC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Sherman Sans Book"/>
              </a:rPr>
              <a:t>Other methods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Attack detection methods ⇨ Unreliable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Shuffling memory ⇨ expensive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ORAM (make addresses input-independent) ⇨ expensive</a:t>
            </a:r>
          </a:p>
          <a:p>
            <a:pPr marL="571500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Sherman Sans Book"/>
              </a:rPr>
              <a:t>The perfect solution?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Remove all branches and conditional code</a:t>
            </a:r>
          </a:p>
          <a:p>
            <a:pPr marL="1028700" lvl="1" indent="-5715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Pin data/code to cache and TLB</a:t>
            </a:r>
            <a:endParaRPr lang="fa-IR" dirty="0">
              <a:solidFill>
                <a:srgbClr val="3E3D3C"/>
              </a:solidFill>
              <a:latin typeface="Sherman Sans Book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C91CAD-8638-4CAF-9556-3353851F61F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1D0EF89-8F47-49C5-9A7A-9C37F1A30A1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89205323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DD070F-0015-4FC4-ABE6-36F10B06D1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ECE240-F72B-4CA7-A764-B34B2AC0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F062F-5B83-4E3C-8983-5BDD671A696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605756"/>
            <a:ext cx="10667998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We studied multiple attacks and defenses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Still no robust defense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Attack are emerging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Open to research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83185D-A317-450B-8CBF-B58853DBB1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4004441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F9554-2836-461D-9001-19B6225563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D0E184-2738-4E67-AE04-13DC76947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7AD22C-7A69-453C-849F-E9EB6615AB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2" y="944966"/>
            <a:ext cx="10667998" cy="3646487"/>
          </a:xfrm>
        </p:spPr>
        <p:txBody>
          <a:bodyPr/>
          <a:lstStyle/>
          <a:p>
            <a:r>
              <a:rPr lang="en-US" sz="1100" dirty="0"/>
              <a:t>[1] Ferdinand </a:t>
            </a:r>
            <a:r>
              <a:rPr lang="en-US" sz="1100" dirty="0" err="1"/>
              <a:t>Brasser</a:t>
            </a:r>
            <a:r>
              <a:rPr lang="en-US" sz="1100" dirty="0"/>
              <a:t>, </a:t>
            </a:r>
            <a:r>
              <a:rPr lang="en-US" sz="1100" dirty="0" err="1"/>
              <a:t>Srdjan</a:t>
            </a:r>
            <a:r>
              <a:rPr lang="en-US" sz="1100" dirty="0"/>
              <a:t> </a:t>
            </a:r>
            <a:r>
              <a:rPr lang="en-US" sz="1100" dirty="0" err="1"/>
              <a:t>Capkun</a:t>
            </a:r>
            <a:r>
              <a:rPr lang="en-US" sz="1100" dirty="0"/>
              <a:t>, Alexandra </a:t>
            </a:r>
            <a:r>
              <a:rPr lang="en-US" sz="1100" dirty="0" err="1"/>
              <a:t>Dmitrienko</a:t>
            </a:r>
            <a:r>
              <a:rPr lang="en-US" sz="1100" dirty="0"/>
              <a:t>, Tommaso </a:t>
            </a:r>
            <a:r>
              <a:rPr lang="en-US" sz="1100" dirty="0" err="1"/>
              <a:t>Frassetto</a:t>
            </a:r>
            <a:r>
              <a:rPr lang="en-US" sz="1100" dirty="0"/>
              <a:t>, Kari </a:t>
            </a:r>
            <a:r>
              <a:rPr lang="en-US" sz="1100" dirty="0" err="1"/>
              <a:t>Kostiainen</a:t>
            </a:r>
            <a:r>
              <a:rPr lang="en-US" sz="1100" dirty="0"/>
              <a:t>, </a:t>
            </a:r>
            <a:r>
              <a:rPr lang="en-US" sz="1100" dirty="0" err="1"/>
              <a:t>Urs</a:t>
            </a:r>
            <a:r>
              <a:rPr lang="en-US" sz="1100" dirty="0"/>
              <a:t> </a:t>
            </a:r>
            <a:r>
              <a:rPr lang="en-US" sz="1100" dirty="0" err="1"/>
              <a:t>Mu¨ller</a:t>
            </a:r>
            <a:r>
              <a:rPr lang="en-US" sz="1100" dirty="0"/>
              <a:t>, and Ahmad-Reza Sadeghi. 2017. DR. SGX: Hardening SGX Enclaves against Cache Attacks with Data Location Randomization. </a:t>
            </a:r>
            <a:r>
              <a:rPr lang="en-US" sz="1100" dirty="0" err="1"/>
              <a:t>arXiv</a:t>
            </a:r>
            <a:r>
              <a:rPr lang="en-US" sz="1100" dirty="0"/>
              <a:t> preprint arXiv:1709.09917 (2017). </a:t>
            </a:r>
            <a:br>
              <a:rPr lang="en-US" sz="1100" dirty="0"/>
            </a:br>
            <a:r>
              <a:rPr lang="en-US" sz="1100" dirty="0"/>
              <a:t>[2] Ferdinand </a:t>
            </a:r>
            <a:r>
              <a:rPr lang="en-US" sz="1100" dirty="0" err="1"/>
              <a:t>Brasser</a:t>
            </a:r>
            <a:r>
              <a:rPr lang="en-US" sz="1100" dirty="0"/>
              <a:t>, </a:t>
            </a:r>
            <a:r>
              <a:rPr lang="en-US" sz="1100" dirty="0" err="1"/>
              <a:t>Urs</a:t>
            </a:r>
            <a:r>
              <a:rPr lang="en-US" sz="1100" dirty="0"/>
              <a:t> </a:t>
            </a:r>
            <a:r>
              <a:rPr lang="en-US" sz="1100" dirty="0" err="1"/>
              <a:t>Mu¨ller</a:t>
            </a:r>
            <a:r>
              <a:rPr lang="en-US" sz="1100" dirty="0"/>
              <a:t>, Alexandra </a:t>
            </a:r>
            <a:r>
              <a:rPr lang="en-US" sz="1100" dirty="0" err="1"/>
              <a:t>Dmitrienko</a:t>
            </a:r>
            <a:r>
              <a:rPr lang="en-US" sz="1100" dirty="0"/>
              <a:t>, Kari </a:t>
            </a:r>
            <a:r>
              <a:rPr lang="en-US" sz="1100" dirty="0" err="1"/>
              <a:t>Kostiainen</a:t>
            </a:r>
            <a:r>
              <a:rPr lang="en-US" sz="1100" dirty="0"/>
              <a:t>, </a:t>
            </a:r>
            <a:r>
              <a:rPr lang="en-US" sz="1100" dirty="0" err="1"/>
              <a:t>Srdjan</a:t>
            </a:r>
            <a:r>
              <a:rPr lang="en-US" sz="1100" dirty="0"/>
              <a:t> </a:t>
            </a:r>
            <a:r>
              <a:rPr lang="en-US" sz="1100" dirty="0" err="1"/>
              <a:t>Capkun</a:t>
            </a:r>
            <a:r>
              <a:rPr lang="en-US" sz="1100" dirty="0"/>
              <a:t>, and </a:t>
            </a:r>
            <a:r>
              <a:rPr lang="en-US" sz="1100" dirty="0" err="1"/>
              <a:t>AhmadReza</a:t>
            </a:r>
            <a:r>
              <a:rPr lang="en-US" sz="1100" dirty="0"/>
              <a:t> Sadeghi. 2017. Software grand exposure: SGX cache attacks are practical. </a:t>
            </a:r>
            <a:r>
              <a:rPr lang="en-US" sz="1100" dirty="0" err="1"/>
              <a:t>arXiv</a:t>
            </a:r>
            <a:r>
              <a:rPr lang="en-US" sz="1100" dirty="0"/>
              <a:t> preprint arXiv:1702.07521 (2017), 33.</a:t>
            </a:r>
            <a:br>
              <a:rPr lang="en-US" sz="1100" dirty="0"/>
            </a:br>
            <a:r>
              <a:rPr lang="en-US" sz="1100" dirty="0"/>
              <a:t>[3] </a:t>
            </a:r>
            <a:r>
              <a:rPr lang="en-US" sz="1100" dirty="0" err="1"/>
              <a:t>Sanchuan</a:t>
            </a:r>
            <a:r>
              <a:rPr lang="en-US" sz="1100" dirty="0"/>
              <a:t> Chen, </a:t>
            </a:r>
            <a:r>
              <a:rPr lang="en-US" sz="1100" dirty="0" err="1"/>
              <a:t>Xiaokuan</a:t>
            </a:r>
            <a:r>
              <a:rPr lang="en-US" sz="1100" dirty="0"/>
              <a:t> Zhang, Michael K Reiter, and </a:t>
            </a:r>
            <a:r>
              <a:rPr lang="en-US" sz="1100" dirty="0" err="1"/>
              <a:t>Yinqian</a:t>
            </a:r>
            <a:r>
              <a:rPr lang="en-US" sz="1100" dirty="0"/>
              <a:t> Zhang. 2017. Detecting privileged side-channel attacks in shielded execution with </a:t>
            </a:r>
            <a:r>
              <a:rPr lang="en-US" sz="1100" dirty="0" err="1"/>
              <a:t>D´ej´a</a:t>
            </a:r>
            <a:r>
              <a:rPr lang="en-US" sz="1100" dirty="0"/>
              <a:t> Vu. In Proceedings of the 2017 ACM on Asia Conference on Computer and Communications Security. ACM, 7–18.</a:t>
            </a:r>
            <a:br>
              <a:rPr lang="en-US" sz="1100" dirty="0"/>
            </a:br>
            <a:r>
              <a:rPr lang="en-US" sz="1100" dirty="0"/>
              <a:t>[4] Oded </a:t>
            </a:r>
            <a:r>
              <a:rPr lang="en-US" sz="1100" dirty="0" err="1"/>
              <a:t>Goldreich</a:t>
            </a:r>
            <a:r>
              <a:rPr lang="en-US" sz="1100" dirty="0"/>
              <a:t>. 1987. Towards a theory of software protection and simulation by oblivious RAMs. In Proceedings of the nineteenth annual ACM symposium on Theory of computing. ACM, 182–194.</a:t>
            </a:r>
            <a:br>
              <a:rPr lang="en-US" sz="1100" dirty="0"/>
            </a:br>
            <a:r>
              <a:rPr lang="en-US" sz="1100" dirty="0"/>
              <a:t>[5] Oded </a:t>
            </a:r>
            <a:r>
              <a:rPr lang="en-US" sz="1100" dirty="0" err="1"/>
              <a:t>Goldreich</a:t>
            </a:r>
            <a:r>
              <a:rPr lang="en-US" sz="1100" dirty="0"/>
              <a:t> and </a:t>
            </a:r>
            <a:r>
              <a:rPr lang="en-US" sz="1100" dirty="0" err="1"/>
              <a:t>Rafail</a:t>
            </a:r>
            <a:r>
              <a:rPr lang="en-US" sz="1100" dirty="0"/>
              <a:t> </a:t>
            </a:r>
            <a:r>
              <a:rPr lang="en-US" sz="1100" dirty="0" err="1"/>
              <a:t>Ostrovsky</a:t>
            </a:r>
            <a:r>
              <a:rPr lang="en-US" sz="1100" dirty="0"/>
              <a:t>. 1996. Software protection and simulation on oblivious RAMs. Journal of the ACM (JACM) 43, 3 (1996), 431–473.</a:t>
            </a:r>
            <a:br>
              <a:rPr lang="en-US" sz="1100" dirty="0"/>
            </a:br>
            <a:r>
              <a:rPr lang="en-US" sz="1100" dirty="0"/>
              <a:t>[6] Daniel </a:t>
            </a:r>
            <a:r>
              <a:rPr lang="en-US" sz="1100" dirty="0" err="1"/>
              <a:t>Gruss</a:t>
            </a:r>
            <a:r>
              <a:rPr lang="en-US" sz="1100" dirty="0"/>
              <a:t>, Julian </a:t>
            </a:r>
            <a:r>
              <a:rPr lang="en-US" sz="1100" dirty="0" err="1"/>
              <a:t>Lettner</a:t>
            </a:r>
            <a:r>
              <a:rPr lang="en-US" sz="1100" dirty="0"/>
              <a:t>, Felix Schuster, </a:t>
            </a:r>
            <a:r>
              <a:rPr lang="en-US" sz="1100" dirty="0" err="1"/>
              <a:t>Olya</a:t>
            </a:r>
            <a:r>
              <a:rPr lang="en-US" sz="1100" dirty="0"/>
              <a:t> </a:t>
            </a:r>
            <a:r>
              <a:rPr lang="en-US" sz="1100" dirty="0" err="1"/>
              <a:t>Ohrimenko</a:t>
            </a:r>
            <a:r>
              <a:rPr lang="en-US" sz="1100" dirty="0"/>
              <a:t>, Istvan Haller, and Manuel Costa. 2017. Strong and efficient cache side-channel protection using hardware transactional memory. In USENIX Security Symposium.</a:t>
            </a:r>
            <a:br>
              <a:rPr lang="en-US" sz="1100" dirty="0"/>
            </a:br>
            <a:r>
              <a:rPr lang="en-US" sz="1100" dirty="0"/>
              <a:t>[7] Daniel </a:t>
            </a:r>
            <a:r>
              <a:rPr lang="en-US" sz="1100" dirty="0" err="1"/>
              <a:t>Gruss</a:t>
            </a:r>
            <a:r>
              <a:rPr lang="en-US" sz="1100" dirty="0"/>
              <a:t>, </a:t>
            </a:r>
            <a:r>
              <a:rPr lang="en-US" sz="1100" dirty="0" err="1"/>
              <a:t>Cl´ementine</a:t>
            </a:r>
            <a:r>
              <a:rPr lang="en-US" sz="1100" dirty="0"/>
              <a:t> Maurice, Klaus Wagner, and Stefan </a:t>
            </a:r>
            <a:r>
              <a:rPr lang="en-US" sz="1100" dirty="0" err="1"/>
              <a:t>Mangard</a:t>
            </a:r>
            <a:r>
              <a:rPr lang="en-US" sz="1100" dirty="0"/>
              <a:t>. 2016. Flush+ Flush: a fast and stealthy cache attack. In International Conference on Detection of Intrusions and Malware, and Vulnerability Assessment. Springer, 279–299.</a:t>
            </a:r>
            <a:br>
              <a:rPr lang="en-US" sz="1100" dirty="0"/>
            </a:br>
            <a:r>
              <a:rPr lang="en-US" sz="1100" dirty="0"/>
              <a:t>[8] Mehmet </a:t>
            </a:r>
            <a:r>
              <a:rPr lang="en-US" sz="1100" dirty="0" err="1"/>
              <a:t>Kayaalp</a:t>
            </a:r>
            <a:r>
              <a:rPr lang="en-US" sz="1100" dirty="0"/>
              <a:t>, </a:t>
            </a:r>
            <a:r>
              <a:rPr lang="en-US" sz="1100" dirty="0" err="1"/>
              <a:t>Nael</a:t>
            </a:r>
            <a:r>
              <a:rPr lang="en-US" sz="1100" dirty="0"/>
              <a:t> Abu-</a:t>
            </a:r>
            <a:r>
              <a:rPr lang="en-US" sz="1100" dirty="0" err="1"/>
              <a:t>Ghazaleh</a:t>
            </a:r>
            <a:r>
              <a:rPr lang="en-US" sz="1100" dirty="0"/>
              <a:t>, Dmitry </a:t>
            </a:r>
            <a:r>
              <a:rPr lang="en-US" sz="1100" dirty="0" err="1"/>
              <a:t>Ponomarev</a:t>
            </a:r>
            <a:r>
              <a:rPr lang="en-US" sz="1100" dirty="0"/>
              <a:t>, and </a:t>
            </a:r>
            <a:r>
              <a:rPr lang="en-US" sz="1100" dirty="0" err="1"/>
              <a:t>Aamer</a:t>
            </a:r>
            <a:r>
              <a:rPr lang="en-US" sz="1100" dirty="0"/>
              <a:t> Jaleel. 2016. A high-resolution side-channel attack on last-level cache. In Proceedings of the 53rd Annual Design Automation Conference. ACM, 72.</a:t>
            </a:r>
            <a:br>
              <a:rPr lang="en-US" sz="1100" dirty="0"/>
            </a:br>
            <a:r>
              <a:rPr lang="en-US" sz="1100" dirty="0"/>
              <a:t>[9] </a:t>
            </a:r>
            <a:r>
              <a:rPr lang="en-US" sz="1100" dirty="0" err="1"/>
              <a:t>Rafail</a:t>
            </a:r>
            <a:r>
              <a:rPr lang="en-US" sz="1100" dirty="0"/>
              <a:t> </a:t>
            </a:r>
            <a:r>
              <a:rPr lang="en-US" sz="1100" dirty="0" err="1"/>
              <a:t>Ostrovsky</a:t>
            </a:r>
            <a:r>
              <a:rPr lang="en-US" sz="1100" dirty="0"/>
              <a:t>. 1990. Efficient computation on oblivious RAMs. In Proceedings of the twenty-second annual ACM symposium on Theory of computing. ACM, 514–523.</a:t>
            </a:r>
            <a:br>
              <a:rPr lang="en-US" sz="1100" dirty="0"/>
            </a:br>
            <a:r>
              <a:rPr lang="en-US" sz="1100" dirty="0"/>
              <a:t>[10] Dag Arne </a:t>
            </a:r>
            <a:r>
              <a:rPr lang="en-US" sz="1100" dirty="0" err="1"/>
              <a:t>Osvik</a:t>
            </a:r>
            <a:r>
              <a:rPr lang="en-US" sz="1100" dirty="0"/>
              <a:t>, Adi Shamir, and Eran </a:t>
            </a:r>
            <a:r>
              <a:rPr lang="en-US" sz="1100" dirty="0" err="1"/>
              <a:t>Tromer</a:t>
            </a:r>
            <a:r>
              <a:rPr lang="en-US" sz="1100" dirty="0"/>
              <a:t>. 2006. Cache attacks and countermeasures: the case of AES. In Cryptographers’ Track at the RSA Conference. Springer, 1–20.</a:t>
            </a:r>
            <a:br>
              <a:rPr lang="en-US" sz="1100" dirty="0"/>
            </a:br>
            <a:r>
              <a:rPr lang="en-US" sz="1100" dirty="0"/>
              <a:t>[11] Peter </a:t>
            </a:r>
            <a:r>
              <a:rPr lang="en-US" sz="1100" dirty="0" err="1"/>
              <a:t>Pessl</a:t>
            </a:r>
            <a:r>
              <a:rPr lang="en-US" sz="1100" dirty="0"/>
              <a:t>, Daniel </a:t>
            </a:r>
            <a:r>
              <a:rPr lang="en-US" sz="1100" dirty="0" err="1"/>
              <a:t>Gruss</a:t>
            </a:r>
            <a:r>
              <a:rPr lang="en-US" sz="1100" dirty="0"/>
              <a:t>, </a:t>
            </a:r>
            <a:r>
              <a:rPr lang="en-US" sz="1100" dirty="0" err="1"/>
              <a:t>Cl´ementine</a:t>
            </a:r>
            <a:r>
              <a:rPr lang="en-US" sz="1100" dirty="0"/>
              <a:t> Maurice, Michael Schwarz, and Stefan </a:t>
            </a:r>
            <a:r>
              <a:rPr lang="en-US" sz="1100" dirty="0" err="1"/>
              <a:t>Mangard</a:t>
            </a:r>
            <a:r>
              <a:rPr lang="en-US" sz="1100" dirty="0"/>
              <a:t>. 2016. DRAMA: Exploiting DRAM Addressing for Cross-CPU Attacks.. In USENIX Security Symposium. 565–581.</a:t>
            </a:r>
            <a:br>
              <a:rPr lang="en-US" sz="1100" dirty="0"/>
            </a:br>
            <a:r>
              <a:rPr lang="en-US" sz="1100" dirty="0"/>
              <a:t>[12] Sajin </a:t>
            </a:r>
            <a:r>
              <a:rPr lang="en-US" sz="1100" dirty="0" err="1"/>
              <a:t>Sasy</a:t>
            </a:r>
            <a:r>
              <a:rPr lang="en-US" sz="1100" dirty="0"/>
              <a:t>, Sergey </a:t>
            </a:r>
            <a:r>
              <a:rPr lang="en-US" sz="1100" dirty="0" err="1"/>
              <a:t>Gorbunov</a:t>
            </a:r>
            <a:r>
              <a:rPr lang="en-US" sz="1100" dirty="0"/>
              <a:t>, and Christopher Fletcher. 2017. </a:t>
            </a:r>
            <a:r>
              <a:rPr lang="en-US" sz="1100" dirty="0" err="1"/>
              <a:t>ZeroTrace</a:t>
            </a:r>
            <a:r>
              <a:rPr lang="en-US" sz="1100" dirty="0"/>
              <a:t>: Oblivious memory primitives from Intel SGX. In Symposium on Network and Distributed System Security (NDSS).</a:t>
            </a:r>
            <a:br>
              <a:rPr lang="en-US" sz="1100" dirty="0"/>
            </a:br>
            <a:r>
              <a:rPr lang="en-US" sz="1100" dirty="0"/>
              <a:t>[13] </a:t>
            </a:r>
            <a:r>
              <a:rPr lang="en-US" sz="1100" dirty="0" err="1"/>
              <a:t>Jaebaek</a:t>
            </a:r>
            <a:r>
              <a:rPr lang="en-US" sz="1100" dirty="0"/>
              <a:t> </a:t>
            </a:r>
            <a:r>
              <a:rPr lang="en-US" sz="1100" dirty="0" err="1"/>
              <a:t>Seo</a:t>
            </a:r>
            <a:r>
              <a:rPr lang="en-US" sz="1100" dirty="0"/>
              <a:t>, </a:t>
            </a:r>
            <a:r>
              <a:rPr lang="en-US" sz="1100" dirty="0" err="1"/>
              <a:t>Byounyoung</a:t>
            </a:r>
            <a:r>
              <a:rPr lang="en-US" sz="1100" dirty="0"/>
              <a:t> Lee, </a:t>
            </a:r>
            <a:r>
              <a:rPr lang="en-US" sz="1100" dirty="0" err="1"/>
              <a:t>Seongmin</a:t>
            </a:r>
            <a:r>
              <a:rPr lang="en-US" sz="1100" dirty="0"/>
              <a:t> Kim, Ming-Wei Shih, </a:t>
            </a:r>
            <a:r>
              <a:rPr lang="en-US" sz="1100" dirty="0" err="1"/>
              <a:t>Insik</a:t>
            </a:r>
            <a:r>
              <a:rPr lang="en-US" sz="1100" dirty="0"/>
              <a:t> Shin, </a:t>
            </a:r>
            <a:r>
              <a:rPr lang="en-US" sz="1100" dirty="0" err="1"/>
              <a:t>Dongsu</a:t>
            </a:r>
            <a:r>
              <a:rPr lang="en-US" sz="1100" dirty="0"/>
              <a:t> Han, and </a:t>
            </a:r>
            <a:r>
              <a:rPr lang="en-US" sz="1100" dirty="0" err="1"/>
              <a:t>Taesoo</a:t>
            </a:r>
            <a:r>
              <a:rPr lang="en-US" sz="1100" dirty="0"/>
              <a:t> Kim. 2017. SGX-Shield: Enabling address space layout randomization for SGX programs. In Proceedings of the 2017 Annual Network and Distributed System Security Symposium (NDSS), San Diego, CA.</a:t>
            </a:r>
            <a:br>
              <a:rPr lang="en-US" sz="1100" dirty="0"/>
            </a:br>
            <a:r>
              <a:rPr lang="en-US" sz="1100" dirty="0"/>
              <a:t>[14] Ming-Wei Shih, </a:t>
            </a:r>
            <a:r>
              <a:rPr lang="en-US" sz="1100" dirty="0" err="1"/>
              <a:t>Sangho</a:t>
            </a:r>
            <a:r>
              <a:rPr lang="en-US" sz="1100" dirty="0"/>
              <a:t> Lee, </a:t>
            </a:r>
            <a:r>
              <a:rPr lang="en-US" sz="1100" dirty="0" err="1"/>
              <a:t>Taesoo</a:t>
            </a:r>
            <a:r>
              <a:rPr lang="en-US" sz="1100" dirty="0"/>
              <a:t> Kim, and Marcus </a:t>
            </a:r>
            <a:r>
              <a:rPr lang="en-US" sz="1100" dirty="0" err="1"/>
              <a:t>Peinado</a:t>
            </a:r>
            <a:r>
              <a:rPr lang="en-US" sz="1100" dirty="0"/>
              <a:t>. 2017. T-SGX: Eradicating </a:t>
            </a:r>
            <a:r>
              <a:rPr lang="en-US" sz="1100" dirty="0" err="1"/>
              <a:t>controlledchannel</a:t>
            </a:r>
            <a:r>
              <a:rPr lang="en-US" sz="1100" dirty="0"/>
              <a:t> attacks against enclave programs. In Proceedings of the 2017 Annual Network and Distributed System Security Symposium (NDSS), San Diego, CA.</a:t>
            </a:r>
            <a:br>
              <a:rPr lang="en-US" sz="1100" dirty="0"/>
            </a:br>
            <a:r>
              <a:rPr lang="en-US" sz="1100" dirty="0"/>
              <a:t>[15] Shweta Shinde, Zheng Leong Chua, </a:t>
            </a:r>
            <a:r>
              <a:rPr lang="en-US" sz="1100" dirty="0" err="1"/>
              <a:t>Viswesh</a:t>
            </a:r>
            <a:r>
              <a:rPr lang="en-US" sz="1100" dirty="0"/>
              <a:t> Narayanan, and Prateek Saxena. 2015. Preventing your faults from telling your secrets: Defenses against pigeonhole attacks. </a:t>
            </a:r>
            <a:r>
              <a:rPr lang="en-US" sz="1100" dirty="0" err="1"/>
              <a:t>arXiv</a:t>
            </a:r>
            <a:r>
              <a:rPr lang="en-US" sz="1100" dirty="0"/>
              <a:t> preprint arXiv:1506.04832 (2015).</a:t>
            </a:r>
            <a:br>
              <a:rPr lang="en-US" sz="1100" dirty="0"/>
            </a:br>
            <a:r>
              <a:rPr lang="en-US" sz="1100" dirty="0"/>
              <a:t>[16] Eran </a:t>
            </a:r>
            <a:r>
              <a:rPr lang="en-US" sz="1100" dirty="0" err="1"/>
              <a:t>Tromer</a:t>
            </a:r>
            <a:r>
              <a:rPr lang="en-US" sz="1100" dirty="0"/>
              <a:t>, Dag Arne </a:t>
            </a:r>
            <a:r>
              <a:rPr lang="en-US" sz="1100" dirty="0" err="1"/>
              <a:t>Osvik</a:t>
            </a:r>
            <a:r>
              <a:rPr lang="en-US" sz="1100" dirty="0"/>
              <a:t>, and Adi Shamir. 2010. Efficient cache attacks on AES, and countermeasures. Journal of Cryptology 23, 1 (2010), 37–71.</a:t>
            </a:r>
            <a:br>
              <a:rPr lang="en-US" sz="1100" dirty="0"/>
            </a:br>
            <a:r>
              <a:rPr lang="en-US" sz="1100" dirty="0"/>
              <a:t>[17] Jo Van </a:t>
            </a:r>
            <a:r>
              <a:rPr lang="en-US" sz="1100" dirty="0" err="1"/>
              <a:t>Bulck</a:t>
            </a:r>
            <a:r>
              <a:rPr lang="en-US" sz="1100" dirty="0"/>
              <a:t>, Nico </a:t>
            </a:r>
            <a:r>
              <a:rPr lang="en-US" sz="1100" dirty="0" err="1"/>
              <a:t>Weichbrodt</a:t>
            </a:r>
            <a:r>
              <a:rPr lang="en-US" sz="1100" dirty="0"/>
              <a:t>, </a:t>
            </a:r>
            <a:r>
              <a:rPr lang="en-US" sz="1100" dirty="0" err="1"/>
              <a:t>Ru¨diger</a:t>
            </a:r>
            <a:r>
              <a:rPr lang="en-US" sz="1100" dirty="0"/>
              <a:t> </a:t>
            </a:r>
            <a:r>
              <a:rPr lang="en-US" sz="1100" dirty="0" err="1"/>
              <a:t>Kapitza</a:t>
            </a:r>
            <a:r>
              <a:rPr lang="en-US" sz="1100" dirty="0"/>
              <a:t>, Frank </a:t>
            </a:r>
            <a:r>
              <a:rPr lang="en-US" sz="1100" dirty="0" err="1"/>
              <a:t>Piessens</a:t>
            </a:r>
            <a:r>
              <a:rPr lang="en-US" sz="1100" dirty="0"/>
              <a:t>, and Raoul </a:t>
            </a:r>
            <a:r>
              <a:rPr lang="en-US" sz="1100" dirty="0" err="1"/>
              <a:t>Strackx</a:t>
            </a:r>
            <a:r>
              <a:rPr lang="en-US" sz="1100" dirty="0"/>
              <a:t>. 2017. Telling your secrets without page faults: Stealthy page table-based attacks on enclaved execution. In Proceedings of the 26th USENIX Security Symposium. USENIX Association.</a:t>
            </a:r>
            <a:br>
              <a:rPr lang="en-US" sz="1100" dirty="0"/>
            </a:br>
            <a:r>
              <a:rPr lang="en-US" sz="1100" dirty="0"/>
              <a:t>[18] </a:t>
            </a:r>
            <a:r>
              <a:rPr lang="en-US" sz="1100" dirty="0" err="1"/>
              <a:t>Wenhao</a:t>
            </a:r>
            <a:r>
              <a:rPr lang="en-US" sz="1100" dirty="0"/>
              <a:t> Wang, </a:t>
            </a:r>
            <a:r>
              <a:rPr lang="en-US" sz="1100" dirty="0" err="1"/>
              <a:t>Guoxing</a:t>
            </a:r>
            <a:r>
              <a:rPr lang="en-US" sz="1100" dirty="0"/>
              <a:t> Chen, </a:t>
            </a:r>
            <a:r>
              <a:rPr lang="en-US" sz="1100" dirty="0" err="1"/>
              <a:t>Xiaorui</a:t>
            </a:r>
            <a:r>
              <a:rPr lang="en-US" sz="1100" dirty="0"/>
              <a:t> Pan, </a:t>
            </a:r>
            <a:r>
              <a:rPr lang="en-US" sz="1100" dirty="0" err="1"/>
              <a:t>Yinqian</a:t>
            </a:r>
            <a:r>
              <a:rPr lang="en-US" sz="1100" dirty="0"/>
              <a:t> Zhang, </a:t>
            </a:r>
            <a:r>
              <a:rPr lang="en-US" sz="1100" dirty="0" err="1"/>
              <a:t>Xiaofeng</a:t>
            </a:r>
            <a:r>
              <a:rPr lang="en-US" sz="1100" dirty="0"/>
              <a:t> Wang, Vincent </a:t>
            </a:r>
            <a:r>
              <a:rPr lang="en-US" sz="1100" dirty="0" err="1"/>
              <a:t>Bindschaedler</a:t>
            </a:r>
            <a:r>
              <a:rPr lang="en-US" sz="1100" dirty="0"/>
              <a:t>, </a:t>
            </a:r>
            <a:r>
              <a:rPr lang="en-US" sz="1100" dirty="0" err="1"/>
              <a:t>Haixu</a:t>
            </a:r>
            <a:r>
              <a:rPr lang="en-US" sz="1100" dirty="0"/>
              <a:t> Tang, and Carl A. Gunter. 2017. Leaky Cauldron on the Dark Land: Understanding Memory Side-Channel Hazards in SGX. 2421–2434.</a:t>
            </a:r>
            <a:br>
              <a:rPr lang="en-US" sz="1100" dirty="0"/>
            </a:br>
            <a:r>
              <a:rPr lang="en-US" sz="1100" dirty="0"/>
              <a:t>[19] Yuval </a:t>
            </a:r>
            <a:r>
              <a:rPr lang="en-US" sz="1100" dirty="0" err="1"/>
              <a:t>Yarom</a:t>
            </a:r>
            <a:r>
              <a:rPr lang="en-US" sz="1100" dirty="0"/>
              <a:t> and Katrina Falkner. 2014. FLUSH+ RELOAD: A High Resolution, Low Noise, L3 Cache Side-Channel Attack.. In USENIX Security Symposium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FABC2F-B2D6-4AC5-8FA6-89C2C7DF954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28977762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BBB3E0-B4E5-4201-9293-3247552B6D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F4DEC2-CEC8-41EF-AA3E-10626498D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543DA8-55BF-470D-841A-1EF3B4E31B3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56FCA-1AE8-42A2-B786-7B199FA28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682" y="1451116"/>
            <a:ext cx="5567485" cy="445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3248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7DB3C3-33F8-4CB6-923D-4D0B3FE8B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0CEB37-8653-4A50-8935-DA006577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B5E46-0A0C-41BA-A254-3CB945BFC03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SGX-Shield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Address space layout randomization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ORAM+SGX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Data shuffling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4012FC-4A21-4E9F-903C-7601C614F268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019565-77D7-40C1-9FD9-E69D9EADF7C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628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799" y="1242299"/>
            <a:ext cx="10668000" cy="3832225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sz="2400" dirty="0"/>
              <a:t>Computing environment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Shared resources executing user programs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Security inside the cloud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A hardware solution needed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Intel SGX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Secure user code and data in the public cloud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Protecting data inside the enclave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400" dirty="0"/>
              <a:t>Privileged Operating System</a:t>
            </a:r>
          </a:p>
          <a:p>
            <a:pPr marL="1143000" lvl="1" indent="-457200">
              <a:buFont typeface="Arial" charset="0"/>
              <a:buChar char="•"/>
            </a:pPr>
            <a:r>
              <a:rPr lang="en-US" sz="2400" dirty="0"/>
              <a:t>Kernel space, hardware control</a:t>
            </a:r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0B8A4-7CD5-40BA-B5CC-44A872CD3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1043" y="3485974"/>
            <a:ext cx="3703757" cy="221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15774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"/>
          <p:cNvSpPr>
            <a:spLocks noGrp="1"/>
          </p:cNvSpPr>
          <p:nvPr>
            <p:ph type="sldNum" sz="quarter" idx="10"/>
          </p:nvPr>
        </p:nvSpPr>
        <p:spPr>
          <a:xfrm>
            <a:off x="11126362" y="6325460"/>
            <a:ext cx="608437" cy="368300"/>
          </a:xfrm>
        </p:spPr>
        <p:txBody>
          <a:bodyPr/>
          <a:lstStyle/>
          <a:p>
            <a:fld id="{F343A32A-436A-8143-8894-653E9845785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9" name="Main heading and bullets text"/>
          <p:cNvSpPr>
            <a:spLocks noGrp="1"/>
          </p:cNvSpPr>
          <p:nvPr>
            <p:ph type="body" sz="quarter" idx="20"/>
          </p:nvPr>
        </p:nvSpPr>
        <p:spPr>
          <a:xfrm>
            <a:off x="1066799" y="1766749"/>
            <a:ext cx="10668000" cy="383222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charset="0"/>
              <a:buChar char="•"/>
            </a:pPr>
            <a:r>
              <a:rPr lang="en-US" sz="3200" dirty="0"/>
              <a:t>Side-Channels</a:t>
            </a:r>
          </a:p>
          <a:p>
            <a:pPr marL="11430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400" dirty="0"/>
              <a:t>Attacks by analyzing system behavior</a:t>
            </a:r>
          </a:p>
          <a:p>
            <a:pPr marL="11430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400" dirty="0"/>
              <a:t>Cache attacks: Monitoring cache accesses</a:t>
            </a:r>
          </a:p>
          <a:p>
            <a:pPr marL="11430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400" dirty="0"/>
              <a:t>Timing attacks: Measuring time between computations</a:t>
            </a:r>
          </a:p>
          <a:p>
            <a:pPr marL="1143000" lvl="1" indent="-457200">
              <a:lnSpc>
                <a:spcPct val="150000"/>
              </a:lnSpc>
              <a:buFont typeface="Arial" charset="0"/>
              <a:buChar char="•"/>
            </a:pPr>
            <a:r>
              <a:rPr lang="en-US" sz="2400" dirty="0"/>
              <a:t>Page-fault attack: Monitoring page-faults and analyzing the pattern</a:t>
            </a:r>
          </a:p>
        </p:txBody>
      </p:sp>
      <p:sp>
        <p:nvSpPr>
          <p:cNvPr id="5" name="Division Name, if applicable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C552A0-8A56-475F-BF74-1EE2243AD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2942" y="1589063"/>
            <a:ext cx="4333727" cy="25605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91FADC-7246-47BE-B876-2E46E39833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21" t="2318" r="2438" b="2960"/>
          <a:stretch/>
        </p:blipFill>
        <p:spPr>
          <a:xfrm>
            <a:off x="7460018" y="1589063"/>
            <a:ext cx="4359110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534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9FCD6D-9BD6-4C11-8BD4-AEBB6C8CD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D4055F-D293-4AE8-9667-979BC20D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39574-E86D-4D7E-8D62-FCFC126CEE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800" y="1876680"/>
            <a:ext cx="5865845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Introduced with Haswell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Critical sections management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Monitoring serialization</a:t>
            </a:r>
          </a:p>
          <a:p>
            <a:pPr marL="571500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Sherman Sans Book"/>
              </a:rPr>
              <a:t>Restricted Transactional Memory</a:t>
            </a:r>
          </a:p>
          <a:p>
            <a:pPr marL="1028700" lvl="1" indent="-5715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E3D3C"/>
                </a:solidFill>
                <a:latin typeface="Sherman Sans Book"/>
              </a:rPr>
              <a:t>New Instruction set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6BC180-DC1E-473C-A462-EDD7F1941AFB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Intel TSX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2076DB4-6948-40E6-A2F5-7A1BD2806D8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564502-88CA-4FCD-9974-DBDFB444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91" y="1872015"/>
            <a:ext cx="5078891" cy="314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1159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570833"/>
            <a:ext cx="10667998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Enclave protected by SGX</a:t>
            </a:r>
          </a:p>
          <a:p>
            <a:pPr marL="1028700" lvl="1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E3D3C"/>
                </a:solidFill>
                <a:latin typeface="Sherman Sans Book"/>
              </a:rPr>
              <a:t>No stranger has the key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Operating System can manage task queues, interrupts, and exceptions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Viewing data transfer between memories and caches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Program pinned to one core, no excessive interrupts, isolated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Attack Model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661023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570833"/>
            <a:ext cx="10667998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Intentional Cache-Misses </a:t>
            </a:r>
            <a:r>
              <a:rPr lang="en-US" sz="2800" dirty="0">
                <a:latin typeface="Sherman Sans Book"/>
              </a:rPr>
              <a:t>⇨</a:t>
            </a:r>
            <a:r>
              <a:rPr lang="en-US" sz="2800" dirty="0"/>
              <a:t> Make program access memory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Time, trace, access patterns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Prime+Probe</a:t>
            </a: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Prime: attacker executes conflicting cache lines ⇨ cache miss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Probe: executing all the cache lines and measuring execution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Cache-Based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BBDF9-F951-4A20-AFB3-553EA8FE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939" y="4544664"/>
            <a:ext cx="4953777" cy="16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8635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C32F1-C8C3-4105-89B5-675F81C3EB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F66B3C-3E59-476B-9F03-70DB9E02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AE8B8-C71B-46EA-BFD3-5A40DB721AA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66799" y="1570833"/>
            <a:ext cx="10667998" cy="3646487"/>
          </a:xfrm>
        </p:spPr>
        <p:txBody>
          <a:bodyPr/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Intentional Cache-Misses </a:t>
            </a:r>
            <a:r>
              <a:rPr lang="en-US" sz="2800" dirty="0">
                <a:latin typeface="Sherman Sans Book"/>
              </a:rPr>
              <a:t>⇨</a:t>
            </a:r>
            <a:r>
              <a:rPr lang="en-US" sz="2800" dirty="0"/>
              <a:t> Make program access memory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Time, trace, access patterns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Prime+Probe</a:t>
            </a:r>
            <a:endParaRPr lang="en-US" sz="28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Prime: attacker executes conflicting cache lines ⇨ cache miss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2000" dirty="0">
                <a:latin typeface="Sherman Sans Book"/>
              </a:rPr>
              <a:t>Probe: executing all the cache lines and measuring execution time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2DCB0-34AB-4BB5-9547-3CC5CB475A62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Cache-Based Attacks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8F5258-F7DC-4035-A790-1B01F8C62C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BBDF9-F951-4A20-AFB3-553EA8FE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939" y="4544664"/>
            <a:ext cx="4953777" cy="16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677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224E1A-EF22-4EC7-83A8-057B0B4311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43A32A-436A-8143-8894-653E9845785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1FFD4C-DEEC-4293-AD26-82E69766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26969-9422-4E13-87F0-8ABCF8DAF42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TLB: shared between enclave and non-enclave programs ⇨ with hyperthreading enabled it creates side-channels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Page faults: visible to OS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TLB flushes: on context switch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Page table entry flags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Enclave memory address beginning and offset are known</a:t>
            </a:r>
          </a:p>
          <a:p>
            <a:pPr marL="571500" indent="-57150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Enclave exits (AEX)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362253-12EB-4E8F-915B-7AEE74DFF4EE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Points of attack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2F482C-3A6E-4D79-9EBF-6CDCAD7C2D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Department of Electrical Engineering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52470318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yracuse_traditional_widescreen_sherman_template_REV" id="{418FABB0-AFA1-3C42-88F0-126E60776543}" vid="{05C513C1-448A-6D45-A0D5-25B6F5ACB4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qe2</Template>
  <TotalTime>2486</TotalTime>
  <Words>1012</Words>
  <Application>Microsoft Office PowerPoint</Application>
  <PresentationFormat>Widescreen</PresentationFormat>
  <Paragraphs>224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Arial Unicode MS</vt:lpstr>
      <vt:lpstr>Calibri</vt:lpstr>
      <vt:lpstr>Sherman Sans Book</vt:lpstr>
      <vt:lpstr>Sherman Serif Book</vt:lpstr>
      <vt:lpstr>Trebuchet MS</vt:lpstr>
      <vt:lpstr>Office Theme</vt:lpstr>
      <vt:lpstr>A Survey on SGX Enclave Privileged Side-Channel Attacks</vt:lpstr>
      <vt:lpstr>Contents</vt:lpstr>
      <vt:lpstr>Introduction</vt:lpstr>
      <vt:lpstr>Introduction</vt:lpstr>
      <vt:lpstr>Introduction</vt:lpstr>
      <vt:lpstr>Attacks</vt:lpstr>
      <vt:lpstr>Attacks</vt:lpstr>
      <vt:lpstr>Attacks</vt:lpstr>
      <vt:lpstr>Attacks</vt:lpstr>
      <vt:lpstr>Attacks</vt:lpstr>
      <vt:lpstr>Attacks</vt:lpstr>
      <vt:lpstr>Attacks</vt:lpstr>
      <vt:lpstr>Attacks</vt:lpstr>
      <vt:lpstr>Attacks</vt:lpstr>
      <vt:lpstr>Attacks</vt:lpstr>
      <vt:lpstr>Defenses</vt:lpstr>
      <vt:lpstr>Defenses</vt:lpstr>
      <vt:lpstr>Analysis</vt:lpstr>
      <vt:lpstr>Analysis</vt:lpstr>
      <vt:lpstr>Analysis</vt:lpstr>
      <vt:lpstr>Analysis</vt:lpstr>
      <vt:lpstr>Conclusion</vt:lpstr>
      <vt:lpstr>References</vt:lpstr>
      <vt:lpstr>Introduction</vt:lpstr>
      <vt:lpstr>Defenses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SGX Enclave Privileged Side-Channel Attacks</dc:title>
  <dc:creator>Amin Fallahi</dc:creator>
  <cp:lastModifiedBy>Amin Fallahi</cp:lastModifiedBy>
  <cp:revision>114</cp:revision>
  <dcterms:created xsi:type="dcterms:W3CDTF">2018-04-30T22:42:31Z</dcterms:created>
  <dcterms:modified xsi:type="dcterms:W3CDTF">2018-05-13T01:45:53Z</dcterms:modified>
</cp:coreProperties>
</file>