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6" r:id="rId3"/>
    <p:sldId id="277" r:id="rId4"/>
    <p:sldId id="299" r:id="rId5"/>
    <p:sldId id="278" r:id="rId6"/>
    <p:sldId id="298" r:id="rId7"/>
    <p:sldId id="300" r:id="rId8"/>
    <p:sldId id="301" r:id="rId9"/>
    <p:sldId id="302" r:id="rId10"/>
    <p:sldId id="284" r:id="rId11"/>
    <p:sldId id="304" r:id="rId12"/>
    <p:sldId id="303" r:id="rId13"/>
    <p:sldId id="305" r:id="rId14"/>
    <p:sldId id="292" r:id="rId15"/>
    <p:sldId id="295" r:id="rId16"/>
    <p:sldId id="296" r:id="rId17"/>
    <p:sldId id="297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3D3C"/>
    <a:srgbClr val="E8EAEB"/>
    <a:srgbClr val="6F777D"/>
    <a:srgbClr val="D4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38"/>
  </p:normalViewPr>
  <p:slideViewPr>
    <p:cSldViewPr snapToGrid="0" snapToObjects="1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pos="4032"/>
      </p:guideLst>
    </p:cSldViewPr>
  </p:slideViewPr>
  <p:outlineViewPr>
    <p:cViewPr>
      <p:scale>
        <a:sx n="33" d="100"/>
        <a:sy n="33" d="100"/>
      </p:scale>
      <p:origin x="0" y="-18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5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0E00-9206-3A4E-AD6C-96DEFB21C94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2BF1-4B9E-BC44-AF37-A026AB4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FCD27-4B6F-264E-84EB-01FB92F2B3E8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E360-FF46-004C-BFD2-6B36BE4C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5125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1066800" y="914400"/>
            <a:ext cx="100584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2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3424825"/>
            <a:ext cx="100584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3864125"/>
            <a:ext cx="77724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1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9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8" y="5719036"/>
            <a:ext cx="2550368" cy="324240"/>
          </a:xfrm>
          <a:prstGeom prst="rect">
            <a:avLst/>
          </a:prstGeom>
        </p:spPr>
      </p:pic>
      <p:sp>
        <p:nvSpPr>
          <p:cNvPr id="7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00" y="6030563"/>
            <a:ext cx="10058400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8839199" y="5771808"/>
            <a:ext cx="28955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1066800" y="5450913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13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10667998" cy="3646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10667999" cy="48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pic>
        <p:nvPicPr>
          <p:cNvPr id="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2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4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066801" y="2362200"/>
            <a:ext cx="4569012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57202"/>
            <a:ext cx="5638800" cy="573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4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itle"/>
          <p:cNvSpPr>
            <a:spLocks noGrp="1"/>
          </p:cNvSpPr>
          <p:nvPr>
            <p:ph type="title" hasCustomPrompt="1"/>
          </p:nvPr>
        </p:nvSpPr>
        <p:spPr>
          <a:xfrm>
            <a:off x="1066800" y="2362200"/>
            <a:ext cx="10058400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5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4567883" cy="808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3" name="Main heading and bullets text"/>
          <p:cNvSpPr>
            <a:spLocks noGrp="1"/>
          </p:cNvSpPr>
          <p:nvPr>
            <p:ph type="body" sz="quarter" idx="21"/>
          </p:nvPr>
        </p:nvSpPr>
        <p:spPr>
          <a:xfrm>
            <a:off x="1066800" y="2122595"/>
            <a:ext cx="4567882" cy="3225693"/>
          </a:xfrm>
          <a:prstGeom prst="rect">
            <a:avLst/>
          </a:prstGeom>
        </p:spPr>
        <p:txBody>
          <a:bodyPr/>
          <a:lstStyle>
            <a:lvl1pPr marL="0" indent="0">
              <a:buSzPct val="60000"/>
              <a:buNone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6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26689"/>
            <a:ext cx="5638800" cy="527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9"/>
            <a:ext cx="10668000" cy="590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4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800" y="1890713"/>
            <a:ext cx="10668000" cy="383222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SzPct val="60000"/>
              <a:buNone/>
              <a:defRPr sz="36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sz="32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sz="2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0" i="0" baseline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/>
              <a:t>Click to add text 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066799" y="457202"/>
            <a:ext cx="7578503" cy="57397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image icon to select a photo</a:t>
            </a:r>
          </a:p>
        </p:txBody>
      </p:sp>
      <p:pic>
        <p:nvPicPr>
          <p:cNvPr id="17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9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1066799" y="1806575"/>
            <a:ext cx="10667999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19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59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61" r:id="rId4"/>
    <p:sldLayoutId id="2147483660" r:id="rId5"/>
    <p:sldLayoutId id="2147483662" r:id="rId6"/>
    <p:sldLayoutId id="2147483663" r:id="rId7"/>
    <p:sldLayoutId id="2147483665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376" userDrawn="1">
          <p15:clr>
            <a:srgbClr val="F26B43"/>
          </p15:clr>
        </p15:guide>
        <p15:guide id="6" orient="horz" pos="3264" userDrawn="1">
          <p15:clr>
            <a:srgbClr val="F26B43"/>
          </p15:clr>
        </p15:guide>
        <p15:guide id="7" orient="horz" pos="1488" userDrawn="1">
          <p15:clr>
            <a:srgbClr val="F26B43"/>
          </p15:clr>
        </p15:guide>
        <p15:guide id="8" orient="horz" pos="4128" userDrawn="1">
          <p15:clr>
            <a:srgbClr val="F26B43"/>
          </p15:clr>
        </p15:guide>
        <p15:guide id="9" orient="horz" pos="576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672" userDrawn="1">
          <p15:clr>
            <a:srgbClr val="F26B43"/>
          </p15:clr>
        </p15:guide>
        <p15:guide id="12" pos="7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 Survey on SGX Enclave Privileged Side-Channel Attacks</a:t>
            </a:r>
          </a:p>
        </p:txBody>
      </p:sp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>
          <a:xfrm>
            <a:off x="1066800" y="3436548"/>
            <a:ext cx="7772400" cy="360784"/>
          </a:xfrm>
        </p:spPr>
        <p:txBody>
          <a:bodyPr/>
          <a:lstStyle/>
          <a:p>
            <a:r>
              <a:rPr lang="en-US" dirty="0"/>
              <a:t>Amin Fallahi</a:t>
            </a:r>
          </a:p>
        </p:txBody>
      </p:sp>
      <p:sp>
        <p:nvSpPr>
          <p:cNvPr id="4" name="Presenter’s 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Ph.D. Student</a:t>
            </a:r>
          </a:p>
        </p:txBody>
      </p:sp>
      <p:sp>
        <p:nvSpPr>
          <p:cNvPr id="7" name="Division Name, if applicabl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MAY 14, 2018</a:t>
            </a:r>
          </a:p>
        </p:txBody>
      </p:sp>
    </p:spTree>
    <p:extLst>
      <p:ext uri="{BB962C8B-B14F-4D97-AF65-F5344CB8AC3E}">
        <p14:creationId xmlns:p14="http://schemas.microsoft.com/office/powerpoint/2010/main" val="1850001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Flush+Reload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memory line and wait for victim to access it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Flush+Flush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cache line using </a:t>
            </a:r>
            <a:r>
              <a:rPr lang="en-US" sz="2000" dirty="0" err="1">
                <a:latin typeface="Sherman Sans Book"/>
              </a:rPr>
              <a:t>clflush</a:t>
            </a:r>
            <a:r>
              <a:rPr lang="en-US" sz="2000" dirty="0">
                <a:latin typeface="Sherman Sans Book"/>
              </a:rPr>
              <a:t> instruction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DRAMA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Caching disabled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Allocate two memory lines with different virtual addresses but same physical address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Regularly access one of the memory lines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Cache-DRAM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Sherman Sans Book"/>
              </a:rPr>
              <a:t>Prime+Probe</a:t>
            </a:r>
            <a:r>
              <a:rPr lang="en-US" sz="2000" dirty="0">
                <a:latin typeface="Sherman Sans Book"/>
              </a:rPr>
              <a:t> + DRAMA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811443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Basic approach: Pin code/data to cache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Using Intel TSX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Introduced with Haswell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Critical sections management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Monitoring serialization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Restricted Transactional Memory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  <a:endParaRPr lang="en-US" sz="24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Cloak</a:t>
            </a:r>
            <a:endParaRPr lang="en-US" sz="20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Preload code/data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Execute algorithm inside transaction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875B-69C7-494F-B194-D1B52575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8" y="1094048"/>
            <a:ext cx="4084310" cy="2531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6E5CB-C8B2-4F0F-A865-C64D307C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62" y="4159431"/>
            <a:ext cx="5188194" cy="13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97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T-SGX: run code inside transaction =&gt; page fault =&gt; attack detection =&gt; program termination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Frequent timer interrupt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Program take too long =&gt; exception =&gt; never terminate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TSX buffers all memory changes inside cache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single transaction, lots of accesses =&gt; cache conflict =&gt; transaction abort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Break program into tiny blocks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Problem: transaction setup has cost =&gt; performance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Merge continuous blocks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boundaries leak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springboard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9EEB1-FFB0-4673-B7E0-EF5A9A5C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15" y="2294537"/>
            <a:ext cx="3944815" cy="1021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5A720-38EC-4D2C-B429-1A3DE7BB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22" y="3965132"/>
            <a:ext cx="3287055" cy="22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66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444420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Reference clock thread inside a transaction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Deterministic page access profile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Introducing fake </a:t>
            </a:r>
            <a:r>
              <a:rPr lang="en-US" sz="2000" dirty="0" err="1">
                <a:latin typeface="Sherman Sans Book"/>
              </a:rPr>
              <a:t>acceses</a:t>
            </a:r>
            <a:endParaRPr lang="en-US" sz="20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ASLR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ZeroTrace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Use of ORAM + SGX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Dr. SGX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Data location randomization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defense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197165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BEF5-E585-4015-B8AF-F7E0B72C4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1F182-BA36-447E-A00F-E60523A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051C-F1FE-4C68-877B-E2D25AFF54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897488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Cloak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Makes cache-pinning possible to some extent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time can leak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Aborts do not cancel concurrent memory accesses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behavior and branch prediction uncertainties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T-SGX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Attacks based on monitoring flags are possible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Bottom line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Transaction based defenses usually come with high overload and low utilization, and need isolation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Other methods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Attack detection methods ⇨ Unreliable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Shuffling memory ⇨ expensive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ORAM (make addresses input-independent) ⇨ expensive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C"/>
              </a:solidFill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A30D22-1D0E-4B89-973C-A8EEBB0A62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135324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83518-C5E2-4A2E-8FC1-DAC46A817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5D6AE-64F9-461A-B8B5-2494B7DE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14131-C405-4471-8695-766C7CF90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017218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The perfect solution?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Remove all branches and conditional code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Pin data/code to cache and TLB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CAT+SGX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Non-shared non-cached secure memory element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Most of defenses either work on page table based attacks or cache-based attacks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ORAM performance optimization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E3D3C"/>
                </a:solidFill>
                <a:latin typeface="Sherman Sans Book"/>
              </a:rPr>
              <a:t>Page table flags monitoring attacks</a:t>
            </a:r>
            <a:endParaRPr lang="fa-IR" sz="24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0EF89-8F47-49C5-9A7A-9C37F1A30A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A55AE-17F2-4A0D-8D6B-88C471F5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84" y="1214614"/>
            <a:ext cx="416469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32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D070F-0015-4FC4-ABE6-36F10B06D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ECE240-F72B-4CA7-A764-B34B2AC0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062F-5B83-4E3C-8983-5BDD671A6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studied multiple attacks and defenses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Still no robust defense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Attack are emerging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Open to research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3185D-A317-450B-8CBF-B58853DBB1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400444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61489"/>
            <a:ext cx="10667998" cy="36464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Michael Schwarz, Samuel Weiser, Daniel </a:t>
            </a:r>
            <a:r>
              <a:rPr lang="en-US" sz="1600" dirty="0" err="1"/>
              <a:t>Gruss</a:t>
            </a:r>
            <a:r>
              <a:rPr lang="en-US" sz="1600" dirty="0"/>
              <a:t>, </a:t>
            </a:r>
            <a:r>
              <a:rPr lang="en-US" sz="1600" dirty="0" err="1"/>
              <a:t>Clémentine</a:t>
            </a:r>
            <a:r>
              <a:rPr lang="en-US" sz="1600" dirty="0"/>
              <a:t> Maurice, and Stefan </a:t>
            </a:r>
            <a:r>
              <a:rPr lang="en-US" sz="1600" dirty="0" err="1"/>
              <a:t>Mangard</a:t>
            </a:r>
            <a:r>
              <a:rPr lang="en-US" sz="1600" dirty="0"/>
              <a:t>. 2017. Malware guard </a:t>
            </a:r>
            <a:r>
              <a:rPr lang="en-US" sz="1600" dirty="0" err="1"/>
              <a:t>extension:UsingSGXtoconcealcacheattacks.InInternational</a:t>
            </a:r>
            <a:r>
              <a:rPr lang="en-US" sz="1600" dirty="0"/>
              <a:t> Conference on Detection of Intrusions and Malware, and Vulnerability Assessment.Springer,3–24.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Ferdinand </a:t>
            </a:r>
            <a:r>
              <a:rPr lang="en-US" sz="1600" dirty="0" err="1"/>
              <a:t>Brasser</a:t>
            </a:r>
            <a:r>
              <a:rPr lang="en-US" sz="1600" dirty="0"/>
              <a:t>, </a:t>
            </a:r>
            <a:r>
              <a:rPr lang="en-US" sz="1600" dirty="0" err="1"/>
              <a:t>Urs</a:t>
            </a:r>
            <a:r>
              <a:rPr lang="en-US" sz="1600" dirty="0"/>
              <a:t> </a:t>
            </a:r>
            <a:r>
              <a:rPr lang="en-US" sz="1600" dirty="0" err="1"/>
              <a:t>Mu¨ller</a:t>
            </a:r>
            <a:r>
              <a:rPr lang="en-US" sz="1600" dirty="0"/>
              <a:t>, Alexandra </a:t>
            </a:r>
            <a:r>
              <a:rPr lang="en-US" sz="1600" dirty="0" err="1"/>
              <a:t>Dmitrienko</a:t>
            </a:r>
            <a:r>
              <a:rPr lang="en-US" sz="1600" dirty="0"/>
              <a:t>, Kari </a:t>
            </a:r>
            <a:r>
              <a:rPr lang="en-US" sz="1600" dirty="0" err="1"/>
              <a:t>Kostiainen</a:t>
            </a:r>
            <a:r>
              <a:rPr lang="en-US" sz="1600" dirty="0"/>
              <a:t>, </a:t>
            </a:r>
            <a:r>
              <a:rPr lang="en-US" sz="1600" dirty="0" err="1"/>
              <a:t>Srdjan</a:t>
            </a:r>
            <a:r>
              <a:rPr lang="en-US" sz="1600" dirty="0"/>
              <a:t> </a:t>
            </a:r>
            <a:r>
              <a:rPr lang="en-US" sz="1600" dirty="0" err="1"/>
              <a:t>Capkun</a:t>
            </a:r>
            <a:r>
              <a:rPr lang="en-US" sz="1600" dirty="0"/>
              <a:t>, and </a:t>
            </a:r>
            <a:r>
              <a:rPr lang="en-US" sz="1600" dirty="0" err="1"/>
              <a:t>AhmadReza</a:t>
            </a:r>
            <a:r>
              <a:rPr lang="en-US" sz="1600" dirty="0"/>
              <a:t> Sadeghi. 2017. Software grand exposure: SGX cache attacks are practical. </a:t>
            </a:r>
            <a:r>
              <a:rPr lang="en-US" sz="1600" dirty="0" err="1"/>
              <a:t>arXiv</a:t>
            </a:r>
            <a:r>
              <a:rPr lang="en-US" sz="1600" dirty="0"/>
              <a:t> preprint arXiv:1702.07521 (2017), 33.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Daniel </a:t>
            </a:r>
            <a:r>
              <a:rPr lang="en-US" sz="1600" dirty="0" err="1"/>
              <a:t>Gruss</a:t>
            </a:r>
            <a:r>
              <a:rPr lang="en-US" sz="1600" dirty="0"/>
              <a:t>, Julian </a:t>
            </a:r>
            <a:r>
              <a:rPr lang="en-US" sz="1600" dirty="0" err="1"/>
              <a:t>Lettner</a:t>
            </a:r>
            <a:r>
              <a:rPr lang="en-US" sz="1600" dirty="0"/>
              <a:t>, Felix Schuster, </a:t>
            </a:r>
            <a:r>
              <a:rPr lang="en-US" sz="1600" dirty="0" err="1"/>
              <a:t>Olya</a:t>
            </a:r>
            <a:r>
              <a:rPr lang="en-US" sz="1600" dirty="0"/>
              <a:t> </a:t>
            </a:r>
            <a:r>
              <a:rPr lang="en-US" sz="1600" dirty="0" err="1"/>
              <a:t>Ohrimenko</a:t>
            </a:r>
            <a:r>
              <a:rPr lang="en-US" sz="1600" dirty="0"/>
              <a:t>, Istvan Haller, and Manuel Costa. 2017. Strong and efficient cache side-channel protection using hardware transactional memory. In USENIX Security Symposium.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Ming-Wei Shih, </a:t>
            </a:r>
            <a:r>
              <a:rPr lang="en-US" sz="1600" dirty="0" err="1"/>
              <a:t>Sangho</a:t>
            </a:r>
            <a:r>
              <a:rPr lang="en-US" sz="1600" dirty="0"/>
              <a:t> Lee, </a:t>
            </a:r>
            <a:r>
              <a:rPr lang="en-US" sz="1600" dirty="0" err="1"/>
              <a:t>Taesoo</a:t>
            </a:r>
            <a:r>
              <a:rPr lang="en-US" sz="1600" dirty="0"/>
              <a:t> Kim, and Marcus </a:t>
            </a:r>
            <a:r>
              <a:rPr lang="en-US" sz="1600" dirty="0" err="1"/>
              <a:t>Peinado</a:t>
            </a:r>
            <a:r>
              <a:rPr lang="en-US" sz="1600" dirty="0"/>
              <a:t>. 2017. T-SGX: Eradicating controlled channel attacks against enclave programs. In Proceedings of the 2017 Annual Network and Distributed System Security Symposium (NDSS), San Diego, 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Jo Van </a:t>
            </a:r>
            <a:r>
              <a:rPr lang="en-US" sz="1600" dirty="0" err="1"/>
              <a:t>Bulck</a:t>
            </a:r>
            <a:r>
              <a:rPr lang="en-US" sz="1600" dirty="0"/>
              <a:t>, Nico </a:t>
            </a:r>
            <a:r>
              <a:rPr lang="en-US" sz="1600" dirty="0" err="1"/>
              <a:t>Weichbrodt</a:t>
            </a:r>
            <a:r>
              <a:rPr lang="en-US" sz="1600" dirty="0"/>
              <a:t>, </a:t>
            </a:r>
            <a:r>
              <a:rPr lang="en-US" sz="1600" dirty="0" err="1"/>
              <a:t>Ru¨diger</a:t>
            </a:r>
            <a:r>
              <a:rPr lang="en-US" sz="1600" dirty="0"/>
              <a:t> </a:t>
            </a:r>
            <a:r>
              <a:rPr lang="en-US" sz="1600" dirty="0" err="1"/>
              <a:t>Kapitza</a:t>
            </a:r>
            <a:r>
              <a:rPr lang="en-US" sz="1600" dirty="0"/>
              <a:t>, Frank </a:t>
            </a:r>
            <a:r>
              <a:rPr lang="en-US" sz="1600" dirty="0" err="1"/>
              <a:t>Piessens</a:t>
            </a:r>
            <a:r>
              <a:rPr lang="en-US" sz="1600" dirty="0"/>
              <a:t>, and Raoul </a:t>
            </a:r>
            <a:r>
              <a:rPr lang="en-US" sz="1600" dirty="0" err="1"/>
              <a:t>Strackx</a:t>
            </a:r>
            <a:r>
              <a:rPr lang="en-US" sz="1600" dirty="0"/>
              <a:t>. 2017. Telling your secrets without page faults: Stealthy page table-based attacks on enclaved execution. In Proceedings of the 26th USENIX Security Symposium. USENIX Association.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Wenhao</a:t>
            </a:r>
            <a:r>
              <a:rPr lang="en-US" sz="1600" dirty="0"/>
              <a:t> Wang, </a:t>
            </a:r>
            <a:r>
              <a:rPr lang="en-US" sz="1600" dirty="0" err="1"/>
              <a:t>Guoxing</a:t>
            </a:r>
            <a:r>
              <a:rPr lang="en-US" sz="1600" dirty="0"/>
              <a:t> Chen, </a:t>
            </a:r>
            <a:r>
              <a:rPr lang="en-US" sz="1600" dirty="0" err="1"/>
              <a:t>Xiaorui</a:t>
            </a:r>
            <a:r>
              <a:rPr lang="en-US" sz="1600" dirty="0"/>
              <a:t> Pan, </a:t>
            </a:r>
            <a:r>
              <a:rPr lang="en-US" sz="1600" dirty="0" err="1"/>
              <a:t>Yinqian</a:t>
            </a:r>
            <a:r>
              <a:rPr lang="en-US" sz="1600" dirty="0"/>
              <a:t> Zhang, </a:t>
            </a:r>
            <a:r>
              <a:rPr lang="en-US" sz="1600" dirty="0" err="1"/>
              <a:t>Xiaofeng</a:t>
            </a:r>
            <a:r>
              <a:rPr lang="en-US" sz="1600" dirty="0"/>
              <a:t> Wang, Vincent </a:t>
            </a:r>
            <a:r>
              <a:rPr lang="en-US" sz="1600" dirty="0" err="1"/>
              <a:t>Bindschaedler</a:t>
            </a:r>
            <a:r>
              <a:rPr lang="en-US" sz="1600" dirty="0"/>
              <a:t>, </a:t>
            </a:r>
            <a:r>
              <a:rPr lang="en-US" sz="1600" dirty="0" err="1"/>
              <a:t>Haixu</a:t>
            </a:r>
            <a:r>
              <a:rPr lang="en-US" sz="1600" dirty="0"/>
              <a:t> Tang, and Carl A. Gunter. 2017. Leaky Cauldron on the Dark Land: Understanding Memory Side-Channel Hazards in SGX. 2421–2434.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97776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944966"/>
            <a:ext cx="10667998" cy="3646487"/>
          </a:xfrm>
        </p:spPr>
        <p:txBody>
          <a:bodyPr/>
          <a:lstStyle/>
          <a:p>
            <a:r>
              <a:rPr lang="en-US" sz="1100" dirty="0"/>
              <a:t>[1]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Tommaso </a:t>
            </a:r>
            <a:r>
              <a:rPr lang="en-US" sz="1100" dirty="0" err="1"/>
              <a:t>Frassetto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and Ahmad-Reza Sadeghi. 2017. DR. SGX: Hardening SGX Enclaves against Cache Attacks with Data Location Randomization. </a:t>
            </a:r>
            <a:r>
              <a:rPr lang="en-US" sz="1100" dirty="0" err="1"/>
              <a:t>arXiv</a:t>
            </a:r>
            <a:r>
              <a:rPr lang="en-US" sz="1100" dirty="0"/>
              <a:t> preprint arXiv:1709.09917 (2017). </a:t>
            </a:r>
            <a:br>
              <a:rPr lang="en-US" sz="1100" dirty="0"/>
            </a:br>
            <a:r>
              <a:rPr lang="en-US" sz="1100" dirty="0"/>
              <a:t>[2]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and </a:t>
            </a:r>
            <a:r>
              <a:rPr lang="en-US" sz="1100" dirty="0" err="1"/>
              <a:t>AhmadReza</a:t>
            </a:r>
            <a:r>
              <a:rPr lang="en-US" sz="1100" dirty="0"/>
              <a:t> Sadeghi. 2017. Software grand exposure: SGX cache attacks are practical. </a:t>
            </a:r>
            <a:r>
              <a:rPr lang="en-US" sz="1100" dirty="0" err="1"/>
              <a:t>arXiv</a:t>
            </a:r>
            <a:r>
              <a:rPr lang="en-US" sz="1100" dirty="0"/>
              <a:t> preprint arXiv:1702.07521 (2017), 33.</a:t>
            </a:r>
            <a:br>
              <a:rPr lang="en-US" sz="1100" dirty="0"/>
            </a:br>
            <a:r>
              <a:rPr lang="en-US" sz="1100" dirty="0"/>
              <a:t>[3] </a:t>
            </a:r>
            <a:r>
              <a:rPr lang="en-US" sz="1100" dirty="0" err="1"/>
              <a:t>Sanchuan</a:t>
            </a:r>
            <a:r>
              <a:rPr lang="en-US" sz="1100" dirty="0"/>
              <a:t> Chen, </a:t>
            </a:r>
            <a:r>
              <a:rPr lang="en-US" sz="1100" dirty="0" err="1"/>
              <a:t>Xiaokuan</a:t>
            </a:r>
            <a:r>
              <a:rPr lang="en-US" sz="1100" dirty="0"/>
              <a:t> Zhang, Michael K Reiter, and </a:t>
            </a:r>
            <a:r>
              <a:rPr lang="en-US" sz="1100" dirty="0" err="1"/>
              <a:t>Yinqian</a:t>
            </a:r>
            <a:r>
              <a:rPr lang="en-US" sz="1100" dirty="0"/>
              <a:t> Zhang. 2017. Detecting privileged side-channel attacks in shielded execution with </a:t>
            </a:r>
            <a:r>
              <a:rPr lang="en-US" sz="1100" dirty="0" err="1"/>
              <a:t>D´ej´a</a:t>
            </a:r>
            <a:r>
              <a:rPr lang="en-US" sz="1100" dirty="0"/>
              <a:t> Vu. In Proceedings of the 2017 ACM on Asia Conference on Computer and Communications Security. ACM, 7–18.</a:t>
            </a:r>
            <a:br>
              <a:rPr lang="en-US" sz="1100" dirty="0"/>
            </a:br>
            <a:r>
              <a:rPr lang="en-US" sz="1100" dirty="0"/>
              <a:t>[4] Oded </a:t>
            </a:r>
            <a:r>
              <a:rPr lang="en-US" sz="1100" dirty="0" err="1"/>
              <a:t>Goldreich</a:t>
            </a:r>
            <a:r>
              <a:rPr lang="en-US" sz="1100" dirty="0"/>
              <a:t>. 1987. Towards a theory of software protection and simulation by oblivious RAMs. In Proceedings of the nineteenth annual ACM symposium on Theory of computing. ACM, 182–194.</a:t>
            </a:r>
            <a:br>
              <a:rPr lang="en-US" sz="1100" dirty="0"/>
            </a:br>
            <a:r>
              <a:rPr lang="en-US" sz="1100" dirty="0"/>
              <a:t>[5] Oded </a:t>
            </a:r>
            <a:r>
              <a:rPr lang="en-US" sz="1100" dirty="0" err="1"/>
              <a:t>Goldreich</a:t>
            </a:r>
            <a:r>
              <a:rPr lang="en-US" sz="1100" dirty="0"/>
              <a:t> and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1996. Software protection and simulation on oblivious RAMs. Journal of the ACM (JACM) 43, 3 (1996), 431–473.</a:t>
            </a:r>
            <a:br>
              <a:rPr lang="en-US" sz="1100" dirty="0"/>
            </a:br>
            <a:r>
              <a:rPr lang="en-US" sz="1100" dirty="0"/>
              <a:t>[6] Daniel </a:t>
            </a:r>
            <a:r>
              <a:rPr lang="en-US" sz="1100" dirty="0" err="1"/>
              <a:t>Gruss</a:t>
            </a:r>
            <a:r>
              <a:rPr lang="en-US" sz="1100" dirty="0"/>
              <a:t>, Julian </a:t>
            </a:r>
            <a:r>
              <a:rPr lang="en-US" sz="1100" dirty="0" err="1"/>
              <a:t>Lettner</a:t>
            </a:r>
            <a:r>
              <a:rPr lang="en-US" sz="1100" dirty="0"/>
              <a:t>, Felix Schuster, </a:t>
            </a:r>
            <a:r>
              <a:rPr lang="en-US" sz="1100" dirty="0" err="1"/>
              <a:t>Olya</a:t>
            </a:r>
            <a:r>
              <a:rPr lang="en-US" sz="1100" dirty="0"/>
              <a:t> </a:t>
            </a:r>
            <a:r>
              <a:rPr lang="en-US" sz="1100" dirty="0" err="1"/>
              <a:t>Ohrimenko</a:t>
            </a:r>
            <a:r>
              <a:rPr lang="en-US" sz="1100" dirty="0"/>
              <a:t>, Istvan Haller, and Manuel Costa. 2017. Strong and efficient cache side-channel protection using hardware transactional memory. In USENIX Security Symposium.</a:t>
            </a:r>
            <a:br>
              <a:rPr lang="en-US" sz="1100" dirty="0"/>
            </a:br>
            <a:r>
              <a:rPr lang="en-US" sz="1100" dirty="0"/>
              <a:t>[7]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Klaus Wagner, and Stefan </a:t>
            </a:r>
            <a:r>
              <a:rPr lang="en-US" sz="1100" dirty="0" err="1"/>
              <a:t>Mangard</a:t>
            </a:r>
            <a:r>
              <a:rPr lang="en-US" sz="1100" dirty="0"/>
              <a:t>. 2016. Flush+ Flush: a fast and stealthy cache attack. In International Conference on Detection of Intrusions and Malware, and Vulnerability Assessment. Springer, 279–299.</a:t>
            </a:r>
            <a:br>
              <a:rPr lang="en-US" sz="1100" dirty="0"/>
            </a:br>
            <a:r>
              <a:rPr lang="en-US" sz="1100" dirty="0"/>
              <a:t>[8] Mehmet </a:t>
            </a:r>
            <a:r>
              <a:rPr lang="en-US" sz="1100" dirty="0" err="1"/>
              <a:t>Kayaalp</a:t>
            </a:r>
            <a:r>
              <a:rPr lang="en-US" sz="1100" dirty="0"/>
              <a:t>, </a:t>
            </a:r>
            <a:r>
              <a:rPr lang="en-US" sz="1100" dirty="0" err="1"/>
              <a:t>Nael</a:t>
            </a:r>
            <a:r>
              <a:rPr lang="en-US" sz="1100" dirty="0"/>
              <a:t> Abu-</a:t>
            </a:r>
            <a:r>
              <a:rPr lang="en-US" sz="1100" dirty="0" err="1"/>
              <a:t>Ghazaleh</a:t>
            </a:r>
            <a:r>
              <a:rPr lang="en-US" sz="1100" dirty="0"/>
              <a:t>, Dmitry </a:t>
            </a:r>
            <a:r>
              <a:rPr lang="en-US" sz="1100" dirty="0" err="1"/>
              <a:t>Ponomarev</a:t>
            </a:r>
            <a:r>
              <a:rPr lang="en-US" sz="1100" dirty="0"/>
              <a:t>, and </a:t>
            </a:r>
            <a:r>
              <a:rPr lang="en-US" sz="1100" dirty="0" err="1"/>
              <a:t>Aamer</a:t>
            </a:r>
            <a:r>
              <a:rPr lang="en-US" sz="1100" dirty="0"/>
              <a:t> Jaleel. 2016. A high-resolution side-channel attack on last-level cache. In Proceedings of the 53rd Annual Design Automation Conference. ACM, 72.</a:t>
            </a:r>
            <a:br>
              <a:rPr lang="en-US" sz="1100" dirty="0"/>
            </a:br>
            <a:r>
              <a:rPr lang="en-US" sz="1100" dirty="0"/>
              <a:t>[9]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1990. Efficient computation on oblivious RAMs. In Proceedings of the twenty-second annual ACM symposium on Theory of computing. ACM, 514–523.</a:t>
            </a:r>
            <a:br>
              <a:rPr lang="en-US" sz="1100" dirty="0"/>
            </a:br>
            <a:r>
              <a:rPr lang="en-US" sz="1100" dirty="0"/>
              <a:t>[10] Dag Arne </a:t>
            </a:r>
            <a:r>
              <a:rPr lang="en-US" sz="1100" dirty="0" err="1"/>
              <a:t>Osvik</a:t>
            </a:r>
            <a:r>
              <a:rPr lang="en-US" sz="1100" dirty="0"/>
              <a:t>, Adi Shamir, and Eran </a:t>
            </a:r>
            <a:r>
              <a:rPr lang="en-US" sz="1100" dirty="0" err="1"/>
              <a:t>Tromer</a:t>
            </a:r>
            <a:r>
              <a:rPr lang="en-US" sz="1100" dirty="0"/>
              <a:t>. 2006. Cache attacks and countermeasures: the case of AES. In Cryptographers’ Track at the RSA Conference. Springer, 1–20.</a:t>
            </a:r>
            <a:br>
              <a:rPr lang="en-US" sz="1100" dirty="0"/>
            </a:br>
            <a:r>
              <a:rPr lang="en-US" sz="1100" dirty="0"/>
              <a:t>[11] Peter </a:t>
            </a:r>
            <a:r>
              <a:rPr lang="en-US" sz="1100" dirty="0" err="1"/>
              <a:t>Pessl</a:t>
            </a:r>
            <a:r>
              <a:rPr lang="en-US" sz="1100" dirty="0"/>
              <a:t>,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Michael Schwarz, and Stefan </a:t>
            </a:r>
            <a:r>
              <a:rPr lang="en-US" sz="1100" dirty="0" err="1"/>
              <a:t>Mangard</a:t>
            </a:r>
            <a:r>
              <a:rPr lang="en-US" sz="1100" dirty="0"/>
              <a:t>. 2016. DRAMA: Exploiting DRAM Addressing for Cross-CPU Attacks.. In USENIX Security Symposium. 565–581.</a:t>
            </a:r>
            <a:br>
              <a:rPr lang="en-US" sz="1100" dirty="0"/>
            </a:br>
            <a:r>
              <a:rPr lang="en-US" sz="1100" dirty="0"/>
              <a:t>[12] Sajin </a:t>
            </a:r>
            <a:r>
              <a:rPr lang="en-US" sz="1100" dirty="0" err="1"/>
              <a:t>Sasy</a:t>
            </a:r>
            <a:r>
              <a:rPr lang="en-US" sz="1100" dirty="0"/>
              <a:t>, Sergey </a:t>
            </a:r>
            <a:r>
              <a:rPr lang="en-US" sz="1100" dirty="0" err="1"/>
              <a:t>Gorbunov</a:t>
            </a:r>
            <a:r>
              <a:rPr lang="en-US" sz="1100" dirty="0"/>
              <a:t>, and Christopher Fletcher. 2017. </a:t>
            </a:r>
            <a:r>
              <a:rPr lang="en-US" sz="1100" dirty="0" err="1"/>
              <a:t>ZeroTrace</a:t>
            </a:r>
            <a:r>
              <a:rPr lang="en-US" sz="1100" dirty="0"/>
              <a:t>: Oblivious memory primitives from Intel SGX. In Symposium on Network and Distributed System Security (NDSS).</a:t>
            </a:r>
            <a:br>
              <a:rPr lang="en-US" sz="1100" dirty="0"/>
            </a:br>
            <a:r>
              <a:rPr lang="en-US" sz="1100" dirty="0"/>
              <a:t>[13] </a:t>
            </a:r>
            <a:r>
              <a:rPr lang="en-US" sz="1100" dirty="0" err="1"/>
              <a:t>Jaebaek</a:t>
            </a:r>
            <a:r>
              <a:rPr lang="en-US" sz="1100" dirty="0"/>
              <a:t> </a:t>
            </a:r>
            <a:r>
              <a:rPr lang="en-US" sz="1100" dirty="0" err="1"/>
              <a:t>Seo</a:t>
            </a:r>
            <a:r>
              <a:rPr lang="en-US" sz="1100" dirty="0"/>
              <a:t>, </a:t>
            </a:r>
            <a:r>
              <a:rPr lang="en-US" sz="1100" dirty="0" err="1"/>
              <a:t>Byounyoung</a:t>
            </a:r>
            <a:r>
              <a:rPr lang="en-US" sz="1100" dirty="0"/>
              <a:t> Lee, </a:t>
            </a:r>
            <a:r>
              <a:rPr lang="en-US" sz="1100" dirty="0" err="1"/>
              <a:t>Seongmin</a:t>
            </a:r>
            <a:r>
              <a:rPr lang="en-US" sz="1100" dirty="0"/>
              <a:t> Kim, Ming-Wei Shih, </a:t>
            </a:r>
            <a:r>
              <a:rPr lang="en-US" sz="1100" dirty="0" err="1"/>
              <a:t>Insik</a:t>
            </a:r>
            <a:r>
              <a:rPr lang="en-US" sz="1100" dirty="0"/>
              <a:t> Shin, </a:t>
            </a:r>
            <a:r>
              <a:rPr lang="en-US" sz="1100" dirty="0" err="1"/>
              <a:t>Dongsu</a:t>
            </a:r>
            <a:r>
              <a:rPr lang="en-US" sz="1100" dirty="0"/>
              <a:t> Han, and </a:t>
            </a:r>
            <a:r>
              <a:rPr lang="en-US" sz="1100" dirty="0" err="1"/>
              <a:t>Taesoo</a:t>
            </a:r>
            <a:r>
              <a:rPr lang="en-US" sz="1100" dirty="0"/>
              <a:t> Kim. 2017. SGX-Shield: Enabling address space layout randomization for SGX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[14] Ming-Wei Shih, </a:t>
            </a:r>
            <a:r>
              <a:rPr lang="en-US" sz="1100" dirty="0" err="1"/>
              <a:t>Sangho</a:t>
            </a:r>
            <a:r>
              <a:rPr lang="en-US" sz="1100" dirty="0"/>
              <a:t> Lee, </a:t>
            </a:r>
            <a:r>
              <a:rPr lang="en-US" sz="1100" dirty="0" err="1"/>
              <a:t>Taesoo</a:t>
            </a:r>
            <a:r>
              <a:rPr lang="en-US" sz="1100" dirty="0"/>
              <a:t> Kim, and Marcus </a:t>
            </a:r>
            <a:r>
              <a:rPr lang="en-US" sz="1100" dirty="0" err="1"/>
              <a:t>Peinado</a:t>
            </a:r>
            <a:r>
              <a:rPr lang="en-US" sz="1100" dirty="0"/>
              <a:t>. 2017. T-SGX: Eradicating </a:t>
            </a:r>
            <a:r>
              <a:rPr lang="en-US" sz="1100" dirty="0" err="1"/>
              <a:t>controlledchannel</a:t>
            </a:r>
            <a:r>
              <a:rPr lang="en-US" sz="1100" dirty="0"/>
              <a:t> attacks against enclave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[15] Shweta Shinde, Zheng Leong Chua, </a:t>
            </a:r>
            <a:r>
              <a:rPr lang="en-US" sz="1100" dirty="0" err="1"/>
              <a:t>Viswesh</a:t>
            </a:r>
            <a:r>
              <a:rPr lang="en-US" sz="1100" dirty="0"/>
              <a:t> Narayanan, and Prateek Saxena. 2015. Preventing your faults from telling your secrets: Defenses against pigeonhole attacks. </a:t>
            </a:r>
            <a:r>
              <a:rPr lang="en-US" sz="1100" dirty="0" err="1"/>
              <a:t>arXiv</a:t>
            </a:r>
            <a:r>
              <a:rPr lang="en-US" sz="1100" dirty="0"/>
              <a:t> preprint arXiv:1506.04832 (2015).</a:t>
            </a:r>
            <a:br>
              <a:rPr lang="en-US" sz="1100" dirty="0"/>
            </a:br>
            <a:r>
              <a:rPr lang="en-US" sz="1100" dirty="0"/>
              <a:t>[16] Eran </a:t>
            </a:r>
            <a:r>
              <a:rPr lang="en-US" sz="1100" dirty="0" err="1"/>
              <a:t>Tromer</a:t>
            </a:r>
            <a:r>
              <a:rPr lang="en-US" sz="1100" dirty="0"/>
              <a:t>, Dag Arne </a:t>
            </a:r>
            <a:r>
              <a:rPr lang="en-US" sz="1100" dirty="0" err="1"/>
              <a:t>Osvik</a:t>
            </a:r>
            <a:r>
              <a:rPr lang="en-US" sz="1100" dirty="0"/>
              <a:t>, and Adi Shamir. 2010. Efficient cache attacks on AES, and countermeasures. Journal of Cryptology 23, 1 (2010), 37–71.</a:t>
            </a:r>
            <a:br>
              <a:rPr lang="en-US" sz="1100" dirty="0"/>
            </a:br>
            <a:r>
              <a:rPr lang="en-US" sz="1100" dirty="0"/>
              <a:t>[17] Jo Van </a:t>
            </a:r>
            <a:r>
              <a:rPr lang="en-US" sz="1100" dirty="0" err="1"/>
              <a:t>Bulck</a:t>
            </a:r>
            <a:r>
              <a:rPr lang="en-US" sz="1100" dirty="0"/>
              <a:t>, Nico </a:t>
            </a:r>
            <a:r>
              <a:rPr lang="en-US" sz="1100" dirty="0" err="1"/>
              <a:t>Weichbrodt</a:t>
            </a:r>
            <a:r>
              <a:rPr lang="en-US" sz="1100" dirty="0"/>
              <a:t>, </a:t>
            </a:r>
            <a:r>
              <a:rPr lang="en-US" sz="1100" dirty="0" err="1"/>
              <a:t>Ru¨diger</a:t>
            </a:r>
            <a:r>
              <a:rPr lang="en-US" sz="1100" dirty="0"/>
              <a:t> </a:t>
            </a:r>
            <a:r>
              <a:rPr lang="en-US" sz="1100" dirty="0" err="1"/>
              <a:t>Kapitza</a:t>
            </a:r>
            <a:r>
              <a:rPr lang="en-US" sz="1100" dirty="0"/>
              <a:t>, Frank </a:t>
            </a:r>
            <a:r>
              <a:rPr lang="en-US" sz="1100" dirty="0" err="1"/>
              <a:t>Piessens</a:t>
            </a:r>
            <a:r>
              <a:rPr lang="en-US" sz="1100" dirty="0"/>
              <a:t>, and Raoul </a:t>
            </a:r>
            <a:r>
              <a:rPr lang="en-US" sz="1100" dirty="0" err="1"/>
              <a:t>Strackx</a:t>
            </a:r>
            <a:r>
              <a:rPr lang="en-US" sz="1100" dirty="0"/>
              <a:t>. 2017. Telling your secrets without page faults: Stealthy page table-based attacks on enclaved execution. In Proceedings of the 26th USENIX Security Symposium. USENIX Association.</a:t>
            </a:r>
            <a:br>
              <a:rPr lang="en-US" sz="1100" dirty="0"/>
            </a:br>
            <a:r>
              <a:rPr lang="en-US" sz="1100" dirty="0"/>
              <a:t>[18] </a:t>
            </a:r>
            <a:r>
              <a:rPr lang="en-US" sz="1100" dirty="0" err="1"/>
              <a:t>Wenhao</a:t>
            </a:r>
            <a:r>
              <a:rPr lang="en-US" sz="1100" dirty="0"/>
              <a:t> Wang, </a:t>
            </a:r>
            <a:r>
              <a:rPr lang="en-US" sz="1100" dirty="0" err="1"/>
              <a:t>Guoxing</a:t>
            </a:r>
            <a:r>
              <a:rPr lang="en-US" sz="1100" dirty="0"/>
              <a:t> Chen, </a:t>
            </a:r>
            <a:r>
              <a:rPr lang="en-US" sz="1100" dirty="0" err="1"/>
              <a:t>Xiaorui</a:t>
            </a:r>
            <a:r>
              <a:rPr lang="en-US" sz="1100" dirty="0"/>
              <a:t> Pan, </a:t>
            </a:r>
            <a:r>
              <a:rPr lang="en-US" sz="1100" dirty="0" err="1"/>
              <a:t>Yinqian</a:t>
            </a:r>
            <a:r>
              <a:rPr lang="en-US" sz="1100" dirty="0"/>
              <a:t> Zhang, </a:t>
            </a:r>
            <a:r>
              <a:rPr lang="en-US" sz="1100" dirty="0" err="1"/>
              <a:t>Xiaofeng</a:t>
            </a:r>
            <a:r>
              <a:rPr lang="en-US" sz="1100" dirty="0"/>
              <a:t> Wang, Vincent </a:t>
            </a:r>
            <a:r>
              <a:rPr lang="en-US" sz="1100" dirty="0" err="1"/>
              <a:t>Bindschaedler</a:t>
            </a:r>
            <a:r>
              <a:rPr lang="en-US" sz="1100" dirty="0"/>
              <a:t>, </a:t>
            </a:r>
            <a:r>
              <a:rPr lang="en-US" sz="1100" dirty="0" err="1"/>
              <a:t>Haixu</a:t>
            </a:r>
            <a:r>
              <a:rPr lang="en-US" sz="1100" dirty="0"/>
              <a:t> Tang, and Carl A. Gunter. 2017. Leaky Cauldron on the Dark Land: Understanding Memory Side-Channel Hazards in SGX. 2421–2434.</a:t>
            </a:r>
            <a:br>
              <a:rPr lang="en-US" sz="1100" dirty="0"/>
            </a:br>
            <a:r>
              <a:rPr lang="en-US" sz="1100" dirty="0"/>
              <a:t>[19] Yuval </a:t>
            </a:r>
            <a:r>
              <a:rPr lang="en-US" sz="1100" dirty="0" err="1"/>
              <a:t>Yarom</a:t>
            </a:r>
            <a:r>
              <a:rPr lang="en-US" sz="1100" dirty="0"/>
              <a:t> and Katrina Falkner. 2014. FLUSH+ RELOAD: A High Resolution, Low Noise, L3 Cache Side-Channel Attack.. In USENIX Security Symposium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329134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Attacks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Defenses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907731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242299"/>
            <a:ext cx="10668000" cy="38322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Computing environment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Shared resources executing user programs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Security inside the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A hardware solution needed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Intel SGX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Secure user code and data in the public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Protecting data inside the enclave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Privileged Operating System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Kernel space, hardware control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0B8A4-7CD5-40BA-B5CC-44A872CD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3" y="3485974"/>
            <a:ext cx="3703757" cy="22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77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782829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17 new instructions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Enclave created by OS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Contiguous physical memory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Base address randomly assigned from EPC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Hardware level memory encryption engine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Virtual to physical address translation done by OS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Interrupt </a:t>
            </a:r>
            <a:r>
              <a:rPr lang="en-US" sz="2400" dirty="0">
                <a:latin typeface="Sherman Sans Book"/>
              </a:rPr>
              <a:t>⇨</a:t>
            </a:r>
            <a:r>
              <a:rPr lang="en-US" sz="2400" dirty="0"/>
              <a:t> context switch – AEX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ECALLs &amp; OCALLs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SGX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605129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079295"/>
            <a:ext cx="10668000" cy="38322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 dirty="0"/>
              <a:t>Side-Channels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Attacks by analyzing system behavior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Cache attacks: Monitoring cache accesses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Timing attacks: Measuring time between computations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Page-fault attack: Monitoring page-faults and analyzing the pattern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Attack Model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Enclave protected by SGX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Sherman Sans Book"/>
              </a:rPr>
              <a:t>No stranger has the key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Operating System can manage task queues, interrupts, and exceptions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Viewing data transfer between memories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Program pinned to one core, no excessive interrupts, isolated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552A0-8A56-475F-BF74-1EE2243A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942" y="1589063"/>
            <a:ext cx="4333727" cy="2560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1FADC-7246-47BE-B876-2E46E3983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1" t="2318" r="2438" b="2960"/>
          <a:stretch/>
        </p:blipFill>
        <p:spPr>
          <a:xfrm>
            <a:off x="8101584" y="1022846"/>
            <a:ext cx="4090416" cy="18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Intentional Cache-Misses </a:t>
            </a:r>
            <a:r>
              <a:rPr lang="en-US" sz="2800" dirty="0">
                <a:latin typeface="Sherman Sans Book"/>
              </a:rPr>
              <a:t>⇨</a:t>
            </a:r>
            <a:r>
              <a:rPr lang="en-US" sz="2800" dirty="0"/>
              <a:t> Make program access memory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Time, trace, access patterns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Prime+Probe</a:t>
            </a:r>
            <a:endParaRPr lang="en-US" sz="2800" dirty="0"/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Prime: attacker executes conflicting cache lines ⇨ cache miss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Probe: executing all the cache lines and measuring execution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BBDF9-F951-4A20-AFB3-553EA8FE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76" y="4129476"/>
            <a:ext cx="5427447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</p:spPr>
            <p:txBody>
              <a:bodyPr/>
              <a:lstStyle/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RSA key extraction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Modular exponentiation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Large e, d, and n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>
                  <a:latin typeface="Sherman Sans Book"/>
                  <a:ea typeface="Cambria Math" panose="02040503050406030204" pitchFamily="18" charset="0"/>
                </a:endParaRP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Knowing m, e, and n it is extremely difficult to find d</a:t>
                </a: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Square and multiply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Typical algorithm ⇨ find the exponent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Secret dependent memory accesses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  <a:blipFill>
                <a:blip r:embed="rId2"/>
                <a:stretch>
                  <a:fillRect l="-743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98345-CA11-4104-9A49-E4A988DE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58" y="4299799"/>
            <a:ext cx="5779133" cy="1762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8A6FB-BBC1-4CFF-89BE-7D2ECCA2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3760" y="1334877"/>
            <a:ext cx="3540025" cy="1609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6C05A-8F3B-4FDA-A18B-435DDC896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114" y="4448473"/>
            <a:ext cx="4316804" cy="15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88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Basic page-fault attack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AEX on fault ⇨ base address of faulting page revealed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Cause intentional page faults ⇨ obtain page level trace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Monitor a specific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6C86D-394B-48E8-A788-D9382122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05" y="3630352"/>
            <a:ext cx="4985493" cy="2019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77DB1-152A-4533-A90C-7C76171A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01" y="3684229"/>
            <a:ext cx="4111371" cy="2009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8144C-6A5F-448A-AF81-04CD7B4A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48" y="1043230"/>
            <a:ext cx="3269552" cy="14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page-faults cause a high overhead =&gt; attack detection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Use page-table access and dirty bits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TLB caches PTEs and flags are not updated in 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Flush TLB using an IPI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Lots of IPIs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Time difference between two repeatedly accessed pages ⇨ different input dependent paths between pages ⇨ no interrupts between two pages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Still interrupts!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TLB is shared between two </a:t>
            </a:r>
            <a:r>
              <a:rPr lang="en-US" sz="2000" dirty="0" err="1">
                <a:latin typeface="Sherman Sans Book"/>
              </a:rPr>
              <a:t>hyperthreads</a:t>
            </a:r>
            <a:r>
              <a:rPr lang="en-US" sz="2000" dirty="0">
                <a:latin typeface="Sherman Sans Book"/>
              </a:rPr>
              <a:t> on same core ⇨ invalidate TLB entries ⇨ no IPIs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470586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traditional_widescreen_sherman_template_REV" id="{418FABB0-AFA1-3C42-88F0-126E60776543}" vid="{05C513C1-448A-6D45-A0D5-25B6F5ACB4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qe2</Template>
  <TotalTime>3980</TotalTime>
  <Words>1191</Words>
  <Application>Microsoft Office PowerPoint</Application>
  <PresentationFormat>Widescreen</PresentationFormat>
  <Paragraphs>199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Sherman Sans Book</vt:lpstr>
      <vt:lpstr>Sherman Serif Book</vt:lpstr>
      <vt:lpstr>Trebuchet MS</vt:lpstr>
      <vt:lpstr>Office Theme</vt:lpstr>
      <vt:lpstr>A Survey on SGX Enclave Privileged Side-Channel Attacks</vt:lpstr>
      <vt:lpstr>Contents</vt:lpstr>
      <vt:lpstr>Introduction</vt:lpstr>
      <vt:lpstr>Introduction</vt:lpstr>
      <vt:lpstr>Introduction</vt:lpstr>
      <vt:lpstr>Attacks</vt:lpstr>
      <vt:lpstr>Attacks</vt:lpstr>
      <vt:lpstr>Attacks</vt:lpstr>
      <vt:lpstr>Attacks</vt:lpstr>
      <vt:lpstr>Attacks</vt:lpstr>
      <vt:lpstr>Defenses</vt:lpstr>
      <vt:lpstr>Defenses</vt:lpstr>
      <vt:lpstr>Defenses</vt:lpstr>
      <vt:lpstr>Analysis</vt:lpstr>
      <vt:lpstr>Analysis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SGX Enclave Privileged Side-Channel Attacks</dc:title>
  <dc:creator>Amin Fallahi</dc:creator>
  <cp:lastModifiedBy>Amin Fallahi</cp:lastModifiedBy>
  <cp:revision>192</cp:revision>
  <dcterms:created xsi:type="dcterms:W3CDTF">2018-04-30T22:42:31Z</dcterms:created>
  <dcterms:modified xsi:type="dcterms:W3CDTF">2018-05-14T17:12:03Z</dcterms:modified>
</cp:coreProperties>
</file>