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557" y="4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20F9-ABD8-4B22-A389-3C76E4600E55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EBD2-CDDF-4216-8781-0B7AE84DF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20F9-ABD8-4B22-A389-3C76E4600E55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EBD2-CDDF-4216-8781-0B7AE84DF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0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20F9-ABD8-4B22-A389-3C76E4600E55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EBD2-CDDF-4216-8781-0B7AE84DF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7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20F9-ABD8-4B22-A389-3C76E4600E55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EBD2-CDDF-4216-8781-0B7AE84DF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1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20F9-ABD8-4B22-A389-3C76E4600E55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EBD2-CDDF-4216-8781-0B7AE84DF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9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20F9-ABD8-4B22-A389-3C76E4600E55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EBD2-CDDF-4216-8781-0B7AE84DF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1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20F9-ABD8-4B22-A389-3C76E4600E55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EBD2-CDDF-4216-8781-0B7AE84DF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20F9-ABD8-4B22-A389-3C76E4600E55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EBD2-CDDF-4216-8781-0B7AE84DF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4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20F9-ABD8-4B22-A389-3C76E4600E55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EBD2-CDDF-4216-8781-0B7AE84DF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20F9-ABD8-4B22-A389-3C76E4600E55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EBD2-CDDF-4216-8781-0B7AE84DF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6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20F9-ABD8-4B22-A389-3C76E4600E55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EBD2-CDDF-4216-8781-0B7AE84DF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8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820F9-ABD8-4B22-A389-3C76E4600E55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6EBD2-CDDF-4216-8781-0B7AE84DF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9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p3"/><Relationship Id="rId2" Type="http://schemas.microsoft.com/office/2007/relationships/media" Target="../media/media1.mp3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109" y="485414"/>
            <a:ext cx="2327234" cy="23272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2751153" y="2687230"/>
            <a:ext cx="738054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8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RANSansWeb" panose="020B0506030804020204" pitchFamily="34" charset="-78"/>
                <a:cs typeface="IRANSansWeb" panose="020B0506030804020204" pitchFamily="34" charset="-78"/>
              </a:rPr>
              <a:t>تنوین بر سر الف</a:t>
            </a:r>
            <a:endParaRPr lang="en-US" sz="8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6973" y="5521077"/>
            <a:ext cx="3621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dirty="0" smtClean="0">
                <a:latin typeface="IRANSansWeb" panose="020B0506030804020204" pitchFamily="34" charset="-78"/>
                <a:cs typeface="IRANSansWeb" panose="020B0506030804020204" pitchFamily="34" charset="-78"/>
              </a:rPr>
              <a:t>آموزش روخوانی و روانخوانی</a:t>
            </a:r>
            <a:endParaRPr lang="en-US" sz="24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74091" y="4413081"/>
            <a:ext cx="24272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66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ANSansWeb" panose="020B0506030804020204" pitchFamily="34" charset="-78"/>
                <a:cs typeface="IRANSansWeb" panose="020B0506030804020204" pitchFamily="34" charset="-78"/>
              </a:rPr>
              <a:t>قطعـ</a:t>
            </a:r>
            <a:r>
              <a:rPr lang="fa-IR" sz="6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ANSansWeb" panose="020B0506030804020204" pitchFamily="34" charset="-78"/>
                <a:cs typeface="IRANSansWeb" panose="020B0506030804020204" pitchFamily="34" charset="-78"/>
              </a:rPr>
              <a:t>ـا</a:t>
            </a:r>
            <a:r>
              <a:rPr lang="fa-IR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ANSansWeb" panose="020B0506030804020204" pitchFamily="34" charset="-78"/>
                <a:cs typeface="IRANSansWeb" panose="020B0506030804020204" pitchFamily="34" charset="-78"/>
              </a:rPr>
              <a:t>ً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pic>
        <p:nvPicPr>
          <p:cNvPr id="10" name="R003 -112-TanvinAlefe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89865" y="6209665"/>
            <a:ext cx="487363" cy="4873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61786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77"/>
    </mc:Choice>
    <mc:Fallback>
      <p:transition spd="slow" advTm="84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2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8" grpId="0"/>
    </p:bldLst>
  </p:timing>
  <p:extLst>
    <p:ext uri="{E180D4A7-C9FB-4DFB-919C-405C955672EB}">
      <p14:showEvtLst xmlns:p14="http://schemas.microsoft.com/office/powerpoint/2010/main">
        <p14:playEvt time="13" objId="10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04088" y="3499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Donut 6"/>
          <p:cNvSpPr/>
          <p:nvPr/>
        </p:nvSpPr>
        <p:spPr>
          <a:xfrm>
            <a:off x="6886221" y="637819"/>
            <a:ext cx="745067" cy="733778"/>
          </a:xfrm>
          <a:prstGeom prst="donut">
            <a:avLst>
              <a:gd name="adj" fmla="val 1423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1811867" y="637819"/>
            <a:ext cx="745067" cy="733778"/>
          </a:xfrm>
          <a:prstGeom prst="donut">
            <a:avLst>
              <a:gd name="adj" fmla="val 1423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76532" y="1004708"/>
            <a:ext cx="348685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1500" dirty="0" smtClean="0">
                <a:latin typeface="IRANSansWeb" panose="020B0506030804020204" pitchFamily="34" charset="-78"/>
                <a:cs typeface="IRANSansWeb" panose="020B0506030804020204" pitchFamily="34" charset="-78"/>
              </a:rPr>
              <a:t>حتم</a:t>
            </a:r>
            <a:r>
              <a:rPr lang="fa-IR" sz="11500" dirty="0">
                <a:latin typeface="IRANSansWeb" panose="020B0506030804020204" pitchFamily="34" charset="-78"/>
                <a:cs typeface="IRANSansWeb" panose="020B0506030804020204" pitchFamily="34" charset="-78"/>
              </a:rPr>
              <a:t>ـ</a:t>
            </a:r>
            <a:r>
              <a:rPr lang="fa-IR" sz="11500" dirty="0" smtClean="0">
                <a:latin typeface="IRANSansWeb" panose="020B0506030804020204" pitchFamily="34" charset="-78"/>
                <a:cs typeface="IRANSansWeb" panose="020B0506030804020204" pitchFamily="34" charset="-78"/>
              </a:rPr>
              <a:t>اً</a:t>
            </a:r>
            <a:endParaRPr lang="en-US" sz="115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3626" y="1004708"/>
            <a:ext cx="351410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1500" dirty="0" smtClean="0">
                <a:latin typeface="IRANSansWeb" panose="020B0506030804020204" pitchFamily="34" charset="-78"/>
                <a:cs typeface="IRANSansWeb" panose="020B0506030804020204" pitchFamily="34" charset="-78"/>
              </a:rPr>
              <a:t>قطعـاً</a:t>
            </a:r>
            <a:endParaRPr lang="en-US" sz="115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7820" y="925125"/>
            <a:ext cx="1167307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11500" dirty="0" smtClean="0">
                <a:solidFill>
                  <a:schemeClr val="bg1">
                    <a:lumMod val="75000"/>
                  </a:schemeClr>
                </a:solidFill>
                <a:latin typeface="IRANSansWeb" panose="020B0506030804020204" pitchFamily="34" charset="-78"/>
                <a:cs typeface="IRANSansWeb" panose="020B0506030804020204" pitchFamily="34" charset="-78"/>
              </a:rPr>
              <a:t>ـا</a:t>
            </a:r>
            <a:endParaRPr lang="en-US" sz="115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19495" y="925125"/>
            <a:ext cx="1167307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11500" dirty="0" smtClean="0">
                <a:solidFill>
                  <a:schemeClr val="bg1">
                    <a:lumMod val="75000"/>
                  </a:schemeClr>
                </a:solidFill>
                <a:latin typeface="IRANSansWeb" panose="020B0506030804020204" pitchFamily="34" charset="-78"/>
                <a:cs typeface="IRANSansWeb" panose="020B0506030804020204" pitchFamily="34" charset="-78"/>
              </a:rPr>
              <a:t>ـا</a:t>
            </a:r>
            <a:endParaRPr lang="en-US" sz="115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95823" y="4634086"/>
            <a:ext cx="254749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1500" dirty="0" smtClean="0">
                <a:latin typeface="IRANSansWeb" panose="020B0506030804020204" pitchFamily="34" charset="-78"/>
                <a:cs typeface="IRANSansWeb" panose="020B0506030804020204" pitchFamily="34" charset="-78"/>
              </a:rPr>
              <a:t>حتم</a:t>
            </a:r>
            <a:r>
              <a:rPr lang="fa-IR" sz="11500" dirty="0">
                <a:latin typeface="IRANSansWeb" panose="020B0506030804020204" pitchFamily="34" charset="-78"/>
                <a:cs typeface="IRANSansWeb" panose="020B0506030804020204" pitchFamily="34" charset="-78"/>
              </a:rPr>
              <a:t>ً</a:t>
            </a:r>
            <a:endParaRPr lang="en-US" sz="115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2917" y="4634086"/>
            <a:ext cx="266771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1500" dirty="0" smtClean="0">
                <a:latin typeface="IRANSansWeb" panose="020B0506030804020204" pitchFamily="34" charset="-78"/>
                <a:cs typeface="IRANSansWeb" panose="020B0506030804020204" pitchFamily="34" charset="-78"/>
              </a:rPr>
              <a:t>قطعً</a:t>
            </a:r>
            <a:endParaRPr lang="en-US" sz="115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14" name="Chevron 13"/>
          <p:cNvSpPr/>
          <p:nvPr/>
        </p:nvSpPr>
        <p:spPr>
          <a:xfrm rot="5400000">
            <a:off x="8518012" y="2665433"/>
            <a:ext cx="403890" cy="1761067"/>
          </a:xfrm>
          <a:prstGeom prst="chevron">
            <a:avLst>
              <a:gd name="adj" fmla="val 83299"/>
            </a:avLst>
          </a:prstGeom>
          <a:solidFill>
            <a:srgbClr val="C00000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Chevron 14"/>
          <p:cNvSpPr/>
          <p:nvPr/>
        </p:nvSpPr>
        <p:spPr>
          <a:xfrm rot="5400000">
            <a:off x="8518011" y="2790305"/>
            <a:ext cx="403890" cy="1761067"/>
          </a:xfrm>
          <a:prstGeom prst="chevron">
            <a:avLst>
              <a:gd name="adj" fmla="val 83299"/>
            </a:avLst>
          </a:prstGeom>
          <a:solidFill>
            <a:srgbClr val="C00000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Chevron 17"/>
          <p:cNvSpPr/>
          <p:nvPr/>
        </p:nvSpPr>
        <p:spPr>
          <a:xfrm rot="5400000">
            <a:off x="3545257" y="2665433"/>
            <a:ext cx="403890" cy="1761067"/>
          </a:xfrm>
          <a:prstGeom prst="chevron">
            <a:avLst>
              <a:gd name="adj" fmla="val 83299"/>
            </a:avLst>
          </a:prstGeom>
          <a:solidFill>
            <a:srgbClr val="C00000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Chevron 18"/>
          <p:cNvSpPr/>
          <p:nvPr/>
        </p:nvSpPr>
        <p:spPr>
          <a:xfrm rot="5400000">
            <a:off x="3545256" y="2790305"/>
            <a:ext cx="403890" cy="1761067"/>
          </a:xfrm>
          <a:prstGeom prst="chevron">
            <a:avLst>
              <a:gd name="adj" fmla="val 83299"/>
            </a:avLst>
          </a:prstGeom>
          <a:solidFill>
            <a:srgbClr val="C00000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3310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942">
        <p:fade/>
      </p:transition>
    </mc:Choice>
    <mc:Fallback>
      <p:transition spd="med" advTm="694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5" grpId="0"/>
      <p:bldP spid="6" grpId="0"/>
      <p:bldP spid="10" grpId="0"/>
      <p:bldP spid="11" grpId="0"/>
      <p:bldP spid="12" grpId="0"/>
      <p:bldP spid="13" grpId="0"/>
      <p:bldP spid="14" grpId="0" animBg="1"/>
      <p:bldP spid="15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311" y="878864"/>
            <a:ext cx="7716877" cy="49592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0310" y="878864"/>
            <a:ext cx="7716877" cy="495922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46375" y="3846032"/>
            <a:ext cx="12330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7200" dirty="0" smtClean="0">
                <a:solidFill>
                  <a:srgbClr val="333333"/>
                </a:solidFill>
                <a:latin typeface="IRANSansWeb" panose="020B0506030804020204" pitchFamily="34" charset="-78"/>
                <a:cs typeface="IRANSansWeb" panose="020B0506030804020204" pitchFamily="34" charset="-78"/>
              </a:rPr>
              <a:t>نَاراً</a:t>
            </a:r>
            <a:endParaRPr lang="en-US" sz="72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8953" y="3801280"/>
            <a:ext cx="39946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7200" dirty="0" smtClean="0">
                <a:solidFill>
                  <a:schemeClr val="bg1">
                    <a:lumMod val="75000"/>
                  </a:schemeClr>
                </a:solidFill>
                <a:latin typeface="IRANSansWeb" panose="020B0506030804020204" pitchFamily="34" charset="-78"/>
                <a:cs typeface="IRANSansWeb" panose="020B0506030804020204" pitchFamily="34" charset="-78"/>
              </a:rPr>
              <a:t>ا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 rot="10800000">
            <a:off x="4835738" y="4073044"/>
            <a:ext cx="488810" cy="746303"/>
          </a:xfrm>
          <a:prstGeom prst="chevron">
            <a:avLst>
              <a:gd name="adj" fmla="val 62206"/>
            </a:avLst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95683" y="3846030"/>
            <a:ext cx="10182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7200" dirty="0" smtClean="0">
                <a:solidFill>
                  <a:srgbClr val="333333"/>
                </a:solidFill>
                <a:latin typeface="IRANSansWeb" panose="020B0506030804020204" pitchFamily="34" charset="-78"/>
                <a:cs typeface="IRANSansWeb" panose="020B0506030804020204" pitchFamily="34" charset="-78"/>
              </a:rPr>
              <a:t>نَارً</a:t>
            </a:r>
            <a:endParaRPr lang="en-US" sz="72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4647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9881">
        <p:fade/>
      </p:transition>
    </mc:Choice>
    <mc:Fallback>
      <p:transition spd="med" advTm="988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747" y="1092517"/>
            <a:ext cx="7965965" cy="50949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70747" y="1092516"/>
            <a:ext cx="7965965" cy="50949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71846" y="5338882"/>
            <a:ext cx="174599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6000" dirty="0" smtClean="0">
                <a:solidFill>
                  <a:srgbClr val="333333"/>
                </a:solidFill>
                <a:latin typeface="IRANSansWeb" panose="020B0506030804020204" pitchFamily="34" charset="-78"/>
                <a:cs typeface="IRANSansWeb" panose="020B0506030804020204" pitchFamily="34" charset="-78"/>
              </a:rPr>
              <a:t>تَوّابـاً</a:t>
            </a:r>
            <a:endParaRPr lang="fa-IR" sz="6000" dirty="0" smtClean="0">
              <a:solidFill>
                <a:srgbClr val="333333"/>
              </a:solidFill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37979" y="5266838"/>
            <a:ext cx="69602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6000" dirty="0" smtClean="0">
                <a:solidFill>
                  <a:schemeClr val="bg1">
                    <a:lumMod val="75000"/>
                  </a:schemeClr>
                </a:solidFill>
                <a:latin typeface="IRANSansWeb" panose="020B0506030804020204" pitchFamily="34" charset="-78"/>
                <a:cs typeface="IRANSansWeb" panose="020B0506030804020204" pitchFamily="34" charset="-78"/>
              </a:rPr>
              <a:t>ـا</a:t>
            </a:r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 rot="10800000">
            <a:off x="2975055" y="5441136"/>
            <a:ext cx="488810" cy="746303"/>
          </a:xfrm>
          <a:prstGeom prst="chevron">
            <a:avLst>
              <a:gd name="adj" fmla="val 62206"/>
            </a:avLst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0971" y="5385048"/>
            <a:ext cx="1519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5400" dirty="0" smtClean="0">
                <a:solidFill>
                  <a:srgbClr val="333333"/>
                </a:solidFill>
                <a:latin typeface="IRANSansWeb" panose="020B0506030804020204" pitchFamily="34" charset="-78"/>
                <a:cs typeface="IRANSansWeb" panose="020B0506030804020204" pitchFamily="34" charset="-78"/>
              </a:rPr>
              <a:t>تَوّابً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7424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877">
        <p:fade/>
      </p:transition>
    </mc:Choice>
    <mc:Fallback>
      <p:transition spd="med" advTm="487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11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174" y="798653"/>
            <a:ext cx="9201873" cy="46145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29173" y="798653"/>
            <a:ext cx="9201873" cy="46145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21877" y="4212833"/>
            <a:ext cx="16305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7200" dirty="0" smtClean="0">
                <a:solidFill>
                  <a:srgbClr val="333333"/>
                </a:solidFill>
                <a:latin typeface="IRANSansWeb" panose="020B0506030804020204" pitchFamily="34" charset="-78"/>
                <a:cs typeface="IRANSansWeb" panose="020B0506030804020204" pitchFamily="34" charset="-78"/>
              </a:rPr>
              <a:t>کُفُواً</a:t>
            </a:r>
            <a:endParaRPr lang="en-US" sz="7200" dirty="0"/>
          </a:p>
        </p:txBody>
      </p:sp>
      <p:sp>
        <p:nvSpPr>
          <p:cNvPr id="7" name="Rectangle 6"/>
          <p:cNvSpPr/>
          <p:nvPr/>
        </p:nvSpPr>
        <p:spPr>
          <a:xfrm>
            <a:off x="3655744" y="4190255"/>
            <a:ext cx="39946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7200" dirty="0" smtClean="0">
                <a:solidFill>
                  <a:schemeClr val="bg1">
                    <a:lumMod val="75000"/>
                  </a:schemeClr>
                </a:solidFill>
                <a:latin typeface="IRANSansWeb" panose="020B0506030804020204" pitchFamily="34" charset="-78"/>
                <a:cs typeface="IRANSansWeb" panose="020B0506030804020204" pitchFamily="34" charset="-78"/>
              </a:rPr>
              <a:t>ا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 rot="10800000">
            <a:off x="2923716" y="4560425"/>
            <a:ext cx="578073" cy="693687"/>
          </a:xfrm>
          <a:prstGeom prst="chevron">
            <a:avLst>
              <a:gd name="adj" fmla="val 64016"/>
            </a:avLst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4582" y="4307103"/>
            <a:ext cx="14157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7200" dirty="0" smtClean="0">
                <a:solidFill>
                  <a:srgbClr val="333333"/>
                </a:solidFill>
                <a:latin typeface="IRANSansWeb" panose="020B0506030804020204" pitchFamily="34" charset="-78"/>
                <a:cs typeface="IRANSansWeb" panose="020B0506030804020204" pitchFamily="34" charset="-78"/>
              </a:rPr>
              <a:t>کُفُوً</a:t>
            </a:r>
            <a:endParaRPr lang="en-US" sz="7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2872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356">
        <p:fade/>
      </p:transition>
    </mc:Choice>
    <mc:Fallback>
      <p:transition spd="med" advTm="53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24015" y="2524019"/>
            <a:ext cx="1861407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11500" dirty="0" smtClean="0">
                <a:solidFill>
                  <a:srgbClr val="333333"/>
                </a:solidFill>
                <a:latin typeface="IRANSansWeb" panose="020B0506030804020204" pitchFamily="34" charset="-78"/>
                <a:cs typeface="IRANSansWeb" panose="020B0506030804020204" pitchFamily="34" charset="-78"/>
              </a:rPr>
              <a:t>نَاراً</a:t>
            </a:r>
            <a:endParaRPr lang="en-US" sz="115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46593" y="2479267"/>
            <a:ext cx="52770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11500" dirty="0" smtClean="0">
                <a:solidFill>
                  <a:schemeClr val="bg1">
                    <a:lumMod val="75000"/>
                  </a:schemeClr>
                </a:solidFill>
                <a:latin typeface="IRANSansWeb" panose="020B0506030804020204" pitchFamily="34" charset="-78"/>
                <a:cs typeface="IRANSansWeb" panose="020B0506030804020204" pitchFamily="34" charset="-78"/>
              </a:rPr>
              <a:t>ا</a:t>
            </a:r>
            <a:endParaRPr lang="en-US" sz="115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9583" y="2596063"/>
            <a:ext cx="317747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11500" dirty="0" smtClean="0">
                <a:solidFill>
                  <a:srgbClr val="333333"/>
                </a:solidFill>
                <a:latin typeface="IRANSansWeb" panose="020B0506030804020204" pitchFamily="34" charset="-78"/>
                <a:cs typeface="IRANSansWeb" panose="020B0506030804020204" pitchFamily="34" charset="-78"/>
              </a:rPr>
              <a:t>تَوّابـاً</a:t>
            </a:r>
            <a:endParaRPr lang="fa-IR" sz="11500" dirty="0" smtClean="0">
              <a:solidFill>
                <a:srgbClr val="333333"/>
              </a:solidFill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95716" y="2524019"/>
            <a:ext cx="1167307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11500" dirty="0" smtClean="0">
                <a:solidFill>
                  <a:schemeClr val="bg1">
                    <a:lumMod val="75000"/>
                  </a:schemeClr>
                </a:solidFill>
                <a:latin typeface="IRANSansWeb" panose="020B0506030804020204" pitchFamily="34" charset="-78"/>
                <a:cs typeface="IRANSansWeb" panose="020B0506030804020204" pitchFamily="34" charset="-78"/>
              </a:rPr>
              <a:t>ـا</a:t>
            </a:r>
            <a:endParaRPr lang="en-US" sz="115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3830" y="2501845"/>
            <a:ext cx="2492990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11500" dirty="0" smtClean="0">
                <a:solidFill>
                  <a:srgbClr val="333333"/>
                </a:solidFill>
                <a:latin typeface="IRANSansWeb" panose="020B0506030804020204" pitchFamily="34" charset="-78"/>
                <a:cs typeface="IRANSansWeb" panose="020B0506030804020204" pitchFamily="34" charset="-78"/>
              </a:rPr>
              <a:t>کُفُواً</a:t>
            </a:r>
            <a:endParaRPr lang="en-US" sz="11500" dirty="0"/>
          </a:p>
        </p:txBody>
      </p:sp>
      <p:sp>
        <p:nvSpPr>
          <p:cNvPr id="13" name="Rectangle 12"/>
          <p:cNvSpPr/>
          <p:nvPr/>
        </p:nvSpPr>
        <p:spPr>
          <a:xfrm>
            <a:off x="837697" y="2479267"/>
            <a:ext cx="52770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11500" dirty="0" smtClean="0">
                <a:solidFill>
                  <a:schemeClr val="bg1">
                    <a:lumMod val="75000"/>
                  </a:schemeClr>
                </a:solidFill>
                <a:latin typeface="IRANSansWeb" panose="020B0506030804020204" pitchFamily="34" charset="-78"/>
                <a:cs typeface="IRANSansWeb" panose="020B0506030804020204" pitchFamily="34" charset="-78"/>
              </a:rPr>
              <a:t>ا</a:t>
            </a:r>
            <a:endParaRPr lang="en-US" sz="115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317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967">
        <p:fade/>
      </p:transition>
    </mc:Choice>
    <mc:Fallback>
      <p:transition spd="med" advTm="696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2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6|0.7|0.6|0.7|0.7|0.6|0.5|0.5|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9|1.1|2.2|1.4|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8|0.9|0.9|0.6|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.1|0.8|0.7|0.8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6|0.5|0.7|0.5|0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30</Words>
  <Application>Microsoft Office PowerPoint</Application>
  <PresentationFormat>Widescreen</PresentationFormat>
  <Paragraphs>24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IRANSansWeb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 Goli</dc:creator>
  <cp:lastModifiedBy>amin Goli</cp:lastModifiedBy>
  <cp:revision>5</cp:revision>
  <dcterms:created xsi:type="dcterms:W3CDTF">2019-08-16T14:25:47Z</dcterms:created>
  <dcterms:modified xsi:type="dcterms:W3CDTF">2019-08-16T14:59:01Z</dcterms:modified>
</cp:coreProperties>
</file>