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346400" cy="37490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08">
          <p15:clr>
            <a:srgbClr val="A4A3A4"/>
          </p15:clr>
        </p15:guide>
        <p15:guide id="2" pos="8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0000"/>
    <a:srgbClr val="FF66CC"/>
    <a:srgbClr val="000099"/>
    <a:srgbClr val="1C57AE"/>
    <a:srgbClr val="326580"/>
    <a:srgbClr val="000080"/>
    <a:srgbClr val="326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611" autoAdjust="0"/>
    <p:restoredTop sz="94660"/>
  </p:normalViewPr>
  <p:slideViewPr>
    <p:cSldViewPr>
      <p:cViewPr>
        <p:scale>
          <a:sx n="33" d="100"/>
          <a:sy n="33" d="100"/>
        </p:scale>
        <p:origin x="1286" y="-922"/>
      </p:cViewPr>
      <p:guideLst>
        <p:guide orient="horz" pos="11808"/>
        <p:guide pos="8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663" y="11645900"/>
            <a:ext cx="24095075" cy="8035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1325" y="21243925"/>
            <a:ext cx="19843750" cy="9582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A5F7C-75FF-4B2F-AE4F-3C76FF53A4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D580A-1A2C-454F-BAD1-832B69D08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1775" y="1501775"/>
            <a:ext cx="6378575" cy="3198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6050" y="1501775"/>
            <a:ext cx="18983325" cy="3198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78B6A-AB49-4B83-A3C2-4FE7F099E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BA3CC-FC9D-44C8-A5FE-F986CBB611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24090313"/>
            <a:ext cx="24093487" cy="74469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63" y="15889288"/>
            <a:ext cx="24093487" cy="8201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ACB20-2107-44BE-B2CC-B14EAF0C5A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8748713"/>
            <a:ext cx="12680950" cy="24741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49400" y="8748713"/>
            <a:ext cx="12680950" cy="24741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36779-5E9A-4021-987F-BF467783E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38" y="1501775"/>
            <a:ext cx="25511125" cy="6248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638" y="8391525"/>
            <a:ext cx="12523787" cy="34972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638" y="11888788"/>
            <a:ext cx="12523787" cy="216011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00213" y="8391525"/>
            <a:ext cx="12528550" cy="34972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00213" y="11888788"/>
            <a:ext cx="12528550" cy="216011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956E3-F925-4B2F-B67C-0362A17B4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17E28-2953-45E5-BD57-5C994F1D70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80DBE-A355-4BA7-A4A1-D5B2B94064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38" y="1492250"/>
            <a:ext cx="9324975" cy="6353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338" y="1492250"/>
            <a:ext cx="15846425" cy="31997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638" y="7845425"/>
            <a:ext cx="9324975" cy="25644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62F62-D126-4928-99D9-2AD7889DA3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0" y="26242963"/>
            <a:ext cx="17008475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6250" y="3349625"/>
            <a:ext cx="17008475" cy="224948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250" y="29341763"/>
            <a:ext cx="17008475" cy="4398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66C71-E6FB-43EF-A40A-1B5FF2B494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6050" y="1501775"/>
            <a:ext cx="255143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5983" tIns="187992" rIns="375983" bIns="187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16050" y="8748713"/>
            <a:ext cx="25514300" cy="247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5983" tIns="187992" rIns="375983" bIns="187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16050" y="34140775"/>
            <a:ext cx="66167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5983" tIns="187992" rIns="375983" bIns="187992" numCol="1" anchor="t" anchorCtr="0" compatLnSpc="1">
            <a:prstTxWarp prst="textNoShape">
              <a:avLst/>
            </a:prstTxWarp>
          </a:bodyPr>
          <a:lstStyle>
            <a:lvl1pPr algn="l" defTabSz="3759200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683750" y="34140775"/>
            <a:ext cx="89789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5983" tIns="187992" rIns="375983" bIns="187992" numCol="1" anchor="t" anchorCtr="0" compatLnSpc="1">
            <a:prstTxWarp prst="textNoShape">
              <a:avLst/>
            </a:prstTxWarp>
          </a:bodyPr>
          <a:lstStyle>
            <a:lvl1pPr defTabSz="3759200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313650" y="34140775"/>
            <a:ext cx="66167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5983" tIns="187992" rIns="375983" bIns="187992" numCol="1" anchor="t" anchorCtr="0" compatLnSpc="1">
            <a:prstTxWarp prst="textNoShape">
              <a:avLst/>
            </a:prstTxWarp>
          </a:bodyPr>
          <a:lstStyle>
            <a:lvl1pPr algn="r" defTabSz="3759200">
              <a:defRPr sz="5800"/>
            </a:lvl1pPr>
          </a:lstStyle>
          <a:p>
            <a:fld id="{1631B78A-CB47-44DA-8976-E15FEA91D4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2pPr>
      <a:lvl3pPr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3pPr>
      <a:lvl4pPr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4pPr>
      <a:lvl5pPr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5pPr>
      <a:lvl6pPr marL="457200"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6pPr>
      <a:lvl7pPr marL="914400"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7pPr>
      <a:lvl8pPr marL="1371600"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8pPr>
      <a:lvl9pPr marL="1828800" algn="ctr" defTabSz="375920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59200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2763" indent="-1171575" algn="l" defTabSz="3759200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42975" algn="l" defTabSz="3759200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1775" indent="-939800" algn="l" defTabSz="3759200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4pPr>
      <a:lvl5pPr marL="8461375" indent="-938213" algn="l" defTabSz="3759200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5pPr>
      <a:lvl6pPr marL="8918575" indent="-938213" algn="l" defTabSz="3759200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9375775" indent="-938213" algn="l" defTabSz="3759200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9832975" indent="-938213" algn="l" defTabSz="3759200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0290175" indent="-938213" algn="l" defTabSz="3759200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Text Box 1009"/>
          <p:cNvSpPr txBox="1">
            <a:spLocks noChangeAspect="1" noChangeArrowheads="1"/>
          </p:cNvSpPr>
          <p:nvPr/>
        </p:nvSpPr>
        <p:spPr bwMode="auto">
          <a:xfrm>
            <a:off x="13884276" y="18459794"/>
            <a:ext cx="13030199" cy="1877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1" tIns="45705" rIns="91411" bIns="45705">
            <a:spAutoFit/>
          </a:bodyPr>
          <a:lstStyle/>
          <a:p>
            <a:pPr marL="342900" indent="-342900" algn="r" defTabSz="3552825" rtl="1">
              <a:spcBef>
                <a:spcPct val="50000"/>
              </a:spcBef>
            </a:pPr>
            <a:r>
              <a:rPr lang="fa-I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2. طراحی</a:t>
            </a:r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r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 معماری شبکه:</a:t>
            </a:r>
          </a:p>
          <a:p>
            <a:pPr algn="r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 </a:t>
            </a: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معماری استفاده شده برای طراحی شبکه این سیستم معماری کلاینت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-</a:t>
            </a: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سرور است. اجزاء این</a:t>
            </a:r>
          </a:p>
          <a:p>
            <a:pPr algn="r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 طراحی عبارتند از:</a:t>
            </a: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1371600" lvl="2" indent="-457200" algn="just" defTabSz="3552825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تجهیزات</a:t>
            </a:r>
          </a:p>
          <a:p>
            <a:pPr marL="1371600" lvl="2" indent="-457200" algn="just" defTabSz="3552825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کنترلر</a:t>
            </a:r>
          </a:p>
          <a:p>
            <a:pPr marL="1371600" lvl="2" indent="-457200" algn="just" defTabSz="3552825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سرور</a:t>
            </a:r>
          </a:p>
          <a:p>
            <a:pPr marL="1371600" lvl="2" indent="-457200" algn="just" defTabSz="3552825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کلاینت</a:t>
            </a:r>
          </a:p>
          <a:p>
            <a:pPr algn="r" defTabSz="3552825" rtl="1">
              <a:spcBef>
                <a:spcPct val="50000"/>
              </a:spcBef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defTabSz="3552825" rtl="1">
              <a:spcBef>
                <a:spcPct val="50000"/>
              </a:spcBef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defTabSz="3552825" rtl="1">
              <a:spcBef>
                <a:spcPct val="50000"/>
              </a:spcBef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defTabSz="3552825" rtl="1">
              <a:spcBef>
                <a:spcPct val="50000"/>
              </a:spcBef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 defTabSz="3552825" rtl="1">
              <a:spcBef>
                <a:spcPct val="50000"/>
              </a:spcBef>
            </a:pPr>
            <a:r>
              <a:rPr lang="fa-IR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 پایگاه داده:</a:t>
            </a:r>
          </a:p>
          <a:p>
            <a:pPr algn="r" defTabSz="3552825" rtl="1">
              <a:spcBef>
                <a:spcPct val="50000"/>
              </a:spcBef>
            </a:pP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 داده های این سامانه همگی ساده و قابل ذخیره سازی به صورت متنی هستند در نتیجه از مدل </a:t>
            </a:r>
          </a:p>
          <a:p>
            <a:pPr algn="r" defTabSz="3552825" rtl="1">
              <a:spcBef>
                <a:spcPct val="50000"/>
              </a:spcBef>
            </a:pP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 رابطه‌ای برای پیاده‌سازی موجودیت ها و روابط بین آن ها استفاده شده است.</a:t>
            </a:r>
          </a:p>
          <a:p>
            <a:pPr algn="r" defTabSz="3552825" rtl="1">
              <a:spcBef>
                <a:spcPct val="50000"/>
              </a:spcBef>
            </a:pP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 ارتباط با پایگاه داده از طریق ابزار واسط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Django ORM</a:t>
            </a: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انجام می‌شود.</a:t>
            </a:r>
          </a:p>
          <a:p>
            <a:pPr algn="r" defTabSz="3552825" rtl="1">
              <a:spcBef>
                <a:spcPct val="50000"/>
              </a:spcBef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342900" indent="-342900" algn="r" defTabSz="3552825" rtl="1">
              <a:spcBef>
                <a:spcPct val="50000"/>
              </a:spcBef>
            </a:pPr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29" name="Line 1057"/>
          <p:cNvSpPr>
            <a:spLocks noChangeAspect="1" noChangeShapeType="1"/>
          </p:cNvSpPr>
          <p:nvPr/>
        </p:nvSpPr>
        <p:spPr bwMode="auto">
          <a:xfrm>
            <a:off x="1311275" y="6172200"/>
            <a:ext cx="256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30" name="Text Box 1058"/>
          <p:cNvSpPr txBox="1">
            <a:spLocks noChangeAspect="1" noChangeArrowheads="1"/>
          </p:cNvSpPr>
          <p:nvPr/>
        </p:nvSpPr>
        <p:spPr bwMode="auto">
          <a:xfrm>
            <a:off x="2167731" y="1085926"/>
            <a:ext cx="23545800" cy="5078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11" tIns="45705" rIns="91411" bIns="45705">
            <a:spAutoFit/>
          </a:bodyPr>
          <a:lstStyle/>
          <a:p>
            <a:pPr rtl="1"/>
            <a:r>
              <a:rPr lang="fa-IR" sz="7200" dirty="0">
                <a:latin typeface="Times New Roman" panose="02020603050405020304" pitchFamily="18" charset="0"/>
                <a:cs typeface="B Koodak" panose="00000700000000000000" pitchFamily="2" charset="-78"/>
              </a:rPr>
              <a:t>سامانه نرم‌افزاری استفاده از داده های </a:t>
            </a:r>
          </a:p>
          <a:p>
            <a:pPr rtl="1"/>
            <a:r>
              <a:rPr lang="fa-IR" sz="7200" dirty="0">
                <a:latin typeface="Times New Roman" panose="02020603050405020304" pitchFamily="18" charset="0"/>
                <a:cs typeface="B Koodak" panose="00000700000000000000" pitchFamily="2" charset="-78"/>
              </a:rPr>
              <a:t>لحظه ای هواشناسی در خانه هوشمند</a:t>
            </a:r>
          </a:p>
          <a:p>
            <a:pPr rtl="1"/>
            <a:endParaRPr lang="fa-IR" sz="7200" dirty="0">
              <a:latin typeface="Times New Roman" panose="02020603050405020304" pitchFamily="18" charset="0"/>
              <a:cs typeface="B Koodak" panose="00000700000000000000" pitchFamily="2" charset="-78"/>
            </a:endParaRPr>
          </a:p>
          <a:p>
            <a:r>
              <a:rPr lang="fa-IR" sz="5400" dirty="0">
                <a:cs typeface="B Koodak" pitchFamily="2" charset="-78"/>
              </a:rPr>
              <a:t>نام و نام خانوادگی: امین حلوائی اردکانی</a:t>
            </a:r>
          </a:p>
          <a:p>
            <a:r>
              <a:rPr lang="fa-IR" sz="5400" dirty="0">
                <a:cs typeface="B Koodak" pitchFamily="2" charset="-78"/>
              </a:rPr>
              <a:t>استاد راهنما: دکتر مسعود رضا هاشمی</a:t>
            </a:r>
          </a:p>
        </p:txBody>
      </p:sp>
      <p:sp>
        <p:nvSpPr>
          <p:cNvPr id="4189" name="Rectangle 1117"/>
          <p:cNvSpPr>
            <a:spLocks noChangeAspect="1" noChangeArrowheads="1"/>
          </p:cNvSpPr>
          <p:nvPr/>
        </p:nvSpPr>
        <p:spPr bwMode="auto">
          <a:xfrm>
            <a:off x="228600" y="457200"/>
            <a:ext cx="27424063" cy="36564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190" name="Rectangle 1118"/>
          <p:cNvSpPr>
            <a:spLocks noChangeArrowheads="1"/>
          </p:cNvSpPr>
          <p:nvPr/>
        </p:nvSpPr>
        <p:spPr bwMode="auto">
          <a:xfrm>
            <a:off x="457200" y="685800"/>
            <a:ext cx="26966863" cy="361076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205" name="Text Box 1133"/>
          <p:cNvSpPr txBox="1">
            <a:spLocks noChangeAspect="1" noChangeArrowheads="1"/>
          </p:cNvSpPr>
          <p:nvPr/>
        </p:nvSpPr>
        <p:spPr bwMode="auto">
          <a:xfrm>
            <a:off x="5851730" y="20113508"/>
            <a:ext cx="2130015" cy="76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1" tIns="45705" rIns="91411" bIns="45705">
            <a:spAutoFit/>
          </a:bodyPr>
          <a:lstStyle/>
          <a:p>
            <a:pPr marL="342900" indent="-342900" algn="r" defTabSz="3552825" rtl="1">
              <a:spcBef>
                <a:spcPct val="50000"/>
              </a:spcBef>
            </a:pPr>
            <a:r>
              <a:rPr lang="fa-I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جمع‌بندی </a:t>
            </a:r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211" name="Rectangle 1139"/>
          <p:cNvSpPr>
            <a:spLocks noChangeArrowheads="1"/>
          </p:cNvSpPr>
          <p:nvPr/>
        </p:nvSpPr>
        <p:spPr bwMode="auto">
          <a:xfrm>
            <a:off x="13376274" y="18160324"/>
            <a:ext cx="13598526" cy="17901325"/>
          </a:xfrm>
          <a:prstGeom prst="rect">
            <a:avLst/>
          </a:prstGeom>
          <a:noFill/>
          <a:ln w="76200">
            <a:solidFill>
              <a:srgbClr val="3265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759200"/>
            <a:endParaRPr lang="en-US" b="1"/>
          </a:p>
        </p:txBody>
      </p:sp>
      <p:sp>
        <p:nvSpPr>
          <p:cNvPr id="4212" name="Rectangle 1140"/>
          <p:cNvSpPr>
            <a:spLocks noChangeArrowheads="1"/>
          </p:cNvSpPr>
          <p:nvPr/>
        </p:nvSpPr>
        <p:spPr bwMode="auto">
          <a:xfrm>
            <a:off x="914397" y="21197838"/>
            <a:ext cx="12172952" cy="14892389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214" name="Rectangle 1142"/>
          <p:cNvSpPr>
            <a:spLocks noChangeArrowheads="1"/>
          </p:cNvSpPr>
          <p:nvPr/>
        </p:nvSpPr>
        <p:spPr bwMode="auto">
          <a:xfrm>
            <a:off x="914399" y="6629401"/>
            <a:ext cx="12172951" cy="7019475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216" name="Rectangle 1144"/>
          <p:cNvSpPr>
            <a:spLocks noChangeArrowheads="1"/>
          </p:cNvSpPr>
          <p:nvPr/>
        </p:nvSpPr>
        <p:spPr bwMode="auto">
          <a:xfrm>
            <a:off x="13376274" y="6629398"/>
            <a:ext cx="13598526" cy="11293424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759200"/>
            <a:endParaRPr lang="en-US" i="1"/>
          </a:p>
        </p:txBody>
      </p:sp>
      <p:sp>
        <p:nvSpPr>
          <p:cNvPr id="4241" name="Rectangle 1169"/>
          <p:cNvSpPr>
            <a:spLocks noChangeArrowheads="1"/>
          </p:cNvSpPr>
          <p:nvPr/>
        </p:nvSpPr>
        <p:spPr bwMode="auto">
          <a:xfrm>
            <a:off x="914397" y="20113508"/>
            <a:ext cx="12172952" cy="859023"/>
          </a:xfrm>
          <a:prstGeom prst="rect">
            <a:avLst/>
          </a:prstGeom>
          <a:solidFill>
            <a:srgbClr val="FF66CC">
              <a:alpha val="10001"/>
            </a:srgbClr>
          </a:solidFill>
          <a:ln w="76200">
            <a:solidFill>
              <a:srgbClr val="3265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759200"/>
            <a:endParaRPr lang="en-US" b="1" dirty="0"/>
          </a:p>
        </p:txBody>
      </p:sp>
      <p:sp>
        <p:nvSpPr>
          <p:cNvPr id="4248" name="Rectangle 1176"/>
          <p:cNvSpPr>
            <a:spLocks noChangeArrowheads="1"/>
          </p:cNvSpPr>
          <p:nvPr/>
        </p:nvSpPr>
        <p:spPr bwMode="auto">
          <a:xfrm>
            <a:off x="0" y="0"/>
            <a:ext cx="28346400" cy="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250" name="Rectangle 1178"/>
          <p:cNvSpPr>
            <a:spLocks noChangeArrowheads="1"/>
          </p:cNvSpPr>
          <p:nvPr/>
        </p:nvSpPr>
        <p:spPr bwMode="auto">
          <a:xfrm>
            <a:off x="0" y="18516600"/>
            <a:ext cx="28346400" cy="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253" name="Rectangle 1181"/>
          <p:cNvSpPr>
            <a:spLocks noChangeArrowheads="1"/>
          </p:cNvSpPr>
          <p:nvPr/>
        </p:nvSpPr>
        <p:spPr bwMode="auto">
          <a:xfrm>
            <a:off x="0" y="0"/>
            <a:ext cx="28346400" cy="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254" name="Rectangle 1182"/>
          <p:cNvSpPr>
            <a:spLocks noChangeArrowheads="1"/>
          </p:cNvSpPr>
          <p:nvPr/>
        </p:nvSpPr>
        <p:spPr bwMode="auto">
          <a:xfrm>
            <a:off x="0" y="457200"/>
            <a:ext cx="342900" cy="6096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3400">
                <a:ea typeface="MS Mincho" pitchFamily="49" charset="-128"/>
                <a:cs typeface="Times New Roman" pitchFamily="18" charset="0"/>
              </a:rPr>
              <a:t> </a:t>
            </a:r>
            <a:endParaRPr lang="en-US" sz="1800">
              <a:ea typeface="MS Mincho" pitchFamily="49" charset="-128"/>
              <a:cs typeface="Times New Roman" pitchFamily="18" charset="0"/>
            </a:endParaRPr>
          </a:p>
        </p:txBody>
      </p:sp>
      <p:graphicFrame>
        <p:nvGraphicFramePr>
          <p:cNvPr id="4255" name="Object 1183"/>
          <p:cNvGraphicFramePr>
            <a:graphicFrameLocks noChangeAspect="1"/>
          </p:cNvGraphicFramePr>
          <p:nvPr/>
        </p:nvGraphicFramePr>
        <p:xfrm>
          <a:off x="14116050" y="18637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6050" y="186372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" name="Rectangle 1188"/>
          <p:cNvSpPr>
            <a:spLocks noChangeArrowheads="1"/>
          </p:cNvSpPr>
          <p:nvPr/>
        </p:nvSpPr>
        <p:spPr bwMode="auto">
          <a:xfrm>
            <a:off x="0" y="0"/>
            <a:ext cx="28346400" cy="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268" name="Rectangle 1196"/>
          <p:cNvSpPr>
            <a:spLocks noChangeArrowheads="1"/>
          </p:cNvSpPr>
          <p:nvPr/>
        </p:nvSpPr>
        <p:spPr bwMode="auto">
          <a:xfrm>
            <a:off x="0" y="0"/>
            <a:ext cx="28346400" cy="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270" name="Rectangle 1198"/>
          <p:cNvSpPr>
            <a:spLocks noChangeArrowheads="1"/>
          </p:cNvSpPr>
          <p:nvPr/>
        </p:nvSpPr>
        <p:spPr bwMode="auto">
          <a:xfrm>
            <a:off x="0" y="18535650"/>
            <a:ext cx="28346400" cy="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273" name="Rectangle 1201"/>
          <p:cNvSpPr>
            <a:spLocks noChangeArrowheads="1"/>
          </p:cNvSpPr>
          <p:nvPr/>
        </p:nvSpPr>
        <p:spPr bwMode="auto">
          <a:xfrm>
            <a:off x="0" y="18388013"/>
            <a:ext cx="28346400" cy="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pic>
        <p:nvPicPr>
          <p:cNvPr id="4280" name="Picture 1208" descr="https://media.licdn.com/mpr/mpr/shrink_160_160/p/5/005/03a/33f/0bb765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1275" y="2758765"/>
            <a:ext cx="3124200" cy="3124202"/>
          </a:xfrm>
          <a:prstGeom prst="rect">
            <a:avLst/>
          </a:prstGeom>
          <a:noFill/>
        </p:spPr>
      </p:pic>
      <p:sp>
        <p:nvSpPr>
          <p:cNvPr id="45" name="Text Box 1158">
            <a:extLst>
              <a:ext uri="{FF2B5EF4-FFF2-40B4-BE49-F238E27FC236}">
                <a16:creationId xmlns:a16="http://schemas.microsoft.com/office/drawing/2014/main" id="{6C9B7AC8-A79F-4509-A74A-013E2814E9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716001" y="6838643"/>
            <a:ext cx="13030200" cy="1086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1" tIns="45705" rIns="91411" bIns="45705">
            <a:spAutoFit/>
          </a:bodyPr>
          <a:lstStyle/>
          <a:p>
            <a:pPr algn="r" defTabSz="3552825" rtl="1">
              <a:spcBef>
                <a:spcPct val="50000"/>
              </a:spcBef>
            </a:pPr>
            <a:r>
              <a:rPr lang="fa-I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1. مقدمه</a:t>
            </a:r>
            <a:endParaRPr lang="fa-IR" sz="4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مفهوم:</a:t>
            </a:r>
          </a:p>
          <a:p>
            <a:pPr algn="just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طراحی و پیاده‌سازی سامانه ای در جهت بهره‌ مندی از داده های هواشناسی در یک خانه هوشمند.</a:t>
            </a:r>
          </a:p>
          <a:p>
            <a:pPr algn="just" defTabSz="3552825" rtl="1">
              <a:spcBef>
                <a:spcPct val="50000"/>
              </a:spcBef>
              <a:buFont typeface="Wingdings" pitchFamily="2" charset="2"/>
              <a:buNone/>
            </a:pP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 defTabSz="3552825" rtl="1">
              <a:spcBef>
                <a:spcPct val="50000"/>
              </a:spcBef>
            </a:pPr>
            <a:r>
              <a:rPr lang="fa-IR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روش:</a:t>
            </a:r>
          </a:p>
          <a:p>
            <a:pPr algn="just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استفاده از واسط ارتباطی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REST</a:t>
            </a: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برای پیاده‌سازی یک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RESTful API</a:t>
            </a: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با بهره‌گیری از دو ابزار قدرتمند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Django</a:t>
            </a: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و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FastAPI</a:t>
            </a: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.</a:t>
            </a:r>
          </a:p>
          <a:p>
            <a:pPr lvl="2" algn="just" defTabSz="3552825" rtl="1">
              <a:spcBef>
                <a:spcPct val="50000"/>
              </a:spcBef>
            </a:pP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نیازمندی های سامانه:</a:t>
            </a: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نیازمندی های کارکردی: 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1371600" lvl="2" indent="-457200" algn="just" defTabSz="3552825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مدیریت کاربران</a:t>
            </a:r>
          </a:p>
          <a:p>
            <a:pPr marL="1371600" lvl="2" indent="-457200" algn="just" defTabSz="3552825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خودکار سازی فرایند دریافت داده های هواشناسی</a:t>
            </a:r>
          </a:p>
          <a:p>
            <a:pPr algn="just" defTabSz="3552825" rtl="1">
              <a:spcBef>
                <a:spcPct val="50000"/>
              </a:spcBef>
              <a:buFont typeface="Wingdings" pitchFamily="2" charset="2"/>
              <a:buNone/>
            </a:pP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نیازمندی های غیرکارکردی: </a:t>
            </a:r>
          </a:p>
          <a:p>
            <a:pPr marL="1371600" lvl="2" indent="-457200" algn="just" defTabSz="3552825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امنیت</a:t>
            </a:r>
          </a:p>
          <a:p>
            <a:pPr marL="1371600" lvl="2" indent="-457200" algn="just" defTabSz="3552825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حجم کم ترافیک شبکه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</p:txBody>
      </p:sp>
      <p:sp>
        <p:nvSpPr>
          <p:cNvPr id="52" name="Text Box 1009">
            <a:extLst>
              <a:ext uri="{FF2B5EF4-FFF2-40B4-BE49-F238E27FC236}">
                <a16:creationId xmlns:a16="http://schemas.microsoft.com/office/drawing/2014/main" id="{8C58506E-9D44-4454-A80E-B0405D60145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03324" y="6809391"/>
            <a:ext cx="11658600" cy="125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1" tIns="45705" rIns="91411" bIns="45705">
            <a:spAutoFit/>
          </a:bodyPr>
          <a:lstStyle/>
          <a:p>
            <a:pPr marL="342900" indent="-342900" algn="r" defTabSz="3552825" rtl="1">
              <a:spcBef>
                <a:spcPct val="50000"/>
              </a:spcBef>
            </a:pPr>
            <a:r>
              <a:rPr lang="fa-I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3. فرایند ها:</a:t>
            </a:r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r" defTabSz="3552825" rtl="1">
              <a:spcBef>
                <a:spcPct val="50000"/>
              </a:spcBef>
            </a:pPr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ثبت کنترلر و  دریافت تنظیمات هواشناسی</a:t>
            </a:r>
          </a:p>
          <a:p>
            <a:pPr marL="457200" indent="-457200" algn="r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r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 defTabSz="3552825" rtl="1">
              <a:spcBef>
                <a:spcPct val="50000"/>
              </a:spcBef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r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r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r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r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r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</p:txBody>
      </p:sp>
      <p:sp>
        <p:nvSpPr>
          <p:cNvPr id="60" name="Text Box 1009">
            <a:extLst>
              <a:ext uri="{FF2B5EF4-FFF2-40B4-BE49-F238E27FC236}">
                <a16:creationId xmlns:a16="http://schemas.microsoft.com/office/drawing/2014/main" id="{CC852E53-F2A4-41B7-8DD7-E9A46423244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03324" y="20830723"/>
            <a:ext cx="11658600" cy="157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1" tIns="45705" rIns="91411" bIns="45705">
            <a:spAutoFit/>
          </a:bodyPr>
          <a:lstStyle/>
          <a:p>
            <a:pPr algn="r" defTabSz="3552825" rtl="1">
              <a:spcBef>
                <a:spcPct val="50000"/>
              </a:spcBef>
            </a:pPr>
            <a:endParaRPr lang="fa-IR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یک طرح برای معماری شبکه و پایگاه داده برای استفاده از داده های هواشناسی در یک خانه هوشمند ارائه شد.</a:t>
            </a:r>
          </a:p>
          <a:p>
            <a:pPr marL="457200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چند مورد از فعالیت های رایج در سیستم مانند ثبت کنترلر و دریافت خودکار داده ها از سرور بررسی شدند و روند آن ها در قالب دیاگرام هایی توضیح داده شد.</a:t>
            </a:r>
          </a:p>
          <a:p>
            <a:pPr marL="457200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marL="457200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ارائه راهکار هایی برای امنیت سیستم</a:t>
            </a:r>
          </a:p>
          <a:p>
            <a:pPr marL="914400" lvl="1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احراز هویت کاربران</a:t>
            </a:r>
          </a:p>
          <a:p>
            <a:pPr marL="914400" lvl="1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احراز هویت کنترلرها</a:t>
            </a:r>
          </a:p>
          <a:p>
            <a:pPr marL="457200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ارائه واسط های برنامه نویسی قابل بهره‌گیری در</a:t>
            </a:r>
          </a:p>
          <a:p>
            <a:pPr marL="914400" lvl="1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مدیریت کاربران</a:t>
            </a:r>
          </a:p>
          <a:p>
            <a:pPr marL="914400" lvl="1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مدیریت داده های هواشناسی</a:t>
            </a:r>
          </a:p>
          <a:p>
            <a:pPr marL="914400" lvl="1" indent="-457200" algn="just" defTabSz="3552825" rtl="1">
              <a:spcBef>
                <a:spcPct val="50000"/>
              </a:spcBef>
              <a:buFont typeface="Times New Roman" panose="02020603050405020304" pitchFamily="18" charset="0"/>
              <a:buChar char="‹"/>
            </a:pP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مدیریت خانه</a:t>
            </a:r>
          </a:p>
          <a:p>
            <a:pPr lvl="1"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lvl="1" algn="just" defTabSz="3552825" rtl="1">
              <a:spcBef>
                <a:spcPct val="50000"/>
              </a:spcBef>
            </a:pPr>
            <a:endParaRPr lang="fa-IR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B5C5E-1821-48A8-AE9C-7058C3D47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983" y="24781139"/>
            <a:ext cx="12735657" cy="7811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48E5F-B431-495C-A1F0-6FC2B5020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23" y="8355162"/>
            <a:ext cx="5590734" cy="5007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247ED-1250-4C1F-85C0-FD21B31AF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55" y="8408463"/>
            <a:ext cx="5679929" cy="4977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1769C-B341-4568-A6A6-81346F783F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3802" y="25166967"/>
            <a:ext cx="5359836" cy="3711349"/>
          </a:xfrm>
          <a:prstGeom prst="roundRect">
            <a:avLst>
              <a:gd name="adj" fmla="val 4007"/>
            </a:avLst>
          </a:prstGeom>
          <a:noFill/>
          <a:effectLst>
            <a:outerShdw blurRad="1270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DE904C-210B-40DE-ACB7-9BED6AE0712C}"/>
              </a:ext>
            </a:extLst>
          </p:cNvPr>
          <p:cNvSpPr txBox="1"/>
          <p:nvPr/>
        </p:nvSpPr>
        <p:spPr>
          <a:xfrm>
            <a:off x="13716000" y="18288000"/>
            <a:ext cx="914400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fa-I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0A959C-6BB5-46CE-8E0F-47305C5D81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9" y="25166967"/>
            <a:ext cx="5359835" cy="3711333"/>
          </a:xfrm>
          <a:prstGeom prst="roundRect">
            <a:avLst>
              <a:gd name="adj" fmla="val 4002"/>
            </a:avLst>
          </a:prstGeom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73913B-E151-4EA5-8493-EBE0E56CE46E}"/>
              </a:ext>
            </a:extLst>
          </p:cNvPr>
          <p:cNvSpPr txBox="1"/>
          <p:nvPr/>
        </p:nvSpPr>
        <p:spPr>
          <a:xfrm>
            <a:off x="7121404" y="28963749"/>
            <a:ext cx="55611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400" dirty="0">
                <a:cs typeface="B Koodak" panose="00000700000000000000" pitchFamily="2" charset="-78"/>
              </a:rPr>
              <a:t>دریافت داده‌ها در سمت کنترلر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62F33-C7E7-4E0F-B4B1-9C77FC7CACD5}"/>
              </a:ext>
            </a:extLst>
          </p:cNvPr>
          <p:cNvSpPr txBox="1"/>
          <p:nvPr/>
        </p:nvSpPr>
        <p:spPr>
          <a:xfrm>
            <a:off x="1161807" y="28963749"/>
            <a:ext cx="55611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400" dirty="0">
                <a:cs typeface="B Koodak" panose="00000700000000000000" pitchFamily="2" charset="-78"/>
              </a:rPr>
              <a:t>شروع فرایند ثبت کنترلر</a:t>
            </a:r>
          </a:p>
        </p:txBody>
      </p:sp>
      <p:sp>
        <p:nvSpPr>
          <p:cNvPr id="34" name="Rectangle 1142">
            <a:extLst>
              <a:ext uri="{FF2B5EF4-FFF2-40B4-BE49-F238E27FC236}">
                <a16:creationId xmlns:a16="http://schemas.microsoft.com/office/drawing/2014/main" id="{3B117AE1-2373-40DC-9185-28F01158D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835" y="13892335"/>
            <a:ext cx="12172951" cy="5971906"/>
          </a:xfrm>
          <a:prstGeom prst="rect">
            <a:avLst/>
          </a:prstGeom>
          <a:noFill/>
          <a:ln w="76200">
            <a:solidFill>
              <a:srgbClr val="3265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8EDF9-88DA-45CB-8499-CCBD57DB6B16}"/>
              </a:ext>
            </a:extLst>
          </p:cNvPr>
          <p:cNvSpPr txBox="1"/>
          <p:nvPr/>
        </p:nvSpPr>
        <p:spPr>
          <a:xfrm>
            <a:off x="1244841" y="14065470"/>
            <a:ext cx="11658600" cy="79406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4. رابطه ها:</a:t>
            </a:r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 rtl="1"/>
            <a:r>
              <a:rPr lang="fa-I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</a:t>
            </a:r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تبدیل دمای هوا به دمای تنظیم شده در کنترلر داخل خانه طبق رابطه زیر و سه مولفه </a:t>
            </a:r>
          </a:p>
          <a:p>
            <a:pPr algn="r" rtl="1"/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بازه دما، کیفیت عایق‌بندی خانه و ترجیحات کاربر انجام می‌شود.</a:t>
            </a:r>
          </a:p>
          <a:p>
            <a:pPr algn="r" rtl="1"/>
            <a:r>
              <a:rPr lang="fa-I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B Koodak" panose="00000700000000000000" pitchFamily="2" charset="-78"/>
              </a:rPr>
              <a:t> مولفه ها از جنس درصد هستند.</a:t>
            </a:r>
          </a:p>
          <a:p>
            <a:pPr algn="r" rtl="1"/>
            <a:endParaRPr lang="fa-IR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 rtl="1"/>
            <a:endParaRPr lang="fa-IR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/>
            <a:endParaRPr lang="fa-IR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/>
            <a:endParaRPr lang="fa-IR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/>
            <a:endParaRPr lang="fa-IR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/>
            <a:endParaRPr lang="fa-IR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B Koodak" panose="00000700000000000000" pitchFamily="2" charset="-78"/>
            </a:endParaRPr>
          </a:p>
          <a:p>
            <a:pPr algn="r"/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r"/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E5794-6526-46CA-82F4-3DE37F20CB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307772"/>
            <a:ext cx="6381546" cy="511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3A36A-CC02-41F7-B5EB-25E5CBB51A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8268632"/>
            <a:ext cx="7315201" cy="4369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229E0D-A371-4BE8-A834-DB5B098B27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6446001"/>
            <a:ext cx="1858343" cy="3256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75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75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330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Default Design</vt:lpstr>
      <vt:lpstr>Equation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Sample1</dc:title>
  <dc:creator>Amin Halvaei</dc:creator>
  <cp:lastModifiedBy>amin halvaei</cp:lastModifiedBy>
  <cp:revision>179</cp:revision>
  <dcterms:created xsi:type="dcterms:W3CDTF">2006-05-12T18:19:44Z</dcterms:created>
  <dcterms:modified xsi:type="dcterms:W3CDTF">2024-02-27T14:07:08Z</dcterms:modified>
</cp:coreProperties>
</file>