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2" d="100"/>
          <a:sy n="82" d="100"/>
        </p:scale>
        <p:origin x="102"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11/05/18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1628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11/05/18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1660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11/05/18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0069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11/05/18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56722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11/05/18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5940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11/05/18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5412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11/05/18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95542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11/05/18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547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11/05/18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9739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11/05/18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0969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11/05/18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8688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11/05/18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8049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11/05/18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6962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11/05/18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2295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11/05/18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61629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11/05/18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1161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11/05/18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3232064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8784" y="609601"/>
            <a:ext cx="10789920" cy="3200400"/>
          </a:xfrm>
        </p:spPr>
        <p:txBody>
          <a:bodyPr/>
          <a:lstStyle/>
          <a:p>
            <a:r>
              <a:rPr lang="en-US" err="1" smtClean="0"/>
              <a:t>Phân</a:t>
            </a:r>
            <a:r>
              <a:rPr lang="en-US" smtClean="0"/>
              <a:t> </a:t>
            </a:r>
            <a:r>
              <a:rPr lang="en-US" err="1" smtClean="0"/>
              <a:t>tích</a:t>
            </a:r>
            <a:r>
              <a:rPr lang="en-US" smtClean="0"/>
              <a:t> &amp; </a:t>
            </a:r>
            <a:r>
              <a:rPr lang="en-US" err="1" smtClean="0"/>
              <a:t>thiết</a:t>
            </a:r>
            <a:r>
              <a:rPr lang="en-US" smtClean="0"/>
              <a:t> </a:t>
            </a:r>
            <a:r>
              <a:rPr lang="en-US" err="1" smtClean="0"/>
              <a:t>kế</a:t>
            </a:r>
            <a:r>
              <a:rPr lang="en-US"/>
              <a:t> </a:t>
            </a:r>
            <a:r>
              <a:rPr lang="en-US" err="1" smtClean="0"/>
              <a:t>phần</a:t>
            </a:r>
            <a:r>
              <a:rPr lang="en-US" smtClean="0"/>
              <a:t> </a:t>
            </a:r>
            <a:r>
              <a:rPr lang="en-US" err="1" smtClean="0"/>
              <a:t>mềm</a:t>
            </a:r>
            <a:r>
              <a:rPr lang="en-US" smtClean="0"/>
              <a:t> </a:t>
            </a:r>
            <a:r>
              <a:rPr lang="en-US" err="1" smtClean="0"/>
              <a:t>theo</a:t>
            </a:r>
            <a:r>
              <a:rPr lang="en-US" smtClean="0"/>
              <a:t> </a:t>
            </a:r>
            <a:r>
              <a:rPr lang="en-US" err="1" smtClean="0"/>
              <a:t>hướng</a:t>
            </a:r>
            <a:r>
              <a:rPr lang="en-US" smtClean="0"/>
              <a:t> </a:t>
            </a:r>
            <a:r>
              <a:rPr lang="en-US" err="1" smtClean="0"/>
              <a:t>đối</a:t>
            </a:r>
            <a:r>
              <a:rPr lang="en-US" smtClean="0"/>
              <a:t> </a:t>
            </a:r>
            <a:r>
              <a:rPr lang="en-US" err="1" smtClean="0"/>
              <a:t>tượng</a:t>
            </a:r>
            <a:endParaRPr lang="en-US"/>
          </a:p>
        </p:txBody>
      </p:sp>
      <p:sp>
        <p:nvSpPr>
          <p:cNvPr id="3" name="Subtitle 2"/>
          <p:cNvSpPr>
            <a:spLocks noGrp="1"/>
          </p:cNvSpPr>
          <p:nvPr>
            <p:ph type="subTitle" idx="1"/>
          </p:nvPr>
        </p:nvSpPr>
        <p:spPr>
          <a:xfrm>
            <a:off x="2589213" y="4194048"/>
            <a:ext cx="8915399" cy="2097023"/>
          </a:xfrm>
        </p:spPr>
        <p:txBody>
          <a:bodyPr>
            <a:noAutofit/>
          </a:bodyPr>
          <a:lstStyle/>
          <a:p>
            <a:pPr algn="l"/>
            <a:r>
              <a:rPr lang="en-US" err="1" smtClean="0"/>
              <a:t>Thành</a:t>
            </a:r>
            <a:r>
              <a:rPr lang="en-US" smtClean="0"/>
              <a:t> </a:t>
            </a:r>
            <a:r>
              <a:rPr lang="en-US" err="1" smtClean="0"/>
              <a:t>viên</a:t>
            </a:r>
            <a:r>
              <a:rPr lang="en-US" smtClean="0"/>
              <a:t>:</a:t>
            </a:r>
          </a:p>
          <a:p>
            <a:pPr algn="l"/>
            <a:r>
              <a:rPr lang="en-US"/>
              <a:t>	</a:t>
            </a:r>
            <a:r>
              <a:rPr lang="en-US" err="1" smtClean="0"/>
              <a:t>Nguyễn</a:t>
            </a:r>
            <a:r>
              <a:rPr lang="en-US" smtClean="0"/>
              <a:t> </a:t>
            </a:r>
            <a:r>
              <a:rPr lang="en-US" err="1"/>
              <a:t>V</a:t>
            </a:r>
            <a:r>
              <a:rPr lang="en-US" smtClean="0"/>
              <a:t>ũ </a:t>
            </a:r>
            <a:r>
              <a:rPr lang="en-US" err="1"/>
              <a:t>T</a:t>
            </a:r>
            <a:r>
              <a:rPr lang="en-US" smtClean="0"/>
              <a:t>hành </a:t>
            </a:r>
            <a:r>
              <a:rPr lang="en-US" err="1"/>
              <a:t>T</a:t>
            </a:r>
            <a:r>
              <a:rPr lang="en-US" smtClean="0"/>
              <a:t>uyển</a:t>
            </a:r>
          </a:p>
          <a:p>
            <a:pPr algn="l"/>
            <a:r>
              <a:rPr lang="en-US"/>
              <a:t>	</a:t>
            </a:r>
            <a:r>
              <a:rPr lang="en-US" err="1" smtClean="0"/>
              <a:t>Trần</a:t>
            </a:r>
            <a:r>
              <a:rPr lang="en-US" smtClean="0"/>
              <a:t> </a:t>
            </a:r>
            <a:r>
              <a:rPr lang="en-US" err="1"/>
              <a:t>N</a:t>
            </a:r>
            <a:r>
              <a:rPr lang="en-US" smtClean="0"/>
              <a:t>hật </a:t>
            </a:r>
            <a:r>
              <a:rPr lang="en-US" err="1"/>
              <a:t>T</a:t>
            </a:r>
            <a:r>
              <a:rPr lang="en-US" smtClean="0"/>
              <a:t>rường</a:t>
            </a:r>
          </a:p>
          <a:p>
            <a:pPr algn="l"/>
            <a:r>
              <a:rPr lang="en-US"/>
              <a:t>	</a:t>
            </a:r>
            <a:r>
              <a:rPr lang="en-US" smtClean="0"/>
              <a:t>Dương </a:t>
            </a:r>
            <a:r>
              <a:rPr lang="en-US" err="1"/>
              <a:t>V</a:t>
            </a:r>
            <a:r>
              <a:rPr lang="en-US" smtClean="0"/>
              <a:t>ăn </a:t>
            </a:r>
            <a:r>
              <a:rPr lang="en-US" err="1"/>
              <a:t>S</a:t>
            </a:r>
            <a:r>
              <a:rPr lang="en-US" smtClean="0"/>
              <a:t>ơn</a:t>
            </a:r>
          </a:p>
          <a:p>
            <a:pPr algn="l"/>
            <a:r>
              <a:rPr lang="en-US"/>
              <a:t>	</a:t>
            </a:r>
            <a:r>
              <a:rPr lang="en-US" smtClean="0"/>
              <a:t>Nguyễn Thanh </a:t>
            </a:r>
            <a:r>
              <a:rPr lang="en-US" err="1"/>
              <a:t>T</a:t>
            </a:r>
            <a:r>
              <a:rPr lang="en-US" smtClean="0"/>
              <a:t>uân</a:t>
            </a:r>
            <a:endParaRPr lang="en-US"/>
          </a:p>
        </p:txBody>
      </p:sp>
    </p:spTree>
    <p:extLst>
      <p:ext uri="{BB962C8B-B14F-4D97-AF65-F5344CB8AC3E}">
        <p14:creationId xmlns:p14="http://schemas.microsoft.com/office/powerpoint/2010/main" val="13803137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2626"/>
          </a:xfrm>
        </p:spPr>
        <p:txBody>
          <a:bodyPr/>
          <a:lstStyle/>
          <a:p>
            <a:pPr lvl="0"/>
            <a:r>
              <a:rPr lang="en-US"/>
              <a:t> Phân tích thiết kế hệ </a:t>
            </a:r>
            <a:r>
              <a:rPr lang="en-US" smtClean="0"/>
              <a:t>thống</a:t>
            </a:r>
            <a:endParaRPr lang="en-US"/>
          </a:p>
        </p:txBody>
      </p:sp>
      <p:sp>
        <p:nvSpPr>
          <p:cNvPr id="3" name="Content Placeholder 2"/>
          <p:cNvSpPr>
            <a:spLocks noGrp="1"/>
          </p:cNvSpPr>
          <p:nvPr>
            <p:ph idx="1"/>
          </p:nvPr>
        </p:nvSpPr>
        <p:spPr>
          <a:xfrm>
            <a:off x="2194560" y="1426464"/>
            <a:ext cx="9310052" cy="5242560"/>
          </a:xfrm>
        </p:spPr>
        <p:txBody>
          <a:bodyPr>
            <a:normAutofit/>
          </a:bodyPr>
          <a:lstStyle/>
          <a:p>
            <a:pPr marL="342900" lvl="1" indent="-342900"/>
            <a:r>
              <a:rPr lang="en-US" sz="2400" smtClean="0"/>
              <a:t>Biểu đồ Use Case</a:t>
            </a:r>
          </a:p>
          <a:p>
            <a:pPr marL="742950" lvl="2" indent="-342900"/>
            <a:r>
              <a:rPr lang="en-US" sz="2400" smtClean="0"/>
              <a:t>Xác nhận tác nhân và use case</a:t>
            </a:r>
            <a:endParaRPr lang="en-US" sz="2400"/>
          </a:p>
          <a:p>
            <a:pPr marL="1200150" lvl="3" indent="-342900"/>
            <a:r>
              <a:rPr lang="en-US" sz="2400" smtClean="0"/>
              <a:t>Tác nhân</a:t>
            </a:r>
          </a:p>
          <a:p>
            <a:pPr marL="1314450" lvl="4" indent="0">
              <a:buNone/>
            </a:pPr>
            <a:r>
              <a:rPr lang="en-US" sz="2400"/>
              <a:t>Admin, Nhân viên, Độc giả(sinh viên</a:t>
            </a:r>
            <a:r>
              <a:rPr lang="en-US" sz="2400" smtClean="0"/>
              <a:t>)</a:t>
            </a:r>
          </a:p>
          <a:p>
            <a:pPr marL="1200150" lvl="3" indent="-342900"/>
            <a:r>
              <a:rPr lang="en-US" sz="2400"/>
              <a:t>Use case</a:t>
            </a:r>
            <a:r>
              <a:rPr lang="en-US" sz="2400" smtClean="0"/>
              <a:t>:</a:t>
            </a:r>
          </a:p>
          <a:p>
            <a:pPr marL="857250" lvl="3" indent="0">
              <a:buNone/>
            </a:pPr>
            <a:r>
              <a:rPr lang="en-US" sz="2400"/>
              <a:t>	</a:t>
            </a:r>
            <a:r>
              <a:rPr lang="en-US" sz="2400" smtClean="0"/>
              <a:t>	</a:t>
            </a:r>
            <a:r>
              <a:rPr lang="en-US" sz="2400"/>
              <a:t>Đăng nhập, Tìm kiếm, Mượn sách, Quản lí sách, Quản lý mượn trả, Quản lí nhân viên và thống kê </a:t>
            </a:r>
            <a:r>
              <a:rPr lang="en-US" sz="2400" smtClean="0"/>
              <a:t>		báo </a:t>
            </a:r>
            <a:r>
              <a:rPr lang="en-US" sz="2400"/>
              <a:t>cáo</a:t>
            </a:r>
            <a:r>
              <a:rPr lang="en-US" sz="2400" smtClean="0"/>
              <a:t>.</a:t>
            </a:r>
            <a:endParaRPr lang="en-US" sz="2400"/>
          </a:p>
        </p:txBody>
      </p:sp>
    </p:spTree>
    <p:extLst>
      <p:ext uri="{BB962C8B-B14F-4D97-AF65-F5344CB8AC3E}">
        <p14:creationId xmlns:p14="http://schemas.microsoft.com/office/powerpoint/2010/main" val="2927779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USE CASE</a:t>
            </a:r>
            <a:endParaRPr lang="en-US"/>
          </a:p>
        </p:txBody>
      </p:sp>
      <p:sp>
        <p:nvSpPr>
          <p:cNvPr id="3" name="Content Placeholder 2"/>
          <p:cNvSpPr>
            <a:spLocks noGrp="1"/>
          </p:cNvSpPr>
          <p:nvPr>
            <p:ph idx="1"/>
          </p:nvPr>
        </p:nvSpPr>
        <p:spPr>
          <a:xfrm>
            <a:off x="2589212" y="1219200"/>
            <a:ext cx="9480868" cy="5498592"/>
          </a:xfrm>
        </p:spPr>
        <p:txBody>
          <a:bodyPr/>
          <a:lstStyle/>
          <a:p>
            <a:r>
              <a:rPr lang="en-US" smtClean="0"/>
              <a:t>Tổng quát</a:t>
            </a:r>
          </a:p>
          <a:p>
            <a:pPr marL="0" indent="0">
              <a:buNone/>
            </a:pPr>
            <a:r>
              <a:rPr lang="en-US"/>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52253" y="1726882"/>
            <a:ext cx="5648325" cy="4867275"/>
          </a:xfrm>
          <a:prstGeom prst="rect">
            <a:avLst/>
          </a:prstGeom>
        </p:spPr>
      </p:pic>
    </p:spTree>
    <p:extLst>
      <p:ext uri="{BB962C8B-B14F-4D97-AF65-F5344CB8AC3E}">
        <p14:creationId xmlns:p14="http://schemas.microsoft.com/office/powerpoint/2010/main" val="2299402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011936"/>
            <a:ext cx="8915400" cy="5742432"/>
          </a:xfrm>
        </p:spPr>
        <p:txBody>
          <a:bodyPr/>
          <a:lstStyle/>
          <a:p>
            <a:pPr lvl="0"/>
            <a:r>
              <a:rPr lang="en-US"/>
              <a:t>Đối với tác nhận độc giả (sinh viên)</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0880" y="1600200"/>
            <a:ext cx="6754368" cy="4398264"/>
          </a:xfrm>
          <a:prstGeom prst="rect">
            <a:avLst/>
          </a:prstGeom>
        </p:spPr>
      </p:pic>
    </p:spTree>
    <p:extLst>
      <p:ext uri="{BB962C8B-B14F-4D97-AF65-F5344CB8AC3E}">
        <p14:creationId xmlns:p14="http://schemas.microsoft.com/office/powerpoint/2010/main" val="2604972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16864"/>
            <a:ext cx="8915400" cy="5742432"/>
          </a:xfrm>
        </p:spPr>
        <p:txBody>
          <a:bodyPr/>
          <a:lstStyle/>
          <a:p>
            <a:pPr lvl="0"/>
            <a:r>
              <a:rPr lang="en-US"/>
              <a:t>Đối với tác nhân nhân viên</a:t>
            </a:r>
          </a:p>
          <a:p>
            <a:pPr marL="457200" lvl="1" indent="0">
              <a:buNone/>
            </a:pP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0244" y="1940877"/>
            <a:ext cx="7388987" cy="4240467"/>
          </a:xfrm>
          <a:prstGeom prst="rect">
            <a:avLst/>
          </a:prstGeom>
        </p:spPr>
      </p:pic>
    </p:spTree>
    <p:extLst>
      <p:ext uri="{BB962C8B-B14F-4D97-AF65-F5344CB8AC3E}">
        <p14:creationId xmlns:p14="http://schemas.microsoft.com/office/powerpoint/2010/main" val="1454379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16864"/>
            <a:ext cx="8915400" cy="5742432"/>
          </a:xfrm>
        </p:spPr>
        <p:txBody>
          <a:bodyPr/>
          <a:lstStyle/>
          <a:p>
            <a:pPr lvl="0"/>
            <a:r>
              <a:rPr lang="en-US"/>
              <a:t>Đối với tác nhân </a:t>
            </a:r>
            <a:r>
              <a:rPr lang="en-US" smtClean="0"/>
              <a:t>admin</a:t>
            </a:r>
          </a:p>
          <a:p>
            <a:pPr marL="0" lvl="0" indent="0">
              <a:buNone/>
            </a:pPr>
            <a:r>
              <a:rPr lang="en-US"/>
              <a:t>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52787" y="2066924"/>
            <a:ext cx="6610541" cy="3602355"/>
          </a:xfrm>
          <a:prstGeom prst="rect">
            <a:avLst/>
          </a:prstGeom>
        </p:spPr>
      </p:pic>
    </p:spTree>
    <p:extLst>
      <p:ext uri="{BB962C8B-B14F-4D97-AF65-F5344CB8AC3E}">
        <p14:creationId xmlns:p14="http://schemas.microsoft.com/office/powerpoint/2010/main" val="1855482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BIỂU ĐỒ LỚP</a:t>
            </a:r>
            <a:endParaRPr lang="en-US"/>
          </a:p>
        </p:txBody>
      </p:sp>
      <p:sp>
        <p:nvSpPr>
          <p:cNvPr id="3" name="Content Placeholder 2"/>
          <p:cNvSpPr>
            <a:spLocks noGrp="1"/>
          </p:cNvSpPr>
          <p:nvPr>
            <p:ph idx="1"/>
          </p:nvPr>
        </p:nvSpPr>
        <p:spPr>
          <a:xfrm>
            <a:off x="2589212" y="1328928"/>
            <a:ext cx="8915400" cy="5352288"/>
          </a:xfrm>
        </p:spPr>
        <p:txBody>
          <a:bodyPr/>
          <a:lstStyle/>
          <a:p>
            <a:pPr lvl="0"/>
            <a:r>
              <a:rPr lang="en-US"/>
              <a:t>Đăng nhập</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93668" y="1917922"/>
            <a:ext cx="7193915" cy="4750372"/>
          </a:xfrm>
          <a:prstGeom prst="rect">
            <a:avLst/>
          </a:prstGeom>
        </p:spPr>
      </p:pic>
    </p:spTree>
    <p:extLst>
      <p:ext uri="{BB962C8B-B14F-4D97-AF65-F5344CB8AC3E}">
        <p14:creationId xmlns:p14="http://schemas.microsoft.com/office/powerpoint/2010/main" val="484453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80288"/>
            <a:ext cx="8915400" cy="5130934"/>
          </a:xfrm>
        </p:spPr>
        <p:txBody>
          <a:bodyPr/>
          <a:lstStyle/>
          <a:p>
            <a:pPr lvl="0"/>
            <a:r>
              <a:rPr lang="en-US"/>
              <a:t>Tìm kiếm</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0244" y="1853247"/>
            <a:ext cx="7401179" cy="4145217"/>
          </a:xfrm>
          <a:prstGeom prst="rect">
            <a:avLst/>
          </a:prstGeom>
        </p:spPr>
      </p:pic>
    </p:spTree>
    <p:extLst>
      <p:ext uri="{BB962C8B-B14F-4D97-AF65-F5344CB8AC3E}">
        <p14:creationId xmlns:p14="http://schemas.microsoft.com/office/powerpoint/2010/main" val="808886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92480"/>
            <a:ext cx="8915400" cy="5937504"/>
          </a:xfrm>
        </p:spPr>
        <p:txBody>
          <a:bodyPr/>
          <a:lstStyle/>
          <a:p>
            <a:pPr lvl="0"/>
            <a:r>
              <a:rPr lang="en-US"/>
              <a:t>Mượn sách</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0244" y="1925002"/>
            <a:ext cx="8274367" cy="4427030"/>
          </a:xfrm>
          <a:prstGeom prst="rect">
            <a:avLst/>
          </a:prstGeom>
        </p:spPr>
      </p:pic>
    </p:spTree>
    <p:extLst>
      <p:ext uri="{BB962C8B-B14F-4D97-AF65-F5344CB8AC3E}">
        <p14:creationId xmlns:p14="http://schemas.microsoft.com/office/powerpoint/2010/main" val="3069821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92480"/>
            <a:ext cx="8915400" cy="5937504"/>
          </a:xfrm>
        </p:spPr>
        <p:txBody>
          <a:bodyPr/>
          <a:lstStyle/>
          <a:p>
            <a:pPr lvl="0"/>
            <a:r>
              <a:rPr lang="en-US"/>
              <a:t>Quản lý sinh viên</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0244" y="1806257"/>
            <a:ext cx="7962011" cy="4533583"/>
          </a:xfrm>
          <a:prstGeom prst="rect">
            <a:avLst/>
          </a:prstGeom>
        </p:spPr>
      </p:pic>
    </p:spTree>
    <p:extLst>
      <p:ext uri="{BB962C8B-B14F-4D97-AF65-F5344CB8AC3E}">
        <p14:creationId xmlns:p14="http://schemas.microsoft.com/office/powerpoint/2010/main" val="1195561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92480"/>
            <a:ext cx="8915400" cy="5937504"/>
          </a:xfrm>
        </p:spPr>
        <p:txBody>
          <a:bodyPr/>
          <a:lstStyle/>
          <a:p>
            <a:pPr lvl="0"/>
            <a:r>
              <a:rPr lang="en-US"/>
              <a:t>Quản lý sách</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90887" y="2071687"/>
            <a:ext cx="7499033" cy="3804857"/>
          </a:xfrm>
          <a:prstGeom prst="rect">
            <a:avLst/>
          </a:prstGeom>
        </p:spPr>
      </p:pic>
    </p:spTree>
    <p:extLst>
      <p:ext uri="{BB962C8B-B14F-4D97-AF65-F5344CB8AC3E}">
        <p14:creationId xmlns:p14="http://schemas.microsoft.com/office/powerpoint/2010/main" val="482297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ffectLst/>
              </a:rPr>
              <a:t>Nội dung chính</a:t>
            </a:r>
            <a:endParaRPr lang="en-US"/>
          </a:p>
        </p:txBody>
      </p:sp>
      <p:sp>
        <p:nvSpPr>
          <p:cNvPr id="3" name="Content Placeholder 2"/>
          <p:cNvSpPr>
            <a:spLocks noGrp="1"/>
          </p:cNvSpPr>
          <p:nvPr>
            <p:ph idx="1"/>
          </p:nvPr>
        </p:nvSpPr>
        <p:spPr/>
        <p:txBody>
          <a:bodyPr>
            <a:normAutofit/>
          </a:bodyPr>
          <a:lstStyle/>
          <a:p>
            <a:r>
              <a:rPr lang="en-US" sz="2000" smtClean="0"/>
              <a:t>Chương I: </a:t>
            </a:r>
            <a:r>
              <a:rPr lang="en-US" sz="2000">
                <a:effectLst/>
              </a:rPr>
              <a:t>Phương pháp phát triển hướng đối </a:t>
            </a:r>
            <a:r>
              <a:rPr lang="en-US" sz="2000" smtClean="0">
                <a:effectLst/>
              </a:rPr>
              <a:t>tượng</a:t>
            </a:r>
          </a:p>
          <a:p>
            <a:pPr lvl="1"/>
            <a:r>
              <a:rPr lang="en-US" sz="1800" smtClean="0">
                <a:effectLst/>
              </a:rPr>
              <a:t>Giới thiệu</a:t>
            </a:r>
          </a:p>
          <a:p>
            <a:pPr lvl="1"/>
            <a:r>
              <a:rPr lang="en-US" sz="1800" smtClean="0">
                <a:effectLst/>
              </a:rPr>
              <a:t>Các giai đoạn trong quy trình</a:t>
            </a:r>
          </a:p>
          <a:p>
            <a:pPr lvl="1"/>
            <a:r>
              <a:rPr lang="en-US" sz="1800" smtClean="0">
                <a:effectLst/>
              </a:rPr>
              <a:t>Khái niệm cơ bản về hướng đối tượng</a:t>
            </a:r>
          </a:p>
          <a:p>
            <a:pPr lvl="0"/>
            <a:r>
              <a:rPr lang="en-US" sz="2000" smtClean="0">
                <a:effectLst/>
              </a:rPr>
              <a:t>Chương II: </a:t>
            </a:r>
            <a:r>
              <a:rPr lang="en-US" sz="2000">
                <a:effectLst/>
              </a:rPr>
              <a:t>Hệ thống quản lý thư viện theo hướng đối </a:t>
            </a:r>
            <a:r>
              <a:rPr lang="en-US" sz="2000" smtClean="0">
                <a:effectLst/>
              </a:rPr>
              <a:t>tượng</a:t>
            </a:r>
          </a:p>
          <a:p>
            <a:pPr lvl="1"/>
            <a:r>
              <a:rPr lang="en-US" sz="1800" smtClean="0">
                <a:effectLst/>
              </a:rPr>
              <a:t>Khảo sát hệ thống</a:t>
            </a:r>
          </a:p>
          <a:p>
            <a:pPr lvl="1"/>
            <a:r>
              <a:rPr lang="en-US" sz="1800" smtClean="0">
                <a:effectLst/>
              </a:rPr>
              <a:t>Phân tích thiết kế hệ thống</a:t>
            </a:r>
            <a:endParaRPr lang="en-US" sz="1800">
              <a:effectLst/>
            </a:endParaRPr>
          </a:p>
        </p:txBody>
      </p:sp>
    </p:spTree>
    <p:extLst>
      <p:ext uri="{BB962C8B-B14F-4D97-AF65-F5344CB8AC3E}">
        <p14:creationId xmlns:p14="http://schemas.microsoft.com/office/powerpoint/2010/main" val="1231110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92480"/>
            <a:ext cx="8915400" cy="5937504"/>
          </a:xfrm>
        </p:spPr>
        <p:txBody>
          <a:bodyPr/>
          <a:lstStyle/>
          <a:p>
            <a:pPr lvl="0"/>
            <a:r>
              <a:rPr lang="en-US"/>
              <a:t>Quản lý mượn trả</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0244" y="2079942"/>
            <a:ext cx="7730363" cy="3991674"/>
          </a:xfrm>
          <a:prstGeom prst="rect">
            <a:avLst/>
          </a:prstGeom>
        </p:spPr>
      </p:pic>
    </p:spTree>
    <p:extLst>
      <p:ext uri="{BB962C8B-B14F-4D97-AF65-F5344CB8AC3E}">
        <p14:creationId xmlns:p14="http://schemas.microsoft.com/office/powerpoint/2010/main" val="507782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92480"/>
            <a:ext cx="8915400" cy="5937504"/>
          </a:xfrm>
        </p:spPr>
        <p:txBody>
          <a:bodyPr/>
          <a:lstStyle/>
          <a:p>
            <a:pPr lvl="0"/>
            <a:r>
              <a:rPr lang="en-US"/>
              <a:t>Quản lý nhân viên</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0244" y="2252027"/>
            <a:ext cx="7669403" cy="3661093"/>
          </a:xfrm>
          <a:prstGeom prst="rect">
            <a:avLst/>
          </a:prstGeom>
        </p:spPr>
      </p:pic>
    </p:spTree>
    <p:extLst>
      <p:ext uri="{BB962C8B-B14F-4D97-AF65-F5344CB8AC3E}">
        <p14:creationId xmlns:p14="http://schemas.microsoft.com/office/powerpoint/2010/main" val="1017209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38784"/>
            <a:ext cx="8915400" cy="4972438"/>
          </a:xfrm>
        </p:spPr>
        <p:txBody>
          <a:bodyPr/>
          <a:lstStyle/>
          <a:p>
            <a:pPr lvl="0"/>
            <a:r>
              <a:rPr lang="en-US"/>
              <a:t>Thống kê</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0244" y="1970087"/>
            <a:ext cx="7218299" cy="3796729"/>
          </a:xfrm>
          <a:prstGeom prst="rect">
            <a:avLst/>
          </a:prstGeom>
        </p:spPr>
      </p:pic>
    </p:spTree>
    <p:extLst>
      <p:ext uri="{BB962C8B-B14F-4D97-AF65-F5344CB8AC3E}">
        <p14:creationId xmlns:p14="http://schemas.microsoft.com/office/powerpoint/2010/main" val="1215775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04672"/>
            <a:ext cx="8915400" cy="5815584"/>
          </a:xfrm>
        </p:spPr>
        <p:txBody>
          <a:bodyPr/>
          <a:lstStyle/>
          <a:p>
            <a:pPr lvl="0"/>
            <a:r>
              <a:rPr lang="en-US"/>
              <a:t>Biểu đồ lớp phân tích</a:t>
            </a:r>
          </a:p>
          <a:p>
            <a:pPr marL="0" indent="0">
              <a:buNone/>
            </a:pPr>
            <a:r>
              <a:rPr lang="en-US" smtClean="0"/>
              <a:t>	</a:t>
            </a:r>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620253" y="1074821"/>
            <a:ext cx="10571748" cy="5783179"/>
          </a:xfrm>
          <a:prstGeom prst="rect">
            <a:avLst/>
          </a:prstGeom>
        </p:spPr>
      </p:pic>
    </p:spTree>
    <p:extLst>
      <p:ext uri="{BB962C8B-B14F-4D97-AF65-F5344CB8AC3E}">
        <p14:creationId xmlns:p14="http://schemas.microsoft.com/office/powerpoint/2010/main" val="451609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631" y="2928398"/>
            <a:ext cx="9204961" cy="1280890"/>
          </a:xfrm>
        </p:spPr>
        <p:txBody>
          <a:bodyPr>
            <a:noAutofit/>
          </a:bodyPr>
          <a:lstStyle/>
          <a:p>
            <a:pPr algn="ctr"/>
            <a:r>
              <a:rPr lang="en-US" sz="4800" smtClean="0"/>
              <a:t>Cảm ơn các bạn và cô giáo đã lắng nghe!</a:t>
            </a:r>
            <a:endParaRPr lang="en-US" sz="4800"/>
          </a:p>
        </p:txBody>
      </p:sp>
    </p:spTree>
    <p:extLst>
      <p:ext uri="{BB962C8B-B14F-4D97-AF65-F5344CB8AC3E}">
        <p14:creationId xmlns:p14="http://schemas.microsoft.com/office/powerpoint/2010/main" val="412126763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576" y="609600"/>
            <a:ext cx="9875519" cy="1146048"/>
          </a:xfrm>
        </p:spPr>
        <p:txBody>
          <a:bodyPr>
            <a:normAutofit fontScale="90000"/>
          </a:bodyPr>
          <a:lstStyle/>
          <a:p>
            <a:r>
              <a:rPr lang="en-US"/>
              <a:t>Chương I: </a:t>
            </a:r>
            <a:r>
              <a:rPr lang="en-US">
                <a:effectLst/>
              </a:rPr>
              <a:t>Phương pháp phát triển hướng đối tượng</a:t>
            </a:r>
            <a:br>
              <a:rPr lang="en-US">
                <a:effectLst/>
              </a:rPr>
            </a:br>
            <a:endParaRPr lang="en-US"/>
          </a:p>
        </p:txBody>
      </p:sp>
      <p:sp>
        <p:nvSpPr>
          <p:cNvPr id="3" name="Content Placeholder 2"/>
          <p:cNvSpPr>
            <a:spLocks noGrp="1"/>
          </p:cNvSpPr>
          <p:nvPr>
            <p:ph idx="1"/>
          </p:nvPr>
        </p:nvSpPr>
        <p:spPr>
          <a:xfrm>
            <a:off x="1141413" y="1426465"/>
            <a:ext cx="9905998" cy="5193791"/>
          </a:xfrm>
        </p:spPr>
        <p:txBody>
          <a:bodyPr>
            <a:normAutofit/>
          </a:bodyPr>
          <a:lstStyle/>
          <a:p>
            <a:pPr marL="0" indent="0">
              <a:buNone/>
            </a:pPr>
            <a:r>
              <a:rPr lang="en-US" smtClean="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Giới thiệu</a:t>
            </a:r>
          </a:p>
          <a:p>
            <a:pPr marL="0" indent="0">
              <a:buNone/>
            </a:pPr>
            <a:r>
              <a:rPr lang="en-US" sz="200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	</a:t>
            </a:r>
            <a:r>
              <a:rPr lang="en-US" sz="2000">
                <a:effectLst/>
                <a:latin typeface="Times New Roman" panose="02020603050405020304" pitchFamily="18" charset="0"/>
                <a:cs typeface="Times New Roman" panose="02020603050405020304" pitchFamily="18" charset="0"/>
              </a:rPr>
              <a:t>Vào thập niên 90, phương pháp tiếp cận phân tích thiết kế đối tượng là sự tổng hợp của phương pháp Descartes và phương pháp hệ thống. Trong khi các mô hình được đưa ra trong những thập niên trước thường đưa ra dữ liệu và xứ lý theo hai hướng độc lập nhau. Khái niệm đối tượng là sự tổng hợp giữa khái niệm xử lý và khái niệm dữ liệu chung trong một cách tiếp cận, và một hệ thống là một tập hợp các đối tượng liên kết nội. Có nghĩa rằng việc xây dựng hệ thống chính là việc xác định các đối tượng đó bằng cách cố gắng ánh xạ các đối tượng của thế giới thực thành đối tượng hệ thống, thiết kế và xây dựng nó, và hệ thống hình thành chính là qua sự kết hợp của các đối tượng này. </a:t>
            </a:r>
            <a:endParaRPr lang="en-US" sz="2000" smtClean="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r>
              <a:rPr lang="en-US" smtClean="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rPr>
              <a:t>Các đặt trưng cở bản</a:t>
            </a:r>
          </a:p>
          <a:p>
            <a:pPr lvl="1"/>
            <a:r>
              <a:rPr lang="en-US"/>
              <a:t>Tính bao bọc</a:t>
            </a:r>
          </a:p>
          <a:p>
            <a:pPr lvl="1"/>
            <a:r>
              <a:rPr lang="en-US"/>
              <a:t>Tính phân loại (classification)</a:t>
            </a:r>
          </a:p>
          <a:p>
            <a:pPr lvl="1"/>
            <a:r>
              <a:rPr lang="en-US"/>
              <a:t>Tính kết hợp (aggregation)</a:t>
            </a:r>
          </a:p>
          <a:p>
            <a:pPr lvl="1"/>
            <a:r>
              <a:rPr lang="en-US"/>
              <a:t>Tính thừa kế (heritage</a:t>
            </a:r>
            <a:r>
              <a:rPr lang="en-US" smtClean="0"/>
              <a:t>)</a:t>
            </a:r>
            <a:endParaRPr lang="en-US" smtClean="0">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a:p>
            <a:pPr marL="457200" lvl="1" indent="0">
              <a:buNone/>
            </a:pPr>
            <a:endParaRPr lang="en-US">
              <a:effectLst>
                <a:glow rad="38100">
                  <a:schemeClr val="bg1">
                    <a:lumMod val="50000"/>
                    <a:lumOff val="50000"/>
                    <a:alpha val="2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890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569" y="624110"/>
            <a:ext cx="9627044" cy="741394"/>
          </a:xfrm>
        </p:spPr>
        <p:txBody>
          <a:bodyPr>
            <a:normAutofit fontScale="90000"/>
          </a:bodyPr>
          <a:lstStyle/>
          <a:p>
            <a:r>
              <a:rPr lang="en-US"/>
              <a:t>Chương I: Phương pháp phát triển hướng đối tượng</a:t>
            </a:r>
            <a:br>
              <a:rPr lang="en-US"/>
            </a:br>
            <a:endParaRPr lang="en-US"/>
          </a:p>
        </p:txBody>
      </p:sp>
      <p:sp>
        <p:nvSpPr>
          <p:cNvPr id="3" name="Content Placeholder 2"/>
          <p:cNvSpPr>
            <a:spLocks noGrp="1"/>
          </p:cNvSpPr>
          <p:nvPr>
            <p:ph idx="1"/>
          </p:nvPr>
        </p:nvSpPr>
        <p:spPr>
          <a:xfrm>
            <a:off x="2243328" y="1645920"/>
            <a:ext cx="9261284" cy="4925568"/>
          </a:xfrm>
        </p:spPr>
        <p:txBody>
          <a:bodyPr/>
          <a:lstStyle/>
          <a:p>
            <a:r>
              <a:rPr lang="en-US" smtClean="0"/>
              <a:t>Phân loại</a:t>
            </a:r>
          </a:p>
          <a:p>
            <a:pPr lvl="1"/>
            <a:r>
              <a:rPr lang="en-US"/>
              <a:t>Hướng lập trình</a:t>
            </a:r>
          </a:p>
          <a:p>
            <a:pPr lvl="1"/>
            <a:r>
              <a:rPr lang="en-US"/>
              <a:t>Hướng hệ quản trị CSDL</a:t>
            </a:r>
          </a:p>
          <a:p>
            <a:pPr lvl="1"/>
            <a:r>
              <a:rPr lang="en-US"/>
              <a:t>Phương pháp kỹ thuật</a:t>
            </a:r>
          </a:p>
          <a:p>
            <a:pPr lvl="1"/>
            <a:r>
              <a:rPr lang="en-US"/>
              <a:t>Phương pháp toàn </a:t>
            </a:r>
            <a:r>
              <a:rPr lang="en-US" smtClean="0"/>
              <a:t>cục</a:t>
            </a:r>
          </a:p>
          <a:p>
            <a:r>
              <a:rPr lang="en-US" smtClean="0"/>
              <a:t>Ưu điểm</a:t>
            </a:r>
          </a:p>
          <a:p>
            <a:pPr marL="457200" lvl="1" indent="0">
              <a:buNone/>
            </a:pPr>
            <a:r>
              <a:rPr lang="en-US"/>
              <a:t>Cấu trúc hoá được các cấu trúc phức tạp và sử dụng được cấu trúc đệ qui: các phương pháp đối tượng đều sử dụng các mô hình bao gồm nhiều khái niệm để biểu diễn nhiều ngữ nghĩa khác nhau của hệ thống. Ví dụ: trong mô hình lớp của OMT có khái niệm mối kết hợp thành phần cho phép mô tả một đối tượng là một thành phần của đối tượng khác, trong khi nếu dùng mô hình ER truyền thống không có khái niệm này do đó không thể biểu diễn được quan hệ thành phần.</a:t>
            </a:r>
          </a:p>
          <a:p>
            <a:pPr marL="457200" lvl="1" indent="0">
              <a:buNone/>
            </a:pPr>
            <a:r>
              <a:rPr lang="en-US"/>
              <a:t>Xác định được đối tượng của hệ thống qua định danh đối tượng</a:t>
            </a:r>
          </a:p>
          <a:p>
            <a:pPr marL="457200" lvl="1" indent="0">
              <a:buNone/>
            </a:pPr>
            <a:r>
              <a:rPr lang="en-US"/>
              <a:t>Tính thừa kế được đưa ra tạo tiền đề cho việc tái sử dụng</a:t>
            </a:r>
            <a:endParaRPr lang="en-US" smtClean="0"/>
          </a:p>
        </p:txBody>
      </p:sp>
    </p:spTree>
    <p:extLst>
      <p:ext uri="{BB962C8B-B14F-4D97-AF65-F5344CB8AC3E}">
        <p14:creationId xmlns:p14="http://schemas.microsoft.com/office/powerpoint/2010/main" val="231675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569" y="624110"/>
            <a:ext cx="9627044" cy="741394"/>
          </a:xfrm>
        </p:spPr>
        <p:txBody>
          <a:bodyPr>
            <a:normAutofit fontScale="90000"/>
          </a:bodyPr>
          <a:lstStyle/>
          <a:p>
            <a:r>
              <a:rPr lang="en-US"/>
              <a:t>Chương I: Phương pháp phát triển hướng đối tượng</a:t>
            </a:r>
            <a:br>
              <a:rPr lang="en-US"/>
            </a:br>
            <a:endParaRPr lang="en-US"/>
          </a:p>
        </p:txBody>
      </p:sp>
      <p:sp>
        <p:nvSpPr>
          <p:cNvPr id="3" name="Content Placeholder 2"/>
          <p:cNvSpPr>
            <a:spLocks noGrp="1"/>
          </p:cNvSpPr>
          <p:nvPr>
            <p:ph idx="1"/>
          </p:nvPr>
        </p:nvSpPr>
        <p:spPr>
          <a:xfrm>
            <a:off x="2243328" y="1645920"/>
            <a:ext cx="9261284" cy="4925568"/>
          </a:xfrm>
        </p:spPr>
        <p:txBody>
          <a:bodyPr/>
          <a:lstStyle/>
          <a:p>
            <a:r>
              <a:rPr lang="en-US" smtClean="0"/>
              <a:t>Các giai đoạn trong quy trình</a:t>
            </a:r>
          </a:p>
          <a:p>
            <a:pPr lvl="1"/>
            <a:r>
              <a:rPr lang="en-US"/>
              <a:t>Giai đoạn khởi tạo</a:t>
            </a:r>
          </a:p>
          <a:p>
            <a:pPr lvl="1"/>
            <a:r>
              <a:rPr lang="en-US"/>
              <a:t>Giai đoạn phân tích</a:t>
            </a:r>
          </a:p>
          <a:p>
            <a:pPr lvl="1"/>
            <a:r>
              <a:rPr lang="en-US"/>
              <a:t>Giai đoạn thiết kế</a:t>
            </a:r>
          </a:p>
          <a:p>
            <a:pPr lvl="1"/>
            <a:r>
              <a:rPr lang="en-US"/>
              <a:t>Giai đoạn xây dựng</a:t>
            </a:r>
          </a:p>
          <a:p>
            <a:pPr lvl="1"/>
            <a:r>
              <a:rPr lang="en-US"/>
              <a:t>Giai đoạn thử nghiệm</a:t>
            </a:r>
          </a:p>
          <a:p>
            <a:pPr lvl="1"/>
            <a:r>
              <a:rPr lang="en-US"/>
              <a:t>Giai đoạn cài đặt và bảo trì</a:t>
            </a:r>
          </a:p>
          <a:p>
            <a:pPr lvl="1"/>
            <a:endParaRPr lang="en-US" smtClean="0"/>
          </a:p>
        </p:txBody>
      </p:sp>
    </p:spTree>
    <p:extLst>
      <p:ext uri="{BB962C8B-B14F-4D97-AF65-F5344CB8AC3E}">
        <p14:creationId xmlns:p14="http://schemas.microsoft.com/office/powerpoint/2010/main" val="135890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cơ bản về hướng đối tượng</a:t>
            </a:r>
          </a:p>
        </p:txBody>
      </p:sp>
      <p:sp>
        <p:nvSpPr>
          <p:cNvPr id="3" name="Content Placeholder 2"/>
          <p:cNvSpPr>
            <a:spLocks noGrp="1"/>
          </p:cNvSpPr>
          <p:nvPr>
            <p:ph idx="1"/>
          </p:nvPr>
        </p:nvSpPr>
        <p:spPr>
          <a:xfrm>
            <a:off x="2589212" y="1475232"/>
            <a:ext cx="8915400" cy="5108448"/>
          </a:xfrm>
        </p:spPr>
        <p:txBody>
          <a:bodyPr/>
          <a:lstStyle/>
          <a:p>
            <a:pPr marL="342900" lvl="1" indent="-342900"/>
            <a:r>
              <a:rPr lang="en-US"/>
              <a:t>Đối </a:t>
            </a:r>
            <a:r>
              <a:rPr lang="en-US" smtClean="0"/>
              <a:t>tượng</a:t>
            </a:r>
          </a:p>
          <a:p>
            <a:pPr marL="400050" lvl="2" indent="0">
              <a:buNone/>
            </a:pPr>
            <a:r>
              <a:rPr lang="en-US"/>
              <a:t>Đối tượng là thành phần trọng tâm của cách tiếp cận hướng đối tượng. Một đối tượng là một đại diện của bất kỳ sự vật nào cần được mô hình trong hệ thống và đóng một vai trò xác định trong lãnh vực ứng dụng</a:t>
            </a:r>
            <a:r>
              <a:rPr lang="en-US" smtClean="0"/>
              <a:t>.</a:t>
            </a:r>
          </a:p>
          <a:p>
            <a:pPr marL="342900" lvl="1" indent="-342900"/>
            <a:r>
              <a:rPr lang="en-US" smtClean="0"/>
              <a:t>Lớp</a:t>
            </a:r>
          </a:p>
          <a:p>
            <a:pPr marL="400050" lvl="2" indent="0">
              <a:buNone/>
            </a:pPr>
            <a:r>
              <a:rPr lang="en-US"/>
              <a:t>	Một lớp là một mô tả của một tập hợp/ một loại các dối tượng có:</a:t>
            </a:r>
          </a:p>
          <a:p>
            <a:pPr marL="400050" lvl="2" indent="0">
              <a:buNone/>
            </a:pPr>
            <a:r>
              <a:rPr lang="en-US"/>
              <a:t>		Cùng cấu trúc (định danh, đặc trưng)</a:t>
            </a:r>
          </a:p>
          <a:p>
            <a:pPr marL="400050" lvl="2" indent="0">
              <a:buNone/>
            </a:pPr>
            <a:r>
              <a:rPr lang="en-US"/>
              <a:t>		Cùng hành vi (trạng thái, vai trò</a:t>
            </a:r>
            <a:r>
              <a:rPr lang="en-US" smtClean="0"/>
              <a:t>)</a:t>
            </a:r>
          </a:p>
          <a:p>
            <a:pPr marL="342900" lvl="1" indent="-342900"/>
            <a:r>
              <a:rPr lang="en-US" smtClean="0"/>
              <a:t>Tính bao bọc</a:t>
            </a:r>
          </a:p>
          <a:p>
            <a:pPr marL="400050" lvl="2" indent="0">
              <a:buNone/>
            </a:pPr>
            <a:r>
              <a:rPr lang="en-US"/>
              <a:t>Che dấu thông tin là nguyên lý để che dấu những dữ liệu và thủ tục bên trong của một đối tượng và cung cấp một giao diện tới mỗi đối tượng như là một cách để tiết lộ ít nhất có thể được về nội dung bên trong của đối tượng. Các cơ thể bao bọc đối tượng tổng quan bao gồm : public, private, và protected</a:t>
            </a:r>
          </a:p>
          <a:p>
            <a:pPr marL="400050" lvl="2" indent="0">
              <a:buNone/>
            </a:pPr>
            <a:r>
              <a:rPr lang="en-US" i="1"/>
              <a:t>public</a:t>
            </a:r>
            <a:r>
              <a:rPr lang="en-US"/>
              <a:t> : thuộc tính và hành vi của đối tượng có thể được truy cập từ mọi </a:t>
            </a:r>
            <a:r>
              <a:rPr lang="en-US" smtClean="0"/>
              <a:t>nơi</a:t>
            </a:r>
          </a:p>
          <a:p>
            <a:pPr marL="400050" lvl="2" indent="0">
              <a:buNone/>
            </a:pPr>
            <a:r>
              <a:rPr lang="en-US" i="1"/>
              <a:t>private</a:t>
            </a:r>
            <a:r>
              <a:rPr lang="en-US"/>
              <a:t> : thuộc tính và hành vi của đối tượng chỉ được bên trong lớp</a:t>
            </a:r>
          </a:p>
          <a:p>
            <a:pPr marL="400050" lvl="2" indent="0">
              <a:buNone/>
            </a:pPr>
            <a:r>
              <a:rPr lang="en-US" i="1"/>
              <a:t>protected</a:t>
            </a:r>
            <a:r>
              <a:rPr lang="en-US"/>
              <a:t> : thuộc tính và hành vi của đối tượng chỉ được truy cập từ các lớp </a:t>
            </a:r>
            <a:r>
              <a:rPr lang="en-US" smtClean="0"/>
              <a:t>con</a:t>
            </a:r>
          </a:p>
        </p:txBody>
      </p:sp>
    </p:spTree>
    <p:extLst>
      <p:ext uri="{BB962C8B-B14F-4D97-AF65-F5344CB8AC3E}">
        <p14:creationId xmlns:p14="http://schemas.microsoft.com/office/powerpoint/2010/main" val="334165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cơ bản về hướng đối tượng</a:t>
            </a:r>
          </a:p>
        </p:txBody>
      </p:sp>
      <p:sp>
        <p:nvSpPr>
          <p:cNvPr id="3" name="Content Placeholder 2"/>
          <p:cNvSpPr>
            <a:spLocks noGrp="1"/>
          </p:cNvSpPr>
          <p:nvPr>
            <p:ph idx="1"/>
          </p:nvPr>
        </p:nvSpPr>
        <p:spPr/>
        <p:txBody>
          <a:bodyPr/>
          <a:lstStyle/>
          <a:p>
            <a:r>
              <a:rPr lang="en-US" smtClean="0"/>
              <a:t>Tính đa hình</a:t>
            </a:r>
          </a:p>
          <a:p>
            <a:pPr marL="457200" lvl="1" indent="0">
              <a:buNone/>
            </a:pPr>
            <a:r>
              <a:rPr lang="en-US"/>
              <a:t>Thuật ngữ đa hình dùng để mô tả một yếu tố có nhiều dạng thức. Trong tin học, thuật ngữ đa hình được hiểu như là quan hệ đối tượng của nhiều lớp khác nhau có chung một (vài) lớp cha (superclass), đó là, bất kỳ đối tượng nào được chỉ định bởi tên này thì có thể trả lời tới một vài tập toán tử chung trong một cách khác nhau :</a:t>
            </a:r>
          </a:p>
          <a:p>
            <a:pPr marL="457200" lvl="1" indent="0">
              <a:buNone/>
            </a:pPr>
            <a:r>
              <a:rPr lang="en-US"/>
              <a:t>	Cùng toán tử có thể thi hành khác nhau trong các lớp khác nhau.</a:t>
            </a:r>
          </a:p>
          <a:p>
            <a:pPr marL="457200" lvl="1" indent="0">
              <a:buNone/>
            </a:pPr>
            <a:r>
              <a:rPr lang="en-US" smtClean="0"/>
              <a:t>	</a:t>
            </a:r>
            <a:r>
              <a:rPr lang="en-US"/>
              <a:t>Các phương thức khác nhau cùng cài đặt cho toán tử này trong các lớp khác nhau phải </a:t>
            </a:r>
            <a:r>
              <a:rPr lang="en-US" smtClean="0"/>
              <a:t>	có </a:t>
            </a:r>
            <a:r>
              <a:rPr lang="en-US"/>
              <a:t>cùng ký hiệu (tên, tham số và giá trị trả về</a:t>
            </a:r>
            <a:r>
              <a:rPr lang="en-US" smtClean="0"/>
              <a:t>)</a:t>
            </a:r>
          </a:p>
          <a:p>
            <a:pPr marL="457200" lvl="1" indent="0">
              <a:buNone/>
            </a:pPr>
            <a:r>
              <a:rPr lang="en-US"/>
              <a:t>	Cài đặt của toán tử được xác định bởi lớp đối tượng mà được sử dụng trực tiếp</a:t>
            </a:r>
          </a:p>
        </p:txBody>
      </p:sp>
    </p:spTree>
    <p:extLst>
      <p:ext uri="{BB962C8B-B14F-4D97-AF65-F5344CB8AC3E}">
        <p14:creationId xmlns:p14="http://schemas.microsoft.com/office/powerpoint/2010/main" val="3488709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304" y="624110"/>
            <a:ext cx="10216895" cy="1280890"/>
          </a:xfrm>
        </p:spPr>
        <p:txBody>
          <a:bodyPr>
            <a:normAutofit fontScale="90000"/>
          </a:bodyPr>
          <a:lstStyle/>
          <a:p>
            <a:pPr lvl="0"/>
            <a:r>
              <a:rPr lang="en-US" smtClean="0"/>
              <a:t>CHƯƠNG 2:</a:t>
            </a:r>
            <a:br>
              <a:rPr lang="en-US" smtClean="0"/>
            </a:br>
            <a:r>
              <a:rPr lang="en-US" smtClean="0"/>
              <a:t>Hệ </a:t>
            </a:r>
            <a:r>
              <a:rPr lang="en-US"/>
              <a:t>thống quản lý thư viện theo hướng đối tượng</a:t>
            </a:r>
            <a:br>
              <a:rPr lang="en-US"/>
            </a:br>
            <a:endParaRPr lang="en-US"/>
          </a:p>
        </p:txBody>
      </p:sp>
      <p:sp>
        <p:nvSpPr>
          <p:cNvPr id="3" name="Content Placeholder 2"/>
          <p:cNvSpPr>
            <a:spLocks noGrp="1"/>
          </p:cNvSpPr>
          <p:nvPr>
            <p:ph idx="1"/>
          </p:nvPr>
        </p:nvSpPr>
        <p:spPr>
          <a:xfrm>
            <a:off x="1999488" y="1905000"/>
            <a:ext cx="9505124" cy="4953000"/>
          </a:xfrm>
        </p:spPr>
        <p:txBody>
          <a:bodyPr/>
          <a:lstStyle/>
          <a:p>
            <a:r>
              <a:rPr lang="en-US" smtClean="0"/>
              <a:t>Khảo sát hệ thống</a:t>
            </a:r>
          </a:p>
          <a:p>
            <a:pPr lvl="1"/>
            <a:r>
              <a:rPr lang="en-US" smtClean="0"/>
              <a:t>Quy trình hiện tại</a:t>
            </a:r>
          </a:p>
          <a:p>
            <a:pPr marL="0" indent="0">
              <a:buNone/>
            </a:pPr>
            <a:r>
              <a:rPr lang="en-US" smtClean="0"/>
              <a:t>		Hoạt </a:t>
            </a:r>
            <a:r>
              <a:rPr lang="en-US"/>
              <a:t>động hiện tại của thư viện Trường Đại học KH Thái Nguyên như sau:</a:t>
            </a:r>
          </a:p>
          <a:p>
            <a:pPr marL="0" indent="0">
              <a:buNone/>
            </a:pPr>
            <a:r>
              <a:rPr lang="en-US"/>
              <a:t>	</a:t>
            </a:r>
            <a:r>
              <a:rPr lang="en-US" smtClean="0"/>
              <a:t>	Đăng </a:t>
            </a:r>
            <a:r>
              <a:rPr lang="en-US"/>
              <a:t>kí làm thẻ: Sinh viên muốn mượn sách cần có thẻ độc giả, sinh viên gặp nhân </a:t>
            </a:r>
            <a:r>
              <a:rPr lang="en-US" smtClean="0"/>
              <a:t>		viên </a:t>
            </a:r>
            <a:r>
              <a:rPr lang="en-US"/>
              <a:t>thư viện để đăng kí làm thẻ. Nhân viên yêu cầu sinh viên cung cấp thông tin, </a:t>
            </a:r>
            <a:r>
              <a:rPr lang="en-US" smtClean="0"/>
              <a:t>			thông </a:t>
            </a:r>
            <a:r>
              <a:rPr lang="en-US"/>
              <a:t>tin được nhân viên kiểm tra, xác nhận hợp lệ và cung cấp thẻ cho sinh viên</a:t>
            </a:r>
            <a:r>
              <a:rPr lang="en-US" smtClean="0"/>
              <a:t>.</a:t>
            </a:r>
          </a:p>
          <a:p>
            <a:pPr marL="0" indent="0">
              <a:buNone/>
            </a:pPr>
            <a:r>
              <a:rPr lang="en-US"/>
              <a:t>	</a:t>
            </a:r>
            <a:r>
              <a:rPr lang="en-US" smtClean="0"/>
              <a:t>	</a:t>
            </a:r>
            <a:endParaRPr lang="en-US"/>
          </a:p>
          <a:p>
            <a:pPr marL="914400" lvl="2" indent="0">
              <a:buNone/>
            </a:pPr>
            <a:endParaRPr lang="en-US"/>
          </a:p>
        </p:txBody>
      </p:sp>
      <p:sp>
        <p:nvSpPr>
          <p:cNvPr id="4" name="Text Box 2"/>
          <p:cNvSpPr txBox="1">
            <a:spLocks noChangeArrowheads="1"/>
          </p:cNvSpPr>
          <p:nvPr/>
        </p:nvSpPr>
        <p:spPr bwMode="auto">
          <a:xfrm>
            <a:off x="1999488" y="4116324"/>
            <a:ext cx="4248150" cy="24307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ctr">
              <a:spcBef>
                <a:spcPts val="600"/>
              </a:spcBef>
              <a:spcAft>
                <a:spcPts val="8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Thẻ độc giả</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60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Mã số thẻ: ……………………………</a:t>
            </a:r>
          </a:p>
          <a:p>
            <a:pPr marL="0" marR="0">
              <a:spcBef>
                <a:spcPts val="60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Họ tên:………………………………..</a:t>
            </a:r>
          </a:p>
          <a:p>
            <a:pPr marL="0" marR="0">
              <a:spcBef>
                <a:spcPts val="60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Ngày sinh:…………………………….</a:t>
            </a:r>
          </a:p>
          <a:p>
            <a:pPr marL="0" marR="0">
              <a:spcBef>
                <a:spcPts val="60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Lớp…………………………………....</a:t>
            </a:r>
          </a:p>
          <a:p>
            <a:pPr marL="0" marR="0">
              <a:spcBef>
                <a:spcPts val="60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Ngành…………………………………</a:t>
            </a:r>
          </a:p>
          <a:p>
            <a:pPr marL="0" marR="0">
              <a:spcBef>
                <a:spcPts val="60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SĐT:…………………………………..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576823" y="4116324"/>
            <a:ext cx="3908298" cy="2430780"/>
          </a:xfrm>
          <a:prstGeom prst="rect">
            <a:avLst/>
          </a:prstGeom>
        </p:spPr>
      </p:pic>
    </p:spTree>
    <p:extLst>
      <p:ext uri="{BB962C8B-B14F-4D97-AF65-F5344CB8AC3E}">
        <p14:creationId xmlns:p14="http://schemas.microsoft.com/office/powerpoint/2010/main" val="906146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417" y="624110"/>
            <a:ext cx="9700196" cy="1280890"/>
          </a:xfrm>
        </p:spPr>
        <p:txBody>
          <a:bodyPr>
            <a:normAutofit fontScale="90000"/>
          </a:bodyPr>
          <a:lstStyle/>
          <a:p>
            <a:r>
              <a:rPr lang="en-US"/>
              <a:t>CHƯƠNG 2:</a:t>
            </a:r>
            <a:br>
              <a:rPr lang="en-US"/>
            </a:br>
            <a:r>
              <a:rPr lang="en-US"/>
              <a:t>Hệ thống quản lý thư viện theo hướng đối tượng</a:t>
            </a:r>
            <a:br>
              <a:rPr lang="en-US"/>
            </a:br>
            <a:endParaRPr lang="en-US"/>
          </a:p>
        </p:txBody>
      </p:sp>
      <p:sp>
        <p:nvSpPr>
          <p:cNvPr id="3" name="Content Placeholder 2"/>
          <p:cNvSpPr>
            <a:spLocks noGrp="1"/>
          </p:cNvSpPr>
          <p:nvPr>
            <p:ph idx="1"/>
          </p:nvPr>
        </p:nvSpPr>
        <p:spPr>
          <a:xfrm>
            <a:off x="2011680" y="2023872"/>
            <a:ext cx="9492933" cy="4364736"/>
          </a:xfrm>
        </p:spPr>
        <p:txBody>
          <a:bodyPr/>
          <a:lstStyle/>
          <a:p>
            <a:r>
              <a:rPr lang="en-US" smtClean="0"/>
              <a:t>Đánh giá</a:t>
            </a:r>
          </a:p>
          <a:p>
            <a:pPr marL="0" indent="0">
              <a:buNone/>
            </a:pPr>
            <a:r>
              <a:rPr lang="en-US"/>
              <a:t>	Hệ thống hiện tại có nhiều nhược điểm trong việc quản lí thư viện. Mọi thông tin trong việc quản lí đều được ghi chép trên giấy dẫn đến tình trạng dễ bị mất mát thông tin. Độc giả gặp khó khăn trong việc tìm kiếm sách cần mượn, chưa giải quyết được trường hợp độc giả mượn sách quá </a:t>
            </a:r>
            <a:r>
              <a:rPr lang="en-US" smtClean="0"/>
              <a:t>hạn</a:t>
            </a:r>
          </a:p>
          <a:p>
            <a:pPr marL="0" indent="0">
              <a:buNone/>
            </a:pPr>
            <a:endParaRPr lang="en-US"/>
          </a:p>
        </p:txBody>
      </p:sp>
    </p:spTree>
    <p:extLst>
      <p:ext uri="{BB962C8B-B14F-4D97-AF65-F5344CB8AC3E}">
        <p14:creationId xmlns:p14="http://schemas.microsoft.com/office/powerpoint/2010/main" val="3353834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TotalTime>
  <Words>570</Words>
  <Application>Microsoft Office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Wisp</vt:lpstr>
      <vt:lpstr>Phân tích &amp; thiết kế phần mềm theo hướng đối tượng</vt:lpstr>
      <vt:lpstr>Nội dung chính</vt:lpstr>
      <vt:lpstr>Chương I: Phương pháp phát triển hướng đối tượng </vt:lpstr>
      <vt:lpstr>Chương I: Phương pháp phát triển hướng đối tượng </vt:lpstr>
      <vt:lpstr>Chương I: Phương pháp phát triển hướng đối tượng </vt:lpstr>
      <vt:lpstr>Khái niệm cơ bản về hướng đối tượng</vt:lpstr>
      <vt:lpstr>Khái niệm cơ bản về hướng đối tượng</vt:lpstr>
      <vt:lpstr>CHƯƠNG 2: Hệ thống quản lý thư viện theo hướng đối tượng </vt:lpstr>
      <vt:lpstr>CHƯƠNG 2: Hệ thống quản lý thư viện theo hướng đối tượng </vt:lpstr>
      <vt:lpstr> Phân tích thiết kế hệ thống</vt:lpstr>
      <vt:lpstr>Biểu đồ USE CASE</vt:lpstr>
      <vt:lpstr>PowerPoint Presentation</vt:lpstr>
      <vt:lpstr>PowerPoint Presentation</vt:lpstr>
      <vt:lpstr>PowerPoint Presentation</vt:lpstr>
      <vt:lpstr>BIỂU ĐỒ LỚP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các bạn và cô giáo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&amp; thiết kế phần mềm theo hướng đối tượng</dc:title>
  <dc:creator>Sơn Dương</dc:creator>
  <cp:lastModifiedBy>Sơn Dương</cp:lastModifiedBy>
  <cp:revision>57</cp:revision>
  <dcterms:created xsi:type="dcterms:W3CDTF">2018-10-31T02:52:51Z</dcterms:created>
  <dcterms:modified xsi:type="dcterms:W3CDTF">2018-11-05T02:43:28Z</dcterms:modified>
</cp:coreProperties>
</file>