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34"/>
  </p:notesMasterIdLst>
  <p:handoutMasterIdLst>
    <p:handoutMasterId r:id="rId35"/>
  </p:handoutMasterIdLst>
  <p:sldIdLst>
    <p:sldId id="592" r:id="rId2"/>
    <p:sldId id="643" r:id="rId3"/>
    <p:sldId id="644" r:id="rId4"/>
    <p:sldId id="645" r:id="rId5"/>
    <p:sldId id="660" r:id="rId6"/>
    <p:sldId id="661" r:id="rId7"/>
    <p:sldId id="662" r:id="rId8"/>
    <p:sldId id="663" r:id="rId9"/>
    <p:sldId id="664" r:id="rId10"/>
    <p:sldId id="647" r:id="rId11"/>
    <p:sldId id="646" r:id="rId12"/>
    <p:sldId id="648" r:id="rId13"/>
    <p:sldId id="649" r:id="rId14"/>
    <p:sldId id="650" r:id="rId15"/>
    <p:sldId id="651" r:id="rId16"/>
    <p:sldId id="652" r:id="rId17"/>
    <p:sldId id="653" r:id="rId18"/>
    <p:sldId id="654" r:id="rId19"/>
    <p:sldId id="655" r:id="rId20"/>
    <p:sldId id="656" r:id="rId21"/>
    <p:sldId id="657" r:id="rId22"/>
    <p:sldId id="658" r:id="rId23"/>
    <p:sldId id="665" r:id="rId24"/>
    <p:sldId id="666" r:id="rId25"/>
    <p:sldId id="668" r:id="rId26"/>
    <p:sldId id="669" r:id="rId27"/>
    <p:sldId id="667" r:id="rId28"/>
    <p:sldId id="670" r:id="rId29"/>
    <p:sldId id="672" r:id="rId30"/>
    <p:sldId id="671" r:id="rId31"/>
    <p:sldId id="673" r:id="rId32"/>
    <p:sldId id="659"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1" autoAdjust="0"/>
    <p:restoredTop sz="94667" autoAdjust="0"/>
  </p:normalViewPr>
  <p:slideViewPr>
    <p:cSldViewPr>
      <p:cViewPr varScale="1">
        <p:scale>
          <a:sx n="69" d="100"/>
          <a:sy n="69" d="100"/>
        </p:scale>
        <p:origin x="-570" y="-102"/>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44"/>
    </p:cViewPr>
  </p:sorterViewPr>
  <p:notesViewPr>
    <p:cSldViewPr>
      <p:cViewPr varScale="1">
        <p:scale>
          <a:sx n="37" d="100"/>
          <a:sy n="37" d="100"/>
        </p:scale>
        <p:origin x="-1470" y="-9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C48B5A5B-BECD-49EE-83F1-1741D1E01EA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7CACE-33CA-4E83-B7B9-1CCDB73E069B}" type="slidenum">
              <a:rPr lang="en-US"/>
              <a:pPr/>
              <a:t>1</a:t>
            </a:fld>
            <a:endParaRPr lang="en-US"/>
          </a:p>
        </p:txBody>
      </p:sp>
      <p:sp>
        <p:nvSpPr>
          <p:cNvPr id="358402" name="Rectangle 2"/>
          <p:cNvSpPr>
            <a:spLocks noChangeArrowheads="1" noTextEdit="1"/>
          </p:cNvSpPr>
          <p:nvPr>
            <p:ph type="sldImg"/>
          </p:nvPr>
        </p:nvSpPr>
        <p:spPr>
          <a:xfrm>
            <a:off x="1143000" y="685800"/>
            <a:ext cx="4572000" cy="3429000"/>
          </a:xfrm>
          <a:ln/>
        </p:spPr>
      </p:sp>
      <p:sp>
        <p:nvSpPr>
          <p:cNvPr id="358403" name="Rectangle 3"/>
          <p:cNvSpPr>
            <a:spLocks noGrp="1" noChangeArrowheads="1"/>
          </p:cNvSpPr>
          <p:nvPr>
            <p:ph type="body" idx="1"/>
          </p:nvPr>
        </p:nvSpPr>
        <p:spPr>
          <a:noFill/>
          <a:ln/>
        </p:spPr>
        <p:txBody>
          <a:bodyPr/>
          <a:lstStyle/>
          <a:p>
            <a:r>
              <a:rPr lang="en-US"/>
              <a:t>First Class: Introduction, Prerequisites, Advices, Syllabus</a:t>
            </a:r>
          </a:p>
          <a:p>
            <a:endParaRPr lang="en-US"/>
          </a:p>
          <a:p>
            <a:r>
              <a:rPr lang="en-US"/>
              <a:t>Lab 1: Create a Java Project, Compile, and Run.</a:t>
            </a:r>
          </a:p>
          <a:p>
            <a:r>
              <a:rPr lang="en-US"/>
              <a:t>	Show syntax errors</a:t>
            </a:r>
          </a:p>
          <a:p>
            <a:r>
              <a:rPr lang="en-US"/>
              <a:t>         Print program</a:t>
            </a:r>
          </a:p>
          <a:p>
            <a:r>
              <a:rPr lang="en-US"/>
              <a:t>         Capture screen shots, and save it in Word, and print it.</a:t>
            </a:r>
          </a:p>
          <a:p>
            <a:endParaRPr lang="en-US"/>
          </a:p>
          <a:p>
            <a:r>
              <a:rPr lang="en-US"/>
              <a:t>Homework One: Check in the class randomly.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i="1" smtClean="0">
                <a:solidFill>
                  <a:schemeClr val="accent2"/>
                </a:solidFill>
              </a:rPr>
              <a:t>TCP cung cấp dịch vụ truyền dữ liệu tin cậy theo bytes (ki</a:t>
            </a:r>
            <a:r>
              <a:rPr lang="en-US" sz="1200" smtClean="0">
                <a:solidFill>
                  <a:schemeClr val="accent2"/>
                </a:solidFill>
              </a:rPr>
              <a:t>ểu  đường ống) giữa </a:t>
            </a:r>
            <a:endParaRPr lang="en-US" sz="1200" i="1" smtClean="0">
              <a:solidFill>
                <a:schemeClr val="accent2"/>
              </a:solidFill>
            </a:endParaRPr>
          </a:p>
          <a:p>
            <a:r>
              <a:rPr lang="en-US" sz="1200" i="1" smtClean="0">
                <a:solidFill>
                  <a:schemeClr val="accent2"/>
                </a:solidFill>
              </a:rPr>
              <a:t>Client và server</a:t>
            </a:r>
            <a:endParaRPr lang="en-US" sz="1200" i="1">
              <a:solidFill>
                <a:schemeClr val="accent2"/>
              </a:solidFill>
            </a:endParaRPr>
          </a:p>
        </p:txBody>
      </p:sp>
      <p:sp>
        <p:nvSpPr>
          <p:cNvPr id="4" name="Slide Number Placeholder 3"/>
          <p:cNvSpPr>
            <a:spLocks noGrp="1"/>
          </p:cNvSpPr>
          <p:nvPr>
            <p:ph type="sldNum" sz="quarter" idx="10"/>
          </p:nvPr>
        </p:nvSpPr>
        <p:spPr/>
        <p:txBody>
          <a:bodyPr/>
          <a:lstStyle/>
          <a:p>
            <a:fld id="{C48B5A5B-BECD-49EE-83F1-1741D1E01EA3}"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E82A6-8457-4BDA-8A70-B09A73F632C3}" type="slidenum">
              <a:rPr lang="en-US"/>
              <a:pPr/>
              <a:t>5</a:t>
            </a:fld>
            <a:endParaRPr lang="en-US"/>
          </a:p>
        </p:txBody>
      </p:sp>
      <p:sp>
        <p:nvSpPr>
          <p:cNvPr id="543746" name="Rectangle 2"/>
          <p:cNvSpPr>
            <a:spLocks noChangeArrowheads="1" noTextEdit="1"/>
          </p:cNvSpPr>
          <p:nvPr>
            <p:ph type="sldImg"/>
          </p:nvPr>
        </p:nvSpPr>
        <p:spPr>
          <a:xfrm>
            <a:off x="1150938" y="692150"/>
            <a:ext cx="4556125" cy="3416300"/>
          </a:xfrm>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BEE5D-156F-412E-9427-21D6533329A5}" type="slidenum">
              <a:rPr lang="en-US"/>
              <a:pPr/>
              <a:t>6</a:t>
            </a:fld>
            <a:endParaRPr lang="en-US"/>
          </a:p>
        </p:txBody>
      </p:sp>
      <p:sp>
        <p:nvSpPr>
          <p:cNvPr id="545794" name="Rectangle 2"/>
          <p:cNvSpPr>
            <a:spLocks noChangeArrowheads="1" noTextEdit="1"/>
          </p:cNvSpPr>
          <p:nvPr>
            <p:ph type="sldImg"/>
          </p:nvPr>
        </p:nvSpPr>
        <p:spPr>
          <a:xfrm>
            <a:off x="1150938" y="692150"/>
            <a:ext cx="4556125" cy="3416300"/>
          </a:xfrm>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2C3C3-50B1-4320-85E6-19CBA8FC6B58}" type="slidenum">
              <a:rPr lang="en-US"/>
              <a:pPr/>
              <a:t>7</a:t>
            </a:fld>
            <a:endParaRPr lang="en-US"/>
          </a:p>
        </p:txBody>
      </p:sp>
      <p:sp>
        <p:nvSpPr>
          <p:cNvPr id="547842" name="Rectangle 2"/>
          <p:cNvSpPr>
            <a:spLocks noChangeArrowheads="1" noTextEdit="1"/>
          </p:cNvSpPr>
          <p:nvPr>
            <p:ph type="sldImg"/>
          </p:nvPr>
        </p:nvSpPr>
        <p:spPr>
          <a:xfrm>
            <a:off x="1150938" y="692150"/>
            <a:ext cx="4556125" cy="3416300"/>
          </a:xfrm>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2CCAD-0F0F-4D24-8D38-66665A6D231E}" type="slidenum">
              <a:rPr lang="en-US"/>
              <a:pPr/>
              <a:t>8</a:t>
            </a:fld>
            <a:endParaRPr lang="en-US"/>
          </a:p>
        </p:txBody>
      </p:sp>
      <p:sp>
        <p:nvSpPr>
          <p:cNvPr id="549890" name="Rectangle 2"/>
          <p:cNvSpPr>
            <a:spLocks noChangeArrowheads="1" noTextEdit="1"/>
          </p:cNvSpPr>
          <p:nvPr>
            <p:ph type="sldImg"/>
          </p:nvPr>
        </p:nvSpPr>
        <p:spPr>
          <a:xfrm>
            <a:off x="1150938" y="692150"/>
            <a:ext cx="4556125" cy="3416300"/>
          </a:xfrm>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63A5C-C231-4252-BBE5-3739B0D29E4D}" type="slidenum">
              <a:rPr lang="en-US"/>
              <a:pPr/>
              <a:t>9</a:t>
            </a:fld>
            <a:endParaRPr lang="en-US"/>
          </a:p>
        </p:txBody>
      </p:sp>
      <p:sp>
        <p:nvSpPr>
          <p:cNvPr id="551938" name="Rectangle 2"/>
          <p:cNvSpPr>
            <a:spLocks noChangeArrowheads="1" noTextEdit="1"/>
          </p:cNvSpPr>
          <p:nvPr>
            <p:ph type="sldImg"/>
          </p:nvPr>
        </p:nvSpPr>
        <p:spPr>
          <a:xfrm>
            <a:off x="1150938" y="692150"/>
            <a:ext cx="4556125" cy="3416300"/>
          </a:xfrm>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kumimoji="0" lang="en-US" sz="1200" b="0" i="0" u="none" strike="noStrike" cap="none" normalizeH="0" baseline="0" smtClean="0">
                <a:ln>
                  <a:noFill/>
                </a:ln>
                <a:solidFill>
                  <a:schemeClr val="bg1"/>
                </a:solidFill>
                <a:effectLst/>
                <a:latin typeface="Arial" pitchFamily="34" charset="0"/>
                <a:ea typeface="Times New Roman" pitchFamily="18" charset="0"/>
                <a:cs typeface="Arial" pitchFamily="34" charset="0"/>
              </a:rPr>
              <a:t>Bạn không cần phải lo lắng tới các chi tiết bên trong của giao thức đang được sử dụng, khuôn dạng dữ liệu được nhận, hay làm thế nào để truyền tin với server; bạn chỉ cần cho biết  URL, Java sẽ lấy dữ liệu về cho bạn.</a:t>
            </a:r>
            <a:endParaRPr lang="en-US"/>
          </a:p>
        </p:txBody>
      </p:sp>
      <p:sp>
        <p:nvSpPr>
          <p:cNvPr id="4" name="Slide Number Placeholder 3"/>
          <p:cNvSpPr>
            <a:spLocks noGrp="1"/>
          </p:cNvSpPr>
          <p:nvPr>
            <p:ph type="sldNum" sz="quarter" idx="10"/>
          </p:nvPr>
        </p:nvSpPr>
        <p:spPr/>
        <p:txBody>
          <a:bodyPr/>
          <a:lstStyle/>
          <a:p>
            <a:fld id="{C48B5A5B-BECD-49EE-83F1-1741D1E01EA3}"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33ED15E-9537-484D-80EC-27784B3AEC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A6D8-3EBC-4B16-AD8C-91D77ADAA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3619C-CEC5-4142-AD18-A2D9077809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F565E574-EAC8-46BE-93B9-9C5F8A121F9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7470E77-BB25-4496-8D15-941F6972D1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226B8-060E-4E55-8DB7-3AD708F2AAB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EFF46-F509-4FD3-BFBD-E9AD12ADFA8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F2815428-36A9-4D14-A840-A2C263A2498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7A7DC-422C-44F3-AA23-0255A31ECD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58083CA0-8ABF-4708-B8F0-9B2F7498922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4CE8D4B2-C8D6-492C-A537-A2A3D6A96D7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9C0402-8FFC-4D0F-AF56-89194F7DA2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ctrTitle"/>
          </p:nvPr>
        </p:nvSpPr>
        <p:spPr>
          <a:xfrm>
            <a:off x="685800" y="762000"/>
            <a:ext cx="7772400" cy="990600"/>
          </a:xfrm>
          <a:noFill/>
          <a:ln/>
        </p:spPr>
        <p:txBody>
          <a:bodyPr>
            <a:normAutofit fontScale="90000"/>
          </a:bodyPr>
          <a:lstStyle/>
          <a:p>
            <a:r>
              <a:rPr lang="en-US" sz="6000"/>
              <a:t>LẬP </a:t>
            </a:r>
            <a:r>
              <a:rPr lang="en-US" sz="6000"/>
              <a:t>TRÌNH </a:t>
            </a:r>
            <a:r>
              <a:rPr lang="en-US" sz="6000" smtClean="0"/>
              <a:t>JAVA</a:t>
            </a:r>
            <a:endParaRPr lang="en-US" sz="6000">
              <a:latin typeface="Book Antiqua" pitchFamily="18" charset="0"/>
            </a:endParaRPr>
          </a:p>
        </p:txBody>
      </p:sp>
      <p:sp>
        <p:nvSpPr>
          <p:cNvPr id="357382" name="Rectangle 6"/>
          <p:cNvSpPr>
            <a:spLocks noGrp="1" noChangeArrowheads="1"/>
          </p:cNvSpPr>
          <p:nvPr>
            <p:ph type="subTitle" idx="1"/>
          </p:nvPr>
        </p:nvSpPr>
        <p:spPr>
          <a:xfrm>
            <a:off x="1066800" y="4572000"/>
            <a:ext cx="7010400" cy="1219200"/>
          </a:xfrm>
          <a:ln/>
        </p:spPr>
        <p:txBody>
          <a:bodyPr/>
          <a:lstStyle/>
          <a:p>
            <a:pPr>
              <a:lnSpc>
                <a:spcPct val="90000"/>
              </a:lnSpc>
            </a:pPr>
            <a:endParaRPr lang="en-US"/>
          </a:p>
        </p:txBody>
      </p:sp>
      <p:sp>
        <p:nvSpPr>
          <p:cNvPr id="357380" name="Rectangle 4"/>
          <p:cNvSpPr>
            <a:spLocks noChangeArrowheads="1"/>
          </p:cNvSpPr>
          <p:nvPr/>
        </p:nvSpPr>
        <p:spPr bwMode="auto">
          <a:xfrm>
            <a:off x="152400" y="2590800"/>
            <a:ext cx="8915400" cy="1158875"/>
          </a:xfrm>
          <a:prstGeom prst="rect">
            <a:avLst/>
          </a:prstGeom>
          <a:noFill/>
          <a:ln w="9525">
            <a:noFill/>
            <a:miter lim="800000"/>
            <a:headEnd/>
            <a:tailEnd/>
          </a:ln>
          <a:effectLst/>
        </p:spPr>
        <p:txBody>
          <a:bodyPr lIns="92075" tIns="46038" rIns="92075" bIns="46038" anchor="ctr"/>
          <a:lstStyle/>
          <a:p>
            <a:pPr algn="ctr"/>
            <a:r>
              <a:rPr lang="en-US" sz="4400" smtClean="0">
                <a:solidFill>
                  <a:schemeClr val="tx2"/>
                </a:solidFill>
              </a:rPr>
              <a:t>LẬP </a:t>
            </a:r>
            <a:r>
              <a:rPr lang="en-US" sz="4400">
                <a:solidFill>
                  <a:schemeClr val="tx2"/>
                </a:solidFill>
              </a:rPr>
              <a:t>TRÌNH CLIENT/SERVER</a:t>
            </a:r>
            <a:endParaRPr lang="en-US" sz="4800">
              <a:solidFill>
                <a:schemeClr val="tx2"/>
              </a:solidFill>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533400" y="228600"/>
            <a:ext cx="8115300" cy="1143000"/>
          </a:xfrm>
        </p:spPr>
        <p:txBody>
          <a:bodyPr>
            <a:normAutofit fontScale="90000"/>
          </a:bodyPr>
          <a:lstStyle/>
          <a:p>
            <a:r>
              <a:rPr lang="en-US" sz="4200" b="1"/>
              <a:t>Tương tác socket Client/server : TCP</a:t>
            </a:r>
          </a:p>
        </p:txBody>
      </p:sp>
      <p:grpSp>
        <p:nvGrpSpPr>
          <p:cNvPr id="527363" name="Group 3"/>
          <p:cNvGrpSpPr>
            <a:grpSpLocks/>
          </p:cNvGrpSpPr>
          <p:nvPr/>
        </p:nvGrpSpPr>
        <p:grpSpPr bwMode="auto">
          <a:xfrm>
            <a:off x="1312863" y="3217863"/>
            <a:ext cx="2117725" cy="927100"/>
            <a:chOff x="827" y="2027"/>
            <a:chExt cx="1334" cy="584"/>
          </a:xfrm>
        </p:grpSpPr>
        <p:sp>
          <p:nvSpPr>
            <p:cNvPr id="527364" name="Text Box 4"/>
            <p:cNvSpPr txBox="1">
              <a:spLocks noChangeArrowheads="1"/>
            </p:cNvSpPr>
            <p:nvPr/>
          </p:nvSpPr>
          <p:spPr bwMode="auto">
            <a:xfrm>
              <a:off x="827" y="2027"/>
              <a:ext cx="1059" cy="326"/>
            </a:xfrm>
            <a:prstGeom prst="rect">
              <a:avLst/>
            </a:prstGeom>
            <a:noFill/>
            <a:ln w="9525">
              <a:noFill/>
              <a:miter lim="800000"/>
              <a:headEnd/>
              <a:tailEnd/>
            </a:ln>
            <a:effectLst/>
          </p:spPr>
          <p:txBody>
            <a:bodyPr wrap="none" anchor="ctr">
              <a:spAutoFit/>
            </a:bodyPr>
            <a:lstStyle/>
            <a:p>
              <a:r>
                <a:rPr lang="en-US" sz="1400">
                  <a:latin typeface="Arial" charset="0"/>
                </a:rPr>
                <a:t>wait for incoming</a:t>
              </a:r>
            </a:p>
            <a:p>
              <a:r>
                <a:rPr lang="en-US" sz="1400">
                  <a:latin typeface="Arial" charset="0"/>
                </a:rPr>
                <a:t>connection request</a:t>
              </a:r>
              <a:endParaRPr lang="en-US"/>
            </a:p>
          </p:txBody>
        </p:sp>
        <p:sp>
          <p:nvSpPr>
            <p:cNvPr id="527365" name="Text Box 5"/>
            <p:cNvSpPr txBox="1">
              <a:spLocks noChangeArrowheads="1"/>
            </p:cNvSpPr>
            <p:nvPr/>
          </p:nvSpPr>
          <p:spPr bwMode="auto">
            <a:xfrm>
              <a:off x="828" y="2285"/>
              <a:ext cx="1333" cy="326"/>
            </a:xfrm>
            <a:prstGeom prst="rect">
              <a:avLst/>
            </a:prstGeom>
            <a:noFill/>
            <a:ln w="9525">
              <a:noFill/>
              <a:miter lim="800000"/>
              <a:headEnd/>
              <a:tailEnd/>
            </a:ln>
            <a:effectLst/>
          </p:spPr>
          <p:txBody>
            <a:bodyPr wrap="none" anchor="ctr">
              <a:spAutoFit/>
            </a:bodyPr>
            <a:lstStyle/>
            <a:p>
              <a:r>
                <a:rPr lang="en-US" sz="1400">
                  <a:solidFill>
                    <a:srgbClr val="FF0000"/>
                  </a:solidFill>
                  <a:latin typeface="Arial" charset="0"/>
                </a:rPr>
                <a:t>connectionSocket =</a:t>
              </a:r>
            </a:p>
            <a:p>
              <a:r>
                <a:rPr lang="en-US" sz="1400">
                  <a:solidFill>
                    <a:srgbClr val="FF0000"/>
                  </a:solidFill>
                  <a:latin typeface="Arial" charset="0"/>
                </a:rPr>
                <a:t>welcomeSocket.accept()</a:t>
              </a:r>
              <a:endParaRPr lang="en-US"/>
            </a:p>
          </p:txBody>
        </p:sp>
      </p:grpSp>
      <p:grpSp>
        <p:nvGrpSpPr>
          <p:cNvPr id="527366" name="Group 6"/>
          <p:cNvGrpSpPr>
            <a:grpSpLocks/>
          </p:cNvGrpSpPr>
          <p:nvPr/>
        </p:nvGrpSpPr>
        <p:grpSpPr bwMode="auto">
          <a:xfrm>
            <a:off x="1303338" y="1881188"/>
            <a:ext cx="1635125" cy="1414462"/>
            <a:chOff x="821" y="1185"/>
            <a:chExt cx="1030" cy="891"/>
          </a:xfrm>
        </p:grpSpPr>
        <p:grpSp>
          <p:nvGrpSpPr>
            <p:cNvPr id="527367" name="Group 7"/>
            <p:cNvGrpSpPr>
              <a:grpSpLocks/>
            </p:cNvGrpSpPr>
            <p:nvPr/>
          </p:nvGrpSpPr>
          <p:grpSpPr bwMode="auto">
            <a:xfrm>
              <a:off x="821" y="1185"/>
              <a:ext cx="1030" cy="712"/>
              <a:chOff x="329" y="1209"/>
              <a:chExt cx="1030" cy="712"/>
            </a:xfrm>
          </p:grpSpPr>
          <p:sp>
            <p:nvSpPr>
              <p:cNvPr id="527368" name="Text Box 8"/>
              <p:cNvSpPr txBox="1">
                <a:spLocks noChangeArrowheads="1"/>
              </p:cNvSpPr>
              <p:nvPr/>
            </p:nvSpPr>
            <p:spPr bwMode="auto">
              <a:xfrm>
                <a:off x="329" y="1209"/>
                <a:ext cx="997" cy="460"/>
              </a:xfrm>
              <a:prstGeom prst="rect">
                <a:avLst/>
              </a:prstGeom>
              <a:noFill/>
              <a:ln w="9525">
                <a:noFill/>
                <a:miter lim="800000"/>
                <a:headEnd/>
                <a:tailEnd/>
              </a:ln>
              <a:effectLst/>
            </p:spPr>
            <p:txBody>
              <a:bodyPr wrap="none" anchor="ctr">
                <a:spAutoFit/>
              </a:bodyPr>
              <a:lstStyle/>
              <a:p>
                <a:r>
                  <a:rPr lang="en-US" sz="1400">
                    <a:latin typeface="Arial" charset="0"/>
                  </a:rPr>
                  <a:t>create socket,</a:t>
                </a:r>
              </a:p>
              <a:p>
                <a:r>
                  <a:rPr lang="en-US" sz="1400">
                    <a:latin typeface="Arial" charset="0"/>
                  </a:rPr>
                  <a:t>port=</a:t>
                </a:r>
                <a:r>
                  <a:rPr lang="en-US" sz="1400" b="1">
                    <a:latin typeface="Courier New" pitchFamily="49" charset="0"/>
                  </a:rPr>
                  <a:t>x</a:t>
                </a:r>
                <a:r>
                  <a:rPr lang="en-US" sz="1400">
                    <a:latin typeface="Arial" charset="0"/>
                  </a:rPr>
                  <a:t>, for</a:t>
                </a:r>
              </a:p>
              <a:p>
                <a:r>
                  <a:rPr lang="en-US" sz="1400">
                    <a:latin typeface="Arial" charset="0"/>
                  </a:rPr>
                  <a:t>incoming request:</a:t>
                </a:r>
                <a:endParaRPr lang="en-US"/>
              </a:p>
            </p:txBody>
          </p:sp>
          <p:sp>
            <p:nvSpPr>
              <p:cNvPr id="527369" name="Text Box 9"/>
              <p:cNvSpPr txBox="1">
                <a:spLocks noChangeArrowheads="1"/>
              </p:cNvSpPr>
              <p:nvPr/>
            </p:nvSpPr>
            <p:spPr bwMode="auto">
              <a:xfrm>
                <a:off x="333" y="1595"/>
                <a:ext cx="1026" cy="326"/>
              </a:xfrm>
              <a:prstGeom prst="rect">
                <a:avLst/>
              </a:prstGeom>
              <a:noFill/>
              <a:ln w="9525">
                <a:noFill/>
                <a:miter lim="800000"/>
                <a:headEnd/>
                <a:tailEnd/>
              </a:ln>
              <a:effectLst/>
            </p:spPr>
            <p:txBody>
              <a:bodyPr wrap="none" anchor="ctr">
                <a:spAutoFit/>
              </a:bodyPr>
              <a:lstStyle/>
              <a:p>
                <a:pPr algn="r"/>
                <a:r>
                  <a:rPr lang="en-US" sz="1400">
                    <a:solidFill>
                      <a:srgbClr val="FF0000"/>
                    </a:solidFill>
                    <a:latin typeface="Arial" charset="0"/>
                  </a:rPr>
                  <a:t>welcomeSocket = </a:t>
                </a:r>
              </a:p>
              <a:p>
                <a:pPr algn="r"/>
                <a:r>
                  <a:rPr lang="en-US" sz="1400">
                    <a:solidFill>
                      <a:srgbClr val="FF0000"/>
                    </a:solidFill>
                    <a:latin typeface="Arial" charset="0"/>
                  </a:rPr>
                  <a:t>ServerSocket()</a:t>
                </a:r>
                <a:endParaRPr lang="en-US"/>
              </a:p>
            </p:txBody>
          </p:sp>
        </p:grpSp>
        <p:sp>
          <p:nvSpPr>
            <p:cNvPr id="527370" name="Line 10"/>
            <p:cNvSpPr>
              <a:spLocks noChangeShapeType="1"/>
            </p:cNvSpPr>
            <p:nvPr/>
          </p:nvSpPr>
          <p:spPr bwMode="auto">
            <a:xfrm>
              <a:off x="1284" y="1872"/>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nvGrpSpPr>
          <p:cNvPr id="527371" name="Group 11"/>
          <p:cNvGrpSpPr>
            <a:grpSpLocks/>
          </p:cNvGrpSpPr>
          <p:nvPr/>
        </p:nvGrpSpPr>
        <p:grpSpPr bwMode="auto">
          <a:xfrm>
            <a:off x="5091113" y="3149600"/>
            <a:ext cx="2305050" cy="909638"/>
            <a:chOff x="3333" y="1156"/>
            <a:chExt cx="1452" cy="573"/>
          </a:xfrm>
        </p:grpSpPr>
        <p:sp>
          <p:nvSpPr>
            <p:cNvPr id="527372" name="Text Box 12"/>
            <p:cNvSpPr txBox="1">
              <a:spLocks noChangeArrowheads="1"/>
            </p:cNvSpPr>
            <p:nvPr/>
          </p:nvSpPr>
          <p:spPr bwMode="auto">
            <a:xfrm>
              <a:off x="3335" y="1156"/>
              <a:ext cx="1450" cy="326"/>
            </a:xfrm>
            <a:prstGeom prst="rect">
              <a:avLst/>
            </a:prstGeom>
            <a:noFill/>
            <a:ln w="9525">
              <a:noFill/>
              <a:miter lim="800000"/>
              <a:headEnd/>
              <a:tailEnd/>
            </a:ln>
            <a:effectLst/>
          </p:spPr>
          <p:txBody>
            <a:bodyPr wrap="none" anchor="ctr">
              <a:spAutoFit/>
            </a:bodyPr>
            <a:lstStyle/>
            <a:p>
              <a:r>
                <a:rPr lang="en-US" sz="1400">
                  <a:latin typeface="Arial" charset="0"/>
                </a:rPr>
                <a:t>create socket,</a:t>
              </a:r>
            </a:p>
            <a:p>
              <a:r>
                <a:rPr lang="en-US" sz="1400">
                  <a:latin typeface="Arial" charset="0"/>
                </a:rPr>
                <a:t>connect to </a:t>
              </a:r>
              <a:r>
                <a:rPr lang="en-US" sz="1400" b="1">
                  <a:latin typeface="Courier New" pitchFamily="49" charset="0"/>
                </a:rPr>
                <a:t>hostid</a:t>
              </a:r>
              <a:r>
                <a:rPr lang="en-US" sz="1400">
                  <a:latin typeface="Arial" charset="0"/>
                </a:rPr>
                <a:t>, port=</a:t>
              </a:r>
              <a:r>
                <a:rPr lang="en-US" sz="1400" b="1">
                  <a:latin typeface="Courier New" pitchFamily="49" charset="0"/>
                </a:rPr>
                <a:t>x</a:t>
              </a:r>
              <a:endParaRPr lang="en-US"/>
            </a:p>
          </p:txBody>
        </p:sp>
        <p:sp>
          <p:nvSpPr>
            <p:cNvPr id="527373" name="Text Box 13"/>
            <p:cNvSpPr txBox="1">
              <a:spLocks noChangeArrowheads="1"/>
            </p:cNvSpPr>
            <p:nvPr/>
          </p:nvSpPr>
          <p:spPr bwMode="auto">
            <a:xfrm>
              <a:off x="3333" y="1403"/>
              <a:ext cx="846" cy="326"/>
            </a:xfrm>
            <a:prstGeom prst="rect">
              <a:avLst/>
            </a:prstGeom>
            <a:noFill/>
            <a:ln w="9525">
              <a:noFill/>
              <a:miter lim="800000"/>
              <a:headEnd/>
              <a:tailEnd/>
            </a:ln>
            <a:effectLst/>
          </p:spPr>
          <p:txBody>
            <a:bodyPr wrap="none" anchor="ctr">
              <a:spAutoFit/>
            </a:bodyPr>
            <a:lstStyle/>
            <a:p>
              <a:pPr algn="r"/>
              <a:r>
                <a:rPr lang="en-US" sz="1400">
                  <a:solidFill>
                    <a:srgbClr val="FF0000"/>
                  </a:solidFill>
                  <a:latin typeface="Arial" charset="0"/>
                </a:rPr>
                <a:t>clientSocket = </a:t>
              </a:r>
            </a:p>
            <a:p>
              <a:pPr algn="r"/>
              <a:r>
                <a:rPr lang="en-US" sz="1400">
                  <a:solidFill>
                    <a:srgbClr val="FF0000"/>
                  </a:solidFill>
                  <a:latin typeface="Arial" charset="0"/>
                </a:rPr>
                <a:t>Socket()</a:t>
              </a:r>
              <a:endParaRPr lang="en-US"/>
            </a:p>
          </p:txBody>
        </p:sp>
      </p:grpSp>
      <p:grpSp>
        <p:nvGrpSpPr>
          <p:cNvPr id="527374" name="Group 14"/>
          <p:cNvGrpSpPr>
            <a:grpSpLocks/>
          </p:cNvGrpSpPr>
          <p:nvPr/>
        </p:nvGrpSpPr>
        <p:grpSpPr bwMode="auto">
          <a:xfrm>
            <a:off x="1276350" y="3124200"/>
            <a:ext cx="5440363" cy="3352800"/>
            <a:chOff x="804" y="1968"/>
            <a:chExt cx="3427" cy="2112"/>
          </a:xfrm>
        </p:grpSpPr>
        <p:sp>
          <p:nvSpPr>
            <p:cNvPr id="527375" name="Text Box 15"/>
            <p:cNvSpPr txBox="1">
              <a:spLocks noChangeArrowheads="1"/>
            </p:cNvSpPr>
            <p:nvPr/>
          </p:nvSpPr>
          <p:spPr bwMode="auto">
            <a:xfrm>
              <a:off x="839" y="3641"/>
              <a:ext cx="998" cy="326"/>
            </a:xfrm>
            <a:prstGeom prst="rect">
              <a:avLst/>
            </a:prstGeom>
            <a:noFill/>
            <a:ln w="9525">
              <a:noFill/>
              <a:miter lim="800000"/>
              <a:headEnd/>
              <a:tailEnd/>
            </a:ln>
            <a:effectLst/>
          </p:spPr>
          <p:txBody>
            <a:bodyPr wrap="none" anchor="ctr">
              <a:spAutoFit/>
            </a:bodyPr>
            <a:lstStyle/>
            <a:p>
              <a:r>
                <a:rPr lang="en-US" sz="1400">
                  <a:latin typeface="Arial" charset="0"/>
                </a:rPr>
                <a:t>close</a:t>
              </a:r>
            </a:p>
            <a:p>
              <a:r>
                <a:rPr lang="en-US" sz="1400">
                  <a:solidFill>
                    <a:srgbClr val="FF0000"/>
                  </a:solidFill>
                  <a:latin typeface="Arial" charset="0"/>
                </a:rPr>
                <a:t>connectionSocket</a:t>
              </a:r>
              <a:endParaRPr lang="en-US"/>
            </a:p>
          </p:txBody>
        </p:sp>
        <p:sp>
          <p:nvSpPr>
            <p:cNvPr id="527376" name="Line 16"/>
            <p:cNvSpPr>
              <a:spLocks noChangeShapeType="1"/>
            </p:cNvSpPr>
            <p:nvPr/>
          </p:nvSpPr>
          <p:spPr bwMode="auto">
            <a:xfrm>
              <a:off x="1290" y="3564"/>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77" name="Freeform 17"/>
            <p:cNvSpPr>
              <a:spLocks/>
            </p:cNvSpPr>
            <p:nvPr/>
          </p:nvSpPr>
          <p:spPr bwMode="auto">
            <a:xfrm>
              <a:off x="804" y="1968"/>
              <a:ext cx="492" cy="2112"/>
            </a:xfrm>
            <a:custGeom>
              <a:avLst/>
              <a:gdLst/>
              <a:ahLst/>
              <a:cxnLst>
                <a:cxn ang="0">
                  <a:pos x="492" y="1968"/>
                </a:cxn>
                <a:cxn ang="0">
                  <a:pos x="492" y="2112"/>
                </a:cxn>
                <a:cxn ang="0">
                  <a:pos x="0" y="2112"/>
                </a:cxn>
                <a:cxn ang="0">
                  <a:pos x="0" y="0"/>
                </a:cxn>
                <a:cxn ang="0">
                  <a:pos x="402" y="0"/>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p:spPr>
          <p:txBody>
            <a:bodyPr anchor="ctr">
              <a:spAutoFit/>
            </a:bodyPr>
            <a:lstStyle/>
            <a:p>
              <a:endParaRPr lang="en-US"/>
            </a:p>
          </p:txBody>
        </p:sp>
        <p:grpSp>
          <p:nvGrpSpPr>
            <p:cNvPr id="527378" name="Group 18"/>
            <p:cNvGrpSpPr>
              <a:grpSpLocks/>
            </p:cNvGrpSpPr>
            <p:nvPr/>
          </p:nvGrpSpPr>
          <p:grpSpPr bwMode="auto">
            <a:xfrm>
              <a:off x="3365" y="3377"/>
              <a:ext cx="866" cy="692"/>
              <a:chOff x="3365" y="3377"/>
              <a:chExt cx="866" cy="692"/>
            </a:xfrm>
          </p:grpSpPr>
          <p:sp>
            <p:nvSpPr>
              <p:cNvPr id="527379" name="Text Box 19"/>
              <p:cNvSpPr txBox="1">
                <a:spLocks noChangeArrowheads="1"/>
              </p:cNvSpPr>
              <p:nvPr/>
            </p:nvSpPr>
            <p:spPr bwMode="auto">
              <a:xfrm>
                <a:off x="3365" y="3377"/>
                <a:ext cx="866" cy="326"/>
              </a:xfrm>
              <a:prstGeom prst="rect">
                <a:avLst/>
              </a:prstGeom>
              <a:noFill/>
              <a:ln w="9525">
                <a:noFill/>
                <a:miter lim="800000"/>
                <a:headEnd/>
                <a:tailEnd/>
              </a:ln>
              <a:effectLst/>
            </p:spPr>
            <p:txBody>
              <a:bodyPr wrap="none" anchor="ctr">
                <a:spAutoFit/>
              </a:bodyPr>
              <a:lstStyle/>
              <a:p>
                <a:r>
                  <a:rPr lang="en-US" sz="1400">
                    <a:latin typeface="Arial" charset="0"/>
                  </a:rPr>
                  <a:t>read reply from</a:t>
                </a:r>
              </a:p>
              <a:p>
                <a:r>
                  <a:rPr lang="en-US" sz="1400">
                    <a:solidFill>
                      <a:srgbClr val="FF0000"/>
                    </a:solidFill>
                    <a:latin typeface="Arial" charset="0"/>
                  </a:rPr>
                  <a:t>clientSocket</a:t>
                </a:r>
                <a:endParaRPr lang="en-US"/>
              </a:p>
            </p:txBody>
          </p:sp>
          <p:sp>
            <p:nvSpPr>
              <p:cNvPr id="527380" name="Text Box 20"/>
              <p:cNvSpPr txBox="1">
                <a:spLocks noChangeArrowheads="1"/>
              </p:cNvSpPr>
              <p:nvPr/>
            </p:nvSpPr>
            <p:spPr bwMode="auto">
              <a:xfrm>
                <a:off x="3389" y="3743"/>
                <a:ext cx="719" cy="326"/>
              </a:xfrm>
              <a:prstGeom prst="rect">
                <a:avLst/>
              </a:prstGeom>
              <a:noFill/>
              <a:ln w="9525">
                <a:noFill/>
                <a:miter lim="800000"/>
                <a:headEnd/>
                <a:tailEnd/>
              </a:ln>
              <a:effectLst/>
            </p:spPr>
            <p:txBody>
              <a:bodyPr wrap="none" anchor="ctr">
                <a:spAutoFit/>
              </a:bodyPr>
              <a:lstStyle/>
              <a:p>
                <a:r>
                  <a:rPr lang="en-US" sz="1400">
                    <a:latin typeface="Arial" charset="0"/>
                  </a:rPr>
                  <a:t>close</a:t>
                </a:r>
              </a:p>
              <a:p>
                <a:r>
                  <a:rPr lang="en-US" sz="1400">
                    <a:solidFill>
                      <a:srgbClr val="FF0000"/>
                    </a:solidFill>
                    <a:latin typeface="Arial" charset="0"/>
                  </a:rPr>
                  <a:t>clientSocket</a:t>
                </a:r>
                <a:endParaRPr lang="en-US"/>
              </a:p>
            </p:txBody>
          </p:sp>
          <p:sp>
            <p:nvSpPr>
              <p:cNvPr id="527381" name="Line 21"/>
              <p:cNvSpPr>
                <a:spLocks noChangeShapeType="1"/>
              </p:cNvSpPr>
              <p:nvPr/>
            </p:nvSpPr>
            <p:spPr bwMode="auto">
              <a:xfrm>
                <a:off x="3816" y="3690"/>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sp>
        <p:nvSpPr>
          <p:cNvPr id="527382" name="Text Box 22"/>
          <p:cNvSpPr txBox="1">
            <a:spLocks noChangeArrowheads="1"/>
          </p:cNvSpPr>
          <p:nvPr/>
        </p:nvSpPr>
        <p:spPr bwMode="auto">
          <a:xfrm>
            <a:off x="1790700" y="1314450"/>
            <a:ext cx="979488" cy="457200"/>
          </a:xfrm>
          <a:prstGeom prst="rect">
            <a:avLst/>
          </a:prstGeom>
          <a:noFill/>
          <a:ln w="9525">
            <a:noFill/>
            <a:miter lim="800000"/>
            <a:headEnd/>
            <a:tailEnd/>
          </a:ln>
          <a:effectLst/>
        </p:spPr>
        <p:txBody>
          <a:bodyPr wrap="none" anchor="ctr">
            <a:spAutoFit/>
          </a:bodyPr>
          <a:lstStyle/>
          <a:p>
            <a:pPr algn="ctr">
              <a:spcBef>
                <a:spcPct val="50000"/>
              </a:spcBef>
            </a:pPr>
            <a:r>
              <a:rPr lang="en-US"/>
              <a:t>Server</a:t>
            </a:r>
          </a:p>
        </p:txBody>
      </p:sp>
      <p:sp>
        <p:nvSpPr>
          <p:cNvPr id="527383" name="Text Box 23"/>
          <p:cNvSpPr txBox="1">
            <a:spLocks noChangeArrowheads="1"/>
          </p:cNvSpPr>
          <p:nvPr/>
        </p:nvSpPr>
        <p:spPr bwMode="auto">
          <a:xfrm>
            <a:off x="5295900" y="1333500"/>
            <a:ext cx="927100" cy="457200"/>
          </a:xfrm>
          <a:prstGeom prst="rect">
            <a:avLst/>
          </a:prstGeom>
          <a:noFill/>
          <a:ln w="9525">
            <a:noFill/>
            <a:miter lim="800000"/>
            <a:headEnd/>
            <a:tailEnd/>
          </a:ln>
          <a:effectLst/>
        </p:spPr>
        <p:txBody>
          <a:bodyPr wrap="none" anchor="ctr">
            <a:spAutoFit/>
          </a:bodyPr>
          <a:lstStyle/>
          <a:p>
            <a:pPr algn="ctr">
              <a:spcBef>
                <a:spcPct val="50000"/>
              </a:spcBef>
            </a:pPr>
            <a:r>
              <a:rPr lang="en-US"/>
              <a:t>Client</a:t>
            </a:r>
          </a:p>
        </p:txBody>
      </p:sp>
      <p:grpSp>
        <p:nvGrpSpPr>
          <p:cNvPr id="527384" name="Group 24"/>
          <p:cNvGrpSpPr>
            <a:grpSpLocks/>
          </p:cNvGrpSpPr>
          <p:nvPr/>
        </p:nvGrpSpPr>
        <p:grpSpPr bwMode="auto">
          <a:xfrm>
            <a:off x="2933700" y="4010025"/>
            <a:ext cx="4041775" cy="1371600"/>
            <a:chOff x="1848" y="2526"/>
            <a:chExt cx="2546" cy="864"/>
          </a:xfrm>
        </p:grpSpPr>
        <p:sp>
          <p:nvSpPr>
            <p:cNvPr id="527385" name="Line 25"/>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a:effectLst/>
          </p:spPr>
          <p:txBody>
            <a:bodyPr anchor="ctr">
              <a:spAutoFit/>
            </a:bodyPr>
            <a:lstStyle/>
            <a:p>
              <a:endParaRPr lang="en-US"/>
            </a:p>
          </p:txBody>
        </p:sp>
        <p:grpSp>
          <p:nvGrpSpPr>
            <p:cNvPr id="527386" name="Group 26"/>
            <p:cNvGrpSpPr>
              <a:grpSpLocks/>
            </p:cNvGrpSpPr>
            <p:nvPr/>
          </p:nvGrpSpPr>
          <p:grpSpPr bwMode="auto">
            <a:xfrm>
              <a:off x="1848" y="2526"/>
              <a:ext cx="2546" cy="516"/>
              <a:chOff x="1848" y="2526"/>
              <a:chExt cx="2546" cy="516"/>
            </a:xfrm>
          </p:grpSpPr>
          <p:sp>
            <p:nvSpPr>
              <p:cNvPr id="527387" name="Text Box 27"/>
              <p:cNvSpPr txBox="1">
                <a:spLocks noChangeArrowheads="1"/>
              </p:cNvSpPr>
              <p:nvPr/>
            </p:nvSpPr>
            <p:spPr bwMode="auto">
              <a:xfrm>
                <a:off x="3335" y="2675"/>
                <a:ext cx="1059" cy="326"/>
              </a:xfrm>
              <a:prstGeom prst="rect">
                <a:avLst/>
              </a:prstGeom>
              <a:noFill/>
              <a:ln w="9525">
                <a:noFill/>
                <a:miter lim="800000"/>
                <a:headEnd/>
                <a:tailEnd/>
              </a:ln>
              <a:effectLst/>
            </p:spPr>
            <p:txBody>
              <a:bodyPr wrap="none" anchor="ctr">
                <a:spAutoFit/>
              </a:bodyPr>
              <a:lstStyle/>
              <a:p>
                <a:r>
                  <a:rPr lang="en-US" sz="1400">
                    <a:latin typeface="Arial" charset="0"/>
                  </a:rPr>
                  <a:t>send request using</a:t>
                </a:r>
              </a:p>
              <a:p>
                <a:r>
                  <a:rPr lang="en-US" sz="1400">
                    <a:solidFill>
                      <a:srgbClr val="FF0000"/>
                    </a:solidFill>
                    <a:latin typeface="Arial" charset="0"/>
                  </a:rPr>
                  <a:t>clientSocket</a:t>
                </a:r>
                <a:endParaRPr lang="en-US"/>
              </a:p>
            </p:txBody>
          </p:sp>
          <p:sp>
            <p:nvSpPr>
              <p:cNvPr id="527388" name="Line 28"/>
              <p:cNvSpPr>
                <a:spLocks noChangeShapeType="1"/>
              </p:cNvSpPr>
              <p:nvPr/>
            </p:nvSpPr>
            <p:spPr bwMode="auto">
              <a:xfrm>
                <a:off x="3792" y="2526"/>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89" name="Line 29"/>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a:effectLst/>
            </p:spPr>
            <p:txBody>
              <a:bodyPr wrap="none" anchor="ctr">
                <a:spAutoFit/>
              </a:bodyPr>
              <a:lstStyle/>
              <a:p>
                <a:endParaRPr lang="en-US"/>
              </a:p>
            </p:txBody>
          </p:sp>
        </p:grpSp>
      </p:grpSp>
      <p:grpSp>
        <p:nvGrpSpPr>
          <p:cNvPr id="527390" name="Group 30"/>
          <p:cNvGrpSpPr>
            <a:grpSpLocks/>
          </p:cNvGrpSpPr>
          <p:nvPr/>
        </p:nvGrpSpPr>
        <p:grpSpPr bwMode="auto">
          <a:xfrm>
            <a:off x="1303338" y="4105275"/>
            <a:ext cx="4097337" cy="1487488"/>
            <a:chOff x="821" y="2586"/>
            <a:chExt cx="2581" cy="937"/>
          </a:xfrm>
        </p:grpSpPr>
        <p:sp>
          <p:nvSpPr>
            <p:cNvPr id="527391" name="Text Box 31"/>
            <p:cNvSpPr txBox="1">
              <a:spLocks noChangeArrowheads="1"/>
            </p:cNvSpPr>
            <p:nvPr/>
          </p:nvSpPr>
          <p:spPr bwMode="auto">
            <a:xfrm>
              <a:off x="821" y="2789"/>
              <a:ext cx="998" cy="326"/>
            </a:xfrm>
            <a:prstGeom prst="rect">
              <a:avLst/>
            </a:prstGeom>
            <a:noFill/>
            <a:ln w="9525">
              <a:noFill/>
              <a:miter lim="800000"/>
              <a:headEnd/>
              <a:tailEnd/>
            </a:ln>
            <a:effectLst/>
          </p:spPr>
          <p:txBody>
            <a:bodyPr wrap="none" anchor="ctr">
              <a:spAutoFit/>
            </a:bodyPr>
            <a:lstStyle/>
            <a:p>
              <a:r>
                <a:rPr lang="en-US" sz="1400">
                  <a:latin typeface="Arial" charset="0"/>
                </a:rPr>
                <a:t>read request from</a:t>
              </a:r>
            </a:p>
            <a:p>
              <a:r>
                <a:rPr lang="en-US" sz="1400">
                  <a:solidFill>
                    <a:srgbClr val="FF0000"/>
                  </a:solidFill>
                  <a:latin typeface="Arial" charset="0"/>
                </a:rPr>
                <a:t>connectionSocket</a:t>
              </a:r>
              <a:endParaRPr lang="en-US"/>
            </a:p>
          </p:txBody>
        </p:sp>
        <p:sp>
          <p:nvSpPr>
            <p:cNvPr id="527392" name="Text Box 32"/>
            <p:cNvSpPr txBox="1">
              <a:spLocks noChangeArrowheads="1"/>
            </p:cNvSpPr>
            <p:nvPr/>
          </p:nvSpPr>
          <p:spPr bwMode="auto">
            <a:xfrm>
              <a:off x="851" y="3197"/>
              <a:ext cx="998" cy="326"/>
            </a:xfrm>
            <a:prstGeom prst="rect">
              <a:avLst/>
            </a:prstGeom>
            <a:noFill/>
            <a:ln w="9525">
              <a:noFill/>
              <a:miter lim="800000"/>
              <a:headEnd/>
              <a:tailEnd/>
            </a:ln>
            <a:effectLst/>
          </p:spPr>
          <p:txBody>
            <a:bodyPr wrap="none" anchor="ctr">
              <a:spAutoFit/>
            </a:bodyPr>
            <a:lstStyle/>
            <a:p>
              <a:r>
                <a:rPr lang="en-US" sz="1400">
                  <a:latin typeface="Arial" charset="0"/>
                </a:rPr>
                <a:t>write reply to</a:t>
              </a:r>
            </a:p>
            <a:p>
              <a:r>
                <a:rPr lang="en-US" sz="1400">
                  <a:solidFill>
                    <a:srgbClr val="FF0000"/>
                  </a:solidFill>
                  <a:latin typeface="Arial" charset="0"/>
                </a:rPr>
                <a:t>connectionSocket</a:t>
              </a:r>
              <a:endParaRPr lang="en-US"/>
            </a:p>
          </p:txBody>
        </p:sp>
        <p:sp>
          <p:nvSpPr>
            <p:cNvPr id="527393" name="Line 33"/>
            <p:cNvSpPr>
              <a:spLocks noChangeShapeType="1"/>
            </p:cNvSpPr>
            <p:nvPr/>
          </p:nvSpPr>
          <p:spPr bwMode="auto">
            <a:xfrm>
              <a:off x="1278" y="2586"/>
              <a:ext cx="0" cy="24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94" name="Line 34"/>
            <p:cNvSpPr>
              <a:spLocks noChangeShapeType="1"/>
            </p:cNvSpPr>
            <p:nvPr/>
          </p:nvSpPr>
          <p:spPr bwMode="auto">
            <a:xfrm flipH="1">
              <a:off x="1284" y="3090"/>
              <a:ext cx="6" cy="156"/>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95" name="Line 35"/>
            <p:cNvSpPr>
              <a:spLocks noChangeShapeType="1"/>
            </p:cNvSpPr>
            <p:nvPr/>
          </p:nvSpPr>
          <p:spPr bwMode="auto">
            <a:xfrm>
              <a:off x="1866" y="3306"/>
              <a:ext cx="1536" cy="180"/>
            </a:xfrm>
            <a:prstGeom prst="line">
              <a:avLst/>
            </a:prstGeom>
            <a:noFill/>
            <a:ln w="28575">
              <a:solidFill>
                <a:srgbClr val="FF0000"/>
              </a:solidFill>
              <a:round/>
              <a:headEnd/>
              <a:tailEnd type="triangle" w="med" len="med"/>
            </a:ln>
            <a:effectLst/>
          </p:spPr>
          <p:txBody>
            <a:bodyPr anchor="ctr">
              <a:spAutoFit/>
            </a:bodyPr>
            <a:lstStyle/>
            <a:p>
              <a:endParaRPr lang="en-US"/>
            </a:p>
          </p:txBody>
        </p:sp>
      </p:grpSp>
      <p:grpSp>
        <p:nvGrpSpPr>
          <p:cNvPr id="527396" name="Group 36"/>
          <p:cNvGrpSpPr>
            <a:grpSpLocks/>
          </p:cNvGrpSpPr>
          <p:nvPr/>
        </p:nvGrpSpPr>
        <p:grpSpPr bwMode="auto">
          <a:xfrm>
            <a:off x="2924175" y="3041650"/>
            <a:ext cx="2200275" cy="641350"/>
            <a:chOff x="1842" y="1916"/>
            <a:chExt cx="1386" cy="404"/>
          </a:xfrm>
        </p:grpSpPr>
        <p:sp>
          <p:nvSpPr>
            <p:cNvPr id="527397"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a:effectLst/>
          </p:spPr>
          <p:txBody>
            <a:bodyPr wrap="none" anchor="ctr">
              <a:spAutoFit/>
            </a:bodyPr>
            <a:lstStyle/>
            <a:p>
              <a:endParaRPr lang="en-US"/>
            </a:p>
          </p:txBody>
        </p:sp>
        <p:sp>
          <p:nvSpPr>
            <p:cNvPr id="527398" name="Text Box 38"/>
            <p:cNvSpPr txBox="1">
              <a:spLocks noChangeArrowheads="1"/>
            </p:cNvSpPr>
            <p:nvPr/>
          </p:nvSpPr>
          <p:spPr bwMode="auto">
            <a:xfrm>
              <a:off x="1887" y="1916"/>
              <a:ext cx="1240" cy="404"/>
            </a:xfrm>
            <a:prstGeom prst="rect">
              <a:avLst/>
            </a:prstGeom>
            <a:noFill/>
            <a:ln w="9525">
              <a:noFill/>
              <a:miter lim="800000"/>
              <a:headEnd/>
              <a:tailEnd/>
            </a:ln>
            <a:effectLst/>
          </p:spPr>
          <p:txBody>
            <a:bodyPr wrap="none" anchor="ctr">
              <a:spAutoFit/>
            </a:bodyPr>
            <a:lstStyle/>
            <a:p>
              <a:pPr algn="ctr"/>
              <a:r>
                <a:rPr lang="en-US" sz="1800">
                  <a:solidFill>
                    <a:srgbClr val="FF0000"/>
                  </a:solidFill>
                  <a:latin typeface="Comic Sans MS" pitchFamily="66" charset="0"/>
                </a:rPr>
                <a:t>TCP </a:t>
              </a:r>
            </a:p>
            <a:p>
              <a:pPr algn="ctr"/>
              <a:r>
                <a:rPr lang="en-US" sz="1800">
                  <a:solidFill>
                    <a:srgbClr val="FF0000"/>
                  </a:solidFill>
                  <a:latin typeface="Comic Sans MS" pitchFamily="66" charset="0"/>
                </a:rPr>
                <a:t>connection setup</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7366"/>
                                        </p:tgtEl>
                                        <p:attrNameLst>
                                          <p:attrName>style.visibility</p:attrName>
                                        </p:attrNameLst>
                                      </p:cBhvr>
                                      <p:to>
                                        <p:strVal val="visible"/>
                                      </p:to>
                                    </p:set>
                                    <p:animEffect transition="in" filter="dissolve">
                                      <p:cBhvr>
                                        <p:cTn id="7" dur="500"/>
                                        <p:tgtEl>
                                          <p:spTgt spid="5273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7363"/>
                                        </p:tgtEl>
                                        <p:attrNameLst>
                                          <p:attrName>style.visibility</p:attrName>
                                        </p:attrNameLst>
                                      </p:cBhvr>
                                      <p:to>
                                        <p:strVal val="visible"/>
                                      </p:to>
                                    </p:set>
                                    <p:animEffect transition="in" filter="dissolve">
                                      <p:cBhvr>
                                        <p:cTn id="12" dur="500"/>
                                        <p:tgtEl>
                                          <p:spTgt spid="5273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7371"/>
                                        </p:tgtEl>
                                        <p:attrNameLst>
                                          <p:attrName>style.visibility</p:attrName>
                                        </p:attrNameLst>
                                      </p:cBhvr>
                                      <p:to>
                                        <p:strVal val="visible"/>
                                      </p:to>
                                    </p:set>
                                    <p:animEffect transition="in" filter="dissolve">
                                      <p:cBhvr>
                                        <p:cTn id="17" dur="500"/>
                                        <p:tgtEl>
                                          <p:spTgt spid="52737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7396"/>
                                        </p:tgtEl>
                                        <p:attrNameLst>
                                          <p:attrName>style.visibility</p:attrName>
                                        </p:attrNameLst>
                                      </p:cBhvr>
                                      <p:to>
                                        <p:strVal val="visible"/>
                                      </p:to>
                                    </p:set>
                                    <p:animEffect transition="in" filter="dissolve">
                                      <p:cBhvr>
                                        <p:cTn id="22" dur="500"/>
                                        <p:tgtEl>
                                          <p:spTgt spid="5273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7384"/>
                                        </p:tgtEl>
                                        <p:attrNameLst>
                                          <p:attrName>style.visibility</p:attrName>
                                        </p:attrNameLst>
                                      </p:cBhvr>
                                      <p:to>
                                        <p:strVal val="visible"/>
                                      </p:to>
                                    </p:set>
                                    <p:animEffect transition="in" filter="dissolve">
                                      <p:cBhvr>
                                        <p:cTn id="27" dur="500"/>
                                        <p:tgtEl>
                                          <p:spTgt spid="5273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7390"/>
                                        </p:tgtEl>
                                        <p:attrNameLst>
                                          <p:attrName>style.visibility</p:attrName>
                                        </p:attrNameLst>
                                      </p:cBhvr>
                                      <p:to>
                                        <p:strVal val="visible"/>
                                      </p:to>
                                    </p:set>
                                    <p:animEffect transition="in" filter="dissolve">
                                      <p:cBhvr>
                                        <p:cTn id="32" dur="500"/>
                                        <p:tgtEl>
                                          <p:spTgt spid="52739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7374"/>
                                        </p:tgtEl>
                                        <p:attrNameLst>
                                          <p:attrName>style.visibility</p:attrName>
                                        </p:attrNameLst>
                                      </p:cBhvr>
                                      <p:to>
                                        <p:strVal val="visible"/>
                                      </p:to>
                                    </p:set>
                                    <p:animEffect transition="in" filter="dissolve">
                                      <p:cBhvr>
                                        <p:cTn id="37" dur="500"/>
                                        <p:tgtEl>
                                          <p:spTgt spid="527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685800" y="133350"/>
            <a:ext cx="7772400" cy="857250"/>
          </a:xfrm>
        </p:spPr>
        <p:txBody>
          <a:bodyPr>
            <a:normAutofit/>
          </a:bodyPr>
          <a:lstStyle/>
          <a:p>
            <a:r>
              <a:rPr lang="en-US" sz="4800" b="1"/>
              <a:t>Lập trình Socket TCP</a:t>
            </a:r>
          </a:p>
        </p:txBody>
      </p:sp>
      <p:sp>
        <p:nvSpPr>
          <p:cNvPr id="526339" name="Rectangle 3"/>
          <p:cNvSpPr>
            <a:spLocks noGrp="1" noChangeArrowheads="1"/>
          </p:cNvSpPr>
          <p:nvPr>
            <p:ph sz="quarter" idx="1"/>
          </p:nvPr>
        </p:nvSpPr>
        <p:spPr>
          <a:xfrm>
            <a:off x="0" y="1295400"/>
            <a:ext cx="4606925" cy="5078413"/>
          </a:xfrm>
        </p:spPr>
        <p:txBody>
          <a:bodyPr>
            <a:normAutofit fontScale="92500"/>
          </a:bodyPr>
          <a:lstStyle/>
          <a:p>
            <a:pPr>
              <a:buFont typeface="Monotype Sorts" pitchFamily="2" charset="2"/>
              <a:buNone/>
            </a:pPr>
            <a:r>
              <a:rPr lang="en-US" sz="2300" b="1">
                <a:solidFill>
                  <a:srgbClr val="FF0000"/>
                </a:solidFill>
              </a:rPr>
              <a:t>Ví dụ một ứng dụng client-server:</a:t>
            </a:r>
          </a:p>
          <a:p>
            <a:r>
              <a:rPr lang="en-US" sz="2300"/>
              <a:t>Client đọc một dòng kí tự từ input chuẩn (</a:t>
            </a:r>
            <a:r>
              <a:rPr lang="en-US" sz="2300" b="1"/>
              <a:t>inFromUser</a:t>
            </a:r>
            <a:r>
              <a:rPr lang="en-US" sz="2300"/>
              <a:t> stream) , gửi tới server qua socket (</a:t>
            </a:r>
            <a:r>
              <a:rPr lang="en-US" sz="2300" b="1"/>
              <a:t>outToServer</a:t>
            </a:r>
            <a:r>
              <a:rPr lang="en-US" sz="2300"/>
              <a:t> stream)</a:t>
            </a:r>
          </a:p>
          <a:p>
            <a:r>
              <a:rPr lang="en-US" sz="2300"/>
              <a:t>server đọc dòng kí tự trong sockets</a:t>
            </a:r>
          </a:p>
          <a:p>
            <a:r>
              <a:rPr lang="en-US" sz="2300"/>
              <a:t>server biến đổi dòng kí tự đó thành dòng kí tự chỉ gồm các chữ hoa và gửi trả về cho client.</a:t>
            </a:r>
          </a:p>
          <a:p>
            <a:r>
              <a:rPr lang="en-US" sz="2300"/>
              <a:t>client đọc,in ra dòng kí tự đã biến đổi từ socket (</a:t>
            </a:r>
            <a:r>
              <a:rPr lang="en-US" sz="2300" b="1"/>
              <a:t>inFromServer</a:t>
            </a:r>
            <a:r>
              <a:rPr lang="en-US" sz="2300"/>
              <a:t> stream)</a:t>
            </a:r>
          </a:p>
        </p:txBody>
      </p:sp>
      <p:sp>
        <p:nvSpPr>
          <p:cNvPr id="526340" name="Rectangle 4"/>
          <p:cNvSpPr>
            <a:spLocks noChangeArrowheads="1"/>
          </p:cNvSpPr>
          <p:nvPr/>
        </p:nvSpPr>
        <p:spPr bwMode="auto">
          <a:xfrm>
            <a:off x="0" y="11430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26341" name="Object 5"/>
          <p:cNvGraphicFramePr>
            <a:graphicFrameLocks noChangeAspect="1"/>
          </p:cNvGraphicFramePr>
          <p:nvPr/>
        </p:nvGraphicFramePr>
        <p:xfrm>
          <a:off x="5059363" y="1397000"/>
          <a:ext cx="3670300" cy="4791075"/>
        </p:xfrm>
        <a:graphic>
          <a:graphicData uri="http://schemas.openxmlformats.org/presentationml/2006/ole">
            <p:oleObj spid="_x0000_s526341" r:id="rId3" imgW="4992624" imgH="5675376" progId="Visio.Drawing.5">
              <p:embed/>
            </p:oleObj>
          </a:graphicData>
        </a:graphic>
      </p:graphicFrame>
      <p:sp>
        <p:nvSpPr>
          <p:cNvPr id="526342" name="Text Box 6"/>
          <p:cNvSpPr txBox="1">
            <a:spLocks noChangeArrowheads="1"/>
          </p:cNvSpPr>
          <p:nvPr/>
        </p:nvSpPr>
        <p:spPr bwMode="auto">
          <a:xfrm>
            <a:off x="7132638" y="2806700"/>
            <a:ext cx="2011362" cy="923925"/>
          </a:xfrm>
          <a:prstGeom prst="rect">
            <a:avLst/>
          </a:prstGeom>
          <a:no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Input stream: </a:t>
            </a:r>
          </a:p>
          <a:p>
            <a:pPr>
              <a:spcBef>
                <a:spcPct val="20000"/>
              </a:spcBef>
              <a:buClr>
                <a:schemeClr val="accent2"/>
              </a:buClr>
              <a:buSzPct val="85000"/>
              <a:buFont typeface="ZapfDingbats" pitchFamily="82" charset="0"/>
              <a:buNone/>
            </a:pPr>
            <a:r>
              <a:rPr lang="en-US" sz="1600">
                <a:latin typeface="Comic Sans MS" pitchFamily="66" charset="0"/>
              </a:rPr>
              <a:t>sequence of bytes</a:t>
            </a:r>
          </a:p>
          <a:p>
            <a:pPr>
              <a:spcBef>
                <a:spcPct val="20000"/>
              </a:spcBef>
              <a:buClr>
                <a:schemeClr val="accent2"/>
              </a:buClr>
              <a:buSzPct val="85000"/>
              <a:buFont typeface="ZapfDingbats" pitchFamily="82" charset="0"/>
              <a:buNone/>
            </a:pPr>
            <a:r>
              <a:rPr lang="en-US" sz="1600">
                <a:latin typeface="Comic Sans MS" pitchFamily="66" charset="0"/>
              </a:rPr>
              <a:t>into process</a:t>
            </a:r>
            <a:endParaRPr lang="en-US" sz="1600"/>
          </a:p>
        </p:txBody>
      </p:sp>
      <p:sp>
        <p:nvSpPr>
          <p:cNvPr id="526343" name="Text Box 7"/>
          <p:cNvSpPr txBox="1">
            <a:spLocks noChangeArrowheads="1"/>
          </p:cNvSpPr>
          <p:nvPr/>
        </p:nvSpPr>
        <p:spPr bwMode="auto">
          <a:xfrm>
            <a:off x="4603750" y="3419475"/>
            <a:ext cx="2184400" cy="923925"/>
          </a:xfrm>
          <a:prstGeom prst="rect">
            <a:avLst/>
          </a:prstGeom>
          <a:no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output stream: </a:t>
            </a:r>
          </a:p>
          <a:p>
            <a:pPr>
              <a:spcBef>
                <a:spcPct val="20000"/>
              </a:spcBef>
              <a:buClr>
                <a:schemeClr val="accent2"/>
              </a:buClr>
              <a:buSzPct val="85000"/>
              <a:buFont typeface="ZapfDingbats" pitchFamily="82" charset="0"/>
              <a:buNone/>
            </a:pPr>
            <a:r>
              <a:rPr lang="en-US" sz="1600">
                <a:latin typeface="Comic Sans MS" pitchFamily="66" charset="0"/>
              </a:rPr>
              <a:t>sequence of bytes </a:t>
            </a:r>
          </a:p>
          <a:p>
            <a:pPr>
              <a:spcBef>
                <a:spcPct val="20000"/>
              </a:spcBef>
              <a:buClr>
                <a:schemeClr val="accent2"/>
              </a:buClr>
              <a:buSzPct val="85000"/>
              <a:buFont typeface="ZapfDingbats" pitchFamily="82" charset="0"/>
              <a:buNone/>
            </a:pPr>
            <a:r>
              <a:rPr lang="en-US" sz="1600">
                <a:latin typeface="Comic Sans MS" pitchFamily="66" charset="0"/>
              </a:rPr>
              <a:t>out of process</a:t>
            </a:r>
            <a:endParaRPr lang="en-US" sz="1600"/>
          </a:p>
        </p:txBody>
      </p:sp>
      <p:sp>
        <p:nvSpPr>
          <p:cNvPr id="526344" name="Line 8"/>
          <p:cNvSpPr>
            <a:spLocks noChangeShapeType="1"/>
          </p:cNvSpPr>
          <p:nvPr/>
        </p:nvSpPr>
        <p:spPr bwMode="auto">
          <a:xfrm>
            <a:off x="6162675" y="4108450"/>
            <a:ext cx="450850" cy="250825"/>
          </a:xfrm>
          <a:prstGeom prst="line">
            <a:avLst/>
          </a:prstGeom>
          <a:noFill/>
          <a:ln w="9525">
            <a:solidFill>
              <a:srgbClr val="FF0000"/>
            </a:solidFill>
            <a:round/>
            <a:headEnd/>
            <a:tailEnd type="triangle" w="med" len="med"/>
          </a:ln>
          <a:effectLst/>
        </p:spPr>
        <p:txBody>
          <a:bodyPr wrap="none"/>
          <a:lstStyle/>
          <a:p>
            <a:endParaRPr lang="en-US"/>
          </a:p>
        </p:txBody>
      </p:sp>
      <p:sp>
        <p:nvSpPr>
          <p:cNvPr id="526345" name="Line 9"/>
          <p:cNvSpPr>
            <a:spLocks noChangeShapeType="1"/>
          </p:cNvSpPr>
          <p:nvPr/>
        </p:nvSpPr>
        <p:spPr bwMode="auto">
          <a:xfrm flipH="1" flipV="1">
            <a:off x="6840538" y="3144838"/>
            <a:ext cx="301625" cy="263525"/>
          </a:xfrm>
          <a:prstGeom prst="line">
            <a:avLst/>
          </a:prstGeom>
          <a:noFill/>
          <a:ln w="9525">
            <a:solidFill>
              <a:srgbClr val="FF0000"/>
            </a:solidFill>
            <a:round/>
            <a:headEnd/>
            <a:tailEnd type="triangle" w="med" len="med"/>
          </a:ln>
          <a:effectLst/>
        </p:spPr>
        <p:txBody>
          <a:bodyPr wrap="none"/>
          <a:lstStyle/>
          <a:p>
            <a:endParaRPr lang="en-US"/>
          </a:p>
        </p:txBody>
      </p:sp>
      <p:sp>
        <p:nvSpPr>
          <p:cNvPr id="526346" name="Line 10"/>
          <p:cNvSpPr>
            <a:spLocks noChangeShapeType="1"/>
          </p:cNvSpPr>
          <p:nvPr/>
        </p:nvSpPr>
        <p:spPr bwMode="auto">
          <a:xfrm>
            <a:off x="7132638" y="3386138"/>
            <a:ext cx="173037" cy="674687"/>
          </a:xfrm>
          <a:prstGeom prst="line">
            <a:avLst/>
          </a:prstGeom>
          <a:noFill/>
          <a:ln w="9525">
            <a:solidFill>
              <a:srgbClr val="FF0000"/>
            </a:solidFill>
            <a:round/>
            <a:headEnd/>
            <a:tailEnd type="triangle" w="med" len="med"/>
          </a:ln>
          <a:effectLst/>
        </p:spPr>
        <p:txBody>
          <a:bodyPr wrap="none"/>
          <a:lstStyle/>
          <a:p>
            <a:endParaRPr lang="en-US"/>
          </a:p>
        </p:txBody>
      </p:sp>
      <p:sp>
        <p:nvSpPr>
          <p:cNvPr id="526347" name="Text Box 11"/>
          <p:cNvSpPr txBox="1">
            <a:spLocks noChangeArrowheads="1"/>
          </p:cNvSpPr>
          <p:nvPr/>
        </p:nvSpPr>
        <p:spPr bwMode="auto">
          <a:xfrm>
            <a:off x="5305425" y="2608263"/>
            <a:ext cx="1206500" cy="762000"/>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Client</a:t>
            </a:r>
          </a:p>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process</a:t>
            </a:r>
            <a:endParaRPr lang="en-US" sz="2000">
              <a:solidFill>
                <a:schemeClr val="accent2"/>
              </a:solidFill>
            </a:endParaRPr>
          </a:p>
        </p:txBody>
      </p:sp>
      <p:sp>
        <p:nvSpPr>
          <p:cNvPr id="526348" name="Rectangle 12"/>
          <p:cNvSpPr>
            <a:spLocks noChangeArrowheads="1"/>
          </p:cNvSpPr>
          <p:nvPr/>
        </p:nvSpPr>
        <p:spPr bwMode="auto">
          <a:xfrm>
            <a:off x="6418263" y="5132388"/>
            <a:ext cx="1450975" cy="547687"/>
          </a:xfrm>
          <a:prstGeom prst="rect">
            <a:avLst/>
          </a:prstGeom>
          <a:solidFill>
            <a:srgbClr val="FF0000"/>
          </a:solidFill>
          <a:ln w="9525">
            <a:noFill/>
            <a:miter lim="800000"/>
            <a:headEnd/>
            <a:tailEnd/>
          </a:ln>
          <a:effectLst/>
        </p:spPr>
        <p:txBody>
          <a:bodyPr wrap="none" anchor="ctr"/>
          <a:lstStyle/>
          <a:p>
            <a:endParaRPr lang="en-US"/>
          </a:p>
        </p:txBody>
      </p:sp>
      <p:sp>
        <p:nvSpPr>
          <p:cNvPr id="526349" name="Text Box 13"/>
          <p:cNvSpPr txBox="1">
            <a:spLocks noChangeArrowheads="1"/>
          </p:cNvSpPr>
          <p:nvPr/>
        </p:nvSpPr>
        <p:spPr bwMode="auto">
          <a:xfrm>
            <a:off x="6342063" y="5076825"/>
            <a:ext cx="1541462" cy="641350"/>
          </a:xfrm>
          <a:prstGeom prst="rect">
            <a:avLst/>
          </a:prstGeom>
          <a:noFill/>
          <a:ln w="9525">
            <a:noFill/>
            <a:miter lim="800000"/>
            <a:headEnd/>
            <a:tailEnd/>
          </a:ln>
          <a:effectLst/>
        </p:spPr>
        <p:txBody>
          <a:bodyPr anchor="ctr">
            <a:spAutoFit/>
          </a:bodyPr>
          <a:lstStyle/>
          <a:p>
            <a:pPr algn="ctr"/>
            <a:r>
              <a:rPr lang="en-US" sz="1800">
                <a:solidFill>
                  <a:schemeClr val="bg1"/>
                </a:solidFill>
                <a:latin typeface="Comic Sans MS" pitchFamily="66" charset="0"/>
              </a:rPr>
              <a:t>client TCP socket</a:t>
            </a:r>
            <a:endParaRPr lang="en-US" sz="1800"/>
          </a:p>
        </p:txBody>
      </p:sp>
      <p:sp>
        <p:nvSpPr>
          <p:cNvPr id="526350" name="Line 14"/>
          <p:cNvSpPr>
            <a:spLocks noChangeShapeType="1"/>
          </p:cNvSpPr>
          <p:nvPr/>
        </p:nvSpPr>
        <p:spPr bwMode="auto">
          <a:xfrm flipV="1">
            <a:off x="7427913" y="5624513"/>
            <a:ext cx="0" cy="43815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b="1"/>
              <a:t>Ví dụ về Java Server (TCP)</a:t>
            </a:r>
          </a:p>
        </p:txBody>
      </p:sp>
      <p:sp>
        <p:nvSpPr>
          <p:cNvPr id="528387" name="Rectangle 3"/>
          <p:cNvSpPr>
            <a:spLocks noChangeArrowheads="1"/>
          </p:cNvSpPr>
          <p:nvPr/>
        </p:nvSpPr>
        <p:spPr bwMode="auto">
          <a:xfrm>
            <a:off x="2185988" y="1508125"/>
            <a:ext cx="6826250" cy="5005388"/>
          </a:xfrm>
          <a:prstGeom prst="rect">
            <a:avLst/>
          </a:prstGeom>
          <a:noFill/>
          <a:ln w="9525">
            <a:noFill/>
            <a:miter lim="800000"/>
            <a:headEnd/>
            <a:tailEnd/>
          </a:ln>
          <a:effectLst/>
        </p:spPr>
        <p:txBody>
          <a:bodyPr wrap="none" anchor="ctr">
            <a:spAutoFit/>
          </a:bodyPr>
          <a:lstStyle/>
          <a:p>
            <a:r>
              <a:rPr lang="en-US" sz="1800">
                <a:latin typeface="Arial" charset="0"/>
              </a:rPr>
              <a:t>import java.io.*; </a:t>
            </a:r>
          </a:p>
          <a:p>
            <a:r>
              <a:rPr lang="en-US" sz="1800">
                <a:latin typeface="Arial" charset="0"/>
              </a:rPr>
              <a:t>import java.net.*; </a:t>
            </a:r>
          </a:p>
          <a:p>
            <a:r>
              <a:rPr lang="en-US" sz="1800">
                <a:latin typeface="Arial" charset="0"/>
              </a:rPr>
              <a:t>class TCPClient { </a:t>
            </a:r>
          </a:p>
          <a:p>
            <a:endParaRPr lang="en-US" sz="1800">
              <a:latin typeface="Arial" charset="0"/>
            </a:endParaRPr>
          </a:p>
          <a:p>
            <a:r>
              <a:rPr lang="en-US" sz="1800">
                <a:latin typeface="Arial" charset="0"/>
              </a:rPr>
              <a:t>    public static void main(String argv[]) throws Exception </a:t>
            </a:r>
          </a:p>
          <a:p>
            <a:r>
              <a:rPr lang="en-US" sz="1800">
                <a:latin typeface="Arial" charset="0"/>
              </a:rPr>
              <a:t>    { </a:t>
            </a:r>
          </a:p>
          <a:p>
            <a:r>
              <a:rPr lang="en-US" sz="1800">
                <a:latin typeface="Arial" charset="0"/>
              </a:rPr>
              <a:t>        </a:t>
            </a:r>
            <a:r>
              <a:rPr lang="en-US" sz="1800">
                <a:latin typeface="Arial" charset="0"/>
              </a:rPr>
              <a:t>String </a:t>
            </a:r>
            <a:r>
              <a:rPr lang="en-US" sz="1800" smtClean="0">
                <a:latin typeface="Arial" charset="0"/>
              </a:rPr>
              <a:t>XauGui; </a:t>
            </a:r>
            <a:endParaRPr lang="en-US" sz="1800">
              <a:latin typeface="Arial" charset="0"/>
            </a:endParaRPr>
          </a:p>
          <a:p>
            <a:r>
              <a:rPr lang="en-US" sz="1800">
                <a:latin typeface="Arial" charset="0"/>
              </a:rPr>
              <a:t>        </a:t>
            </a:r>
            <a:r>
              <a:rPr lang="en-US" sz="1800">
                <a:latin typeface="Arial" charset="0"/>
              </a:rPr>
              <a:t>String </a:t>
            </a:r>
            <a:r>
              <a:rPr lang="en-US" sz="1800" smtClean="0">
                <a:latin typeface="Arial" charset="0"/>
              </a:rPr>
              <a:t>XauNhan; </a:t>
            </a:r>
            <a:endParaRPr lang="en-US" sz="1800">
              <a:latin typeface="Arial" charset="0"/>
            </a:endParaRPr>
          </a:p>
          <a:p>
            <a:endParaRPr lang="en-US" sz="1800">
              <a:latin typeface="Arial" charset="0"/>
            </a:endParaRPr>
          </a:p>
          <a:p>
            <a:r>
              <a:rPr lang="en-US" sz="1800">
                <a:latin typeface="Arial" charset="0"/>
              </a:rPr>
              <a:t>        BufferedReader inFromUser = </a:t>
            </a:r>
          </a:p>
          <a:p>
            <a:r>
              <a:rPr lang="en-US" sz="1800">
                <a:latin typeface="Arial" charset="0"/>
              </a:rPr>
              <a:t>          new BufferedReader(new InputStreamReader(System.in)); </a:t>
            </a:r>
          </a:p>
          <a:p>
            <a:endParaRPr lang="en-US" sz="1800">
              <a:latin typeface="Arial" charset="0"/>
            </a:endParaRPr>
          </a:p>
          <a:p>
            <a:r>
              <a:rPr lang="en-US" sz="1800">
                <a:latin typeface="Arial" charset="0"/>
              </a:rPr>
              <a:t>        Socket clientSocket = new Socket("hostname", 6789); </a:t>
            </a:r>
          </a:p>
          <a:p>
            <a:endParaRPr lang="en-US" sz="1800">
              <a:latin typeface="Arial" charset="0"/>
            </a:endParaRPr>
          </a:p>
          <a:p>
            <a:r>
              <a:rPr lang="en-US" sz="1800">
                <a:latin typeface="Arial" charset="0"/>
              </a:rPr>
              <a:t>        DataOutputStream outToServer = </a:t>
            </a:r>
          </a:p>
          <a:p>
            <a:r>
              <a:rPr lang="en-US" sz="1800">
                <a:latin typeface="Arial" charset="0"/>
              </a:rPr>
              <a:t>          new DataOutputStream(clientSocket.getOutputStream());</a:t>
            </a:r>
            <a:r>
              <a:rPr lang="en-US" sz="1800"/>
              <a:t> </a:t>
            </a:r>
          </a:p>
          <a:p>
            <a:endParaRPr lang="en-US" sz="1800"/>
          </a:p>
          <a:p>
            <a:r>
              <a:rPr lang="en-US" sz="1600"/>
              <a:t>        </a:t>
            </a:r>
          </a:p>
        </p:txBody>
      </p:sp>
      <p:sp>
        <p:nvSpPr>
          <p:cNvPr id="528388" name="Text Box 4"/>
          <p:cNvSpPr txBox="1">
            <a:spLocks noChangeArrowheads="1"/>
          </p:cNvSpPr>
          <p:nvPr/>
        </p:nvSpPr>
        <p:spPr bwMode="auto">
          <a:xfrm>
            <a:off x="331788" y="3932238"/>
            <a:ext cx="1901825"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input stream</a:t>
            </a:r>
          </a:p>
        </p:txBody>
      </p:sp>
      <p:sp>
        <p:nvSpPr>
          <p:cNvPr id="528389" name="Text Box 5"/>
          <p:cNvSpPr txBox="1">
            <a:spLocks noChangeArrowheads="1"/>
          </p:cNvSpPr>
          <p:nvPr/>
        </p:nvSpPr>
        <p:spPr bwMode="auto">
          <a:xfrm>
            <a:off x="192088" y="4613275"/>
            <a:ext cx="2043112"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client socket, </a:t>
            </a:r>
          </a:p>
          <a:p>
            <a:pPr algn="r"/>
            <a:r>
              <a:rPr lang="en-US" sz="2000">
                <a:solidFill>
                  <a:schemeClr val="accent2"/>
                </a:solidFill>
              </a:rPr>
              <a:t>kết nối tới server</a:t>
            </a:r>
          </a:p>
        </p:txBody>
      </p:sp>
      <p:sp>
        <p:nvSpPr>
          <p:cNvPr id="528390" name="Text Box 6"/>
          <p:cNvSpPr txBox="1">
            <a:spLocks noChangeArrowheads="1"/>
          </p:cNvSpPr>
          <p:nvPr/>
        </p:nvSpPr>
        <p:spPr bwMode="auto">
          <a:xfrm>
            <a:off x="-60325" y="5527675"/>
            <a:ext cx="22764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output stream,</a:t>
            </a:r>
          </a:p>
          <a:p>
            <a:pPr algn="r"/>
            <a:r>
              <a:rPr lang="en-US" sz="2000">
                <a:solidFill>
                  <a:schemeClr val="accent2"/>
                </a:solidFill>
              </a:rPr>
              <a:t> đính kèm vàosocket</a:t>
            </a:r>
          </a:p>
        </p:txBody>
      </p:sp>
      <p:sp>
        <p:nvSpPr>
          <p:cNvPr id="528391" name="Freeform 7"/>
          <p:cNvSpPr>
            <a:spLocks/>
          </p:cNvSpPr>
          <p:nvPr/>
        </p:nvSpPr>
        <p:spPr bwMode="auto">
          <a:xfrm>
            <a:off x="2081213" y="3890963"/>
            <a:ext cx="123825" cy="54292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wrap="none" anchor="ctr">
            <a:spAutoFit/>
          </a:bodyPr>
          <a:lstStyle/>
          <a:p>
            <a:endParaRPr lang="en-US"/>
          </a:p>
        </p:txBody>
      </p:sp>
      <p:sp>
        <p:nvSpPr>
          <p:cNvPr id="528392" name="Line 8"/>
          <p:cNvSpPr>
            <a:spLocks noChangeShapeType="1"/>
          </p:cNvSpPr>
          <p:nvPr/>
        </p:nvSpPr>
        <p:spPr bwMode="auto">
          <a:xfrm flipV="1">
            <a:off x="2214563" y="4152900"/>
            <a:ext cx="361950"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8393" name="Freeform 9"/>
          <p:cNvSpPr>
            <a:spLocks/>
          </p:cNvSpPr>
          <p:nvPr/>
        </p:nvSpPr>
        <p:spPr bwMode="auto">
          <a:xfrm>
            <a:off x="2081213" y="4605338"/>
            <a:ext cx="123825" cy="7667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8394" name="Line 10"/>
          <p:cNvSpPr>
            <a:spLocks noChangeShapeType="1"/>
          </p:cNvSpPr>
          <p:nvPr/>
        </p:nvSpPr>
        <p:spPr bwMode="auto">
          <a:xfrm>
            <a:off x="2209800" y="4987925"/>
            <a:ext cx="423863" cy="31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8395" name="Freeform 11"/>
          <p:cNvSpPr>
            <a:spLocks/>
          </p:cNvSpPr>
          <p:nvPr/>
        </p:nvSpPr>
        <p:spPr bwMode="auto">
          <a:xfrm>
            <a:off x="2109788" y="5519738"/>
            <a:ext cx="123825" cy="8048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8396" name="Line 12"/>
          <p:cNvSpPr>
            <a:spLocks noChangeShapeType="1"/>
          </p:cNvSpPr>
          <p:nvPr/>
        </p:nvSpPr>
        <p:spPr bwMode="auto">
          <a:xfrm flipV="1">
            <a:off x="2238375" y="5619750"/>
            <a:ext cx="3619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fontScale="90000"/>
          </a:bodyPr>
          <a:lstStyle/>
          <a:p>
            <a:r>
              <a:rPr lang="en-US" sz="4800" b="1"/>
              <a:t>Ví dụ về Java Server (TCP)</a:t>
            </a:r>
          </a:p>
        </p:txBody>
      </p:sp>
      <p:sp>
        <p:nvSpPr>
          <p:cNvPr id="529411" name="Rectangle 3"/>
          <p:cNvSpPr>
            <a:spLocks noChangeArrowheads="1"/>
          </p:cNvSpPr>
          <p:nvPr/>
        </p:nvSpPr>
        <p:spPr bwMode="auto">
          <a:xfrm>
            <a:off x="2490788" y="1865313"/>
            <a:ext cx="6394450" cy="4486275"/>
          </a:xfrm>
          <a:prstGeom prst="rect">
            <a:avLst/>
          </a:prstGeom>
          <a:noFill/>
          <a:ln w="9525">
            <a:noFill/>
            <a:miter lim="800000"/>
            <a:headEnd/>
            <a:tailEnd/>
          </a:ln>
          <a:effectLst/>
        </p:spPr>
        <p:txBody>
          <a:bodyPr wrap="none" anchor="ctr">
            <a:spAutoFit/>
          </a:bodyPr>
          <a:lstStyle/>
          <a:p>
            <a:r>
              <a:rPr lang="en-US" sz="1800"/>
              <a:t>        </a:t>
            </a:r>
            <a:r>
              <a:rPr lang="en-US" sz="1800">
                <a:latin typeface="Arial" charset="0"/>
              </a:rPr>
              <a:t>BufferedReader inFromServer = </a:t>
            </a:r>
          </a:p>
          <a:p>
            <a:r>
              <a:rPr lang="en-US" sz="1800">
                <a:latin typeface="Arial" charset="0"/>
              </a:rPr>
              <a:t>          new BufferedReader(new</a:t>
            </a:r>
          </a:p>
          <a:p>
            <a:r>
              <a:rPr lang="en-US" sz="1800">
                <a:latin typeface="Arial" charset="0"/>
              </a:rPr>
              <a:t>          InputStreamReader(clientSocket.getInputStream())); </a:t>
            </a:r>
          </a:p>
          <a:p>
            <a:endParaRPr lang="en-US" sz="1800">
              <a:latin typeface="Arial" charset="0"/>
            </a:endParaRPr>
          </a:p>
          <a:p>
            <a:r>
              <a:rPr lang="en-US" sz="1800">
                <a:latin typeface="Arial" charset="0"/>
              </a:rPr>
              <a:t>        </a:t>
            </a:r>
            <a:r>
              <a:rPr lang="en-US" sz="1800" smtClean="0">
                <a:latin typeface="Arial" charset="0"/>
              </a:rPr>
              <a:t>XauGui= </a:t>
            </a:r>
            <a:r>
              <a:rPr lang="en-US" sz="1800">
                <a:latin typeface="Arial" charset="0"/>
              </a:rPr>
              <a:t>inFromUser.readLine(); </a:t>
            </a:r>
          </a:p>
          <a:p>
            <a:endParaRPr lang="en-US" sz="1800">
              <a:latin typeface="Arial" charset="0"/>
            </a:endParaRPr>
          </a:p>
          <a:p>
            <a:r>
              <a:rPr lang="en-US" sz="1800">
                <a:latin typeface="Arial" charset="0"/>
              </a:rPr>
              <a:t>        outToServer.writeBytes(sentence + '\n'); </a:t>
            </a:r>
          </a:p>
          <a:p>
            <a:endParaRPr lang="en-US" sz="1800">
              <a:latin typeface="Arial" charset="0"/>
            </a:endParaRPr>
          </a:p>
          <a:p>
            <a:r>
              <a:rPr lang="en-US" sz="1800">
                <a:latin typeface="Arial" charset="0"/>
              </a:rPr>
              <a:t>        </a:t>
            </a:r>
            <a:r>
              <a:rPr lang="en-US" sz="1800" smtClean="0">
                <a:latin typeface="Arial" charset="0"/>
              </a:rPr>
              <a:t>XauNhan= </a:t>
            </a:r>
            <a:r>
              <a:rPr lang="en-US" sz="1800">
                <a:latin typeface="Arial" charset="0"/>
              </a:rPr>
              <a:t>inFromServer.readLine(); </a:t>
            </a:r>
          </a:p>
          <a:p>
            <a:endParaRPr lang="en-US" sz="1800">
              <a:latin typeface="Arial" charset="0"/>
            </a:endParaRPr>
          </a:p>
          <a:p>
            <a:r>
              <a:rPr lang="en-US" sz="1800">
                <a:latin typeface="Arial" charset="0"/>
              </a:rPr>
              <a:t>        System.out.println</a:t>
            </a:r>
            <a:r>
              <a:rPr lang="en-US" sz="1600">
                <a:latin typeface="Arial" charset="0"/>
              </a:rPr>
              <a:t>("FROM SERVER: " + modifiedSentence</a:t>
            </a:r>
            <a:r>
              <a:rPr lang="en-US" sz="1800">
                <a:latin typeface="Arial" charset="0"/>
              </a:rPr>
              <a:t>); </a:t>
            </a:r>
          </a:p>
          <a:p>
            <a:endParaRPr lang="en-US" sz="1800">
              <a:latin typeface="Arial" charset="0"/>
            </a:endParaRPr>
          </a:p>
          <a:p>
            <a:r>
              <a:rPr lang="en-US" sz="1800">
                <a:latin typeface="Arial" charset="0"/>
              </a:rPr>
              <a:t>        clientSocket.close(); </a:t>
            </a:r>
          </a:p>
          <a:p>
            <a:r>
              <a:rPr lang="en-US" sz="1800">
                <a:latin typeface="Arial" charset="0"/>
              </a:rPr>
              <a:t>                   </a:t>
            </a:r>
          </a:p>
          <a:p>
            <a:r>
              <a:rPr lang="en-US" sz="1800">
                <a:latin typeface="Arial" charset="0"/>
              </a:rPr>
              <a:t>    } </a:t>
            </a:r>
          </a:p>
          <a:p>
            <a:r>
              <a:rPr lang="en-US" sz="1800">
                <a:latin typeface="Arial" charset="0"/>
              </a:rPr>
              <a:t>}</a:t>
            </a:r>
            <a:r>
              <a:rPr lang="en-US" sz="1600">
                <a:latin typeface="Arial" charset="0"/>
              </a:rPr>
              <a:t> </a:t>
            </a:r>
          </a:p>
        </p:txBody>
      </p:sp>
      <p:sp>
        <p:nvSpPr>
          <p:cNvPr id="529412" name="Text Box 4"/>
          <p:cNvSpPr txBox="1">
            <a:spLocks noChangeArrowheads="1"/>
          </p:cNvSpPr>
          <p:nvPr/>
        </p:nvSpPr>
        <p:spPr bwMode="auto">
          <a:xfrm>
            <a:off x="114300" y="1803400"/>
            <a:ext cx="2392363" cy="1006475"/>
          </a:xfrm>
          <a:prstGeom prst="rect">
            <a:avLst/>
          </a:prstGeom>
          <a:noFill/>
          <a:ln w="9525">
            <a:noFill/>
            <a:miter lim="800000"/>
            <a:headEnd/>
            <a:tailEnd/>
          </a:ln>
          <a:effectLst/>
        </p:spPr>
        <p:txBody>
          <a:bodyPr anchor="ctr">
            <a:spAutoFit/>
          </a:bodyPr>
          <a:lstStyle/>
          <a:p>
            <a:pPr algn="r"/>
            <a:r>
              <a:rPr lang="en-US" sz="2000">
                <a:solidFill>
                  <a:schemeClr val="accent2"/>
                </a:solidFill>
              </a:rPr>
              <a:t>Tạo  input stream, đính kèm vào trong socket</a:t>
            </a:r>
          </a:p>
        </p:txBody>
      </p:sp>
      <p:sp>
        <p:nvSpPr>
          <p:cNvPr id="529413" name="Text Box 5"/>
          <p:cNvSpPr txBox="1">
            <a:spLocks noChangeArrowheads="1"/>
          </p:cNvSpPr>
          <p:nvPr/>
        </p:nvSpPr>
        <p:spPr bwMode="auto">
          <a:xfrm>
            <a:off x="981075" y="3290888"/>
            <a:ext cx="16795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Gửi dòng kí tự</a:t>
            </a:r>
          </a:p>
          <a:p>
            <a:pPr algn="r"/>
            <a:r>
              <a:rPr lang="en-US" sz="2000">
                <a:solidFill>
                  <a:schemeClr val="accent2"/>
                </a:solidFill>
              </a:rPr>
              <a:t>đến server</a:t>
            </a:r>
          </a:p>
        </p:txBody>
      </p:sp>
      <p:sp>
        <p:nvSpPr>
          <p:cNvPr id="529414" name="Text Box 6"/>
          <p:cNvSpPr txBox="1">
            <a:spLocks noChangeArrowheads="1"/>
          </p:cNvSpPr>
          <p:nvPr/>
        </p:nvSpPr>
        <p:spPr bwMode="auto">
          <a:xfrm>
            <a:off x="771525" y="3927475"/>
            <a:ext cx="1878013" cy="10064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Đọc dòng kí tự</a:t>
            </a:r>
          </a:p>
          <a:p>
            <a:pPr algn="r"/>
            <a:r>
              <a:rPr lang="en-US" sz="2000">
                <a:solidFill>
                  <a:schemeClr val="accent2"/>
                </a:solidFill>
              </a:rPr>
              <a:t>(đã biến đổi) gửi</a:t>
            </a:r>
          </a:p>
          <a:p>
            <a:pPr algn="r"/>
            <a:r>
              <a:rPr lang="en-US" sz="2000">
                <a:solidFill>
                  <a:schemeClr val="accent2"/>
                </a:solidFill>
              </a:rPr>
              <a:t> về từ server</a:t>
            </a:r>
          </a:p>
        </p:txBody>
      </p:sp>
      <p:sp>
        <p:nvSpPr>
          <p:cNvPr id="529415" name="Freeform 7"/>
          <p:cNvSpPr>
            <a:spLocks/>
          </p:cNvSpPr>
          <p:nvPr/>
        </p:nvSpPr>
        <p:spPr bwMode="auto">
          <a:xfrm>
            <a:off x="2466975" y="1919288"/>
            <a:ext cx="114300" cy="79057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9416" name="Line 8"/>
          <p:cNvSpPr>
            <a:spLocks noChangeShapeType="1"/>
          </p:cNvSpPr>
          <p:nvPr/>
        </p:nvSpPr>
        <p:spPr bwMode="auto">
          <a:xfrm flipV="1">
            <a:off x="2581275" y="2324100"/>
            <a:ext cx="3429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9417" name="Freeform 9"/>
          <p:cNvSpPr>
            <a:spLocks/>
          </p:cNvSpPr>
          <p:nvPr/>
        </p:nvSpPr>
        <p:spPr bwMode="auto">
          <a:xfrm>
            <a:off x="2505075" y="3357563"/>
            <a:ext cx="123825"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9418" name="Line 10"/>
          <p:cNvSpPr>
            <a:spLocks noChangeShapeType="1"/>
          </p:cNvSpPr>
          <p:nvPr/>
        </p:nvSpPr>
        <p:spPr bwMode="auto">
          <a:xfrm flipV="1">
            <a:off x="2633663" y="3667125"/>
            <a:ext cx="309562" cy="158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9419" name="Freeform 11"/>
          <p:cNvSpPr>
            <a:spLocks/>
          </p:cNvSpPr>
          <p:nvPr/>
        </p:nvSpPr>
        <p:spPr bwMode="auto">
          <a:xfrm>
            <a:off x="2524125" y="4186238"/>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9420" name="Line 12"/>
          <p:cNvSpPr>
            <a:spLocks noChangeShapeType="1"/>
          </p:cNvSpPr>
          <p:nvPr/>
        </p:nvSpPr>
        <p:spPr bwMode="auto">
          <a:xfrm flipV="1">
            <a:off x="2662238" y="4295775"/>
            <a:ext cx="2952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b="1"/>
              <a:t>Ví dụ về Java Server (TCP)</a:t>
            </a:r>
            <a:endParaRPr lang="en-US" sz="4000"/>
          </a:p>
        </p:txBody>
      </p:sp>
      <p:sp>
        <p:nvSpPr>
          <p:cNvPr id="530435" name="Rectangle 3"/>
          <p:cNvSpPr>
            <a:spLocks noChangeArrowheads="1"/>
          </p:cNvSpPr>
          <p:nvPr/>
        </p:nvSpPr>
        <p:spPr bwMode="auto">
          <a:xfrm>
            <a:off x="2565400" y="1235075"/>
            <a:ext cx="6262688" cy="5226050"/>
          </a:xfrm>
          <a:prstGeom prst="rect">
            <a:avLst/>
          </a:prstGeom>
          <a:noFill/>
          <a:ln w="9525">
            <a:noFill/>
            <a:miter lim="800000"/>
            <a:headEnd/>
            <a:tailEnd/>
          </a:ln>
          <a:effectLst/>
        </p:spPr>
        <p:txBody>
          <a:bodyPr wrap="none" anchor="ctr">
            <a:spAutoFit/>
          </a:bodyPr>
          <a:lstStyle/>
          <a:p>
            <a:r>
              <a:rPr lang="en-US" sz="1600">
                <a:latin typeface="Arial" charset="0"/>
              </a:rPr>
              <a:t>import java.io.*; </a:t>
            </a:r>
          </a:p>
          <a:p>
            <a:r>
              <a:rPr lang="en-US" sz="1600">
                <a:latin typeface="Arial" charset="0"/>
              </a:rPr>
              <a:t>import java.net.*; </a:t>
            </a:r>
          </a:p>
          <a:p>
            <a:endParaRPr lang="en-US" sz="1600">
              <a:latin typeface="Arial" charset="0"/>
            </a:endParaRPr>
          </a:p>
          <a:p>
            <a:r>
              <a:rPr lang="en-US" sz="1600">
                <a:latin typeface="Arial" charset="0"/>
              </a:rPr>
              <a:t>class TCPServer { </a:t>
            </a:r>
          </a:p>
          <a:p>
            <a:endParaRPr lang="en-US" sz="1600">
              <a:latin typeface="Arial" charset="0"/>
            </a:endParaRPr>
          </a:p>
          <a:p>
            <a:r>
              <a:rPr lang="en-US" sz="1600">
                <a:latin typeface="Arial" charset="0"/>
              </a:rPr>
              <a:t>  public static void main(String argv[]) throws Exception </a:t>
            </a:r>
          </a:p>
          <a:p>
            <a:r>
              <a:rPr lang="en-US" sz="1600">
                <a:latin typeface="Arial" charset="0"/>
              </a:rPr>
              <a:t>    { </a:t>
            </a:r>
          </a:p>
          <a:p>
            <a:r>
              <a:rPr lang="en-US" sz="1600">
                <a:latin typeface="Arial" charset="0"/>
              </a:rPr>
              <a:t>      </a:t>
            </a:r>
            <a:r>
              <a:rPr lang="en-US" sz="1600">
                <a:latin typeface="Arial" charset="0"/>
              </a:rPr>
              <a:t>String </a:t>
            </a:r>
            <a:r>
              <a:rPr lang="en-US" sz="1600" smtClean="0">
                <a:latin typeface="Arial" charset="0"/>
              </a:rPr>
              <a:t>XauNhan; </a:t>
            </a:r>
            <a:endParaRPr lang="en-US" sz="1600">
              <a:latin typeface="Arial" charset="0"/>
            </a:endParaRPr>
          </a:p>
          <a:p>
            <a:r>
              <a:rPr lang="en-US" sz="1600">
                <a:latin typeface="Arial" charset="0"/>
              </a:rPr>
              <a:t>      </a:t>
            </a:r>
            <a:r>
              <a:rPr lang="en-US" sz="1600">
                <a:latin typeface="Arial" charset="0"/>
              </a:rPr>
              <a:t>String </a:t>
            </a:r>
            <a:r>
              <a:rPr lang="en-US" sz="1600" smtClean="0">
                <a:latin typeface="Arial" charset="0"/>
              </a:rPr>
              <a:t>XauGui; </a:t>
            </a:r>
            <a:endParaRPr lang="en-US" sz="1600">
              <a:latin typeface="Arial" charset="0"/>
            </a:endParaRPr>
          </a:p>
          <a:p>
            <a:endParaRPr lang="en-US" sz="1600">
              <a:latin typeface="Arial" charset="0"/>
            </a:endParaRPr>
          </a:p>
          <a:p>
            <a:r>
              <a:rPr lang="en-US" sz="1600">
                <a:latin typeface="Arial" charset="0"/>
              </a:rPr>
              <a:t>      ServerSocket welcomeSocket = new ServerSocket(6789); </a:t>
            </a:r>
          </a:p>
          <a:p>
            <a:r>
              <a:rPr lang="en-US" sz="1600">
                <a:latin typeface="Arial" charset="0"/>
              </a:rPr>
              <a:t>  </a:t>
            </a:r>
          </a:p>
          <a:p>
            <a:r>
              <a:rPr lang="en-US" sz="1600">
                <a:latin typeface="Arial" charset="0"/>
              </a:rPr>
              <a:t>      while(true) { </a:t>
            </a:r>
          </a:p>
          <a:p>
            <a:r>
              <a:rPr lang="en-US" sz="1600">
                <a:latin typeface="Arial" charset="0"/>
              </a:rPr>
              <a:t>  </a:t>
            </a:r>
          </a:p>
          <a:p>
            <a:r>
              <a:rPr lang="en-US" sz="1600">
                <a:latin typeface="Arial" charset="0"/>
              </a:rPr>
              <a:t>            Socket connectionSocket = welcomeSocket.accept(); </a:t>
            </a:r>
          </a:p>
          <a:p>
            <a:endParaRPr lang="en-US" sz="1600">
              <a:latin typeface="Arial" charset="0"/>
            </a:endParaRPr>
          </a:p>
          <a:p>
            <a:r>
              <a:rPr lang="en-US" sz="1600">
                <a:latin typeface="Arial" charset="0"/>
              </a:rPr>
              <a:t>           BufferedReader inFromClient = </a:t>
            </a:r>
          </a:p>
          <a:p>
            <a:r>
              <a:rPr lang="en-US" sz="1600">
                <a:latin typeface="Arial" charset="0"/>
              </a:rPr>
              <a:t>              new BufferedReader(new</a:t>
            </a:r>
          </a:p>
          <a:p>
            <a:r>
              <a:rPr lang="en-US" sz="1600">
                <a:latin typeface="Arial" charset="0"/>
              </a:rPr>
              <a:t>              InputStreamReader(connectionSocket.getInputStream())); </a:t>
            </a:r>
          </a:p>
          <a:p>
            <a:endParaRPr lang="en-US" sz="1600">
              <a:latin typeface="Arial" charset="0"/>
            </a:endParaRPr>
          </a:p>
          <a:p>
            <a:r>
              <a:rPr lang="en-US" sz="1600">
                <a:latin typeface="Arial" charset="0"/>
              </a:rPr>
              <a:t>           </a:t>
            </a:r>
            <a:endParaRPr lang="en-US"/>
          </a:p>
        </p:txBody>
      </p:sp>
      <p:sp>
        <p:nvSpPr>
          <p:cNvPr id="530436" name="Text Box 4"/>
          <p:cNvSpPr txBox="1">
            <a:spLocks noChangeArrowheads="1"/>
          </p:cNvSpPr>
          <p:nvPr/>
        </p:nvSpPr>
        <p:spPr bwMode="auto">
          <a:xfrm>
            <a:off x="574675" y="3359150"/>
            <a:ext cx="1798638"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sẵn Socket </a:t>
            </a:r>
          </a:p>
          <a:p>
            <a:pPr algn="r"/>
            <a:r>
              <a:rPr lang="en-US" sz="2000">
                <a:solidFill>
                  <a:schemeClr val="accent2"/>
                </a:solidFill>
              </a:rPr>
              <a:t>ở cổng 6789</a:t>
            </a:r>
          </a:p>
        </p:txBody>
      </p:sp>
      <p:sp>
        <p:nvSpPr>
          <p:cNvPr id="530437" name="Text Box 5"/>
          <p:cNvSpPr txBox="1">
            <a:spLocks noChangeArrowheads="1"/>
          </p:cNvSpPr>
          <p:nvPr/>
        </p:nvSpPr>
        <p:spPr bwMode="auto">
          <a:xfrm>
            <a:off x="17463" y="4368800"/>
            <a:ext cx="2405062"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Đợi đến khi có socket</a:t>
            </a:r>
          </a:p>
          <a:p>
            <a:pPr algn="r"/>
            <a:r>
              <a:rPr lang="en-US" sz="2000">
                <a:solidFill>
                  <a:schemeClr val="accent2"/>
                </a:solidFill>
              </a:rPr>
              <a:t> từ client gửi đến</a:t>
            </a:r>
          </a:p>
        </p:txBody>
      </p:sp>
      <p:sp>
        <p:nvSpPr>
          <p:cNvPr id="530438" name="Text Box 6"/>
          <p:cNvSpPr txBox="1">
            <a:spLocks noChangeArrowheads="1"/>
          </p:cNvSpPr>
          <p:nvPr/>
        </p:nvSpPr>
        <p:spPr bwMode="auto">
          <a:xfrm>
            <a:off x="61913" y="5386388"/>
            <a:ext cx="23399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input stream,</a:t>
            </a:r>
          </a:p>
          <a:p>
            <a:pPr algn="r"/>
            <a:r>
              <a:rPr lang="en-US" sz="2000">
                <a:solidFill>
                  <a:schemeClr val="accent2"/>
                </a:solidFill>
              </a:rPr>
              <a:t> đính kèm vào socket</a:t>
            </a:r>
          </a:p>
        </p:txBody>
      </p:sp>
      <p:sp>
        <p:nvSpPr>
          <p:cNvPr id="530439" name="Freeform 7"/>
          <p:cNvSpPr>
            <a:spLocks/>
          </p:cNvSpPr>
          <p:nvPr/>
        </p:nvSpPr>
        <p:spPr bwMode="auto">
          <a:xfrm>
            <a:off x="2247900" y="3309938"/>
            <a:ext cx="152400" cy="8001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0440" name="Line 8"/>
          <p:cNvSpPr>
            <a:spLocks noChangeShapeType="1"/>
          </p:cNvSpPr>
          <p:nvPr/>
        </p:nvSpPr>
        <p:spPr bwMode="auto">
          <a:xfrm>
            <a:off x="2419350" y="3843338"/>
            <a:ext cx="419100" cy="4762"/>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0441" name="Freeform 9"/>
          <p:cNvSpPr>
            <a:spLocks/>
          </p:cNvSpPr>
          <p:nvPr/>
        </p:nvSpPr>
        <p:spPr bwMode="auto">
          <a:xfrm>
            <a:off x="2314575" y="4348163"/>
            <a:ext cx="123825" cy="7667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0442" name="Line 10"/>
          <p:cNvSpPr>
            <a:spLocks noChangeShapeType="1"/>
          </p:cNvSpPr>
          <p:nvPr/>
        </p:nvSpPr>
        <p:spPr bwMode="auto">
          <a:xfrm>
            <a:off x="2452688" y="4787900"/>
            <a:ext cx="604837" cy="1270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0443" name="Freeform 11"/>
          <p:cNvSpPr>
            <a:spLocks/>
          </p:cNvSpPr>
          <p:nvPr/>
        </p:nvSpPr>
        <p:spPr bwMode="auto">
          <a:xfrm>
            <a:off x="2286000" y="5386388"/>
            <a:ext cx="152400" cy="7381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0444" name="Line 12"/>
          <p:cNvSpPr>
            <a:spLocks noChangeShapeType="1"/>
          </p:cNvSpPr>
          <p:nvPr/>
        </p:nvSpPr>
        <p:spPr bwMode="auto">
          <a:xfrm flipV="1">
            <a:off x="2443163" y="5581650"/>
            <a:ext cx="6477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normAutofit fontScale="90000"/>
          </a:bodyPr>
          <a:lstStyle/>
          <a:p>
            <a:r>
              <a:rPr lang="en-US" sz="4800" b="1"/>
              <a:t>Ví dụ về Java Server (TCP)</a:t>
            </a:r>
          </a:p>
        </p:txBody>
      </p:sp>
      <p:sp>
        <p:nvSpPr>
          <p:cNvPr id="531459" name="Rectangle 3"/>
          <p:cNvSpPr>
            <a:spLocks noChangeArrowheads="1"/>
          </p:cNvSpPr>
          <p:nvPr/>
        </p:nvSpPr>
        <p:spPr bwMode="auto">
          <a:xfrm>
            <a:off x="1851025" y="1617663"/>
            <a:ext cx="6999288" cy="3967162"/>
          </a:xfrm>
          <a:prstGeom prst="rect">
            <a:avLst/>
          </a:prstGeom>
          <a:noFill/>
          <a:ln w="9525">
            <a:noFill/>
            <a:miter lim="800000"/>
            <a:headEnd/>
            <a:tailEnd/>
          </a:ln>
          <a:effectLst/>
        </p:spPr>
        <p:txBody>
          <a:bodyPr wrap="none" anchor="ctr">
            <a:spAutoFit/>
          </a:bodyPr>
          <a:lstStyle/>
          <a:p>
            <a:endParaRPr lang="en-US" sz="1600">
              <a:latin typeface="Arial" charset="0"/>
            </a:endParaRPr>
          </a:p>
          <a:p>
            <a:endParaRPr lang="en-US" sz="1600">
              <a:latin typeface="Arial" charset="0"/>
            </a:endParaRPr>
          </a:p>
          <a:p>
            <a:r>
              <a:rPr lang="en-US" sz="1800">
                <a:latin typeface="Arial" charset="0"/>
              </a:rPr>
              <a:t>           DataOutputStream  outToClient = </a:t>
            </a:r>
          </a:p>
          <a:p>
            <a:r>
              <a:rPr lang="en-US" sz="1800">
                <a:latin typeface="Arial" charset="0"/>
              </a:rPr>
              <a:t>             new DataOutputStream</a:t>
            </a:r>
            <a:r>
              <a:rPr lang="en-US" sz="1600">
                <a:latin typeface="Arial" charset="0"/>
              </a:rPr>
              <a:t>(connectionSocket.getOutputStream());</a:t>
            </a:r>
            <a:r>
              <a:rPr lang="en-US" sz="1800">
                <a:latin typeface="Arial" charset="0"/>
              </a:rPr>
              <a:t> </a:t>
            </a:r>
          </a:p>
          <a:p>
            <a:endParaRPr lang="en-US" sz="1800">
              <a:latin typeface="Arial" charset="0"/>
            </a:endParaRPr>
          </a:p>
          <a:p>
            <a:r>
              <a:rPr lang="en-US" sz="1800">
                <a:latin typeface="Arial" charset="0"/>
              </a:rPr>
              <a:t>           </a:t>
            </a:r>
            <a:r>
              <a:rPr lang="en-US" sz="1800" smtClean="0">
                <a:latin typeface="Arial" charset="0"/>
              </a:rPr>
              <a:t>XauNhan= </a:t>
            </a:r>
            <a:r>
              <a:rPr lang="en-US" sz="1800">
                <a:latin typeface="Arial" charset="0"/>
              </a:rPr>
              <a:t>inFromClient.readLine(); </a:t>
            </a:r>
          </a:p>
          <a:p>
            <a:endParaRPr lang="en-US" sz="1800">
              <a:latin typeface="Arial" charset="0"/>
            </a:endParaRPr>
          </a:p>
          <a:p>
            <a:r>
              <a:rPr lang="en-US" sz="1800">
                <a:latin typeface="Arial" charset="0"/>
              </a:rPr>
              <a:t>           </a:t>
            </a:r>
            <a:r>
              <a:rPr lang="en-US" sz="1800" smtClean="0">
                <a:latin typeface="Arial" charset="0"/>
              </a:rPr>
              <a:t>XauGui= </a:t>
            </a:r>
            <a:r>
              <a:rPr lang="en-US" sz="1800">
                <a:latin typeface="Arial" charset="0"/>
              </a:rPr>
              <a:t>clientSentence.toUpperCase() + '\n'; </a:t>
            </a:r>
          </a:p>
          <a:p>
            <a:endParaRPr lang="en-US" sz="1800">
              <a:latin typeface="Arial" charset="0"/>
            </a:endParaRPr>
          </a:p>
          <a:p>
            <a:r>
              <a:rPr lang="en-US" sz="1800">
                <a:latin typeface="Arial" charset="0"/>
              </a:rPr>
              <a:t>           </a:t>
            </a:r>
            <a:r>
              <a:rPr lang="en-US" sz="1800" smtClean="0">
                <a:latin typeface="Arial" charset="0"/>
              </a:rPr>
              <a:t>outToClient.writeBytes(</a:t>
            </a:r>
            <a:r>
              <a:rPr lang="en-US" sz="1800" smtClean="0">
                <a:latin typeface="Arial" charset="0"/>
              </a:rPr>
              <a:t>XauGui</a:t>
            </a:r>
            <a:r>
              <a:rPr lang="en-US" sz="1800" smtClean="0">
                <a:latin typeface="Arial" charset="0"/>
              </a:rPr>
              <a:t>); </a:t>
            </a:r>
            <a:endParaRPr lang="en-US" sz="1800">
              <a:latin typeface="Arial" charset="0"/>
            </a:endParaRPr>
          </a:p>
          <a:p>
            <a:r>
              <a:rPr lang="en-US" sz="1800">
                <a:latin typeface="Arial" charset="0"/>
              </a:rPr>
              <a:t>        } </a:t>
            </a:r>
          </a:p>
          <a:p>
            <a:r>
              <a:rPr lang="en-US" sz="1800">
                <a:latin typeface="Arial" charset="0"/>
              </a:rPr>
              <a:t>    } </a:t>
            </a:r>
          </a:p>
          <a:p>
            <a:r>
              <a:rPr lang="en-US" sz="1800">
                <a:latin typeface="Arial" charset="0"/>
              </a:rPr>
              <a:t>}</a:t>
            </a:r>
            <a:r>
              <a:rPr lang="en-US" sz="1800"/>
              <a:t> </a:t>
            </a:r>
          </a:p>
          <a:p>
            <a:r>
              <a:rPr lang="en-US"/>
              <a:t> </a:t>
            </a:r>
          </a:p>
        </p:txBody>
      </p:sp>
      <p:sp>
        <p:nvSpPr>
          <p:cNvPr id="531460" name="Text Box 4"/>
          <p:cNvSpPr txBox="1">
            <a:spLocks noChangeArrowheads="1"/>
          </p:cNvSpPr>
          <p:nvPr/>
        </p:nvSpPr>
        <p:spPr bwMode="auto">
          <a:xfrm>
            <a:off x="509588" y="2728913"/>
            <a:ext cx="171132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Đọc dòng kí tự</a:t>
            </a:r>
          </a:p>
          <a:p>
            <a:pPr algn="r"/>
            <a:r>
              <a:rPr lang="en-US" sz="2000">
                <a:solidFill>
                  <a:schemeClr val="accent2"/>
                </a:solidFill>
              </a:rPr>
              <a:t> trong socket</a:t>
            </a:r>
          </a:p>
        </p:txBody>
      </p:sp>
      <p:sp>
        <p:nvSpPr>
          <p:cNvPr id="531461" name="Text Box 5"/>
          <p:cNvSpPr txBox="1">
            <a:spLocks noChangeArrowheads="1"/>
          </p:cNvSpPr>
          <p:nvPr/>
        </p:nvSpPr>
        <p:spPr bwMode="auto">
          <a:xfrm>
            <a:off x="127000" y="1689100"/>
            <a:ext cx="2093913" cy="1006475"/>
          </a:xfrm>
          <a:prstGeom prst="rect">
            <a:avLst/>
          </a:prstGeom>
          <a:noFill/>
          <a:ln w="9525">
            <a:noFill/>
            <a:miter lim="800000"/>
            <a:headEnd/>
            <a:tailEnd/>
          </a:ln>
          <a:effectLst/>
        </p:spPr>
        <p:txBody>
          <a:bodyPr anchor="ctr">
            <a:spAutoFit/>
          </a:bodyPr>
          <a:lstStyle/>
          <a:p>
            <a:pPr algn="r"/>
            <a:r>
              <a:rPr lang="en-US" sz="2000">
                <a:solidFill>
                  <a:schemeClr val="accent2"/>
                </a:solidFill>
              </a:rPr>
              <a:t>Tạo output stream,</a:t>
            </a:r>
          </a:p>
          <a:p>
            <a:pPr algn="r"/>
            <a:r>
              <a:rPr lang="en-US" sz="2000">
                <a:solidFill>
                  <a:schemeClr val="accent2"/>
                </a:solidFill>
              </a:rPr>
              <a:t>đính kèm vào socket</a:t>
            </a:r>
          </a:p>
        </p:txBody>
      </p:sp>
      <p:sp>
        <p:nvSpPr>
          <p:cNvPr id="531462" name="Freeform 6"/>
          <p:cNvSpPr>
            <a:spLocks/>
          </p:cNvSpPr>
          <p:nvPr/>
        </p:nvSpPr>
        <p:spPr bwMode="auto">
          <a:xfrm>
            <a:off x="2028825" y="2814638"/>
            <a:ext cx="161925" cy="5334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63" name="Line 7"/>
          <p:cNvSpPr>
            <a:spLocks noChangeShapeType="1"/>
          </p:cNvSpPr>
          <p:nvPr/>
        </p:nvSpPr>
        <p:spPr bwMode="auto">
          <a:xfrm flipV="1">
            <a:off x="2209800" y="3114675"/>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1464" name="Freeform 8"/>
          <p:cNvSpPr>
            <a:spLocks/>
          </p:cNvSpPr>
          <p:nvPr/>
        </p:nvSpPr>
        <p:spPr bwMode="auto">
          <a:xfrm>
            <a:off x="2057400" y="1795463"/>
            <a:ext cx="133350" cy="8143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65" name="Line 9"/>
          <p:cNvSpPr>
            <a:spLocks noChangeShapeType="1"/>
          </p:cNvSpPr>
          <p:nvPr/>
        </p:nvSpPr>
        <p:spPr bwMode="auto">
          <a:xfrm flipV="1">
            <a:off x="2214563" y="2486025"/>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1466" name="Text Box 10"/>
          <p:cNvSpPr txBox="1">
            <a:spLocks noChangeArrowheads="1"/>
          </p:cNvSpPr>
          <p:nvPr/>
        </p:nvSpPr>
        <p:spPr bwMode="auto">
          <a:xfrm>
            <a:off x="23813" y="3873500"/>
            <a:ext cx="21494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Ghi dòng kí tự đã </a:t>
            </a:r>
          </a:p>
          <a:p>
            <a:pPr algn="r"/>
            <a:r>
              <a:rPr lang="en-US" sz="2000">
                <a:solidFill>
                  <a:schemeClr val="accent2"/>
                </a:solidFill>
              </a:rPr>
              <a:t>biến đổi vào socket</a:t>
            </a:r>
          </a:p>
        </p:txBody>
      </p:sp>
      <p:sp>
        <p:nvSpPr>
          <p:cNvPr id="531467" name="Freeform 11"/>
          <p:cNvSpPr>
            <a:spLocks/>
          </p:cNvSpPr>
          <p:nvPr/>
        </p:nvSpPr>
        <p:spPr bwMode="auto">
          <a:xfrm>
            <a:off x="2009775" y="3957638"/>
            <a:ext cx="161925" cy="5715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68" name="Line 12"/>
          <p:cNvSpPr>
            <a:spLocks noChangeShapeType="1"/>
          </p:cNvSpPr>
          <p:nvPr/>
        </p:nvSpPr>
        <p:spPr bwMode="auto">
          <a:xfrm flipV="1">
            <a:off x="2190750" y="4219575"/>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1469" name="Text Box 13"/>
          <p:cNvSpPr txBox="1">
            <a:spLocks noChangeArrowheads="1"/>
          </p:cNvSpPr>
          <p:nvPr/>
        </p:nvSpPr>
        <p:spPr bwMode="auto">
          <a:xfrm>
            <a:off x="3270250" y="4845050"/>
            <a:ext cx="2757488" cy="1006475"/>
          </a:xfrm>
          <a:prstGeom prst="rect">
            <a:avLst/>
          </a:prstGeom>
          <a:noFill/>
          <a:ln w="9525">
            <a:noFill/>
            <a:miter lim="800000"/>
            <a:headEnd/>
            <a:tailEnd/>
          </a:ln>
          <a:effectLst/>
        </p:spPr>
        <p:txBody>
          <a:bodyPr wrap="none" anchor="ctr">
            <a:spAutoFit/>
          </a:bodyPr>
          <a:lstStyle/>
          <a:p>
            <a:r>
              <a:rPr lang="en-US" sz="2000">
                <a:solidFill>
                  <a:schemeClr val="accent2"/>
                </a:solidFill>
              </a:rPr>
              <a:t>Kết thúc vòng lặp while,</a:t>
            </a:r>
          </a:p>
          <a:p>
            <a:r>
              <a:rPr lang="en-US" sz="2000">
                <a:solidFill>
                  <a:schemeClr val="accent2"/>
                </a:solidFill>
              </a:rPr>
              <a:t>quay trở về vòng lặp cha,</a:t>
            </a:r>
          </a:p>
          <a:p>
            <a:r>
              <a:rPr lang="en-US" sz="2000">
                <a:solidFill>
                  <a:schemeClr val="accent2"/>
                </a:solidFill>
              </a:rPr>
              <a:t>đợi kết nối khác</a:t>
            </a:r>
          </a:p>
        </p:txBody>
      </p:sp>
      <p:sp>
        <p:nvSpPr>
          <p:cNvPr id="531470" name="Freeform 14"/>
          <p:cNvSpPr>
            <a:spLocks/>
          </p:cNvSpPr>
          <p:nvPr/>
        </p:nvSpPr>
        <p:spPr bwMode="auto">
          <a:xfrm rot="-10815861">
            <a:off x="3190875" y="4879975"/>
            <a:ext cx="160338" cy="912813"/>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71" name="Line 15"/>
          <p:cNvSpPr>
            <a:spLocks noChangeShapeType="1"/>
          </p:cNvSpPr>
          <p:nvPr/>
        </p:nvSpPr>
        <p:spPr bwMode="auto">
          <a:xfrm flipH="1" flipV="1">
            <a:off x="2543175" y="4552950"/>
            <a:ext cx="647700" cy="60483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685800" y="76200"/>
            <a:ext cx="7772400" cy="857250"/>
          </a:xfrm>
        </p:spPr>
        <p:txBody>
          <a:bodyPr/>
          <a:lstStyle/>
          <a:p>
            <a:r>
              <a:rPr lang="en-US" sz="4800" b="1"/>
              <a:t>Lập trình Socket </a:t>
            </a:r>
            <a:r>
              <a:rPr lang="en-US" sz="4800" b="1" i="1">
                <a:solidFill>
                  <a:srgbClr val="FF0000"/>
                </a:solidFill>
              </a:rPr>
              <a:t>UDP</a:t>
            </a:r>
          </a:p>
        </p:txBody>
      </p:sp>
      <p:sp>
        <p:nvSpPr>
          <p:cNvPr id="532483" name="Rectangle 3"/>
          <p:cNvSpPr>
            <a:spLocks noGrp="1" noChangeArrowheads="1"/>
          </p:cNvSpPr>
          <p:nvPr>
            <p:ph sz="quarter" idx="1"/>
          </p:nvPr>
        </p:nvSpPr>
        <p:spPr>
          <a:xfrm>
            <a:off x="0" y="1066800"/>
            <a:ext cx="4495800" cy="5181600"/>
          </a:xfrm>
        </p:spPr>
        <p:txBody>
          <a:bodyPr>
            <a:normAutofit lnSpcReduction="10000"/>
          </a:bodyPr>
          <a:lstStyle/>
          <a:p>
            <a:pPr>
              <a:buFont typeface="Monotype Sorts" pitchFamily="2" charset="2"/>
              <a:buNone/>
            </a:pPr>
            <a:r>
              <a:rPr lang="en-US" sz="2600"/>
              <a:t>UDP: không thiết lập kết nối giữa client và server</a:t>
            </a:r>
          </a:p>
          <a:p>
            <a:r>
              <a:rPr lang="en-US" sz="2600"/>
              <a:t>Không “bắt tay”.</a:t>
            </a:r>
          </a:p>
          <a:p>
            <a:r>
              <a:rPr lang="en-US" sz="2600"/>
              <a:t>Bên gửi phải xác định chính xác địa chỉ IP và  cổng của bên nhận.</a:t>
            </a:r>
          </a:p>
          <a:p>
            <a:r>
              <a:rPr lang="en-US" sz="2600"/>
              <a:t>Server xác định địa chỉ IP và cổng của bên gửi từ datagram nhận được.</a:t>
            </a:r>
          </a:p>
          <a:p>
            <a:pPr>
              <a:spcBef>
                <a:spcPct val="50000"/>
              </a:spcBef>
              <a:buFont typeface="Monotype Sorts" pitchFamily="2" charset="2"/>
              <a:buNone/>
            </a:pPr>
            <a:r>
              <a:rPr lang="en-US" sz="2600"/>
              <a:t>UDP : giao thức truyền dữ liệu  chấp nhận không đúng thứ tự hay mất mát.</a:t>
            </a:r>
          </a:p>
        </p:txBody>
      </p:sp>
      <p:grpSp>
        <p:nvGrpSpPr>
          <p:cNvPr id="532484" name="Group 4"/>
          <p:cNvGrpSpPr>
            <a:grpSpLocks/>
          </p:cNvGrpSpPr>
          <p:nvPr/>
        </p:nvGrpSpPr>
        <p:grpSpPr bwMode="auto">
          <a:xfrm>
            <a:off x="4343400" y="3352800"/>
            <a:ext cx="4267200" cy="457200"/>
            <a:chOff x="-158" y="3823"/>
            <a:chExt cx="2106" cy="288"/>
          </a:xfrm>
        </p:grpSpPr>
        <p:sp>
          <p:nvSpPr>
            <p:cNvPr id="532485" name="Rectangle 5"/>
            <p:cNvSpPr>
              <a:spLocks noChangeArrowheads="1"/>
            </p:cNvSpPr>
            <p:nvPr/>
          </p:nvSpPr>
          <p:spPr bwMode="auto">
            <a:xfrm>
              <a:off x="96" y="3888"/>
              <a:ext cx="1584" cy="162"/>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532486" name="Text Box 6"/>
            <p:cNvSpPr txBox="1">
              <a:spLocks noChangeArrowheads="1"/>
            </p:cNvSpPr>
            <p:nvPr/>
          </p:nvSpPr>
          <p:spPr bwMode="auto">
            <a:xfrm>
              <a:off x="-158" y="3823"/>
              <a:ext cx="2106" cy="288"/>
            </a:xfrm>
            <a:prstGeom prst="rect">
              <a:avLst/>
            </a:prstGeom>
            <a:noFill/>
            <a:ln w="9525">
              <a:noFill/>
              <a:miter lim="800000"/>
              <a:headEnd/>
              <a:tailEnd/>
            </a:ln>
            <a:effectLst/>
          </p:spPr>
          <p:txBody>
            <a:bodyPr anchor="ctr">
              <a:spAutoFit/>
            </a:bodyPr>
            <a:lstStyle/>
            <a:p>
              <a:pPr algn="ctr"/>
              <a:r>
                <a:rPr lang="en-US">
                  <a:solidFill>
                    <a:srgbClr val="FF0000"/>
                  </a:solidFill>
                </a:rPr>
                <a:t>Trên quan điểm ứng dụng</a:t>
              </a:r>
            </a:p>
          </p:txBody>
        </p:sp>
      </p:grpSp>
      <p:sp>
        <p:nvSpPr>
          <p:cNvPr id="532487" name="Text Box 7"/>
          <p:cNvSpPr txBox="1">
            <a:spLocks noChangeArrowheads="1"/>
          </p:cNvSpPr>
          <p:nvPr/>
        </p:nvSpPr>
        <p:spPr bwMode="auto">
          <a:xfrm>
            <a:off x="4459288" y="3767138"/>
            <a:ext cx="4606925" cy="1431925"/>
          </a:xfrm>
          <a:prstGeom prst="rect">
            <a:avLst/>
          </a:prstGeom>
          <a:noFill/>
          <a:ln w="9525">
            <a:noFill/>
            <a:miter lim="800000"/>
            <a:headEnd/>
            <a:tailEnd/>
          </a:ln>
          <a:effectLst/>
        </p:spPr>
        <p:txBody>
          <a:bodyPr wrap="none" anchor="ctr">
            <a:spAutoFit/>
          </a:bodyPr>
          <a:lstStyle/>
          <a:p>
            <a:pPr algn="ctr"/>
            <a:r>
              <a:rPr lang="en-US" sz="2200" i="1">
                <a:solidFill>
                  <a:schemeClr val="accent2"/>
                </a:solidFill>
              </a:rPr>
              <a:t>UDP  cung cấp dịch vụ truyền dữ liệu</a:t>
            </a:r>
          </a:p>
          <a:p>
            <a:pPr algn="ctr"/>
            <a:r>
              <a:rPr lang="en-US" sz="2200" i="1">
                <a:solidFill>
                  <a:schemeClr val="accent2"/>
                </a:solidFill>
              </a:rPr>
              <a:t> không tin cậy theo byte (“datagrams”)</a:t>
            </a:r>
          </a:p>
          <a:p>
            <a:pPr algn="ctr"/>
            <a:r>
              <a:rPr lang="en-US" sz="2200" i="1">
                <a:solidFill>
                  <a:schemeClr val="accent2"/>
                </a:solidFill>
              </a:rPr>
              <a:t>giữa Client và Server</a:t>
            </a:r>
          </a:p>
          <a:p>
            <a:pPr algn="ctr"/>
            <a:endParaRPr lang="en-US" sz="22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0" y="228600"/>
            <a:ext cx="8926513" cy="1143000"/>
          </a:xfrm>
        </p:spPr>
        <p:txBody>
          <a:bodyPr>
            <a:normAutofit fontScale="90000"/>
          </a:bodyPr>
          <a:lstStyle/>
          <a:p>
            <a:r>
              <a:rPr lang="en-US" sz="4200" b="1"/>
              <a:t>Tương tác socket Client/server : UDP</a:t>
            </a:r>
          </a:p>
        </p:txBody>
      </p:sp>
      <p:grpSp>
        <p:nvGrpSpPr>
          <p:cNvPr id="533507" name="Group 3"/>
          <p:cNvGrpSpPr>
            <a:grpSpLocks/>
          </p:cNvGrpSpPr>
          <p:nvPr/>
        </p:nvGrpSpPr>
        <p:grpSpPr bwMode="auto">
          <a:xfrm>
            <a:off x="1276350" y="3324225"/>
            <a:ext cx="5435600" cy="2544763"/>
            <a:chOff x="804" y="2094"/>
            <a:chExt cx="3424" cy="1603"/>
          </a:xfrm>
        </p:grpSpPr>
        <p:sp>
          <p:nvSpPr>
            <p:cNvPr id="533508" name="Freeform 4"/>
            <p:cNvSpPr>
              <a:spLocks/>
            </p:cNvSpPr>
            <p:nvPr/>
          </p:nvSpPr>
          <p:spPr bwMode="auto">
            <a:xfrm>
              <a:off x="804" y="2094"/>
              <a:ext cx="552" cy="1602"/>
            </a:xfrm>
            <a:custGeom>
              <a:avLst/>
              <a:gdLst/>
              <a:ahLst/>
              <a:cxnLst>
                <a:cxn ang="0">
                  <a:pos x="492" y="1968"/>
                </a:cxn>
                <a:cxn ang="0">
                  <a:pos x="492" y="2112"/>
                </a:cxn>
                <a:cxn ang="0">
                  <a:pos x="0" y="2112"/>
                </a:cxn>
                <a:cxn ang="0">
                  <a:pos x="0" y="0"/>
                </a:cxn>
                <a:cxn ang="0">
                  <a:pos x="402" y="0"/>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p:spPr>
          <p:txBody>
            <a:bodyPr anchor="ctr">
              <a:spAutoFit/>
            </a:bodyPr>
            <a:lstStyle/>
            <a:p>
              <a:endParaRPr lang="en-US"/>
            </a:p>
          </p:txBody>
        </p:sp>
        <p:sp>
          <p:nvSpPr>
            <p:cNvPr id="533509" name="Text Box 5"/>
            <p:cNvSpPr txBox="1">
              <a:spLocks noChangeArrowheads="1"/>
            </p:cNvSpPr>
            <p:nvPr/>
          </p:nvSpPr>
          <p:spPr bwMode="auto">
            <a:xfrm>
              <a:off x="3509" y="3371"/>
              <a:ext cx="719" cy="326"/>
            </a:xfrm>
            <a:prstGeom prst="rect">
              <a:avLst/>
            </a:prstGeom>
            <a:noFill/>
            <a:ln w="9525">
              <a:noFill/>
              <a:miter lim="800000"/>
              <a:headEnd/>
              <a:tailEnd/>
            </a:ln>
            <a:effectLst/>
          </p:spPr>
          <p:txBody>
            <a:bodyPr wrap="none" anchor="ctr">
              <a:spAutoFit/>
            </a:bodyPr>
            <a:lstStyle/>
            <a:p>
              <a:r>
                <a:rPr lang="en-US" sz="1400">
                  <a:latin typeface="Arial" charset="0"/>
                </a:rPr>
                <a:t>close</a:t>
              </a:r>
            </a:p>
            <a:p>
              <a:r>
                <a:rPr lang="en-US" sz="1400">
                  <a:solidFill>
                    <a:srgbClr val="FF0000"/>
                  </a:solidFill>
                  <a:latin typeface="Arial" charset="0"/>
                </a:rPr>
                <a:t>clientSocket</a:t>
              </a:r>
              <a:endParaRPr lang="en-US"/>
            </a:p>
          </p:txBody>
        </p:sp>
        <p:sp>
          <p:nvSpPr>
            <p:cNvPr id="533510" name="Line 6"/>
            <p:cNvSpPr>
              <a:spLocks noChangeShapeType="1"/>
            </p:cNvSpPr>
            <p:nvPr/>
          </p:nvSpPr>
          <p:spPr bwMode="auto">
            <a:xfrm>
              <a:off x="3936" y="3318"/>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sp>
        <p:nvSpPr>
          <p:cNvPr id="533511" name="Text Box 7"/>
          <p:cNvSpPr txBox="1">
            <a:spLocks noChangeArrowheads="1"/>
          </p:cNvSpPr>
          <p:nvPr/>
        </p:nvSpPr>
        <p:spPr bwMode="auto">
          <a:xfrm>
            <a:off x="1790700" y="1314450"/>
            <a:ext cx="979488" cy="457200"/>
          </a:xfrm>
          <a:prstGeom prst="rect">
            <a:avLst/>
          </a:prstGeom>
          <a:noFill/>
          <a:ln w="9525">
            <a:noFill/>
            <a:miter lim="800000"/>
            <a:headEnd/>
            <a:tailEnd/>
          </a:ln>
          <a:effectLst/>
        </p:spPr>
        <p:txBody>
          <a:bodyPr wrap="none" anchor="ctr">
            <a:spAutoFit/>
          </a:bodyPr>
          <a:lstStyle/>
          <a:p>
            <a:pPr algn="ctr">
              <a:spcBef>
                <a:spcPct val="50000"/>
              </a:spcBef>
            </a:pPr>
            <a:r>
              <a:rPr lang="en-US"/>
              <a:t>Server</a:t>
            </a:r>
          </a:p>
        </p:txBody>
      </p:sp>
      <p:grpSp>
        <p:nvGrpSpPr>
          <p:cNvPr id="533512" name="Group 8"/>
          <p:cNvGrpSpPr>
            <a:grpSpLocks/>
          </p:cNvGrpSpPr>
          <p:nvPr/>
        </p:nvGrpSpPr>
        <p:grpSpPr bwMode="auto">
          <a:xfrm>
            <a:off x="5532438" y="3933825"/>
            <a:ext cx="1374775" cy="1354138"/>
            <a:chOff x="3485" y="2478"/>
            <a:chExt cx="866" cy="853"/>
          </a:xfrm>
        </p:grpSpPr>
        <p:sp>
          <p:nvSpPr>
            <p:cNvPr id="533513" name="Text Box 9"/>
            <p:cNvSpPr txBox="1">
              <a:spLocks noChangeArrowheads="1"/>
            </p:cNvSpPr>
            <p:nvPr/>
          </p:nvSpPr>
          <p:spPr bwMode="auto">
            <a:xfrm>
              <a:off x="3485" y="3005"/>
              <a:ext cx="866" cy="326"/>
            </a:xfrm>
            <a:prstGeom prst="rect">
              <a:avLst/>
            </a:prstGeom>
            <a:noFill/>
            <a:ln w="9525">
              <a:noFill/>
              <a:miter lim="800000"/>
              <a:headEnd/>
              <a:tailEnd/>
            </a:ln>
            <a:effectLst/>
          </p:spPr>
          <p:txBody>
            <a:bodyPr wrap="none" anchor="ctr">
              <a:spAutoFit/>
            </a:bodyPr>
            <a:lstStyle/>
            <a:p>
              <a:r>
                <a:rPr lang="en-US" sz="1400">
                  <a:latin typeface="Arial" charset="0"/>
                </a:rPr>
                <a:t>read reply from</a:t>
              </a:r>
            </a:p>
            <a:p>
              <a:r>
                <a:rPr lang="en-US" sz="1400">
                  <a:solidFill>
                    <a:srgbClr val="FF0000"/>
                  </a:solidFill>
                  <a:latin typeface="Arial" charset="0"/>
                </a:rPr>
                <a:t>clientSocket</a:t>
              </a:r>
              <a:endParaRPr lang="en-US"/>
            </a:p>
          </p:txBody>
        </p:sp>
        <p:sp>
          <p:nvSpPr>
            <p:cNvPr id="533514" name="Line 10"/>
            <p:cNvSpPr>
              <a:spLocks noChangeShapeType="1"/>
            </p:cNvSpPr>
            <p:nvPr/>
          </p:nvSpPr>
          <p:spPr bwMode="auto">
            <a:xfrm>
              <a:off x="3864" y="2478"/>
              <a:ext cx="0" cy="522"/>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nvGrpSpPr>
          <p:cNvPr id="533515" name="Group 11"/>
          <p:cNvGrpSpPr>
            <a:grpSpLocks/>
          </p:cNvGrpSpPr>
          <p:nvPr/>
        </p:nvGrpSpPr>
        <p:grpSpPr bwMode="auto">
          <a:xfrm>
            <a:off x="3000375" y="1333500"/>
            <a:ext cx="5527675" cy="2593975"/>
            <a:chOff x="1890" y="840"/>
            <a:chExt cx="3482" cy="1634"/>
          </a:xfrm>
        </p:grpSpPr>
        <p:grpSp>
          <p:nvGrpSpPr>
            <p:cNvPr id="533516" name="Group 12"/>
            <p:cNvGrpSpPr>
              <a:grpSpLocks/>
            </p:cNvGrpSpPr>
            <p:nvPr/>
          </p:nvGrpSpPr>
          <p:grpSpPr bwMode="auto">
            <a:xfrm>
              <a:off x="3389" y="1342"/>
              <a:ext cx="1030" cy="465"/>
              <a:chOff x="3233" y="1852"/>
              <a:chExt cx="1030" cy="465"/>
            </a:xfrm>
          </p:grpSpPr>
          <p:sp>
            <p:nvSpPr>
              <p:cNvPr id="533517" name="Text Box 13"/>
              <p:cNvSpPr txBox="1">
                <a:spLocks noChangeArrowheads="1"/>
              </p:cNvSpPr>
              <p:nvPr/>
            </p:nvSpPr>
            <p:spPr bwMode="auto">
              <a:xfrm>
                <a:off x="3233" y="1852"/>
                <a:ext cx="811" cy="422"/>
              </a:xfrm>
              <a:prstGeom prst="rect">
                <a:avLst/>
              </a:prstGeom>
              <a:noFill/>
              <a:ln w="9525">
                <a:noFill/>
                <a:miter lim="800000"/>
                <a:headEnd/>
                <a:tailEnd/>
              </a:ln>
              <a:effectLst/>
            </p:spPr>
            <p:txBody>
              <a:bodyPr wrap="none" anchor="ctr">
                <a:spAutoFit/>
              </a:bodyPr>
              <a:lstStyle/>
              <a:p>
                <a:r>
                  <a:rPr lang="en-US" sz="1400">
                    <a:latin typeface="Arial" charset="0"/>
                  </a:rPr>
                  <a:t>create socket,</a:t>
                </a:r>
              </a:p>
              <a:p>
                <a:endParaRPr lang="en-US"/>
              </a:p>
            </p:txBody>
          </p:sp>
          <p:sp>
            <p:nvSpPr>
              <p:cNvPr id="533518" name="Text Box 14"/>
              <p:cNvSpPr txBox="1">
                <a:spLocks noChangeArrowheads="1"/>
              </p:cNvSpPr>
              <p:nvPr/>
            </p:nvSpPr>
            <p:spPr bwMode="auto">
              <a:xfrm>
                <a:off x="3241" y="1991"/>
                <a:ext cx="1022" cy="326"/>
              </a:xfrm>
              <a:prstGeom prst="rect">
                <a:avLst/>
              </a:prstGeom>
              <a:noFill/>
              <a:ln w="9525">
                <a:noFill/>
                <a:miter lim="800000"/>
                <a:headEnd/>
                <a:tailEnd/>
              </a:ln>
              <a:effectLst/>
            </p:spPr>
            <p:txBody>
              <a:bodyPr wrap="none" anchor="ctr">
                <a:spAutoFit/>
              </a:bodyPr>
              <a:lstStyle/>
              <a:p>
                <a:r>
                  <a:rPr lang="en-US" sz="1400">
                    <a:solidFill>
                      <a:srgbClr val="FF0000"/>
                    </a:solidFill>
                    <a:latin typeface="Arial" charset="0"/>
                  </a:rPr>
                  <a:t>clientSocket = </a:t>
                </a:r>
              </a:p>
              <a:p>
                <a:r>
                  <a:rPr lang="en-US" sz="1400">
                    <a:solidFill>
                      <a:srgbClr val="FF0000"/>
                    </a:solidFill>
                    <a:latin typeface="Arial" charset="0"/>
                  </a:rPr>
                  <a:t>DatagramSocket()</a:t>
                </a:r>
                <a:endParaRPr lang="en-US"/>
              </a:p>
            </p:txBody>
          </p:sp>
        </p:grpSp>
        <p:sp>
          <p:nvSpPr>
            <p:cNvPr id="533519" name="Text Box 15"/>
            <p:cNvSpPr txBox="1">
              <a:spLocks noChangeArrowheads="1"/>
            </p:cNvSpPr>
            <p:nvPr/>
          </p:nvSpPr>
          <p:spPr bwMode="auto">
            <a:xfrm>
              <a:off x="3336" y="840"/>
              <a:ext cx="584" cy="288"/>
            </a:xfrm>
            <a:prstGeom prst="rect">
              <a:avLst/>
            </a:prstGeom>
            <a:noFill/>
            <a:ln w="9525">
              <a:noFill/>
              <a:miter lim="800000"/>
              <a:headEnd/>
              <a:tailEnd/>
            </a:ln>
            <a:effectLst/>
          </p:spPr>
          <p:txBody>
            <a:bodyPr wrap="none" anchor="ctr">
              <a:spAutoFit/>
            </a:bodyPr>
            <a:lstStyle/>
            <a:p>
              <a:pPr algn="ctr">
                <a:spcBef>
                  <a:spcPct val="50000"/>
                </a:spcBef>
              </a:pPr>
              <a:r>
                <a:rPr lang="en-US"/>
                <a:t>Client</a:t>
              </a:r>
            </a:p>
          </p:txBody>
        </p:sp>
        <p:sp>
          <p:nvSpPr>
            <p:cNvPr id="533520" name="Text Box 16"/>
            <p:cNvSpPr txBox="1">
              <a:spLocks noChangeArrowheads="1"/>
            </p:cNvSpPr>
            <p:nvPr/>
          </p:nvSpPr>
          <p:spPr bwMode="auto">
            <a:xfrm>
              <a:off x="3389" y="2014"/>
              <a:ext cx="1983" cy="460"/>
            </a:xfrm>
            <a:prstGeom prst="rect">
              <a:avLst/>
            </a:prstGeom>
            <a:noFill/>
            <a:ln w="9525">
              <a:noFill/>
              <a:miter lim="800000"/>
              <a:headEnd/>
              <a:tailEnd/>
            </a:ln>
            <a:effectLst/>
          </p:spPr>
          <p:txBody>
            <a:bodyPr wrap="none" anchor="ctr">
              <a:spAutoFit/>
            </a:bodyPr>
            <a:lstStyle/>
            <a:p>
              <a:r>
                <a:rPr lang="en-US" sz="1400">
                  <a:latin typeface="Arial" charset="0"/>
                </a:rPr>
                <a:t>Create, address (</a:t>
              </a:r>
              <a:r>
                <a:rPr lang="en-US" sz="1400" b="1">
                  <a:latin typeface="Courier New" pitchFamily="49" charset="0"/>
                </a:rPr>
                <a:t>hostid, port=x,</a:t>
              </a:r>
              <a:endParaRPr lang="en-US" sz="1400">
                <a:latin typeface="Arial" charset="0"/>
              </a:endParaRPr>
            </a:p>
            <a:p>
              <a:r>
                <a:rPr lang="en-US" sz="1400">
                  <a:latin typeface="Arial" charset="0"/>
                </a:rPr>
                <a:t>send datagram request </a:t>
              </a:r>
            </a:p>
            <a:p>
              <a:r>
                <a:rPr lang="en-US" sz="1400">
                  <a:latin typeface="Arial" charset="0"/>
                </a:rPr>
                <a:t>using </a:t>
              </a:r>
              <a:r>
                <a:rPr lang="en-US" sz="1400">
                  <a:solidFill>
                    <a:srgbClr val="FF0000"/>
                  </a:solidFill>
                  <a:latin typeface="Arial" charset="0"/>
                </a:rPr>
                <a:t>clientSocket</a:t>
              </a:r>
              <a:endParaRPr lang="en-US"/>
            </a:p>
          </p:txBody>
        </p:sp>
        <p:sp>
          <p:nvSpPr>
            <p:cNvPr id="533521" name="Line 17"/>
            <p:cNvSpPr>
              <a:spLocks noChangeShapeType="1"/>
            </p:cNvSpPr>
            <p:nvPr/>
          </p:nvSpPr>
          <p:spPr bwMode="auto">
            <a:xfrm>
              <a:off x="3828" y="1830"/>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3522" name="Line 18"/>
            <p:cNvSpPr>
              <a:spLocks noChangeShapeType="1"/>
            </p:cNvSpPr>
            <p:nvPr/>
          </p:nvSpPr>
          <p:spPr bwMode="auto">
            <a:xfrm flipH="1">
              <a:off x="1890" y="2208"/>
              <a:ext cx="1518" cy="252"/>
            </a:xfrm>
            <a:prstGeom prst="line">
              <a:avLst/>
            </a:prstGeom>
            <a:noFill/>
            <a:ln w="28575">
              <a:solidFill>
                <a:srgbClr val="FF0000"/>
              </a:solidFill>
              <a:round/>
              <a:headEnd/>
              <a:tailEnd type="triangle" w="med" len="med"/>
            </a:ln>
            <a:effectLst/>
          </p:spPr>
          <p:txBody>
            <a:bodyPr wrap="none" anchor="ctr">
              <a:spAutoFit/>
            </a:bodyPr>
            <a:lstStyle/>
            <a:p>
              <a:endParaRPr lang="en-US"/>
            </a:p>
          </p:txBody>
        </p:sp>
      </p:grpSp>
      <p:grpSp>
        <p:nvGrpSpPr>
          <p:cNvPr id="533523" name="Group 19"/>
          <p:cNvGrpSpPr>
            <a:grpSpLocks/>
          </p:cNvGrpSpPr>
          <p:nvPr/>
        </p:nvGrpSpPr>
        <p:grpSpPr bwMode="auto">
          <a:xfrm>
            <a:off x="1303338" y="2081213"/>
            <a:ext cx="1695450" cy="2149475"/>
            <a:chOff x="821" y="1311"/>
            <a:chExt cx="1068" cy="1354"/>
          </a:xfrm>
        </p:grpSpPr>
        <p:grpSp>
          <p:nvGrpSpPr>
            <p:cNvPr id="533524" name="Group 20"/>
            <p:cNvGrpSpPr>
              <a:grpSpLocks/>
            </p:cNvGrpSpPr>
            <p:nvPr/>
          </p:nvGrpSpPr>
          <p:grpSpPr bwMode="auto">
            <a:xfrm>
              <a:off x="821" y="1311"/>
              <a:ext cx="1030" cy="712"/>
              <a:chOff x="329" y="1209"/>
              <a:chExt cx="1030" cy="712"/>
            </a:xfrm>
          </p:grpSpPr>
          <p:sp>
            <p:nvSpPr>
              <p:cNvPr id="533525" name="Text Box 21"/>
              <p:cNvSpPr txBox="1">
                <a:spLocks noChangeArrowheads="1"/>
              </p:cNvSpPr>
              <p:nvPr/>
            </p:nvSpPr>
            <p:spPr bwMode="auto">
              <a:xfrm>
                <a:off x="329" y="1209"/>
                <a:ext cx="997" cy="460"/>
              </a:xfrm>
              <a:prstGeom prst="rect">
                <a:avLst/>
              </a:prstGeom>
              <a:noFill/>
              <a:ln w="9525">
                <a:noFill/>
                <a:miter lim="800000"/>
                <a:headEnd/>
                <a:tailEnd/>
              </a:ln>
              <a:effectLst/>
            </p:spPr>
            <p:txBody>
              <a:bodyPr wrap="none" anchor="ctr">
                <a:spAutoFit/>
              </a:bodyPr>
              <a:lstStyle/>
              <a:p>
                <a:r>
                  <a:rPr lang="en-US" sz="1400">
                    <a:latin typeface="Arial" charset="0"/>
                  </a:rPr>
                  <a:t>create socket,</a:t>
                </a:r>
              </a:p>
              <a:p>
                <a:r>
                  <a:rPr lang="en-US" sz="1400">
                    <a:latin typeface="Arial" charset="0"/>
                  </a:rPr>
                  <a:t>port=</a:t>
                </a:r>
                <a:r>
                  <a:rPr lang="en-US" sz="1400" b="1">
                    <a:latin typeface="Courier New" pitchFamily="49" charset="0"/>
                  </a:rPr>
                  <a:t>x</a:t>
                </a:r>
                <a:r>
                  <a:rPr lang="en-US" sz="1400">
                    <a:latin typeface="Arial" charset="0"/>
                  </a:rPr>
                  <a:t>, for</a:t>
                </a:r>
              </a:p>
              <a:p>
                <a:r>
                  <a:rPr lang="en-US" sz="1400">
                    <a:latin typeface="Arial" charset="0"/>
                  </a:rPr>
                  <a:t>incoming request:</a:t>
                </a:r>
                <a:endParaRPr lang="en-US"/>
              </a:p>
            </p:txBody>
          </p:sp>
          <p:sp>
            <p:nvSpPr>
              <p:cNvPr id="533526" name="Text Box 22"/>
              <p:cNvSpPr txBox="1">
                <a:spLocks noChangeArrowheads="1"/>
              </p:cNvSpPr>
              <p:nvPr/>
            </p:nvSpPr>
            <p:spPr bwMode="auto">
              <a:xfrm>
                <a:off x="337" y="1595"/>
                <a:ext cx="1022" cy="326"/>
              </a:xfrm>
              <a:prstGeom prst="rect">
                <a:avLst/>
              </a:prstGeom>
              <a:noFill/>
              <a:ln w="9525">
                <a:noFill/>
                <a:miter lim="800000"/>
                <a:headEnd/>
                <a:tailEnd/>
              </a:ln>
              <a:effectLst/>
            </p:spPr>
            <p:txBody>
              <a:bodyPr wrap="none" anchor="ctr">
                <a:spAutoFit/>
              </a:bodyPr>
              <a:lstStyle/>
              <a:p>
                <a:r>
                  <a:rPr lang="en-US" sz="1400">
                    <a:solidFill>
                      <a:srgbClr val="FF0000"/>
                    </a:solidFill>
                    <a:latin typeface="Arial" charset="0"/>
                  </a:rPr>
                  <a:t>serverSocket = </a:t>
                </a:r>
              </a:p>
              <a:p>
                <a:r>
                  <a:rPr lang="en-US" sz="1400">
                    <a:solidFill>
                      <a:srgbClr val="FF0000"/>
                    </a:solidFill>
                    <a:latin typeface="Arial" charset="0"/>
                  </a:rPr>
                  <a:t>DatagramSocket()</a:t>
                </a:r>
                <a:endParaRPr lang="en-US"/>
              </a:p>
            </p:txBody>
          </p:sp>
        </p:grpSp>
        <p:sp>
          <p:nvSpPr>
            <p:cNvPr id="533527" name="Line 23"/>
            <p:cNvSpPr>
              <a:spLocks noChangeShapeType="1"/>
            </p:cNvSpPr>
            <p:nvPr/>
          </p:nvSpPr>
          <p:spPr bwMode="auto">
            <a:xfrm>
              <a:off x="1284" y="1998"/>
              <a:ext cx="0" cy="366"/>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3528" name="Text Box 24"/>
            <p:cNvSpPr txBox="1">
              <a:spLocks noChangeArrowheads="1"/>
            </p:cNvSpPr>
            <p:nvPr/>
          </p:nvSpPr>
          <p:spPr bwMode="auto">
            <a:xfrm>
              <a:off x="893" y="2339"/>
              <a:ext cx="996" cy="326"/>
            </a:xfrm>
            <a:prstGeom prst="rect">
              <a:avLst/>
            </a:prstGeom>
            <a:noFill/>
            <a:ln w="9525">
              <a:noFill/>
              <a:miter lim="800000"/>
              <a:headEnd/>
              <a:tailEnd/>
            </a:ln>
            <a:effectLst/>
          </p:spPr>
          <p:txBody>
            <a:bodyPr wrap="none" anchor="ctr">
              <a:spAutoFit/>
            </a:bodyPr>
            <a:lstStyle/>
            <a:p>
              <a:r>
                <a:rPr lang="en-US" sz="1400">
                  <a:latin typeface="Arial" charset="0"/>
                </a:rPr>
                <a:t>read request from</a:t>
              </a:r>
            </a:p>
            <a:p>
              <a:r>
                <a:rPr lang="en-US" sz="1400">
                  <a:solidFill>
                    <a:srgbClr val="FF0000"/>
                  </a:solidFill>
                  <a:latin typeface="Arial" charset="0"/>
                </a:rPr>
                <a:t>serverSocket</a:t>
              </a:r>
              <a:endParaRPr lang="en-US"/>
            </a:p>
          </p:txBody>
        </p:sp>
      </p:grpSp>
      <p:grpSp>
        <p:nvGrpSpPr>
          <p:cNvPr id="533529" name="Group 25"/>
          <p:cNvGrpSpPr>
            <a:grpSpLocks/>
          </p:cNvGrpSpPr>
          <p:nvPr/>
        </p:nvGrpSpPr>
        <p:grpSpPr bwMode="auto">
          <a:xfrm>
            <a:off x="1427163" y="4229100"/>
            <a:ext cx="3973512" cy="1358900"/>
            <a:chOff x="899" y="2664"/>
            <a:chExt cx="2503" cy="856"/>
          </a:xfrm>
        </p:grpSpPr>
        <p:sp>
          <p:nvSpPr>
            <p:cNvPr id="533530" name="Text Box 26"/>
            <p:cNvSpPr txBox="1">
              <a:spLocks noChangeArrowheads="1"/>
            </p:cNvSpPr>
            <p:nvPr/>
          </p:nvSpPr>
          <p:spPr bwMode="auto">
            <a:xfrm>
              <a:off x="899" y="2792"/>
              <a:ext cx="905" cy="728"/>
            </a:xfrm>
            <a:prstGeom prst="rect">
              <a:avLst/>
            </a:prstGeom>
            <a:noFill/>
            <a:ln w="9525">
              <a:noFill/>
              <a:miter lim="800000"/>
              <a:headEnd/>
              <a:tailEnd/>
            </a:ln>
            <a:effectLst/>
          </p:spPr>
          <p:txBody>
            <a:bodyPr wrap="none" anchor="ctr">
              <a:spAutoFit/>
            </a:bodyPr>
            <a:lstStyle/>
            <a:p>
              <a:r>
                <a:rPr lang="en-US" sz="1400">
                  <a:latin typeface="Arial" charset="0"/>
                </a:rPr>
                <a:t>write reply to</a:t>
              </a:r>
            </a:p>
            <a:p>
              <a:r>
                <a:rPr lang="en-US" sz="1400">
                  <a:solidFill>
                    <a:srgbClr val="FF0000"/>
                  </a:solidFill>
                  <a:latin typeface="Arial" charset="0"/>
                </a:rPr>
                <a:t>serverSocket</a:t>
              </a:r>
            </a:p>
            <a:p>
              <a:r>
                <a:rPr lang="en-US" sz="1400">
                  <a:latin typeface="Arial" charset="0"/>
                </a:rPr>
                <a:t>specifying client</a:t>
              </a:r>
            </a:p>
            <a:p>
              <a:r>
                <a:rPr lang="en-US" sz="1400">
                  <a:latin typeface="Arial" charset="0"/>
                </a:rPr>
                <a:t>host address,</a:t>
              </a:r>
            </a:p>
            <a:p>
              <a:r>
                <a:rPr lang="en-US" sz="1400">
                  <a:latin typeface="Arial" charset="0"/>
                </a:rPr>
                <a:t>port umber</a:t>
              </a:r>
              <a:endParaRPr lang="en-US"/>
            </a:p>
          </p:txBody>
        </p:sp>
        <p:sp>
          <p:nvSpPr>
            <p:cNvPr id="533531" name="Line 27"/>
            <p:cNvSpPr>
              <a:spLocks noChangeShapeType="1"/>
            </p:cNvSpPr>
            <p:nvPr/>
          </p:nvSpPr>
          <p:spPr bwMode="auto">
            <a:xfrm>
              <a:off x="1302" y="2664"/>
              <a:ext cx="0" cy="19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3532" name="Line 28"/>
            <p:cNvSpPr>
              <a:spLocks noChangeShapeType="1"/>
            </p:cNvSpPr>
            <p:nvPr/>
          </p:nvSpPr>
          <p:spPr bwMode="auto">
            <a:xfrm>
              <a:off x="1866" y="2970"/>
              <a:ext cx="1536" cy="180"/>
            </a:xfrm>
            <a:prstGeom prst="line">
              <a:avLst/>
            </a:prstGeom>
            <a:noFill/>
            <a:ln w="28575">
              <a:solidFill>
                <a:srgbClr val="FF0000"/>
              </a:solidFill>
              <a:round/>
              <a:headEnd/>
              <a:tailEnd type="triangle" w="med" len="me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3523"/>
                                        </p:tgtEl>
                                        <p:attrNameLst>
                                          <p:attrName>style.visibility</p:attrName>
                                        </p:attrNameLst>
                                      </p:cBhvr>
                                      <p:to>
                                        <p:strVal val="visible"/>
                                      </p:to>
                                    </p:set>
                                    <p:animEffect transition="in" filter="dissolve">
                                      <p:cBhvr>
                                        <p:cTn id="7" dur="500"/>
                                        <p:tgtEl>
                                          <p:spTgt spid="5335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3515"/>
                                        </p:tgtEl>
                                        <p:attrNameLst>
                                          <p:attrName>style.visibility</p:attrName>
                                        </p:attrNameLst>
                                      </p:cBhvr>
                                      <p:to>
                                        <p:strVal val="visible"/>
                                      </p:to>
                                    </p:set>
                                    <p:animEffect transition="in" filter="dissolve">
                                      <p:cBhvr>
                                        <p:cTn id="12" dur="500"/>
                                        <p:tgtEl>
                                          <p:spTgt spid="5335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3512"/>
                                        </p:tgtEl>
                                        <p:attrNameLst>
                                          <p:attrName>style.visibility</p:attrName>
                                        </p:attrNameLst>
                                      </p:cBhvr>
                                      <p:to>
                                        <p:strVal val="visible"/>
                                      </p:to>
                                    </p:set>
                                    <p:animEffect transition="in" filter="dissolve">
                                      <p:cBhvr>
                                        <p:cTn id="17" dur="500"/>
                                        <p:tgtEl>
                                          <p:spTgt spid="5335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33529"/>
                                        </p:tgtEl>
                                        <p:attrNameLst>
                                          <p:attrName>style.visibility</p:attrName>
                                        </p:attrNameLst>
                                      </p:cBhvr>
                                      <p:to>
                                        <p:strVal val="visible"/>
                                      </p:to>
                                    </p:set>
                                    <p:animEffect transition="in" filter="dissolve">
                                      <p:cBhvr>
                                        <p:cTn id="22" dur="500"/>
                                        <p:tgtEl>
                                          <p:spTgt spid="5335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3507"/>
                                        </p:tgtEl>
                                        <p:attrNameLst>
                                          <p:attrName>style.visibility</p:attrName>
                                        </p:attrNameLst>
                                      </p:cBhvr>
                                      <p:to>
                                        <p:strVal val="visible"/>
                                      </p:to>
                                    </p:set>
                                    <p:animEffect transition="in" filter="dissolve">
                                      <p:cBhvr>
                                        <p:cTn id="27" dur="500"/>
                                        <p:tgtEl>
                                          <p:spTgt spid="53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b="1"/>
              <a:t>Ví dụ về Java client (UDP)</a:t>
            </a:r>
          </a:p>
        </p:txBody>
      </p:sp>
      <p:sp>
        <p:nvSpPr>
          <p:cNvPr id="534531" name="Rectangle 3"/>
          <p:cNvSpPr>
            <a:spLocks noChangeArrowheads="1"/>
          </p:cNvSpPr>
          <p:nvPr/>
        </p:nvSpPr>
        <p:spPr bwMode="auto">
          <a:xfrm>
            <a:off x="0" y="11858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34532" name="Object 4"/>
          <p:cNvGraphicFramePr>
            <a:graphicFrameLocks noChangeAspect="1"/>
          </p:cNvGraphicFramePr>
          <p:nvPr/>
        </p:nvGraphicFramePr>
        <p:xfrm>
          <a:off x="2655888" y="1262063"/>
          <a:ext cx="4067175" cy="4486275"/>
        </p:xfrm>
        <a:graphic>
          <a:graphicData uri="http://schemas.openxmlformats.org/presentationml/2006/ole">
            <p:oleObj spid="_x0000_s534532" r:id="rId3" imgW="4803648" imgH="5675376" progId="Visio.Drawing.5">
              <p:embed/>
            </p:oleObj>
          </a:graphicData>
        </a:graphic>
      </p:graphicFrame>
      <p:sp>
        <p:nvSpPr>
          <p:cNvPr id="534533" name="Text Box 5"/>
          <p:cNvSpPr txBox="1">
            <a:spLocks noChangeArrowheads="1"/>
          </p:cNvSpPr>
          <p:nvPr/>
        </p:nvSpPr>
        <p:spPr bwMode="auto">
          <a:xfrm>
            <a:off x="1522413" y="3408363"/>
            <a:ext cx="2184400" cy="915987"/>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Output: </a:t>
            </a:r>
            <a:r>
              <a:rPr lang="en-US" sz="1800">
                <a:latin typeface="Comic Sans MS" pitchFamily="66" charset="0"/>
              </a:rPr>
              <a:t>sends packet (TCP sent “byte stream”)</a:t>
            </a:r>
            <a:endParaRPr lang="en-US" sz="1800"/>
          </a:p>
        </p:txBody>
      </p:sp>
      <p:sp>
        <p:nvSpPr>
          <p:cNvPr id="534534" name="Text Box 6"/>
          <p:cNvSpPr txBox="1">
            <a:spLocks noChangeArrowheads="1"/>
          </p:cNvSpPr>
          <p:nvPr/>
        </p:nvSpPr>
        <p:spPr bwMode="auto">
          <a:xfrm>
            <a:off x="5932488" y="2759075"/>
            <a:ext cx="2184400" cy="1190625"/>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Input: </a:t>
            </a:r>
            <a:r>
              <a:rPr lang="en-US" sz="1800">
                <a:latin typeface="Comic Sans MS" pitchFamily="66" charset="0"/>
              </a:rPr>
              <a:t>receives packet (TCP received “byte stream”)</a:t>
            </a:r>
            <a:endParaRPr lang="en-US" sz="1800"/>
          </a:p>
        </p:txBody>
      </p:sp>
      <p:sp>
        <p:nvSpPr>
          <p:cNvPr id="534535" name="Line 7"/>
          <p:cNvSpPr>
            <a:spLocks noChangeShapeType="1"/>
          </p:cNvSpPr>
          <p:nvPr/>
        </p:nvSpPr>
        <p:spPr bwMode="auto">
          <a:xfrm>
            <a:off x="3294063" y="3595688"/>
            <a:ext cx="952500" cy="438150"/>
          </a:xfrm>
          <a:prstGeom prst="line">
            <a:avLst/>
          </a:prstGeom>
          <a:noFill/>
          <a:ln w="9525">
            <a:solidFill>
              <a:srgbClr val="FF0000"/>
            </a:solidFill>
            <a:round/>
            <a:headEnd/>
            <a:tailEnd type="triangle" w="med" len="med"/>
          </a:ln>
          <a:effectLst/>
        </p:spPr>
        <p:txBody>
          <a:bodyPr wrap="none"/>
          <a:lstStyle/>
          <a:p>
            <a:endParaRPr lang="en-US"/>
          </a:p>
        </p:txBody>
      </p:sp>
      <p:sp>
        <p:nvSpPr>
          <p:cNvPr id="534536" name="Line 8"/>
          <p:cNvSpPr>
            <a:spLocks noChangeShapeType="1"/>
          </p:cNvSpPr>
          <p:nvPr/>
        </p:nvSpPr>
        <p:spPr bwMode="auto">
          <a:xfrm flipH="1">
            <a:off x="5387975" y="2971800"/>
            <a:ext cx="576263" cy="788988"/>
          </a:xfrm>
          <a:prstGeom prst="line">
            <a:avLst/>
          </a:prstGeom>
          <a:noFill/>
          <a:ln w="9525">
            <a:solidFill>
              <a:srgbClr val="FF0000"/>
            </a:solidFill>
            <a:round/>
            <a:headEnd/>
            <a:tailEnd type="triangle" w="med" len="med"/>
          </a:ln>
          <a:effectLst/>
        </p:spPr>
        <p:txBody>
          <a:bodyPr wrap="none"/>
          <a:lstStyle/>
          <a:p>
            <a:endParaRPr lang="en-US"/>
          </a:p>
        </p:txBody>
      </p:sp>
      <p:sp>
        <p:nvSpPr>
          <p:cNvPr id="534537" name="Text Box 9"/>
          <p:cNvSpPr txBox="1">
            <a:spLocks noChangeArrowheads="1"/>
          </p:cNvSpPr>
          <p:nvPr/>
        </p:nvSpPr>
        <p:spPr bwMode="auto">
          <a:xfrm>
            <a:off x="2862263" y="2482850"/>
            <a:ext cx="1206500" cy="762000"/>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Client</a:t>
            </a:r>
          </a:p>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process</a:t>
            </a:r>
            <a:endParaRPr lang="en-US" sz="2000">
              <a:solidFill>
                <a:schemeClr val="accent2"/>
              </a:solidFill>
            </a:endParaRPr>
          </a:p>
        </p:txBody>
      </p:sp>
      <p:sp>
        <p:nvSpPr>
          <p:cNvPr id="534538" name="Rectangle 10"/>
          <p:cNvSpPr>
            <a:spLocks noChangeArrowheads="1"/>
          </p:cNvSpPr>
          <p:nvPr/>
        </p:nvSpPr>
        <p:spPr bwMode="auto">
          <a:xfrm>
            <a:off x="4051300" y="4768850"/>
            <a:ext cx="1625600" cy="509588"/>
          </a:xfrm>
          <a:prstGeom prst="rect">
            <a:avLst/>
          </a:prstGeom>
          <a:solidFill>
            <a:srgbClr val="FF0000"/>
          </a:solidFill>
          <a:ln w="9525">
            <a:noFill/>
            <a:miter lim="800000"/>
            <a:headEnd/>
            <a:tailEnd/>
          </a:ln>
          <a:effectLst/>
        </p:spPr>
        <p:txBody>
          <a:bodyPr wrap="none" anchor="ctr"/>
          <a:lstStyle/>
          <a:p>
            <a:endParaRPr lang="en-US"/>
          </a:p>
        </p:txBody>
      </p:sp>
      <p:sp>
        <p:nvSpPr>
          <p:cNvPr id="534539" name="Text Box 11"/>
          <p:cNvSpPr txBox="1">
            <a:spLocks noChangeArrowheads="1"/>
          </p:cNvSpPr>
          <p:nvPr/>
        </p:nvSpPr>
        <p:spPr bwMode="auto">
          <a:xfrm>
            <a:off x="4087813" y="4700588"/>
            <a:ext cx="1541462" cy="641350"/>
          </a:xfrm>
          <a:prstGeom prst="rect">
            <a:avLst/>
          </a:prstGeom>
          <a:noFill/>
          <a:ln w="9525">
            <a:noFill/>
            <a:miter lim="800000"/>
            <a:headEnd/>
            <a:tailEnd/>
          </a:ln>
          <a:effectLst/>
        </p:spPr>
        <p:txBody>
          <a:bodyPr anchor="ctr">
            <a:spAutoFit/>
          </a:bodyPr>
          <a:lstStyle/>
          <a:p>
            <a:pPr algn="ctr"/>
            <a:r>
              <a:rPr lang="en-US" sz="1800">
                <a:solidFill>
                  <a:schemeClr val="bg1"/>
                </a:solidFill>
                <a:latin typeface="Comic Sans MS" pitchFamily="66" charset="0"/>
              </a:rPr>
              <a:t>client UDP socket</a:t>
            </a:r>
            <a:endParaRPr lang="en-US" sz="1800"/>
          </a:p>
        </p:txBody>
      </p:sp>
      <p:sp>
        <p:nvSpPr>
          <p:cNvPr id="534540" name="Line 12"/>
          <p:cNvSpPr>
            <a:spLocks noChangeShapeType="1"/>
          </p:cNvSpPr>
          <p:nvPr/>
        </p:nvSpPr>
        <p:spPr bwMode="auto">
          <a:xfrm flipV="1">
            <a:off x="5235575" y="5248275"/>
            <a:ext cx="0" cy="287338"/>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b="1"/>
              <a:t>Ví dụ về Java client (UDP)</a:t>
            </a:r>
          </a:p>
        </p:txBody>
      </p:sp>
      <p:sp>
        <p:nvSpPr>
          <p:cNvPr id="535555" name="Rectangle 3"/>
          <p:cNvSpPr>
            <a:spLocks noChangeArrowheads="1"/>
          </p:cNvSpPr>
          <p:nvPr/>
        </p:nvSpPr>
        <p:spPr bwMode="auto">
          <a:xfrm>
            <a:off x="2185988" y="1581150"/>
            <a:ext cx="6326187" cy="4857750"/>
          </a:xfrm>
          <a:prstGeom prst="rect">
            <a:avLst/>
          </a:prstGeom>
          <a:noFill/>
          <a:ln w="9525">
            <a:noFill/>
            <a:miter lim="800000"/>
            <a:headEnd/>
            <a:tailEnd/>
          </a:ln>
          <a:effectLst/>
        </p:spPr>
        <p:txBody>
          <a:bodyPr wrap="none" anchor="ctr">
            <a:spAutoFit/>
          </a:bodyPr>
          <a:lstStyle/>
          <a:p>
            <a:r>
              <a:rPr lang="en-US" sz="1600">
                <a:latin typeface="Arial" charset="0"/>
              </a:rPr>
              <a:t>import java.io.*; </a:t>
            </a:r>
          </a:p>
          <a:p>
            <a:r>
              <a:rPr lang="en-US" sz="1600">
                <a:latin typeface="Arial" charset="0"/>
              </a:rPr>
              <a:t>import java.net.*; </a:t>
            </a:r>
          </a:p>
          <a:p>
            <a:r>
              <a:rPr lang="en-US" sz="1600">
                <a:latin typeface="Arial" charset="0"/>
              </a:rPr>
              <a:t>  </a:t>
            </a:r>
          </a:p>
          <a:p>
            <a:r>
              <a:rPr lang="en-US" sz="1600">
                <a:latin typeface="Arial" charset="0"/>
              </a:rPr>
              <a:t>class UDPClient { </a:t>
            </a:r>
          </a:p>
          <a:p>
            <a:r>
              <a:rPr lang="en-US" sz="1600">
                <a:latin typeface="Arial" charset="0"/>
              </a:rPr>
              <a:t>    public static void main(String args[]) throws Exception </a:t>
            </a:r>
          </a:p>
          <a:p>
            <a:r>
              <a:rPr lang="en-US" sz="1600">
                <a:latin typeface="Arial" charset="0"/>
              </a:rPr>
              <a:t>    { </a:t>
            </a:r>
          </a:p>
          <a:p>
            <a:r>
              <a:rPr lang="en-US" sz="1600">
                <a:latin typeface="Arial" charset="0"/>
              </a:rPr>
              <a:t>  </a:t>
            </a:r>
          </a:p>
          <a:p>
            <a:r>
              <a:rPr lang="en-US" sz="1600">
                <a:latin typeface="Arial" charset="0"/>
              </a:rPr>
              <a:t>      BufferedReader inFromUser = </a:t>
            </a:r>
          </a:p>
          <a:p>
            <a:r>
              <a:rPr lang="en-US" sz="1600">
                <a:latin typeface="Arial" charset="0"/>
              </a:rPr>
              <a:t>        new BufferedReader(new InputStreamReader(System.in)); </a:t>
            </a:r>
          </a:p>
          <a:p>
            <a:r>
              <a:rPr lang="en-US" sz="1600">
                <a:latin typeface="Arial" charset="0"/>
              </a:rPr>
              <a:t>  </a:t>
            </a:r>
          </a:p>
          <a:p>
            <a:r>
              <a:rPr lang="en-US" sz="1600">
                <a:latin typeface="Arial" charset="0"/>
              </a:rPr>
              <a:t>      DatagramSocket clientSocket = new DatagramSocket(); </a:t>
            </a:r>
          </a:p>
          <a:p>
            <a:r>
              <a:rPr lang="en-US" sz="1600">
                <a:latin typeface="Arial" charset="0"/>
              </a:rPr>
              <a:t>  </a:t>
            </a:r>
          </a:p>
          <a:p>
            <a:r>
              <a:rPr lang="en-US" sz="1600">
                <a:latin typeface="Arial" charset="0"/>
              </a:rPr>
              <a:t>      InetAddress IPAddress = InetAddress.getByName("hostname"); </a:t>
            </a:r>
          </a:p>
          <a:p>
            <a:r>
              <a:rPr lang="en-US" sz="1600">
                <a:latin typeface="Arial" charset="0"/>
              </a:rPr>
              <a:t>  </a:t>
            </a:r>
          </a:p>
          <a:p>
            <a:r>
              <a:rPr lang="en-US" sz="1600">
                <a:latin typeface="Arial" charset="0"/>
              </a:rPr>
              <a:t>      byte[] sendData = new byte[1024]; </a:t>
            </a:r>
          </a:p>
          <a:p>
            <a:r>
              <a:rPr lang="en-US" sz="1600">
                <a:latin typeface="Arial" charset="0"/>
              </a:rPr>
              <a:t>      byte[] receiveData = new byte[1024]; </a:t>
            </a:r>
          </a:p>
          <a:p>
            <a:r>
              <a:rPr lang="en-US" sz="1600">
                <a:latin typeface="Arial" charset="0"/>
              </a:rPr>
              <a:t>  </a:t>
            </a:r>
          </a:p>
          <a:p>
            <a:r>
              <a:rPr lang="en-US" sz="1600">
                <a:latin typeface="Arial" charset="0"/>
              </a:rPr>
              <a:t>      String sentence = inFromUser.readLine(); </a:t>
            </a:r>
          </a:p>
          <a:p>
            <a:r>
              <a:rPr lang="en-US" sz="1600">
                <a:latin typeface="Arial" charset="0"/>
              </a:rPr>
              <a:t>      sendData = sentence.getBytes();</a:t>
            </a:r>
            <a:r>
              <a:rPr lang="en-US"/>
              <a:t> </a:t>
            </a:r>
            <a:r>
              <a:rPr lang="en-US" sz="1600"/>
              <a:t>        </a:t>
            </a:r>
          </a:p>
        </p:txBody>
      </p:sp>
      <p:sp>
        <p:nvSpPr>
          <p:cNvPr id="535556" name="Text Box 4"/>
          <p:cNvSpPr txBox="1">
            <a:spLocks noChangeArrowheads="1"/>
          </p:cNvSpPr>
          <p:nvPr/>
        </p:nvSpPr>
        <p:spPr bwMode="auto">
          <a:xfrm>
            <a:off x="312738" y="3055938"/>
            <a:ext cx="1901825"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input stream</a:t>
            </a:r>
          </a:p>
        </p:txBody>
      </p:sp>
      <p:sp>
        <p:nvSpPr>
          <p:cNvPr id="535557" name="Text Box 5"/>
          <p:cNvSpPr txBox="1">
            <a:spLocks noChangeArrowheads="1"/>
          </p:cNvSpPr>
          <p:nvPr/>
        </p:nvSpPr>
        <p:spPr bwMode="auto">
          <a:xfrm>
            <a:off x="347663" y="3754438"/>
            <a:ext cx="1916112"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client socket</a:t>
            </a:r>
          </a:p>
        </p:txBody>
      </p:sp>
      <p:sp>
        <p:nvSpPr>
          <p:cNvPr id="535558" name="Text Box 6"/>
          <p:cNvSpPr txBox="1">
            <a:spLocks noChangeArrowheads="1"/>
          </p:cNvSpPr>
          <p:nvPr/>
        </p:nvSpPr>
        <p:spPr bwMode="auto">
          <a:xfrm>
            <a:off x="131763" y="4283075"/>
            <a:ext cx="2073275" cy="10064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Chuyển hostname </a:t>
            </a:r>
          </a:p>
          <a:p>
            <a:pPr algn="r"/>
            <a:r>
              <a:rPr lang="en-US" sz="2000">
                <a:solidFill>
                  <a:schemeClr val="accent2"/>
                </a:solidFill>
              </a:rPr>
              <a:t>thành  địa chỉ IP</a:t>
            </a:r>
          </a:p>
          <a:p>
            <a:pPr algn="r"/>
            <a:r>
              <a:rPr lang="en-US" sz="2000">
                <a:solidFill>
                  <a:schemeClr val="accent2"/>
                </a:solidFill>
              </a:rPr>
              <a:t> sử dụng DNS</a:t>
            </a:r>
          </a:p>
        </p:txBody>
      </p:sp>
      <p:sp>
        <p:nvSpPr>
          <p:cNvPr id="535559" name="Freeform 7"/>
          <p:cNvSpPr>
            <a:spLocks/>
          </p:cNvSpPr>
          <p:nvPr/>
        </p:nvSpPr>
        <p:spPr bwMode="auto">
          <a:xfrm>
            <a:off x="2071688" y="2986088"/>
            <a:ext cx="123825" cy="54292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wrap="none" anchor="ctr">
            <a:spAutoFit/>
          </a:bodyPr>
          <a:lstStyle/>
          <a:p>
            <a:endParaRPr lang="en-US"/>
          </a:p>
        </p:txBody>
      </p:sp>
      <p:sp>
        <p:nvSpPr>
          <p:cNvPr id="535560" name="Line 8"/>
          <p:cNvSpPr>
            <a:spLocks noChangeShapeType="1"/>
          </p:cNvSpPr>
          <p:nvPr/>
        </p:nvSpPr>
        <p:spPr bwMode="auto">
          <a:xfrm flipV="1">
            <a:off x="2205038" y="3419475"/>
            <a:ext cx="323850"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5561" name="Freeform 9"/>
          <p:cNvSpPr>
            <a:spLocks/>
          </p:cNvSpPr>
          <p:nvPr/>
        </p:nvSpPr>
        <p:spPr bwMode="auto">
          <a:xfrm>
            <a:off x="2081213" y="3709988"/>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5562" name="Line 10"/>
          <p:cNvSpPr>
            <a:spLocks noChangeShapeType="1"/>
          </p:cNvSpPr>
          <p:nvPr/>
        </p:nvSpPr>
        <p:spPr bwMode="auto">
          <a:xfrm flipV="1">
            <a:off x="2200275" y="4067175"/>
            <a:ext cx="328613" cy="635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5563" name="Freeform 11"/>
          <p:cNvSpPr>
            <a:spLocks/>
          </p:cNvSpPr>
          <p:nvPr/>
        </p:nvSpPr>
        <p:spPr bwMode="auto">
          <a:xfrm>
            <a:off x="2081213" y="4424363"/>
            <a:ext cx="123825" cy="8048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5564" name="Line 12"/>
          <p:cNvSpPr>
            <a:spLocks noChangeShapeType="1"/>
          </p:cNvSpPr>
          <p:nvPr/>
        </p:nvSpPr>
        <p:spPr bwMode="auto">
          <a:xfrm flipV="1">
            <a:off x="2209800" y="4572000"/>
            <a:ext cx="3619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685800" y="76200"/>
            <a:ext cx="7772400" cy="857250"/>
          </a:xfrm>
        </p:spPr>
        <p:txBody>
          <a:bodyPr>
            <a:normAutofit/>
          </a:bodyPr>
          <a:lstStyle/>
          <a:p>
            <a:r>
              <a:rPr lang="en-US" sz="4800" b="1"/>
              <a:t>Lập trình Socket</a:t>
            </a:r>
          </a:p>
        </p:txBody>
      </p:sp>
      <p:sp>
        <p:nvSpPr>
          <p:cNvPr id="523267" name="Rectangle 3"/>
          <p:cNvSpPr>
            <a:spLocks noGrp="1" noChangeArrowheads="1"/>
          </p:cNvSpPr>
          <p:nvPr>
            <p:ph sz="quarter" idx="1"/>
          </p:nvPr>
        </p:nvSpPr>
        <p:spPr>
          <a:xfrm>
            <a:off x="346075" y="2057400"/>
            <a:ext cx="4614863" cy="4114800"/>
          </a:xfrm>
        </p:spPr>
        <p:txBody>
          <a:bodyPr>
            <a:normAutofit fontScale="92500"/>
          </a:bodyPr>
          <a:lstStyle/>
          <a:p>
            <a:pPr>
              <a:buFont typeface="Monotype Sorts" pitchFamily="2" charset="2"/>
              <a:buNone/>
            </a:pPr>
            <a:r>
              <a:rPr lang="en-US" sz="2300" b="1">
                <a:solidFill>
                  <a:srgbClr val="FF0000"/>
                </a:solidFill>
              </a:rPr>
              <a:t>Socket API</a:t>
            </a:r>
            <a:endParaRPr lang="en-US" sz="2300" b="1"/>
          </a:p>
          <a:p>
            <a:r>
              <a:rPr lang="en-US" sz="2300"/>
              <a:t>introduced in BSD4.1 UNIX, Tạo, sử dụng và huỷ bởi ứng dụng. </a:t>
            </a:r>
          </a:p>
          <a:p>
            <a:r>
              <a:rPr lang="en-US" sz="2300"/>
              <a:t>Sử dụng cho mô high client/server</a:t>
            </a:r>
          </a:p>
          <a:p>
            <a:r>
              <a:rPr lang="en-US" sz="2300"/>
              <a:t>Hai kiểu dịch vụ tần ứng dụng sử dụng socket API: </a:t>
            </a:r>
          </a:p>
          <a:p>
            <a:pPr lvl="1"/>
            <a:r>
              <a:rPr lang="en-US" sz="2300"/>
              <a:t>Truyền datagram không tin cậy</a:t>
            </a:r>
          </a:p>
          <a:p>
            <a:pPr lvl="1"/>
            <a:r>
              <a:rPr lang="en-US" sz="2300"/>
              <a:t>Tin cậy, hướng kết nối theo byte.</a:t>
            </a:r>
          </a:p>
        </p:txBody>
      </p:sp>
      <p:grpSp>
        <p:nvGrpSpPr>
          <p:cNvPr id="523268" name="Group 4"/>
          <p:cNvGrpSpPr>
            <a:grpSpLocks/>
          </p:cNvGrpSpPr>
          <p:nvPr/>
        </p:nvGrpSpPr>
        <p:grpSpPr bwMode="auto">
          <a:xfrm>
            <a:off x="5248275" y="2314575"/>
            <a:ext cx="3338513" cy="3719513"/>
            <a:chOff x="3198" y="1248"/>
            <a:chExt cx="2103" cy="2343"/>
          </a:xfrm>
        </p:grpSpPr>
        <p:sp>
          <p:nvSpPr>
            <p:cNvPr id="523269" name="Text Box 5"/>
            <p:cNvSpPr txBox="1">
              <a:spLocks noChangeArrowheads="1"/>
            </p:cNvSpPr>
            <p:nvPr/>
          </p:nvSpPr>
          <p:spPr bwMode="auto">
            <a:xfrm>
              <a:off x="3223" y="1575"/>
              <a:ext cx="2078" cy="2016"/>
            </a:xfrm>
            <a:prstGeom prst="rect">
              <a:avLst/>
            </a:prstGeom>
            <a:noFill/>
            <a:ln w="9525">
              <a:noFill/>
              <a:miter lim="800000"/>
              <a:headEnd/>
              <a:tailEnd/>
            </a:ln>
            <a:effectLst/>
          </p:spPr>
          <p:txBody>
            <a:bodyPr anchor="ctr">
              <a:spAutoFit/>
            </a:bodyPr>
            <a:lstStyle/>
            <a:p>
              <a:pPr algn="ctr"/>
              <a:r>
                <a:rPr lang="en-US" sz="2000">
                  <a:latin typeface="Comic Sans MS" pitchFamily="66" charset="0"/>
                </a:rPr>
                <a:t>a </a:t>
              </a:r>
              <a:r>
                <a:rPr lang="en-US" sz="2000" i="1">
                  <a:solidFill>
                    <a:srgbClr val="FF0000"/>
                  </a:solidFill>
                  <a:latin typeface="Comic Sans MS" pitchFamily="66" charset="0"/>
                </a:rPr>
                <a:t>host-local</a:t>
              </a:r>
              <a:r>
                <a:rPr lang="en-US" sz="2000">
                  <a:latin typeface="Comic Sans MS" pitchFamily="66" charset="0"/>
                </a:rPr>
                <a:t>, </a:t>
              </a:r>
              <a:r>
                <a:rPr lang="en-US" sz="2000" i="1">
                  <a:solidFill>
                    <a:srgbClr val="FF0000"/>
                  </a:solidFill>
                  <a:latin typeface="Comic Sans MS" pitchFamily="66" charset="0"/>
                </a:rPr>
                <a:t>application-created/owned</a:t>
              </a:r>
              <a:r>
                <a:rPr lang="en-US" sz="2000">
                  <a:latin typeface="Comic Sans MS" pitchFamily="66" charset="0"/>
                </a:rPr>
                <a:t>, </a:t>
              </a:r>
            </a:p>
            <a:p>
              <a:pPr algn="ctr"/>
              <a:r>
                <a:rPr lang="en-US" sz="2000" i="1">
                  <a:solidFill>
                    <a:srgbClr val="FF0000"/>
                  </a:solidFill>
                  <a:latin typeface="Comic Sans MS" pitchFamily="66" charset="0"/>
                </a:rPr>
                <a:t>OS-controlled</a:t>
              </a:r>
              <a:r>
                <a:rPr lang="en-US" sz="2000">
                  <a:latin typeface="Comic Sans MS" pitchFamily="66" charset="0"/>
                </a:rPr>
                <a:t> interface (a “door”) into which</a:t>
              </a:r>
            </a:p>
            <a:p>
              <a:pPr algn="ctr"/>
              <a:r>
                <a:rPr lang="en-US" sz="2000">
                  <a:latin typeface="Comic Sans MS" pitchFamily="66" charset="0"/>
                </a:rPr>
                <a:t>application process can </a:t>
              </a:r>
              <a:r>
                <a:rPr lang="en-US" sz="2000">
                  <a:solidFill>
                    <a:srgbClr val="FF0000"/>
                  </a:solidFill>
                  <a:latin typeface="Comic Sans MS" pitchFamily="66" charset="0"/>
                </a:rPr>
                <a:t>both send and </a:t>
              </a:r>
            </a:p>
            <a:p>
              <a:pPr algn="ctr"/>
              <a:r>
                <a:rPr lang="en-US" sz="2000">
                  <a:solidFill>
                    <a:srgbClr val="FF0000"/>
                  </a:solidFill>
                  <a:latin typeface="Comic Sans MS" pitchFamily="66" charset="0"/>
                </a:rPr>
                <a:t>receive</a:t>
              </a:r>
              <a:r>
                <a:rPr lang="en-US" sz="2000">
                  <a:latin typeface="Comic Sans MS" pitchFamily="66" charset="0"/>
                </a:rPr>
                <a:t> messages to/from another (remote or </a:t>
              </a:r>
            </a:p>
            <a:p>
              <a:pPr algn="ctr"/>
              <a:r>
                <a:rPr lang="en-US" sz="2000">
                  <a:latin typeface="Comic Sans MS" pitchFamily="66" charset="0"/>
                </a:rPr>
                <a:t>local) application process</a:t>
              </a:r>
              <a:endParaRPr lang="en-US" sz="2000"/>
            </a:p>
            <a:p>
              <a:pPr algn="ctr"/>
              <a:endParaRPr lang="en-US"/>
            </a:p>
          </p:txBody>
        </p:sp>
        <p:sp>
          <p:nvSpPr>
            <p:cNvPr id="523270" name="Rectangle 6"/>
            <p:cNvSpPr>
              <a:spLocks noChangeArrowheads="1"/>
            </p:cNvSpPr>
            <p:nvPr/>
          </p:nvSpPr>
          <p:spPr bwMode="auto">
            <a:xfrm>
              <a:off x="3198" y="1392"/>
              <a:ext cx="2076" cy="2196"/>
            </a:xfrm>
            <a:prstGeom prst="rect">
              <a:avLst/>
            </a:prstGeom>
            <a:noFill/>
            <a:ln w="28575">
              <a:solidFill>
                <a:schemeClr val="accent2"/>
              </a:solidFill>
              <a:miter lim="800000"/>
              <a:headEnd/>
              <a:tailEnd/>
            </a:ln>
            <a:effectLst/>
          </p:spPr>
          <p:txBody>
            <a:bodyPr wrap="none" anchor="ctr"/>
            <a:lstStyle/>
            <a:p>
              <a:endParaRPr lang="en-US"/>
            </a:p>
          </p:txBody>
        </p:sp>
        <p:grpSp>
          <p:nvGrpSpPr>
            <p:cNvPr id="523271" name="Group 7"/>
            <p:cNvGrpSpPr>
              <a:grpSpLocks/>
            </p:cNvGrpSpPr>
            <p:nvPr/>
          </p:nvGrpSpPr>
          <p:grpSpPr bwMode="auto">
            <a:xfrm>
              <a:off x="3302" y="1248"/>
              <a:ext cx="708" cy="288"/>
              <a:chOff x="134" y="3906"/>
              <a:chExt cx="708" cy="288"/>
            </a:xfrm>
          </p:grpSpPr>
          <p:sp>
            <p:nvSpPr>
              <p:cNvPr id="523272" name="Rectangle 8"/>
              <p:cNvSpPr>
                <a:spLocks noChangeArrowheads="1"/>
              </p:cNvSpPr>
              <p:nvPr/>
            </p:nvSpPr>
            <p:spPr bwMode="auto">
              <a:xfrm>
                <a:off x="138" y="3924"/>
                <a:ext cx="678" cy="252"/>
              </a:xfrm>
              <a:prstGeom prst="rect">
                <a:avLst/>
              </a:prstGeom>
              <a:solidFill>
                <a:schemeClr val="bg1"/>
              </a:solidFill>
              <a:ln w="9525">
                <a:noFill/>
                <a:miter lim="800000"/>
                <a:headEnd/>
                <a:tailEnd/>
              </a:ln>
              <a:effectLst/>
            </p:spPr>
            <p:txBody>
              <a:bodyPr wrap="none" anchor="ctr"/>
              <a:lstStyle/>
              <a:p>
                <a:endParaRPr lang="en-US"/>
              </a:p>
            </p:txBody>
          </p:sp>
          <p:sp>
            <p:nvSpPr>
              <p:cNvPr id="523273" name="Text Box 9"/>
              <p:cNvSpPr txBox="1">
                <a:spLocks noChangeArrowheads="1"/>
              </p:cNvSpPr>
              <p:nvPr/>
            </p:nvSpPr>
            <p:spPr bwMode="auto">
              <a:xfrm>
                <a:off x="134" y="3906"/>
                <a:ext cx="708" cy="288"/>
              </a:xfrm>
              <a:prstGeom prst="rect">
                <a:avLst/>
              </a:prstGeom>
              <a:noFill/>
              <a:ln w="9525">
                <a:noFill/>
                <a:miter lim="800000"/>
                <a:headEnd/>
                <a:tailEnd/>
              </a:ln>
              <a:effectLst/>
            </p:spPr>
            <p:txBody>
              <a:bodyPr wrap="none" anchor="ctr">
                <a:spAutoFit/>
              </a:bodyPr>
              <a:lstStyle/>
              <a:p>
                <a:pPr algn="ctr"/>
                <a:r>
                  <a:rPr lang="en-US">
                    <a:solidFill>
                      <a:schemeClr val="accent2"/>
                    </a:solidFill>
                    <a:latin typeface="Comic Sans MS" pitchFamily="66" charset="0"/>
                  </a:rPr>
                  <a:t>socket</a:t>
                </a:r>
                <a:endParaRPr lang="en-US"/>
              </a:p>
            </p:txBody>
          </p:sp>
        </p:grpSp>
      </p:grpSp>
      <p:sp>
        <p:nvSpPr>
          <p:cNvPr id="523274" name="Rectangle 10"/>
          <p:cNvSpPr>
            <a:spLocks noChangeArrowheads="1"/>
          </p:cNvSpPr>
          <p:nvPr/>
        </p:nvSpPr>
        <p:spPr bwMode="auto">
          <a:xfrm>
            <a:off x="619125" y="762000"/>
            <a:ext cx="8162925" cy="895350"/>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Monotype Sorts" pitchFamily="2" charset="2"/>
              <a:buNone/>
            </a:pPr>
            <a:r>
              <a:rPr lang="en-US" sz="2800" u="sng">
                <a:solidFill>
                  <a:srgbClr val="FF0000"/>
                </a:solidFill>
              </a:rPr>
              <a:t>Mục đích :</a:t>
            </a:r>
            <a:r>
              <a:rPr lang="en-US" sz="2800"/>
              <a:t> Nghiên cứu cách để xây dựng một ứng dụng client/server application mà giao tiếp bằng socket.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normAutofit fontScale="90000"/>
          </a:bodyPr>
          <a:lstStyle/>
          <a:p>
            <a:r>
              <a:rPr lang="en-US" sz="4800" b="1"/>
              <a:t>Ví dụ về Java client (UDP)</a:t>
            </a:r>
            <a:endParaRPr lang="en-US"/>
          </a:p>
        </p:txBody>
      </p:sp>
      <p:sp>
        <p:nvSpPr>
          <p:cNvPr id="536579" name="Rectangle 3"/>
          <p:cNvSpPr>
            <a:spLocks noChangeArrowheads="1"/>
          </p:cNvSpPr>
          <p:nvPr/>
        </p:nvSpPr>
        <p:spPr bwMode="auto">
          <a:xfrm>
            <a:off x="2176463" y="1752600"/>
            <a:ext cx="6967537" cy="4368800"/>
          </a:xfrm>
          <a:prstGeom prst="rect">
            <a:avLst/>
          </a:prstGeom>
          <a:noFill/>
          <a:ln w="9525">
            <a:noFill/>
            <a:miter lim="800000"/>
            <a:headEnd/>
            <a:tailEnd/>
          </a:ln>
          <a:effectLst/>
        </p:spPr>
        <p:txBody>
          <a:bodyPr wrap="none" anchor="ctr">
            <a:spAutoFit/>
          </a:bodyPr>
          <a:lstStyle/>
          <a:p>
            <a:r>
              <a:rPr lang="en-US" sz="1600">
                <a:latin typeface="Arial" charset="0"/>
              </a:rPr>
              <a:t>      DatagramPacket sendPacket = </a:t>
            </a:r>
          </a:p>
          <a:p>
            <a:r>
              <a:rPr lang="en-US" sz="1600">
                <a:latin typeface="Arial" charset="0"/>
              </a:rPr>
              <a:t>         new DatagramPacket(sendData, sendData.length, IPAddress, 9876); </a:t>
            </a:r>
          </a:p>
          <a:p>
            <a:r>
              <a:rPr lang="en-US" sz="1600">
                <a:latin typeface="Arial" charset="0"/>
              </a:rPr>
              <a:t>  </a:t>
            </a:r>
          </a:p>
          <a:p>
            <a:r>
              <a:rPr lang="en-US" sz="1600">
                <a:latin typeface="Arial" charset="0"/>
              </a:rPr>
              <a:t>      clientSocket.send(sendPacket); </a:t>
            </a:r>
          </a:p>
          <a:p>
            <a:r>
              <a:rPr lang="en-US" sz="1600">
                <a:latin typeface="Arial" charset="0"/>
              </a:rPr>
              <a:t>  </a:t>
            </a:r>
          </a:p>
          <a:p>
            <a:r>
              <a:rPr lang="en-US" sz="1600">
                <a:latin typeface="Arial" charset="0"/>
              </a:rPr>
              <a:t>      DatagramPacket receivePacket = </a:t>
            </a:r>
          </a:p>
          <a:p>
            <a:r>
              <a:rPr lang="en-US" sz="1600">
                <a:latin typeface="Arial" charset="0"/>
              </a:rPr>
              <a:t>         new DatagramPacket(receiveData, receiveData.length); </a:t>
            </a:r>
          </a:p>
          <a:p>
            <a:r>
              <a:rPr lang="en-US" sz="1600">
                <a:latin typeface="Arial" charset="0"/>
              </a:rPr>
              <a:t>  </a:t>
            </a:r>
          </a:p>
          <a:p>
            <a:r>
              <a:rPr lang="en-US" sz="1600">
                <a:latin typeface="Arial" charset="0"/>
              </a:rPr>
              <a:t>      clientSocket.receive(receivePacket); </a:t>
            </a:r>
          </a:p>
          <a:p>
            <a:r>
              <a:rPr lang="en-US" sz="1600">
                <a:latin typeface="Arial" charset="0"/>
              </a:rPr>
              <a:t>  </a:t>
            </a:r>
          </a:p>
          <a:p>
            <a:r>
              <a:rPr lang="en-US" sz="1600">
                <a:latin typeface="Arial" charset="0"/>
              </a:rPr>
              <a:t>      String modifiedSentence = </a:t>
            </a:r>
          </a:p>
          <a:p>
            <a:r>
              <a:rPr lang="en-US" sz="1600">
                <a:latin typeface="Arial" charset="0"/>
              </a:rPr>
              <a:t>          new String(receivePacket.getData()); </a:t>
            </a:r>
          </a:p>
          <a:p>
            <a:r>
              <a:rPr lang="en-US" sz="1600">
                <a:latin typeface="Arial" charset="0"/>
              </a:rPr>
              <a:t>  </a:t>
            </a:r>
          </a:p>
          <a:p>
            <a:r>
              <a:rPr lang="en-US" sz="1600">
                <a:latin typeface="Arial" charset="0"/>
              </a:rPr>
              <a:t>      System.out.println("FROM SERVER:" + modifiedSentence); </a:t>
            </a:r>
          </a:p>
          <a:p>
            <a:r>
              <a:rPr lang="en-US" sz="1600">
                <a:latin typeface="Arial" charset="0"/>
              </a:rPr>
              <a:t>      clientSocket.close(); </a:t>
            </a:r>
          </a:p>
          <a:p>
            <a:r>
              <a:rPr lang="en-US" sz="1600">
                <a:latin typeface="Arial" charset="0"/>
              </a:rPr>
              <a:t>      } </a:t>
            </a:r>
          </a:p>
          <a:p>
            <a:r>
              <a:rPr lang="en-US" sz="1600">
                <a:latin typeface="Arial" charset="0"/>
              </a:rPr>
              <a:t>}</a:t>
            </a:r>
            <a:r>
              <a:rPr lang="en-US"/>
              <a:t> </a:t>
            </a:r>
          </a:p>
        </p:txBody>
      </p:sp>
      <p:sp>
        <p:nvSpPr>
          <p:cNvPr id="536580" name="Text Box 4"/>
          <p:cNvSpPr txBox="1">
            <a:spLocks noChangeArrowheads="1"/>
          </p:cNvSpPr>
          <p:nvPr/>
        </p:nvSpPr>
        <p:spPr bwMode="auto">
          <a:xfrm>
            <a:off x="0" y="1387475"/>
            <a:ext cx="2392363" cy="1311275"/>
          </a:xfrm>
          <a:prstGeom prst="rect">
            <a:avLst/>
          </a:prstGeom>
          <a:noFill/>
          <a:ln w="9525">
            <a:noFill/>
            <a:miter lim="800000"/>
            <a:headEnd/>
            <a:tailEnd/>
          </a:ln>
          <a:effectLst/>
        </p:spPr>
        <p:txBody>
          <a:bodyPr anchor="ctr">
            <a:spAutoFit/>
          </a:bodyPr>
          <a:lstStyle/>
          <a:p>
            <a:pPr algn="r"/>
            <a:r>
              <a:rPr lang="en-US" sz="2000">
                <a:solidFill>
                  <a:schemeClr val="accent2"/>
                </a:solidFill>
              </a:rPr>
              <a:t>Tạo datagram cùng</a:t>
            </a:r>
          </a:p>
          <a:p>
            <a:pPr algn="r"/>
            <a:r>
              <a:rPr lang="en-US" sz="2000">
                <a:solidFill>
                  <a:schemeClr val="accent2"/>
                </a:solidFill>
              </a:rPr>
              <a:t>với dữ liệu,độ dài, địa chỉ IP, cổng</a:t>
            </a:r>
          </a:p>
          <a:p>
            <a:pPr algn="r"/>
            <a:endParaRPr lang="en-US" sz="2000">
              <a:solidFill>
                <a:schemeClr val="accent2"/>
              </a:solidFill>
            </a:endParaRPr>
          </a:p>
        </p:txBody>
      </p:sp>
      <p:sp>
        <p:nvSpPr>
          <p:cNvPr id="536581" name="Text Box 5"/>
          <p:cNvSpPr txBox="1">
            <a:spLocks noChangeArrowheads="1"/>
          </p:cNvSpPr>
          <p:nvPr/>
        </p:nvSpPr>
        <p:spPr bwMode="auto">
          <a:xfrm>
            <a:off x="677863" y="2444750"/>
            <a:ext cx="1582737"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Gửi datagram</a:t>
            </a:r>
          </a:p>
          <a:p>
            <a:pPr algn="r"/>
            <a:r>
              <a:rPr lang="en-US" sz="2000">
                <a:solidFill>
                  <a:schemeClr val="accent2"/>
                </a:solidFill>
              </a:rPr>
              <a:t>tới server</a:t>
            </a:r>
          </a:p>
        </p:txBody>
      </p:sp>
      <p:sp>
        <p:nvSpPr>
          <p:cNvPr id="536582" name="Text Box 6"/>
          <p:cNvSpPr txBox="1">
            <a:spLocks noChangeArrowheads="1"/>
          </p:cNvSpPr>
          <p:nvPr/>
        </p:nvSpPr>
        <p:spPr bwMode="auto">
          <a:xfrm>
            <a:off x="482600" y="3509963"/>
            <a:ext cx="17764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Đọc datagram</a:t>
            </a:r>
          </a:p>
          <a:p>
            <a:pPr algn="r"/>
            <a:r>
              <a:rPr lang="en-US" sz="2000">
                <a:solidFill>
                  <a:schemeClr val="accent2"/>
                </a:solidFill>
              </a:rPr>
              <a:t>gửi về từ server</a:t>
            </a:r>
          </a:p>
        </p:txBody>
      </p:sp>
      <p:sp>
        <p:nvSpPr>
          <p:cNvPr id="536583" name="Freeform 7"/>
          <p:cNvSpPr>
            <a:spLocks/>
          </p:cNvSpPr>
          <p:nvPr/>
        </p:nvSpPr>
        <p:spPr bwMode="auto">
          <a:xfrm>
            <a:off x="2228850" y="1528763"/>
            <a:ext cx="114300" cy="79057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6584" name="Line 8"/>
          <p:cNvSpPr>
            <a:spLocks noChangeShapeType="1"/>
          </p:cNvSpPr>
          <p:nvPr/>
        </p:nvSpPr>
        <p:spPr bwMode="auto">
          <a:xfrm flipV="1">
            <a:off x="2343150" y="2181225"/>
            <a:ext cx="3429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6585" name="Freeform 9"/>
          <p:cNvSpPr>
            <a:spLocks/>
          </p:cNvSpPr>
          <p:nvPr/>
        </p:nvSpPr>
        <p:spPr bwMode="auto">
          <a:xfrm>
            <a:off x="2076450" y="2509838"/>
            <a:ext cx="123825"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6586" name="Line 10"/>
          <p:cNvSpPr>
            <a:spLocks noChangeShapeType="1"/>
          </p:cNvSpPr>
          <p:nvPr/>
        </p:nvSpPr>
        <p:spPr bwMode="auto">
          <a:xfrm flipV="1">
            <a:off x="2214563" y="2647950"/>
            <a:ext cx="309562" cy="158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6587" name="Freeform 11"/>
          <p:cNvSpPr>
            <a:spLocks/>
          </p:cNvSpPr>
          <p:nvPr/>
        </p:nvSpPr>
        <p:spPr bwMode="auto">
          <a:xfrm>
            <a:off x="2095500" y="3605213"/>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6588" name="Line 12"/>
          <p:cNvSpPr>
            <a:spLocks noChangeShapeType="1"/>
          </p:cNvSpPr>
          <p:nvPr/>
        </p:nvSpPr>
        <p:spPr bwMode="auto">
          <a:xfrm flipV="1">
            <a:off x="2233613" y="3924300"/>
            <a:ext cx="2952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b="1"/>
              <a:t>Ví dụ về Java server (UDP)</a:t>
            </a:r>
          </a:p>
        </p:txBody>
      </p:sp>
      <p:sp>
        <p:nvSpPr>
          <p:cNvPr id="537603" name="Rectangle 3"/>
          <p:cNvSpPr>
            <a:spLocks noChangeArrowheads="1"/>
          </p:cNvSpPr>
          <p:nvPr/>
        </p:nvSpPr>
        <p:spPr bwMode="auto">
          <a:xfrm>
            <a:off x="2565400" y="1541463"/>
            <a:ext cx="6159500" cy="4613275"/>
          </a:xfrm>
          <a:prstGeom prst="rect">
            <a:avLst/>
          </a:prstGeom>
          <a:noFill/>
          <a:ln w="9525">
            <a:noFill/>
            <a:miter lim="800000"/>
            <a:headEnd/>
            <a:tailEnd/>
          </a:ln>
          <a:effectLst/>
        </p:spPr>
        <p:txBody>
          <a:bodyPr wrap="none" anchor="ctr">
            <a:spAutoFit/>
          </a:bodyPr>
          <a:lstStyle/>
          <a:p>
            <a:r>
              <a:rPr lang="en-US" sz="1600">
                <a:latin typeface="Arial" charset="0"/>
              </a:rPr>
              <a:t>import java.io.*; </a:t>
            </a:r>
          </a:p>
          <a:p>
            <a:r>
              <a:rPr lang="en-US" sz="1600">
                <a:latin typeface="Arial" charset="0"/>
              </a:rPr>
              <a:t>import java.net.*; </a:t>
            </a:r>
          </a:p>
          <a:p>
            <a:r>
              <a:rPr lang="en-US" sz="1600">
                <a:latin typeface="Arial" charset="0"/>
              </a:rPr>
              <a:t>  </a:t>
            </a:r>
          </a:p>
          <a:p>
            <a:r>
              <a:rPr lang="en-US" sz="1600">
                <a:latin typeface="Arial" charset="0"/>
              </a:rPr>
              <a:t>class UDPServer { </a:t>
            </a:r>
          </a:p>
          <a:p>
            <a:r>
              <a:rPr lang="en-US" sz="1600">
                <a:latin typeface="Arial" charset="0"/>
              </a:rPr>
              <a:t>  public static void main(String args[]) throws Exception </a:t>
            </a:r>
          </a:p>
          <a:p>
            <a:r>
              <a:rPr lang="en-US" sz="1600">
                <a:latin typeface="Arial" charset="0"/>
              </a:rPr>
              <a:t>    { </a:t>
            </a:r>
          </a:p>
          <a:p>
            <a:r>
              <a:rPr lang="en-US" sz="1600">
                <a:latin typeface="Arial" charset="0"/>
              </a:rPr>
              <a:t>  </a:t>
            </a:r>
          </a:p>
          <a:p>
            <a:r>
              <a:rPr lang="en-US" sz="1600">
                <a:latin typeface="Arial" charset="0"/>
              </a:rPr>
              <a:t>      DatagramSocket serverSocket = new DatagramSocket(9876); </a:t>
            </a:r>
          </a:p>
          <a:p>
            <a:r>
              <a:rPr lang="en-US" sz="1600">
                <a:latin typeface="Arial" charset="0"/>
              </a:rPr>
              <a:t>  </a:t>
            </a:r>
          </a:p>
          <a:p>
            <a:r>
              <a:rPr lang="en-US" sz="1600">
                <a:latin typeface="Arial" charset="0"/>
              </a:rPr>
              <a:t>      byte[] receiveData = new byte[1024]; </a:t>
            </a:r>
          </a:p>
          <a:p>
            <a:r>
              <a:rPr lang="en-US" sz="1600">
                <a:latin typeface="Arial" charset="0"/>
              </a:rPr>
              <a:t>      byte[] sendData  = new byte[1024]; </a:t>
            </a:r>
          </a:p>
          <a:p>
            <a:r>
              <a:rPr lang="en-US" sz="1600">
                <a:latin typeface="Arial" charset="0"/>
              </a:rPr>
              <a:t>  </a:t>
            </a:r>
          </a:p>
          <a:p>
            <a:r>
              <a:rPr lang="en-US" sz="1600">
                <a:latin typeface="Arial" charset="0"/>
              </a:rPr>
              <a:t>      while(true) </a:t>
            </a:r>
          </a:p>
          <a:p>
            <a:r>
              <a:rPr lang="en-US" sz="1600">
                <a:latin typeface="Arial" charset="0"/>
              </a:rPr>
              <a:t>        { </a:t>
            </a:r>
          </a:p>
          <a:p>
            <a:r>
              <a:rPr lang="en-US" sz="1600">
                <a:latin typeface="Arial" charset="0"/>
              </a:rPr>
              <a:t>  </a:t>
            </a:r>
          </a:p>
          <a:p>
            <a:r>
              <a:rPr lang="en-US" sz="1600">
                <a:latin typeface="Arial" charset="0"/>
              </a:rPr>
              <a:t>          DatagramPacket receivePacket = </a:t>
            </a:r>
          </a:p>
          <a:p>
            <a:r>
              <a:rPr lang="en-US" sz="1600">
                <a:latin typeface="Arial" charset="0"/>
              </a:rPr>
              <a:t>             new DatagramPacket(receiveData, receiveData.length); </a:t>
            </a:r>
          </a:p>
          <a:p>
            <a:r>
              <a:rPr lang="en-US" sz="1600">
                <a:latin typeface="Arial" charset="0"/>
              </a:rPr>
              <a:t>           serverSocket.receive(receivePacket);</a:t>
            </a:r>
            <a:r>
              <a:rPr lang="en-US"/>
              <a:t> </a:t>
            </a:r>
          </a:p>
        </p:txBody>
      </p:sp>
      <p:sp>
        <p:nvSpPr>
          <p:cNvPr id="537604" name="Text Box 4"/>
          <p:cNvSpPr txBox="1">
            <a:spLocks noChangeArrowheads="1"/>
          </p:cNvSpPr>
          <p:nvPr/>
        </p:nvSpPr>
        <p:spPr bwMode="auto">
          <a:xfrm>
            <a:off x="114300" y="2919413"/>
            <a:ext cx="22971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datagram socket</a:t>
            </a:r>
          </a:p>
          <a:p>
            <a:pPr algn="r"/>
            <a:r>
              <a:rPr lang="en-US" sz="2000">
                <a:solidFill>
                  <a:schemeClr val="accent2"/>
                </a:solidFill>
              </a:rPr>
              <a:t>ở cổng 9876</a:t>
            </a:r>
          </a:p>
        </p:txBody>
      </p:sp>
      <p:sp>
        <p:nvSpPr>
          <p:cNvPr id="537605" name="Text Box 5"/>
          <p:cNvSpPr txBox="1">
            <a:spLocks noChangeArrowheads="1"/>
          </p:cNvSpPr>
          <p:nvPr/>
        </p:nvSpPr>
        <p:spPr bwMode="auto">
          <a:xfrm>
            <a:off x="336550" y="5141913"/>
            <a:ext cx="2143125"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datagram nhận</a:t>
            </a:r>
          </a:p>
        </p:txBody>
      </p:sp>
      <p:sp>
        <p:nvSpPr>
          <p:cNvPr id="537606" name="Text Box 6"/>
          <p:cNvSpPr txBox="1">
            <a:spLocks noChangeArrowheads="1"/>
          </p:cNvSpPr>
          <p:nvPr/>
        </p:nvSpPr>
        <p:spPr bwMode="auto">
          <a:xfrm>
            <a:off x="1328738" y="5757863"/>
            <a:ext cx="1225550" cy="701675"/>
          </a:xfrm>
          <a:prstGeom prst="rect">
            <a:avLst/>
          </a:prstGeom>
          <a:noFill/>
          <a:ln w="9525">
            <a:noFill/>
            <a:miter lim="800000"/>
            <a:headEnd/>
            <a:tailEnd/>
          </a:ln>
          <a:effectLst/>
        </p:spPr>
        <p:txBody>
          <a:bodyPr anchor="ctr">
            <a:spAutoFit/>
          </a:bodyPr>
          <a:lstStyle/>
          <a:p>
            <a:pPr algn="r"/>
            <a:r>
              <a:rPr lang="en-US" sz="2000">
                <a:solidFill>
                  <a:schemeClr val="accent2"/>
                </a:solidFill>
              </a:rPr>
              <a:t>Nhận datagram</a:t>
            </a:r>
          </a:p>
        </p:txBody>
      </p:sp>
      <p:sp>
        <p:nvSpPr>
          <p:cNvPr id="537607" name="Freeform 7"/>
          <p:cNvSpPr>
            <a:spLocks/>
          </p:cNvSpPr>
          <p:nvPr/>
        </p:nvSpPr>
        <p:spPr bwMode="auto">
          <a:xfrm>
            <a:off x="2286000" y="2871788"/>
            <a:ext cx="152400" cy="8001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7608" name="Line 8"/>
          <p:cNvSpPr>
            <a:spLocks noChangeShapeType="1"/>
          </p:cNvSpPr>
          <p:nvPr/>
        </p:nvSpPr>
        <p:spPr bwMode="auto">
          <a:xfrm>
            <a:off x="2457450" y="3405188"/>
            <a:ext cx="419100" cy="4762"/>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7609" name="Freeform 9"/>
          <p:cNvSpPr>
            <a:spLocks/>
          </p:cNvSpPr>
          <p:nvPr/>
        </p:nvSpPr>
        <p:spPr bwMode="auto">
          <a:xfrm>
            <a:off x="2362200" y="5072063"/>
            <a:ext cx="85725" cy="5476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7610" name="Line 10"/>
          <p:cNvSpPr>
            <a:spLocks noChangeShapeType="1"/>
          </p:cNvSpPr>
          <p:nvPr/>
        </p:nvSpPr>
        <p:spPr bwMode="auto">
          <a:xfrm>
            <a:off x="2471738" y="5407025"/>
            <a:ext cx="604837" cy="1270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7611" name="Freeform 11"/>
          <p:cNvSpPr>
            <a:spLocks/>
          </p:cNvSpPr>
          <p:nvPr/>
        </p:nvSpPr>
        <p:spPr bwMode="auto">
          <a:xfrm>
            <a:off x="2352675" y="5805488"/>
            <a:ext cx="138113"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7612" name="Line 12"/>
          <p:cNvSpPr>
            <a:spLocks noChangeShapeType="1"/>
          </p:cNvSpPr>
          <p:nvPr/>
        </p:nvSpPr>
        <p:spPr bwMode="auto">
          <a:xfrm flipV="1">
            <a:off x="2490788" y="5972175"/>
            <a:ext cx="592137"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normAutofit fontScale="90000"/>
          </a:bodyPr>
          <a:lstStyle/>
          <a:p>
            <a:r>
              <a:rPr lang="en-US" sz="4800" b="1"/>
              <a:t>Ví dụ về Java server (UDP)</a:t>
            </a:r>
          </a:p>
        </p:txBody>
      </p:sp>
      <p:sp>
        <p:nvSpPr>
          <p:cNvPr id="538627" name="Rectangle 3"/>
          <p:cNvSpPr>
            <a:spLocks noChangeArrowheads="1"/>
          </p:cNvSpPr>
          <p:nvPr/>
        </p:nvSpPr>
        <p:spPr bwMode="auto">
          <a:xfrm>
            <a:off x="1851025" y="1173163"/>
            <a:ext cx="6562725" cy="4857750"/>
          </a:xfrm>
          <a:prstGeom prst="rect">
            <a:avLst/>
          </a:prstGeom>
          <a:noFill/>
          <a:ln w="9525">
            <a:noFill/>
            <a:miter lim="800000"/>
            <a:headEnd/>
            <a:tailEnd/>
          </a:ln>
          <a:effectLst/>
        </p:spPr>
        <p:txBody>
          <a:bodyPr wrap="none" anchor="ctr">
            <a:spAutoFit/>
          </a:bodyPr>
          <a:lstStyle/>
          <a:p>
            <a:endParaRPr lang="en-US" sz="1600">
              <a:latin typeface="Arial" charset="0"/>
            </a:endParaRPr>
          </a:p>
          <a:p>
            <a:r>
              <a:rPr lang="en-US" sz="1600">
                <a:latin typeface="Arial" charset="0"/>
              </a:rPr>
              <a:t>          String sentence = new String(receivePacket.getData()); </a:t>
            </a:r>
          </a:p>
          <a:p>
            <a:r>
              <a:rPr lang="en-US" sz="1600">
                <a:latin typeface="Arial" charset="0"/>
              </a:rPr>
              <a:t>  </a:t>
            </a:r>
          </a:p>
          <a:p>
            <a:r>
              <a:rPr lang="en-US" sz="1600">
                <a:latin typeface="Arial" charset="0"/>
              </a:rPr>
              <a:t>          InetAddress IPAddress = receivePacket.getAddress(); </a:t>
            </a:r>
          </a:p>
          <a:p>
            <a:r>
              <a:rPr lang="en-US" sz="1600">
                <a:latin typeface="Arial" charset="0"/>
              </a:rPr>
              <a:t>  </a:t>
            </a:r>
          </a:p>
          <a:p>
            <a:r>
              <a:rPr lang="en-US" sz="1600">
                <a:latin typeface="Arial" charset="0"/>
              </a:rPr>
              <a:t>          int port = receivePacket.getPort(); </a:t>
            </a:r>
          </a:p>
          <a:p>
            <a:r>
              <a:rPr lang="en-US" sz="1600">
                <a:latin typeface="Arial" charset="0"/>
              </a:rPr>
              <a:t>  </a:t>
            </a:r>
          </a:p>
          <a:p>
            <a:r>
              <a:rPr lang="en-US" sz="1600">
                <a:latin typeface="Arial" charset="0"/>
              </a:rPr>
              <a:t>                      String capitalizedSentence = sentence.toUpperCase(); </a:t>
            </a:r>
          </a:p>
          <a:p>
            <a:endParaRPr lang="en-US" sz="1600">
              <a:latin typeface="Arial" charset="0"/>
            </a:endParaRPr>
          </a:p>
          <a:p>
            <a:r>
              <a:rPr lang="en-US" sz="1600">
                <a:latin typeface="Arial" charset="0"/>
              </a:rPr>
              <a:t>          sendData = capitalizedSentence.getBytes(); </a:t>
            </a:r>
          </a:p>
          <a:p>
            <a:r>
              <a:rPr lang="en-US" sz="1600">
                <a:latin typeface="Arial" charset="0"/>
              </a:rPr>
              <a:t>  </a:t>
            </a:r>
          </a:p>
          <a:p>
            <a:r>
              <a:rPr lang="en-US" sz="1600">
                <a:latin typeface="Arial" charset="0"/>
              </a:rPr>
              <a:t>          DatagramPacket sendPacket = </a:t>
            </a:r>
          </a:p>
          <a:p>
            <a:r>
              <a:rPr lang="en-US" sz="1600">
                <a:latin typeface="Arial" charset="0"/>
              </a:rPr>
              <a:t>             new DatagramPacket(sendData, sendData.length, IPAddress, </a:t>
            </a:r>
          </a:p>
          <a:p>
            <a:r>
              <a:rPr lang="en-US" sz="1600">
                <a:latin typeface="Arial" charset="0"/>
              </a:rPr>
              <a:t>                               port); </a:t>
            </a:r>
          </a:p>
          <a:p>
            <a:r>
              <a:rPr lang="en-US" sz="1600">
                <a:latin typeface="Arial" charset="0"/>
              </a:rPr>
              <a:t>  </a:t>
            </a:r>
          </a:p>
          <a:p>
            <a:r>
              <a:rPr lang="en-US" sz="1600">
                <a:latin typeface="Arial" charset="0"/>
              </a:rPr>
              <a:t>          serverSocket.send(sendPacket); </a:t>
            </a:r>
          </a:p>
          <a:p>
            <a:r>
              <a:rPr lang="en-US" sz="1600">
                <a:latin typeface="Arial" charset="0"/>
              </a:rPr>
              <a:t>        } </a:t>
            </a:r>
          </a:p>
          <a:p>
            <a:r>
              <a:rPr lang="en-US" sz="1600">
                <a:latin typeface="Arial" charset="0"/>
              </a:rPr>
              <a:t>    } </a:t>
            </a:r>
          </a:p>
          <a:p>
            <a:r>
              <a:rPr lang="en-US" sz="1600">
                <a:latin typeface="Arial" charset="0"/>
              </a:rPr>
              <a:t>}</a:t>
            </a:r>
            <a:r>
              <a:rPr lang="en-US"/>
              <a:t>  </a:t>
            </a:r>
          </a:p>
        </p:txBody>
      </p:sp>
      <p:sp>
        <p:nvSpPr>
          <p:cNvPr id="538628" name="Text Box 4"/>
          <p:cNvSpPr txBox="1">
            <a:spLocks noChangeArrowheads="1"/>
          </p:cNvSpPr>
          <p:nvPr/>
        </p:nvSpPr>
        <p:spPr bwMode="auto">
          <a:xfrm>
            <a:off x="127000" y="1846263"/>
            <a:ext cx="2093913" cy="701675"/>
          </a:xfrm>
          <a:prstGeom prst="rect">
            <a:avLst/>
          </a:prstGeom>
          <a:noFill/>
          <a:ln w="9525">
            <a:noFill/>
            <a:miter lim="800000"/>
            <a:headEnd/>
            <a:tailEnd/>
          </a:ln>
          <a:effectLst/>
        </p:spPr>
        <p:txBody>
          <a:bodyPr anchor="ctr">
            <a:spAutoFit/>
          </a:bodyPr>
          <a:lstStyle/>
          <a:p>
            <a:pPr algn="r"/>
            <a:r>
              <a:rPr lang="en-US" sz="2000">
                <a:solidFill>
                  <a:schemeClr val="accent2"/>
                </a:solidFill>
              </a:rPr>
              <a:t>Nhận địa chỉ IP, cổng của bên gửi</a:t>
            </a:r>
          </a:p>
        </p:txBody>
      </p:sp>
      <p:sp>
        <p:nvSpPr>
          <p:cNvPr id="538629" name="Freeform 5"/>
          <p:cNvSpPr>
            <a:spLocks/>
          </p:cNvSpPr>
          <p:nvPr/>
        </p:nvSpPr>
        <p:spPr bwMode="auto">
          <a:xfrm>
            <a:off x="2057400" y="1795463"/>
            <a:ext cx="133350" cy="8143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30" name="Line 6"/>
          <p:cNvSpPr>
            <a:spLocks noChangeShapeType="1"/>
          </p:cNvSpPr>
          <p:nvPr/>
        </p:nvSpPr>
        <p:spPr bwMode="auto">
          <a:xfrm flipV="1">
            <a:off x="2214563" y="2533650"/>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1" name="Text Box 7"/>
          <p:cNvSpPr txBox="1">
            <a:spLocks noChangeArrowheads="1"/>
          </p:cNvSpPr>
          <p:nvPr/>
        </p:nvSpPr>
        <p:spPr bwMode="auto">
          <a:xfrm>
            <a:off x="379413" y="4616450"/>
            <a:ext cx="169862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Đính datagram</a:t>
            </a:r>
          </a:p>
          <a:p>
            <a:pPr algn="r"/>
            <a:r>
              <a:rPr lang="en-US" sz="2000">
                <a:solidFill>
                  <a:schemeClr val="accent2"/>
                </a:solidFill>
              </a:rPr>
              <a:t>vào socket</a:t>
            </a:r>
          </a:p>
        </p:txBody>
      </p:sp>
      <p:sp>
        <p:nvSpPr>
          <p:cNvPr id="538632" name="Freeform 8"/>
          <p:cNvSpPr>
            <a:spLocks/>
          </p:cNvSpPr>
          <p:nvPr/>
        </p:nvSpPr>
        <p:spPr bwMode="auto">
          <a:xfrm>
            <a:off x="1895475" y="4595813"/>
            <a:ext cx="161925" cy="81915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33" name="Line 9"/>
          <p:cNvSpPr>
            <a:spLocks noChangeShapeType="1"/>
          </p:cNvSpPr>
          <p:nvPr/>
        </p:nvSpPr>
        <p:spPr bwMode="auto">
          <a:xfrm flipV="1">
            <a:off x="2076450" y="4991100"/>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4" name="Text Box 10"/>
          <p:cNvSpPr txBox="1">
            <a:spLocks noChangeArrowheads="1"/>
          </p:cNvSpPr>
          <p:nvPr/>
        </p:nvSpPr>
        <p:spPr bwMode="auto">
          <a:xfrm>
            <a:off x="3228975" y="5588000"/>
            <a:ext cx="2814638" cy="1006475"/>
          </a:xfrm>
          <a:prstGeom prst="rect">
            <a:avLst/>
          </a:prstGeom>
          <a:noFill/>
          <a:ln w="9525">
            <a:noFill/>
            <a:miter lim="800000"/>
            <a:headEnd/>
            <a:tailEnd/>
          </a:ln>
          <a:effectLst/>
        </p:spPr>
        <p:txBody>
          <a:bodyPr wrap="none" anchor="ctr">
            <a:spAutoFit/>
          </a:bodyPr>
          <a:lstStyle/>
          <a:p>
            <a:r>
              <a:rPr lang="en-US" sz="2000">
                <a:solidFill>
                  <a:schemeClr val="accent2"/>
                </a:solidFill>
              </a:rPr>
              <a:t>Kết thúc vòng lặp while,</a:t>
            </a:r>
          </a:p>
          <a:p>
            <a:r>
              <a:rPr lang="en-US" sz="2000">
                <a:solidFill>
                  <a:schemeClr val="accent2"/>
                </a:solidFill>
              </a:rPr>
              <a:t>Quay trở về vòng lặp cha,</a:t>
            </a:r>
          </a:p>
          <a:p>
            <a:r>
              <a:rPr lang="en-US" sz="2000">
                <a:solidFill>
                  <a:schemeClr val="accent2"/>
                </a:solidFill>
              </a:rPr>
              <a:t>đợi datagram khác đến</a:t>
            </a:r>
          </a:p>
        </p:txBody>
      </p:sp>
      <p:sp>
        <p:nvSpPr>
          <p:cNvPr id="538635" name="Freeform 11"/>
          <p:cNvSpPr>
            <a:spLocks/>
          </p:cNvSpPr>
          <p:nvPr/>
        </p:nvSpPr>
        <p:spPr bwMode="auto">
          <a:xfrm rot="-10815861">
            <a:off x="3209925" y="5622925"/>
            <a:ext cx="160338" cy="912813"/>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36" name="Line 12"/>
          <p:cNvSpPr>
            <a:spLocks noChangeShapeType="1"/>
          </p:cNvSpPr>
          <p:nvPr/>
        </p:nvSpPr>
        <p:spPr bwMode="auto">
          <a:xfrm flipH="1" flipV="1">
            <a:off x="2562225" y="5295900"/>
            <a:ext cx="647700" cy="60483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7" name="Line 13"/>
          <p:cNvSpPr>
            <a:spLocks noChangeShapeType="1"/>
          </p:cNvSpPr>
          <p:nvPr/>
        </p:nvSpPr>
        <p:spPr bwMode="auto">
          <a:xfrm flipV="1">
            <a:off x="2205038" y="2095500"/>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8" name="Text Box 14"/>
          <p:cNvSpPr txBox="1">
            <a:spLocks noChangeArrowheads="1"/>
          </p:cNvSpPr>
          <p:nvPr/>
        </p:nvSpPr>
        <p:spPr bwMode="auto">
          <a:xfrm>
            <a:off x="207963" y="3671888"/>
            <a:ext cx="188912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datagram để</a:t>
            </a:r>
          </a:p>
          <a:p>
            <a:pPr algn="r"/>
            <a:r>
              <a:rPr lang="en-US" sz="2000">
                <a:solidFill>
                  <a:schemeClr val="accent2"/>
                </a:solidFill>
              </a:rPr>
              <a:t>gửi tới client </a:t>
            </a:r>
          </a:p>
        </p:txBody>
      </p:sp>
      <p:sp>
        <p:nvSpPr>
          <p:cNvPr id="538639" name="Freeform 15"/>
          <p:cNvSpPr>
            <a:spLocks/>
          </p:cNvSpPr>
          <p:nvPr/>
        </p:nvSpPr>
        <p:spPr bwMode="auto">
          <a:xfrm>
            <a:off x="1933575" y="3757613"/>
            <a:ext cx="161925" cy="5715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40" name="Line 16"/>
          <p:cNvSpPr>
            <a:spLocks noChangeShapeType="1"/>
          </p:cNvSpPr>
          <p:nvPr/>
        </p:nvSpPr>
        <p:spPr bwMode="auto">
          <a:xfrm flipV="1">
            <a:off x="2114550" y="4019550"/>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cap="none" smtClean="0">
                <a:solidFill>
                  <a:schemeClr val="tx1"/>
                </a:solidFill>
                <a:latin typeface="Arial" pitchFamily="34" charset="0"/>
                <a:ea typeface="Times New Roman" pitchFamily="18" charset="0"/>
                <a:cs typeface="Arial" pitchFamily="34" charset="0"/>
              </a:rPr>
              <a:t>Lớp </a:t>
            </a:r>
            <a:r>
              <a:rPr lang="en-US" sz="3200" b="1" cap="none" smtClean="0">
                <a:solidFill>
                  <a:schemeClr val="tx1"/>
                </a:solidFill>
                <a:latin typeface="Arial" pitchFamily="34" charset="0"/>
                <a:ea typeface="Times New Roman" pitchFamily="18" charset="0"/>
                <a:cs typeface="Arial" pitchFamily="34" charset="0"/>
              </a:rPr>
              <a:t>URL</a:t>
            </a:r>
            <a:r>
              <a:rPr lang="en-US" sz="3200" cap="none" smtClean="0">
                <a:solidFill>
                  <a:schemeClr val="tx1"/>
                </a:solidFill>
                <a:latin typeface="Times New Roman" pitchFamily="18" charset="0"/>
                <a:ea typeface="Times New Roman" pitchFamily="18" charset="0"/>
              </a:rPr>
              <a:t/>
            </a:r>
            <a:br>
              <a:rPr lang="en-US" sz="3200" cap="none" smtClean="0">
                <a:solidFill>
                  <a:schemeClr val="tx1"/>
                </a:solidFill>
                <a:latin typeface="Times New Roman" pitchFamily="18" charset="0"/>
                <a:ea typeface="Times New Roman" pitchFamily="18" charset="0"/>
              </a:rPr>
            </a:br>
            <a:endParaRPr lang="en-US">
              <a:solidFill>
                <a:schemeClr val="tx1"/>
              </a:solidFill>
            </a:endParaRPr>
          </a:p>
        </p:txBody>
      </p:sp>
      <p:sp>
        <p:nvSpPr>
          <p:cNvPr id="553985" name="Rectangle 1"/>
          <p:cNvSpPr>
            <a:spLocks noChangeArrowheads="1"/>
          </p:cNvSpPr>
          <p:nvPr/>
        </p:nvSpPr>
        <p:spPr bwMode="auto">
          <a:xfrm>
            <a:off x="457200" y="1447800"/>
            <a:ext cx="7391400" cy="3785652"/>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-Cách </a:t>
            </a:r>
            <a:r>
              <a:rPr kumimoji="0" lang="en-US" b="0" i="0" u="none" strike="noStrike" cap="none" normalizeH="0" baseline="0" smtClean="0">
                <a:ln>
                  <a:noFill/>
                </a:ln>
                <a:effectLst/>
                <a:latin typeface="Arial" pitchFamily="34" charset="0"/>
                <a:ea typeface="Times New Roman" pitchFamily="18" charset="0"/>
                <a:cs typeface="Arial" pitchFamily="34" charset="0"/>
              </a:rPr>
              <a:t>đơn giản nhất để một chương trình Java định vị và tìm kiếm dữ liệu là sử dụng một đối tượng URL</a:t>
            </a:r>
            <a:r>
              <a:rPr kumimoji="0" lang="en-US" b="0" i="0" u="none" strike="noStrike" cap="none" normalizeH="0" baseline="0" smtClean="0">
                <a:ln>
                  <a:noFill/>
                </a:ln>
                <a:effectLst/>
                <a:latin typeface="Arial" pitchFamily="34" charset="0"/>
                <a:ea typeface="Times New Roman" pitchFamily="18" charset="0"/>
                <a:cs typeface="Arial" pitchFamily="34" charset="0"/>
              </a:rPr>
              <a:t>. </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-Lớp</a:t>
            </a:r>
            <a:r>
              <a:rPr kumimoji="0" lang="en-US" b="0" i="0" u="none" strike="noStrike" cap="none" normalizeH="0" baseline="0" smtClean="0">
                <a:ln>
                  <a:noFill/>
                </a:ln>
                <a:effectLst/>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inherit"/>
                <a:ea typeface="Times New Roman" pitchFamily="18" charset="0"/>
                <a:cs typeface="Arial" pitchFamily="34" charset="0"/>
              </a:rPr>
              <a:t>java.net.URL</a:t>
            </a:r>
            <a:r>
              <a:rPr kumimoji="0" lang="en-US" b="0" i="0" u="none" strike="noStrike" cap="none" normalizeH="0" baseline="0" smtClean="0">
                <a:ln>
                  <a:noFill/>
                </a:ln>
                <a:effectLst/>
                <a:latin typeface="Arial" pitchFamily="34" charset="0"/>
                <a:ea typeface="Times New Roman" pitchFamily="18" charset="0"/>
                <a:cs typeface="Arial" pitchFamily="34" charset="0"/>
              </a:rPr>
              <a:t> là một khái niệm về bộ định vị tài nguyên thống nhất</a:t>
            </a:r>
            <a:r>
              <a:rPr kumimoji="0" lang="en-US" b="0" i="0" u="none" strike="noStrike" cap="none" normalizeH="0" baseline="0" smtClean="0">
                <a:ln>
                  <a:noFill/>
                </a:ln>
                <a:effectLst/>
                <a:latin typeface="Arial" pitchFamily="34" charset="0"/>
                <a:ea typeface="Times New Roman" pitchFamily="18" charset="0"/>
                <a:cs typeface="Arial" pitchFamily="34" charset="0"/>
              </a:rPr>
              <a:t>. </a:t>
            </a:r>
            <a:endParaRPr kumimoji="0" lang="en-US" b="0" i="0" u="none" strike="noStrike" cap="none" normalizeH="0" baseline="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-Nếu </a:t>
            </a:r>
            <a:r>
              <a:rPr kumimoji="0" lang="en-US" b="0" i="0" u="none" strike="noStrike" cap="none" normalizeH="0" baseline="0" smtClean="0">
                <a:ln>
                  <a:noFill/>
                </a:ln>
                <a:effectLst/>
                <a:latin typeface="Arial" pitchFamily="34" charset="0"/>
                <a:ea typeface="Times New Roman" pitchFamily="18" charset="0"/>
                <a:cs typeface="Arial" pitchFamily="34" charset="0"/>
              </a:rPr>
              <a:t>lưu trữ URL dưới dạng một đối tượng String sẽ  không có lợi so với việc tổ chức URL như  một đối tượng với các trường : giao thức (protocol), hosname, cổng (port), đường dẫn (path), tên tập tin (filename), mục tài liệu (document section), mỗi trường có thể  được thiết lập một cách độc lập.</a:t>
            </a:r>
            <a:endParaRPr kumimoji="0" lang="en-US" b="0" i="0" u="none" strike="noStrike" cap="none" normalizeH="0" baseline="0" smtClean="0">
              <a:ln>
                <a:noFill/>
              </a:ln>
              <a:effectLst/>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solidFill>
                  <a:schemeClr val="tx1"/>
                </a:solidFill>
                <a:latin typeface="Arial" pitchFamily="34" charset="0"/>
                <a:ea typeface="Times New Roman" pitchFamily="18" charset="0"/>
                <a:cs typeface="Arial" pitchFamily="34" charset="0"/>
              </a:rPr>
              <a:t>Lớp URL</a:t>
            </a:r>
            <a:endParaRPr lang="en-US"/>
          </a:p>
        </p:txBody>
      </p:sp>
      <p:sp>
        <p:nvSpPr>
          <p:cNvPr id="640001" name="Rectangle 1"/>
          <p:cNvSpPr>
            <a:spLocks noChangeArrowheads="1"/>
          </p:cNvSpPr>
          <p:nvPr/>
        </p:nvSpPr>
        <p:spPr bwMode="auto">
          <a:xfrm>
            <a:off x="381000" y="2045731"/>
            <a:ext cx="38738550" cy="3785652"/>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-Có </a:t>
            </a:r>
            <a:r>
              <a:rPr kumimoji="0" lang="en-US" b="0" i="0" u="none" strike="noStrike" cap="none" normalizeH="0" baseline="0" smtClean="0">
                <a:ln>
                  <a:noFill/>
                </a:ln>
                <a:effectLst/>
                <a:latin typeface="Arial" pitchFamily="34" charset="0"/>
                <a:ea typeface="Times New Roman" pitchFamily="18" charset="0"/>
                <a:cs typeface="Arial" pitchFamily="34" charset="0"/>
              </a:rPr>
              <a:t>bốn constructor, khác nhau về thông tin mà nó cần</a:t>
            </a:r>
            <a:r>
              <a:rPr kumimoji="0" lang="en-US" b="0" i="0" u="none" strike="noStrike" cap="none" normalizeH="0" baseline="0" smtClean="0">
                <a:ln>
                  <a:noFill/>
                </a:ln>
                <a:effectLst/>
                <a:latin typeface="Arial" pitchFamily="34" charset="0"/>
                <a:ea typeface="Times New Roman" pitchFamily="18" charset="0"/>
                <a:cs typeface="Arial" pitchFamily="34" charset="0"/>
              </a:rPr>
              <a:t>. </a:t>
            </a:r>
            <a:endParaRPr kumimoji="0" lang="en-US" b="0" i="0" u="none" strike="noStrike" cap="none" normalizeH="0" baseline="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Constructor sử </a:t>
            </a:r>
            <a:r>
              <a:rPr kumimoji="0" lang="en-US" b="0" i="0" u="none" strike="noStrike" cap="none" normalizeH="0" baseline="0" smtClean="0">
                <a:ln>
                  <a:noFill/>
                </a:ln>
                <a:effectLst/>
                <a:latin typeface="Arial" pitchFamily="34" charset="0"/>
                <a:ea typeface="Times New Roman" pitchFamily="18" charset="0"/>
                <a:cs typeface="Arial" pitchFamily="34" charset="0"/>
              </a:rPr>
              <a:t>dụng phụ thuộc vào thông </a:t>
            </a:r>
            <a:r>
              <a:rPr kumimoji="0" lang="en-US" b="0" i="0" u="none" strike="noStrike" cap="none" normalizeH="0" baseline="0" smtClean="0">
                <a:ln>
                  <a:noFill/>
                </a:ln>
                <a:effectLst/>
                <a:latin typeface="Arial" pitchFamily="34" charset="0"/>
                <a:ea typeface="Times New Roman" pitchFamily="18" charset="0"/>
                <a:cs typeface="Arial" pitchFamily="34" charset="0"/>
              </a:rPr>
              <a:t>tin </a:t>
            </a:r>
            <a:r>
              <a:rPr kumimoji="0" lang="en-US" b="0" i="0" u="none" strike="noStrike" cap="none" normalizeH="0" baseline="0" smtClean="0">
                <a:ln>
                  <a:noFill/>
                </a:ln>
                <a:effectLst/>
                <a:latin typeface="Arial" pitchFamily="34" charset="0"/>
                <a:ea typeface="Times New Roman" pitchFamily="18" charset="0"/>
                <a:cs typeface="Arial" pitchFamily="34" charset="0"/>
              </a:rPr>
              <a:t>có</a:t>
            </a:r>
            <a:r>
              <a:rPr kumimoji="0" lang="en-US" b="0" i="0" u="none" strike="noStrike" cap="none" normalizeH="0" baseline="0" smtClean="0">
                <a:ln>
                  <a:noFill/>
                </a:ln>
                <a:effectLst/>
                <a:latin typeface="Arial" pitchFamily="34" charset="0"/>
                <a:ea typeface="Times New Roman" pitchFamily="18" charset="0"/>
                <a:cs typeface="Arial" pitchFamily="34" charset="0"/>
              </a:rPr>
              <a:t>, </a:t>
            </a:r>
            <a:endParaRPr lang="en-US">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và </a:t>
            </a:r>
            <a:r>
              <a:rPr kumimoji="0" lang="en-US" b="0" i="0" u="none" strike="noStrike" cap="none" normalizeH="0" baseline="0" smtClean="0">
                <a:ln>
                  <a:noFill/>
                </a:ln>
                <a:effectLst/>
                <a:latin typeface="Arial" pitchFamily="34" charset="0"/>
                <a:ea typeface="Times New Roman" pitchFamily="18" charset="0"/>
                <a:cs typeface="Arial" pitchFamily="34" charset="0"/>
              </a:rPr>
              <a:t>khuôn dạng trong URL  đó.</a:t>
            </a:r>
            <a:r>
              <a:rPr kumimoji="0" lang="en-US" b="0" i="0" u="none" strike="noStrike" cap="none" normalizeH="0" baseline="0" smtClean="0">
                <a:ln>
                  <a:noFill/>
                </a:ln>
                <a:effectLst/>
                <a:latin typeface="Arial" pitchFamily="34" charset="0"/>
                <a:ea typeface="Times New Roman" pitchFamily="18" charset="0"/>
                <a:cs typeface="Arial" pitchFamily="34" charset="0"/>
              </a:rPr>
              <a:t> </a:t>
            </a:r>
            <a:endParaRPr kumimoji="0" lang="en-US" b="0" i="0" u="none" strike="noStrike" cap="none" normalizeH="0" baseline="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Arial" pitchFamily="34" charset="0"/>
                <a:ea typeface="Times New Roman" pitchFamily="18" charset="0"/>
                <a:cs typeface="Arial" pitchFamily="34" charset="0"/>
              </a:rPr>
              <a:t>Tất cả các constructor này sẽ  đưa ra </a:t>
            </a:r>
            <a:r>
              <a:rPr kumimoji="0" lang="en-US" b="0" i="0" u="none" strike="noStrike" cap="none" normalizeH="0" baseline="0" smtClean="0">
                <a:ln>
                  <a:noFill/>
                </a:ln>
                <a:effectLst/>
                <a:latin typeface="Arial" pitchFamily="34" charset="0"/>
                <a:ea typeface="Times New Roman" pitchFamily="18" charset="0"/>
                <a:cs typeface="Arial" pitchFamily="34" charset="0"/>
              </a:rPr>
              <a:t>ngoại </a:t>
            </a:r>
            <a:r>
              <a:rPr kumimoji="0" lang="en-US" b="0" i="0" u="none" strike="noStrike" cap="none" normalizeH="0" baseline="0" smtClean="0">
                <a:ln>
                  <a:noFill/>
                </a:ln>
                <a:effectLst/>
                <a:latin typeface="Arial" pitchFamily="34" charset="0"/>
                <a:ea typeface="Times New Roman" pitchFamily="18" charset="0"/>
                <a:cs typeface="Arial" pitchFamily="34" charset="0"/>
              </a:rPr>
              <a:t>lệ</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Arial" pitchFamily="34" charset="0"/>
                <a:ea typeface="Times New Roman" pitchFamily="18" charset="0"/>
                <a:cs typeface="Arial" pitchFamily="34" charset="0"/>
              </a:rPr>
              <a:t>MalformedURLException (URL không  đúng khuôn </a:t>
            </a:r>
            <a:r>
              <a:rPr kumimoji="0" lang="en-US" b="0" i="0" u="none" strike="noStrike" cap="none" normalizeH="0" baseline="0" smtClean="0">
                <a:ln>
                  <a:noFill/>
                </a:ln>
                <a:effectLst/>
                <a:latin typeface="Arial" pitchFamily="34" charset="0"/>
                <a:ea typeface="Times New Roman" pitchFamily="18" charset="0"/>
                <a:cs typeface="Arial" pitchFamily="34" charset="0"/>
              </a:rPr>
              <a:t>dạng</a:t>
            </a:r>
            <a:r>
              <a:rPr kumimoji="0" lang="en-US" b="0" i="0" u="none" strike="noStrike" cap="none" normalizeH="0" baseline="0" smtClean="0">
                <a:ln>
                  <a:noFill/>
                </a:ln>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Arial" pitchFamily="34" charset="0"/>
                <a:ea typeface="Times New Roman" pitchFamily="18" charset="0"/>
                <a:cs typeface="Arial" pitchFamily="34" charset="0"/>
              </a:rPr>
              <a:t>nếu ta tạo ra một </a:t>
            </a:r>
            <a:r>
              <a:rPr kumimoji="0" lang="en-US" b="0" i="0" u="none" strike="noStrike" cap="none" normalizeH="0" baseline="0" smtClean="0">
                <a:ln>
                  <a:noFill/>
                </a:ln>
                <a:effectLst/>
                <a:latin typeface="Arial" pitchFamily="34" charset="0"/>
                <a:ea typeface="Times New Roman" pitchFamily="18" charset="0"/>
                <a:cs typeface="Arial" pitchFamily="34" charset="0"/>
              </a:rPr>
              <a:t>URL </a:t>
            </a:r>
            <a:r>
              <a:rPr lang="en-US">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Arial" pitchFamily="34" charset="0"/>
                <a:ea typeface="Times New Roman" pitchFamily="18" charset="0"/>
                <a:cs typeface="Arial" pitchFamily="34" charset="0"/>
              </a:rPr>
              <a:t>cho </a:t>
            </a:r>
            <a:r>
              <a:rPr kumimoji="0" lang="en-US" b="0" i="0" u="none" strike="noStrike" cap="none" normalizeH="0" baseline="0" smtClean="0">
                <a:ln>
                  <a:noFill/>
                </a:ln>
                <a:effectLst/>
                <a:latin typeface="Arial" pitchFamily="34" charset="0"/>
                <a:ea typeface="Times New Roman" pitchFamily="18" charset="0"/>
                <a:cs typeface="Arial" pitchFamily="34" charset="0"/>
              </a:rPr>
              <a:t>một giao thức mà nó </a:t>
            </a:r>
            <a:r>
              <a:rPr kumimoji="0" lang="en-US" b="0" i="0" u="none" strike="noStrike" cap="none" normalizeH="0" baseline="0" smtClean="0">
                <a:ln>
                  <a:noFill/>
                </a:ln>
                <a:effectLst/>
                <a:latin typeface="Arial" pitchFamily="34" charset="0"/>
                <a:ea typeface="Times New Roman" pitchFamily="18" charset="0"/>
                <a:cs typeface="Arial" pitchFamily="34" charset="0"/>
              </a:rPr>
              <a:t>không </a:t>
            </a:r>
            <a:r>
              <a:rPr kumimoji="0" lang="en-US" b="0" i="0" u="none" strike="noStrike" cap="none" normalizeH="0" baseline="0" smtClean="0">
                <a:ln>
                  <a:noFill/>
                </a:ln>
                <a:effectLst/>
                <a:latin typeface="Arial" pitchFamily="34" charset="0"/>
                <a:ea typeface="Times New Roman" pitchFamily="18" charset="0"/>
                <a:cs typeface="Arial" pitchFamily="34" charset="0"/>
              </a:rPr>
              <a:t>được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Arial" pitchFamily="34" charset="0"/>
                <a:ea typeface="Times New Roman" pitchFamily="18" charset="0"/>
                <a:cs typeface="Arial" pitchFamily="34" charset="0"/>
              </a:rPr>
              <a:t>hỗ </a:t>
            </a:r>
            <a:r>
              <a:rPr kumimoji="0" lang="en-US" b="0" i="0" u="none" strike="noStrike" cap="none" normalizeH="0" baseline="0" smtClean="0">
                <a:ln>
                  <a:noFill/>
                </a:ln>
                <a:effectLst/>
                <a:latin typeface="Arial" pitchFamily="34" charset="0"/>
                <a:ea typeface="Times New Roman" pitchFamily="18" charset="0"/>
                <a:cs typeface="Arial" pitchFamily="34" charset="0"/>
              </a:rPr>
              <a:t>trợ</a:t>
            </a:r>
            <a:r>
              <a:rPr kumimoji="0" lang="en-US" b="0" i="0" u="none" strike="noStrike" cap="none" normalizeH="0" baseline="0" smtClean="0">
                <a:ln>
                  <a:noFill/>
                </a:ln>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URL </a:t>
            </a:r>
            <a:r>
              <a:rPr kumimoji="0" lang="en-US" b="0" i="0" u="none" strike="noStrike" cap="none" normalizeH="0" baseline="0" smtClean="0">
                <a:ln>
                  <a:noFill/>
                </a:ln>
                <a:effectLst/>
                <a:latin typeface="Arial" pitchFamily="34" charset="0"/>
                <a:ea typeface="Times New Roman" pitchFamily="18" charset="0"/>
                <a:cs typeface="Arial" pitchFamily="34" charset="0"/>
              </a:rPr>
              <a:t>cung cấp các </a:t>
            </a:r>
            <a:r>
              <a:rPr kumimoji="0" lang="en-US" b="0" i="0" u="none" strike="noStrike" cap="none" normalizeH="0" baseline="0" smtClean="0">
                <a:ln>
                  <a:noFill/>
                </a:ln>
                <a:effectLst/>
                <a:latin typeface="Arial" pitchFamily="34" charset="0"/>
                <a:ea typeface="Times New Roman" pitchFamily="18" charset="0"/>
                <a:cs typeface="Arial" pitchFamily="34" charset="0"/>
              </a:rPr>
              <a:t>hàm </a:t>
            </a:r>
            <a:r>
              <a:rPr kumimoji="0" lang="en-US" b="0" i="0" u="none" strike="noStrike" cap="none" normalizeH="0" baseline="0" smtClean="0">
                <a:ln>
                  <a:noFill/>
                </a:ln>
                <a:effectLst/>
                <a:latin typeface="Arial" pitchFamily="34" charset="0"/>
                <a:ea typeface="Times New Roman" pitchFamily="18" charset="0"/>
                <a:cs typeface="Arial" pitchFamily="34" charset="0"/>
              </a:rPr>
              <a:t>tạo</a:t>
            </a:r>
            <a:r>
              <a:rPr kumimoji="0" lang="en-US" b="0" i="0" u="none" strike="noStrike" cap="none" normalizeH="0" smtClean="0">
                <a:ln>
                  <a:noFill/>
                </a:ln>
                <a:effectLst/>
                <a:latin typeface="Arial" pitchFamily="34" charset="0"/>
                <a:ea typeface="Times New Roman" pitchFamily="18" charset="0"/>
                <a:cs typeface="Arial" pitchFamily="34" charset="0"/>
              </a:rPr>
              <a:t> lập </a:t>
            </a:r>
            <a:r>
              <a:rPr kumimoji="0" lang="en-US" b="0" i="0" u="none" strike="noStrike" cap="none" normalizeH="0" baseline="0" smtClean="0">
                <a:ln>
                  <a:noFill/>
                </a:ln>
                <a:effectLst/>
                <a:latin typeface="Arial" pitchFamily="34" charset="0"/>
                <a:ea typeface="Times New Roman" pitchFamily="18" charset="0"/>
                <a:cs typeface="Arial" pitchFamily="34" charset="0"/>
              </a:rPr>
              <a:t>sau</a:t>
            </a: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a:r>
            <a:br>
              <a:rPr kumimoji="0" lang="en-US" b="0" i="0" u="none" strike="noStrike" cap="none" normalizeH="0" baseline="0" smtClean="0">
                <a:ln>
                  <a:noFill/>
                </a:ln>
                <a:effectLst/>
                <a:latin typeface="Arial" pitchFamily="34" charset="0"/>
                <a:ea typeface="Times New Roman" pitchFamily="18" charset="0"/>
                <a:cs typeface="Arial" pitchFamily="34" charset="0"/>
              </a:rPr>
            </a:br>
            <a:endParaRPr kumimoji="0" lang="en-US" b="0" i="0" u="none" strike="noStrike" cap="none" normalizeH="0" baseline="0" smtClean="0">
              <a:ln>
                <a:noFill/>
              </a:ln>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solidFill>
                  <a:schemeClr val="tx1"/>
                </a:solidFill>
                <a:latin typeface="Arial" pitchFamily="34" charset="0"/>
                <a:ea typeface="Times New Roman" pitchFamily="18" charset="0"/>
                <a:cs typeface="Arial" pitchFamily="34" charset="0"/>
              </a:rPr>
              <a:t>Lớp URL</a:t>
            </a:r>
            <a:endParaRPr lang="en-US"/>
          </a:p>
        </p:txBody>
      </p:sp>
      <p:sp>
        <p:nvSpPr>
          <p:cNvPr id="3" name="Rectangle 2"/>
          <p:cNvSpPr/>
          <p:nvPr/>
        </p:nvSpPr>
        <p:spPr>
          <a:xfrm>
            <a:off x="381000" y="1600200"/>
            <a:ext cx="8382000" cy="4524315"/>
          </a:xfrm>
          <a:prstGeom prst="rect">
            <a:avLst/>
          </a:prstGeom>
        </p:spPr>
        <p:txBody>
          <a:bodyPr wrap="square">
            <a:spAutoFit/>
          </a:bodyPr>
          <a:lstStyle/>
          <a:p>
            <a:pPr lvl="0"/>
            <a:endParaRPr kumimoji="0" lang="en-US" b="0" i="0" u="none" strike="noStrike" cap="none" normalizeH="0" baseline="0" smtClean="0">
              <a:ln>
                <a:noFill/>
              </a:ln>
              <a:effectLst/>
              <a:latin typeface="Arial" pitchFamily="34" charset="0"/>
              <a:ea typeface="Times New Roman" pitchFamily="18" charset="0"/>
              <a:cs typeface="Arial" pitchFamily="34"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  public URL(String url) throws MalformedURLException</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Đây là constructor đơn giản nhất; tham số của nó chỉ là một URL </a:t>
            </a: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ở dạng xâu.  </a:t>
            </a:r>
            <a:endParaRPr lang="en-US">
              <a:latin typeface="Arial" pitchFamily="34" charset="0"/>
              <a:ea typeface="Times New Roman" pitchFamily="18" charset="0"/>
              <a:cs typeface="Arial" pitchFamily="34"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Ví dụ:</a:t>
            </a:r>
            <a:endParaRPr lang="en-US">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try{</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URL u = new URL(“</a:t>
            </a:r>
            <a:r>
              <a:rPr kumimoji="0" lang="en-US" b="0" i="0" u="none" strike="noStrike" cap="none" normalizeH="0" baseline="0" smtClean="0">
                <a:ln>
                  <a:noFill/>
                </a:ln>
                <a:effectLst/>
                <a:latin typeface="inherit"/>
                <a:ea typeface="Times New Roman" pitchFamily="18" charset="0"/>
                <a:cs typeface="Arial" pitchFamily="34" charset="0"/>
              </a:rPr>
              <a:t>http://www.sun.com/index.html</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 catch(MalformedURLException e) {</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inherit"/>
                <a:ea typeface="Times New Roman" pitchFamily="18" charset="0"/>
                <a:cs typeface="Arial" pitchFamily="34" charset="0"/>
              </a:rPr>
              <a:t>System.err.println(e</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a:ea typeface="Times New Roman" pitchFamily="18" charset="0"/>
            </a:endParaRPr>
          </a:p>
          <a:p>
            <a:pPr lvl="0"/>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solidFill>
                  <a:schemeClr val="tx1"/>
                </a:solidFill>
                <a:latin typeface="Arial" pitchFamily="34" charset="0"/>
                <a:ea typeface="Times New Roman" pitchFamily="18" charset="0"/>
                <a:cs typeface="Arial" pitchFamily="34" charset="0"/>
              </a:rPr>
              <a:t>Lớp URL</a:t>
            </a:r>
            <a:endParaRPr lang="en-US"/>
          </a:p>
        </p:txBody>
      </p:sp>
      <p:sp>
        <p:nvSpPr>
          <p:cNvPr id="3" name="Rectangle 2"/>
          <p:cNvSpPr/>
          <p:nvPr/>
        </p:nvSpPr>
        <p:spPr>
          <a:xfrm>
            <a:off x="0" y="1524000"/>
            <a:ext cx="8458200" cy="4893647"/>
          </a:xfrm>
          <a:prstGeom prst="rect">
            <a:avLst/>
          </a:prstGeom>
        </p:spPr>
        <p:txBody>
          <a:bodyPr wrap="square">
            <a:spAutoFit/>
          </a:bodyPr>
          <a:lstStyle/>
          <a:p>
            <a:pPr lvl="0"/>
            <a:r>
              <a:rPr kumimoji="0" lang="en-US" b="0" i="0" u="none" strike="noStrike" cap="none" normalizeH="0" baseline="0" smtClean="0">
                <a:ln>
                  <a:noFill/>
                </a:ln>
                <a:effectLst/>
                <a:latin typeface="Arial" pitchFamily="34" charset="0"/>
                <a:ea typeface="Times New Roman" pitchFamily="18" charset="0"/>
                <a:cs typeface="Arial" pitchFamily="34" charset="0"/>
              </a:rPr>
              <a:t>•  public URL(String protocol, String host, String file) throws MalformedURLException </a:t>
            </a: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Constructor này xây dựng một URL từ các xâu phân biệt xác  định giao thức, hostname, và tệp tin. Port được thiết lập bằng -1 vì vậy cổng mặc định cho giao thức sẽ được sử dụng.</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Ví dụ:</a:t>
            </a:r>
            <a:endParaRPr lang="en-US" smtClean="0">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try{</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URL u = new URL(“http”,”/</a:t>
            </a:r>
            <a:r>
              <a:rPr kumimoji="0" lang="en-US" b="0" i="0" u="none" strike="noStrike" cap="none" normalizeH="0" baseline="0" smtClean="0">
                <a:ln>
                  <a:noFill/>
                </a:ln>
                <a:effectLst/>
                <a:latin typeface="inherit"/>
                <a:ea typeface="Times New Roman" pitchFamily="18" charset="0"/>
                <a:cs typeface="Arial" pitchFamily="34" charset="0"/>
              </a:rPr>
              <a:t>www.sun.com”,”index.html</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}catch(MalformedURLException e){</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inherit"/>
                <a:ea typeface="Times New Roman" pitchFamily="18" charset="0"/>
                <a:cs typeface="Arial" pitchFamily="34" charset="0"/>
              </a:rPr>
              <a:t>System.err.println(e</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smtClean="0">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67600" cy="1143000"/>
          </a:xfrm>
        </p:spPr>
        <p:txBody>
          <a:bodyPr/>
          <a:lstStyle/>
          <a:p>
            <a:r>
              <a:rPr lang="en-US" sz="3200" b="1" cap="none" smtClean="0">
                <a:solidFill>
                  <a:schemeClr val="tx1"/>
                </a:solidFill>
                <a:latin typeface="Arial" pitchFamily="34" charset="0"/>
                <a:ea typeface="Times New Roman" pitchFamily="18" charset="0"/>
                <a:cs typeface="Arial" pitchFamily="34" charset="0"/>
              </a:rPr>
              <a:t>Lớp URL</a:t>
            </a:r>
            <a:endParaRPr lang="en-US"/>
          </a:p>
        </p:txBody>
      </p:sp>
      <p:sp>
        <p:nvSpPr>
          <p:cNvPr id="3" name="Rectangle 2"/>
          <p:cNvSpPr/>
          <p:nvPr/>
        </p:nvSpPr>
        <p:spPr>
          <a:xfrm>
            <a:off x="152400" y="-4742467"/>
            <a:ext cx="8534400" cy="4154984"/>
          </a:xfrm>
          <a:prstGeom prst="rect">
            <a:avLst/>
          </a:prstGeom>
        </p:spPr>
        <p:txBody>
          <a:bodyPr wrap="square">
            <a:spAutoFit/>
          </a:bodyPr>
          <a:lstStyle/>
          <a:p>
            <a:pPr lvl="0"/>
            <a:r>
              <a:rPr kumimoji="0" lang="en-US" b="0" i="0" u="none" strike="noStrike" cap="none" normalizeH="0" baseline="0" smtClean="0">
                <a:ln>
                  <a:noFill/>
                </a:ln>
                <a:effectLst/>
                <a:latin typeface="Arial" pitchFamily="34" charset="0"/>
                <a:ea typeface="Times New Roman" pitchFamily="18" charset="0"/>
                <a:cs typeface="Arial" pitchFamily="34" charset="0"/>
              </a:rPr>
              <a:t>• public URL(String protocol, String host, int port, String file) throws MalformedURLException Trong một số ít trường hợp khi cổng mặc định không còn đúng, constructor này cho phép bạn xác định cổng một cách rõ ràng, là một số kiểu int. Các tham số khác giống như trên.</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Ví dụ:</a:t>
            </a:r>
            <a:endParaRPr lang="en-US">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try{</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URL u = new URL(“http”,”/</a:t>
            </a:r>
            <a:r>
              <a:rPr kumimoji="0" lang="en-US" b="0" i="0" u="none" strike="noStrike" cap="none" normalizeH="0" baseline="0" smtClean="0">
                <a:ln>
                  <a:noFill/>
                </a:ln>
                <a:effectLst/>
                <a:latin typeface="inherit"/>
                <a:ea typeface="Times New Roman" pitchFamily="18" charset="0"/>
                <a:cs typeface="Arial" pitchFamily="34" charset="0"/>
              </a:rPr>
              <a:t>www.sun.com”,80,”index.html</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}catch(MalformedURLException e){</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inherit"/>
                <a:ea typeface="Times New Roman" pitchFamily="18" charset="0"/>
                <a:cs typeface="Arial" pitchFamily="34" charset="0"/>
              </a:rPr>
              <a:t>System.err.println(e</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a:ea typeface="Times New Roman" pitchFamily="18" charset="0"/>
            </a:endParaRPr>
          </a:p>
        </p:txBody>
      </p:sp>
      <p:sp>
        <p:nvSpPr>
          <p:cNvPr id="4" name="Rectangle 3"/>
          <p:cNvSpPr/>
          <p:nvPr/>
        </p:nvSpPr>
        <p:spPr>
          <a:xfrm>
            <a:off x="152400" y="1219200"/>
            <a:ext cx="8534400" cy="5401479"/>
          </a:xfrm>
          <a:prstGeom prst="rect">
            <a:avLst/>
          </a:prstGeom>
        </p:spPr>
        <p:txBody>
          <a:bodyPr wrap="square">
            <a:spAutoFit/>
          </a:bodyPr>
          <a:lstStyle/>
          <a:p>
            <a:pPr lvl="0"/>
            <a:r>
              <a:rPr kumimoji="0" lang="en-US" sz="2300" b="0" i="0" u="none" strike="noStrike" cap="none" normalizeH="0" baseline="0" smtClean="0">
                <a:ln>
                  <a:noFill/>
                </a:ln>
                <a:effectLst/>
                <a:latin typeface="Arial" pitchFamily="34" charset="0"/>
                <a:ea typeface="Times New Roman" pitchFamily="18" charset="0"/>
                <a:cs typeface="Arial" pitchFamily="34" charset="0"/>
              </a:rPr>
              <a:t>•  public URL(URL u, String s) throws MalformedURLException</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Hàm toán</a:t>
            </a:r>
            <a:r>
              <a:rPr kumimoji="0" lang="en-US" sz="2300" b="0" i="0" u="none" strike="noStrike" cap="none" normalizeH="0" smtClean="0">
                <a:ln>
                  <a:noFill/>
                </a:ln>
                <a:effectLst/>
                <a:latin typeface="Arial" pitchFamily="34" charset="0"/>
                <a:ea typeface="Times New Roman" pitchFamily="18" charset="0"/>
                <a:cs typeface="Arial" pitchFamily="34" charset="0"/>
              </a:rPr>
              <a:t> tử </a:t>
            </a:r>
            <a:r>
              <a:rPr kumimoji="0" lang="en-US" sz="2300" b="0" i="0" u="none" strike="noStrike" cap="none" normalizeH="0" baseline="0" smtClean="0">
                <a:ln>
                  <a:noFill/>
                </a:ln>
                <a:effectLst/>
                <a:latin typeface="Arial" pitchFamily="34" charset="0"/>
                <a:ea typeface="Times New Roman" pitchFamily="18" charset="0"/>
                <a:cs typeface="Arial" pitchFamily="34" charset="0"/>
              </a:rPr>
              <a:t>này xây dựng một URL tuyệt đối từ URL tương đối; có thể là đây là constructor bạn sẽ sử dụng thường xuyên.</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Ví dụ:</a:t>
            </a:r>
            <a:endParaRPr lang="en-US" sz="2300" smtClean="0">
              <a:ea typeface="Times New Roman" pitchFamily="18" charset="0"/>
            </a:endParaRPr>
          </a:p>
          <a:p>
            <a:pPr lvl="0"/>
            <a:r>
              <a:rPr kumimoji="0" lang="en-US" sz="2300" b="0" i="0" u="none" strike="noStrike" cap="none" normalizeH="0" baseline="0" smtClean="0">
                <a:ln>
                  <a:noFill/>
                </a:ln>
                <a:effectLst/>
                <a:latin typeface="Arial" pitchFamily="34" charset="0"/>
                <a:ea typeface="Times New Roman" pitchFamily="18" charset="0"/>
                <a:cs typeface="Arial" pitchFamily="34" charset="0"/>
              </a:rPr>
              <a:t>URL u1,u2;</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try{</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URL u1= new URL(“</a:t>
            </a:r>
            <a:r>
              <a:rPr kumimoji="0" lang="en-US" sz="2300" b="0" i="0" u="none" strike="noStrike" cap="none" normalizeH="0" baseline="0" smtClean="0">
                <a:ln>
                  <a:noFill/>
                </a:ln>
                <a:effectLst/>
                <a:latin typeface="inherit"/>
                <a:ea typeface="Times New Roman" pitchFamily="18" charset="0"/>
                <a:cs typeface="Arial" pitchFamily="34" charset="0"/>
              </a:rPr>
              <a:t>http://www.macfaq.com/index.html</a:t>
            </a: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URL u2 = new URL(u1,”</a:t>
            </a:r>
            <a:r>
              <a:rPr kumimoji="0" lang="en-US" sz="2300" b="0" i="0" u="none" strike="noStrike" cap="none" normalizeH="0" baseline="0" smtClean="0">
                <a:ln>
                  <a:noFill/>
                </a:ln>
                <a:effectLst/>
                <a:latin typeface="inherit"/>
                <a:ea typeface="Times New Roman" pitchFamily="18" charset="0"/>
                <a:cs typeface="Arial" pitchFamily="34" charset="0"/>
              </a:rPr>
              <a:t>vendor.html</a:t>
            </a: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}catch(MalformedURLException e) {</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inherit"/>
                <a:ea typeface="Times New Roman" pitchFamily="18" charset="0"/>
                <a:cs typeface="Arial" pitchFamily="34" charset="0"/>
              </a:rPr>
              <a:t>System.err.println(e</a:t>
            </a: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endParaRPr lang="en-US" sz="2300" smtClean="0">
              <a:ea typeface="Times New Roman" pitchFamily="18" charset="0"/>
            </a:endParaRPr>
          </a:p>
          <a:p>
            <a:pPr lvl="0"/>
            <a:r>
              <a:rPr kumimoji="0" lang="en-US" sz="2300" b="0" i="0" u="none" strike="noStrike" cap="none" normalizeH="0" baseline="0" smtClean="0">
                <a:ln>
                  <a:noFill/>
                </a:ln>
                <a:effectLst/>
                <a:latin typeface="Arial" pitchFamily="34" charset="0"/>
                <a:ea typeface="Times New Roman" pitchFamily="18" charset="0"/>
                <a:cs typeface="Arial" pitchFamily="34" charset="0"/>
              </a:rPr>
              <a:t>Tên file được loại khỏi đường dẫn của u1, và tên file mới </a:t>
            </a:r>
            <a:r>
              <a:rPr kumimoji="0" lang="en-US" sz="2300" b="0" i="0" u="none" strike="noStrike" cap="none" normalizeH="0" baseline="0" smtClean="0">
                <a:ln>
                  <a:noFill/>
                </a:ln>
                <a:effectLst/>
                <a:latin typeface="inherit"/>
                <a:ea typeface="Times New Roman" pitchFamily="18" charset="0"/>
                <a:cs typeface="Arial" pitchFamily="34" charset="0"/>
              </a:rPr>
              <a:t>vendor.html</a:t>
            </a:r>
            <a:r>
              <a:rPr kumimoji="0" lang="en-US" sz="2300" b="0" i="0" u="none" strike="noStrike" cap="none" normalizeH="0" baseline="0" smtClean="0">
                <a:ln>
                  <a:noFill/>
                </a:ln>
                <a:effectLst/>
                <a:latin typeface="Arial" pitchFamily="34" charset="0"/>
                <a:ea typeface="Times New Roman" pitchFamily="18" charset="0"/>
                <a:cs typeface="Arial" pitchFamily="34" charset="0"/>
              </a:rPr>
              <a:t> được gán vào để tạo lên u2. Constructor này đặc biệt hữu ích khi bạn muốn duyệt qua một danh sách các file mà tất cả cùng nằm trong một thư mục</a:t>
            </a:r>
            <a:endParaRPr lang="en-US" sz="23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none" smtClean="0">
                <a:latin typeface="Arial" pitchFamily="34" charset="0"/>
                <a:ea typeface="Times New Roman" pitchFamily="18" charset="0"/>
                <a:cs typeface="Arial" pitchFamily="34" charset="0"/>
              </a:rPr>
              <a:t>Phân tích một URL thành các thành phần</a:t>
            </a:r>
            <a:endParaRPr lang="en-US"/>
          </a:p>
        </p:txBody>
      </p:sp>
      <p:sp>
        <p:nvSpPr>
          <p:cNvPr id="642050" name="Rectangle 2"/>
          <p:cNvSpPr>
            <a:spLocks noChangeArrowheads="1"/>
          </p:cNvSpPr>
          <p:nvPr/>
        </p:nvSpPr>
        <p:spPr bwMode="auto">
          <a:xfrm>
            <a:off x="381000" y="1307068"/>
            <a:ext cx="8458200" cy="4154984"/>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Có sáu trường thông tin trong lớp URL: giao thức, port, file, mục tham chiếu tài </a:t>
            </a:r>
            <a:r>
              <a:rPr kumimoji="0" lang="en-US" b="0" i="0" u="none" strike="noStrike" cap="none" normalizeH="0" baseline="0" smtClean="0">
                <a:ln>
                  <a:noFill/>
                </a:ln>
                <a:effectLst/>
                <a:latin typeface="Arial" pitchFamily="34" charset="0"/>
                <a:ea typeface="Times New Roman" pitchFamily="18" charset="0"/>
                <a:cs typeface="Arial" pitchFamily="34" charset="0"/>
              </a:rPr>
              <a:t>liệu</a:t>
            </a:r>
            <a:r>
              <a:rPr kumimoji="0" lang="en-US" b="0" i="0" u="none" strike="noStrike" cap="none" normalizeH="0" baseline="0" smtClean="0">
                <a:ln>
                  <a:noFill/>
                </a:ln>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getProtocol()</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getProtocol() trả về một xâu ký tự biểu diễn phần giao thức </a:t>
            </a:r>
            <a:r>
              <a:rPr kumimoji="0" lang="en-US" b="0" i="0" u="none" strike="noStrike" cap="none" normalizeH="0" baseline="0" smtClean="0">
                <a:ln>
                  <a:noFill/>
                </a:ln>
                <a:effectLst/>
                <a:latin typeface="Arial" pitchFamily="34" charset="0"/>
                <a:ea typeface="Times New Roman" pitchFamily="18" charset="0"/>
                <a:cs typeface="Arial" pitchFamily="34" charset="0"/>
              </a:rPr>
              <a:t>của </a:t>
            </a:r>
            <a:r>
              <a:rPr kumimoji="0" lang="en-US" b="0" i="0" u="none" strike="noStrike" cap="none" normalizeH="0" baseline="0" smtClean="0">
                <a:ln>
                  <a:noFill/>
                </a:ln>
                <a:effectLst/>
                <a:latin typeface="Arial" pitchFamily="34" charset="0"/>
                <a:ea typeface="Times New Roman" pitchFamily="18" charset="0"/>
                <a:cs typeface="Arial" pitchFamily="34" charset="0"/>
              </a:rPr>
              <a:t>URL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getHost()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getHost() trả về một xâu ký tự biểu diễn phần hostname của URL.</a:t>
            </a:r>
            <a:endParaRPr kumimoji="0" lang="en-US" b="0" i="0" u="none" strike="noStrike" cap="none" normalizeH="0" baseline="0" smtClean="0">
              <a:ln>
                <a:noFill/>
              </a:ln>
              <a:effectLst/>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latin typeface="Arial" pitchFamily="34" charset="0"/>
                <a:ea typeface="Times New Roman" pitchFamily="18" charset="0"/>
                <a:cs typeface="Arial" pitchFamily="34" charset="0"/>
              </a:rPr>
              <a:t>Phân tích một URL thành các thành phần</a:t>
            </a:r>
            <a:endParaRPr lang="en-US"/>
          </a:p>
        </p:txBody>
      </p:sp>
      <p:sp>
        <p:nvSpPr>
          <p:cNvPr id="646145" name="Rectangle 1"/>
          <p:cNvSpPr>
            <a:spLocks noChangeArrowheads="1"/>
          </p:cNvSpPr>
          <p:nvPr/>
        </p:nvSpPr>
        <p:spPr bwMode="auto">
          <a:xfrm>
            <a:off x="152400" y="1676400"/>
            <a:ext cx="8458200" cy="4524315"/>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int getPort()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getPort() trả về một số nguyên kiểu int biểu diễn số hiệu cổng có trong URL.</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int getDefaultPort()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getDefautlPort() trả về số hiệu cổng mặc định cho giao thức của URL</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getFile()</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getFile() trả về một xâu ký tự chứa phần đường dẫn của một URL; Java không phân chia một URL thành các phần đường dẫn và phần tệp tin riêng biệt.</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getRef()</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này trả về phần định danh đoạn của URL</a:t>
            </a:r>
            <a:endParaRPr kumimoji="0" lang="en-US" b="0" i="0" u="none" strike="noStrike" cap="none" normalizeH="0" baseline="0" smtClean="0">
              <a:ln>
                <a:noFill/>
              </a:ln>
              <a:effectLst/>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685800" y="152400"/>
            <a:ext cx="7772400" cy="914400"/>
          </a:xfrm>
        </p:spPr>
        <p:txBody>
          <a:bodyPr/>
          <a:lstStyle/>
          <a:p>
            <a:r>
              <a:rPr lang="en-US" sz="4800" b="1"/>
              <a:t>Lập trình Socket TCP</a:t>
            </a:r>
          </a:p>
        </p:txBody>
      </p:sp>
      <p:sp>
        <p:nvSpPr>
          <p:cNvPr id="524291" name="Rectangle 3"/>
          <p:cNvSpPr>
            <a:spLocks noGrp="1" noChangeArrowheads="1"/>
          </p:cNvSpPr>
          <p:nvPr>
            <p:ph sz="quarter" idx="1"/>
          </p:nvPr>
        </p:nvSpPr>
        <p:spPr>
          <a:xfrm>
            <a:off x="600075" y="1419225"/>
            <a:ext cx="7772400" cy="1533525"/>
          </a:xfrm>
        </p:spPr>
        <p:txBody>
          <a:bodyPr>
            <a:normAutofit fontScale="92500" lnSpcReduction="20000"/>
          </a:bodyPr>
          <a:lstStyle/>
          <a:p>
            <a:pPr>
              <a:buFont typeface="Monotype Sorts" pitchFamily="2" charset="2"/>
              <a:buNone/>
            </a:pPr>
            <a:r>
              <a:rPr lang="en-US" sz="2800" u="sng">
                <a:solidFill>
                  <a:srgbClr val="FF0000"/>
                </a:solidFill>
              </a:rPr>
              <a:t>Socket:</a:t>
            </a:r>
            <a:r>
              <a:rPr lang="en-US" sz="2800"/>
              <a:t> Là “cánh cửa” giữa tiến trình tầng ứng dụng và giao thức giao vận end-end (UCP/TCP)</a:t>
            </a:r>
          </a:p>
          <a:p>
            <a:pPr>
              <a:buFont typeface="Monotype Sorts" pitchFamily="2" charset="2"/>
              <a:buNone/>
            </a:pPr>
            <a:r>
              <a:rPr lang="en-US" sz="2800" u="sng">
                <a:solidFill>
                  <a:srgbClr val="FF0000"/>
                </a:solidFill>
              </a:rPr>
              <a:t>TCP:</a:t>
            </a:r>
            <a:r>
              <a:rPr lang="en-US" sz="2800"/>
              <a:t> là dịch vụ truyền tin cậy theo </a:t>
            </a:r>
            <a:r>
              <a:rPr lang="en-US" sz="2800" b="1">
                <a:solidFill>
                  <a:schemeClr val="accent2"/>
                </a:solidFill>
              </a:rPr>
              <a:t>bytes</a:t>
            </a:r>
            <a:r>
              <a:rPr lang="en-US" sz="2800">
                <a:solidFill>
                  <a:schemeClr val="accent2"/>
                </a:solidFill>
              </a:rPr>
              <a:t> </a:t>
            </a:r>
            <a:r>
              <a:rPr lang="en-US" sz="2800"/>
              <a:t>từ tiến trình này đến tiến trình khác.</a:t>
            </a:r>
          </a:p>
        </p:txBody>
      </p:sp>
      <p:graphicFrame>
        <p:nvGraphicFramePr>
          <p:cNvPr id="524292" name="Object 4"/>
          <p:cNvGraphicFramePr>
            <a:graphicFrameLocks noChangeAspect="1"/>
          </p:cNvGraphicFramePr>
          <p:nvPr/>
        </p:nvGraphicFramePr>
        <p:xfrm>
          <a:off x="2073275" y="3513138"/>
          <a:ext cx="1123950" cy="892175"/>
        </p:xfrm>
        <a:graphic>
          <a:graphicData uri="http://schemas.openxmlformats.org/presentationml/2006/ole">
            <p:oleObj spid="_x0000_s524292" name="ClipArt" r:id="rId3" imgW="1305000" imgH="1085760" progId="MS_ClipArt_Gallery.2">
              <p:embed/>
            </p:oleObj>
          </a:graphicData>
        </a:graphic>
      </p:graphicFrame>
      <p:grpSp>
        <p:nvGrpSpPr>
          <p:cNvPr id="524293" name="Group 5"/>
          <p:cNvGrpSpPr>
            <a:grpSpLocks/>
          </p:cNvGrpSpPr>
          <p:nvPr/>
        </p:nvGrpSpPr>
        <p:grpSpPr bwMode="auto">
          <a:xfrm>
            <a:off x="2116138" y="3854450"/>
            <a:ext cx="1136650" cy="1584325"/>
            <a:chOff x="649" y="2260"/>
            <a:chExt cx="716" cy="998"/>
          </a:xfrm>
        </p:grpSpPr>
        <p:sp>
          <p:nvSpPr>
            <p:cNvPr id="524294"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p:spPr>
          <p:txBody>
            <a:bodyPr wrap="none" anchor="ctr"/>
            <a:lstStyle/>
            <a:p>
              <a:pPr algn="ctr"/>
              <a:endParaRPr lang="en-US">
                <a:solidFill>
                  <a:schemeClr val="bg1"/>
                </a:solidFill>
              </a:endParaRPr>
            </a:p>
          </p:txBody>
        </p:sp>
        <p:sp>
          <p:nvSpPr>
            <p:cNvPr id="524295" name="Text Box 7"/>
            <p:cNvSpPr txBox="1">
              <a:spLocks noChangeArrowheads="1"/>
            </p:cNvSpPr>
            <p:nvPr/>
          </p:nvSpPr>
          <p:spPr bwMode="auto">
            <a:xfrm>
              <a:off x="694" y="2260"/>
              <a:ext cx="631" cy="231"/>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process</a:t>
              </a:r>
              <a:endParaRPr lang="en-US" sz="1800"/>
            </a:p>
          </p:txBody>
        </p:sp>
        <p:grpSp>
          <p:nvGrpSpPr>
            <p:cNvPr id="524296" name="Group 8"/>
            <p:cNvGrpSpPr>
              <a:grpSpLocks/>
            </p:cNvGrpSpPr>
            <p:nvPr/>
          </p:nvGrpSpPr>
          <p:grpSpPr bwMode="auto">
            <a:xfrm>
              <a:off x="649" y="2628"/>
              <a:ext cx="716" cy="630"/>
              <a:chOff x="637" y="2610"/>
              <a:chExt cx="716" cy="630"/>
            </a:xfrm>
          </p:grpSpPr>
          <p:sp>
            <p:nvSpPr>
              <p:cNvPr id="524297" name="Text Box 9"/>
              <p:cNvSpPr txBox="1">
                <a:spLocks noChangeArrowheads="1"/>
              </p:cNvSpPr>
              <p:nvPr/>
            </p:nvSpPr>
            <p:spPr bwMode="auto">
              <a:xfrm>
                <a:off x="637" y="2658"/>
                <a:ext cx="716" cy="577"/>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TCP with</a:t>
                </a:r>
              </a:p>
              <a:p>
                <a:pPr algn="ctr"/>
                <a:r>
                  <a:rPr lang="en-US" sz="1800">
                    <a:latin typeface="Comic Sans MS" pitchFamily="66" charset="0"/>
                  </a:rPr>
                  <a:t>buffers,</a:t>
                </a:r>
              </a:p>
              <a:p>
                <a:pPr algn="ctr"/>
                <a:r>
                  <a:rPr lang="en-US" sz="1800">
                    <a:latin typeface="Comic Sans MS" pitchFamily="66" charset="0"/>
                  </a:rPr>
                  <a:t>variables</a:t>
                </a:r>
                <a:endParaRPr lang="en-US" sz="1800"/>
              </a:p>
            </p:txBody>
          </p:sp>
          <p:sp>
            <p:nvSpPr>
              <p:cNvPr id="524298"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p:spPr>
            <p:txBody>
              <a:bodyPr wrap="none" anchor="ctr"/>
              <a:lstStyle/>
              <a:p>
                <a:endParaRPr lang="en-US"/>
              </a:p>
            </p:txBody>
          </p:sp>
        </p:grpSp>
        <p:grpSp>
          <p:nvGrpSpPr>
            <p:cNvPr id="524299" name="Group 11"/>
            <p:cNvGrpSpPr>
              <a:grpSpLocks/>
            </p:cNvGrpSpPr>
            <p:nvPr/>
          </p:nvGrpSpPr>
          <p:grpSpPr bwMode="auto">
            <a:xfrm>
              <a:off x="741" y="2500"/>
              <a:ext cx="561" cy="231"/>
              <a:chOff x="897" y="3736"/>
              <a:chExt cx="561" cy="231"/>
            </a:xfrm>
          </p:grpSpPr>
          <p:sp>
            <p:nvSpPr>
              <p:cNvPr id="524300" name="Rectangle 12"/>
              <p:cNvSpPr>
                <a:spLocks noChangeArrowheads="1"/>
              </p:cNvSpPr>
              <p:nvPr/>
            </p:nvSpPr>
            <p:spPr bwMode="auto">
              <a:xfrm>
                <a:off x="924" y="3774"/>
                <a:ext cx="492" cy="156"/>
              </a:xfrm>
              <a:prstGeom prst="rect">
                <a:avLst/>
              </a:prstGeom>
              <a:solidFill>
                <a:srgbClr val="FF0000"/>
              </a:solidFill>
              <a:ln w="9525">
                <a:noFill/>
                <a:miter lim="800000"/>
                <a:headEnd/>
                <a:tailEnd/>
              </a:ln>
              <a:effectLst/>
            </p:spPr>
            <p:txBody>
              <a:bodyPr wrap="none" anchor="ctr"/>
              <a:lstStyle/>
              <a:p>
                <a:endParaRPr lang="en-US"/>
              </a:p>
            </p:txBody>
          </p:sp>
          <p:sp>
            <p:nvSpPr>
              <p:cNvPr id="524301" name="Text Box 13"/>
              <p:cNvSpPr txBox="1">
                <a:spLocks noChangeArrowheads="1"/>
              </p:cNvSpPr>
              <p:nvPr/>
            </p:nvSpPr>
            <p:spPr bwMode="auto">
              <a:xfrm>
                <a:off x="897" y="3736"/>
                <a:ext cx="561" cy="231"/>
              </a:xfrm>
              <a:prstGeom prst="rect">
                <a:avLst/>
              </a:prstGeom>
              <a:noFill/>
              <a:ln w="9525">
                <a:noFill/>
                <a:miter lim="800000"/>
                <a:headEnd/>
                <a:tailEnd/>
              </a:ln>
              <a:effectLst/>
            </p:spPr>
            <p:txBody>
              <a:bodyPr wrap="none" anchor="ctr">
                <a:spAutoFit/>
              </a:bodyPr>
              <a:lstStyle/>
              <a:p>
                <a:pPr algn="ctr"/>
                <a:r>
                  <a:rPr lang="en-US" sz="1800">
                    <a:solidFill>
                      <a:schemeClr val="bg1"/>
                    </a:solidFill>
                    <a:latin typeface="Comic Sans MS" pitchFamily="66" charset="0"/>
                  </a:rPr>
                  <a:t>socket</a:t>
                </a:r>
                <a:endParaRPr lang="en-US"/>
              </a:p>
            </p:txBody>
          </p:sp>
        </p:grpSp>
      </p:grpSp>
      <p:sp>
        <p:nvSpPr>
          <p:cNvPr id="524302" name="Text Box 14"/>
          <p:cNvSpPr txBox="1">
            <a:spLocks noChangeArrowheads="1"/>
          </p:cNvSpPr>
          <p:nvPr/>
        </p:nvSpPr>
        <p:spPr bwMode="auto">
          <a:xfrm>
            <a:off x="82550" y="3743325"/>
            <a:ext cx="18653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Người phát triển</a:t>
            </a:r>
          </a:p>
          <a:p>
            <a:pPr algn="r"/>
            <a:r>
              <a:rPr lang="en-US" sz="2000">
                <a:solidFill>
                  <a:schemeClr val="accent2"/>
                </a:solidFill>
              </a:rPr>
              <a:t> điều khiển </a:t>
            </a:r>
          </a:p>
        </p:txBody>
      </p:sp>
      <p:sp>
        <p:nvSpPr>
          <p:cNvPr id="524303" name="Text Box 15"/>
          <p:cNvSpPr txBox="1">
            <a:spLocks noChangeArrowheads="1"/>
          </p:cNvSpPr>
          <p:nvPr/>
        </p:nvSpPr>
        <p:spPr bwMode="auto">
          <a:xfrm>
            <a:off x="219075" y="4610100"/>
            <a:ext cx="17002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Điều khiển bởi</a:t>
            </a:r>
          </a:p>
          <a:p>
            <a:pPr algn="r"/>
            <a:r>
              <a:rPr lang="en-US" sz="2000">
                <a:solidFill>
                  <a:schemeClr val="accent2"/>
                </a:solidFill>
              </a:rPr>
              <a:t> hệ điều hành</a:t>
            </a:r>
          </a:p>
        </p:txBody>
      </p:sp>
      <p:sp>
        <p:nvSpPr>
          <p:cNvPr id="524304"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05"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06" name="Text Box 18"/>
          <p:cNvSpPr txBox="1">
            <a:spLocks noChangeArrowheads="1"/>
          </p:cNvSpPr>
          <p:nvPr/>
        </p:nvSpPr>
        <p:spPr bwMode="auto">
          <a:xfrm>
            <a:off x="2157413" y="5600700"/>
            <a:ext cx="1038225" cy="701675"/>
          </a:xfrm>
          <a:prstGeom prst="rect">
            <a:avLst/>
          </a:prstGeom>
          <a:noFill/>
          <a:ln w="9525">
            <a:noFill/>
            <a:miter lim="800000"/>
            <a:headEnd/>
            <a:tailEnd/>
          </a:ln>
          <a:effectLst/>
        </p:spPr>
        <p:txBody>
          <a:bodyPr wrap="none" anchor="ctr">
            <a:spAutoFit/>
          </a:bodyPr>
          <a:lstStyle/>
          <a:p>
            <a:pPr algn="ctr"/>
            <a:r>
              <a:rPr lang="en-US" sz="2000">
                <a:latin typeface="Comic Sans MS" pitchFamily="66" charset="0"/>
              </a:rPr>
              <a:t>host or</a:t>
            </a:r>
          </a:p>
          <a:p>
            <a:pPr algn="ctr"/>
            <a:r>
              <a:rPr lang="en-US" sz="2000">
                <a:latin typeface="Comic Sans MS" pitchFamily="66" charset="0"/>
              </a:rPr>
              <a:t>server</a:t>
            </a:r>
            <a:endParaRPr lang="en-US"/>
          </a:p>
        </p:txBody>
      </p:sp>
      <p:graphicFrame>
        <p:nvGraphicFramePr>
          <p:cNvPr id="524307" name="Object 19"/>
          <p:cNvGraphicFramePr>
            <a:graphicFrameLocks noChangeAspect="1"/>
          </p:cNvGraphicFramePr>
          <p:nvPr/>
        </p:nvGraphicFramePr>
        <p:xfrm>
          <a:off x="5730875" y="3408363"/>
          <a:ext cx="1123950" cy="892175"/>
        </p:xfrm>
        <a:graphic>
          <a:graphicData uri="http://schemas.openxmlformats.org/presentationml/2006/ole">
            <p:oleObj spid="_x0000_s524307" name="ClipArt" r:id="rId4" imgW="1305000" imgH="1085760" progId="MS_ClipArt_Gallery.2">
              <p:embed/>
            </p:oleObj>
          </a:graphicData>
        </a:graphic>
      </p:graphicFrame>
      <p:grpSp>
        <p:nvGrpSpPr>
          <p:cNvPr id="524308" name="Group 20"/>
          <p:cNvGrpSpPr>
            <a:grpSpLocks/>
          </p:cNvGrpSpPr>
          <p:nvPr/>
        </p:nvGrpSpPr>
        <p:grpSpPr bwMode="auto">
          <a:xfrm>
            <a:off x="5773738" y="3749675"/>
            <a:ext cx="1136650" cy="1584325"/>
            <a:chOff x="649" y="2260"/>
            <a:chExt cx="716" cy="998"/>
          </a:xfrm>
        </p:grpSpPr>
        <p:sp>
          <p:nvSpPr>
            <p:cNvPr id="524309"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p:spPr>
          <p:txBody>
            <a:bodyPr wrap="none" anchor="ctr"/>
            <a:lstStyle/>
            <a:p>
              <a:pPr algn="ctr"/>
              <a:endParaRPr lang="en-US">
                <a:solidFill>
                  <a:schemeClr val="bg1"/>
                </a:solidFill>
              </a:endParaRPr>
            </a:p>
          </p:txBody>
        </p:sp>
        <p:sp>
          <p:nvSpPr>
            <p:cNvPr id="524310" name="Text Box 22"/>
            <p:cNvSpPr txBox="1">
              <a:spLocks noChangeArrowheads="1"/>
            </p:cNvSpPr>
            <p:nvPr/>
          </p:nvSpPr>
          <p:spPr bwMode="auto">
            <a:xfrm>
              <a:off x="694" y="2260"/>
              <a:ext cx="631" cy="231"/>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process</a:t>
              </a:r>
              <a:endParaRPr lang="en-US" sz="1800"/>
            </a:p>
          </p:txBody>
        </p:sp>
        <p:grpSp>
          <p:nvGrpSpPr>
            <p:cNvPr id="524311" name="Group 23"/>
            <p:cNvGrpSpPr>
              <a:grpSpLocks/>
            </p:cNvGrpSpPr>
            <p:nvPr/>
          </p:nvGrpSpPr>
          <p:grpSpPr bwMode="auto">
            <a:xfrm>
              <a:off x="649" y="2628"/>
              <a:ext cx="716" cy="630"/>
              <a:chOff x="637" y="2610"/>
              <a:chExt cx="716" cy="630"/>
            </a:xfrm>
          </p:grpSpPr>
          <p:sp>
            <p:nvSpPr>
              <p:cNvPr id="524312" name="Text Box 24"/>
              <p:cNvSpPr txBox="1">
                <a:spLocks noChangeArrowheads="1"/>
              </p:cNvSpPr>
              <p:nvPr/>
            </p:nvSpPr>
            <p:spPr bwMode="auto">
              <a:xfrm>
                <a:off x="637" y="2658"/>
                <a:ext cx="716" cy="577"/>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TCP with</a:t>
                </a:r>
              </a:p>
              <a:p>
                <a:pPr algn="ctr"/>
                <a:r>
                  <a:rPr lang="en-US" sz="1800">
                    <a:latin typeface="Comic Sans MS" pitchFamily="66" charset="0"/>
                  </a:rPr>
                  <a:t>buffers,</a:t>
                </a:r>
              </a:p>
              <a:p>
                <a:pPr algn="ctr"/>
                <a:r>
                  <a:rPr lang="en-US" sz="1800">
                    <a:latin typeface="Comic Sans MS" pitchFamily="66" charset="0"/>
                  </a:rPr>
                  <a:t>variables</a:t>
                </a:r>
                <a:endParaRPr lang="en-US" sz="1800"/>
              </a:p>
            </p:txBody>
          </p:sp>
          <p:sp>
            <p:nvSpPr>
              <p:cNvPr id="524313"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p:spPr>
            <p:txBody>
              <a:bodyPr wrap="none" anchor="ctr"/>
              <a:lstStyle/>
              <a:p>
                <a:endParaRPr lang="en-US"/>
              </a:p>
            </p:txBody>
          </p:sp>
        </p:grpSp>
        <p:grpSp>
          <p:nvGrpSpPr>
            <p:cNvPr id="524314" name="Group 26"/>
            <p:cNvGrpSpPr>
              <a:grpSpLocks/>
            </p:cNvGrpSpPr>
            <p:nvPr/>
          </p:nvGrpSpPr>
          <p:grpSpPr bwMode="auto">
            <a:xfrm>
              <a:off x="741" y="2500"/>
              <a:ext cx="561" cy="231"/>
              <a:chOff x="897" y="3736"/>
              <a:chExt cx="561" cy="231"/>
            </a:xfrm>
          </p:grpSpPr>
          <p:sp>
            <p:nvSpPr>
              <p:cNvPr id="524315" name="Rectangle 27"/>
              <p:cNvSpPr>
                <a:spLocks noChangeArrowheads="1"/>
              </p:cNvSpPr>
              <p:nvPr/>
            </p:nvSpPr>
            <p:spPr bwMode="auto">
              <a:xfrm>
                <a:off x="924" y="3774"/>
                <a:ext cx="492" cy="156"/>
              </a:xfrm>
              <a:prstGeom prst="rect">
                <a:avLst/>
              </a:prstGeom>
              <a:solidFill>
                <a:srgbClr val="FF0000"/>
              </a:solidFill>
              <a:ln w="9525">
                <a:noFill/>
                <a:miter lim="800000"/>
                <a:headEnd/>
                <a:tailEnd/>
              </a:ln>
              <a:effectLst/>
            </p:spPr>
            <p:txBody>
              <a:bodyPr wrap="none" anchor="ctr"/>
              <a:lstStyle/>
              <a:p>
                <a:endParaRPr lang="en-US"/>
              </a:p>
            </p:txBody>
          </p:sp>
          <p:sp>
            <p:nvSpPr>
              <p:cNvPr id="524316" name="Text Box 28"/>
              <p:cNvSpPr txBox="1">
                <a:spLocks noChangeArrowheads="1"/>
              </p:cNvSpPr>
              <p:nvPr/>
            </p:nvSpPr>
            <p:spPr bwMode="auto">
              <a:xfrm>
                <a:off x="897" y="3736"/>
                <a:ext cx="561" cy="231"/>
              </a:xfrm>
              <a:prstGeom prst="rect">
                <a:avLst/>
              </a:prstGeom>
              <a:noFill/>
              <a:ln w="9525">
                <a:noFill/>
                <a:miter lim="800000"/>
                <a:headEnd/>
                <a:tailEnd/>
              </a:ln>
              <a:effectLst/>
            </p:spPr>
            <p:txBody>
              <a:bodyPr wrap="none" anchor="ctr">
                <a:spAutoFit/>
              </a:bodyPr>
              <a:lstStyle/>
              <a:p>
                <a:pPr algn="ctr"/>
                <a:r>
                  <a:rPr lang="en-US" sz="1800">
                    <a:solidFill>
                      <a:schemeClr val="bg1"/>
                    </a:solidFill>
                    <a:latin typeface="Comic Sans MS" pitchFamily="66" charset="0"/>
                  </a:rPr>
                  <a:t>socket</a:t>
                </a:r>
                <a:endParaRPr lang="en-US"/>
              </a:p>
            </p:txBody>
          </p:sp>
        </p:grpSp>
      </p:grpSp>
      <p:sp>
        <p:nvSpPr>
          <p:cNvPr id="524317" name="Text Box 29"/>
          <p:cNvSpPr txBox="1">
            <a:spLocks noChangeArrowheads="1"/>
          </p:cNvSpPr>
          <p:nvPr/>
        </p:nvSpPr>
        <p:spPr bwMode="auto">
          <a:xfrm>
            <a:off x="7011988" y="3616325"/>
            <a:ext cx="1865312" cy="701675"/>
          </a:xfrm>
          <a:prstGeom prst="rect">
            <a:avLst/>
          </a:prstGeom>
          <a:noFill/>
          <a:ln w="9525">
            <a:noFill/>
            <a:miter lim="800000"/>
            <a:headEnd/>
            <a:tailEnd/>
          </a:ln>
          <a:effectLst/>
        </p:spPr>
        <p:txBody>
          <a:bodyPr wrap="none" anchor="ctr">
            <a:spAutoFit/>
          </a:bodyPr>
          <a:lstStyle/>
          <a:p>
            <a:r>
              <a:rPr lang="en-US" sz="2000">
                <a:solidFill>
                  <a:schemeClr val="accent2"/>
                </a:solidFill>
              </a:rPr>
              <a:t>Người phát triển</a:t>
            </a:r>
          </a:p>
          <a:p>
            <a:r>
              <a:rPr lang="en-US" sz="2000">
                <a:solidFill>
                  <a:schemeClr val="accent2"/>
                </a:solidFill>
              </a:rPr>
              <a:t> điều khiển</a:t>
            </a:r>
            <a:r>
              <a:rPr lang="en-US" sz="2000"/>
              <a:t> </a:t>
            </a:r>
          </a:p>
        </p:txBody>
      </p:sp>
      <p:sp>
        <p:nvSpPr>
          <p:cNvPr id="524318" name="Text Box 30"/>
          <p:cNvSpPr txBox="1">
            <a:spLocks noChangeArrowheads="1"/>
          </p:cNvSpPr>
          <p:nvPr/>
        </p:nvSpPr>
        <p:spPr bwMode="auto">
          <a:xfrm>
            <a:off x="7043738" y="4495800"/>
            <a:ext cx="1700212" cy="701675"/>
          </a:xfrm>
          <a:prstGeom prst="rect">
            <a:avLst/>
          </a:prstGeom>
          <a:noFill/>
          <a:ln w="9525">
            <a:noFill/>
            <a:miter lim="800000"/>
            <a:headEnd/>
            <a:tailEnd/>
          </a:ln>
          <a:effectLst/>
        </p:spPr>
        <p:txBody>
          <a:bodyPr wrap="none" anchor="ctr">
            <a:spAutoFit/>
          </a:bodyPr>
          <a:lstStyle/>
          <a:p>
            <a:r>
              <a:rPr lang="en-US" sz="2000">
                <a:solidFill>
                  <a:schemeClr val="accent2"/>
                </a:solidFill>
              </a:rPr>
              <a:t>Điều khiển bởi</a:t>
            </a:r>
          </a:p>
          <a:p>
            <a:r>
              <a:rPr lang="en-US" sz="2000">
                <a:solidFill>
                  <a:schemeClr val="accent2"/>
                </a:solidFill>
              </a:rPr>
              <a:t> hệ điều hành</a:t>
            </a:r>
          </a:p>
        </p:txBody>
      </p:sp>
      <p:sp>
        <p:nvSpPr>
          <p:cNvPr id="524319"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20"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21" name="Text Box 33"/>
          <p:cNvSpPr txBox="1">
            <a:spLocks noChangeArrowheads="1"/>
          </p:cNvSpPr>
          <p:nvPr/>
        </p:nvSpPr>
        <p:spPr bwMode="auto">
          <a:xfrm>
            <a:off x="5815013" y="5495925"/>
            <a:ext cx="1038225" cy="701675"/>
          </a:xfrm>
          <a:prstGeom prst="rect">
            <a:avLst/>
          </a:prstGeom>
          <a:noFill/>
          <a:ln w="9525">
            <a:noFill/>
            <a:miter lim="800000"/>
            <a:headEnd/>
            <a:tailEnd/>
          </a:ln>
          <a:effectLst/>
        </p:spPr>
        <p:txBody>
          <a:bodyPr wrap="none" anchor="ctr">
            <a:spAutoFit/>
          </a:bodyPr>
          <a:lstStyle/>
          <a:p>
            <a:pPr algn="ctr"/>
            <a:r>
              <a:rPr lang="en-US" sz="2000">
                <a:latin typeface="Comic Sans MS" pitchFamily="66" charset="0"/>
              </a:rPr>
              <a:t>host or</a:t>
            </a:r>
          </a:p>
          <a:p>
            <a:pPr algn="ctr"/>
            <a:r>
              <a:rPr lang="en-US" sz="2000">
                <a:latin typeface="Comic Sans MS" pitchFamily="66" charset="0"/>
              </a:rPr>
              <a:t>server</a:t>
            </a:r>
            <a:endParaRPr lang="en-US"/>
          </a:p>
        </p:txBody>
      </p:sp>
      <p:sp>
        <p:nvSpPr>
          <p:cNvPr id="524322" name="Freeform 34"/>
          <p:cNvSpPr>
            <a:spLocks/>
          </p:cNvSpPr>
          <p:nvPr/>
        </p:nvSpPr>
        <p:spPr bwMode="auto">
          <a:xfrm>
            <a:off x="3597275" y="4229100"/>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a:effectLst/>
        </p:spPr>
        <p:txBody>
          <a:bodyPr wrap="none" anchor="ctr"/>
          <a:lstStyle/>
          <a:p>
            <a:endParaRPr lang="en-US"/>
          </a:p>
        </p:txBody>
      </p:sp>
      <p:sp>
        <p:nvSpPr>
          <p:cNvPr id="524323" name="Text Box 35"/>
          <p:cNvSpPr txBox="1">
            <a:spLocks noChangeArrowheads="1"/>
          </p:cNvSpPr>
          <p:nvPr/>
        </p:nvSpPr>
        <p:spPr bwMode="auto">
          <a:xfrm>
            <a:off x="3935413" y="4838700"/>
            <a:ext cx="1162050" cy="396875"/>
          </a:xfrm>
          <a:prstGeom prst="rect">
            <a:avLst/>
          </a:prstGeom>
          <a:noFill/>
          <a:ln w="9525">
            <a:noFill/>
            <a:miter lim="800000"/>
            <a:headEnd/>
            <a:tailEnd/>
          </a:ln>
          <a:effectLst/>
        </p:spPr>
        <p:txBody>
          <a:bodyPr wrap="none" anchor="ctr">
            <a:spAutoFit/>
          </a:bodyPr>
          <a:lstStyle/>
          <a:p>
            <a:pPr algn="ctr"/>
            <a:r>
              <a:rPr lang="en-US" sz="2000">
                <a:latin typeface="Comic Sans MS" pitchFamily="66" charset="0"/>
              </a:rPr>
              <a:t>internet</a:t>
            </a:r>
            <a:endParaRPr lang="en-US"/>
          </a:p>
        </p:txBody>
      </p:sp>
      <p:sp>
        <p:nvSpPr>
          <p:cNvPr id="524324"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p:spPr>
        <p:txBody>
          <a:bodyPr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cap="none" smtClean="0">
                <a:latin typeface="Arial" pitchFamily="34" charset="0"/>
                <a:ea typeface="Times New Roman" pitchFamily="18" charset="0"/>
                <a:cs typeface="Arial" pitchFamily="34" charset="0"/>
              </a:rPr>
              <a:t>Tìm kiếm dữ liệu từ một URL</a:t>
            </a:r>
            <a:r>
              <a:rPr lang="en-US" sz="3200" cap="none" smtClean="0">
                <a:latin typeface="Times New Roman" pitchFamily="18" charset="0"/>
                <a:ea typeface="Times New Roman" pitchFamily="18" charset="0"/>
              </a:rPr>
              <a:t/>
            </a:r>
            <a:br>
              <a:rPr lang="en-US" sz="3200" cap="none" smtClean="0">
                <a:latin typeface="Times New Roman" pitchFamily="18" charset="0"/>
                <a:ea typeface="Times New Roman" pitchFamily="18" charset="0"/>
              </a:rPr>
            </a:br>
            <a:endParaRPr lang="en-US"/>
          </a:p>
        </p:txBody>
      </p:sp>
      <p:sp>
        <p:nvSpPr>
          <p:cNvPr id="647169" name="Rectangle 1"/>
          <p:cNvSpPr>
            <a:spLocks noChangeArrowheads="1"/>
          </p:cNvSpPr>
          <p:nvPr/>
        </p:nvSpPr>
        <p:spPr bwMode="auto">
          <a:xfrm>
            <a:off x="0" y="1216222"/>
            <a:ext cx="9144000" cy="3785652"/>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Arial" pitchFamily="34" charset="0"/>
                <a:ea typeface="Times New Roman" pitchFamily="18" charset="0"/>
                <a:cs typeface="Arial" pitchFamily="34" charset="0"/>
              </a:rPr>
              <a:t>Lớp</a:t>
            </a:r>
            <a:r>
              <a:rPr kumimoji="0" lang="en-US" sz="2000" b="0" i="0" u="none" strike="noStrike" cap="none" normalizeH="0" baseline="0" smtClean="0">
                <a:ln>
                  <a:noFill/>
                </a:ln>
                <a:effectLst/>
                <a:latin typeface="Arial" pitchFamily="34" charset="0"/>
                <a:ea typeface="Times New Roman" pitchFamily="18" charset="0"/>
                <a:cs typeface="Arial" pitchFamily="34" charset="0"/>
              </a:rPr>
              <a:t> </a:t>
            </a:r>
            <a:r>
              <a:rPr kumimoji="0" lang="en-US" sz="2000" b="0" i="0" u="none" strike="noStrike" cap="none" normalizeH="0" baseline="0" smtClean="0">
                <a:ln>
                  <a:noFill/>
                </a:ln>
                <a:effectLst/>
                <a:latin typeface="inherit"/>
                <a:ea typeface="Times New Roman" pitchFamily="18" charset="0"/>
                <a:cs typeface="Arial" pitchFamily="34" charset="0"/>
              </a:rPr>
              <a:t>java.net.URL</a:t>
            </a:r>
            <a:r>
              <a:rPr kumimoji="0" lang="en-US" sz="2000" b="0" i="0" u="none" strike="noStrike" cap="none" normalizeH="0" baseline="0" smtClean="0">
                <a:ln>
                  <a:noFill/>
                </a:ln>
                <a:effectLst/>
                <a:latin typeface="Arial" pitchFamily="34" charset="0"/>
                <a:ea typeface="Times New Roman" pitchFamily="18" charset="0"/>
                <a:cs typeface="Arial" pitchFamily="34" charset="0"/>
              </a:rPr>
              <a:t> có ba phương thức để tìm kiếm dữ liệu từ một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Arial" pitchFamily="34" charset="0"/>
                <a:ea typeface="Times New Roman" pitchFamily="18" charset="0"/>
                <a:cs typeface="Arial" pitchFamily="34" charset="0"/>
              </a:rPr>
              <a:t>•  public final InputStream  openStream() throws </a:t>
            </a:r>
            <a:r>
              <a:rPr kumimoji="0" lang="en-US" sz="2000" b="0" i="0" u="none" strike="noStrike" cap="none" normalizeH="0" baseline="0" smtClean="0">
                <a:ln>
                  <a:noFill/>
                </a:ln>
                <a:effectLst/>
                <a:latin typeface="inherit"/>
                <a:ea typeface="Times New Roman" pitchFamily="18" charset="0"/>
                <a:cs typeface="Arial" pitchFamily="34" charset="0"/>
              </a:rPr>
              <a:t>java.io.IOException</a:t>
            </a:r>
            <a:r>
              <a:rPr kumimoji="0" lang="en-US" sz="2000" b="0" i="0" u="none" strike="noStrike" cap="none" normalizeH="0" baseline="0" smtClean="0">
                <a:ln>
                  <a:noFill/>
                </a:ln>
                <a:effectLst/>
                <a:latin typeface="Arial" pitchFamily="34" charset="0"/>
                <a:ea typeface="Times New Roman" pitchFamily="18" charset="0"/>
                <a:cs typeface="Arial" pitchFamily="34" charset="0"/>
              </a:rPr>
              <a:t/>
            </a:r>
            <a:br>
              <a:rPr kumimoji="0" lang="en-US" sz="2000" b="0" i="0" u="none" strike="noStrike" cap="none" normalizeH="0" baseline="0" smtClean="0">
                <a:ln>
                  <a:noFill/>
                </a:ln>
                <a:effectLst/>
                <a:latin typeface="Arial" pitchFamily="34" charset="0"/>
                <a:ea typeface="Times New Roman" pitchFamily="18" charset="0"/>
                <a:cs typeface="Arial" pitchFamily="34" charset="0"/>
              </a:rPr>
            </a:br>
            <a:r>
              <a:rPr kumimoji="0" lang="en-US" sz="2000" b="0" i="0" u="none" strike="noStrike" cap="none" normalizeH="0" baseline="0" smtClean="0">
                <a:ln>
                  <a:noFill/>
                </a:ln>
                <a:effectLst/>
                <a:latin typeface="Arial" pitchFamily="34" charset="0"/>
                <a:ea typeface="Times New Roman" pitchFamily="18" charset="0"/>
                <a:cs typeface="Arial" pitchFamily="34" charset="0"/>
              </a:rPr>
              <a:t>Phương thức này kết nối tới một tài nguyên được tham chiếu bởi một URL, thực hiện cơ chế bắt tay cần thiết giữa client và server, và trả về một luồng nhập </a:t>
            </a:r>
            <a:r>
              <a:rPr kumimoji="0" lang="en-US" sz="2000" b="0" i="0" u="none" strike="noStrike" cap="none" normalizeH="0" baseline="0" smtClean="0">
                <a:ln>
                  <a:noFill/>
                </a:ln>
                <a:effectLst/>
                <a:latin typeface="Arial" pitchFamily="34" charset="0"/>
                <a:ea typeface="Times New Roman" pitchFamily="18" charset="0"/>
                <a:cs typeface="Arial" pitchFamily="34" charset="0"/>
              </a:rPr>
              <a:t>InputStream</a:t>
            </a:r>
            <a:r>
              <a:rPr kumimoji="0" lang="en-US" sz="2000" b="0" i="0" u="none" strike="noStrike" cap="none" normalizeH="0" baseline="0" smtClean="0">
                <a:ln>
                  <a:noFill/>
                </a:ln>
                <a:effectLst/>
                <a:latin typeface="Arial" pitchFamily="34" charset="0"/>
                <a:ea typeface="Times New Roman" pitchFamily="18" charset="0"/>
                <a:cs typeface="Arial" pitchFamily="34" charset="0"/>
              </a:rPr>
              <a:t>.</a:t>
            </a:r>
          </a:p>
          <a:p>
            <a:r>
              <a:rPr lang="en-US" sz="2000"/>
              <a:t>•  public URLConnection openConnection() throws java.io.IOException</a:t>
            </a:r>
          </a:p>
          <a:p>
            <a:r>
              <a:rPr lang="en-US" sz="2000"/>
              <a:t>Phương thức opeConnection() mở một socket tới một URL xác định và trả về một đối tượng URL. Một  đối tượng URLConnection biểu diễn một liên kết mở tới một tài nguyên mạng. Nếu lời gọi phương thức thất bại nó đưa ra ngoại lệ </a:t>
            </a:r>
            <a:r>
              <a:rPr lang="en-US" sz="2000"/>
              <a:t>IOException</a:t>
            </a:r>
            <a:r>
              <a:rPr lang="en-US" sz="2000" smtClean="0"/>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Arial" pitchFamily="34" charset="0"/>
                <a:ea typeface="Times New Roman" pitchFamily="18" charset="0"/>
                <a:cs typeface="Arial" pitchFamily="34" charset="0"/>
              </a:rPr>
              <a:t/>
            </a:r>
            <a:br>
              <a:rPr kumimoji="0" lang="en-US" sz="2000" b="0" i="0" u="none" strike="noStrike" cap="none" normalizeH="0" baseline="0" smtClean="0">
                <a:ln>
                  <a:noFill/>
                </a:ln>
                <a:effectLst/>
                <a:latin typeface="Arial" pitchFamily="34" charset="0"/>
                <a:ea typeface="Times New Roman" pitchFamily="18" charset="0"/>
                <a:cs typeface="Arial" pitchFamily="34" charset="0"/>
              </a:rPr>
            </a:br>
            <a:r>
              <a:rPr kumimoji="0" lang="en-US" sz="2000" b="0" i="0" u="none" strike="noStrike" cap="none" normalizeH="0" baseline="0" smtClean="0">
                <a:ln>
                  <a:noFill/>
                </a:ln>
                <a:effectLst/>
                <a:latin typeface="Arial" pitchFamily="34" charset="0"/>
                <a:ea typeface="Times New Roman" pitchFamily="18" charset="0"/>
                <a:cs typeface="Arial" pitchFamily="34" charset="0"/>
              </a:rPr>
              <a:t/>
            </a:r>
            <a:br>
              <a:rPr kumimoji="0" lang="en-US" sz="2000" b="0" i="0" u="none" strike="noStrike" cap="none" normalizeH="0" baseline="0" smtClean="0">
                <a:ln>
                  <a:noFill/>
                </a:ln>
                <a:effectLst/>
                <a:latin typeface="Arial" pitchFamily="34" charset="0"/>
                <a:ea typeface="Times New Roman" pitchFamily="18" charset="0"/>
                <a:cs typeface="Arial" pitchFamily="34" charset="0"/>
              </a:rPr>
            </a:br>
            <a:endParaRPr kumimoji="0" lang="en-US" sz="2000" b="0" i="0" u="none" strike="noStrike" cap="none" normalizeH="0" baseline="0" smtClean="0">
              <a:ln>
                <a:noFill/>
              </a:ln>
              <a:effectLst/>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latin typeface="Arial" pitchFamily="34" charset="0"/>
                <a:ea typeface="Times New Roman" pitchFamily="18" charset="0"/>
                <a:cs typeface="Arial" pitchFamily="34" charset="0"/>
              </a:rPr>
              <a:t>Tìm kiếm dữ liệu từ một URL</a:t>
            </a:r>
            <a:endParaRPr lang="en-US"/>
          </a:p>
        </p:txBody>
      </p:sp>
      <p:sp>
        <p:nvSpPr>
          <p:cNvPr id="3" name="Rectangle 2"/>
          <p:cNvSpPr/>
          <p:nvPr/>
        </p:nvSpPr>
        <p:spPr>
          <a:xfrm>
            <a:off x="228600" y="1524000"/>
            <a:ext cx="8458200" cy="4524315"/>
          </a:xfrm>
          <a:prstGeom prst="rect">
            <a:avLst/>
          </a:prstGeom>
        </p:spPr>
        <p:txBody>
          <a:bodyPr wrap="square">
            <a:spAutoFit/>
          </a:bodyPr>
          <a:lstStyle/>
          <a:p>
            <a:r>
              <a:rPr lang="en-US" smtClean="0"/>
              <a:t>•  public final Object getConetent() throws java.io.IOException</a:t>
            </a:r>
          </a:p>
          <a:p>
            <a:r>
              <a:rPr lang="en-US" smtClean="0"/>
              <a:t>Phương thức này cung cấp cách thứ ba để tải dữ liệu được tham chiếu bởi một URL. Phương thức getContent() tìm kiếm dữ liệu  được tham chiếu bởi một URL và chuyển nó thành một kiểu đối tượng nào đó. Nếu đối tượng tham chiếu tới một kiểu đối tượng văn bản nào đó như tệp tin ASCII hoặc tệp HTML, đối tượng được trả về thông thường sẽ là một kiểu luồng nhập InputStream nào đó. Nếu URL tham chiếu tới một đối tượng  ảnh như  ảnh GIF hoặc JPEG thì phương thức getContent() trả về  đối tượng java.awt.ImageProducer</a:t>
            </a:r>
          </a:p>
          <a:p>
            <a:endParaRPr lang="en-US" smtClean="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685800" y="285750"/>
            <a:ext cx="7772400" cy="704850"/>
          </a:xfrm>
        </p:spPr>
        <p:txBody>
          <a:bodyPr>
            <a:normAutofit/>
          </a:bodyPr>
          <a:lstStyle/>
          <a:p>
            <a:r>
              <a:rPr lang="en-US" b="1"/>
              <a:t>Lập trình Socket: tham khảo</a:t>
            </a:r>
          </a:p>
        </p:txBody>
      </p:sp>
      <p:sp>
        <p:nvSpPr>
          <p:cNvPr id="539651" name="Rectangle 3"/>
          <p:cNvSpPr>
            <a:spLocks noGrp="1" noChangeArrowheads="1"/>
          </p:cNvSpPr>
          <p:nvPr>
            <p:ph sz="quarter" idx="1"/>
          </p:nvPr>
        </p:nvSpPr>
        <p:spPr>
          <a:xfrm>
            <a:off x="271463" y="1295400"/>
            <a:ext cx="8643937" cy="5029200"/>
          </a:xfrm>
        </p:spPr>
        <p:txBody>
          <a:bodyPr>
            <a:normAutofit lnSpcReduction="10000"/>
          </a:bodyPr>
          <a:lstStyle/>
          <a:p>
            <a:pPr>
              <a:lnSpc>
                <a:spcPct val="90000"/>
              </a:lnSpc>
              <a:buFont typeface="Monotype Sorts" pitchFamily="2" charset="2"/>
              <a:buNone/>
            </a:pPr>
            <a:r>
              <a:rPr lang="en-US" sz="2800">
                <a:solidFill>
                  <a:srgbClr val="FF0000"/>
                </a:solidFill>
              </a:rPr>
              <a:t>C-language tutorial</a:t>
            </a:r>
            <a:r>
              <a:rPr lang="en-US" sz="2800"/>
              <a:t> (audio/slides): </a:t>
            </a:r>
          </a:p>
          <a:p>
            <a:pPr>
              <a:lnSpc>
                <a:spcPct val="90000"/>
              </a:lnSpc>
            </a:pPr>
            <a:r>
              <a:rPr lang="en-US" sz="2800"/>
              <a:t>“Unix Network Programming” (J. Kurose),</a:t>
            </a:r>
          </a:p>
          <a:p>
            <a:pPr>
              <a:lnSpc>
                <a:spcPct val="90000"/>
              </a:lnSpc>
              <a:buFont typeface="Monotype Sorts" pitchFamily="2" charset="2"/>
              <a:buNone/>
            </a:pPr>
            <a:r>
              <a:rPr lang="en-US" sz="2800"/>
              <a:t>HTTP://manic.cs.umass.edu/~amldemo/courseware/intro.</a:t>
            </a:r>
          </a:p>
          <a:p>
            <a:pPr>
              <a:lnSpc>
                <a:spcPct val="90000"/>
              </a:lnSpc>
            </a:pPr>
            <a:endParaRPr lang="en-US" sz="2800"/>
          </a:p>
          <a:p>
            <a:pPr>
              <a:lnSpc>
                <a:spcPct val="90000"/>
              </a:lnSpc>
              <a:buFont typeface="Monotype Sorts" pitchFamily="2" charset="2"/>
              <a:buNone/>
            </a:pPr>
            <a:r>
              <a:rPr lang="en-US" sz="2800">
                <a:solidFill>
                  <a:srgbClr val="FF0000"/>
                </a:solidFill>
              </a:rPr>
              <a:t>Java-tutorials:</a:t>
            </a:r>
          </a:p>
          <a:p>
            <a:pPr>
              <a:lnSpc>
                <a:spcPct val="90000"/>
              </a:lnSpc>
            </a:pPr>
            <a:r>
              <a:rPr lang="en-US" sz="2800"/>
              <a:t>“All About Sockets” (Sun tutorial), HTTP://www.javaworld.com/javaworld/jw-12-1996/jw-12-sockets.html</a:t>
            </a:r>
          </a:p>
          <a:p>
            <a:pPr>
              <a:lnSpc>
                <a:spcPct val="90000"/>
              </a:lnSpc>
            </a:pPr>
            <a:r>
              <a:rPr lang="en-US" sz="2800"/>
              <a:t>“Socket Programming in Java: a tutorial,” HTTP://www.javaworld.com/javaworld/jw-12-1996/jw-12-sockets.html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685800" y="133350"/>
            <a:ext cx="7772400" cy="857250"/>
          </a:xfrm>
        </p:spPr>
        <p:txBody>
          <a:bodyPr>
            <a:normAutofit/>
          </a:bodyPr>
          <a:lstStyle/>
          <a:p>
            <a:r>
              <a:rPr lang="en-US" sz="4800" b="1"/>
              <a:t>Lập trình Socket TCP</a:t>
            </a:r>
          </a:p>
        </p:txBody>
      </p:sp>
      <p:sp>
        <p:nvSpPr>
          <p:cNvPr id="525315" name="Rectangle 3"/>
          <p:cNvSpPr>
            <a:spLocks noGrp="1" noChangeArrowheads="1"/>
          </p:cNvSpPr>
          <p:nvPr>
            <p:ph sz="quarter" idx="1"/>
          </p:nvPr>
        </p:nvSpPr>
        <p:spPr>
          <a:xfrm>
            <a:off x="95250" y="1066800"/>
            <a:ext cx="4324350" cy="5486400"/>
          </a:xfrm>
        </p:spPr>
        <p:txBody>
          <a:bodyPr>
            <a:normAutofit fontScale="85000" lnSpcReduction="10000"/>
          </a:bodyPr>
          <a:lstStyle/>
          <a:p>
            <a:pPr>
              <a:buFont typeface="Monotype Sorts" pitchFamily="2" charset="2"/>
              <a:buNone/>
            </a:pPr>
            <a:r>
              <a:rPr lang="en-US" sz="2500" b="1">
                <a:solidFill>
                  <a:srgbClr val="FF0000"/>
                </a:solidFill>
              </a:rPr>
              <a:t>Client phải giao tiếp với server</a:t>
            </a:r>
          </a:p>
          <a:p>
            <a:r>
              <a:rPr lang="en-US" sz="2500"/>
              <a:t>Tiến trình trên server phải đang chạy.</a:t>
            </a:r>
          </a:p>
          <a:p>
            <a:r>
              <a:rPr lang="en-US" sz="2500"/>
              <a:t>server phải tạo sẵn socket (door) để tiếp nhận yêu cầu của client.</a:t>
            </a:r>
          </a:p>
          <a:p>
            <a:pPr>
              <a:spcBef>
                <a:spcPct val="50000"/>
              </a:spcBef>
              <a:buFont typeface="Monotype Sorts" pitchFamily="2" charset="2"/>
              <a:buNone/>
            </a:pPr>
            <a:r>
              <a:rPr lang="en-US" sz="2500" b="1">
                <a:solidFill>
                  <a:srgbClr val="FF0000"/>
                </a:solidFill>
              </a:rPr>
              <a:t>Client giao tiếp với server bắng cách:</a:t>
            </a:r>
          </a:p>
          <a:p>
            <a:r>
              <a:rPr lang="en-US" sz="2500"/>
              <a:t>Tạo client-local TCP socket</a:t>
            </a:r>
          </a:p>
          <a:p>
            <a:r>
              <a:rPr lang="en-US" sz="2500"/>
              <a:t>Xác định địa chỉ IP,số hiệu cổng của tiến trình trên server.</a:t>
            </a:r>
          </a:p>
        </p:txBody>
      </p:sp>
      <p:sp>
        <p:nvSpPr>
          <p:cNvPr id="525316" name="Rectangle 4"/>
          <p:cNvSpPr>
            <a:spLocks noGrp="1" noChangeArrowheads="1"/>
          </p:cNvSpPr>
          <p:nvPr>
            <p:ph sz="quarter" idx="2"/>
          </p:nvPr>
        </p:nvSpPr>
        <p:spPr>
          <a:xfrm>
            <a:off x="4495800" y="1066800"/>
            <a:ext cx="3962400" cy="3000375"/>
          </a:xfrm>
        </p:spPr>
        <p:txBody>
          <a:bodyPr>
            <a:normAutofit fontScale="85000" lnSpcReduction="10000"/>
          </a:bodyPr>
          <a:lstStyle/>
          <a:p>
            <a:r>
              <a:rPr lang="en-US" sz="2300"/>
              <a:t>Khi </a:t>
            </a:r>
            <a:r>
              <a:rPr lang="en-US" sz="2300">
                <a:solidFill>
                  <a:srgbClr val="FF0000"/>
                </a:solidFill>
              </a:rPr>
              <a:t>client tạo socket</a:t>
            </a:r>
            <a:r>
              <a:rPr lang="en-US" sz="2300"/>
              <a:t>: client TCP thiết lập kết nối tới server TCP.</a:t>
            </a:r>
          </a:p>
          <a:p>
            <a:r>
              <a:rPr lang="en-US" sz="2300"/>
              <a:t>Khi nhận được giao tiếp từ client,</a:t>
            </a:r>
            <a:r>
              <a:rPr lang="en-US" sz="2300">
                <a:solidFill>
                  <a:srgbClr val="FF0000"/>
                </a:solidFill>
              </a:rPr>
              <a:t>server TCP tạo socket mới</a:t>
            </a:r>
            <a:r>
              <a:rPr lang="en-US" sz="2300"/>
              <a:t> cho tiến trình trên server truyền thông với client</a:t>
            </a:r>
          </a:p>
          <a:p>
            <a:pPr lvl="1"/>
            <a:r>
              <a:rPr lang="en-US" sz="2300"/>
              <a:t>Cho phép server có thể đáp ứng yêu cầu của nhiều client.</a:t>
            </a:r>
          </a:p>
        </p:txBody>
      </p:sp>
      <p:sp>
        <p:nvSpPr>
          <p:cNvPr id="525317" name="Text Box 5"/>
          <p:cNvSpPr txBox="1">
            <a:spLocks noChangeArrowheads="1"/>
          </p:cNvSpPr>
          <p:nvPr/>
        </p:nvSpPr>
        <p:spPr bwMode="auto">
          <a:xfrm>
            <a:off x="4876800" y="5551150"/>
            <a:ext cx="3989388" cy="430887"/>
          </a:xfrm>
          <a:prstGeom prst="rect">
            <a:avLst/>
          </a:prstGeom>
          <a:noFill/>
          <a:ln w="9525">
            <a:noFill/>
            <a:miter lim="800000"/>
            <a:headEnd/>
            <a:tailEnd/>
          </a:ln>
          <a:effectLst/>
        </p:spPr>
        <p:txBody>
          <a:bodyPr anchor="ctr">
            <a:spAutoFit/>
          </a:bodyPr>
          <a:lstStyle/>
          <a:p>
            <a:r>
              <a:rPr lang="en-US" sz="2200" b="1">
                <a:solidFill>
                  <a:srgbClr val="FF0000"/>
                </a:solidFill>
              </a:rPr>
              <a:t>Trên quan điểm </a:t>
            </a:r>
            <a:r>
              <a:rPr lang="en-US" sz="2200" b="1">
                <a:solidFill>
                  <a:srgbClr val="FF0000"/>
                </a:solidFill>
              </a:rPr>
              <a:t>ứng </a:t>
            </a:r>
            <a:r>
              <a:rPr lang="en-US" sz="2200" b="1" smtClean="0">
                <a:solidFill>
                  <a:srgbClr val="FF0000"/>
                </a:solidFill>
              </a:rPr>
              <a:t>dụng</a:t>
            </a:r>
            <a:endParaRPr lang="en-US" sz="22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533400"/>
            <a:ext cx="7772400" cy="685800"/>
          </a:xfrm>
          <a:noFill/>
          <a:ln/>
        </p:spPr>
        <p:txBody>
          <a:bodyPr>
            <a:normAutofit fontScale="90000"/>
          </a:bodyPr>
          <a:lstStyle/>
          <a:p>
            <a:r>
              <a:rPr lang="en-US" b="1"/>
              <a:t>Lớp </a:t>
            </a:r>
            <a:r>
              <a:rPr lang="en-US" b="1" smtClean="0"/>
              <a:t>InetAddress(</a:t>
            </a:r>
            <a:r>
              <a:rPr lang="en-US" b="1" smtClean="0"/>
              <a:t>Gói </a:t>
            </a:r>
            <a:r>
              <a:rPr lang="en-US" b="1" i="1" smtClean="0"/>
              <a:t>java.net)</a:t>
            </a:r>
            <a:r>
              <a:rPr lang="en-US" b="1" i="1" smtClean="0"/>
              <a:t/>
            </a:r>
            <a:br>
              <a:rPr lang="en-US" b="1" i="1" smtClean="0"/>
            </a:br>
            <a:endParaRPr lang="en-US" b="1"/>
          </a:p>
        </p:txBody>
      </p:sp>
      <p:sp>
        <p:nvSpPr>
          <p:cNvPr id="542723" name="Rectangle 3"/>
          <p:cNvSpPr>
            <a:spLocks noGrp="1" noChangeArrowheads="1"/>
          </p:cNvSpPr>
          <p:nvPr>
            <p:ph sz="quarter" idx="1"/>
          </p:nvPr>
        </p:nvSpPr>
        <p:spPr>
          <a:xfrm>
            <a:off x="457200" y="990600"/>
            <a:ext cx="8458200" cy="5638800"/>
          </a:xfrm>
          <a:noFill/>
          <a:ln/>
        </p:spPr>
        <p:txBody>
          <a:bodyPr/>
          <a:lstStyle/>
          <a:p>
            <a:pPr>
              <a:lnSpc>
                <a:spcPct val="90000"/>
              </a:lnSpc>
            </a:pPr>
            <a:r>
              <a:rPr lang="en-US" sz="2800">
                <a:solidFill>
                  <a:srgbClr val="FF0000"/>
                </a:solidFill>
              </a:rPr>
              <a:t>Quản lý địa chỉ theo tên và số IP.</a:t>
            </a:r>
            <a:endParaRPr lang="en-US" sz="4000">
              <a:solidFill>
                <a:srgbClr val="FF0000"/>
              </a:solidFill>
            </a:endParaRPr>
          </a:p>
          <a:p>
            <a:pPr lvl="1">
              <a:lnSpc>
                <a:spcPct val="90000"/>
              </a:lnSpc>
            </a:pPr>
            <a:r>
              <a:rPr lang="en-US"/>
              <a:t>static InetAddress getLocalHost(): trả về địa chỉ máy </a:t>
            </a:r>
            <a:r>
              <a:rPr lang="en-US"/>
              <a:t>cục </a:t>
            </a:r>
            <a:r>
              <a:rPr lang="en-US" smtClean="0"/>
              <a:t>bộ</a:t>
            </a:r>
          </a:p>
          <a:p>
            <a:pPr lvl="1">
              <a:lnSpc>
                <a:spcPct val="90000"/>
              </a:lnSpc>
            </a:pPr>
            <a:endParaRPr lang="en-US"/>
          </a:p>
          <a:p>
            <a:pPr lvl="1">
              <a:lnSpc>
                <a:spcPct val="90000"/>
              </a:lnSpc>
            </a:pPr>
            <a:r>
              <a:rPr lang="en-US"/>
              <a:t>static InetAddress getByName(String host): nhận địa chỉ máy kiểu chuỗi, trả về đối tượng InetAddress thay mặt cho địa chỉ máy </a:t>
            </a:r>
            <a:r>
              <a:rPr lang="en-US"/>
              <a:t>này</a:t>
            </a:r>
            <a:r>
              <a:rPr lang="en-US" smtClean="0"/>
              <a:t>.</a:t>
            </a:r>
          </a:p>
          <a:p>
            <a:pPr lvl="1">
              <a:lnSpc>
                <a:spcPct val="90000"/>
              </a:lnSpc>
            </a:pPr>
            <a:endParaRPr lang="en-US"/>
          </a:p>
          <a:p>
            <a:pPr lvl="1">
              <a:lnSpc>
                <a:spcPct val="90000"/>
              </a:lnSpc>
            </a:pPr>
            <a:r>
              <a:rPr lang="en-US"/>
              <a:t>public String getHostName(): trả về tên của đối tượng InetAddress theo dạng </a:t>
            </a:r>
            <a:r>
              <a:rPr lang="en-US"/>
              <a:t>String</a:t>
            </a:r>
            <a:r>
              <a:rPr lang="en-US" smtClean="0"/>
              <a:t>.</a:t>
            </a:r>
          </a:p>
          <a:p>
            <a:pPr lvl="1">
              <a:lnSpc>
                <a:spcPct val="90000"/>
              </a:lnSpc>
            </a:pPr>
            <a:endParaRPr lang="en-US" b="1"/>
          </a:p>
          <a:p>
            <a:pPr lvl="1">
              <a:lnSpc>
                <a:spcPct val="90000"/>
              </a:lnSpc>
            </a:pPr>
            <a:r>
              <a:rPr lang="en-US"/>
              <a:t>public byte[] getAddress(): trả về địa chỉ IP của đối tượng InetAddress theo dạng mảng các </a:t>
            </a:r>
            <a:r>
              <a:rPr lang="en-US"/>
              <a:t>byte</a:t>
            </a:r>
            <a:r>
              <a:rPr lang="en-US" smtClean="0"/>
              <a:t>.</a:t>
            </a:r>
          </a:p>
          <a:p>
            <a:pPr lvl="1">
              <a:lnSpc>
                <a:spcPct val="90000"/>
              </a:lnSpc>
            </a:pPr>
            <a:endParaRPr lang="en-US"/>
          </a:p>
          <a:p>
            <a:pPr lvl="1">
              <a:lnSpc>
                <a:spcPct val="90000"/>
              </a:lnSpc>
            </a:pPr>
            <a:r>
              <a:rPr lang="en-US"/>
              <a:t>public String getHostAddress(): trả về địa chỉ IP của đối tượng InetAddress theo dạng String.</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0" y="-76200"/>
            <a:ext cx="9144000" cy="914400"/>
          </a:xfrm>
          <a:noFill/>
          <a:ln/>
        </p:spPr>
        <p:txBody>
          <a:bodyPr>
            <a:normAutofit fontScale="90000"/>
          </a:bodyPr>
          <a:lstStyle/>
          <a:p>
            <a:r>
              <a:rPr lang="en-US" sz="3400"/>
              <a:t>Ví dụ: Chương trình lấy thông tin địa chỉ máy chủ</a:t>
            </a:r>
          </a:p>
        </p:txBody>
      </p:sp>
      <p:sp>
        <p:nvSpPr>
          <p:cNvPr id="544771" name="Rectangle 3"/>
          <p:cNvSpPr>
            <a:spLocks noGrp="1" noChangeArrowheads="1"/>
          </p:cNvSpPr>
          <p:nvPr>
            <p:ph sz="quarter" idx="1"/>
          </p:nvPr>
        </p:nvSpPr>
        <p:spPr>
          <a:xfrm>
            <a:off x="152400" y="685800"/>
            <a:ext cx="8839200" cy="5943600"/>
          </a:xfrm>
          <a:noFill/>
          <a:ln/>
        </p:spPr>
        <p:txBody>
          <a:bodyPr>
            <a:normAutofit/>
          </a:bodyPr>
          <a:lstStyle/>
          <a:p>
            <a:pPr>
              <a:lnSpc>
                <a:spcPct val="80000"/>
              </a:lnSpc>
              <a:buFont typeface="Monotype Sorts" pitchFamily="2" charset="2"/>
              <a:buNone/>
            </a:pPr>
            <a:r>
              <a:rPr lang="en-US" smtClean="0"/>
              <a:t>import java.net.*;</a:t>
            </a:r>
          </a:p>
          <a:p>
            <a:pPr>
              <a:lnSpc>
                <a:spcPct val="80000"/>
              </a:lnSpc>
              <a:buFont typeface="Monotype Sorts" pitchFamily="2" charset="2"/>
              <a:buNone/>
            </a:pPr>
            <a:r>
              <a:rPr lang="en-US" smtClean="0"/>
              <a:t>public class Sample1 {</a:t>
            </a:r>
          </a:p>
          <a:p>
            <a:pPr>
              <a:lnSpc>
                <a:spcPct val="80000"/>
              </a:lnSpc>
              <a:buFont typeface="Monotype Sorts" pitchFamily="2" charset="2"/>
              <a:buNone/>
            </a:pPr>
            <a:r>
              <a:rPr lang="en-US" smtClean="0"/>
              <a:t>  public static void main(String[] args) {</a:t>
            </a:r>
          </a:p>
          <a:p>
            <a:pPr>
              <a:lnSpc>
                <a:spcPct val="80000"/>
              </a:lnSpc>
              <a:buFont typeface="Monotype Sorts" pitchFamily="2" charset="2"/>
              <a:buNone/>
            </a:pPr>
            <a:r>
              <a:rPr lang="en-US" smtClean="0"/>
              <a:t>    try {</a:t>
            </a:r>
          </a:p>
          <a:p>
            <a:pPr>
              <a:lnSpc>
                <a:spcPct val="80000"/>
              </a:lnSpc>
              <a:buFont typeface="Monotype Sorts" pitchFamily="2" charset="2"/>
              <a:buNone/>
            </a:pPr>
            <a:r>
              <a:rPr lang="en-US" smtClean="0"/>
              <a:t>    </a:t>
            </a:r>
          </a:p>
          <a:p>
            <a:pPr>
              <a:lnSpc>
                <a:spcPct val="80000"/>
              </a:lnSpc>
              <a:buFont typeface="Monotype Sorts" pitchFamily="2" charset="2"/>
              <a:buNone/>
            </a:pPr>
            <a:r>
              <a:rPr lang="en-US" smtClean="0"/>
              <a:t>    InetAddress host = InetAddress.getByName("ToNguyen");</a:t>
            </a:r>
          </a:p>
          <a:p>
            <a:pPr>
              <a:lnSpc>
                <a:spcPct val="80000"/>
              </a:lnSpc>
              <a:buFont typeface="Monotype Sorts" pitchFamily="2" charset="2"/>
              <a:buNone/>
            </a:pPr>
            <a:r>
              <a:rPr lang="en-US" smtClean="0"/>
              <a:t>    String hostName = host.getHostName();</a:t>
            </a:r>
          </a:p>
          <a:p>
            <a:pPr>
              <a:lnSpc>
                <a:spcPct val="80000"/>
              </a:lnSpc>
              <a:buFont typeface="Monotype Sorts" pitchFamily="2" charset="2"/>
              <a:buNone/>
            </a:pPr>
            <a:r>
              <a:rPr lang="en-US" smtClean="0"/>
              <a:t>    System.out.println("Host name:" + hostName);</a:t>
            </a:r>
          </a:p>
          <a:p>
            <a:pPr>
              <a:lnSpc>
                <a:spcPct val="80000"/>
              </a:lnSpc>
              <a:buFont typeface="Monotype Sorts" pitchFamily="2" charset="2"/>
              <a:buNone/>
            </a:pPr>
            <a:r>
              <a:rPr lang="en-US" smtClean="0"/>
              <a:t>    System.out.println("IP Address:" + host.getHostAddress());</a:t>
            </a:r>
          </a:p>
          <a:p>
            <a:pPr>
              <a:lnSpc>
                <a:spcPct val="80000"/>
              </a:lnSpc>
              <a:buFont typeface="Monotype Sorts" pitchFamily="2" charset="2"/>
              <a:buNone/>
            </a:pPr>
            <a:r>
              <a:rPr lang="en-US" smtClean="0"/>
              <a:t>    } catch (UnknownHostException e) {</a:t>
            </a:r>
          </a:p>
          <a:p>
            <a:pPr>
              <a:lnSpc>
                <a:spcPct val="80000"/>
              </a:lnSpc>
              <a:buFont typeface="Monotype Sorts" pitchFamily="2" charset="2"/>
              <a:buNone/>
            </a:pPr>
            <a:r>
              <a:rPr lang="en-US" smtClean="0"/>
              <a:t>      System.out.print("Address not found");</a:t>
            </a:r>
          </a:p>
          <a:p>
            <a:pPr>
              <a:lnSpc>
                <a:spcPct val="80000"/>
              </a:lnSpc>
              <a:buFont typeface="Monotype Sorts" pitchFamily="2" charset="2"/>
              <a:buNone/>
            </a:pPr>
            <a:r>
              <a:rPr lang="en-US" smtClean="0"/>
              <a:t>      return;}</a:t>
            </a:r>
          </a:p>
          <a:p>
            <a:pPr>
              <a:lnSpc>
                <a:spcPct val="80000"/>
              </a:lnSpc>
              <a:buFont typeface="Monotype Sorts" pitchFamily="2" charset="2"/>
              <a:buNone/>
            </a:pPr>
            <a:r>
              <a:rPr lang="en-US" smtClean="0"/>
              <a:t>  }</a:t>
            </a:r>
          </a:p>
          <a:p>
            <a:pPr>
              <a:lnSpc>
                <a:spcPct val="80000"/>
              </a:lnSpc>
              <a:buFont typeface="Monotype Sorts" pitchFamily="2" charset="2"/>
              <a:buNone/>
            </a:pPr>
            <a:r>
              <a:rPr lang="en-US" smtClean="0"/>
              <a:t>} </a:t>
            </a:r>
            <a:endParaRPr 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52400"/>
            <a:ext cx="7772400" cy="685800"/>
          </a:xfrm>
          <a:noFill/>
          <a:ln/>
        </p:spPr>
        <p:txBody>
          <a:bodyPr>
            <a:normAutofit/>
          </a:bodyPr>
          <a:lstStyle/>
          <a:p>
            <a:r>
              <a:rPr lang="en-US" b="1"/>
              <a:t>Lớp Socket</a:t>
            </a:r>
          </a:p>
        </p:txBody>
      </p:sp>
      <p:sp>
        <p:nvSpPr>
          <p:cNvPr id="546819" name="Rectangle 3"/>
          <p:cNvSpPr>
            <a:spLocks noGrp="1" noChangeArrowheads="1"/>
          </p:cNvSpPr>
          <p:nvPr>
            <p:ph sz="quarter" idx="1"/>
          </p:nvPr>
        </p:nvSpPr>
        <p:spPr>
          <a:xfrm>
            <a:off x="457200" y="990600"/>
            <a:ext cx="8458200" cy="5638800"/>
          </a:xfrm>
          <a:noFill/>
          <a:ln/>
        </p:spPr>
        <p:txBody>
          <a:bodyPr>
            <a:normAutofit lnSpcReduction="10000"/>
          </a:bodyPr>
          <a:lstStyle/>
          <a:p>
            <a:pPr>
              <a:lnSpc>
                <a:spcPct val="90000"/>
              </a:lnSpc>
            </a:pPr>
            <a:r>
              <a:rPr lang="en-US">
                <a:solidFill>
                  <a:srgbClr val="FF0000"/>
                </a:solidFill>
              </a:rPr>
              <a:t>Tạo kết nối từ máy khách tới máy chủ.</a:t>
            </a:r>
            <a:endParaRPr lang="en-US" sz="4400">
              <a:solidFill>
                <a:srgbClr val="FF0000"/>
              </a:solidFill>
            </a:endParaRPr>
          </a:p>
          <a:p>
            <a:pPr lvl="1">
              <a:lnSpc>
                <a:spcPct val="90000"/>
              </a:lnSpc>
            </a:pPr>
            <a:r>
              <a:rPr lang="en-US" sz="3200"/>
              <a:t>public Socket(String host, int port): tạo một kết nối theo địa chỉ host và số cổng port.</a:t>
            </a:r>
          </a:p>
          <a:p>
            <a:pPr lvl="1">
              <a:lnSpc>
                <a:spcPct val="90000"/>
              </a:lnSpc>
            </a:pPr>
            <a:r>
              <a:rPr lang="en-US" sz="3200"/>
              <a:t>public Socket(InetAddress address, int port): tạo một kết nối theo địa chỉ là đối tượng InetAddress và số cổng port.</a:t>
            </a:r>
          </a:p>
          <a:p>
            <a:pPr lvl="1">
              <a:lnSpc>
                <a:spcPct val="90000"/>
              </a:lnSpc>
            </a:pPr>
            <a:r>
              <a:rPr lang="en-US" sz="3200"/>
              <a:t>public Socket(String host, int port, boolean stream): tạo một kết nối theo địa chỉ host và số cổng port, stream = true để quy định kết nối theo TCP, ngược lại, kết nối theo UDP (User Datagram Protocol).</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57200" y="152400"/>
            <a:ext cx="8305800" cy="1447800"/>
          </a:xfrm>
          <a:noFill/>
          <a:ln/>
        </p:spPr>
        <p:txBody>
          <a:bodyPr>
            <a:normAutofit fontScale="90000"/>
          </a:bodyPr>
          <a:lstStyle/>
          <a:p>
            <a:r>
              <a:rPr lang="en-US" sz="5400" b="1"/>
              <a:t>Các phương thức hỗ trợ của lớp Socket</a:t>
            </a:r>
          </a:p>
        </p:txBody>
      </p:sp>
      <p:sp>
        <p:nvSpPr>
          <p:cNvPr id="548867" name="Rectangle 3"/>
          <p:cNvSpPr>
            <a:spLocks noGrp="1" noChangeArrowheads="1"/>
          </p:cNvSpPr>
          <p:nvPr>
            <p:ph sz="quarter" idx="1"/>
          </p:nvPr>
        </p:nvSpPr>
        <p:spPr>
          <a:xfrm>
            <a:off x="457200" y="1905000"/>
            <a:ext cx="8458200" cy="4495800"/>
          </a:xfrm>
          <a:noFill/>
          <a:ln/>
        </p:spPr>
        <p:txBody>
          <a:bodyPr/>
          <a:lstStyle/>
          <a:p>
            <a:pPr lvl="1"/>
            <a:r>
              <a:rPr lang="en-US" sz="3200"/>
              <a:t>InputStream getInputStream(): Lấy về luồng nhập để nhận dữ liệu.</a:t>
            </a:r>
          </a:p>
          <a:p>
            <a:pPr lvl="1"/>
            <a:r>
              <a:rPr lang="en-US" sz="3200"/>
              <a:t>OutputStream getOutputStream(): Lấy về luồng xuất để gửi dữ liệu.</a:t>
            </a:r>
          </a:p>
          <a:p>
            <a:pPr lvl="1"/>
            <a:r>
              <a:rPr lang="en-US" sz="3200"/>
              <a:t>int getPort(): Lấy về số hiệu cổng kết nối của máy chủ.</a:t>
            </a:r>
          </a:p>
          <a:p>
            <a:pPr lvl="1"/>
            <a:r>
              <a:rPr lang="en-US" sz="3200"/>
              <a:t>synchronized void close(): Cắt đứt kết nối với máy chủ.</a:t>
            </a:r>
          </a:p>
          <a:p>
            <a:pPr lvl="1"/>
            <a:endParaRPr lang="en-US" sz="320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38200" y="152400"/>
            <a:ext cx="7772400" cy="685800"/>
          </a:xfrm>
          <a:noFill/>
          <a:ln/>
        </p:spPr>
        <p:txBody>
          <a:bodyPr>
            <a:normAutofit/>
          </a:bodyPr>
          <a:lstStyle/>
          <a:p>
            <a:r>
              <a:rPr lang="en-US" b="1"/>
              <a:t>Lớp ServerSocket</a:t>
            </a:r>
          </a:p>
        </p:txBody>
      </p:sp>
      <p:sp>
        <p:nvSpPr>
          <p:cNvPr id="550915" name="Rectangle 3"/>
          <p:cNvSpPr>
            <a:spLocks noGrp="1" noChangeArrowheads="1"/>
          </p:cNvSpPr>
          <p:nvPr>
            <p:ph sz="quarter" idx="1"/>
          </p:nvPr>
        </p:nvSpPr>
        <p:spPr>
          <a:xfrm>
            <a:off x="457200" y="1066800"/>
            <a:ext cx="8458200" cy="5257800"/>
          </a:xfrm>
          <a:noFill/>
          <a:ln/>
        </p:spPr>
        <p:txBody>
          <a:bodyPr/>
          <a:lstStyle/>
          <a:p>
            <a:r>
              <a:rPr lang="en-US">
                <a:solidFill>
                  <a:srgbClr val="FF0000"/>
                </a:solidFill>
              </a:rPr>
              <a:t>Tạo kết nối từ máy chủ tới máy khách.</a:t>
            </a:r>
            <a:endParaRPr lang="en-US" sz="4400">
              <a:solidFill>
                <a:srgbClr val="FF0000"/>
              </a:solidFill>
            </a:endParaRPr>
          </a:p>
          <a:p>
            <a:pPr lvl="1"/>
            <a:r>
              <a:rPr lang="en-US" sz="3200"/>
              <a:t>public ServerSocket(int port): tạo một đối tượng lắng nghe những kết nối từ máy khách theo số cổng port.</a:t>
            </a:r>
          </a:p>
          <a:p>
            <a:pPr lvl="1"/>
            <a:r>
              <a:rPr lang="en-US" sz="3200"/>
              <a:t>Socket accept(): dừng lại chờ cho đến khi nhận được kết nối và trả về đối tượng Socket của máy khách.</a:t>
            </a:r>
          </a:p>
          <a:p>
            <a:pPr lvl="1"/>
            <a:r>
              <a:rPr lang="en-US" sz="3200"/>
              <a:t>synchronized void close(): Cắt đứt kết nối với máy khách.</a:t>
            </a: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39424</TotalTime>
  <Words>2138</Words>
  <Application>Microsoft Office PowerPoint</Application>
  <PresentationFormat>On-screen Show (4:3)</PresentationFormat>
  <Paragraphs>458</Paragraphs>
  <Slides>32</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2" baseType="lpstr">
      <vt:lpstr>Times New Roman</vt:lpstr>
      <vt:lpstr>Monotype Sorts</vt:lpstr>
      <vt:lpstr>Book Antiqua</vt:lpstr>
      <vt:lpstr>Arial</vt:lpstr>
      <vt:lpstr>Comic Sans MS</vt:lpstr>
      <vt:lpstr>ZapfDingbats</vt:lpstr>
      <vt:lpstr>Courier New</vt:lpstr>
      <vt:lpstr>Oriel</vt:lpstr>
      <vt:lpstr>Microsoft ClipArt Gallery</vt:lpstr>
      <vt:lpstr>Visio.Drawing.5</vt:lpstr>
      <vt:lpstr>LẬP TRÌNH JAVA</vt:lpstr>
      <vt:lpstr>Lập trình Socket</vt:lpstr>
      <vt:lpstr>Lập trình Socket TCP</vt:lpstr>
      <vt:lpstr>Lập trình Socket TCP</vt:lpstr>
      <vt:lpstr>Lớp InetAddress(Gói java.net) </vt:lpstr>
      <vt:lpstr>Ví dụ: Chương trình lấy thông tin địa chỉ máy chủ</vt:lpstr>
      <vt:lpstr>Lớp Socket</vt:lpstr>
      <vt:lpstr>Các phương thức hỗ trợ của lớp Socket</vt:lpstr>
      <vt:lpstr>Lớp ServerSocket</vt:lpstr>
      <vt:lpstr>Tương tác socket Client/server : TCP</vt:lpstr>
      <vt:lpstr>Lập trình Socket TCP</vt:lpstr>
      <vt:lpstr>Ví dụ về Java Server (TCP)</vt:lpstr>
      <vt:lpstr>Ví dụ về Java Server (TCP)</vt:lpstr>
      <vt:lpstr>Ví dụ về Java Server (TCP)</vt:lpstr>
      <vt:lpstr>Ví dụ về Java Server (TCP)</vt:lpstr>
      <vt:lpstr>Lập trình Socket UDP</vt:lpstr>
      <vt:lpstr>Tương tác socket Client/server : UDP</vt:lpstr>
      <vt:lpstr>Ví dụ về Java client (UDP)</vt:lpstr>
      <vt:lpstr>Ví dụ về Java client (UDP)</vt:lpstr>
      <vt:lpstr>Ví dụ về Java client (UDP)</vt:lpstr>
      <vt:lpstr>Ví dụ về Java server (UDP)</vt:lpstr>
      <vt:lpstr>Ví dụ về Java server (UDP)</vt:lpstr>
      <vt:lpstr>Lớp URL </vt:lpstr>
      <vt:lpstr>Lớp URL</vt:lpstr>
      <vt:lpstr>Lớp URL</vt:lpstr>
      <vt:lpstr>Lớp URL</vt:lpstr>
      <vt:lpstr>Lớp URL</vt:lpstr>
      <vt:lpstr>Phân tích một URL thành các thành phần</vt:lpstr>
      <vt:lpstr>Phân tích một URL thành các thành phần</vt:lpstr>
      <vt:lpstr>Tìm kiếm dữ liệu từ một URL </vt:lpstr>
      <vt:lpstr>Tìm kiếm dữ liệu từ một URL</vt:lpstr>
      <vt:lpstr>Lập trình Socket: tham khảo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Hp</cp:lastModifiedBy>
  <cp:revision>451</cp:revision>
  <cp:lastPrinted>1998-04-22T12:52:01Z</cp:lastPrinted>
  <dcterms:created xsi:type="dcterms:W3CDTF">1995-06-10T17:31:50Z</dcterms:created>
  <dcterms:modified xsi:type="dcterms:W3CDTF">2015-03-29T06:53:27Z</dcterms:modified>
</cp:coreProperties>
</file>