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3"/>
  </p:notesMasterIdLst>
  <p:handoutMasterIdLst>
    <p:handoutMasterId r:id="rId84"/>
  </p:handoutMasterIdLst>
  <p:sldIdLst>
    <p:sldId id="326" r:id="rId2"/>
    <p:sldId id="327" r:id="rId3"/>
    <p:sldId id="328" r:id="rId4"/>
    <p:sldId id="329" r:id="rId5"/>
    <p:sldId id="330" r:id="rId6"/>
    <p:sldId id="333" r:id="rId7"/>
    <p:sldId id="331" r:id="rId8"/>
    <p:sldId id="332" r:id="rId9"/>
    <p:sldId id="256" r:id="rId10"/>
    <p:sldId id="257" r:id="rId11"/>
    <p:sldId id="260" r:id="rId12"/>
    <p:sldId id="258" r:id="rId13"/>
    <p:sldId id="263" r:id="rId14"/>
    <p:sldId id="264" r:id="rId15"/>
    <p:sldId id="265" r:id="rId16"/>
    <p:sldId id="266" r:id="rId17"/>
    <p:sldId id="267" r:id="rId18"/>
    <p:sldId id="281" r:id="rId19"/>
    <p:sldId id="268" r:id="rId20"/>
    <p:sldId id="282" r:id="rId21"/>
    <p:sldId id="283" r:id="rId22"/>
    <p:sldId id="279" r:id="rId23"/>
    <p:sldId id="280" r:id="rId24"/>
    <p:sldId id="269" r:id="rId25"/>
    <p:sldId id="270" r:id="rId26"/>
    <p:sldId id="271" r:id="rId27"/>
    <p:sldId id="272" r:id="rId28"/>
    <p:sldId id="273" r:id="rId29"/>
    <p:sldId id="274" r:id="rId30"/>
    <p:sldId id="275" r:id="rId31"/>
    <p:sldId id="276" r:id="rId32"/>
    <p:sldId id="277" r:id="rId33"/>
    <p:sldId id="278" r:id="rId34"/>
    <p:sldId id="259" r:id="rId35"/>
    <p:sldId id="284" r:id="rId36"/>
    <p:sldId id="335" r:id="rId37"/>
    <p:sldId id="261" r:id="rId38"/>
    <p:sldId id="285" r:id="rId39"/>
    <p:sldId id="262" r:id="rId40"/>
    <p:sldId id="286" r:id="rId41"/>
    <p:sldId id="287" r:id="rId42"/>
    <p:sldId id="288" r:id="rId43"/>
    <p:sldId id="308" r:id="rId44"/>
    <p:sldId id="309" r:id="rId45"/>
    <p:sldId id="311" r:id="rId46"/>
    <p:sldId id="310" r:id="rId47"/>
    <p:sldId id="312" r:id="rId48"/>
    <p:sldId id="313" r:id="rId49"/>
    <p:sldId id="317" r:id="rId50"/>
    <p:sldId id="318" r:id="rId51"/>
    <p:sldId id="320" r:id="rId52"/>
    <p:sldId id="321" r:id="rId53"/>
    <p:sldId id="322" r:id="rId54"/>
    <p:sldId id="323" r:id="rId55"/>
    <p:sldId id="324" r:id="rId56"/>
    <p:sldId id="342" r:id="rId57"/>
    <p:sldId id="314" r:id="rId58"/>
    <p:sldId id="316" r:id="rId59"/>
    <p:sldId id="336" r:id="rId60"/>
    <p:sldId id="315" r:id="rId61"/>
    <p:sldId id="289" r:id="rId62"/>
    <p:sldId id="290" r:id="rId63"/>
    <p:sldId id="293" r:id="rId64"/>
    <p:sldId id="294" r:id="rId65"/>
    <p:sldId id="295" r:id="rId66"/>
    <p:sldId id="291" r:id="rId67"/>
    <p:sldId id="292" r:id="rId68"/>
    <p:sldId id="296" r:id="rId69"/>
    <p:sldId id="297" r:id="rId70"/>
    <p:sldId id="301" r:id="rId71"/>
    <p:sldId id="305" r:id="rId72"/>
    <p:sldId id="298" r:id="rId73"/>
    <p:sldId id="302" r:id="rId74"/>
    <p:sldId id="303" r:id="rId75"/>
    <p:sldId id="304" r:id="rId76"/>
    <p:sldId id="339" r:id="rId77"/>
    <p:sldId id="337" r:id="rId78"/>
    <p:sldId id="338" r:id="rId79"/>
    <p:sldId id="300" r:id="rId80"/>
    <p:sldId id="306" r:id="rId81"/>
    <p:sldId id="307" r:id="rId82"/>
  </p:sldIdLst>
  <p:sldSz cx="9144000" cy="6858000" type="screen4x3"/>
  <p:notesSz cx="6759575" cy="9867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45" autoAdjust="0"/>
    <p:restoredTop sz="94444" autoAdjust="0"/>
  </p:normalViewPr>
  <p:slideViewPr>
    <p:cSldViewPr>
      <p:cViewPr>
        <p:scale>
          <a:sx n="100" d="100"/>
          <a:sy n="100" d="100"/>
        </p:scale>
        <p:origin x="-468" y="4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8938"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050" y="0"/>
            <a:ext cx="2928938" cy="493713"/>
          </a:xfrm>
          <a:prstGeom prst="rect">
            <a:avLst/>
          </a:prstGeom>
        </p:spPr>
        <p:txBody>
          <a:bodyPr vert="horz" lIns="91440" tIns="45720" rIns="91440" bIns="45720" rtlCol="0"/>
          <a:lstStyle>
            <a:lvl1pPr algn="r">
              <a:defRPr sz="1200"/>
            </a:lvl1pPr>
          </a:lstStyle>
          <a:p>
            <a:fld id="{EE824155-C9E0-4A25-961B-3D6ED0B884C6}" type="datetimeFigureOut">
              <a:rPr lang="en-US" smtClean="0"/>
              <a:pPr/>
              <a:t>1/1/2019</a:t>
            </a:fld>
            <a:endParaRPr lang="en-US"/>
          </a:p>
        </p:txBody>
      </p:sp>
      <p:sp>
        <p:nvSpPr>
          <p:cNvPr id="4" name="Footer Placeholder 3"/>
          <p:cNvSpPr>
            <a:spLocks noGrp="1"/>
          </p:cNvSpPr>
          <p:nvPr>
            <p:ph type="ftr" sz="quarter" idx="2"/>
          </p:nvPr>
        </p:nvSpPr>
        <p:spPr>
          <a:xfrm>
            <a:off x="0" y="9372600"/>
            <a:ext cx="2928938" cy="49371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050" y="9372600"/>
            <a:ext cx="2928938" cy="493713"/>
          </a:xfrm>
          <a:prstGeom prst="rect">
            <a:avLst/>
          </a:prstGeom>
        </p:spPr>
        <p:txBody>
          <a:bodyPr vert="horz" lIns="91440" tIns="45720" rIns="91440" bIns="45720" rtlCol="0" anchor="b"/>
          <a:lstStyle>
            <a:lvl1pPr algn="r">
              <a:defRPr sz="1200"/>
            </a:lvl1pPr>
          </a:lstStyle>
          <a:p>
            <a:fld id="{BA6B28D8-A3D5-4FBB-A89F-ACB8A0681B24}" type="slidenum">
              <a:rPr lang="en-US" smtClean="0"/>
              <a:pPr/>
              <a:t>‹#›</a:t>
            </a:fld>
            <a:endParaRPr lang="en-US"/>
          </a:p>
        </p:txBody>
      </p:sp>
    </p:spTree>
    <p:extLst>
      <p:ext uri="{BB962C8B-B14F-4D97-AF65-F5344CB8AC3E}">
        <p14:creationId xmlns:p14="http://schemas.microsoft.com/office/powerpoint/2010/main" val="585809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8938" cy="493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050" y="0"/>
            <a:ext cx="2928938" cy="493713"/>
          </a:xfrm>
          <a:prstGeom prst="rect">
            <a:avLst/>
          </a:prstGeom>
        </p:spPr>
        <p:txBody>
          <a:bodyPr vert="horz" lIns="91440" tIns="45720" rIns="91440" bIns="45720" rtlCol="0"/>
          <a:lstStyle>
            <a:lvl1pPr algn="r">
              <a:defRPr sz="1200"/>
            </a:lvl1pPr>
          </a:lstStyle>
          <a:p>
            <a:fld id="{3CCD574A-299B-45C8-A863-3B0251BC8253}" type="datetimeFigureOut">
              <a:rPr lang="en-US" smtClean="0"/>
              <a:pPr/>
              <a:t>1/1/2019</a:t>
            </a:fld>
            <a:endParaRPr lang="en-US"/>
          </a:p>
        </p:txBody>
      </p:sp>
      <p:sp>
        <p:nvSpPr>
          <p:cNvPr id="4" name="Slide Image Placeholder 3"/>
          <p:cNvSpPr>
            <a:spLocks noGrp="1" noRot="1" noChangeAspect="1"/>
          </p:cNvSpPr>
          <p:nvPr>
            <p:ph type="sldImg" idx="2"/>
          </p:nvPr>
        </p:nvSpPr>
        <p:spPr>
          <a:xfrm>
            <a:off x="912813" y="739775"/>
            <a:ext cx="4933950" cy="37004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275" y="4687888"/>
            <a:ext cx="5407025" cy="44402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2600"/>
            <a:ext cx="2928938" cy="4937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050" y="9372600"/>
            <a:ext cx="2928938" cy="493713"/>
          </a:xfrm>
          <a:prstGeom prst="rect">
            <a:avLst/>
          </a:prstGeom>
        </p:spPr>
        <p:txBody>
          <a:bodyPr vert="horz" lIns="91440" tIns="45720" rIns="91440" bIns="45720" rtlCol="0" anchor="b"/>
          <a:lstStyle>
            <a:lvl1pPr algn="r">
              <a:defRPr sz="1200"/>
            </a:lvl1pPr>
          </a:lstStyle>
          <a:p>
            <a:fld id="{CA096802-CD17-4C9C-A8CF-357EDF596335}" type="slidenum">
              <a:rPr lang="en-US" smtClean="0"/>
              <a:pPr/>
              <a:t>‹#›</a:t>
            </a:fld>
            <a:endParaRPr lang="en-US"/>
          </a:p>
        </p:txBody>
      </p:sp>
    </p:spTree>
    <p:extLst>
      <p:ext uri="{BB962C8B-B14F-4D97-AF65-F5344CB8AC3E}">
        <p14:creationId xmlns:p14="http://schemas.microsoft.com/office/powerpoint/2010/main" val="2275979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096802-CD17-4C9C-A8CF-357EDF596335}"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096802-CD17-4C9C-A8CF-357EDF596335}"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smtClean="0">
                <a:solidFill>
                  <a:schemeClr val="tx1"/>
                </a:solidFill>
                <a:latin typeface="+mn-lt"/>
                <a:ea typeface="+mn-ea"/>
                <a:cs typeface="+mn-cs"/>
              </a:rPr>
              <a:t>Sự kiện trong chương trình, là một sự thay đổi trạng thái của đối tượng do người dùng tương tác trên giao diện chương trình tạo ra. </a:t>
            </a:r>
            <a:endParaRPr lang="en-US"/>
          </a:p>
        </p:txBody>
      </p:sp>
      <p:sp>
        <p:nvSpPr>
          <p:cNvPr id="4" name="Slide Number Placeholder 3"/>
          <p:cNvSpPr>
            <a:spLocks noGrp="1"/>
          </p:cNvSpPr>
          <p:nvPr>
            <p:ph type="sldNum" sz="quarter" idx="10"/>
          </p:nvPr>
        </p:nvSpPr>
        <p:spPr/>
        <p:txBody>
          <a:bodyPr/>
          <a:lstStyle/>
          <a:p>
            <a:fld id="{CA096802-CD17-4C9C-A8CF-357EDF596335}"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2A262F-A246-445A-9810-5F08CE26CD48}" type="datetime1">
              <a:rPr lang="en-US" smtClean="0"/>
              <a:pPr/>
              <a:t>1/1/2019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CA2190-E5A1-4922-87A4-8C04EBF8ACC3}" type="datetime1">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0A190-A7EE-43C8-9E10-A30D59D4FB65}" type="datetime1">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453284-8129-4879-94D8-2428A88BA9CF}" type="datetime1">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17478A-2244-4DC1-B671-ED397BCA066B}" type="datetime1">
              <a:rPr lang="en-US" smtClean="0"/>
              <a:pPr/>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9803DD-C2DA-44EF-A68C-8A16B79DAEA2}" type="datetime1">
              <a:rPr lang="en-US" smtClean="0"/>
              <a:pPr/>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84EA460-E5A9-4485-9FC0-63CE1CD2B521}" type="datetime1">
              <a:rPr lang="en-US" smtClean="0"/>
              <a:pPr/>
              <a:t>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090CF9-6877-4969-9A33-456C2F5B0F34}" type="datetime1">
              <a:rPr lang="en-US" smtClean="0"/>
              <a:pPr/>
              <a:t>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0F2CC-302B-4FA3-9F18-0DB44874B6F4}" type="datetime1">
              <a:rPr lang="en-US" smtClean="0"/>
              <a:pPr/>
              <a:t>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39BB3BA-CF12-4A41-A4A4-91BD33F341A1}" type="datetime1">
              <a:rPr lang="en-US" smtClean="0"/>
              <a:pPr/>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67AEA-BCC7-46E0-99F2-CE94116194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1503D8-5189-456E-B068-AC05209F2D6D}" type="datetime1">
              <a:rPr lang="en-US" smtClean="0"/>
              <a:pPr/>
              <a:t>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3A67AEA-BCC7-46E0-99F2-CE941161949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9F0039-52BB-49B1-9774-7C31675A7226}" type="datetime1">
              <a:rPr lang="en-US" smtClean="0"/>
              <a:pPr/>
              <a:t>1/1/2019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3A67AEA-BCC7-46E0-99F2-CE941161949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Lập trình java nâng cao</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Lập trình Applet,Graphics, AWT</a:t>
            </a:r>
          </a:p>
          <a:p>
            <a:r>
              <a:rPr lang="en-US" smtClean="0">
                <a:latin typeface="Times New Roman" pitchFamily="18" charset="0"/>
                <a:cs typeface="Times New Roman" pitchFamily="18" charset="0"/>
              </a:rPr>
              <a:t>Lập trình giao diện với các thành phần SWING</a:t>
            </a:r>
          </a:p>
          <a:p>
            <a:r>
              <a:rPr lang="en-US" smtClean="0">
                <a:latin typeface="Times New Roman" pitchFamily="18" charset="0"/>
                <a:cs typeface="Times New Roman" pitchFamily="18" charset="0"/>
              </a:rPr>
              <a:t>Các luồng vào ra (OutputsStream,InputStream)</a:t>
            </a:r>
          </a:p>
          <a:p>
            <a:r>
              <a:rPr lang="en-US" smtClean="0">
                <a:latin typeface="Times New Roman" pitchFamily="18" charset="0"/>
                <a:cs typeface="Times New Roman" pitchFamily="18" charset="0"/>
              </a:rPr>
              <a:t>Lập trình kết nối Cơ sở dữ liệu (JDBC:ODBC)</a:t>
            </a:r>
          </a:p>
          <a:p>
            <a:r>
              <a:rPr lang="en-US" smtClean="0">
                <a:latin typeface="Times New Roman" pitchFamily="18" charset="0"/>
                <a:cs typeface="Times New Roman" pitchFamily="18" charset="0"/>
              </a:rPr>
              <a:t>Lập trình mạng(NETWORKING)</a:t>
            </a:r>
          </a:p>
          <a:p>
            <a:r>
              <a:rPr lang="en-US" smtClean="0">
                <a:latin typeface="Times New Roman" pitchFamily="18" charset="0"/>
                <a:cs typeface="Times New Roman" pitchFamily="18" charset="0"/>
              </a:rPr>
              <a:t>Lập trình đa luồng(MultilThread)</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456688"/>
          </a:xfrm>
        </p:spPr>
        <p:txBody>
          <a:bodyPr>
            <a:normAutofit/>
          </a:bodyPr>
          <a:lstStyle/>
          <a:p>
            <a:r>
              <a:rPr lang="en-US" sz="2700" smtClean="0">
                <a:latin typeface="Times New Roman" pitchFamily="18" charset="0"/>
                <a:cs typeface="Times New Roman" pitchFamily="18" charset="0"/>
              </a:rPr>
              <a:t>LẬP TRÌNH ỨNG DỤNG APPLET VÀ CÁC LỚP </a:t>
            </a:r>
            <a:br>
              <a:rPr lang="en-US" sz="2700" smtClean="0">
                <a:latin typeface="Times New Roman" pitchFamily="18" charset="0"/>
                <a:cs typeface="Times New Roman" pitchFamily="18" charset="0"/>
              </a:rPr>
            </a:br>
            <a:r>
              <a:rPr lang="en-US" sz="2700" smtClean="0">
                <a:latin typeface="Times New Roman" pitchFamily="18" charset="0"/>
                <a:cs typeface="Times New Roman" pitchFamily="18" charset="0"/>
              </a:rPr>
              <a:t>XỬ LÝ ĐỒ HỌA</a:t>
            </a:r>
            <a:r>
              <a:rPr lang="en-US" smtClean="0">
                <a:latin typeface="Times New Roman" pitchFamily="18" charset="0"/>
                <a:cs typeface="Times New Roman" pitchFamily="18" charset="0"/>
              </a:rPr>
              <a:t>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Nội dung chính</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latin typeface="Times New Roman" pitchFamily="18" charset="0"/>
              <a:cs typeface="Times New Roman" pitchFamily="18" charset="0"/>
            </a:endParaRPr>
          </a:p>
          <a:p>
            <a:r>
              <a:rPr lang="en-US">
                <a:latin typeface="Times New Roman" pitchFamily="18" charset="0"/>
                <a:cs typeface="Times New Roman" pitchFamily="18" charset="0"/>
              </a:rPr>
              <a:t>Giới thiệu các loại ứng dụng</a:t>
            </a:r>
          </a:p>
          <a:p>
            <a:r>
              <a:rPr lang="vi-VN" smtClean="0">
                <a:latin typeface="Times New Roman" pitchFamily="18" charset="0"/>
                <a:cs typeface="Times New Roman" pitchFamily="18" charset="0"/>
              </a:rPr>
              <a:t>Thư </a:t>
            </a:r>
            <a:r>
              <a:rPr lang="vi-VN">
                <a:latin typeface="Times New Roman" pitchFamily="18" charset="0"/>
                <a:cs typeface="Times New Roman" pitchFamily="18" charset="0"/>
              </a:rPr>
              <a:t>viện AWT</a:t>
            </a:r>
          </a:p>
          <a:p>
            <a:r>
              <a:rPr lang="en-US" smtClean="0">
                <a:latin typeface="Times New Roman" pitchFamily="18" charset="0"/>
                <a:cs typeface="Times New Roman" pitchFamily="18" charset="0"/>
              </a:rPr>
              <a:t>Tạo </a:t>
            </a:r>
            <a:r>
              <a:rPr lang="en-US">
                <a:latin typeface="Times New Roman" pitchFamily="18" charset="0"/>
                <a:cs typeface="Times New Roman" pitchFamily="18" charset="0"/>
              </a:rPr>
              <a:t>các applet</a:t>
            </a:r>
          </a:p>
          <a:p>
            <a:r>
              <a:rPr lang="vi-VN" smtClean="0">
                <a:latin typeface="Times New Roman" pitchFamily="18" charset="0"/>
                <a:cs typeface="Times New Roman" pitchFamily="18" charset="0"/>
              </a:rPr>
              <a:t>Đối </a:t>
            </a:r>
            <a:r>
              <a:rPr lang="vi-VN">
                <a:latin typeface="Times New Roman" pitchFamily="18" charset="0"/>
                <a:cs typeface="Times New Roman" pitchFamily="18" charset="0"/>
              </a:rPr>
              <a:t>tượng đồ hoạ Graphics</a:t>
            </a:r>
          </a:p>
          <a:p>
            <a:r>
              <a:rPr lang="en-US" smtClean="0">
                <a:latin typeface="Times New Roman" pitchFamily="18" charset="0"/>
                <a:cs typeface="Times New Roman" pitchFamily="18" charset="0"/>
              </a:rPr>
              <a:t>Kĩ </a:t>
            </a:r>
            <a:r>
              <a:rPr lang="en-US">
                <a:latin typeface="Times New Roman" pitchFamily="18" charset="0"/>
                <a:cs typeface="Times New Roman" pitchFamily="18" charset="0"/>
              </a:rPr>
              <a:t>thuật khung hình phụ</a:t>
            </a:r>
          </a:p>
          <a:p>
            <a:r>
              <a:rPr lang="en-US" smtClean="0">
                <a:latin typeface="Times New Roman" pitchFamily="18" charset="0"/>
                <a:cs typeface="Times New Roman" pitchFamily="18" charset="0"/>
              </a:rPr>
              <a:t>Bài tập</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smtClean="0">
                <a:latin typeface="Times New Roman" pitchFamily="18" charset="0"/>
                <a:cs typeface="Times New Roman" pitchFamily="18" charset="0"/>
              </a:rPr>
              <a:t>Các thành phần của AWT</a:t>
            </a:r>
            <a:endParaRPr lang="en-US">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19200" y="1828800"/>
            <a:ext cx="6648450" cy="36766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19800" y="4495800"/>
            <a:ext cx="2895600" cy="23622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3A67AEA-BCC7-46E0-99F2-CE941161949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mtClean="0">
                <a:latin typeface="Times New Roman" pitchFamily="18" charset="0"/>
                <a:cs typeface="Times New Roman" pitchFamily="18" charset="0"/>
              </a:rPr>
              <a:t>Giới thiệu các loại ứng dụng</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4389120"/>
          </a:xfrm>
        </p:spPr>
        <p:txBody>
          <a:bodyPr>
            <a:normAutofit/>
          </a:bodyPr>
          <a:lstStyle/>
          <a:p>
            <a:endParaRPr lang="en-US">
              <a:latin typeface="Times New Roman" pitchFamily="18" charset="0"/>
              <a:cs typeface="Times New Roman" pitchFamily="18" charset="0"/>
            </a:endParaRPr>
          </a:p>
          <a:p>
            <a:r>
              <a:rPr lang="en-US">
                <a:latin typeface="Times New Roman" pitchFamily="18" charset="0"/>
                <a:cs typeface="Times New Roman" pitchFamily="18" charset="0"/>
              </a:rPr>
              <a:t>Applet</a:t>
            </a:r>
          </a:p>
          <a:p>
            <a:pPr lvl="1">
              <a:buFont typeface="Wingdings" pitchFamily="2" charset="2"/>
              <a:buChar char="§"/>
            </a:pPr>
            <a:r>
              <a:rPr lang="vi-VN" smtClean="0">
                <a:latin typeface="Times New Roman" pitchFamily="18" charset="0"/>
                <a:cs typeface="Times New Roman" pitchFamily="18" charset="0"/>
              </a:rPr>
              <a:t>Chương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trình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Java chạy</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trong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một</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trang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web nhờ</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vào</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trình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duyệ</a:t>
            </a:r>
            <a:r>
              <a:rPr lang="en-US" smtClean="0">
                <a:latin typeface="Times New Roman" pitchFamily="18" charset="0"/>
                <a:cs typeface="Times New Roman" pitchFamily="18" charset="0"/>
              </a:rPr>
              <a:t>t </a:t>
            </a:r>
            <a:r>
              <a:rPr lang="vi-VN" smtClean="0">
                <a:latin typeface="Times New Roman" pitchFamily="18" charset="0"/>
                <a:cs typeface="Times New Roman" pitchFamily="18" charset="0"/>
              </a:rPr>
              <a:t>hỗ</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trợ</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Java</a:t>
            </a:r>
            <a:r>
              <a:rPr lang="vi-VN">
                <a:latin typeface="Times New Roman" pitchFamily="18" charset="0"/>
                <a:cs typeface="Times New Roman" pitchFamily="18" charset="0"/>
              </a:rPr>
              <a:t>.</a:t>
            </a:r>
          </a:p>
          <a:p>
            <a:r>
              <a:rPr lang="en-US" smtClean="0">
                <a:latin typeface="Times New Roman" pitchFamily="18" charset="0"/>
                <a:cs typeface="Times New Roman" pitchFamily="18" charset="0"/>
              </a:rPr>
              <a:t>Stand-alone </a:t>
            </a:r>
            <a:r>
              <a:rPr lang="en-US">
                <a:latin typeface="Times New Roman" pitchFamily="18" charset="0"/>
                <a:cs typeface="Times New Roman" pitchFamily="18" charset="0"/>
              </a:rPr>
              <a:t>Application</a:t>
            </a:r>
          </a:p>
          <a:p>
            <a:pPr lvl="1">
              <a:buFont typeface="Wingdings" pitchFamily="2" charset="2"/>
              <a:buChar char="§"/>
            </a:pPr>
            <a:r>
              <a:rPr lang="vi-VN" smtClean="0">
                <a:latin typeface="Times New Roman" pitchFamily="18" charset="0"/>
                <a:cs typeface="Times New Roman" pitchFamily="18" charset="0"/>
              </a:rPr>
              <a:t>Giao</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diện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dòng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lệnh(console</a:t>
            </a:r>
            <a:r>
              <a:rPr lang="vi-VN">
                <a:latin typeface="Times New Roman" pitchFamily="18" charset="0"/>
                <a:cs typeface="Times New Roman" pitchFamily="18" charset="0"/>
              </a:rPr>
              <a:t>): Tương tác với người dùng thông qua các dòng ký tự. </a:t>
            </a:r>
          </a:p>
          <a:p>
            <a:pPr lvl="1">
              <a:buFont typeface="Wingdings" pitchFamily="2" charset="2"/>
              <a:buChar char="§"/>
            </a:pPr>
            <a:r>
              <a:rPr lang="vi-VN" smtClean="0">
                <a:latin typeface="Times New Roman" pitchFamily="18" charset="0"/>
                <a:cs typeface="Times New Roman" pitchFamily="18" charset="0"/>
              </a:rPr>
              <a:t>Giao</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diện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đồ</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hoạ(GUI</a:t>
            </a:r>
            <a:r>
              <a:rPr lang="vi-VN">
                <a:latin typeface="Times New Roman" pitchFamily="18" charset="0"/>
                <a:cs typeface="Times New Roman" pitchFamily="18" charset="0"/>
              </a:rPr>
              <a:t>): Tương tác với người dùng </a:t>
            </a:r>
            <a:r>
              <a:rPr lang="vi-VN" smtClean="0">
                <a:latin typeface="Times New Roman" pitchFamily="18" charset="0"/>
                <a:cs typeface="Times New Roman" pitchFamily="18" charset="0"/>
              </a:rPr>
              <a:t>bằng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nhiều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cách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khác</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nhau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như</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hình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ảnh</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nút</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nhấn</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biểu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tượng</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Việc</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xử</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lý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ứng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dụng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dựa</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trên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các</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sự</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kiện</a:t>
            </a:r>
            <a:r>
              <a:rPr lang="vi-VN">
                <a:latin typeface="Times New Roman" pitchFamily="18" charset="0"/>
                <a:cs typeface="Times New Roman" pitchFamily="18" charset="0"/>
              </a:rPr>
              <a:t>.</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Xây dựng các applet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389120"/>
          </a:xfrm>
        </p:spPr>
        <p:txBody>
          <a:bodyPr>
            <a:normAutofit/>
          </a:bodyPr>
          <a:lstStyle/>
          <a:p>
            <a:pPr>
              <a:buNone/>
            </a:pPr>
            <a:r>
              <a:rPr lang="en-US" smtClean="0"/>
              <a:t>Lớp Applet</a:t>
            </a:r>
            <a:endParaRPr lang="en-US"/>
          </a:p>
          <a:p>
            <a:pPr lvl="1"/>
            <a:r>
              <a:rPr lang="en-US" smtClean="0"/>
              <a:t>Lớp </a:t>
            </a:r>
            <a:r>
              <a:rPr lang="en-US" b="1" smtClean="0"/>
              <a:t>java.applet.Applet </a:t>
            </a:r>
            <a:r>
              <a:rPr lang="en-US" smtClean="0"/>
              <a:t>kế </a:t>
            </a:r>
            <a:r>
              <a:rPr lang="en-US"/>
              <a:t>thừa từ lớp </a:t>
            </a:r>
            <a:r>
              <a:rPr lang="en-US" smtClean="0"/>
              <a:t> </a:t>
            </a:r>
            <a:r>
              <a:rPr lang="en-US" b="1" smtClean="0"/>
              <a:t>java.awt.Component </a:t>
            </a:r>
            <a:r>
              <a:rPr lang="en-US"/>
              <a:t>cho phép tạo ra các applet trong Web.</a:t>
            </a:r>
          </a:p>
          <a:p>
            <a:pPr lvl="1"/>
            <a:r>
              <a:rPr lang="vi-VN" smtClean="0"/>
              <a:t>Mọi </a:t>
            </a:r>
            <a:r>
              <a:rPr lang="vi-VN"/>
              <a:t>lớp applet do người dùng tạo ra đều phải kế thừa từ lớp </a:t>
            </a:r>
            <a:r>
              <a:rPr lang="vi-VN" b="1"/>
              <a:t>Applet</a:t>
            </a:r>
            <a:r>
              <a:rPr lang="vi-VN" smtClean="0"/>
              <a:t>.</a:t>
            </a:r>
            <a:endParaRPr lang="vi-VN"/>
          </a:p>
        </p:txBody>
      </p:sp>
      <p:sp>
        <p:nvSpPr>
          <p:cNvPr id="4" name="Slide Number Placeholder 3"/>
          <p:cNvSpPr>
            <a:spLocks noGrp="1"/>
          </p:cNvSpPr>
          <p:nvPr>
            <p:ph type="sldNum" sz="quarter" idx="12"/>
          </p:nvPr>
        </p:nvSpPr>
        <p:spPr/>
        <p:txBody>
          <a:bodyPr/>
          <a:lstStyle/>
          <a:p>
            <a:fld id="{C3A67AEA-BCC7-46E0-99F2-CE9411619494}" type="slidenum">
              <a:rPr lang="en-US" sz="1800" smtClean="0"/>
              <a:pPr/>
              <a:t>13</a:t>
            </a:fld>
            <a:endParaRPr lang="en-US" sz="1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Xây dựng các applet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89120"/>
          </a:xfrm>
        </p:spPr>
        <p:txBody>
          <a:bodyPr>
            <a:normAutofit fontScale="92500" lnSpcReduction="10000"/>
          </a:bodyPr>
          <a:lstStyle/>
          <a:p>
            <a:r>
              <a:rPr lang="en-US" dirty="0" err="1" smtClean="0">
                <a:latin typeface="+mj-lt"/>
              </a:rPr>
              <a:t>Ví</a:t>
            </a:r>
            <a:r>
              <a:rPr lang="en-US" dirty="0" smtClean="0">
                <a:latin typeface="+mj-lt"/>
              </a:rPr>
              <a:t> </a:t>
            </a:r>
            <a:r>
              <a:rPr lang="en-US" dirty="0" err="1">
                <a:latin typeface="+mj-lt"/>
              </a:rPr>
              <a:t>dụ</a:t>
            </a:r>
            <a:r>
              <a:rPr lang="en-US" dirty="0">
                <a:latin typeface="+mj-lt"/>
              </a:rPr>
              <a:t> </a:t>
            </a:r>
            <a:r>
              <a:rPr lang="en-US" dirty="0" smtClean="0">
                <a:latin typeface="+mj-lt"/>
              </a:rPr>
              <a:t>1.1: </a:t>
            </a:r>
            <a:r>
              <a:rPr lang="en-US" dirty="0" err="1">
                <a:latin typeface="+mj-lt"/>
              </a:rPr>
              <a:t>Tạofile</a:t>
            </a:r>
            <a:r>
              <a:rPr lang="en-US" dirty="0">
                <a:latin typeface="+mj-lt"/>
              </a:rPr>
              <a:t> TestApplet.java</a:t>
            </a:r>
          </a:p>
          <a:p>
            <a:pPr>
              <a:buNone/>
            </a:pPr>
            <a:r>
              <a:rPr lang="en-US" dirty="0" smtClean="0">
                <a:latin typeface="+mj-lt"/>
              </a:rPr>
              <a:t>Import  </a:t>
            </a:r>
            <a:r>
              <a:rPr lang="en-US" dirty="0" err="1" smtClean="0">
                <a:latin typeface="+mj-lt"/>
              </a:rPr>
              <a:t>java.applet.Applet</a:t>
            </a:r>
            <a:r>
              <a:rPr lang="en-US" dirty="0" smtClean="0">
                <a:latin typeface="+mj-lt"/>
              </a:rPr>
              <a:t>;</a:t>
            </a:r>
          </a:p>
          <a:p>
            <a:pPr>
              <a:buNone/>
            </a:pPr>
            <a:r>
              <a:rPr lang="en-US" dirty="0" smtClean="0">
                <a:latin typeface="+mj-lt"/>
              </a:rPr>
              <a:t>Import  </a:t>
            </a:r>
            <a:r>
              <a:rPr lang="en-US" dirty="0" err="1" smtClean="0">
                <a:latin typeface="+mj-lt"/>
              </a:rPr>
              <a:t>java.awt.Graphics</a:t>
            </a:r>
            <a:r>
              <a:rPr lang="en-US" dirty="0" smtClean="0">
                <a:latin typeface="+mj-lt"/>
              </a:rPr>
              <a:t>;</a:t>
            </a:r>
          </a:p>
          <a:p>
            <a:pPr>
              <a:buNone/>
            </a:pPr>
            <a:r>
              <a:rPr lang="en-US" dirty="0" smtClean="0">
                <a:latin typeface="+mj-lt"/>
              </a:rPr>
              <a:t>public class </a:t>
            </a:r>
            <a:r>
              <a:rPr lang="en-US" dirty="0" err="1" smtClean="0">
                <a:latin typeface="+mj-lt"/>
              </a:rPr>
              <a:t>TestApplet</a:t>
            </a:r>
            <a:r>
              <a:rPr lang="en-US" dirty="0" smtClean="0">
                <a:latin typeface="+mj-lt"/>
              </a:rPr>
              <a:t> extends  Applet</a:t>
            </a:r>
          </a:p>
          <a:p>
            <a:pPr>
              <a:buNone/>
            </a:pPr>
            <a:r>
              <a:rPr lang="en-US" dirty="0" smtClean="0">
                <a:latin typeface="+mj-lt"/>
              </a:rPr>
              <a:t> {</a:t>
            </a:r>
          </a:p>
          <a:p>
            <a:pPr>
              <a:buNone/>
            </a:pPr>
            <a:r>
              <a:rPr lang="en-US" dirty="0" smtClean="0">
                <a:latin typeface="+mj-lt"/>
              </a:rPr>
              <a:t>      public void paint(Graphics g)</a:t>
            </a:r>
          </a:p>
          <a:p>
            <a:pPr>
              <a:buNone/>
            </a:pPr>
            <a:r>
              <a:rPr lang="en-US" dirty="0" smtClean="0">
                <a:latin typeface="+mj-lt"/>
              </a:rPr>
              <a:t>       {</a:t>
            </a:r>
          </a:p>
          <a:p>
            <a:pPr>
              <a:buNone/>
            </a:pPr>
            <a:r>
              <a:rPr lang="en-US" dirty="0" smtClean="0">
                <a:latin typeface="+mj-lt"/>
              </a:rPr>
              <a:t>		</a:t>
            </a:r>
            <a:r>
              <a:rPr lang="en-US" dirty="0" err="1" smtClean="0">
                <a:latin typeface="+mj-lt"/>
              </a:rPr>
              <a:t>g.drawString</a:t>
            </a:r>
            <a:r>
              <a:rPr lang="en-US" dirty="0" smtClean="0">
                <a:latin typeface="+mj-lt"/>
              </a:rPr>
              <a:t>(“</a:t>
            </a:r>
            <a:r>
              <a:rPr lang="en-US" dirty="0" err="1" smtClean="0">
                <a:latin typeface="+mj-lt"/>
              </a:rPr>
              <a:t>Helloworld</a:t>
            </a:r>
            <a:r>
              <a:rPr lang="en-US" dirty="0" smtClean="0">
                <a:latin typeface="+mj-lt"/>
              </a:rPr>
              <a:t>!”, 50, 25);</a:t>
            </a:r>
          </a:p>
          <a:p>
            <a:pPr>
              <a:buNone/>
            </a:pPr>
            <a:r>
              <a:rPr lang="en-US" dirty="0">
                <a:latin typeface="+mj-lt"/>
              </a:rPr>
              <a:t> </a:t>
            </a:r>
            <a:r>
              <a:rPr lang="en-US" dirty="0" smtClean="0">
                <a:latin typeface="+mj-lt"/>
              </a:rPr>
              <a:t>      } </a:t>
            </a:r>
          </a:p>
          <a:p>
            <a:pPr>
              <a:buNone/>
            </a:pPr>
            <a:r>
              <a:rPr lang="en-US" dirty="0" smtClean="0">
                <a:latin typeface="+mj-lt"/>
              </a:rPr>
              <a:t>}</a:t>
            </a:r>
          </a:p>
          <a:p>
            <a:pPr>
              <a:buNone/>
            </a:pPr>
            <a:endParaRPr lang="en-US" dirty="0" smtClean="0">
              <a:latin typeface="+mj-lt"/>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Xây dựng các</a:t>
            </a:r>
            <a:r>
              <a:rPr lang="en-US" smtClean="0">
                <a:latin typeface="+mn-lt"/>
              </a:rPr>
              <a:t> </a:t>
            </a:r>
            <a:r>
              <a:rPr lang="vi-VN" smtClean="0">
                <a:latin typeface="+mn-lt"/>
              </a:rPr>
              <a:t>applet</a:t>
            </a:r>
            <a:endParaRPr lang="en-US">
              <a:latin typeface="+mn-lt"/>
            </a:endParaRPr>
          </a:p>
        </p:txBody>
      </p:sp>
      <p:sp>
        <p:nvSpPr>
          <p:cNvPr id="3" name="Content Placeholder 2"/>
          <p:cNvSpPr>
            <a:spLocks noGrp="1"/>
          </p:cNvSpPr>
          <p:nvPr>
            <p:ph idx="1"/>
          </p:nvPr>
        </p:nvSpPr>
        <p:spPr/>
        <p:txBody>
          <a:bodyPr>
            <a:normAutofit/>
          </a:bodyPr>
          <a:lstStyle/>
          <a:p>
            <a:r>
              <a:rPr lang="vi-VN" dirty="0" smtClean="0"/>
              <a:t>Thực</a:t>
            </a:r>
            <a:r>
              <a:rPr lang="en-US" dirty="0" smtClean="0"/>
              <a:t> </a:t>
            </a:r>
            <a:r>
              <a:rPr lang="vi-VN" dirty="0" smtClean="0"/>
              <a:t>thi</a:t>
            </a:r>
            <a:r>
              <a:rPr lang="en-US" dirty="0" smtClean="0"/>
              <a:t> </a:t>
            </a:r>
            <a:r>
              <a:rPr lang="vi-VN" dirty="0" smtClean="0"/>
              <a:t>applet</a:t>
            </a:r>
            <a:endParaRPr lang="en-US" dirty="0" smtClean="0"/>
          </a:p>
          <a:p>
            <a:pPr lvl="1"/>
            <a:r>
              <a:rPr lang="vi-VN" dirty="0" smtClean="0"/>
              <a:t>Cách </a:t>
            </a:r>
            <a:r>
              <a:rPr lang="vi-VN" dirty="0"/>
              <a:t>1: </a:t>
            </a:r>
            <a:r>
              <a:rPr lang="vi-VN" dirty="0" smtClean="0"/>
              <a:t>Tạo</a:t>
            </a:r>
            <a:r>
              <a:rPr lang="en-US" dirty="0" smtClean="0"/>
              <a:t> </a:t>
            </a:r>
            <a:r>
              <a:rPr lang="vi-VN" dirty="0" smtClean="0"/>
              <a:t>file TestApplet.html</a:t>
            </a:r>
            <a:r>
              <a:rPr lang="en-US" dirty="0" smtClean="0"/>
              <a:t> </a:t>
            </a:r>
            <a:r>
              <a:rPr lang="vi-VN" dirty="0" smtClean="0"/>
              <a:t>có </a:t>
            </a:r>
            <a:r>
              <a:rPr lang="vi-VN" dirty="0"/>
              <a:t>nội dung như sau</a:t>
            </a:r>
            <a:r>
              <a:rPr lang="vi-VN" dirty="0" smtClean="0"/>
              <a:t>:</a:t>
            </a:r>
            <a:endParaRPr lang="en-US" b="1" dirty="0" smtClean="0"/>
          </a:p>
          <a:p>
            <a:pPr lvl="2"/>
            <a:r>
              <a:rPr lang="vi-VN" b="1" dirty="0" smtClean="0"/>
              <a:t>&lt;APPLET CODE=“TestApplet.class” WIDTH=500</a:t>
            </a:r>
            <a:r>
              <a:rPr lang="en-US" b="1" dirty="0" smtClean="0"/>
              <a:t> </a:t>
            </a:r>
            <a:r>
              <a:rPr lang="vi-VN" b="1" dirty="0" smtClean="0"/>
              <a:t>HEIGHT=500&lt;/APPLET&gt; </a:t>
            </a:r>
            <a:endParaRPr lang="en-US" dirty="0" smtClean="0"/>
          </a:p>
          <a:p>
            <a:pPr lvl="2"/>
            <a:r>
              <a:rPr lang="vi-VN" dirty="0" smtClean="0"/>
              <a:t>Mở </a:t>
            </a:r>
            <a:r>
              <a:rPr lang="vi-VN" dirty="0"/>
              <a:t>file này bằng trình duyệt </a:t>
            </a:r>
            <a:r>
              <a:rPr lang="vi-VN" dirty="0" smtClean="0"/>
              <a:t>WEB</a:t>
            </a:r>
            <a:endParaRPr lang="en-US" dirty="0" smtClean="0"/>
          </a:p>
          <a:p>
            <a:pPr lvl="1"/>
            <a:r>
              <a:rPr lang="vi-VN" dirty="0" smtClean="0"/>
              <a:t>Cách </a:t>
            </a:r>
            <a:r>
              <a:rPr lang="vi-VN" dirty="0"/>
              <a:t>2: </a:t>
            </a:r>
            <a:r>
              <a:rPr lang="vi-VN" dirty="0" smtClean="0"/>
              <a:t>Dùng</a:t>
            </a:r>
            <a:r>
              <a:rPr lang="en-US" dirty="0" smtClean="0"/>
              <a:t> </a:t>
            </a:r>
            <a:r>
              <a:rPr lang="vi-VN" dirty="0" smtClean="0"/>
              <a:t>công</a:t>
            </a:r>
            <a:r>
              <a:rPr lang="en-US" dirty="0" smtClean="0"/>
              <a:t> </a:t>
            </a:r>
            <a:r>
              <a:rPr lang="vi-VN" dirty="0" smtClean="0"/>
              <a:t>cụ</a:t>
            </a:r>
            <a:r>
              <a:rPr lang="en-US" dirty="0" smtClean="0"/>
              <a:t> </a:t>
            </a:r>
            <a:r>
              <a:rPr lang="vi-VN" dirty="0" smtClean="0"/>
              <a:t>appletviewer.</a:t>
            </a:r>
            <a:endParaRPr lang="en-US" dirty="0" smtClean="0"/>
          </a:p>
          <a:p>
            <a:pPr lvl="2"/>
            <a:r>
              <a:rPr lang="vi-VN" dirty="0" smtClean="0"/>
              <a:t>Gõ</a:t>
            </a:r>
            <a:r>
              <a:rPr lang="en-US" dirty="0" smtClean="0"/>
              <a:t> </a:t>
            </a:r>
            <a:r>
              <a:rPr lang="vi-VN" dirty="0" smtClean="0"/>
              <a:t>lệnh:</a:t>
            </a:r>
            <a:r>
              <a:rPr lang="vi-VN" b="1" dirty="0" smtClean="0"/>
              <a:t> appletviewerTestApplet.html</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a:r>
            <a:br>
              <a:rPr lang="en-US"/>
            </a:br>
            <a:r>
              <a:rPr lang="vi-VN" smtClean="0"/>
              <a:t>Khung</a:t>
            </a:r>
            <a:r>
              <a:rPr lang="en-US" smtClean="0"/>
              <a:t> </a:t>
            </a:r>
            <a:r>
              <a:rPr lang="vi-VN" smtClean="0"/>
              <a:t>của</a:t>
            </a:r>
            <a:r>
              <a:rPr lang="en-US" smtClean="0"/>
              <a:t> </a:t>
            </a:r>
            <a:r>
              <a:rPr lang="vi-VN" smtClean="0"/>
              <a:t>một</a:t>
            </a:r>
            <a:r>
              <a:rPr lang="en-US" smtClean="0"/>
              <a:t> </a:t>
            </a:r>
            <a:r>
              <a:rPr lang="vi-VN" smtClean="0"/>
              <a:t>applet</a:t>
            </a:r>
            <a:r>
              <a:rPr lang="en-US" smtClean="0"/>
              <a:t> </a:t>
            </a:r>
            <a:r>
              <a:rPr lang="vi-VN" smtClean="0"/>
              <a:t>cơ</a:t>
            </a:r>
            <a:r>
              <a:rPr lang="en-US" smtClean="0"/>
              <a:t> </a:t>
            </a:r>
            <a:r>
              <a:rPr lang="vi-VN" smtClean="0"/>
              <a:t>bản</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914400" y="1905000"/>
            <a:ext cx="6078043" cy="32956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3A67AEA-BCC7-46E0-99F2-CE941161949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mtClean="0">
                <a:latin typeface="+mn-lt"/>
              </a:rPr>
              <a:t>Hoạt</a:t>
            </a:r>
            <a:r>
              <a:rPr lang="en-US" smtClean="0">
                <a:latin typeface="+mn-lt"/>
              </a:rPr>
              <a:t> </a:t>
            </a:r>
            <a:r>
              <a:rPr lang="vi-VN" smtClean="0">
                <a:latin typeface="+mn-lt"/>
              </a:rPr>
              <a:t>động</a:t>
            </a:r>
            <a:r>
              <a:rPr lang="en-US" smtClean="0">
                <a:latin typeface="+mn-lt"/>
              </a:rPr>
              <a:t> </a:t>
            </a:r>
            <a:r>
              <a:rPr lang="vi-VN" smtClean="0">
                <a:latin typeface="+mn-lt"/>
              </a:rPr>
              <a:t>của</a:t>
            </a:r>
            <a:r>
              <a:rPr lang="en-US" smtClean="0">
                <a:latin typeface="+mn-lt"/>
              </a:rPr>
              <a:t> </a:t>
            </a:r>
            <a:r>
              <a:rPr lang="vi-VN" smtClean="0">
                <a:latin typeface="+mn-lt"/>
              </a:rPr>
              <a:t>Applet </a:t>
            </a:r>
            <a:br>
              <a:rPr lang="vi-VN" smtClean="0">
                <a:latin typeface="+mn-lt"/>
              </a:rPr>
            </a:br>
            <a:endParaRPr lang="en-US">
              <a:latin typeface="+mn-lt"/>
            </a:endParaRPr>
          </a:p>
        </p:txBody>
      </p:sp>
      <p:sp>
        <p:nvSpPr>
          <p:cNvPr id="3" name="Content Placeholder 2"/>
          <p:cNvSpPr>
            <a:spLocks noGrp="1"/>
          </p:cNvSpPr>
          <p:nvPr>
            <p:ph idx="1"/>
          </p:nvPr>
        </p:nvSpPr>
        <p:spPr/>
        <p:txBody>
          <a:bodyPr>
            <a:normAutofit/>
          </a:bodyPr>
          <a:lstStyle/>
          <a:p>
            <a:r>
              <a:rPr lang="en-US" smtClean="0">
                <a:latin typeface="Times New Roman" pitchFamily="18" charset="0"/>
                <a:cs typeface="Times New Roman" pitchFamily="18" charset="0"/>
              </a:rPr>
              <a:t>init</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khởi tạo applet</a:t>
            </a:r>
            <a:endParaRPr lang="en-US">
              <a:latin typeface="Times New Roman" pitchFamily="18" charset="0"/>
              <a:cs typeface="Times New Roman" pitchFamily="18" charset="0"/>
            </a:endParaRPr>
          </a:p>
          <a:p>
            <a:r>
              <a:rPr lang="vi-VN" smtClean="0">
                <a:latin typeface="Times New Roman" pitchFamily="18" charset="0"/>
                <a:cs typeface="Times New Roman" pitchFamily="18" charset="0"/>
              </a:rPr>
              <a:t>start</a:t>
            </a:r>
            <a:r>
              <a:rPr lang="vi-VN">
                <a:latin typeface="Times New Roman" pitchFamily="18" charset="0"/>
                <a:cs typeface="Times New Roman" pitchFamily="18" charset="0"/>
              </a:rPr>
              <a:t>(): applet </a:t>
            </a:r>
            <a:r>
              <a:rPr lang="vi-VN" smtClean="0">
                <a:latin typeface="Times New Roman" pitchFamily="18" charset="0"/>
                <a:cs typeface="Times New Roman" pitchFamily="18" charset="0"/>
              </a:rPr>
              <a:t>bắt</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đầu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hoạt</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động</a:t>
            </a:r>
            <a:endParaRPr lang="vi-VN">
              <a:latin typeface="Times New Roman" pitchFamily="18" charset="0"/>
              <a:cs typeface="Times New Roman" pitchFamily="18" charset="0"/>
            </a:endParaRPr>
          </a:p>
          <a:p>
            <a:r>
              <a:rPr lang="vi-VN" smtClean="0">
                <a:latin typeface="Times New Roman" pitchFamily="18" charset="0"/>
                <a:cs typeface="Times New Roman" pitchFamily="18" charset="0"/>
              </a:rPr>
              <a:t>stop</a:t>
            </a:r>
            <a:r>
              <a:rPr lang="vi-VN">
                <a:latin typeface="Times New Roman" pitchFamily="18" charset="0"/>
                <a:cs typeface="Times New Roman" pitchFamily="18" charset="0"/>
              </a:rPr>
              <a:t>(): applet </a:t>
            </a:r>
            <a:r>
              <a:rPr lang="vi-VN" smtClean="0">
                <a:latin typeface="Times New Roman" pitchFamily="18" charset="0"/>
                <a:cs typeface="Times New Roman" pitchFamily="18" charset="0"/>
              </a:rPr>
              <a:t>chấm</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dứt</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hoạt</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động</a:t>
            </a:r>
            <a:endParaRPr lang="vi-VN">
              <a:latin typeface="Times New Roman" pitchFamily="18" charset="0"/>
              <a:cs typeface="Times New Roman" pitchFamily="18" charset="0"/>
            </a:endParaRPr>
          </a:p>
          <a:p>
            <a:r>
              <a:rPr lang="en-US" smtClean="0">
                <a:latin typeface="Times New Roman" pitchFamily="18" charset="0"/>
                <a:cs typeface="Times New Roman" pitchFamily="18" charset="0"/>
              </a:rPr>
              <a:t>destroy</a:t>
            </a:r>
            <a:r>
              <a:rPr lang="en-US">
                <a:latin typeface="Times New Roman" pitchFamily="18" charset="0"/>
                <a:cs typeface="Times New Roman" pitchFamily="18" charset="0"/>
              </a:rPr>
              <a:t>(): giải phóng applet</a:t>
            </a:r>
          </a:p>
          <a:p>
            <a:r>
              <a:rPr lang="en-US" smtClean="0">
                <a:latin typeface="Times New Roman" pitchFamily="18" charset="0"/>
                <a:cs typeface="Times New Roman" pitchFamily="18" charset="0"/>
              </a:rPr>
              <a:t>Chú </a:t>
            </a:r>
            <a:r>
              <a:rPr lang="en-US">
                <a:latin typeface="Times New Roman" pitchFamily="18" charset="0"/>
                <a:cs typeface="Times New Roman" pitchFamily="18" charset="0"/>
              </a:rPr>
              <a:t>ý: </a:t>
            </a:r>
          </a:p>
          <a:p>
            <a:pPr lvl="1"/>
            <a:r>
              <a:rPr lang="vi-VN" smtClean="0">
                <a:latin typeface="Times New Roman" pitchFamily="18" charset="0"/>
                <a:cs typeface="Times New Roman" pitchFamily="18" charset="0"/>
              </a:rPr>
              <a:t>paint</a:t>
            </a:r>
            <a:r>
              <a:rPr lang="vi-VN">
                <a:latin typeface="Times New Roman" pitchFamily="18" charset="0"/>
                <a:cs typeface="Times New Roman" pitchFamily="18" charset="0"/>
              </a:rPr>
              <a:t>() không phải là phương thức của Applet mà là của </a:t>
            </a:r>
            <a:r>
              <a:rPr lang="vi-VN" smtClean="0">
                <a:latin typeface="Times New Roman" pitchFamily="18" charset="0"/>
                <a:cs typeface="Times New Roman" pitchFamily="18" charset="0"/>
              </a:rPr>
              <a:t>Component. </a:t>
            </a:r>
            <a:endParaRPr lang="vi-VN">
              <a:latin typeface="Times New Roman" pitchFamily="18" charset="0"/>
              <a:cs typeface="Times New Roman" pitchFamily="18" charset="0"/>
            </a:endParaRPr>
          </a:p>
          <a:p>
            <a:pPr lvl="1"/>
            <a:r>
              <a:rPr lang="vi-VN" smtClean="0">
                <a:latin typeface="Times New Roman" pitchFamily="18" charset="0"/>
                <a:cs typeface="Times New Roman" pitchFamily="18" charset="0"/>
              </a:rPr>
              <a:t>paint</a:t>
            </a:r>
            <a:r>
              <a:rPr lang="vi-VN">
                <a:latin typeface="Times New Roman" pitchFamily="18" charset="0"/>
                <a:cs typeface="Times New Roman" pitchFamily="18" charset="0"/>
              </a:rPr>
              <a:t>() được gọi mỗi khi cửa sổ được vẽ lại.</a:t>
            </a:r>
          </a:p>
          <a:p>
            <a:pPr>
              <a:buNone/>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Vòng đời của một Applet</a:t>
            </a:r>
            <a:endParaRPr lang="en-US">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914400" y="2057400"/>
            <a:ext cx="5791200" cy="3657600"/>
          </a:xfrm>
          <a:prstGeom prst="rect">
            <a:avLst/>
          </a:prstGeom>
          <a:noFill/>
          <a:ln w="9525">
            <a:noFill/>
            <a:miter lim="800000"/>
            <a:headEnd/>
            <a:tailEnd/>
          </a:ln>
        </p:spPr>
      </p:pic>
      <p:cxnSp>
        <p:nvCxnSpPr>
          <p:cNvPr id="8" name="Straight Arrow Connector 7"/>
          <p:cNvCxnSpPr/>
          <p:nvPr/>
        </p:nvCxnSpPr>
        <p:spPr>
          <a:xfrm>
            <a:off x="6324600" y="3124200"/>
            <a:ext cx="0" cy="9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C3A67AEA-BCC7-46E0-99F2-CE941161949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latin typeface="+mn-lt"/>
              </a:rPr>
              <a:t>Hoạt</a:t>
            </a:r>
            <a:r>
              <a:rPr lang="en-US" smtClean="0">
                <a:latin typeface="+mn-lt"/>
              </a:rPr>
              <a:t> </a:t>
            </a:r>
            <a:r>
              <a:rPr lang="vi-VN" smtClean="0">
                <a:latin typeface="+mn-lt"/>
              </a:rPr>
              <a:t>động</a:t>
            </a:r>
            <a:r>
              <a:rPr lang="en-US" smtClean="0">
                <a:latin typeface="+mn-lt"/>
              </a:rPr>
              <a:t> </a:t>
            </a:r>
            <a:r>
              <a:rPr lang="vi-VN" smtClean="0">
                <a:latin typeface="+mn-lt"/>
              </a:rPr>
              <a:t>củaApplet</a:t>
            </a:r>
            <a:endParaRPr lang="en-US">
              <a:latin typeface="+mn-lt"/>
            </a:endParaRPr>
          </a:p>
        </p:txBody>
      </p:sp>
      <p:sp>
        <p:nvSpPr>
          <p:cNvPr id="3" name="Content Placeholder 2"/>
          <p:cNvSpPr>
            <a:spLocks noGrp="1"/>
          </p:cNvSpPr>
          <p:nvPr>
            <p:ph idx="1"/>
          </p:nvPr>
        </p:nvSpPr>
        <p:spPr/>
        <p:txBody>
          <a:bodyPr>
            <a:normAutofit/>
          </a:bodyPr>
          <a:lstStyle/>
          <a:p>
            <a:r>
              <a:rPr lang="vi-VN" smtClean="0"/>
              <a:t>Vòng</a:t>
            </a:r>
            <a:r>
              <a:rPr lang="en-US" smtClean="0"/>
              <a:t> </a:t>
            </a:r>
            <a:r>
              <a:rPr lang="vi-VN" smtClean="0"/>
              <a:t>đời</a:t>
            </a:r>
            <a:r>
              <a:rPr lang="en-US" smtClean="0"/>
              <a:t> </a:t>
            </a:r>
            <a:r>
              <a:rPr lang="vi-VN" smtClean="0"/>
              <a:t>của</a:t>
            </a:r>
            <a:r>
              <a:rPr lang="en-US" smtClean="0"/>
              <a:t> </a:t>
            </a:r>
            <a:r>
              <a:rPr lang="vi-VN" smtClean="0"/>
              <a:t>một</a:t>
            </a:r>
            <a:r>
              <a:rPr lang="en-US" smtClean="0"/>
              <a:t> </a:t>
            </a:r>
            <a:r>
              <a:rPr lang="vi-VN" smtClean="0"/>
              <a:t>Applet</a:t>
            </a:r>
            <a:endParaRPr lang="vi-VN"/>
          </a:p>
          <a:p>
            <a:pPr lvl="1"/>
            <a:r>
              <a:rPr lang="vi-VN" smtClean="0"/>
              <a:t>Nạp</a:t>
            </a:r>
            <a:r>
              <a:rPr lang="en-US" smtClean="0"/>
              <a:t> </a:t>
            </a:r>
            <a:r>
              <a:rPr lang="vi-VN" smtClean="0"/>
              <a:t>một</a:t>
            </a:r>
            <a:r>
              <a:rPr lang="en-US" smtClean="0"/>
              <a:t> </a:t>
            </a:r>
            <a:r>
              <a:rPr lang="vi-VN" smtClean="0"/>
              <a:t>applet</a:t>
            </a:r>
            <a:r>
              <a:rPr lang="vi-VN"/>
              <a:t>: </a:t>
            </a:r>
            <a:r>
              <a:rPr lang="vi-VN" smtClean="0"/>
              <a:t>applet</a:t>
            </a:r>
            <a:r>
              <a:rPr lang="en-US" smtClean="0"/>
              <a:t> </a:t>
            </a:r>
            <a:r>
              <a:rPr lang="vi-VN" smtClean="0"/>
              <a:t>được</a:t>
            </a:r>
            <a:r>
              <a:rPr lang="en-US" smtClean="0"/>
              <a:t> </a:t>
            </a:r>
            <a:r>
              <a:rPr lang="vi-VN" smtClean="0"/>
              <a:t>khởi</a:t>
            </a:r>
            <a:r>
              <a:rPr lang="en-US" smtClean="0"/>
              <a:t> </a:t>
            </a:r>
            <a:r>
              <a:rPr lang="vi-VN" smtClean="0"/>
              <a:t>tạo</a:t>
            </a:r>
            <a:r>
              <a:rPr lang="en-US" smtClean="0"/>
              <a:t> </a:t>
            </a:r>
            <a:r>
              <a:rPr lang="vi-VN" smtClean="0"/>
              <a:t>và</a:t>
            </a:r>
            <a:r>
              <a:rPr lang="en-US" smtClean="0"/>
              <a:t> </a:t>
            </a:r>
            <a:r>
              <a:rPr lang="vi-VN" smtClean="0"/>
              <a:t>thực</a:t>
            </a:r>
            <a:r>
              <a:rPr lang="en-US" smtClean="0"/>
              <a:t> </a:t>
            </a:r>
            <a:r>
              <a:rPr lang="vi-VN" smtClean="0"/>
              <a:t>thi</a:t>
            </a:r>
            <a:endParaRPr lang="vi-VN"/>
          </a:p>
          <a:p>
            <a:pPr lvl="1"/>
            <a:r>
              <a:rPr lang="vi-VN" smtClean="0"/>
              <a:t>Chuyển</a:t>
            </a:r>
            <a:r>
              <a:rPr lang="en-US" smtClean="0"/>
              <a:t> </a:t>
            </a:r>
            <a:r>
              <a:rPr lang="vi-VN" smtClean="0"/>
              <a:t>hoặc</a:t>
            </a:r>
            <a:r>
              <a:rPr lang="en-US" smtClean="0"/>
              <a:t> </a:t>
            </a:r>
            <a:r>
              <a:rPr lang="vi-VN" smtClean="0"/>
              <a:t>trở</a:t>
            </a:r>
            <a:r>
              <a:rPr lang="en-US" smtClean="0"/>
              <a:t> </a:t>
            </a:r>
            <a:r>
              <a:rPr lang="vi-VN" smtClean="0"/>
              <a:t>về</a:t>
            </a:r>
            <a:r>
              <a:rPr lang="en-US" smtClean="0"/>
              <a:t> </a:t>
            </a:r>
            <a:r>
              <a:rPr lang="vi-VN" smtClean="0"/>
              <a:t>trang</a:t>
            </a:r>
            <a:r>
              <a:rPr lang="en-US" smtClean="0"/>
              <a:t> </a:t>
            </a:r>
            <a:r>
              <a:rPr lang="vi-VN" smtClean="0"/>
              <a:t>Web</a:t>
            </a:r>
            <a:r>
              <a:rPr lang="vi-VN"/>
              <a:t>: </a:t>
            </a:r>
            <a:r>
              <a:rPr lang="vi-VN" smtClean="0"/>
              <a:t>Các</a:t>
            </a:r>
            <a:r>
              <a:rPr lang="en-US" smtClean="0"/>
              <a:t> </a:t>
            </a:r>
            <a:r>
              <a:rPr lang="vi-VN" smtClean="0"/>
              <a:t>phương</a:t>
            </a:r>
            <a:r>
              <a:rPr lang="en-US" smtClean="0"/>
              <a:t> </a:t>
            </a:r>
            <a:r>
              <a:rPr lang="vi-VN" smtClean="0"/>
              <a:t>thức</a:t>
            </a:r>
            <a:r>
              <a:rPr lang="en-US" smtClean="0"/>
              <a:t> </a:t>
            </a:r>
            <a:r>
              <a:rPr lang="vi-VN" smtClean="0"/>
              <a:t>stop</a:t>
            </a:r>
            <a:r>
              <a:rPr lang="en-US" smtClean="0"/>
              <a:t>()</a:t>
            </a:r>
            <a:r>
              <a:rPr lang="vi-VN" smtClean="0"/>
              <a:t> và</a:t>
            </a:r>
            <a:r>
              <a:rPr lang="en-US" smtClean="0"/>
              <a:t> </a:t>
            </a:r>
            <a:r>
              <a:rPr lang="vi-VN" smtClean="0"/>
              <a:t>start </a:t>
            </a:r>
            <a:r>
              <a:rPr lang="en-US" smtClean="0"/>
              <a:t>()</a:t>
            </a:r>
            <a:r>
              <a:rPr lang="vi-VN" smtClean="0"/>
              <a:t>sẽ</a:t>
            </a:r>
            <a:r>
              <a:rPr lang="en-US" smtClean="0"/>
              <a:t> </a:t>
            </a:r>
            <a:r>
              <a:rPr lang="vi-VN" smtClean="0"/>
              <a:t>được</a:t>
            </a:r>
            <a:r>
              <a:rPr lang="en-US" smtClean="0"/>
              <a:t> </a:t>
            </a:r>
            <a:r>
              <a:rPr lang="vi-VN" smtClean="0"/>
              <a:t>gọi</a:t>
            </a:r>
            <a:endParaRPr lang="vi-VN"/>
          </a:p>
          <a:p>
            <a:pPr lvl="1"/>
            <a:r>
              <a:rPr lang="vi-VN" smtClean="0"/>
              <a:t>Nạp</a:t>
            </a:r>
            <a:r>
              <a:rPr lang="en-US" smtClean="0"/>
              <a:t> </a:t>
            </a:r>
            <a:r>
              <a:rPr lang="vi-VN" smtClean="0"/>
              <a:t>lại</a:t>
            </a:r>
            <a:r>
              <a:rPr lang="en-US" smtClean="0"/>
              <a:t> </a:t>
            </a:r>
            <a:r>
              <a:rPr lang="vi-VN" smtClean="0"/>
              <a:t>applet</a:t>
            </a:r>
            <a:r>
              <a:rPr lang="vi-VN"/>
              <a:t>: </a:t>
            </a:r>
            <a:r>
              <a:rPr lang="vi-VN" smtClean="0"/>
              <a:t>như</a:t>
            </a:r>
            <a:r>
              <a:rPr lang="en-US" smtClean="0"/>
              <a:t> </a:t>
            </a:r>
            <a:r>
              <a:rPr lang="vi-VN" smtClean="0"/>
              <a:t>quá</a:t>
            </a:r>
            <a:r>
              <a:rPr lang="en-US" smtClean="0"/>
              <a:t> </a:t>
            </a:r>
            <a:r>
              <a:rPr lang="vi-VN" smtClean="0"/>
              <a:t>trình</a:t>
            </a:r>
            <a:r>
              <a:rPr lang="en-US" smtClean="0"/>
              <a:t> </a:t>
            </a:r>
            <a:r>
              <a:rPr lang="vi-VN" smtClean="0"/>
              <a:t>nạp</a:t>
            </a:r>
            <a:r>
              <a:rPr lang="en-US" smtClean="0"/>
              <a:t> </a:t>
            </a:r>
            <a:r>
              <a:rPr lang="vi-VN" smtClean="0"/>
              <a:t>applet</a:t>
            </a:r>
            <a:endParaRPr lang="vi-VN"/>
          </a:p>
          <a:p>
            <a:pPr lvl="1"/>
            <a:r>
              <a:rPr lang="vi-VN" smtClean="0"/>
              <a:t>Thoát</a:t>
            </a:r>
            <a:r>
              <a:rPr lang="en-US" smtClean="0"/>
              <a:t> </a:t>
            </a:r>
            <a:r>
              <a:rPr lang="vi-VN" smtClean="0"/>
              <a:t>khỏi</a:t>
            </a:r>
            <a:r>
              <a:rPr lang="en-US" smtClean="0"/>
              <a:t> </a:t>
            </a:r>
            <a:r>
              <a:rPr lang="vi-VN" smtClean="0"/>
              <a:t>trình</a:t>
            </a:r>
            <a:r>
              <a:rPr lang="en-US" smtClean="0"/>
              <a:t> </a:t>
            </a:r>
            <a:r>
              <a:rPr lang="vi-VN" smtClean="0"/>
              <a:t>duyệt</a:t>
            </a:r>
            <a:r>
              <a:rPr lang="vi-VN"/>
              <a:t>: </a:t>
            </a:r>
            <a:r>
              <a:rPr lang="vi-VN" smtClean="0"/>
              <a:t>phương</a:t>
            </a:r>
            <a:r>
              <a:rPr lang="en-US" smtClean="0"/>
              <a:t> </a:t>
            </a:r>
            <a:r>
              <a:rPr lang="vi-VN" smtClean="0"/>
              <a:t>thức</a:t>
            </a:r>
            <a:r>
              <a:rPr lang="en-US" smtClean="0"/>
              <a:t> </a:t>
            </a:r>
            <a:r>
              <a:rPr lang="vi-VN" smtClean="0"/>
              <a:t>stop</a:t>
            </a:r>
            <a:r>
              <a:rPr lang="en-US" smtClean="0"/>
              <a:t>()</a:t>
            </a:r>
            <a:r>
              <a:rPr lang="vi-VN" smtClean="0"/>
              <a:t> và</a:t>
            </a:r>
            <a:r>
              <a:rPr lang="en-US" smtClean="0"/>
              <a:t> </a:t>
            </a:r>
            <a:r>
              <a:rPr lang="vi-VN" smtClean="0"/>
              <a:t>destroy</a:t>
            </a:r>
            <a:r>
              <a:rPr lang="en-US" smtClean="0"/>
              <a:t>()</a:t>
            </a:r>
            <a:r>
              <a:rPr lang="vi-VN" smtClean="0"/>
              <a:t> sẽ</a:t>
            </a:r>
            <a:r>
              <a:rPr lang="en-US" smtClean="0"/>
              <a:t> </a:t>
            </a:r>
            <a:r>
              <a:rPr lang="vi-VN" smtClean="0"/>
              <a:t>được</a:t>
            </a:r>
            <a:r>
              <a:rPr lang="en-US" smtClean="0"/>
              <a:t> </a:t>
            </a:r>
            <a:r>
              <a:rPr lang="vi-VN" smtClean="0"/>
              <a:t>gọi</a:t>
            </a:r>
            <a:endParaRPr lang="vi-VN"/>
          </a:p>
          <a:p>
            <a:pPr>
              <a:buNone/>
            </a:pP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lstStyle/>
          <a:p>
            <a:r>
              <a:rPr lang="en-US" smtClean="0"/>
              <a:t>Giáo trình lý thuyết, bài tập</a:t>
            </a:r>
          </a:p>
          <a:p>
            <a:r>
              <a:rPr lang="en-US" smtClean="0"/>
              <a:t>Lập trình đối tượng với java(Đoàn Văn Ban)</a:t>
            </a:r>
          </a:p>
          <a:p>
            <a:r>
              <a:rPr lang="en-US" smtClean="0"/>
              <a:t>Giáo trình lý thuyết và bài tập Java(Trần Tiến Dũng, </a:t>
            </a:r>
            <a:r>
              <a:rPr lang="en-US" i="1" smtClean="0"/>
              <a:t>thư viện</a:t>
            </a:r>
            <a:r>
              <a:rPr lang="en-US" smtClean="0"/>
              <a:t>) </a:t>
            </a:r>
          </a:p>
          <a:p>
            <a:r>
              <a:rPr lang="en-US" smtClean="0"/>
              <a:t>java-how-to-program-4th-edition</a:t>
            </a:r>
          </a:p>
          <a:p>
            <a:r>
              <a:rPr lang="en-US" smtClean="0"/>
              <a:t>Advanced Java 2 Platform How To Program</a:t>
            </a: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smtClean="0">
                <a:latin typeface="Times New Roman" pitchFamily="18" charset="0"/>
                <a:cs typeface="Times New Roman" pitchFamily="18" charset="0"/>
              </a:rPr>
              <a:t>Truyền tham số cho Applet từ tập tin HTML</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mtClean="0"/>
              <a:t>Định nghĩa thẻ &lt;PARAM&gt; trong đoạn mã HTML</a:t>
            </a:r>
          </a:p>
          <a:p>
            <a:r>
              <a:rPr lang="en-US" b="1" smtClean="0"/>
              <a:t>&lt;PARAM NAME=”name” value=”value”&gt;</a:t>
            </a:r>
            <a:endParaRPr lang="en-US" smtClean="0"/>
          </a:p>
          <a:p>
            <a:r>
              <a:rPr lang="en-US" smtClean="0"/>
              <a:t>String str = getParameter(“name");</a:t>
            </a:r>
          </a:p>
          <a:p>
            <a:r>
              <a:rPr lang="en-US" smtClean="0"/>
              <a:t>VD:</a:t>
            </a:r>
          </a:p>
          <a:p>
            <a:r>
              <a:rPr lang="en-US" smtClean="0"/>
              <a:t>&lt;applet code="Mybutton1" width="200" height="100"&gt;</a:t>
            </a:r>
          </a:p>
          <a:p>
            <a:r>
              <a:rPr lang="en-US" smtClean="0"/>
              <a:t>&lt;PARAM NAME="mybutton" value="Display Dialog"&gt;</a:t>
            </a:r>
          </a:p>
          <a:p>
            <a:r>
              <a:rPr lang="en-US" smtClean="0"/>
              <a:t>&lt;/applet&gt;</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Times New Roman" pitchFamily="18" charset="0"/>
                <a:cs typeface="Times New Roman" pitchFamily="18" charset="0"/>
              </a:rPr>
              <a:t>Truyền tham số cho Applet</a:t>
            </a:r>
            <a:endParaRPr lang="en-US"/>
          </a:p>
        </p:txBody>
      </p:sp>
      <p:sp>
        <p:nvSpPr>
          <p:cNvPr id="3" name="Content Placeholder 2"/>
          <p:cNvSpPr>
            <a:spLocks noGrp="1"/>
          </p:cNvSpPr>
          <p:nvPr>
            <p:ph idx="1"/>
          </p:nvPr>
        </p:nvSpPr>
        <p:spPr>
          <a:xfrm>
            <a:off x="457200" y="1935480"/>
            <a:ext cx="8686800" cy="4389120"/>
          </a:xfrm>
        </p:spPr>
        <p:txBody>
          <a:bodyPr>
            <a:normAutofit fontScale="85000" lnSpcReduction="20000"/>
          </a:bodyPr>
          <a:lstStyle/>
          <a:p>
            <a:pPr>
              <a:buNone/>
            </a:pPr>
            <a:r>
              <a:rPr lang="en-US" smtClean="0"/>
              <a:t>import java.applet.Applet;</a:t>
            </a:r>
          </a:p>
          <a:p>
            <a:pPr>
              <a:buNone/>
            </a:pPr>
            <a:r>
              <a:rPr lang="en-US" smtClean="0"/>
              <a:t>import java.awt.*;</a:t>
            </a:r>
          </a:p>
          <a:p>
            <a:pPr>
              <a:buNone/>
            </a:pPr>
            <a:r>
              <a:rPr lang="en-US" smtClean="0"/>
              <a:t>public class MyButton extends Applet {</a:t>
            </a:r>
          </a:p>
          <a:p>
            <a:pPr>
              <a:buNone/>
            </a:pPr>
            <a:r>
              <a:rPr lang="en-US" smtClean="0"/>
              <a:t>  private Button bNext;</a:t>
            </a:r>
          </a:p>
          <a:p>
            <a:pPr>
              <a:buNone/>
            </a:pPr>
            <a:r>
              <a:rPr lang="en-US" smtClean="0"/>
              <a:t>public void init() {</a:t>
            </a:r>
          </a:p>
          <a:p>
            <a:pPr>
              <a:buNone/>
            </a:pPr>
            <a:r>
              <a:rPr lang="en-US" smtClean="0"/>
              <a:t>        String str=getParameter(" mybutton ");</a:t>
            </a:r>
          </a:p>
          <a:p>
            <a:pPr>
              <a:buNone/>
            </a:pPr>
            <a:r>
              <a:rPr lang="en-US" smtClean="0"/>
              <a:t>        if(str==null)</a:t>
            </a:r>
          </a:p>
          <a:p>
            <a:pPr>
              <a:buNone/>
            </a:pPr>
            <a:r>
              <a:rPr lang="en-US" smtClean="0"/>
              <a:t>            str="Default";</a:t>
            </a:r>
          </a:p>
          <a:p>
            <a:pPr>
              <a:buNone/>
            </a:pPr>
            <a:r>
              <a:rPr lang="en-US" smtClean="0"/>
              <a:t>        bNext=new  Button(str);</a:t>
            </a:r>
          </a:p>
          <a:p>
            <a:pPr>
              <a:buNone/>
            </a:pPr>
            <a:r>
              <a:rPr lang="en-US" smtClean="0"/>
              <a:t>        this.add(bNext);</a:t>
            </a:r>
          </a:p>
          <a:p>
            <a:pPr>
              <a:buNone/>
            </a:pPr>
            <a:r>
              <a:rPr lang="en-US" smtClean="0"/>
              <a:t>            </a:t>
            </a:r>
          </a:p>
          <a:p>
            <a:pPr>
              <a:buNone/>
            </a:pPr>
            <a:r>
              <a:rPr lang="en-US" smtClean="0"/>
              <a:t>    }</a:t>
            </a:r>
          </a:p>
          <a:p>
            <a:pPr>
              <a:buNone/>
            </a:pPr>
            <a:r>
              <a:rPr lang="en-US" smtClean="0"/>
              <a:t>}</a:t>
            </a:r>
            <a:endParaRPr lang="en-US"/>
          </a:p>
        </p:txBody>
      </p:sp>
      <p:pic>
        <p:nvPicPr>
          <p:cNvPr id="6147" name="Picture 3"/>
          <p:cNvPicPr>
            <a:picLocks noChangeAspect="1" noChangeArrowheads="1"/>
          </p:cNvPicPr>
          <p:nvPr/>
        </p:nvPicPr>
        <p:blipFill>
          <a:blip r:embed="rId2" cstate="print"/>
          <a:srcRect/>
          <a:stretch>
            <a:fillRect/>
          </a:stretch>
        </p:blipFill>
        <p:spPr bwMode="auto">
          <a:xfrm>
            <a:off x="5334000" y="1752601"/>
            <a:ext cx="3526479" cy="1752599"/>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3A67AEA-BCC7-46E0-99F2-CE941161949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vi-VN" smtClean="0"/>
              <a:t>Khả</a:t>
            </a:r>
            <a:r>
              <a:rPr lang="en-US" smtClean="0"/>
              <a:t> </a:t>
            </a:r>
            <a:r>
              <a:rPr lang="vi-VN" smtClean="0"/>
              <a:t>năng</a:t>
            </a:r>
            <a:r>
              <a:rPr lang="en-US" smtClean="0"/>
              <a:t> </a:t>
            </a:r>
            <a:r>
              <a:rPr lang="vi-VN" smtClean="0"/>
              <a:t>của</a:t>
            </a:r>
            <a:r>
              <a:rPr lang="en-US" smtClean="0"/>
              <a:t> </a:t>
            </a:r>
            <a:r>
              <a:rPr lang="vi-VN" smtClean="0"/>
              <a:t>Applet</a:t>
            </a:r>
            <a:br>
              <a:rPr lang="vi-VN" smtClean="0"/>
            </a:b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r>
              <a:rPr lang="en-US" smtClean="0"/>
              <a:t>Applet có thể tạo kết nối đến máy đang chạy nó</a:t>
            </a:r>
          </a:p>
          <a:p>
            <a:pPr lvl="1"/>
            <a:r>
              <a:rPr lang="vi-VN" smtClean="0"/>
              <a:t>Applet </a:t>
            </a:r>
            <a:r>
              <a:rPr lang="vi-VN"/>
              <a:t>được đặt tại một Server trên mạng</a:t>
            </a:r>
          </a:p>
          <a:p>
            <a:pPr lvl="1"/>
            <a:r>
              <a:rPr lang="vi-VN" smtClean="0"/>
              <a:t>Applet </a:t>
            </a:r>
            <a:r>
              <a:rPr lang="vi-VN"/>
              <a:t>được chuyển tới máy Client theo một trang HTML nào đó</a:t>
            </a:r>
          </a:p>
          <a:p>
            <a:pPr lvl="1"/>
            <a:r>
              <a:rPr lang="vi-VN" smtClean="0"/>
              <a:t>Khi </a:t>
            </a:r>
            <a:r>
              <a:rPr lang="vi-VN"/>
              <a:t>một trình duyệt (tương thích với Java) nhận được trang web này, nó sẽ tải mã của Applet và thực thi trên máy client</a:t>
            </a:r>
          </a:p>
          <a:p>
            <a:pPr>
              <a:buNone/>
            </a:pP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normAutofit fontScale="90000"/>
          </a:bodyPr>
          <a:lstStyle/>
          <a:p>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Giới hạn của Applet</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4389120"/>
          </a:xfrm>
        </p:spPr>
        <p:txBody>
          <a:bodyPr>
            <a:normAutofit/>
          </a:bodyPr>
          <a:lstStyle/>
          <a:p>
            <a:endParaRPr lang="en-US"/>
          </a:p>
          <a:p>
            <a:pPr lvl="1"/>
            <a:r>
              <a:rPr lang="vi-VN" smtClean="0"/>
              <a:t>Không</a:t>
            </a:r>
            <a:r>
              <a:rPr lang="en-US" smtClean="0"/>
              <a:t> </a:t>
            </a:r>
            <a:r>
              <a:rPr lang="vi-VN" smtClean="0"/>
              <a:t>được</a:t>
            </a:r>
            <a:r>
              <a:rPr lang="en-US" smtClean="0"/>
              <a:t> </a:t>
            </a:r>
            <a:r>
              <a:rPr lang="vi-VN" smtClean="0"/>
              <a:t>nạp</a:t>
            </a:r>
            <a:r>
              <a:rPr lang="en-US" smtClean="0"/>
              <a:t> </a:t>
            </a:r>
            <a:r>
              <a:rPr lang="vi-VN" smtClean="0"/>
              <a:t>các</a:t>
            </a:r>
            <a:r>
              <a:rPr lang="en-US" smtClean="0"/>
              <a:t> </a:t>
            </a:r>
            <a:r>
              <a:rPr lang="vi-VN" smtClean="0"/>
              <a:t>thư</a:t>
            </a:r>
            <a:r>
              <a:rPr lang="en-US" smtClean="0"/>
              <a:t> </a:t>
            </a:r>
            <a:r>
              <a:rPr lang="vi-VN" smtClean="0"/>
              <a:t>viện</a:t>
            </a:r>
            <a:r>
              <a:rPr lang="en-US" smtClean="0"/>
              <a:t> </a:t>
            </a:r>
            <a:r>
              <a:rPr lang="vi-VN" smtClean="0"/>
              <a:t>hay các</a:t>
            </a:r>
            <a:r>
              <a:rPr lang="en-US" smtClean="0"/>
              <a:t> </a:t>
            </a:r>
            <a:r>
              <a:rPr lang="vi-VN" smtClean="0"/>
              <a:t>phương</a:t>
            </a:r>
            <a:r>
              <a:rPr lang="en-US" smtClean="0"/>
              <a:t> </a:t>
            </a:r>
            <a:r>
              <a:rPr lang="vi-VN" smtClean="0"/>
              <a:t>thức</a:t>
            </a:r>
            <a:r>
              <a:rPr lang="en-US" smtClean="0"/>
              <a:t> </a:t>
            </a:r>
            <a:r>
              <a:rPr lang="vi-VN" smtClean="0"/>
              <a:t>sử</a:t>
            </a:r>
            <a:r>
              <a:rPr lang="en-US" smtClean="0"/>
              <a:t> </a:t>
            </a:r>
            <a:r>
              <a:rPr lang="vi-VN" smtClean="0"/>
              <a:t>dụng</a:t>
            </a:r>
            <a:r>
              <a:rPr lang="en-US" smtClean="0"/>
              <a:t> </a:t>
            </a:r>
            <a:r>
              <a:rPr lang="vi-VN" smtClean="0"/>
              <a:t>mã</a:t>
            </a:r>
            <a:r>
              <a:rPr lang="en-US" smtClean="0"/>
              <a:t> </a:t>
            </a:r>
            <a:r>
              <a:rPr lang="vi-VN" smtClean="0"/>
              <a:t>gốc(native </a:t>
            </a:r>
            <a:r>
              <a:rPr lang="vi-VN"/>
              <a:t>code).</a:t>
            </a:r>
          </a:p>
          <a:p>
            <a:pPr lvl="1"/>
            <a:r>
              <a:rPr lang="vi-VN" smtClean="0"/>
              <a:t>Không</a:t>
            </a:r>
            <a:r>
              <a:rPr lang="en-US" smtClean="0"/>
              <a:t> </a:t>
            </a:r>
            <a:r>
              <a:rPr lang="vi-VN" smtClean="0"/>
              <a:t>được</a:t>
            </a:r>
            <a:r>
              <a:rPr lang="en-US" smtClean="0"/>
              <a:t> </a:t>
            </a:r>
            <a:r>
              <a:rPr lang="vi-VN" smtClean="0"/>
              <a:t>đọc</a:t>
            </a:r>
            <a:r>
              <a:rPr lang="en-US" smtClean="0"/>
              <a:t> </a:t>
            </a:r>
            <a:r>
              <a:rPr lang="vi-VN" smtClean="0"/>
              <a:t>và</a:t>
            </a:r>
            <a:r>
              <a:rPr lang="en-US" smtClean="0"/>
              <a:t> </a:t>
            </a:r>
            <a:r>
              <a:rPr lang="vi-VN" smtClean="0"/>
              <a:t>ghi</a:t>
            </a:r>
            <a:r>
              <a:rPr lang="en-US" smtClean="0"/>
              <a:t> </a:t>
            </a:r>
            <a:r>
              <a:rPr lang="vi-VN" smtClean="0"/>
              <a:t>lên</a:t>
            </a:r>
            <a:r>
              <a:rPr lang="en-US" smtClean="0"/>
              <a:t> </a:t>
            </a:r>
            <a:r>
              <a:rPr lang="vi-VN" smtClean="0"/>
              <a:t>các</a:t>
            </a:r>
            <a:r>
              <a:rPr lang="en-US" smtClean="0"/>
              <a:t> </a:t>
            </a:r>
            <a:r>
              <a:rPr lang="vi-VN" smtClean="0"/>
              <a:t>tập</a:t>
            </a:r>
            <a:r>
              <a:rPr lang="en-US" smtClean="0"/>
              <a:t> </a:t>
            </a:r>
            <a:r>
              <a:rPr lang="vi-VN" smtClean="0"/>
              <a:t>tin của</a:t>
            </a:r>
            <a:r>
              <a:rPr lang="en-US" smtClean="0"/>
              <a:t> </a:t>
            </a:r>
            <a:r>
              <a:rPr lang="vi-VN" smtClean="0"/>
              <a:t>máy</a:t>
            </a:r>
            <a:r>
              <a:rPr lang="en-US" smtClean="0"/>
              <a:t> </a:t>
            </a:r>
            <a:r>
              <a:rPr lang="vi-VN" smtClean="0"/>
              <a:t>đang</a:t>
            </a:r>
            <a:r>
              <a:rPr lang="en-US" smtClean="0"/>
              <a:t> </a:t>
            </a:r>
            <a:r>
              <a:rPr lang="vi-VN" smtClean="0"/>
              <a:t>chạy</a:t>
            </a:r>
            <a:r>
              <a:rPr lang="en-US" smtClean="0"/>
              <a:t> </a:t>
            </a:r>
            <a:r>
              <a:rPr lang="vi-VN" smtClean="0"/>
              <a:t>chúng</a:t>
            </a:r>
            <a:r>
              <a:rPr lang="vi-VN"/>
              <a:t>.</a:t>
            </a:r>
          </a:p>
          <a:p>
            <a:pPr lvl="1"/>
            <a:r>
              <a:rPr lang="vi-VN" smtClean="0"/>
              <a:t>Không</a:t>
            </a:r>
            <a:r>
              <a:rPr lang="en-US" smtClean="0"/>
              <a:t> </a:t>
            </a:r>
            <a:r>
              <a:rPr lang="vi-VN" smtClean="0"/>
              <a:t>được</a:t>
            </a:r>
            <a:r>
              <a:rPr lang="en-US" smtClean="0"/>
              <a:t> </a:t>
            </a:r>
            <a:r>
              <a:rPr lang="vi-VN" smtClean="0"/>
              <a:t>khởi</a:t>
            </a:r>
            <a:r>
              <a:rPr lang="en-US" smtClean="0"/>
              <a:t> </a:t>
            </a:r>
            <a:r>
              <a:rPr lang="vi-VN" smtClean="0"/>
              <a:t>động</a:t>
            </a:r>
            <a:r>
              <a:rPr lang="en-US" smtClean="0"/>
              <a:t> </a:t>
            </a:r>
            <a:r>
              <a:rPr lang="vi-VN" smtClean="0"/>
              <a:t>bất</a:t>
            </a:r>
            <a:r>
              <a:rPr lang="en-US" smtClean="0"/>
              <a:t> </a:t>
            </a:r>
            <a:r>
              <a:rPr lang="vi-VN" smtClean="0"/>
              <a:t>kỳ</a:t>
            </a:r>
            <a:r>
              <a:rPr lang="en-US" smtClean="0"/>
              <a:t> </a:t>
            </a:r>
            <a:r>
              <a:rPr lang="vi-VN" smtClean="0"/>
              <a:t>chương</a:t>
            </a:r>
            <a:r>
              <a:rPr lang="en-US" smtClean="0"/>
              <a:t> </a:t>
            </a:r>
            <a:r>
              <a:rPr lang="vi-VN" smtClean="0"/>
              <a:t>trình</a:t>
            </a:r>
            <a:r>
              <a:rPr lang="en-US" smtClean="0"/>
              <a:t> </a:t>
            </a:r>
            <a:r>
              <a:rPr lang="vi-VN" smtClean="0"/>
              <a:t>nào</a:t>
            </a:r>
            <a:r>
              <a:rPr lang="en-US" smtClean="0"/>
              <a:t> </a:t>
            </a:r>
            <a:r>
              <a:rPr lang="vi-VN" smtClean="0"/>
              <a:t>trên</a:t>
            </a:r>
            <a:r>
              <a:rPr lang="en-US" smtClean="0"/>
              <a:t> </a:t>
            </a:r>
            <a:r>
              <a:rPr lang="vi-VN" smtClean="0"/>
              <a:t>máy</a:t>
            </a:r>
            <a:r>
              <a:rPr lang="en-US" smtClean="0"/>
              <a:t> </a:t>
            </a:r>
            <a:r>
              <a:rPr lang="vi-VN" smtClean="0"/>
              <a:t>đang</a:t>
            </a:r>
            <a:r>
              <a:rPr lang="en-US" smtClean="0"/>
              <a:t> </a:t>
            </a:r>
            <a:r>
              <a:rPr lang="vi-VN" smtClean="0"/>
              <a:t>chạy</a:t>
            </a:r>
            <a:r>
              <a:rPr lang="vi-VN"/>
              <a:t>.</a:t>
            </a:r>
          </a:p>
          <a:p>
            <a:pPr lvl="1"/>
            <a:r>
              <a:rPr lang="vi-VN" smtClean="0"/>
              <a:t>Không</a:t>
            </a:r>
            <a:r>
              <a:rPr lang="en-US" smtClean="0"/>
              <a:t> </a:t>
            </a:r>
            <a:r>
              <a:rPr lang="vi-VN" smtClean="0"/>
              <a:t>được</a:t>
            </a:r>
            <a:r>
              <a:rPr lang="en-US" smtClean="0"/>
              <a:t> </a:t>
            </a:r>
            <a:r>
              <a:rPr lang="vi-VN" smtClean="0"/>
              <a:t>đọc</a:t>
            </a:r>
            <a:r>
              <a:rPr lang="en-US" smtClean="0"/>
              <a:t> </a:t>
            </a:r>
            <a:r>
              <a:rPr lang="vi-VN" smtClean="0"/>
              <a:t>bất</a:t>
            </a:r>
            <a:r>
              <a:rPr lang="en-US" smtClean="0"/>
              <a:t> </a:t>
            </a:r>
            <a:r>
              <a:rPr lang="vi-VN" smtClean="0"/>
              <a:t>kỳ</a:t>
            </a:r>
            <a:r>
              <a:rPr lang="en-US" smtClean="0"/>
              <a:t> </a:t>
            </a:r>
            <a:r>
              <a:rPr lang="vi-VN" smtClean="0"/>
              <a:t>tính</a:t>
            </a:r>
            <a:r>
              <a:rPr lang="en-US" smtClean="0"/>
              <a:t> </a:t>
            </a:r>
            <a:r>
              <a:rPr lang="vi-VN" smtClean="0"/>
              <a:t>chất</a:t>
            </a:r>
            <a:r>
              <a:rPr lang="en-US" smtClean="0"/>
              <a:t> </a:t>
            </a:r>
            <a:r>
              <a:rPr lang="vi-VN" smtClean="0"/>
              <a:t>nào</a:t>
            </a:r>
            <a:r>
              <a:rPr lang="en-US" smtClean="0"/>
              <a:t> </a:t>
            </a:r>
            <a:r>
              <a:rPr lang="vi-VN" smtClean="0"/>
              <a:t>của</a:t>
            </a:r>
            <a:r>
              <a:rPr lang="en-US" smtClean="0"/>
              <a:t> </a:t>
            </a:r>
            <a:r>
              <a:rPr lang="vi-VN" smtClean="0"/>
              <a:t>hệ</a:t>
            </a:r>
            <a:r>
              <a:rPr lang="en-US" smtClean="0"/>
              <a:t> </a:t>
            </a:r>
            <a:r>
              <a:rPr lang="vi-VN" smtClean="0"/>
              <a:t>thống</a:t>
            </a:r>
            <a:r>
              <a:rPr lang="vi-VN"/>
              <a:t>.</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smtClean="0">
                <a:latin typeface="Times New Roman" pitchFamily="18" charset="0"/>
                <a:cs typeface="Times New Roman" pitchFamily="18" charset="0"/>
              </a:rPr>
              <a:t> Lớp Graphics </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normAutofit/>
          </a:bodyPr>
          <a:lstStyle/>
          <a:p>
            <a:r>
              <a:rPr lang="vi-VN" smtClean="0"/>
              <a:t>java.awt.Graphics</a:t>
            </a:r>
            <a:r>
              <a:rPr lang="en-US" smtClean="0"/>
              <a:t> </a:t>
            </a:r>
            <a:r>
              <a:rPr lang="vi-VN" smtClean="0"/>
              <a:t>là</a:t>
            </a:r>
            <a:r>
              <a:rPr lang="en-US" smtClean="0"/>
              <a:t> </a:t>
            </a:r>
            <a:r>
              <a:rPr lang="vi-VN" smtClean="0"/>
              <a:t>l</a:t>
            </a:r>
            <a:r>
              <a:rPr lang="en-US" smtClean="0"/>
              <a:t>ớp </a:t>
            </a:r>
            <a:r>
              <a:rPr lang="vi-VN" smtClean="0"/>
              <a:t>cung</a:t>
            </a:r>
            <a:r>
              <a:rPr lang="en-US" smtClean="0"/>
              <a:t> </a:t>
            </a:r>
            <a:r>
              <a:rPr lang="vi-VN" smtClean="0"/>
              <a:t>cấp</a:t>
            </a:r>
            <a:r>
              <a:rPr lang="en-US" smtClean="0"/>
              <a:t> </a:t>
            </a:r>
            <a:r>
              <a:rPr lang="vi-VN" smtClean="0"/>
              <a:t>các</a:t>
            </a:r>
            <a:r>
              <a:rPr lang="en-US"/>
              <a:t> </a:t>
            </a:r>
            <a:r>
              <a:rPr lang="vi-VN" smtClean="0"/>
              <a:t>phương</a:t>
            </a:r>
            <a:r>
              <a:rPr lang="en-US" smtClean="0"/>
              <a:t> </a:t>
            </a:r>
            <a:r>
              <a:rPr lang="vi-VN" smtClean="0"/>
              <a:t>thức</a:t>
            </a:r>
            <a:r>
              <a:rPr lang="en-US" smtClean="0"/>
              <a:t> </a:t>
            </a:r>
            <a:r>
              <a:rPr lang="vi-VN" smtClean="0"/>
              <a:t>vẽ</a:t>
            </a:r>
            <a:r>
              <a:rPr lang="en-US" smtClean="0"/>
              <a:t> </a:t>
            </a:r>
            <a:r>
              <a:rPr lang="vi-VN" smtClean="0"/>
              <a:t>đồ</a:t>
            </a:r>
            <a:r>
              <a:rPr lang="en-US" smtClean="0"/>
              <a:t> </a:t>
            </a:r>
            <a:r>
              <a:rPr lang="vi-VN" smtClean="0"/>
              <a:t>hoạ</a:t>
            </a:r>
            <a:r>
              <a:rPr lang="en-US" smtClean="0"/>
              <a:t> </a:t>
            </a:r>
            <a:r>
              <a:rPr lang="vi-VN" smtClean="0"/>
              <a:t>cơ</a:t>
            </a:r>
            <a:r>
              <a:rPr lang="en-US" smtClean="0"/>
              <a:t> </a:t>
            </a:r>
            <a:r>
              <a:rPr lang="vi-VN" smtClean="0"/>
              <a:t>bản:</a:t>
            </a:r>
            <a:endParaRPr lang="en-US" smtClean="0"/>
          </a:p>
          <a:p>
            <a:pPr lvl="1"/>
            <a:r>
              <a:rPr lang="en-US" smtClean="0"/>
              <a:t>Điều khiển mầu(Color)</a:t>
            </a:r>
          </a:p>
          <a:p>
            <a:pPr lvl="1"/>
            <a:r>
              <a:rPr lang="vi-VN" smtClean="0"/>
              <a:t>Đường</a:t>
            </a:r>
            <a:r>
              <a:rPr lang="en-US" smtClean="0"/>
              <a:t> </a:t>
            </a:r>
            <a:r>
              <a:rPr lang="vi-VN" smtClean="0"/>
              <a:t>thẳng(Line)</a:t>
            </a:r>
            <a:endParaRPr lang="en-US" smtClean="0"/>
          </a:p>
          <a:p>
            <a:pPr lvl="1"/>
            <a:r>
              <a:rPr lang="vi-VN" smtClean="0"/>
              <a:t>Đường</a:t>
            </a:r>
            <a:r>
              <a:rPr lang="en-US" smtClean="0"/>
              <a:t> </a:t>
            </a:r>
            <a:r>
              <a:rPr lang="vi-VN" smtClean="0"/>
              <a:t>oval(Oval)</a:t>
            </a:r>
            <a:endParaRPr lang="en-US" smtClean="0"/>
          </a:p>
          <a:p>
            <a:pPr lvl="1"/>
            <a:r>
              <a:rPr lang="en-US" smtClean="0"/>
              <a:t>Hình chữ nhật (Rectangle)</a:t>
            </a:r>
          </a:p>
          <a:p>
            <a:pPr lvl="1"/>
            <a:r>
              <a:rPr lang="en-US" smtClean="0"/>
              <a:t>Đa giác(Polygon)</a:t>
            </a:r>
          </a:p>
          <a:p>
            <a:pPr lvl="1"/>
            <a:r>
              <a:rPr lang="vi-VN" smtClean="0"/>
              <a:t>Văn</a:t>
            </a:r>
            <a:r>
              <a:rPr lang="en-US" smtClean="0"/>
              <a:t> </a:t>
            </a:r>
            <a:r>
              <a:rPr lang="vi-VN" smtClean="0"/>
              <a:t>bản(Text)</a:t>
            </a:r>
            <a:endParaRPr lang="en-US" smtClean="0"/>
          </a:p>
          <a:p>
            <a:pPr lvl="1"/>
            <a:r>
              <a:rPr lang="en-US" smtClean="0"/>
              <a:t>Hình ảnh (Image)</a:t>
            </a:r>
            <a:r>
              <a:rPr lang="en-US" smtClean="0">
                <a:latin typeface="+mj-lt"/>
              </a:rPr>
              <a:t/>
            </a:r>
            <a:br>
              <a:rPr lang="en-US" smtClean="0">
                <a:latin typeface="+mj-lt"/>
              </a:rPr>
            </a:br>
            <a:endParaRPr lang="en-US">
              <a:latin typeface="+mj-lt"/>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LớpGraphics </a:t>
            </a:r>
            <a:br>
              <a:rPr lang="en-US">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685800"/>
          </a:xfrm>
        </p:spPr>
        <p:txBody>
          <a:bodyPr/>
          <a:lstStyle/>
          <a:p>
            <a:pPr>
              <a:buNone/>
            </a:pPr>
            <a:r>
              <a:rPr lang="vi-VN" smtClean="0"/>
              <a:t>•Hệ</a:t>
            </a:r>
            <a:r>
              <a:rPr lang="en-US" smtClean="0"/>
              <a:t> </a:t>
            </a:r>
            <a:r>
              <a:rPr lang="vi-VN" smtClean="0"/>
              <a:t>toạ</a:t>
            </a:r>
            <a:r>
              <a:rPr lang="en-US" smtClean="0"/>
              <a:t> </a:t>
            </a:r>
            <a:r>
              <a:rPr lang="vi-VN" smtClean="0"/>
              <a:t>độ</a:t>
            </a:r>
            <a:endParaRPr lang="en-US"/>
          </a:p>
        </p:txBody>
      </p:sp>
      <p:pic>
        <p:nvPicPr>
          <p:cNvPr id="4098" name="Picture 2"/>
          <p:cNvPicPr>
            <a:picLocks noChangeAspect="1" noChangeArrowheads="1"/>
          </p:cNvPicPr>
          <p:nvPr/>
        </p:nvPicPr>
        <p:blipFill>
          <a:blip r:embed="rId2" cstate="print"/>
          <a:srcRect/>
          <a:stretch>
            <a:fillRect/>
          </a:stretch>
        </p:blipFill>
        <p:spPr bwMode="auto">
          <a:xfrm>
            <a:off x="1524000" y="2286000"/>
            <a:ext cx="4552950" cy="30384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3A67AEA-BCC7-46E0-99F2-CE9411619494}"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normAutofit fontScale="90000"/>
          </a:bodyPr>
          <a:lstStyle/>
          <a:p>
            <a:r>
              <a:rPr lang="en-US" smtClean="0">
                <a:latin typeface="Times New Roman" pitchFamily="18" charset="0"/>
                <a:cs typeface="Times New Roman" pitchFamily="18" charset="0"/>
              </a:rPr>
              <a:t>Lớp Graphics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389120"/>
          </a:xfrm>
        </p:spPr>
        <p:txBody>
          <a:bodyPr>
            <a:normAutofit fontScale="92500" lnSpcReduction="20000"/>
          </a:bodyPr>
          <a:lstStyle/>
          <a:p>
            <a:endParaRPr lang="en-US">
              <a:latin typeface="Times New Roman" pitchFamily="18" charset="0"/>
              <a:cs typeface="Times New Roman" pitchFamily="18" charset="0"/>
            </a:endParaRPr>
          </a:p>
          <a:p>
            <a:r>
              <a:rPr lang="en-US" smtClean="0">
                <a:latin typeface="Times New Roman" pitchFamily="18" charset="0"/>
                <a:cs typeface="Times New Roman" pitchFamily="18" charset="0"/>
              </a:rPr>
              <a:t>V</a:t>
            </a:r>
            <a:r>
              <a:rPr lang="vi-VN" smtClean="0">
                <a:latin typeface="Times New Roman" pitchFamily="18" charset="0"/>
                <a:cs typeface="Times New Roman" pitchFamily="18" charset="0"/>
              </a:rPr>
              <a:t>ẽ</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đườngthẳng</a:t>
            </a:r>
            <a:endParaRPr lang="vi-VN">
              <a:latin typeface="Times New Roman" pitchFamily="18" charset="0"/>
              <a:cs typeface="Times New Roman" pitchFamily="18" charset="0"/>
            </a:endParaRPr>
          </a:p>
          <a:p>
            <a:pPr lvl="1"/>
            <a:r>
              <a:rPr lang="en-US" smtClean="0">
                <a:latin typeface="Times New Roman" pitchFamily="18" charset="0"/>
                <a:cs typeface="Times New Roman" pitchFamily="18" charset="0"/>
              </a:rPr>
              <a:t>public void drawLine(int x1</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int y1</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int x2</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int y2</a:t>
            </a:r>
            <a:r>
              <a:rPr lang="en-US">
                <a:latin typeface="Times New Roman" pitchFamily="18" charset="0"/>
                <a:cs typeface="Times New Roman" pitchFamily="18" charset="0"/>
              </a:rPr>
              <a:t>);</a:t>
            </a:r>
          </a:p>
          <a:p>
            <a:r>
              <a:rPr lang="en-US" smtClean="0">
                <a:latin typeface="Times New Roman" pitchFamily="18" charset="0"/>
                <a:cs typeface="Times New Roman" pitchFamily="18" charset="0"/>
              </a:rPr>
              <a:t>Vẽ hình chữ nhật</a:t>
            </a:r>
            <a:endParaRPr lang="en-US">
              <a:latin typeface="Times New Roman" pitchFamily="18" charset="0"/>
              <a:cs typeface="Times New Roman" pitchFamily="18" charset="0"/>
            </a:endParaRPr>
          </a:p>
          <a:p>
            <a:pPr lvl="1"/>
            <a:r>
              <a:rPr lang="en-US" smtClean="0">
                <a:latin typeface="Times New Roman" pitchFamily="18" charset="0"/>
                <a:cs typeface="Times New Roman" pitchFamily="18" charset="0"/>
              </a:rPr>
              <a:t>public void drawRect(intx , int y</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int width</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int height</a:t>
            </a:r>
            <a:r>
              <a:rPr lang="en-US">
                <a:latin typeface="Times New Roman" pitchFamily="18" charset="0"/>
                <a:cs typeface="Times New Roman" pitchFamily="18" charset="0"/>
              </a:rPr>
              <a:t>);</a:t>
            </a:r>
          </a:p>
          <a:p>
            <a:r>
              <a:rPr lang="en-US" smtClean="0">
                <a:latin typeface="Times New Roman" pitchFamily="18" charset="0"/>
                <a:cs typeface="Times New Roman" pitchFamily="18" charset="0"/>
              </a:rPr>
              <a:t>Tô một hình chữ nhật</a:t>
            </a:r>
            <a:endParaRPr lang="en-US">
              <a:latin typeface="Times New Roman" pitchFamily="18" charset="0"/>
              <a:cs typeface="Times New Roman" pitchFamily="18" charset="0"/>
            </a:endParaRPr>
          </a:p>
          <a:p>
            <a:pPr lvl="1"/>
            <a:r>
              <a:rPr lang="en-US" smtClean="0">
                <a:latin typeface="Times New Roman" pitchFamily="18" charset="0"/>
                <a:cs typeface="Times New Roman" pitchFamily="18" charset="0"/>
              </a:rPr>
              <a:t>public void fillRect(int x, int , int width, intheight);</a:t>
            </a:r>
          </a:p>
          <a:p>
            <a:r>
              <a:rPr lang="en-US" smtClean="0">
                <a:latin typeface="Times New Roman" pitchFamily="18" charset="0"/>
                <a:cs typeface="Times New Roman" pitchFamily="18" charset="0"/>
              </a:rPr>
              <a:t>Xoá một vùng chữ nhật</a:t>
            </a:r>
          </a:p>
          <a:p>
            <a:pPr lvl="1"/>
            <a:r>
              <a:rPr lang="en-US" smtClean="0">
                <a:latin typeface="Times New Roman" pitchFamily="18" charset="0"/>
                <a:cs typeface="Times New Roman" pitchFamily="18" charset="0"/>
              </a:rPr>
              <a:t>public void clearRect(int x, int y, int width, int height);</a:t>
            </a:r>
          </a:p>
          <a:p>
            <a:r>
              <a:rPr lang="vi-VN" smtClean="0">
                <a:latin typeface="Times New Roman" pitchFamily="18" charset="0"/>
                <a:cs typeface="Times New Roman" pitchFamily="18" charset="0"/>
              </a:rPr>
              <a:t>Vẽ đa giác</a:t>
            </a:r>
          </a:p>
          <a:p>
            <a:pPr lvl="1"/>
            <a:r>
              <a:rPr lang="en-US" smtClean="0">
                <a:latin typeface="Times New Roman" pitchFamily="18" charset="0"/>
                <a:cs typeface="Times New Roman" pitchFamily="18" charset="0"/>
              </a:rPr>
              <a:t>public void drawPolygon(int[]  x, int[]  y, int numPoint);</a:t>
            </a:r>
          </a:p>
          <a:p>
            <a:pPr lvl="1"/>
            <a:r>
              <a:rPr lang="en-US" smtClean="0">
                <a:latin typeface="Times New Roman" pitchFamily="18" charset="0"/>
                <a:cs typeface="Times New Roman" pitchFamily="18" charset="0"/>
              </a:rPr>
              <a:t>public void drawPolygon(Polygon p);</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latin typeface="Times New Roman" pitchFamily="18" charset="0"/>
                <a:cs typeface="Times New Roman" pitchFamily="18" charset="0"/>
              </a:rPr>
              <a:t>Lớp Graphics</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endParaRPr lang="en-US">
              <a:latin typeface="+mj-lt"/>
            </a:endParaRPr>
          </a:p>
          <a:p>
            <a:pPr>
              <a:buNone/>
            </a:pPr>
            <a:r>
              <a:rPr lang="en-US" smtClean="0">
                <a:latin typeface="+mj-lt"/>
              </a:rPr>
              <a:t>Demo </a:t>
            </a:r>
          </a:p>
          <a:p>
            <a:pPr>
              <a:buNone/>
            </a:pPr>
            <a:r>
              <a:rPr lang="en-US">
                <a:latin typeface="+mj-lt"/>
              </a:rPr>
              <a:t> </a:t>
            </a:r>
            <a:r>
              <a:rPr lang="en-US" smtClean="0">
                <a:latin typeface="+mj-lt"/>
              </a:rPr>
              <a:t>       import java.applet.Applet;</a:t>
            </a:r>
          </a:p>
          <a:p>
            <a:pPr>
              <a:buNone/>
            </a:pPr>
            <a:r>
              <a:rPr lang="en-US">
                <a:latin typeface="+mj-lt"/>
              </a:rPr>
              <a:t> </a:t>
            </a:r>
            <a:r>
              <a:rPr lang="en-US" smtClean="0">
                <a:latin typeface="+mj-lt"/>
              </a:rPr>
              <a:t>       importjava.awt.Graphics;</a:t>
            </a:r>
          </a:p>
          <a:p>
            <a:pPr>
              <a:buNone/>
            </a:pPr>
            <a:r>
              <a:rPr lang="en-US">
                <a:latin typeface="+mj-lt"/>
              </a:rPr>
              <a:t> </a:t>
            </a:r>
            <a:r>
              <a:rPr lang="en-US" smtClean="0">
                <a:latin typeface="+mj-lt"/>
              </a:rPr>
              <a:t> public class DemoRect extends Applet</a:t>
            </a:r>
          </a:p>
          <a:p>
            <a:pPr>
              <a:buNone/>
            </a:pPr>
            <a:r>
              <a:rPr lang="en-US" smtClean="0">
                <a:latin typeface="+mj-lt"/>
              </a:rPr>
              <a:t>         {</a:t>
            </a:r>
          </a:p>
          <a:p>
            <a:pPr>
              <a:buNone/>
            </a:pPr>
            <a:r>
              <a:rPr lang="en-US">
                <a:latin typeface="+mj-lt"/>
              </a:rPr>
              <a:t> </a:t>
            </a:r>
            <a:r>
              <a:rPr lang="en-US" smtClean="0">
                <a:latin typeface="+mj-lt"/>
              </a:rPr>
              <a:t>          public void init()</a:t>
            </a:r>
          </a:p>
          <a:p>
            <a:pPr lvl="1">
              <a:buNone/>
            </a:pPr>
            <a:r>
              <a:rPr lang="en-US">
                <a:latin typeface="+mj-lt"/>
              </a:rPr>
              <a:t> </a:t>
            </a:r>
            <a:r>
              <a:rPr lang="en-US" smtClean="0">
                <a:latin typeface="+mj-lt"/>
              </a:rPr>
              <a:t>    {</a:t>
            </a:r>
          </a:p>
          <a:p>
            <a:pPr lvl="1">
              <a:buNone/>
            </a:pPr>
            <a:r>
              <a:rPr lang="en-US">
                <a:latin typeface="+mj-lt"/>
              </a:rPr>
              <a:t>	</a:t>
            </a:r>
            <a:r>
              <a:rPr lang="en-US" smtClean="0">
                <a:latin typeface="+mj-lt"/>
              </a:rPr>
              <a:t>	System.out.println</a:t>
            </a:r>
            <a:r>
              <a:rPr lang="en-US">
                <a:latin typeface="+mj-lt"/>
              </a:rPr>
              <a:t>("Demonstration of some simple figures</a:t>
            </a:r>
            <a:r>
              <a:rPr lang="en-US" smtClean="0">
                <a:latin typeface="+mj-lt"/>
              </a:rPr>
              <a:t>");</a:t>
            </a:r>
          </a:p>
          <a:p>
            <a:pPr lvl="1">
              <a:buNone/>
            </a:pPr>
            <a:r>
              <a:rPr lang="en-US">
                <a:latin typeface="+mj-lt"/>
              </a:rPr>
              <a:t> </a:t>
            </a:r>
            <a:r>
              <a:rPr lang="en-US" smtClean="0">
                <a:latin typeface="+mj-lt"/>
              </a:rPr>
              <a:t>     } </a:t>
            </a:r>
          </a:p>
          <a:p>
            <a:pPr lvl="1">
              <a:buNone/>
            </a:pPr>
            <a:r>
              <a:rPr lang="en-US" smtClean="0">
                <a:latin typeface="+mj-lt"/>
              </a:rPr>
              <a:t>   public void paint(Graphics g)</a:t>
            </a:r>
          </a:p>
          <a:p>
            <a:pPr lvl="1">
              <a:buNone/>
            </a:pPr>
            <a:r>
              <a:rPr lang="en-US">
                <a:latin typeface="+mj-lt"/>
              </a:rPr>
              <a:t> </a:t>
            </a:r>
            <a:r>
              <a:rPr lang="en-US" smtClean="0">
                <a:latin typeface="+mj-lt"/>
              </a:rPr>
              <a:t>   { </a:t>
            </a:r>
          </a:p>
          <a:p>
            <a:pPr lvl="1">
              <a:buNone/>
            </a:pPr>
            <a:r>
              <a:rPr lang="en-US">
                <a:latin typeface="+mj-lt"/>
              </a:rPr>
              <a:t>	</a:t>
            </a:r>
            <a:r>
              <a:rPr lang="en-US" smtClean="0">
                <a:latin typeface="+mj-lt"/>
              </a:rPr>
              <a:t>g.drawLine(70</a:t>
            </a:r>
            <a:r>
              <a:rPr lang="en-US">
                <a:latin typeface="+mj-lt"/>
              </a:rPr>
              <a:t>, 300, 400, 250</a:t>
            </a:r>
            <a:r>
              <a:rPr lang="en-US" smtClean="0">
                <a:latin typeface="+mj-lt"/>
              </a:rPr>
              <a:t>);</a:t>
            </a:r>
          </a:p>
          <a:p>
            <a:pPr lvl="1">
              <a:buNone/>
            </a:pPr>
            <a:r>
              <a:rPr lang="en-US">
                <a:latin typeface="+mj-lt"/>
              </a:rPr>
              <a:t> </a:t>
            </a:r>
            <a:r>
              <a:rPr lang="en-US" smtClean="0">
                <a:latin typeface="+mj-lt"/>
              </a:rPr>
              <a:t>      g.drawRect(100</a:t>
            </a:r>
            <a:r>
              <a:rPr lang="en-US">
                <a:latin typeface="+mj-lt"/>
              </a:rPr>
              <a:t>, 50, 130, 170</a:t>
            </a:r>
            <a:r>
              <a:rPr lang="en-US" smtClean="0">
                <a:latin typeface="+mj-lt"/>
              </a:rPr>
              <a:t>);</a:t>
            </a:r>
          </a:p>
          <a:p>
            <a:pPr lvl="1">
              <a:buNone/>
            </a:pPr>
            <a:r>
              <a:rPr lang="en-US">
                <a:latin typeface="+mj-lt"/>
              </a:rPr>
              <a:t> </a:t>
            </a:r>
            <a:r>
              <a:rPr lang="en-US" smtClean="0">
                <a:latin typeface="+mj-lt"/>
              </a:rPr>
              <a:t>      g.fillRect(120</a:t>
            </a:r>
            <a:r>
              <a:rPr lang="en-US">
                <a:latin typeface="+mj-lt"/>
              </a:rPr>
              <a:t>, 70, 70, 70</a:t>
            </a:r>
            <a:r>
              <a:rPr lang="en-US" smtClean="0">
                <a:latin typeface="+mj-lt"/>
              </a:rPr>
              <a:t>);</a:t>
            </a:r>
          </a:p>
          <a:p>
            <a:pPr lvl="1">
              <a:buNone/>
            </a:pPr>
            <a:r>
              <a:rPr lang="en-US">
                <a:latin typeface="+mj-lt"/>
              </a:rPr>
              <a:t> </a:t>
            </a:r>
            <a:r>
              <a:rPr lang="en-US" smtClean="0">
                <a:latin typeface="+mj-lt"/>
              </a:rPr>
              <a:t>      int</a:t>
            </a:r>
            <a:r>
              <a:rPr lang="en-US">
                <a:latin typeface="+mj-lt"/>
              </a:rPr>
              <a:t>[] x = { 280, 310, 330, 430, 370 </a:t>
            </a:r>
            <a:r>
              <a:rPr lang="en-US" smtClean="0">
                <a:latin typeface="+mj-lt"/>
              </a:rPr>
              <a:t>};</a:t>
            </a:r>
          </a:p>
          <a:p>
            <a:pPr lvl="1">
              <a:buNone/>
            </a:pPr>
            <a:r>
              <a:rPr lang="en-US">
                <a:latin typeface="+mj-lt"/>
              </a:rPr>
              <a:t> </a:t>
            </a:r>
            <a:r>
              <a:rPr lang="en-US" smtClean="0">
                <a:latin typeface="+mj-lt"/>
              </a:rPr>
              <a:t>      int</a:t>
            </a:r>
            <a:r>
              <a:rPr lang="en-US">
                <a:latin typeface="+mj-lt"/>
              </a:rPr>
              <a:t>[] y = { </a:t>
            </a:r>
            <a:r>
              <a:rPr lang="en-US" smtClean="0">
                <a:latin typeface="+mj-lt"/>
              </a:rPr>
              <a:t>200</a:t>
            </a:r>
            <a:r>
              <a:rPr lang="en-US">
                <a:latin typeface="+mj-lt"/>
              </a:rPr>
              <a:t>, 140, 170, 70, 90 </a:t>
            </a:r>
            <a:r>
              <a:rPr lang="en-US" smtClean="0">
                <a:latin typeface="+mj-lt"/>
              </a:rPr>
              <a:t>};</a:t>
            </a:r>
          </a:p>
          <a:p>
            <a:pPr lvl="1">
              <a:buNone/>
            </a:pPr>
            <a:r>
              <a:rPr lang="en-US" smtClean="0">
                <a:latin typeface="+mj-lt"/>
              </a:rPr>
              <a:t>           g.drawPolygon(x</a:t>
            </a:r>
            <a:r>
              <a:rPr lang="en-US">
                <a:latin typeface="+mj-lt"/>
              </a:rPr>
              <a:t>, y, x.length</a:t>
            </a:r>
            <a:r>
              <a:rPr lang="en-US" smtClean="0">
                <a:latin typeface="+mj-lt"/>
              </a:rPr>
              <a:t>);</a:t>
            </a:r>
          </a:p>
          <a:p>
            <a:pPr lvl="1">
              <a:buNone/>
            </a:pPr>
            <a:r>
              <a:rPr lang="en-US" smtClean="0">
                <a:latin typeface="+mj-lt"/>
              </a:rPr>
              <a:t>}</a:t>
            </a:r>
          </a:p>
          <a:p>
            <a:pPr lvl="1">
              <a:buNone/>
            </a:pPr>
            <a:r>
              <a:rPr lang="en-US" smtClean="0">
                <a:latin typeface="+mj-lt"/>
              </a:rPr>
              <a:t>} </a:t>
            </a:r>
            <a:endParaRPr lang="en-US">
              <a:latin typeface="+mj-lt"/>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229600" cy="1143000"/>
          </a:xfrm>
        </p:spPr>
        <p:txBody>
          <a:bodyPr>
            <a:normAutofit fontScale="90000"/>
          </a:bodyPr>
          <a:lstStyle/>
          <a:p>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229600" cy="4389120"/>
          </a:xfrm>
        </p:spPr>
        <p:txBody>
          <a:bodyPr>
            <a:normAutofit fontScale="92500" lnSpcReduction="20000"/>
          </a:bodyPr>
          <a:lstStyle/>
          <a:p>
            <a:pPr>
              <a:buNone/>
            </a:pPr>
            <a:endParaRPr lang="en-US">
              <a:latin typeface="Times New Roman" pitchFamily="18" charset="0"/>
              <a:cs typeface="Times New Roman" pitchFamily="18" charset="0"/>
            </a:endParaRPr>
          </a:p>
          <a:p>
            <a:r>
              <a:rPr lang="vi-VN" smtClean="0">
                <a:latin typeface="Arial" pitchFamily="34" charset="0"/>
                <a:cs typeface="Arial" pitchFamily="34" charset="0"/>
              </a:rPr>
              <a:t>Vẽ</a:t>
            </a:r>
            <a:r>
              <a:rPr lang="en-US" smtClean="0">
                <a:latin typeface="Arial" pitchFamily="34" charset="0"/>
                <a:cs typeface="Arial" pitchFamily="34" charset="0"/>
              </a:rPr>
              <a:t> </a:t>
            </a:r>
            <a:r>
              <a:rPr lang="vi-VN" smtClean="0">
                <a:latin typeface="Arial" pitchFamily="34" charset="0"/>
                <a:cs typeface="Arial" pitchFamily="34" charset="0"/>
              </a:rPr>
              <a:t>đường</a:t>
            </a:r>
            <a:r>
              <a:rPr lang="en-US" smtClean="0">
                <a:latin typeface="Arial" pitchFamily="34" charset="0"/>
                <a:cs typeface="Arial" pitchFamily="34" charset="0"/>
              </a:rPr>
              <a:t> </a:t>
            </a:r>
            <a:r>
              <a:rPr lang="vi-VN" smtClean="0">
                <a:latin typeface="Arial" pitchFamily="34" charset="0"/>
                <a:cs typeface="Arial" pitchFamily="34" charset="0"/>
              </a:rPr>
              <a:t>tròn/elip</a:t>
            </a:r>
            <a:endParaRPr lang="vi-VN">
              <a:latin typeface="Arial" pitchFamily="34" charset="0"/>
              <a:cs typeface="Arial" pitchFamily="34" charset="0"/>
            </a:endParaRPr>
          </a:p>
          <a:p>
            <a:pPr lvl="1"/>
            <a:r>
              <a:rPr lang="en-US" smtClean="0">
                <a:latin typeface="Arial" pitchFamily="34" charset="0"/>
                <a:cs typeface="Arial" pitchFamily="34" charset="0"/>
              </a:rPr>
              <a:t>public void drawOval(int x</a:t>
            </a:r>
            <a:r>
              <a:rPr lang="en-US">
                <a:latin typeface="Arial" pitchFamily="34" charset="0"/>
                <a:cs typeface="Arial" pitchFamily="34" charset="0"/>
              </a:rPr>
              <a:t>, </a:t>
            </a:r>
            <a:r>
              <a:rPr lang="en-US" smtClean="0">
                <a:latin typeface="Arial" pitchFamily="34" charset="0"/>
                <a:cs typeface="Arial" pitchFamily="34" charset="0"/>
              </a:rPr>
              <a:t>int y</a:t>
            </a:r>
            <a:r>
              <a:rPr lang="en-US">
                <a:latin typeface="Arial" pitchFamily="34" charset="0"/>
                <a:cs typeface="Arial" pitchFamily="34" charset="0"/>
              </a:rPr>
              <a:t>, </a:t>
            </a:r>
            <a:r>
              <a:rPr lang="en-US" smtClean="0">
                <a:latin typeface="Arial" pitchFamily="34" charset="0"/>
                <a:cs typeface="Arial" pitchFamily="34" charset="0"/>
              </a:rPr>
              <a:t>int width</a:t>
            </a:r>
            <a:r>
              <a:rPr lang="en-US">
                <a:latin typeface="Arial" pitchFamily="34" charset="0"/>
                <a:cs typeface="Arial" pitchFamily="34" charset="0"/>
              </a:rPr>
              <a:t>, </a:t>
            </a:r>
            <a:r>
              <a:rPr lang="en-US" smtClean="0">
                <a:latin typeface="Arial" pitchFamily="34" charset="0"/>
                <a:cs typeface="Arial" pitchFamily="34" charset="0"/>
              </a:rPr>
              <a:t>int height</a:t>
            </a:r>
            <a:r>
              <a:rPr lang="en-US">
                <a:latin typeface="Arial" pitchFamily="34" charset="0"/>
                <a:cs typeface="Arial" pitchFamily="34" charset="0"/>
              </a:rPr>
              <a:t>);</a:t>
            </a:r>
          </a:p>
          <a:p>
            <a:r>
              <a:rPr lang="vi-VN" smtClean="0">
                <a:latin typeface="Arial" pitchFamily="34" charset="0"/>
                <a:cs typeface="Arial" pitchFamily="34" charset="0"/>
              </a:rPr>
              <a:t>Tô</a:t>
            </a:r>
            <a:r>
              <a:rPr lang="en-US" smtClean="0">
                <a:latin typeface="Arial" pitchFamily="34" charset="0"/>
                <a:cs typeface="Arial" pitchFamily="34" charset="0"/>
              </a:rPr>
              <a:t> </a:t>
            </a:r>
            <a:r>
              <a:rPr lang="vi-VN" smtClean="0">
                <a:latin typeface="Arial" pitchFamily="34" charset="0"/>
                <a:cs typeface="Arial" pitchFamily="34" charset="0"/>
              </a:rPr>
              <a:t>đường</a:t>
            </a:r>
            <a:r>
              <a:rPr lang="en-US" smtClean="0">
                <a:latin typeface="Arial" pitchFamily="34" charset="0"/>
                <a:cs typeface="Arial" pitchFamily="34" charset="0"/>
              </a:rPr>
              <a:t> </a:t>
            </a:r>
            <a:r>
              <a:rPr lang="vi-VN" smtClean="0">
                <a:latin typeface="Arial" pitchFamily="34" charset="0"/>
                <a:cs typeface="Arial" pitchFamily="34" charset="0"/>
              </a:rPr>
              <a:t>tròn/elip</a:t>
            </a:r>
            <a:endParaRPr lang="vi-VN">
              <a:latin typeface="Arial" pitchFamily="34" charset="0"/>
              <a:cs typeface="Arial" pitchFamily="34" charset="0"/>
            </a:endParaRPr>
          </a:p>
          <a:p>
            <a:pPr lvl="1"/>
            <a:r>
              <a:rPr lang="en-US" smtClean="0">
                <a:latin typeface="Arial" pitchFamily="34" charset="0"/>
                <a:cs typeface="Arial" pitchFamily="34" charset="0"/>
              </a:rPr>
              <a:t>public void fillOval(intx</a:t>
            </a:r>
            <a:r>
              <a:rPr lang="en-US">
                <a:latin typeface="Arial" pitchFamily="34" charset="0"/>
                <a:cs typeface="Arial" pitchFamily="34" charset="0"/>
              </a:rPr>
              <a:t>, inty, intwidth, intheight);</a:t>
            </a:r>
          </a:p>
          <a:p>
            <a:r>
              <a:rPr lang="en-US" smtClean="0">
                <a:latin typeface="Arial" pitchFamily="34" charset="0"/>
                <a:cs typeface="Arial" pitchFamily="34" charset="0"/>
              </a:rPr>
              <a:t>Vẽ </a:t>
            </a:r>
            <a:r>
              <a:rPr lang="en-US">
                <a:latin typeface="Arial" pitchFamily="34" charset="0"/>
                <a:cs typeface="Arial" pitchFamily="34" charset="0"/>
              </a:rPr>
              <a:t>cung tròn</a:t>
            </a:r>
          </a:p>
          <a:p>
            <a:pPr lvl="1"/>
            <a:r>
              <a:rPr lang="en-US" smtClean="0">
                <a:latin typeface="Arial" pitchFamily="34" charset="0"/>
                <a:cs typeface="Arial" pitchFamily="34" charset="0"/>
              </a:rPr>
              <a:t>public void drawArc(int </a:t>
            </a:r>
            <a:r>
              <a:rPr lang="en-US">
                <a:latin typeface="Arial" pitchFamily="34" charset="0"/>
                <a:cs typeface="Arial" pitchFamily="34" charset="0"/>
              </a:rPr>
              <a:t>x, int y, int width, int height, int startAngle, int arcAngle);</a:t>
            </a:r>
          </a:p>
          <a:p>
            <a:r>
              <a:rPr lang="en-US" smtClean="0">
                <a:latin typeface="Arial" pitchFamily="34" charset="0"/>
                <a:cs typeface="Arial" pitchFamily="34" charset="0"/>
              </a:rPr>
              <a:t>Vẽ </a:t>
            </a:r>
            <a:r>
              <a:rPr lang="en-US">
                <a:latin typeface="Arial" pitchFamily="34" charset="0"/>
                <a:cs typeface="Arial" pitchFamily="34" charset="0"/>
              </a:rPr>
              <a:t>xâu kí tự</a:t>
            </a:r>
          </a:p>
          <a:p>
            <a:pPr lvl="1"/>
            <a:r>
              <a:rPr lang="en-US" smtClean="0">
                <a:latin typeface="Arial" pitchFamily="34" charset="0"/>
                <a:cs typeface="Arial" pitchFamily="34" charset="0"/>
              </a:rPr>
              <a:t>public void drawString(String </a:t>
            </a:r>
            <a:r>
              <a:rPr lang="en-US">
                <a:latin typeface="Arial" pitchFamily="34" charset="0"/>
                <a:cs typeface="Arial" pitchFamily="34" charset="0"/>
              </a:rPr>
              <a:t>str, int x, int y);</a:t>
            </a:r>
          </a:p>
          <a:p>
            <a:r>
              <a:rPr lang="en-US" smtClean="0">
                <a:latin typeface="Arial" pitchFamily="34" charset="0"/>
                <a:cs typeface="Arial" pitchFamily="34" charset="0"/>
              </a:rPr>
              <a:t>Vẽ </a:t>
            </a:r>
            <a:r>
              <a:rPr lang="en-US">
                <a:latin typeface="Arial" pitchFamily="34" charset="0"/>
                <a:cs typeface="Arial" pitchFamily="34" charset="0"/>
              </a:rPr>
              <a:t>ảnh</a:t>
            </a:r>
          </a:p>
          <a:p>
            <a:pPr lvl="1"/>
            <a:r>
              <a:rPr lang="fr-FR" smtClean="0">
                <a:latin typeface="Arial" pitchFamily="34" charset="0"/>
                <a:cs typeface="Arial" pitchFamily="34" charset="0"/>
              </a:rPr>
              <a:t>public void drawImage(Image </a:t>
            </a:r>
            <a:r>
              <a:rPr lang="fr-FR">
                <a:latin typeface="Arial" pitchFamily="34" charset="0"/>
                <a:cs typeface="Arial" pitchFamily="34" charset="0"/>
              </a:rPr>
              <a:t>img, int x, int y,...);</a:t>
            </a:r>
          </a:p>
          <a:p>
            <a:pPr>
              <a:buNone/>
            </a:pPr>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public class </a:t>
            </a:r>
            <a:r>
              <a:rPr lang="en-US" dirty="0" err="1" smtClean="0"/>
              <a:t>DemoOval</a:t>
            </a:r>
            <a:r>
              <a:rPr lang="en-US" dirty="0" smtClean="0"/>
              <a:t> extends Applet</a:t>
            </a:r>
          </a:p>
          <a:p>
            <a:pPr>
              <a:buNone/>
            </a:pPr>
            <a:r>
              <a:rPr lang="en-US" dirty="0" smtClean="0"/>
              <a:t>{</a:t>
            </a:r>
          </a:p>
          <a:p>
            <a:pPr>
              <a:buNone/>
            </a:pPr>
            <a:r>
              <a:rPr lang="en-US" dirty="0" smtClean="0"/>
              <a:t>    public void </a:t>
            </a:r>
            <a:r>
              <a:rPr lang="en-US" dirty="0" err="1" smtClean="0"/>
              <a:t>init</a:t>
            </a:r>
            <a:r>
              <a:rPr lang="en-US" dirty="0" smtClean="0"/>
              <a:t>() </a:t>
            </a:r>
          </a:p>
          <a:p>
            <a:pPr>
              <a:buNone/>
            </a:pPr>
            <a:r>
              <a:rPr lang="en-US" dirty="0" smtClean="0"/>
              <a:t>    {</a:t>
            </a:r>
            <a:r>
              <a:rPr lang="en-US" dirty="0" err="1" smtClean="0"/>
              <a:t>System.out.println</a:t>
            </a:r>
            <a:r>
              <a:rPr lang="en-US" dirty="0" smtClean="0"/>
              <a:t>("Demonstration of some simple figures");}</a:t>
            </a:r>
          </a:p>
          <a:p>
            <a:pPr>
              <a:buNone/>
            </a:pPr>
            <a:r>
              <a:rPr lang="en-US" dirty="0" smtClean="0"/>
              <a:t>    public void paint(Graphics g)</a:t>
            </a:r>
          </a:p>
          <a:p>
            <a:pPr>
              <a:buNone/>
            </a:pPr>
            <a:r>
              <a:rPr lang="en-US" dirty="0" smtClean="0"/>
              <a:t>    {</a:t>
            </a:r>
          </a:p>
          <a:p>
            <a:pPr>
              <a:buNone/>
            </a:pPr>
            <a:r>
              <a:rPr lang="en-US" dirty="0" smtClean="0"/>
              <a:t>        </a:t>
            </a:r>
            <a:r>
              <a:rPr lang="en-US" dirty="0" err="1" smtClean="0"/>
              <a:t>int</a:t>
            </a:r>
            <a:r>
              <a:rPr lang="en-US" dirty="0" smtClean="0"/>
              <a:t> </a:t>
            </a:r>
            <a:r>
              <a:rPr lang="en-US" dirty="0" err="1" smtClean="0"/>
              <a:t>xstart</a:t>
            </a:r>
            <a:r>
              <a:rPr lang="en-US" dirty="0" smtClean="0"/>
              <a:t> = 70, </a:t>
            </a:r>
            <a:r>
              <a:rPr lang="en-US" dirty="0" err="1" smtClean="0"/>
              <a:t>ystart</a:t>
            </a:r>
            <a:r>
              <a:rPr lang="en-US" dirty="0" smtClean="0"/>
              <a:t> = 40, size = 100;</a:t>
            </a:r>
          </a:p>
          <a:p>
            <a:pPr>
              <a:buNone/>
            </a:pPr>
            <a:r>
              <a:rPr lang="en-US" dirty="0" smtClean="0"/>
              <a:t>        </a:t>
            </a:r>
            <a:r>
              <a:rPr lang="en-US" dirty="0" err="1" smtClean="0"/>
              <a:t>g.drawOval</a:t>
            </a:r>
            <a:r>
              <a:rPr lang="en-US" dirty="0" smtClean="0"/>
              <a:t>(</a:t>
            </a:r>
            <a:r>
              <a:rPr lang="en-US" dirty="0" err="1" smtClean="0"/>
              <a:t>xstart</a:t>
            </a:r>
            <a:r>
              <a:rPr lang="en-US" dirty="0" smtClean="0"/>
              <a:t>, </a:t>
            </a:r>
            <a:r>
              <a:rPr lang="en-US" dirty="0" err="1" smtClean="0"/>
              <a:t>ystart</a:t>
            </a:r>
            <a:r>
              <a:rPr lang="en-US" dirty="0" smtClean="0"/>
              <a:t>, size, size);</a:t>
            </a:r>
          </a:p>
          <a:p>
            <a:pPr>
              <a:buNone/>
            </a:pPr>
            <a:r>
              <a:rPr lang="en-US" dirty="0" smtClean="0"/>
              <a:t>        </a:t>
            </a:r>
            <a:r>
              <a:rPr lang="en-US" dirty="0" err="1" smtClean="0"/>
              <a:t>g.drawOval</a:t>
            </a:r>
            <a:r>
              <a:rPr lang="en-US" dirty="0" smtClean="0"/>
              <a:t>(</a:t>
            </a:r>
            <a:r>
              <a:rPr lang="en-US" dirty="0" err="1" smtClean="0"/>
              <a:t>xstart</a:t>
            </a:r>
            <a:r>
              <a:rPr lang="en-US" dirty="0" smtClean="0"/>
              <a:t> + (size*3)/4, </a:t>
            </a:r>
            <a:r>
              <a:rPr lang="en-US" dirty="0" err="1" smtClean="0"/>
              <a:t>ystart</a:t>
            </a:r>
            <a:r>
              <a:rPr lang="en-US" dirty="0" smtClean="0"/>
              <a:t>, size, size);</a:t>
            </a:r>
          </a:p>
          <a:p>
            <a:pPr>
              <a:buNone/>
            </a:pPr>
            <a:r>
              <a:rPr lang="en-US" dirty="0" smtClean="0"/>
              <a:t>        </a:t>
            </a:r>
            <a:r>
              <a:rPr lang="en-US" dirty="0" err="1" smtClean="0"/>
              <a:t>g.drawOval</a:t>
            </a:r>
            <a:r>
              <a:rPr lang="en-US" dirty="0" smtClean="0"/>
              <a:t>(</a:t>
            </a:r>
            <a:r>
              <a:rPr lang="en-US" dirty="0" err="1" smtClean="0"/>
              <a:t>xstart</a:t>
            </a:r>
            <a:r>
              <a:rPr lang="en-US" dirty="0" smtClean="0"/>
              <a:t> + size/2, </a:t>
            </a:r>
            <a:r>
              <a:rPr lang="en-US" dirty="0" err="1" smtClean="0"/>
              <a:t>ystart</a:t>
            </a:r>
            <a:r>
              <a:rPr lang="en-US" dirty="0" smtClean="0"/>
              <a:t> + size/2, size, size);</a:t>
            </a:r>
          </a:p>
          <a:p>
            <a:pPr>
              <a:buNone/>
            </a:pPr>
            <a:r>
              <a:rPr lang="en-US" dirty="0" smtClean="0"/>
              <a:t>        </a:t>
            </a:r>
            <a:r>
              <a:rPr lang="en-US" dirty="0" err="1" smtClean="0"/>
              <a:t>g.drawArc</a:t>
            </a:r>
            <a:r>
              <a:rPr lang="en-US" dirty="0" smtClean="0"/>
              <a:t>(</a:t>
            </a:r>
            <a:r>
              <a:rPr lang="en-US" dirty="0" err="1" smtClean="0"/>
              <a:t>xstart</a:t>
            </a:r>
            <a:r>
              <a:rPr lang="en-US" dirty="0" smtClean="0"/>
              <a:t>, </a:t>
            </a:r>
            <a:r>
              <a:rPr lang="en-US" dirty="0" err="1" smtClean="0"/>
              <a:t>ystart</a:t>
            </a:r>
            <a:r>
              <a:rPr lang="en-US" dirty="0" smtClean="0"/>
              <a:t>, 300, 200, 0, 90);</a:t>
            </a:r>
          </a:p>
          <a:p>
            <a:pPr>
              <a:buNone/>
            </a:pPr>
            <a:r>
              <a:rPr lang="en-US" dirty="0" smtClean="0"/>
              <a:t>        </a:t>
            </a:r>
            <a:r>
              <a:rPr lang="en-US" dirty="0" err="1" smtClean="0"/>
              <a:t>g.drawString</a:t>
            </a:r>
            <a:r>
              <a:rPr lang="en-US" dirty="0" smtClean="0"/>
              <a:t>("good morning !", </a:t>
            </a:r>
            <a:r>
              <a:rPr lang="en-US" dirty="0" err="1" smtClean="0"/>
              <a:t>xstart</a:t>
            </a:r>
            <a:r>
              <a:rPr lang="en-US" dirty="0" smtClean="0"/>
              <a:t> + 265, </a:t>
            </a:r>
            <a:r>
              <a:rPr lang="en-US" dirty="0" err="1" smtClean="0"/>
              <a:t>ystart</a:t>
            </a:r>
            <a:r>
              <a:rPr lang="en-US" dirty="0" smtClean="0"/>
              <a:t> + 90);</a:t>
            </a:r>
          </a:p>
          <a:p>
            <a:pPr>
              <a:buNone/>
            </a:pPr>
            <a:r>
              <a:rPr lang="en-US" dirty="0" smtClean="0"/>
              <a: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694688"/>
          </a:xfrm>
        </p:spPr>
        <p:txBody>
          <a:bodyPr>
            <a:normAutofit fontScale="90000"/>
          </a:bodyPr>
          <a:lstStyle/>
          <a:p>
            <a:r>
              <a:rPr lang="it-IT" smtClean="0"/>
              <a:t>- </a:t>
            </a:r>
            <a:r>
              <a:rPr lang="it-IT" sz="3600" smtClean="0"/>
              <a:t>Điểm đánh giá bộ phận chấm theo thang điểm 10 với trọng số như sau:</a:t>
            </a:r>
            <a:r>
              <a:rPr lang="en-US" smtClean="0"/>
              <a:t/>
            </a:r>
            <a:br>
              <a:rPr lang="en-US" smtClean="0"/>
            </a:br>
            <a:endParaRPr lang="en-US"/>
          </a:p>
        </p:txBody>
      </p:sp>
      <p:sp>
        <p:nvSpPr>
          <p:cNvPr id="3" name="Content Placeholder 2"/>
          <p:cNvSpPr>
            <a:spLocks noGrp="1"/>
          </p:cNvSpPr>
          <p:nvPr>
            <p:ph idx="1"/>
          </p:nvPr>
        </p:nvSpPr>
        <p:spPr/>
        <p:txBody>
          <a:bodyPr>
            <a:normAutofit/>
          </a:bodyPr>
          <a:lstStyle/>
          <a:p>
            <a:r>
              <a:rPr lang="it-IT" smtClean="0"/>
              <a:t>+ Thảo luận, bài tập: (a)</a:t>
            </a:r>
            <a:endParaRPr lang="en-US" smtClean="0"/>
          </a:p>
          <a:p>
            <a:r>
              <a:rPr lang="it-IT" smtClean="0"/>
              <a:t> 		+ Kiểm tra giữa học phần: (b)</a:t>
            </a:r>
            <a:endParaRPr lang="en-US" smtClean="0"/>
          </a:p>
          <a:p>
            <a:r>
              <a:rPr lang="it-IT" smtClean="0"/>
              <a:t>  		+ Chuyên cần: (c)</a:t>
            </a:r>
            <a:endParaRPr lang="en-US" smtClean="0"/>
          </a:p>
          <a:p>
            <a:r>
              <a:rPr lang="it-IT" smtClean="0"/>
              <a:t>  		+ Thí nghiệm, thực hành: (d)</a:t>
            </a:r>
            <a:endParaRPr lang="en-US" smtClean="0"/>
          </a:p>
          <a:p>
            <a:r>
              <a:rPr lang="it-IT" smtClean="0"/>
              <a:t>   		+ Bài tập lớn, tiểu luận: (e)</a:t>
            </a:r>
            <a:endParaRPr lang="en-US" smtClean="0"/>
          </a:p>
          <a:p>
            <a:r>
              <a:rPr lang="it-IT" smtClean="0"/>
              <a:t>   		+ Điểm thi kết thúc học phần: (f)</a:t>
            </a:r>
            <a:endParaRPr lang="en-US" smtClean="0"/>
          </a:p>
          <a:p>
            <a:r>
              <a:rPr lang="it-IT" smtClean="0"/>
              <a:t>  		+ Hình thức thi: </a:t>
            </a:r>
            <a:r>
              <a:rPr lang="it-IT" smtClean="0">
                <a:solidFill>
                  <a:srgbClr val="FF0000"/>
                </a:solidFill>
              </a:rPr>
              <a:t>Tự luận</a:t>
            </a:r>
            <a:endParaRPr lang="en-US" smtClean="0">
              <a:solidFill>
                <a:srgbClr val="FF0000"/>
              </a:solidFill>
            </a:endParaRPr>
          </a:p>
          <a:p>
            <a:pPr lvl="0"/>
            <a:r>
              <a:rPr lang="it-IT" smtClean="0"/>
              <a:t>Điểm học phần:</a:t>
            </a:r>
            <a:endParaRPr lang="en-US" smtClean="0"/>
          </a:p>
          <a:p>
            <a:r>
              <a:rPr lang="it-IT" smtClean="0"/>
              <a:t>Điểm học phần = (a+e)*20%+b*10% + c*10% + f*60%</a:t>
            </a: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import </a:t>
            </a:r>
            <a:r>
              <a:rPr lang="en-US" dirty="0" err="1" smtClean="0"/>
              <a:t>java.applet.Applet</a:t>
            </a:r>
            <a:r>
              <a:rPr lang="en-US" dirty="0" smtClean="0"/>
              <a:t>;</a:t>
            </a:r>
          </a:p>
          <a:p>
            <a:pPr>
              <a:buNone/>
            </a:pPr>
            <a:r>
              <a:rPr lang="en-US" dirty="0" smtClean="0"/>
              <a:t>import </a:t>
            </a:r>
            <a:r>
              <a:rPr lang="en-US" dirty="0" err="1" smtClean="0"/>
              <a:t>java.awt.Graphics</a:t>
            </a:r>
            <a:r>
              <a:rPr lang="en-US" dirty="0" smtClean="0"/>
              <a:t>;</a:t>
            </a:r>
          </a:p>
          <a:p>
            <a:pPr>
              <a:buNone/>
            </a:pPr>
            <a:r>
              <a:rPr lang="en-US" dirty="0" smtClean="0"/>
              <a:t>import </a:t>
            </a:r>
            <a:r>
              <a:rPr lang="en-US" dirty="0" err="1" smtClean="0"/>
              <a:t>java.awt.Image</a:t>
            </a:r>
            <a:r>
              <a:rPr lang="en-US" dirty="0" smtClean="0"/>
              <a:t>;</a:t>
            </a:r>
          </a:p>
          <a:p>
            <a:pPr>
              <a:buNone/>
            </a:pPr>
            <a:r>
              <a:rPr lang="en-US" dirty="0" smtClean="0"/>
              <a:t>public class </a:t>
            </a:r>
            <a:r>
              <a:rPr lang="en-US" dirty="0" err="1" smtClean="0"/>
              <a:t>DemoImage</a:t>
            </a:r>
            <a:r>
              <a:rPr lang="en-US" dirty="0" smtClean="0"/>
              <a:t> extends Applet {</a:t>
            </a:r>
          </a:p>
          <a:p>
            <a:pPr>
              <a:buNone/>
            </a:pPr>
            <a:r>
              <a:rPr lang="en-US" dirty="0" smtClean="0"/>
              <a:t>public void </a:t>
            </a:r>
            <a:r>
              <a:rPr lang="en-US" dirty="0" err="1" smtClean="0"/>
              <a:t>init</a:t>
            </a:r>
            <a:r>
              <a:rPr lang="en-US" dirty="0" smtClean="0"/>
              <a:t>() {</a:t>
            </a:r>
          </a:p>
          <a:p>
            <a:pPr>
              <a:buNone/>
            </a:pPr>
            <a:r>
              <a:rPr lang="en-US" dirty="0" smtClean="0"/>
              <a:t>        // TODO start asynchronous download of heavy resources</a:t>
            </a:r>
          </a:p>
          <a:p>
            <a:pPr>
              <a:buNone/>
            </a:pPr>
            <a:r>
              <a:rPr lang="en-US" dirty="0" smtClean="0"/>
              <a:t>        </a:t>
            </a:r>
            <a:r>
              <a:rPr lang="en-US" dirty="0" err="1" smtClean="0"/>
              <a:t>System.out.println</a:t>
            </a:r>
            <a:r>
              <a:rPr lang="en-US" dirty="0" smtClean="0"/>
              <a:t>("Demonstration of imaging");</a:t>
            </a:r>
          </a:p>
          <a:p>
            <a:pPr>
              <a:buNone/>
            </a:pPr>
            <a:r>
              <a:rPr lang="en-US" dirty="0" smtClean="0"/>
              <a:t>    }</a:t>
            </a:r>
          </a:p>
          <a:p>
            <a:pPr>
              <a:buNone/>
            </a:pPr>
            <a:r>
              <a:rPr lang="en-US" dirty="0" smtClean="0"/>
              <a:t>    public void paint(Graphics g)</a:t>
            </a:r>
          </a:p>
          <a:p>
            <a:pPr>
              <a:buNone/>
            </a:pPr>
            <a:r>
              <a:rPr lang="en-US" dirty="0" smtClean="0"/>
              <a:t>    {Image </a:t>
            </a:r>
            <a:r>
              <a:rPr lang="en-US" dirty="0" err="1" smtClean="0"/>
              <a:t>image</a:t>
            </a:r>
            <a:r>
              <a:rPr lang="en-US" dirty="0" smtClean="0"/>
              <a:t> = </a:t>
            </a:r>
            <a:r>
              <a:rPr lang="en-US" dirty="0" err="1" smtClean="0"/>
              <a:t>getToolkit</a:t>
            </a:r>
            <a:r>
              <a:rPr lang="en-US" dirty="0" smtClean="0"/>
              <a:t>().</a:t>
            </a:r>
            <a:r>
              <a:rPr lang="en-US" dirty="0" err="1" smtClean="0"/>
              <a:t>getImage</a:t>
            </a:r>
            <a:r>
              <a:rPr lang="en-US" dirty="0" smtClean="0"/>
              <a:t>("C:/Users/</a:t>
            </a:r>
            <a:r>
              <a:rPr lang="en-US" dirty="0" err="1" smtClean="0"/>
              <a:t>Hp</a:t>
            </a:r>
            <a:r>
              <a:rPr lang="en-US" dirty="0" smtClean="0"/>
              <a:t>/Desktop/ABC/KONG0001.jpg");</a:t>
            </a:r>
          </a:p>
          <a:p>
            <a:pPr>
              <a:buNone/>
            </a:pPr>
            <a:r>
              <a:rPr lang="en-US" dirty="0" smtClean="0"/>
              <a:t>    </a:t>
            </a:r>
            <a:r>
              <a:rPr lang="en-US" dirty="0" err="1" smtClean="0"/>
              <a:t>g.drawImage</a:t>
            </a:r>
            <a:r>
              <a:rPr lang="en-US" dirty="0" smtClean="0"/>
              <a:t>(image, 0, 0, this);}</a:t>
            </a:r>
          </a:p>
          <a:p>
            <a:pPr>
              <a:buNone/>
            </a:pPr>
            <a:r>
              <a:rPr lang="en-US" dirty="0" smtClean="0"/>
              <a:t>    </a:t>
            </a:r>
          </a:p>
          <a:p>
            <a:pPr>
              <a:buNone/>
            </a:pPr>
            <a:r>
              <a:rPr lang="en-US" dirty="0" smtClean="0"/>
              <a:t>    // TODO overwrite start(), stop() and destroy() methods</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itchFamily="18" charset="0"/>
                <a:cs typeface="Times New Roman" pitchFamily="18" charset="0"/>
              </a:rPr>
              <a:t>Các lớp tiện ích khác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3505200"/>
          </a:xfrm>
        </p:spPr>
        <p:txBody>
          <a:bodyPr>
            <a:normAutofit/>
          </a:bodyPr>
          <a:lstStyle/>
          <a:p>
            <a:r>
              <a:rPr lang="vi-VN" smtClean="0">
                <a:latin typeface="Times New Roman" pitchFamily="18" charset="0"/>
                <a:cs typeface="Times New Roman" pitchFamily="18" charset="0"/>
              </a:rPr>
              <a:t>Lớp</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Point</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biểu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diễn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điểm</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trên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màn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hình</a:t>
            </a:r>
            <a:endParaRPr lang="vi-VN">
              <a:latin typeface="Times New Roman" pitchFamily="18" charset="0"/>
              <a:cs typeface="Times New Roman" pitchFamily="18" charset="0"/>
            </a:endParaRPr>
          </a:p>
          <a:p>
            <a:r>
              <a:rPr lang="vi-VN" smtClean="0">
                <a:latin typeface="Times New Roman" pitchFamily="18" charset="0"/>
                <a:cs typeface="Times New Roman" pitchFamily="18" charset="0"/>
              </a:rPr>
              <a:t>Lớp</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Dimension</a:t>
            </a:r>
            <a:r>
              <a:rPr lang="vi-VN">
                <a:latin typeface="Times New Roman" pitchFamily="18" charset="0"/>
                <a:cs typeface="Times New Roman" pitchFamily="18" charset="0"/>
              </a:rPr>
              <a:t>: </a:t>
            </a:r>
            <a:r>
              <a:rPr lang="vi-VN" smtClean="0">
                <a:latin typeface="Times New Roman" pitchFamily="18" charset="0"/>
                <a:cs typeface="Times New Roman" pitchFamily="18" charset="0"/>
              </a:rPr>
              <a:t>biểu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diễn</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kích</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thước</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về</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chiều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rộng</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và</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chiều</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cao</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của </a:t>
            </a:r>
            <a:r>
              <a:rPr lang="vi-VN">
                <a:latin typeface="Times New Roman" pitchFamily="18" charset="0"/>
                <a:cs typeface="Times New Roman" pitchFamily="18" charset="0"/>
              </a:rPr>
              <a:t>một đối tượng</a:t>
            </a:r>
          </a:p>
          <a:p>
            <a:r>
              <a:rPr lang="en-US" smtClean="0">
                <a:latin typeface="Times New Roman" pitchFamily="18" charset="0"/>
                <a:cs typeface="Times New Roman" pitchFamily="18" charset="0"/>
              </a:rPr>
              <a:t>Lớp Rectangle</a:t>
            </a:r>
            <a:r>
              <a:rPr lang="en-US">
                <a:latin typeface="Times New Roman" pitchFamily="18" charset="0"/>
                <a:cs typeface="Times New Roman" pitchFamily="18" charset="0"/>
              </a:rPr>
              <a:t>: biểu diễn hình chữ nhật</a:t>
            </a:r>
          </a:p>
          <a:p>
            <a:r>
              <a:rPr lang="vi-VN" smtClean="0">
                <a:latin typeface="Times New Roman" pitchFamily="18" charset="0"/>
                <a:cs typeface="Times New Roman" pitchFamily="18" charset="0"/>
              </a:rPr>
              <a:t>Lớp</a:t>
            </a:r>
            <a:r>
              <a:rPr lang="en-US" smtClean="0">
                <a:latin typeface="Times New Roman" pitchFamily="18" charset="0"/>
                <a:cs typeface="Times New Roman" pitchFamily="18" charset="0"/>
              </a:rPr>
              <a:t> </a:t>
            </a:r>
            <a:r>
              <a:rPr lang="vi-VN" smtClean="0">
                <a:latin typeface="Times New Roman" pitchFamily="18" charset="0"/>
                <a:cs typeface="Times New Roman" pitchFamily="18" charset="0"/>
              </a:rPr>
              <a:t>Polygon</a:t>
            </a:r>
            <a:r>
              <a:rPr lang="vi-VN">
                <a:latin typeface="Times New Roman" pitchFamily="18" charset="0"/>
                <a:cs typeface="Times New Roman" pitchFamily="18" charset="0"/>
              </a:rPr>
              <a:t>: biểu diễn đa giác</a:t>
            </a:r>
          </a:p>
          <a:p>
            <a:r>
              <a:rPr lang="en-US" smtClean="0">
                <a:latin typeface="Times New Roman" pitchFamily="18" charset="0"/>
                <a:cs typeface="Times New Roman" pitchFamily="18" charset="0"/>
              </a:rPr>
              <a:t>Lớp </a:t>
            </a:r>
            <a:r>
              <a:rPr lang="en-US">
                <a:latin typeface="Times New Roman" pitchFamily="18" charset="0"/>
                <a:cs typeface="Times New Roman" pitchFamily="18" charset="0"/>
              </a:rPr>
              <a:t>Color: biểu diễn màu </a:t>
            </a:r>
            <a:r>
              <a:rPr lang="en-US" smtClean="0">
                <a:latin typeface="Times New Roman" pitchFamily="18" charset="0"/>
                <a:cs typeface="Times New Roman" pitchFamily="18" charset="0"/>
              </a:rPr>
              <a:t>sắc</a:t>
            </a: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import </a:t>
            </a:r>
            <a:r>
              <a:rPr lang="en-US" dirty="0" err="1" smtClean="0"/>
              <a:t>java.applet.Applet</a:t>
            </a:r>
            <a:r>
              <a:rPr lang="en-US" dirty="0" smtClean="0"/>
              <a:t>;</a:t>
            </a:r>
          </a:p>
          <a:p>
            <a:pPr>
              <a:buNone/>
            </a:pPr>
            <a:r>
              <a:rPr lang="en-US" dirty="0" smtClean="0"/>
              <a:t>import </a:t>
            </a:r>
            <a:r>
              <a:rPr lang="en-US" dirty="0" err="1" smtClean="0"/>
              <a:t>java.awt.Graphics</a:t>
            </a:r>
            <a:r>
              <a:rPr lang="en-US" dirty="0" smtClean="0"/>
              <a:t>;</a:t>
            </a:r>
          </a:p>
          <a:p>
            <a:pPr>
              <a:buNone/>
            </a:pPr>
            <a:r>
              <a:rPr lang="en-US" dirty="0" smtClean="0"/>
              <a:t>import </a:t>
            </a:r>
            <a:r>
              <a:rPr lang="en-US" dirty="0" err="1" smtClean="0"/>
              <a:t>java.awt</a:t>
            </a:r>
            <a:r>
              <a:rPr lang="en-US" dirty="0" smtClean="0"/>
              <a:t>.*;</a:t>
            </a:r>
          </a:p>
          <a:p>
            <a:pPr>
              <a:buNone/>
            </a:pPr>
            <a:r>
              <a:rPr lang="en-US" dirty="0" smtClean="0"/>
              <a:t>public class </a:t>
            </a:r>
            <a:r>
              <a:rPr lang="en-US" dirty="0" err="1" smtClean="0"/>
              <a:t>DemoColor</a:t>
            </a:r>
            <a:r>
              <a:rPr lang="en-US" dirty="0" smtClean="0"/>
              <a:t> extends Applet {</a:t>
            </a:r>
          </a:p>
          <a:p>
            <a:pPr>
              <a:buNone/>
            </a:pPr>
            <a:r>
              <a:rPr lang="en-US" dirty="0" smtClean="0"/>
              <a:t>public void </a:t>
            </a:r>
            <a:r>
              <a:rPr lang="en-US" dirty="0" err="1" smtClean="0"/>
              <a:t>init</a:t>
            </a:r>
            <a:r>
              <a:rPr lang="en-US" dirty="0" smtClean="0"/>
              <a:t>() {</a:t>
            </a:r>
          </a:p>
          <a:p>
            <a:pPr>
              <a:buNone/>
            </a:pPr>
            <a:r>
              <a:rPr lang="en-US" dirty="0" smtClean="0"/>
              <a:t>        // TODO start asynchronous download of heavy resources</a:t>
            </a:r>
          </a:p>
          <a:p>
            <a:pPr>
              <a:buNone/>
            </a:pPr>
            <a:r>
              <a:rPr lang="en-US" dirty="0" smtClean="0"/>
              <a:t>    }</a:t>
            </a:r>
          </a:p>
          <a:p>
            <a:pPr>
              <a:buNone/>
            </a:pPr>
            <a:r>
              <a:rPr lang="en-US" dirty="0" smtClean="0"/>
              <a:t>    public void paint(Graphics g)</a:t>
            </a:r>
          </a:p>
          <a:p>
            <a:pPr>
              <a:buNone/>
            </a:pPr>
            <a:r>
              <a:rPr lang="en-US" dirty="0" smtClean="0"/>
              <a:t>    {  Dimension size = </a:t>
            </a:r>
            <a:r>
              <a:rPr lang="en-US" dirty="0" err="1" smtClean="0"/>
              <a:t>getSize</a:t>
            </a:r>
            <a:r>
              <a:rPr lang="en-US" dirty="0" smtClean="0"/>
              <a:t>();</a:t>
            </a:r>
          </a:p>
          <a:p>
            <a:pPr>
              <a:buNone/>
            </a:pPr>
            <a:r>
              <a:rPr lang="en-US" dirty="0" smtClean="0"/>
              <a:t>       </a:t>
            </a:r>
            <a:r>
              <a:rPr lang="en-US" dirty="0" err="1" smtClean="0"/>
              <a:t>g.setColor</a:t>
            </a:r>
            <a:r>
              <a:rPr lang="en-US" dirty="0" smtClean="0"/>
              <a:t>(</a:t>
            </a:r>
            <a:r>
              <a:rPr lang="en-US" dirty="0" err="1" smtClean="0"/>
              <a:t>Color.orange</a:t>
            </a:r>
            <a:r>
              <a:rPr lang="en-US" dirty="0" smtClean="0"/>
              <a:t>);</a:t>
            </a:r>
          </a:p>
          <a:p>
            <a:pPr>
              <a:buNone/>
            </a:pPr>
            <a:r>
              <a:rPr lang="en-US" dirty="0" smtClean="0"/>
              <a:t>       </a:t>
            </a:r>
            <a:r>
              <a:rPr lang="en-US" dirty="0" err="1" smtClean="0"/>
              <a:t>g.fillRect</a:t>
            </a:r>
            <a:r>
              <a:rPr lang="en-US" dirty="0" smtClean="0"/>
              <a:t>(0, 0, </a:t>
            </a:r>
            <a:r>
              <a:rPr lang="en-US" dirty="0" err="1" smtClean="0"/>
              <a:t>size.width</a:t>
            </a:r>
            <a:r>
              <a:rPr lang="en-US" dirty="0" smtClean="0"/>
              <a:t>, </a:t>
            </a:r>
            <a:r>
              <a:rPr lang="en-US" dirty="0" err="1" smtClean="0"/>
              <a:t>size.height</a:t>
            </a:r>
            <a:r>
              <a:rPr lang="en-US" dirty="0" smtClean="0"/>
              <a:t>);</a:t>
            </a:r>
          </a:p>
          <a:p>
            <a:pPr>
              <a:buNone/>
            </a:pPr>
            <a:r>
              <a:rPr lang="en-US" dirty="0" smtClean="0"/>
              <a:t>       Color </a:t>
            </a:r>
            <a:r>
              <a:rPr lang="en-US" dirty="0" err="1" smtClean="0"/>
              <a:t>color</a:t>
            </a:r>
            <a:r>
              <a:rPr lang="en-US" dirty="0" smtClean="0"/>
              <a:t> = new Color(10, 150, 20);</a:t>
            </a:r>
          </a:p>
          <a:p>
            <a:pPr>
              <a:buNone/>
            </a:pPr>
            <a:r>
              <a:rPr lang="en-US" dirty="0" smtClean="0"/>
              <a:t>       </a:t>
            </a:r>
            <a:r>
              <a:rPr lang="en-US" dirty="0" err="1" smtClean="0"/>
              <a:t>g.setColor</a:t>
            </a:r>
            <a:r>
              <a:rPr lang="en-US" dirty="0" smtClean="0"/>
              <a:t>(color);</a:t>
            </a:r>
          </a:p>
          <a:p>
            <a:pPr>
              <a:buNone/>
            </a:pPr>
            <a:r>
              <a:rPr lang="en-US" dirty="0"/>
              <a:t>	</a:t>
            </a:r>
            <a:r>
              <a:rPr lang="en-US" dirty="0" err="1" smtClean="0"/>
              <a:t>g.drawString</a:t>
            </a:r>
            <a:r>
              <a:rPr lang="en-US" dirty="0" smtClean="0"/>
              <a:t>("I am a colorful string", </a:t>
            </a:r>
            <a:r>
              <a:rPr lang="en-US" dirty="0" err="1" smtClean="0"/>
              <a:t>size.width</a:t>
            </a:r>
            <a:r>
              <a:rPr lang="en-US" dirty="0" smtClean="0"/>
              <a:t>/2 -50, </a:t>
            </a:r>
            <a:r>
              <a:rPr lang="en-US" dirty="0" err="1" smtClean="0"/>
              <a:t>size.height</a:t>
            </a:r>
            <a:r>
              <a:rPr lang="en-US" dirty="0" smtClean="0"/>
              <a:t>/2);</a:t>
            </a:r>
          </a:p>
          <a:p>
            <a:pPr>
              <a:buNone/>
            </a:pPr>
            <a:r>
              <a:rPr lang="en-US" dirty="0" smtClean="0"/>
              <a:t>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Lớp Graphics</a:t>
            </a:r>
            <a:endParaRPr lang="en-US"/>
          </a:p>
        </p:txBody>
      </p:sp>
      <p:sp>
        <p:nvSpPr>
          <p:cNvPr id="3" name="Content Placeholder 2"/>
          <p:cNvSpPr>
            <a:spLocks noGrp="1"/>
          </p:cNvSpPr>
          <p:nvPr>
            <p:ph idx="1"/>
          </p:nvPr>
        </p:nvSpPr>
        <p:spPr/>
        <p:txBody>
          <a:bodyPr>
            <a:normAutofit fontScale="62500" lnSpcReduction="20000"/>
          </a:bodyPr>
          <a:lstStyle/>
          <a:p>
            <a:r>
              <a:rPr lang="en-US" dirty="0" smtClean="0"/>
              <a:t>import </a:t>
            </a:r>
            <a:r>
              <a:rPr lang="en-US" dirty="0" err="1" smtClean="0"/>
              <a:t>java.applet.Applet</a:t>
            </a:r>
            <a:r>
              <a:rPr lang="en-US" dirty="0" smtClean="0"/>
              <a:t>;</a:t>
            </a:r>
          </a:p>
          <a:p>
            <a:r>
              <a:rPr lang="en-US" dirty="0" smtClean="0"/>
              <a:t>import </a:t>
            </a:r>
            <a:r>
              <a:rPr lang="en-US" dirty="0" err="1" smtClean="0"/>
              <a:t>java.awt</a:t>
            </a:r>
            <a:r>
              <a:rPr lang="en-US" dirty="0" smtClean="0"/>
              <a:t>.*;</a:t>
            </a:r>
          </a:p>
          <a:p>
            <a:endParaRPr lang="en-US" dirty="0" smtClean="0"/>
          </a:p>
          <a:p>
            <a:r>
              <a:rPr lang="en-US" dirty="0" smtClean="0"/>
              <a:t>public class </a:t>
            </a:r>
            <a:r>
              <a:rPr lang="en-US" dirty="0" err="1" smtClean="0"/>
              <a:t>DemoFont</a:t>
            </a:r>
            <a:r>
              <a:rPr lang="en-US" dirty="0" smtClean="0"/>
              <a:t> extends Applet {</a:t>
            </a:r>
          </a:p>
          <a:p>
            <a:r>
              <a:rPr lang="en-US" dirty="0" smtClean="0"/>
              <a:t>    public void </a:t>
            </a:r>
            <a:r>
              <a:rPr lang="en-US" dirty="0" err="1" smtClean="0"/>
              <a:t>init</a:t>
            </a:r>
            <a:r>
              <a:rPr lang="en-US" dirty="0" smtClean="0"/>
              <a:t>() {</a:t>
            </a:r>
          </a:p>
          <a:p>
            <a:r>
              <a:rPr lang="en-US" dirty="0" smtClean="0"/>
              <a:t>        // TODO start asynchronous download of heavy resources</a:t>
            </a:r>
          </a:p>
          <a:p>
            <a:r>
              <a:rPr lang="en-US" dirty="0" smtClean="0"/>
              <a:t>        </a:t>
            </a:r>
          </a:p>
          <a:p>
            <a:r>
              <a:rPr lang="en-US" dirty="0" smtClean="0"/>
              <a:t>    }</a:t>
            </a:r>
          </a:p>
          <a:p>
            <a:r>
              <a:rPr lang="en-US" dirty="0" smtClean="0"/>
              <a:t>    public void paint(Graphics g)</a:t>
            </a:r>
          </a:p>
          <a:p>
            <a:r>
              <a:rPr lang="en-US" dirty="0" smtClean="0"/>
              <a:t>    {</a:t>
            </a:r>
            <a:r>
              <a:rPr lang="en-US" dirty="0" err="1" smtClean="0"/>
              <a:t>this.setSize</a:t>
            </a:r>
            <a:r>
              <a:rPr lang="en-US" dirty="0" smtClean="0"/>
              <a:t>(600,600);</a:t>
            </a:r>
          </a:p>
          <a:p>
            <a:r>
              <a:rPr lang="en-US" dirty="0" smtClean="0"/>
              <a:t>    </a:t>
            </a:r>
          </a:p>
          <a:p>
            <a:r>
              <a:rPr lang="en-US" dirty="0" smtClean="0"/>
              <a:t>       Font </a:t>
            </a:r>
            <a:r>
              <a:rPr lang="en-US" dirty="0" err="1" smtClean="0"/>
              <a:t>font</a:t>
            </a:r>
            <a:r>
              <a:rPr lang="en-US" dirty="0" smtClean="0"/>
              <a:t> = new Font("Arial",</a:t>
            </a:r>
            <a:r>
              <a:rPr lang="en-US" dirty="0" err="1" smtClean="0"/>
              <a:t>Font.BOLD</a:t>
            </a:r>
            <a:r>
              <a:rPr lang="en-US" dirty="0" smtClean="0"/>
              <a:t>, 30);</a:t>
            </a:r>
          </a:p>
          <a:p>
            <a:r>
              <a:rPr lang="en-US" dirty="0" smtClean="0"/>
              <a:t>     </a:t>
            </a:r>
            <a:r>
              <a:rPr lang="en-US" dirty="0" err="1" smtClean="0"/>
              <a:t>g.setFont</a:t>
            </a:r>
            <a:r>
              <a:rPr lang="en-US" dirty="0" smtClean="0"/>
              <a:t>(font);</a:t>
            </a:r>
          </a:p>
          <a:p>
            <a:r>
              <a:rPr lang="en-US" dirty="0" smtClean="0"/>
              <a:t>     </a:t>
            </a:r>
            <a:r>
              <a:rPr lang="en-US" dirty="0" err="1" smtClean="0"/>
              <a:t>g.drawString</a:t>
            </a:r>
            <a:r>
              <a:rPr lang="en-US" dirty="0" smtClean="0"/>
              <a:t>("I am font Arial, bold, size 30", 50, 50);}</a:t>
            </a:r>
          </a:p>
          <a:p>
            <a:r>
              <a:rPr lang="en-US" dirty="0" smtClean="0"/>
              <a:t>    // TODO overwrite start(), stop() and destroy() methods</a:t>
            </a:r>
          </a:p>
          <a:p>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latin typeface="Arial" pitchFamily="34" charset="0"/>
                <a:cs typeface="Arial" pitchFamily="34" charset="0"/>
              </a:rPr>
              <a:t>2.2. </a:t>
            </a:r>
            <a:r>
              <a:rPr lang="vi-VN" sz="3600" smtClean="0">
                <a:latin typeface="Arial" pitchFamily="34" charset="0"/>
                <a:cs typeface="Arial" pitchFamily="34" charset="0"/>
              </a:rPr>
              <a:t>Thư</a:t>
            </a:r>
            <a:r>
              <a:rPr lang="en-US" sz="3600" smtClean="0">
                <a:latin typeface="Arial" pitchFamily="34" charset="0"/>
                <a:cs typeface="Arial" pitchFamily="34" charset="0"/>
              </a:rPr>
              <a:t> </a:t>
            </a:r>
            <a:r>
              <a:rPr lang="vi-VN" sz="3600" smtClean="0">
                <a:latin typeface="Arial" pitchFamily="34" charset="0"/>
                <a:cs typeface="Arial" pitchFamily="34" charset="0"/>
              </a:rPr>
              <a:t>viện</a:t>
            </a:r>
            <a:r>
              <a:rPr lang="en-US" sz="3600" smtClean="0">
                <a:latin typeface="Arial" pitchFamily="34" charset="0"/>
                <a:cs typeface="Arial" pitchFamily="34" charset="0"/>
              </a:rPr>
              <a:t> </a:t>
            </a:r>
            <a:r>
              <a:rPr lang="vi-VN" sz="3600" smtClean="0">
                <a:latin typeface="Arial" pitchFamily="34" charset="0"/>
                <a:cs typeface="Arial" pitchFamily="34" charset="0"/>
              </a:rPr>
              <a:t>AWT</a:t>
            </a:r>
            <a:endParaRPr lang="en-US" sz="360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r>
              <a:rPr lang="en-US" smtClean="0">
                <a:latin typeface="Times New Roman" pitchFamily="18" charset="0"/>
                <a:cs typeface="Times New Roman" pitchFamily="18" charset="0"/>
              </a:rPr>
              <a:t>•</a:t>
            </a:r>
            <a:r>
              <a:rPr lang="en-US">
                <a:latin typeface="Arial" pitchFamily="34" charset="0"/>
                <a:cs typeface="Arial" pitchFamily="34" charset="0"/>
              </a:rPr>
              <a:t>AWT (Abstract </a:t>
            </a:r>
            <a:r>
              <a:rPr lang="en-US" smtClean="0">
                <a:latin typeface="Arial" pitchFamily="34" charset="0"/>
                <a:cs typeface="Arial" pitchFamily="34" charset="0"/>
              </a:rPr>
              <a:t>Windowing Toolkit</a:t>
            </a:r>
            <a:r>
              <a:rPr lang="en-US">
                <a:latin typeface="Arial" pitchFamily="34" charset="0"/>
                <a:cs typeface="Arial" pitchFamily="34" charset="0"/>
              </a:rPr>
              <a:t>)</a:t>
            </a:r>
          </a:p>
          <a:p>
            <a:pPr lvl="1">
              <a:buFont typeface="Wingdings" pitchFamily="2" charset="2"/>
              <a:buChar char="§"/>
            </a:pPr>
            <a:r>
              <a:rPr lang="vi-VN" smtClean="0">
                <a:latin typeface="Arial" pitchFamily="34" charset="0"/>
                <a:cs typeface="Arial" pitchFamily="34" charset="0"/>
              </a:rPr>
              <a:t>Là</a:t>
            </a:r>
            <a:r>
              <a:rPr lang="en-US" smtClean="0">
                <a:latin typeface="Arial" pitchFamily="34" charset="0"/>
                <a:cs typeface="Arial" pitchFamily="34" charset="0"/>
              </a:rPr>
              <a:t> </a:t>
            </a:r>
            <a:r>
              <a:rPr lang="vi-VN" smtClean="0">
                <a:latin typeface="Arial" pitchFamily="34" charset="0"/>
                <a:cs typeface="Arial" pitchFamily="34" charset="0"/>
              </a:rPr>
              <a:t>bộ</a:t>
            </a:r>
            <a:r>
              <a:rPr lang="en-US" smtClean="0">
                <a:latin typeface="Arial" pitchFamily="34" charset="0"/>
                <a:cs typeface="Arial" pitchFamily="34" charset="0"/>
              </a:rPr>
              <a:t> </a:t>
            </a:r>
            <a:r>
              <a:rPr lang="vi-VN" smtClean="0">
                <a:latin typeface="Arial" pitchFamily="34" charset="0"/>
                <a:cs typeface="Arial" pitchFamily="34" charset="0"/>
              </a:rPr>
              <a:t>thư</a:t>
            </a:r>
            <a:r>
              <a:rPr lang="en-US" smtClean="0">
                <a:latin typeface="Arial" pitchFamily="34" charset="0"/>
                <a:cs typeface="Arial" pitchFamily="34" charset="0"/>
              </a:rPr>
              <a:t> </a:t>
            </a:r>
            <a:r>
              <a:rPr lang="vi-VN" smtClean="0">
                <a:latin typeface="Arial" pitchFamily="34" charset="0"/>
                <a:cs typeface="Arial" pitchFamily="34" charset="0"/>
              </a:rPr>
              <a:t>viện</a:t>
            </a:r>
            <a:r>
              <a:rPr lang="en-US" smtClean="0">
                <a:latin typeface="Arial" pitchFamily="34" charset="0"/>
                <a:cs typeface="Arial" pitchFamily="34" charset="0"/>
              </a:rPr>
              <a:t> </a:t>
            </a:r>
            <a:r>
              <a:rPr lang="vi-VN" smtClean="0">
                <a:latin typeface="Arial" pitchFamily="34" charset="0"/>
                <a:cs typeface="Arial" pitchFamily="34" charset="0"/>
              </a:rPr>
              <a:t>dùng</a:t>
            </a:r>
            <a:r>
              <a:rPr lang="en-US" smtClean="0">
                <a:latin typeface="Arial" pitchFamily="34" charset="0"/>
                <a:cs typeface="Arial" pitchFamily="34" charset="0"/>
              </a:rPr>
              <a:t> </a:t>
            </a:r>
            <a:r>
              <a:rPr lang="vi-VN" smtClean="0">
                <a:latin typeface="Arial" pitchFamily="34" charset="0"/>
                <a:cs typeface="Arial" pitchFamily="34" charset="0"/>
              </a:rPr>
              <a:t>để</a:t>
            </a:r>
            <a:r>
              <a:rPr lang="en-US" smtClean="0">
                <a:latin typeface="Arial" pitchFamily="34" charset="0"/>
                <a:cs typeface="Arial" pitchFamily="34" charset="0"/>
              </a:rPr>
              <a:t> </a:t>
            </a:r>
            <a:r>
              <a:rPr lang="vi-VN" smtClean="0">
                <a:latin typeface="Arial" pitchFamily="34" charset="0"/>
                <a:cs typeface="Arial" pitchFamily="34" charset="0"/>
              </a:rPr>
              <a:t>xây</a:t>
            </a:r>
            <a:r>
              <a:rPr lang="en-US" smtClean="0">
                <a:latin typeface="Arial" pitchFamily="34" charset="0"/>
                <a:cs typeface="Arial" pitchFamily="34" charset="0"/>
              </a:rPr>
              <a:t> </a:t>
            </a:r>
            <a:r>
              <a:rPr lang="vi-VN" smtClean="0">
                <a:latin typeface="Arial" pitchFamily="34" charset="0"/>
                <a:cs typeface="Arial" pitchFamily="34" charset="0"/>
              </a:rPr>
              <a:t>dựng</a:t>
            </a:r>
            <a:r>
              <a:rPr lang="en-US" smtClean="0">
                <a:latin typeface="Arial" pitchFamily="34" charset="0"/>
                <a:cs typeface="Arial" pitchFamily="34" charset="0"/>
              </a:rPr>
              <a:t> </a:t>
            </a:r>
            <a:r>
              <a:rPr lang="vi-VN" smtClean="0">
                <a:latin typeface="Arial" pitchFamily="34" charset="0"/>
                <a:cs typeface="Arial" pitchFamily="34" charset="0"/>
              </a:rPr>
              <a:t>các</a:t>
            </a:r>
            <a:r>
              <a:rPr lang="en-US" smtClean="0">
                <a:latin typeface="Arial" pitchFamily="34" charset="0"/>
                <a:cs typeface="Arial" pitchFamily="34" charset="0"/>
              </a:rPr>
              <a:t> </a:t>
            </a:r>
            <a:r>
              <a:rPr lang="vi-VN" smtClean="0">
                <a:latin typeface="Arial" pitchFamily="34" charset="0"/>
                <a:cs typeface="Arial" pitchFamily="34" charset="0"/>
              </a:rPr>
              <a:t>ứng</a:t>
            </a:r>
            <a:r>
              <a:rPr lang="en-US" smtClean="0">
                <a:latin typeface="Arial" pitchFamily="34" charset="0"/>
                <a:cs typeface="Arial" pitchFamily="34" charset="0"/>
              </a:rPr>
              <a:t> </a:t>
            </a:r>
            <a:r>
              <a:rPr lang="vi-VN" smtClean="0">
                <a:latin typeface="Arial" pitchFamily="34" charset="0"/>
                <a:cs typeface="Arial" pitchFamily="34" charset="0"/>
              </a:rPr>
              <a:t>dụng</a:t>
            </a:r>
            <a:r>
              <a:rPr lang="en-US" smtClean="0">
                <a:latin typeface="Arial" pitchFamily="34" charset="0"/>
                <a:cs typeface="Arial" pitchFamily="34" charset="0"/>
              </a:rPr>
              <a:t> </a:t>
            </a:r>
            <a:r>
              <a:rPr lang="vi-VN" smtClean="0">
                <a:latin typeface="Arial" pitchFamily="34" charset="0"/>
                <a:cs typeface="Arial" pitchFamily="34" charset="0"/>
              </a:rPr>
              <a:t>giao</a:t>
            </a:r>
            <a:r>
              <a:rPr lang="en-US" smtClean="0">
                <a:latin typeface="Arial" pitchFamily="34" charset="0"/>
                <a:cs typeface="Arial" pitchFamily="34" charset="0"/>
              </a:rPr>
              <a:t> </a:t>
            </a:r>
            <a:r>
              <a:rPr lang="vi-VN" smtClean="0">
                <a:latin typeface="Arial" pitchFamily="34" charset="0"/>
                <a:cs typeface="Arial" pitchFamily="34" charset="0"/>
              </a:rPr>
              <a:t>diện</a:t>
            </a:r>
            <a:r>
              <a:rPr lang="en-US" smtClean="0">
                <a:latin typeface="Arial" pitchFamily="34" charset="0"/>
                <a:cs typeface="Arial" pitchFamily="34" charset="0"/>
              </a:rPr>
              <a:t> </a:t>
            </a:r>
            <a:r>
              <a:rPr lang="vi-VN" smtClean="0">
                <a:latin typeface="Arial" pitchFamily="34" charset="0"/>
                <a:cs typeface="Arial" pitchFamily="34" charset="0"/>
              </a:rPr>
              <a:t>đồ</a:t>
            </a:r>
            <a:r>
              <a:rPr lang="en-US" smtClean="0">
                <a:latin typeface="Arial" pitchFamily="34" charset="0"/>
                <a:cs typeface="Arial" pitchFamily="34" charset="0"/>
              </a:rPr>
              <a:t> </a:t>
            </a:r>
            <a:r>
              <a:rPr lang="vi-VN" smtClean="0">
                <a:latin typeface="Arial" pitchFamily="34" charset="0"/>
                <a:cs typeface="Arial" pitchFamily="34" charset="0"/>
              </a:rPr>
              <a:t>hoạ(GUI</a:t>
            </a:r>
            <a:r>
              <a:rPr lang="vi-VN">
                <a:latin typeface="Arial" pitchFamily="34" charset="0"/>
                <a:cs typeface="Arial" pitchFamily="34" charset="0"/>
              </a:rPr>
              <a:t>)</a:t>
            </a:r>
          </a:p>
          <a:p>
            <a:pPr lvl="1">
              <a:buFont typeface="Wingdings" pitchFamily="2" charset="2"/>
              <a:buChar char="§"/>
            </a:pPr>
            <a:r>
              <a:rPr lang="vi-VN" smtClean="0">
                <a:latin typeface="Arial" pitchFamily="34" charset="0"/>
                <a:cs typeface="Arial" pitchFamily="34" charset="0"/>
              </a:rPr>
              <a:t>Các</a:t>
            </a:r>
            <a:r>
              <a:rPr lang="en-US" smtClean="0">
                <a:latin typeface="Arial" pitchFamily="34" charset="0"/>
                <a:cs typeface="Arial" pitchFamily="34" charset="0"/>
              </a:rPr>
              <a:t> </a:t>
            </a:r>
            <a:r>
              <a:rPr lang="vi-VN" smtClean="0">
                <a:latin typeface="Arial" pitchFamily="34" charset="0"/>
                <a:cs typeface="Arial" pitchFamily="34" charset="0"/>
              </a:rPr>
              <a:t>thành</a:t>
            </a:r>
            <a:r>
              <a:rPr lang="en-US" smtClean="0">
                <a:latin typeface="Arial" pitchFamily="34" charset="0"/>
                <a:cs typeface="Arial" pitchFamily="34" charset="0"/>
              </a:rPr>
              <a:t> </a:t>
            </a:r>
            <a:r>
              <a:rPr lang="vi-VN" smtClean="0">
                <a:latin typeface="Arial" pitchFamily="34" charset="0"/>
                <a:cs typeface="Arial" pitchFamily="34" charset="0"/>
              </a:rPr>
              <a:t>phần</a:t>
            </a:r>
            <a:r>
              <a:rPr lang="en-US" smtClean="0">
                <a:latin typeface="Arial" pitchFamily="34" charset="0"/>
                <a:cs typeface="Arial" pitchFamily="34" charset="0"/>
              </a:rPr>
              <a:t> </a:t>
            </a:r>
            <a:r>
              <a:rPr lang="vi-VN" smtClean="0">
                <a:latin typeface="Arial" pitchFamily="34" charset="0"/>
                <a:cs typeface="Arial" pitchFamily="34" charset="0"/>
              </a:rPr>
              <a:t>giao</a:t>
            </a:r>
            <a:r>
              <a:rPr lang="en-US" smtClean="0">
                <a:latin typeface="Arial" pitchFamily="34" charset="0"/>
                <a:cs typeface="Arial" pitchFamily="34" charset="0"/>
              </a:rPr>
              <a:t> </a:t>
            </a:r>
            <a:r>
              <a:rPr lang="vi-VN" smtClean="0">
                <a:latin typeface="Arial" pitchFamily="34" charset="0"/>
                <a:cs typeface="Arial" pitchFamily="34" charset="0"/>
              </a:rPr>
              <a:t>diện</a:t>
            </a:r>
            <a:r>
              <a:rPr lang="en-US" smtClean="0">
                <a:latin typeface="Arial" pitchFamily="34" charset="0"/>
                <a:cs typeface="Arial" pitchFamily="34" charset="0"/>
              </a:rPr>
              <a:t> </a:t>
            </a:r>
            <a:r>
              <a:rPr lang="vi-VN" smtClean="0">
                <a:latin typeface="Arial" pitchFamily="34" charset="0"/>
                <a:cs typeface="Arial" pitchFamily="34" charset="0"/>
              </a:rPr>
              <a:t>đồ</a:t>
            </a:r>
            <a:r>
              <a:rPr lang="en-US" smtClean="0">
                <a:latin typeface="Arial" pitchFamily="34" charset="0"/>
                <a:cs typeface="Arial" pitchFamily="34" charset="0"/>
              </a:rPr>
              <a:t> </a:t>
            </a:r>
            <a:r>
              <a:rPr lang="vi-VN" smtClean="0">
                <a:latin typeface="Arial" pitchFamily="34" charset="0"/>
                <a:cs typeface="Arial" pitchFamily="34" charset="0"/>
              </a:rPr>
              <a:t>hoạ</a:t>
            </a:r>
            <a:r>
              <a:rPr lang="en-US" smtClean="0">
                <a:latin typeface="Arial" pitchFamily="34" charset="0"/>
                <a:cs typeface="Arial" pitchFamily="34" charset="0"/>
              </a:rPr>
              <a:t> </a:t>
            </a:r>
            <a:r>
              <a:rPr lang="vi-VN" smtClean="0">
                <a:latin typeface="Arial" pitchFamily="34" charset="0"/>
                <a:cs typeface="Arial" pitchFamily="34" charset="0"/>
              </a:rPr>
              <a:t>nằm</a:t>
            </a:r>
            <a:r>
              <a:rPr lang="en-US" smtClean="0">
                <a:latin typeface="Arial" pitchFamily="34" charset="0"/>
                <a:cs typeface="Arial" pitchFamily="34" charset="0"/>
              </a:rPr>
              <a:t> </a:t>
            </a:r>
            <a:r>
              <a:rPr lang="vi-VN" smtClean="0">
                <a:latin typeface="Arial" pitchFamily="34" charset="0"/>
                <a:cs typeface="Arial" pitchFamily="34" charset="0"/>
              </a:rPr>
              <a:t>trong</a:t>
            </a:r>
            <a:r>
              <a:rPr lang="en-US" smtClean="0">
                <a:latin typeface="Arial" pitchFamily="34" charset="0"/>
                <a:cs typeface="Arial" pitchFamily="34" charset="0"/>
              </a:rPr>
              <a:t> </a:t>
            </a:r>
            <a:r>
              <a:rPr lang="vi-VN" smtClean="0">
                <a:latin typeface="Arial" pitchFamily="34" charset="0"/>
                <a:cs typeface="Arial" pitchFamily="34" charset="0"/>
              </a:rPr>
              <a:t>gói</a:t>
            </a:r>
            <a:r>
              <a:rPr lang="en-US" smtClean="0">
                <a:latin typeface="Arial" pitchFamily="34" charset="0"/>
                <a:cs typeface="Arial" pitchFamily="34" charset="0"/>
              </a:rPr>
              <a:t> </a:t>
            </a:r>
            <a:r>
              <a:rPr lang="vi-VN" b="1" smtClean="0">
                <a:latin typeface="Arial" pitchFamily="34" charset="0"/>
                <a:cs typeface="Arial" pitchFamily="34" charset="0"/>
              </a:rPr>
              <a:t>java.awt</a:t>
            </a:r>
            <a:endParaRPr lang="vi-VN" b="1">
              <a:latin typeface="Arial" pitchFamily="34" charset="0"/>
              <a:cs typeface="Arial" pitchFamily="34" charset="0"/>
            </a:endParaRPr>
          </a:p>
          <a:p>
            <a:pPr>
              <a:buNone/>
            </a:pPr>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mtClean="0"/>
              <a:t>Các đối tượng container cơ bản</a:t>
            </a:r>
          </a:p>
          <a:p>
            <a:pPr lvl="1"/>
            <a:r>
              <a:rPr lang="en-US" sz="2200" smtClean="0"/>
              <a:t>Các đối tượng container được dùng để chứa các đối tượng thành phần khác.</a:t>
            </a:r>
            <a:endParaRPr lang="en-US" smtClean="0"/>
          </a:p>
        </p:txBody>
      </p:sp>
      <p:sp>
        <p:nvSpPr>
          <p:cNvPr id="4" name="Slide Number Placeholder 3"/>
          <p:cNvSpPr>
            <a:spLocks noGrp="1"/>
          </p:cNvSpPr>
          <p:nvPr>
            <p:ph type="sldNum" sz="quarter" idx="12"/>
          </p:nvPr>
        </p:nvSpPr>
        <p:spPr/>
        <p:txBody>
          <a:bodyPr/>
          <a:lstStyle/>
          <a:p>
            <a:fld id="{C3A67AEA-BCC7-46E0-99F2-CE9411619494}" type="slidenum">
              <a:rPr lang="en-US" smtClean="0"/>
              <a:pPr/>
              <a:t>35</a:t>
            </a:fld>
            <a:endParaRPr lang="en-US"/>
          </a:p>
        </p:txBody>
      </p:sp>
      <p:sp>
        <p:nvSpPr>
          <p:cNvPr id="5" name="Title 1"/>
          <p:cNvSpPr>
            <a:spLocks noGrp="1"/>
          </p:cNvSpPr>
          <p:nvPr>
            <p:ph type="title"/>
          </p:nvPr>
        </p:nvSpPr>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smtClean="0">
                <a:latin typeface="Times New Roman" pitchFamily="18" charset="0"/>
                <a:cs typeface="Times New Roman" pitchFamily="18" charset="0"/>
              </a:rPr>
              <a:t>Các thành phần của AWT</a:t>
            </a:r>
            <a:endParaRPr lang="en-US">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srcRect/>
          <a:stretch>
            <a:fillRect/>
          </a:stretch>
        </p:blipFill>
        <p:spPr bwMode="auto">
          <a:xfrm>
            <a:off x="228600" y="3181350"/>
            <a:ext cx="6648450" cy="3676650"/>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6325466" y="0"/>
            <a:ext cx="2818534"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36</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990600"/>
            <a:ext cx="7467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8229600" cy="1143000"/>
          </a:xfrm>
        </p:spPr>
        <p:txBody>
          <a:bodyPr>
            <a:normAutofit fontScale="90000"/>
          </a:bodyPr>
          <a:lstStyle/>
          <a:p>
            <a:r>
              <a:rPr lang="en-US" smtClean="0">
                <a:latin typeface="Times New Roman" pitchFamily="18" charset="0"/>
                <a:cs typeface="Times New Roman" pitchFamily="18" charset="0"/>
              </a:rPr>
              <a:t>Các thành phần của AWT </a:t>
            </a:r>
            <a:br>
              <a:rPr lang="en-US" smtClean="0">
                <a:latin typeface="Times New Roman" pitchFamily="18" charset="0"/>
                <a:cs typeface="Times New Roman" pitchFamily="18" charset="0"/>
              </a:rPr>
            </a:b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rmAutofit/>
          </a:bodyPr>
          <a:lstStyle/>
          <a:p>
            <a:pPr lvl="1">
              <a:buFont typeface="Arial" pitchFamily="34" charset="0"/>
              <a:buChar char="•"/>
            </a:pPr>
            <a:r>
              <a:rPr lang="vi-VN" smtClean="0">
                <a:latin typeface="Arial" pitchFamily="34" charset="0"/>
                <a:cs typeface="Arial" pitchFamily="34" charset="0"/>
              </a:rPr>
              <a:t>Các</a:t>
            </a:r>
            <a:r>
              <a:rPr lang="en-US" smtClean="0">
                <a:latin typeface="Arial" pitchFamily="34" charset="0"/>
                <a:cs typeface="Arial" pitchFamily="34" charset="0"/>
              </a:rPr>
              <a:t> </a:t>
            </a:r>
            <a:r>
              <a:rPr lang="vi-VN" smtClean="0">
                <a:latin typeface="Arial" pitchFamily="34" charset="0"/>
                <a:cs typeface="Arial" pitchFamily="34" charset="0"/>
              </a:rPr>
              <a:t>thành</a:t>
            </a:r>
            <a:r>
              <a:rPr lang="en-US" smtClean="0">
                <a:latin typeface="Arial" pitchFamily="34" charset="0"/>
                <a:cs typeface="Arial" pitchFamily="34" charset="0"/>
              </a:rPr>
              <a:t> </a:t>
            </a:r>
            <a:r>
              <a:rPr lang="vi-VN" smtClean="0">
                <a:latin typeface="Arial" pitchFamily="34" charset="0"/>
                <a:cs typeface="Arial" pitchFamily="34" charset="0"/>
              </a:rPr>
              <a:t>phần</a:t>
            </a:r>
            <a:r>
              <a:rPr lang="en-US" smtClean="0">
                <a:latin typeface="Arial" pitchFamily="34" charset="0"/>
                <a:cs typeface="Arial" pitchFamily="34" charset="0"/>
              </a:rPr>
              <a:t> </a:t>
            </a:r>
            <a:r>
              <a:rPr lang="vi-VN" smtClean="0">
                <a:latin typeface="Arial" pitchFamily="34" charset="0"/>
                <a:cs typeface="Arial" pitchFamily="34" charset="0"/>
              </a:rPr>
              <a:t>container</a:t>
            </a:r>
            <a:r>
              <a:rPr lang="vi-VN">
                <a:latin typeface="Arial" pitchFamily="34" charset="0"/>
                <a:cs typeface="Arial" pitchFamily="34" charset="0"/>
              </a:rPr>
              <a:t>: </a:t>
            </a:r>
            <a:r>
              <a:rPr lang="vi-VN" smtClean="0">
                <a:latin typeface="Arial" pitchFamily="34" charset="0"/>
                <a:cs typeface="Arial" pitchFamily="34" charset="0"/>
              </a:rPr>
              <a:t>dùng</a:t>
            </a:r>
            <a:r>
              <a:rPr lang="en-US" smtClean="0">
                <a:latin typeface="Arial" pitchFamily="34" charset="0"/>
                <a:cs typeface="Arial" pitchFamily="34" charset="0"/>
              </a:rPr>
              <a:t> </a:t>
            </a:r>
            <a:r>
              <a:rPr lang="vi-VN" smtClean="0">
                <a:latin typeface="Arial" pitchFamily="34" charset="0"/>
                <a:cs typeface="Arial" pitchFamily="34" charset="0"/>
              </a:rPr>
              <a:t>để“chứa</a:t>
            </a:r>
            <a:r>
              <a:rPr lang="vi-VN">
                <a:latin typeface="Arial" pitchFamily="34" charset="0"/>
                <a:cs typeface="Arial" pitchFamily="34" charset="0"/>
              </a:rPr>
              <a:t>” </a:t>
            </a:r>
            <a:r>
              <a:rPr lang="vi-VN" smtClean="0">
                <a:latin typeface="Arial" pitchFamily="34" charset="0"/>
                <a:cs typeface="Arial" pitchFamily="34" charset="0"/>
              </a:rPr>
              <a:t>và</a:t>
            </a:r>
            <a:r>
              <a:rPr lang="en-US" smtClean="0">
                <a:latin typeface="Arial" pitchFamily="34" charset="0"/>
                <a:cs typeface="Arial" pitchFamily="34" charset="0"/>
              </a:rPr>
              <a:t> </a:t>
            </a:r>
            <a:r>
              <a:rPr lang="vi-VN" smtClean="0">
                <a:latin typeface="Arial" pitchFamily="34" charset="0"/>
                <a:cs typeface="Arial" pitchFamily="34" charset="0"/>
              </a:rPr>
              <a:t>quản</a:t>
            </a:r>
            <a:r>
              <a:rPr lang="en-US" smtClean="0">
                <a:latin typeface="Arial" pitchFamily="34" charset="0"/>
                <a:cs typeface="Arial" pitchFamily="34" charset="0"/>
              </a:rPr>
              <a:t> </a:t>
            </a:r>
            <a:r>
              <a:rPr lang="vi-VN" smtClean="0">
                <a:latin typeface="Arial" pitchFamily="34" charset="0"/>
                <a:cs typeface="Arial" pitchFamily="34" charset="0"/>
              </a:rPr>
              <a:t>lý</a:t>
            </a:r>
            <a:r>
              <a:rPr lang="en-US" smtClean="0">
                <a:latin typeface="Arial" pitchFamily="34" charset="0"/>
                <a:cs typeface="Arial" pitchFamily="34" charset="0"/>
              </a:rPr>
              <a:t> </a:t>
            </a:r>
            <a:r>
              <a:rPr lang="vi-VN" smtClean="0">
                <a:latin typeface="Arial" pitchFamily="34" charset="0"/>
                <a:cs typeface="Arial" pitchFamily="34" charset="0"/>
              </a:rPr>
              <a:t>các</a:t>
            </a:r>
            <a:r>
              <a:rPr lang="en-US" smtClean="0">
                <a:latin typeface="Arial" pitchFamily="34" charset="0"/>
                <a:cs typeface="Arial" pitchFamily="34" charset="0"/>
              </a:rPr>
              <a:t> </a:t>
            </a:r>
            <a:r>
              <a:rPr lang="vi-VN" smtClean="0">
                <a:latin typeface="Arial" pitchFamily="34" charset="0"/>
                <a:cs typeface="Arial" pitchFamily="34" charset="0"/>
              </a:rPr>
              <a:t>thành</a:t>
            </a:r>
            <a:r>
              <a:rPr lang="en-US" smtClean="0">
                <a:latin typeface="Arial" pitchFamily="34" charset="0"/>
                <a:cs typeface="Arial" pitchFamily="34" charset="0"/>
              </a:rPr>
              <a:t> </a:t>
            </a:r>
            <a:r>
              <a:rPr lang="vi-VN" smtClean="0">
                <a:latin typeface="Arial" pitchFamily="34" charset="0"/>
                <a:cs typeface="Arial" pitchFamily="34" charset="0"/>
              </a:rPr>
              <a:t>phần</a:t>
            </a:r>
            <a:r>
              <a:rPr lang="en-US" smtClean="0">
                <a:latin typeface="Arial" pitchFamily="34" charset="0"/>
                <a:cs typeface="Arial" pitchFamily="34" charset="0"/>
              </a:rPr>
              <a:t> </a:t>
            </a:r>
            <a:r>
              <a:rPr lang="vi-VN" smtClean="0">
                <a:latin typeface="Arial" pitchFamily="34" charset="0"/>
                <a:cs typeface="Arial" pitchFamily="34" charset="0"/>
              </a:rPr>
              <a:t>khác</a:t>
            </a:r>
            <a:endParaRPr lang="vi-VN">
              <a:latin typeface="Arial" pitchFamily="34" charset="0"/>
              <a:cs typeface="Arial" pitchFamily="34" charset="0"/>
            </a:endParaRPr>
          </a:p>
          <a:p>
            <a:pPr lvl="2">
              <a:buFont typeface="Wingdings" pitchFamily="2" charset="2"/>
              <a:buChar char="§"/>
            </a:pPr>
            <a:r>
              <a:rPr lang="en-US" smtClean="0">
                <a:latin typeface="Arial" pitchFamily="34" charset="0"/>
                <a:cs typeface="Arial" pitchFamily="34" charset="0"/>
              </a:rPr>
              <a:t>Applet</a:t>
            </a:r>
            <a:endParaRPr lang="en-US">
              <a:latin typeface="Arial" pitchFamily="34" charset="0"/>
              <a:cs typeface="Arial" pitchFamily="34" charset="0"/>
            </a:endParaRPr>
          </a:p>
          <a:p>
            <a:pPr lvl="2">
              <a:buFont typeface="Wingdings" pitchFamily="2" charset="2"/>
              <a:buChar char="§"/>
            </a:pPr>
            <a:r>
              <a:rPr lang="en-US" smtClean="0">
                <a:latin typeface="Arial" pitchFamily="34" charset="0"/>
                <a:cs typeface="Arial" pitchFamily="34" charset="0"/>
              </a:rPr>
              <a:t>Frame</a:t>
            </a:r>
          </a:p>
          <a:p>
            <a:pPr lvl="2">
              <a:buFont typeface="Wingdings" pitchFamily="2" charset="2"/>
              <a:buChar char="§"/>
            </a:pPr>
            <a:r>
              <a:rPr lang="en-US" i="1" smtClean="0">
                <a:latin typeface="Arial" pitchFamily="34" charset="0"/>
                <a:cs typeface="Arial" pitchFamily="34" charset="0"/>
              </a:rPr>
              <a:t>Panel</a:t>
            </a:r>
            <a:endParaRPr lang="en-US">
              <a:latin typeface="Arial" pitchFamily="34" charset="0"/>
              <a:cs typeface="Arial" pitchFamily="34" charset="0"/>
            </a:endParaRPr>
          </a:p>
          <a:p>
            <a:pPr lvl="2">
              <a:buFont typeface="Wingdings" pitchFamily="2" charset="2"/>
              <a:buChar char="§"/>
            </a:pPr>
            <a:r>
              <a:rPr lang="en-US" smtClean="0">
                <a:latin typeface="Arial" pitchFamily="34" charset="0"/>
                <a:cs typeface="Arial" pitchFamily="34" charset="0"/>
              </a:rPr>
              <a:t>Dialog</a:t>
            </a:r>
            <a:endParaRPr lang="en-US">
              <a:latin typeface="Arial" pitchFamily="34" charset="0"/>
              <a:cs typeface="Arial" pitchFamily="34" charset="0"/>
            </a:endParaRPr>
          </a:p>
          <a:p>
            <a:pPr lvl="1">
              <a:buFont typeface="Wingdings" pitchFamily="2" charset="2"/>
              <a:buChar char="§"/>
            </a:pPr>
            <a:r>
              <a:rPr lang="en-US" smtClean="0">
                <a:latin typeface="Arial" pitchFamily="34" charset="0"/>
                <a:cs typeface="Arial" pitchFamily="34" charset="0"/>
              </a:rPr>
              <a:t>Các thành phần khác</a:t>
            </a:r>
            <a:r>
              <a:rPr lang="en-US">
                <a:latin typeface="Arial" pitchFamily="34" charset="0"/>
                <a:cs typeface="Arial" pitchFamily="34" charset="0"/>
              </a:rPr>
              <a:t>: nằm </a:t>
            </a:r>
            <a:r>
              <a:rPr lang="en-US" smtClean="0">
                <a:latin typeface="Arial" pitchFamily="34" charset="0"/>
                <a:cs typeface="Arial" pitchFamily="34" charset="0"/>
              </a:rPr>
              <a:t>trong các thành phần container</a:t>
            </a:r>
            <a:endParaRPr lang="en-US">
              <a:latin typeface="Arial" pitchFamily="34" charset="0"/>
              <a:cs typeface="Arial" pitchFamily="34" charset="0"/>
            </a:endParaRPr>
          </a:p>
          <a:p>
            <a:pPr lvl="1">
              <a:buNone/>
            </a:pPr>
            <a:endParaRPr lang="en-US">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914400" y="4495800"/>
            <a:ext cx="7010400" cy="18288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C3A67AEA-BCC7-46E0-99F2-CE941161949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smtClean="0">
                <a:latin typeface="Arial" pitchFamily="34" charset="0"/>
                <a:cs typeface="Arial" pitchFamily="34" charset="0"/>
              </a:rPr>
              <a:t>Các thành phần của AWT</a:t>
            </a:r>
            <a:endParaRPr lang="en-US" sz="3600">
              <a:latin typeface="Arial" pitchFamily="34" charset="0"/>
              <a:cs typeface="Arial" pitchFamily="34" charset="0"/>
            </a:endParaRPr>
          </a:p>
        </p:txBody>
      </p:sp>
      <p:sp>
        <p:nvSpPr>
          <p:cNvPr id="3" name="Content Placeholder 2"/>
          <p:cNvSpPr>
            <a:spLocks noGrp="1"/>
          </p:cNvSpPr>
          <p:nvPr>
            <p:ph idx="1"/>
          </p:nvPr>
        </p:nvSpPr>
        <p:spPr>
          <a:xfrm>
            <a:off x="457200" y="1524000"/>
            <a:ext cx="8229600" cy="4800600"/>
          </a:xfrm>
        </p:spPr>
        <p:txBody>
          <a:bodyPr>
            <a:normAutofit fontScale="77500" lnSpcReduction="20000"/>
          </a:bodyPr>
          <a:lstStyle/>
          <a:p>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container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dùng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chứa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phần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Các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lớp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đối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tượng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một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số</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phương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chung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như</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a:t>
            </a:r>
          </a:p>
          <a:p>
            <a:pPr lvl="1"/>
            <a:r>
              <a:rPr lang="en-US" dirty="0" smtClean="0">
                <a:latin typeface="Arial" pitchFamily="34" charset="0"/>
                <a:cs typeface="Arial" pitchFamily="34" charset="0"/>
              </a:rPr>
              <a:t>void</a:t>
            </a:r>
            <a:r>
              <a:rPr lang="en-US" dirty="0" smtClean="0">
                <a:latin typeface="Arial" pitchFamily="34" charset="0"/>
                <a:cs typeface="Arial" pitchFamily="34" charset="0"/>
              </a:rPr>
              <a:t> </a:t>
            </a:r>
            <a:r>
              <a:rPr lang="en-US" b="1" dirty="0" smtClean="0">
                <a:latin typeface="Arial" pitchFamily="34" charset="0"/>
                <a:cs typeface="Arial" pitchFamily="34" charset="0"/>
              </a:rPr>
              <a:t>add(Object)</a:t>
            </a:r>
            <a:r>
              <a:rPr lang="en-US" dirty="0" smtClean="0">
                <a:latin typeface="Arial" pitchFamily="34" charset="0"/>
                <a:cs typeface="Arial" pitchFamily="34" charset="0"/>
              </a:rPr>
              <a:t>: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kiểu</a:t>
            </a:r>
            <a:r>
              <a:rPr lang="en-US" dirty="0" smtClean="0">
                <a:latin typeface="Arial" pitchFamily="34" charset="0"/>
                <a:cs typeface="Arial" pitchFamily="34" charset="0"/>
              </a:rPr>
              <a:t> component) </a:t>
            </a:r>
            <a:r>
              <a:rPr lang="en-US" dirty="0" err="1" smtClean="0">
                <a:latin typeface="Arial" pitchFamily="34" charset="0"/>
                <a:cs typeface="Arial" pitchFamily="34" charset="0"/>
              </a:rPr>
              <a:t>vào</a:t>
            </a:r>
            <a:r>
              <a:rPr lang="en-US" dirty="0" smtClean="0">
                <a:latin typeface="Arial" pitchFamily="34" charset="0"/>
                <a:cs typeface="Arial" pitchFamily="34" charset="0"/>
              </a:rPr>
              <a:t> container.</a:t>
            </a:r>
          </a:p>
          <a:p>
            <a:pPr lvl="1"/>
            <a:r>
              <a:rPr lang="en-US" dirty="0">
                <a:latin typeface="Arial" pitchFamily="34" charset="0"/>
                <a:cs typeface="Arial" pitchFamily="34" charset="0"/>
              </a:rPr>
              <a:t>v</a:t>
            </a:r>
            <a:r>
              <a:rPr lang="en-US" dirty="0" smtClean="0">
                <a:latin typeface="Arial" pitchFamily="34" charset="0"/>
                <a:cs typeface="Arial" pitchFamily="34" charset="0"/>
              </a:rPr>
              <a:t>oid  </a:t>
            </a:r>
            <a:r>
              <a:rPr lang="en-US" b="1" dirty="0" smtClean="0">
                <a:latin typeface="Arial" pitchFamily="34" charset="0"/>
                <a:cs typeface="Arial" pitchFamily="34" charset="0"/>
              </a:rPr>
              <a:t>remove(Object)</a:t>
            </a:r>
            <a:r>
              <a:rPr lang="en-US" dirty="0" smtClean="0">
                <a:latin typeface="Arial" pitchFamily="34" charset="0"/>
                <a:cs typeface="Arial" pitchFamily="34" charset="0"/>
              </a:rPr>
              <a:t>: </a:t>
            </a:r>
            <a:r>
              <a:rPr lang="en-US" dirty="0" err="1" smtClean="0">
                <a:latin typeface="Arial" pitchFamily="34" charset="0"/>
                <a:cs typeface="Arial" pitchFamily="34" charset="0"/>
              </a:rPr>
              <a:t>Loại</a:t>
            </a:r>
            <a:r>
              <a:rPr lang="en-US" dirty="0" smtClean="0">
                <a:latin typeface="Arial" pitchFamily="34" charset="0"/>
                <a:cs typeface="Arial" pitchFamily="34" charset="0"/>
              </a:rPr>
              <a:t> </a:t>
            </a:r>
            <a:r>
              <a:rPr lang="en-US" dirty="0" err="1" smtClean="0">
                <a:latin typeface="Arial" pitchFamily="34" charset="0"/>
                <a:cs typeface="Arial" pitchFamily="34" charset="0"/>
              </a:rPr>
              <a:t>bỏ</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khỏi</a:t>
            </a:r>
            <a:r>
              <a:rPr lang="en-US" dirty="0" smtClean="0">
                <a:latin typeface="Arial" pitchFamily="34" charset="0"/>
                <a:cs typeface="Arial" pitchFamily="34" charset="0"/>
              </a:rPr>
              <a:t> container.</a:t>
            </a:r>
          </a:p>
          <a:p>
            <a:pPr lvl="1"/>
            <a:r>
              <a:rPr lang="en-US" dirty="0" smtClean="0">
                <a:latin typeface="Arial" pitchFamily="34" charset="0"/>
                <a:cs typeface="Arial" pitchFamily="34" charset="0"/>
              </a:rPr>
              <a:t>void </a:t>
            </a:r>
            <a:r>
              <a:rPr lang="en-US" b="1" dirty="0" err="1" smtClean="0">
                <a:latin typeface="Arial" pitchFamily="34" charset="0"/>
                <a:cs typeface="Arial" pitchFamily="34" charset="0"/>
              </a:rPr>
              <a:t>removeAll</a:t>
            </a:r>
            <a:r>
              <a:rPr lang="en-US" b="1" dirty="0" smtClean="0">
                <a:latin typeface="Arial" pitchFamily="34" charset="0"/>
                <a:cs typeface="Arial" pitchFamily="34" charset="0"/>
              </a:rPr>
              <a:t>()</a:t>
            </a:r>
            <a:r>
              <a:rPr lang="en-US" dirty="0" smtClean="0">
                <a:latin typeface="Arial" pitchFamily="34" charset="0"/>
                <a:cs typeface="Arial" pitchFamily="34" charset="0"/>
              </a:rPr>
              <a:t>: </a:t>
            </a:r>
            <a:r>
              <a:rPr lang="en-US" dirty="0" err="1" smtClean="0">
                <a:latin typeface="Arial" pitchFamily="34" charset="0"/>
                <a:cs typeface="Arial" pitchFamily="34" charset="0"/>
              </a:rPr>
              <a:t>Loại</a:t>
            </a:r>
            <a:r>
              <a:rPr lang="en-US" dirty="0" smtClean="0">
                <a:latin typeface="Arial" pitchFamily="34" charset="0"/>
                <a:cs typeface="Arial" pitchFamily="34" charset="0"/>
              </a:rPr>
              <a:t> </a:t>
            </a:r>
            <a:r>
              <a:rPr lang="en-US" dirty="0" err="1" smtClean="0">
                <a:latin typeface="Arial" pitchFamily="34" charset="0"/>
                <a:cs typeface="Arial" pitchFamily="34" charset="0"/>
              </a:rPr>
              <a:t>bỏ</a:t>
            </a:r>
            <a:r>
              <a:rPr lang="en-US" dirty="0" smtClean="0">
                <a:latin typeface="Arial" pitchFamily="34" charset="0"/>
                <a:cs typeface="Arial" pitchFamily="34" charset="0"/>
              </a:rPr>
              <a:t> </a:t>
            </a:r>
            <a:r>
              <a:rPr lang="en-US" dirty="0" err="1" smtClean="0">
                <a:latin typeface="Arial" pitchFamily="34" charset="0"/>
                <a:cs typeface="Arial" pitchFamily="34" charset="0"/>
              </a:rPr>
              <a:t>tất</a:t>
            </a:r>
            <a:r>
              <a:rPr lang="en-US" dirty="0" smtClean="0">
                <a:latin typeface="Arial" pitchFamily="34" charset="0"/>
                <a:cs typeface="Arial" pitchFamily="34" charset="0"/>
              </a:rPr>
              <a:t> </a:t>
            </a:r>
            <a:r>
              <a:rPr lang="en-US" dirty="0" err="1" smtClean="0">
                <a:latin typeface="Arial" pitchFamily="34" charset="0"/>
                <a:cs typeface="Arial" pitchFamily="34" charset="0"/>
              </a:rPr>
              <a:t>cả</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mà</a:t>
            </a:r>
            <a:r>
              <a:rPr lang="en-US" dirty="0" smtClean="0">
                <a:latin typeface="Arial" pitchFamily="34" charset="0"/>
                <a:cs typeface="Arial" pitchFamily="34" charset="0"/>
              </a:rPr>
              <a:t> container </a:t>
            </a:r>
            <a:r>
              <a:rPr lang="en-US" dirty="0" err="1" smtClean="0">
                <a:latin typeface="Arial" pitchFamily="34" charset="0"/>
                <a:cs typeface="Arial" pitchFamily="34" charset="0"/>
              </a:rPr>
              <a:t>đang</a:t>
            </a:r>
            <a:r>
              <a:rPr lang="en-US" dirty="0" smtClean="0">
                <a:latin typeface="Arial" pitchFamily="34" charset="0"/>
                <a:cs typeface="Arial" pitchFamily="34" charset="0"/>
              </a:rPr>
              <a:t> </a:t>
            </a:r>
            <a:r>
              <a:rPr lang="en-US" dirty="0" err="1" smtClean="0">
                <a:latin typeface="Arial" pitchFamily="34" charset="0"/>
                <a:cs typeface="Arial" pitchFamily="34" charset="0"/>
              </a:rPr>
              <a:t>chứa</a:t>
            </a:r>
            <a:r>
              <a:rPr lang="en-US" dirty="0" smtClean="0">
                <a:latin typeface="Arial" pitchFamily="34" charset="0"/>
                <a:cs typeface="Arial" pitchFamily="34" charset="0"/>
              </a:rPr>
              <a:t>.</a:t>
            </a:r>
          </a:p>
          <a:p>
            <a:pPr lvl="1"/>
            <a:r>
              <a:rPr lang="en-US" b="1" dirty="0">
                <a:latin typeface="Arial" pitchFamily="34" charset="0"/>
                <a:cs typeface="Arial" pitchFamily="34" charset="0"/>
              </a:rPr>
              <a:t>Object</a:t>
            </a:r>
            <a:r>
              <a:rPr lang="en-US" dirty="0" smtClean="0">
                <a:latin typeface="Arial" pitchFamily="34" charset="0"/>
                <a:cs typeface="Arial" pitchFamily="34" charset="0"/>
              </a:rPr>
              <a:t> </a:t>
            </a:r>
            <a:r>
              <a:rPr lang="en-US" b="1" dirty="0" err="1" smtClean="0">
                <a:latin typeface="Arial" pitchFamily="34" charset="0"/>
                <a:cs typeface="Arial" pitchFamily="34" charset="0"/>
              </a:rPr>
              <a:t>getComponent</a:t>
            </a:r>
            <a:r>
              <a:rPr lang="en-US" b="1" dirty="0" smtClean="0">
                <a:latin typeface="Arial" pitchFamily="34" charset="0"/>
                <a:cs typeface="Arial" pitchFamily="34" charset="0"/>
              </a:rPr>
              <a:t>(</a:t>
            </a:r>
            <a:r>
              <a:rPr lang="en-US" b="1" dirty="0" err="1" smtClean="0">
                <a:latin typeface="Arial" pitchFamily="34" charset="0"/>
                <a:cs typeface="Arial" pitchFamily="34" charset="0"/>
              </a:rPr>
              <a:t>int</a:t>
            </a:r>
            <a:r>
              <a:rPr lang="en-US" b="1" dirty="0" smtClean="0">
                <a:latin typeface="Arial" pitchFamily="34" charset="0"/>
                <a:cs typeface="Arial" pitchFamily="34" charset="0"/>
              </a:rPr>
              <a:t>)</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tham</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a:t>
            </a:r>
          </a:p>
          <a:p>
            <a:r>
              <a:rPr lang="en-US" dirty="0" smtClean="0">
                <a:latin typeface="Arial" pitchFamily="34" charset="0"/>
                <a:cs typeface="Arial" pitchFamily="34" charset="0"/>
              </a:rPr>
              <a:t>Container </a:t>
            </a:r>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lí</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chứa</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nó</a:t>
            </a:r>
            <a:r>
              <a:rPr lang="en-US" dirty="0" smtClean="0">
                <a:latin typeface="Arial" pitchFamily="34" charset="0"/>
                <a:cs typeface="Arial" pitchFamily="34" charset="0"/>
              </a:rPr>
              <a:t> </a:t>
            </a:r>
            <a:r>
              <a:rPr lang="en-US" dirty="0" err="1" smtClean="0">
                <a:latin typeface="Arial" pitchFamily="34" charset="0"/>
                <a:cs typeface="Arial" pitchFamily="34" charset="0"/>
              </a:rPr>
              <a:t>dưới</a:t>
            </a:r>
            <a:r>
              <a:rPr lang="en-US" dirty="0" smtClean="0">
                <a:latin typeface="Arial" pitchFamily="34" charset="0"/>
                <a:cs typeface="Arial" pitchFamily="34" charset="0"/>
              </a:rPr>
              <a:t> </a:t>
            </a:r>
            <a:r>
              <a:rPr lang="en-US" dirty="0" err="1" smtClean="0">
                <a:latin typeface="Arial" pitchFamily="34" charset="0"/>
                <a:cs typeface="Arial" pitchFamily="34" charset="0"/>
              </a:rPr>
              <a:t>dạng</a:t>
            </a:r>
            <a:r>
              <a:rPr lang="en-US" dirty="0" smtClean="0">
                <a:latin typeface="Arial" pitchFamily="34" charset="0"/>
                <a:cs typeface="Arial" pitchFamily="34" charset="0"/>
              </a:rPr>
              <a:t> </a:t>
            </a:r>
            <a:r>
              <a:rPr lang="en-US" dirty="0" err="1" smtClean="0">
                <a:latin typeface="Arial" pitchFamily="34" charset="0"/>
                <a:cs typeface="Arial" pitchFamily="34" charset="0"/>
              </a:rPr>
              <a:t>mảng</a:t>
            </a:r>
            <a:r>
              <a:rPr lang="en-US" dirty="0" smtClean="0">
                <a:latin typeface="Arial" pitchFamily="34" charset="0"/>
                <a:cs typeface="Arial" pitchFamily="34" charset="0"/>
              </a:rPr>
              <a:t>.</a:t>
            </a:r>
          </a:p>
          <a:p>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thứ</a:t>
            </a:r>
            <a:r>
              <a:rPr lang="en-US" dirty="0" smtClean="0">
                <a:latin typeface="Arial" pitchFamily="34" charset="0"/>
                <a:cs typeface="Arial" pitchFamily="34" charset="0"/>
              </a:rPr>
              <a:t> </a:t>
            </a:r>
            <a:r>
              <a:rPr lang="en-US" dirty="0" err="1" smtClean="0">
                <a:latin typeface="Arial" pitchFamily="34" charset="0"/>
                <a:cs typeface="Arial" pitchFamily="34" charset="0"/>
              </a:rPr>
              <a:t>tự</a:t>
            </a:r>
            <a:r>
              <a:rPr lang="en-US" dirty="0" smtClean="0">
                <a:latin typeface="Arial" pitchFamily="34" charset="0"/>
                <a:cs typeface="Arial" pitchFamily="34" charset="0"/>
              </a:rPr>
              <a:t> </a:t>
            </a:r>
            <a:r>
              <a:rPr lang="en-US" dirty="0" err="1" smtClean="0">
                <a:latin typeface="Arial" pitchFamily="34" charset="0"/>
                <a:cs typeface="Arial" pitchFamily="34" charset="0"/>
              </a:rPr>
              <a:t>khi</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đó</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thêm</a:t>
            </a:r>
            <a:r>
              <a:rPr lang="en-US" dirty="0" smtClean="0">
                <a:latin typeface="Arial" pitchFamily="34" charset="0"/>
                <a:cs typeface="Arial" pitchFamily="34" charset="0"/>
              </a:rPr>
              <a:t> </a:t>
            </a:r>
            <a:r>
              <a:rPr lang="en-US" dirty="0" err="1" smtClean="0">
                <a:latin typeface="Arial" pitchFamily="34" charset="0"/>
                <a:cs typeface="Arial" pitchFamily="34" charset="0"/>
              </a:rPr>
              <a:t>vào</a:t>
            </a:r>
            <a:r>
              <a:rPr lang="en-US" dirty="0" smtClean="0">
                <a:latin typeface="Arial" pitchFamily="34" charset="0"/>
                <a:cs typeface="Arial" pitchFamily="34" charset="0"/>
              </a:rPr>
              <a:t> container.</a:t>
            </a:r>
          </a:p>
          <a:p>
            <a:pPr lvl="1"/>
            <a:r>
              <a:rPr lang="en-US" b="1" dirty="0" smtClean="0">
                <a:latin typeface="Arial" pitchFamily="34" charset="0"/>
                <a:cs typeface="Arial" pitchFamily="34" charset="0"/>
              </a:rPr>
              <a:t>Object[] </a:t>
            </a:r>
            <a:r>
              <a:rPr lang="en-US" dirty="0" err="1" smtClean="0">
                <a:latin typeface="Arial" pitchFamily="34" charset="0"/>
                <a:cs typeface="Arial" pitchFamily="34" charset="0"/>
              </a:rPr>
              <a:t>getComponents</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mảng</a:t>
            </a:r>
            <a:r>
              <a:rPr lang="en-US" dirty="0" smtClean="0">
                <a:latin typeface="Arial" pitchFamily="34" charset="0"/>
                <a:cs typeface="Arial" pitchFamily="34" charset="0"/>
              </a:rPr>
              <a:t> </a:t>
            </a:r>
            <a:r>
              <a:rPr lang="en-US" dirty="0" err="1" smtClean="0">
                <a:latin typeface="Arial" pitchFamily="34" charset="0"/>
                <a:cs typeface="Arial" pitchFamily="34" charset="0"/>
              </a:rPr>
              <a:t>tất</a:t>
            </a:r>
            <a:r>
              <a:rPr lang="en-US" dirty="0" smtClean="0">
                <a:latin typeface="Arial" pitchFamily="34" charset="0"/>
                <a:cs typeface="Arial" pitchFamily="34" charset="0"/>
              </a:rPr>
              <a:t> </a:t>
            </a:r>
            <a:r>
              <a:rPr lang="en-US" dirty="0" err="1" smtClean="0">
                <a:latin typeface="Arial" pitchFamily="34" charset="0"/>
                <a:cs typeface="Arial" pitchFamily="34" charset="0"/>
              </a:rPr>
              <a:t>cả</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mà</a:t>
            </a:r>
            <a:r>
              <a:rPr lang="en-US" dirty="0" smtClean="0">
                <a:latin typeface="Arial" pitchFamily="34" charset="0"/>
                <a:cs typeface="Arial" pitchFamily="34" charset="0"/>
              </a:rPr>
              <a:t> container </a:t>
            </a:r>
            <a:r>
              <a:rPr lang="en-US" dirty="0" err="1" smtClean="0">
                <a:latin typeface="Arial" pitchFamily="34" charset="0"/>
                <a:cs typeface="Arial" pitchFamily="34" charset="0"/>
              </a:rPr>
              <a:t>đang</a:t>
            </a:r>
            <a:r>
              <a:rPr lang="en-US" dirty="0" smtClean="0">
                <a:latin typeface="Arial" pitchFamily="34" charset="0"/>
                <a:cs typeface="Arial" pitchFamily="34" charset="0"/>
              </a:rPr>
              <a:t> </a:t>
            </a:r>
            <a:r>
              <a:rPr lang="en-US" dirty="0" err="1" smtClean="0">
                <a:latin typeface="Arial" pitchFamily="34" charset="0"/>
                <a:cs typeface="Arial" pitchFamily="34" charset="0"/>
              </a:rPr>
              <a:t>chứa</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 </a:t>
            </a:r>
            <a:r>
              <a:rPr lang="en-US" dirty="0" err="1" smtClean="0">
                <a:latin typeface="Arial" pitchFamily="34" charset="0"/>
                <a:cs typeface="Arial" pitchFamily="34" charset="0"/>
              </a:rPr>
              <a:t>int</a:t>
            </a:r>
            <a:r>
              <a:rPr lang="en-US" dirty="0" smtClean="0">
                <a:latin typeface="Arial" pitchFamily="34" charset="0"/>
                <a:cs typeface="Arial" pitchFamily="34" charset="0"/>
              </a:rPr>
              <a:t> </a:t>
            </a:r>
            <a:r>
              <a:rPr lang="en-US" dirty="0" err="1" smtClean="0">
                <a:latin typeface="Arial" pitchFamily="34" charset="0"/>
                <a:cs typeface="Arial" pitchFamily="34" charset="0"/>
              </a:rPr>
              <a:t>countComponents</a:t>
            </a:r>
            <a:r>
              <a:rPr lang="en-US" dirty="0" smtClean="0">
                <a:latin typeface="Arial" pitchFamily="34" charset="0"/>
                <a:cs typeface="Arial" pitchFamily="34" charset="0"/>
              </a:rPr>
              <a:t>(): </a:t>
            </a:r>
            <a:r>
              <a:rPr lang="en-US" dirty="0" err="1" smtClean="0">
                <a:latin typeface="Arial" pitchFamily="34" charset="0"/>
                <a:cs typeface="Arial" pitchFamily="34" charset="0"/>
              </a:rPr>
              <a:t>Trả</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mà</a:t>
            </a:r>
            <a:r>
              <a:rPr lang="en-US" dirty="0" smtClean="0">
                <a:latin typeface="Arial" pitchFamily="34" charset="0"/>
                <a:cs typeface="Arial" pitchFamily="34" charset="0"/>
              </a:rPr>
              <a:t> container </a:t>
            </a:r>
            <a:r>
              <a:rPr lang="en-US" dirty="0" err="1" smtClean="0">
                <a:latin typeface="Arial" pitchFamily="34" charset="0"/>
                <a:cs typeface="Arial" pitchFamily="34" charset="0"/>
              </a:rPr>
              <a:t>đang</a:t>
            </a:r>
            <a:r>
              <a:rPr lang="en-US" dirty="0" smtClean="0">
                <a:latin typeface="Arial" pitchFamily="34" charset="0"/>
                <a:cs typeface="Arial" pitchFamily="34" charset="0"/>
              </a:rPr>
              <a:t> </a:t>
            </a:r>
            <a:r>
              <a:rPr lang="en-US" dirty="0" err="1" smtClean="0">
                <a:latin typeface="Arial" pitchFamily="34" charset="0"/>
                <a:cs typeface="Arial" pitchFamily="34" charset="0"/>
              </a:rPr>
              <a:t>chứa</a:t>
            </a:r>
            <a:r>
              <a:rPr lang="en-US" dirty="0" smtClean="0">
                <a:latin typeface="Arial" pitchFamily="34" charset="0"/>
                <a:cs typeface="Arial" pitchFamily="34" charset="0"/>
              </a:rPr>
              <a:t>.</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1143000"/>
          </a:xfrm>
        </p:spPr>
        <p:txBody>
          <a:bodyPr>
            <a:normAutofit fontScale="90000"/>
          </a:bodyPr>
          <a:lstStyle/>
          <a:p>
            <a:r>
              <a:rPr lang="en-US">
                <a:latin typeface="Times New Roman" pitchFamily="18" charset="0"/>
                <a:cs typeface="Times New Roman" pitchFamily="18" charset="0"/>
              </a:rPr>
              <a:t/>
            </a:r>
            <a:br>
              <a:rPr lang="en-US">
                <a:latin typeface="Times New Roman" pitchFamily="18" charset="0"/>
                <a:cs typeface="Times New Roman" pitchFamily="18" charset="0"/>
              </a:rPr>
            </a:br>
            <a:r>
              <a:rPr lang="vi-VN" sz="4000" smtClean="0">
                <a:latin typeface="Arial" pitchFamily="34" charset="0"/>
                <a:cs typeface="Arial" pitchFamily="34" charset="0"/>
              </a:rPr>
              <a:t>Một</a:t>
            </a:r>
            <a:r>
              <a:rPr lang="en-US" sz="4000" smtClean="0">
                <a:latin typeface="Arial" pitchFamily="34" charset="0"/>
                <a:cs typeface="Arial" pitchFamily="34" charset="0"/>
              </a:rPr>
              <a:t> </a:t>
            </a:r>
            <a:r>
              <a:rPr lang="vi-VN" sz="4000" smtClean="0">
                <a:latin typeface="Arial" pitchFamily="34" charset="0"/>
                <a:cs typeface="Arial" pitchFamily="34" charset="0"/>
              </a:rPr>
              <a:t>số</a:t>
            </a:r>
            <a:r>
              <a:rPr lang="en-US" sz="4000" smtClean="0">
                <a:latin typeface="Arial" pitchFamily="34" charset="0"/>
                <a:cs typeface="Arial" pitchFamily="34" charset="0"/>
              </a:rPr>
              <a:t> </a:t>
            </a:r>
            <a:r>
              <a:rPr lang="vi-VN" sz="4000" smtClean="0">
                <a:latin typeface="Arial" pitchFamily="34" charset="0"/>
                <a:cs typeface="Arial" pitchFamily="34" charset="0"/>
              </a:rPr>
              <a:t>phương</a:t>
            </a:r>
            <a:r>
              <a:rPr lang="en-US" sz="4000" smtClean="0">
                <a:latin typeface="Arial" pitchFamily="34" charset="0"/>
                <a:cs typeface="Arial" pitchFamily="34" charset="0"/>
              </a:rPr>
              <a:t> </a:t>
            </a:r>
            <a:r>
              <a:rPr lang="vi-VN" sz="4000" smtClean="0">
                <a:latin typeface="Arial" pitchFamily="34" charset="0"/>
                <a:cs typeface="Arial" pitchFamily="34" charset="0"/>
              </a:rPr>
              <a:t>thức</a:t>
            </a:r>
            <a:r>
              <a:rPr lang="en-US" sz="4000" smtClean="0">
                <a:latin typeface="Arial" pitchFamily="34" charset="0"/>
                <a:cs typeface="Arial" pitchFamily="34" charset="0"/>
              </a:rPr>
              <a:t> </a:t>
            </a:r>
            <a:r>
              <a:rPr lang="vi-VN" sz="4000" smtClean="0">
                <a:latin typeface="Arial" pitchFamily="34" charset="0"/>
                <a:cs typeface="Arial" pitchFamily="34" charset="0"/>
              </a:rPr>
              <a:t>của</a:t>
            </a:r>
            <a:r>
              <a:rPr lang="en-US" sz="4000" smtClean="0">
                <a:latin typeface="Arial" pitchFamily="34" charset="0"/>
                <a:cs typeface="Arial" pitchFamily="34" charset="0"/>
              </a:rPr>
              <a:t> C</a:t>
            </a:r>
            <a:r>
              <a:rPr lang="vi-VN" sz="4000" smtClean="0">
                <a:latin typeface="Arial" pitchFamily="34" charset="0"/>
                <a:cs typeface="Arial" pitchFamily="34" charset="0"/>
              </a:rPr>
              <a:t>omponent</a:t>
            </a:r>
            <a:endParaRPr lang="en-US" sz="4000">
              <a:latin typeface="Arial" pitchFamily="34" charset="0"/>
              <a:cs typeface="Arial" pitchFamily="34" charset="0"/>
            </a:endParaRPr>
          </a:p>
        </p:txBody>
      </p:sp>
      <p:sp>
        <p:nvSpPr>
          <p:cNvPr id="3" name="Content Placeholder 2"/>
          <p:cNvSpPr>
            <a:spLocks noGrp="1"/>
          </p:cNvSpPr>
          <p:nvPr>
            <p:ph idx="1"/>
          </p:nvPr>
        </p:nvSpPr>
        <p:spPr>
          <a:xfrm>
            <a:off x="457200" y="1524000"/>
            <a:ext cx="8229600" cy="4389120"/>
          </a:xfrm>
        </p:spPr>
        <p:txBody>
          <a:bodyPr>
            <a:normAutofit fontScale="92500" lnSpcReduction="10000"/>
          </a:bodyPr>
          <a:lstStyle/>
          <a:p>
            <a:endParaRPr lang="en-US" dirty="0">
              <a:latin typeface="Times New Roman" pitchFamily="18" charset="0"/>
              <a:cs typeface="Times New Roman" pitchFamily="18" charset="0"/>
            </a:endParaRPr>
          </a:p>
          <a:p>
            <a:r>
              <a:rPr lang="en-US" dirty="0" smtClean="0">
                <a:latin typeface="Arial" pitchFamily="34" charset="0"/>
                <a:cs typeface="Arial" pitchFamily="34" charset="0"/>
              </a:rPr>
              <a:t>void </a:t>
            </a:r>
            <a:r>
              <a:rPr lang="en-US" dirty="0" err="1" smtClean="0">
                <a:latin typeface="Arial" pitchFamily="34" charset="0"/>
                <a:cs typeface="Arial" pitchFamily="34" charset="0"/>
              </a:rPr>
              <a:t>setVisible</a:t>
            </a:r>
            <a:r>
              <a:rPr lang="en-US" dirty="0" smtClean="0">
                <a:latin typeface="Arial" pitchFamily="34" charset="0"/>
                <a:cs typeface="Arial" pitchFamily="34" charset="0"/>
              </a:rPr>
              <a:t>(</a:t>
            </a:r>
            <a:r>
              <a:rPr lang="en-US" dirty="0" err="1" smtClean="0">
                <a:latin typeface="Arial" pitchFamily="34" charset="0"/>
                <a:cs typeface="Arial" pitchFamily="34" charset="0"/>
              </a:rPr>
              <a:t>boolean</a:t>
            </a:r>
            <a:r>
              <a:rPr lang="en-US" dirty="0">
                <a:latin typeface="Arial" pitchFamily="34" charset="0"/>
                <a:cs typeface="Arial" pitchFamily="34" charset="0"/>
              </a:rPr>
              <a:t>):</a:t>
            </a:r>
            <a:r>
              <a:rPr lang="en-US" dirty="0" err="1">
                <a:latin typeface="Arial" pitchFamily="34" charset="0"/>
                <a:cs typeface="Arial" pitchFamily="34" charset="0"/>
              </a:rPr>
              <a:t>hiển</a:t>
            </a:r>
            <a:r>
              <a:rPr lang="en-US" dirty="0">
                <a:latin typeface="Arial" pitchFamily="34" charset="0"/>
                <a:cs typeface="Arial" pitchFamily="34" charset="0"/>
              </a:rPr>
              <a:t> </a:t>
            </a:r>
            <a:r>
              <a:rPr lang="en-US" dirty="0" err="1">
                <a:latin typeface="Arial" pitchFamily="34" charset="0"/>
                <a:cs typeface="Arial" pitchFamily="34" charset="0"/>
              </a:rPr>
              <a:t>thị</a:t>
            </a:r>
            <a:r>
              <a:rPr lang="en-US" dirty="0">
                <a:latin typeface="Arial" pitchFamily="34" charset="0"/>
                <a:cs typeface="Arial" pitchFamily="34" charset="0"/>
              </a:rPr>
              <a:t> </a:t>
            </a:r>
            <a:r>
              <a:rPr lang="en-US" dirty="0" err="1">
                <a:latin typeface="Arial" pitchFamily="34" charset="0"/>
                <a:cs typeface="Arial" pitchFamily="34" charset="0"/>
              </a:rPr>
              <a:t>hoặc</a:t>
            </a:r>
            <a:r>
              <a:rPr lang="en-US" dirty="0">
                <a:latin typeface="Arial" pitchFamily="34" charset="0"/>
                <a:cs typeface="Arial" pitchFamily="34" charset="0"/>
              </a:rPr>
              <a:t> </a:t>
            </a:r>
            <a:r>
              <a:rPr lang="en-US" dirty="0" err="1">
                <a:latin typeface="Arial" pitchFamily="34" charset="0"/>
                <a:cs typeface="Arial" pitchFamily="34" charset="0"/>
              </a:rPr>
              <a:t>ẩn</a:t>
            </a:r>
            <a:r>
              <a:rPr lang="en-US" dirty="0">
                <a:latin typeface="Arial" pitchFamily="34" charset="0"/>
                <a:cs typeface="Arial" pitchFamily="34" charset="0"/>
              </a:rPr>
              <a:t> component</a:t>
            </a:r>
          </a:p>
          <a:p>
            <a:r>
              <a:rPr lang="vi-VN" dirty="0" smtClean="0">
                <a:latin typeface="Arial" pitchFamily="34" charset="0"/>
                <a:cs typeface="Arial" pitchFamily="34" charset="0"/>
              </a:rPr>
              <a:t>Dimension </a:t>
            </a:r>
            <a:r>
              <a:rPr lang="vi-VN" dirty="0">
                <a:latin typeface="Arial" pitchFamily="34" charset="0"/>
                <a:cs typeface="Arial" pitchFamily="34" charset="0"/>
              </a:rPr>
              <a:t>getSize(): </a:t>
            </a:r>
            <a:r>
              <a:rPr lang="vi-VN" dirty="0" smtClean="0">
                <a:latin typeface="Arial" pitchFamily="34" charset="0"/>
                <a:cs typeface="Arial" pitchFamily="34" charset="0"/>
              </a:rPr>
              <a:t>trả</a:t>
            </a:r>
            <a:r>
              <a:rPr lang="en-US" dirty="0" smtClean="0">
                <a:latin typeface="Arial" pitchFamily="34" charset="0"/>
                <a:cs typeface="Arial" pitchFamily="34" charset="0"/>
              </a:rPr>
              <a:t> </a:t>
            </a:r>
            <a:r>
              <a:rPr lang="vi-VN" dirty="0" smtClean="0">
                <a:latin typeface="Arial" pitchFamily="34" charset="0"/>
                <a:cs typeface="Arial" pitchFamily="34" charset="0"/>
              </a:rPr>
              <a:t>về</a:t>
            </a:r>
            <a:r>
              <a:rPr lang="en-US" dirty="0" smtClean="0">
                <a:latin typeface="Arial" pitchFamily="34" charset="0"/>
                <a:cs typeface="Arial" pitchFamily="34" charset="0"/>
              </a:rPr>
              <a:t> </a:t>
            </a:r>
            <a:r>
              <a:rPr lang="vi-VN" dirty="0" smtClean="0">
                <a:latin typeface="Arial" pitchFamily="34" charset="0"/>
                <a:cs typeface="Arial" pitchFamily="34" charset="0"/>
              </a:rPr>
              <a:t>kích</a:t>
            </a:r>
            <a:r>
              <a:rPr lang="en-US" dirty="0" smtClean="0">
                <a:latin typeface="Arial" pitchFamily="34" charset="0"/>
                <a:cs typeface="Arial" pitchFamily="34" charset="0"/>
              </a:rPr>
              <a:t> </a:t>
            </a:r>
            <a:r>
              <a:rPr lang="vi-VN" dirty="0" smtClean="0">
                <a:latin typeface="Arial" pitchFamily="34" charset="0"/>
                <a:cs typeface="Arial" pitchFamily="34" charset="0"/>
              </a:rPr>
              <a:t>thước</a:t>
            </a:r>
            <a:r>
              <a:rPr lang="en-US" dirty="0" smtClean="0">
                <a:latin typeface="Arial" pitchFamily="34" charset="0"/>
                <a:cs typeface="Arial" pitchFamily="34" charset="0"/>
              </a:rPr>
              <a:t> </a:t>
            </a:r>
            <a:r>
              <a:rPr lang="vi-VN" dirty="0" smtClean="0">
                <a:latin typeface="Arial" pitchFamily="34" charset="0"/>
                <a:cs typeface="Arial" pitchFamily="34" charset="0"/>
              </a:rPr>
              <a:t>của </a:t>
            </a:r>
            <a:r>
              <a:rPr lang="vi-VN" dirty="0">
                <a:latin typeface="Arial" pitchFamily="34" charset="0"/>
                <a:cs typeface="Arial" pitchFamily="34" charset="0"/>
              </a:rPr>
              <a:t>component</a:t>
            </a:r>
          </a:p>
          <a:p>
            <a:r>
              <a:rPr lang="vi-VN" dirty="0" smtClean="0">
                <a:latin typeface="Arial" pitchFamily="34" charset="0"/>
                <a:cs typeface="Arial" pitchFamily="34" charset="0"/>
              </a:rPr>
              <a:t>void </a:t>
            </a:r>
            <a:r>
              <a:rPr lang="vi-VN" dirty="0">
                <a:latin typeface="Arial" pitchFamily="34" charset="0"/>
                <a:cs typeface="Arial" pitchFamily="34" charset="0"/>
              </a:rPr>
              <a:t>setSize(Dimension):</a:t>
            </a:r>
            <a:r>
              <a:rPr lang="vi-VN" dirty="0" smtClean="0">
                <a:latin typeface="Arial" pitchFamily="34" charset="0"/>
                <a:cs typeface="Arial" pitchFamily="34" charset="0"/>
              </a:rPr>
              <a:t>thay</a:t>
            </a:r>
            <a:r>
              <a:rPr lang="en-US" dirty="0" smtClean="0">
                <a:latin typeface="Arial" pitchFamily="34" charset="0"/>
                <a:cs typeface="Arial" pitchFamily="34" charset="0"/>
              </a:rPr>
              <a:t> </a:t>
            </a:r>
            <a:r>
              <a:rPr lang="vi-VN" dirty="0" smtClean="0">
                <a:latin typeface="Arial" pitchFamily="34" charset="0"/>
                <a:cs typeface="Arial" pitchFamily="34" charset="0"/>
              </a:rPr>
              <a:t>đổi</a:t>
            </a:r>
            <a:r>
              <a:rPr lang="en-US" dirty="0" smtClean="0">
                <a:latin typeface="Arial" pitchFamily="34" charset="0"/>
                <a:cs typeface="Arial" pitchFamily="34" charset="0"/>
              </a:rPr>
              <a:t> </a:t>
            </a:r>
            <a:r>
              <a:rPr lang="vi-VN" dirty="0" smtClean="0">
                <a:latin typeface="Arial" pitchFamily="34" charset="0"/>
                <a:cs typeface="Arial" pitchFamily="34" charset="0"/>
              </a:rPr>
              <a:t>kích</a:t>
            </a:r>
            <a:r>
              <a:rPr lang="en-US" dirty="0" smtClean="0">
                <a:latin typeface="Arial" pitchFamily="34" charset="0"/>
                <a:cs typeface="Arial" pitchFamily="34" charset="0"/>
              </a:rPr>
              <a:t> </a:t>
            </a:r>
            <a:r>
              <a:rPr lang="vi-VN" dirty="0" smtClean="0">
                <a:latin typeface="Arial" pitchFamily="34" charset="0"/>
                <a:cs typeface="Arial" pitchFamily="34" charset="0"/>
              </a:rPr>
              <a:t>thước</a:t>
            </a:r>
            <a:endParaRPr lang="vi-VN" dirty="0">
              <a:latin typeface="Arial" pitchFamily="34" charset="0"/>
              <a:cs typeface="Arial" pitchFamily="34" charset="0"/>
            </a:endParaRPr>
          </a:p>
          <a:p>
            <a:r>
              <a:rPr lang="en-US" dirty="0" smtClean="0">
                <a:latin typeface="Arial" pitchFamily="34" charset="0"/>
                <a:cs typeface="Arial" pitchFamily="34" charset="0"/>
              </a:rPr>
              <a:t>void </a:t>
            </a:r>
            <a:r>
              <a:rPr lang="en-US" smtClean="0">
                <a:latin typeface="Arial" pitchFamily="34" charset="0"/>
                <a:cs typeface="Arial" pitchFamily="34" charset="0"/>
              </a:rPr>
              <a:t>setEnabled</a:t>
            </a:r>
            <a:r>
              <a:rPr lang="en-US" dirty="0" smtClean="0">
                <a:latin typeface="Arial" pitchFamily="34" charset="0"/>
                <a:cs typeface="Arial" pitchFamily="34" charset="0"/>
              </a:rPr>
              <a:t>(</a:t>
            </a:r>
            <a:r>
              <a:rPr lang="en-US" dirty="0" err="1" smtClean="0">
                <a:latin typeface="Arial" pitchFamily="34" charset="0"/>
                <a:cs typeface="Arial" pitchFamily="34" charset="0"/>
              </a:rPr>
              <a:t>boolean</a:t>
            </a:r>
            <a:r>
              <a:rPr lang="en-US" dirty="0" smtClean="0">
                <a:latin typeface="Arial" pitchFamily="34" charset="0"/>
                <a:cs typeface="Arial" pitchFamily="34" charset="0"/>
              </a:rPr>
              <a:t>): </a:t>
            </a:r>
            <a:r>
              <a:rPr lang="en-US" dirty="0">
                <a:latin typeface="Arial" pitchFamily="34" charset="0"/>
                <a:cs typeface="Arial" pitchFamily="34" charset="0"/>
              </a:rPr>
              <a:t>“</a:t>
            </a:r>
            <a:r>
              <a:rPr lang="en-US" dirty="0" err="1">
                <a:latin typeface="Arial" pitchFamily="34" charset="0"/>
                <a:cs typeface="Arial" pitchFamily="34" charset="0"/>
              </a:rPr>
              <a:t>bật</a:t>
            </a:r>
            <a:r>
              <a:rPr lang="en-US" dirty="0">
                <a:latin typeface="Arial" pitchFamily="34" charset="0"/>
                <a:cs typeface="Arial" pitchFamily="34" charset="0"/>
              </a:rPr>
              <a:t>” </a:t>
            </a:r>
            <a:r>
              <a:rPr lang="en-US" dirty="0" err="1">
                <a:latin typeface="Arial" pitchFamily="34" charset="0"/>
                <a:cs typeface="Arial" pitchFamily="34" charset="0"/>
              </a:rPr>
              <a:t>hoặc</a:t>
            </a:r>
            <a:r>
              <a:rPr lang="en-US" dirty="0">
                <a:latin typeface="Arial" pitchFamily="34" charset="0"/>
                <a:cs typeface="Arial" pitchFamily="34" charset="0"/>
              </a:rPr>
              <a:t> “</a:t>
            </a:r>
            <a:r>
              <a:rPr lang="en-US" dirty="0" err="1">
                <a:latin typeface="Arial" pitchFamily="34" charset="0"/>
                <a:cs typeface="Arial" pitchFamily="34" charset="0"/>
              </a:rPr>
              <a:t>tắt</a:t>
            </a:r>
            <a:r>
              <a:rPr lang="en-US" dirty="0">
                <a:latin typeface="Arial" pitchFamily="34" charset="0"/>
                <a:cs typeface="Arial" pitchFamily="34" charset="0"/>
              </a:rPr>
              <a:t>” component</a:t>
            </a:r>
          </a:p>
          <a:p>
            <a:r>
              <a:rPr lang="en-US" dirty="0" smtClean="0">
                <a:latin typeface="Arial" pitchFamily="34" charset="0"/>
                <a:cs typeface="Arial" pitchFamily="34" charset="0"/>
              </a:rPr>
              <a:t>void repaint</a:t>
            </a:r>
            <a:r>
              <a:rPr lang="en-US" dirty="0">
                <a:latin typeface="Arial" pitchFamily="34" charset="0"/>
                <a:cs typeface="Arial" pitchFamily="34" charset="0"/>
              </a:rPr>
              <a:t>(): </a:t>
            </a:r>
            <a:r>
              <a:rPr lang="en-US" dirty="0" err="1" smtClean="0">
                <a:latin typeface="Arial" pitchFamily="34" charset="0"/>
                <a:cs typeface="Arial" pitchFamily="34" charset="0"/>
              </a:rPr>
              <a:t>cập</a:t>
            </a:r>
            <a:r>
              <a:rPr lang="en-US" dirty="0" smtClean="0">
                <a:latin typeface="Arial" pitchFamily="34" charset="0"/>
                <a:cs typeface="Arial" pitchFamily="34" charset="0"/>
              </a:rPr>
              <a:t> </a:t>
            </a:r>
            <a:r>
              <a:rPr lang="en-US" dirty="0" err="1" smtClean="0">
                <a:latin typeface="Arial" pitchFamily="34" charset="0"/>
                <a:cs typeface="Arial" pitchFamily="34" charset="0"/>
              </a:rPr>
              <a:t>nhật</a:t>
            </a:r>
            <a:r>
              <a:rPr lang="en-US" dirty="0" smtClean="0">
                <a:latin typeface="Arial" pitchFamily="34" charset="0"/>
                <a:cs typeface="Arial" pitchFamily="34" charset="0"/>
              </a:rPr>
              <a:t> </a:t>
            </a:r>
            <a:r>
              <a:rPr lang="en-US" dirty="0" err="1" smtClean="0">
                <a:latin typeface="Arial" pitchFamily="34" charset="0"/>
                <a:cs typeface="Arial" pitchFamily="34" charset="0"/>
              </a:rPr>
              <a:t>lại</a:t>
            </a:r>
            <a:r>
              <a:rPr lang="en-US" dirty="0" smtClean="0">
                <a:latin typeface="Arial" pitchFamily="34" charset="0"/>
                <a:cs typeface="Arial" pitchFamily="34" charset="0"/>
              </a:rPr>
              <a:t> </a:t>
            </a:r>
            <a:r>
              <a:rPr lang="en-US" dirty="0">
                <a:latin typeface="Arial" pitchFamily="34" charset="0"/>
                <a:cs typeface="Arial" pitchFamily="34" charset="0"/>
              </a:rPr>
              <a:t>component</a:t>
            </a:r>
          </a:p>
          <a:p>
            <a:r>
              <a:rPr lang="vi-VN" dirty="0" smtClean="0">
                <a:latin typeface="Arial" pitchFamily="34" charset="0"/>
                <a:cs typeface="Arial" pitchFamily="34" charset="0"/>
              </a:rPr>
              <a:t>void update(Graphics</a:t>
            </a:r>
            <a:r>
              <a:rPr lang="en-US" dirty="0" smtClean="0">
                <a:latin typeface="Arial" pitchFamily="34" charset="0"/>
                <a:cs typeface="Arial" pitchFamily="34" charset="0"/>
              </a:rPr>
              <a:t> </a:t>
            </a:r>
            <a:r>
              <a:rPr lang="vi-VN" dirty="0" smtClean="0">
                <a:latin typeface="Arial" pitchFamily="34" charset="0"/>
                <a:cs typeface="Arial" pitchFamily="34" charset="0"/>
              </a:rPr>
              <a:t>g</a:t>
            </a:r>
            <a:r>
              <a:rPr lang="vi-VN" dirty="0">
                <a:latin typeface="Arial" pitchFamily="34" charset="0"/>
                <a:cs typeface="Arial" pitchFamily="34" charset="0"/>
              </a:rPr>
              <a:t>): </a:t>
            </a:r>
            <a:r>
              <a:rPr lang="vi-VN" dirty="0" smtClean="0">
                <a:latin typeface="Arial" pitchFamily="34" charset="0"/>
                <a:cs typeface="Arial" pitchFamily="34" charset="0"/>
              </a:rPr>
              <a:t>được</a:t>
            </a:r>
            <a:r>
              <a:rPr lang="en-US" dirty="0" smtClean="0">
                <a:latin typeface="Arial" pitchFamily="34" charset="0"/>
                <a:cs typeface="Arial" pitchFamily="34" charset="0"/>
              </a:rPr>
              <a:t> </a:t>
            </a:r>
            <a:r>
              <a:rPr lang="vi-VN" dirty="0" smtClean="0">
                <a:latin typeface="Arial" pitchFamily="34" charset="0"/>
                <a:cs typeface="Arial" pitchFamily="34" charset="0"/>
              </a:rPr>
              <a:t>gọi</a:t>
            </a:r>
            <a:r>
              <a:rPr lang="en-US" dirty="0" smtClean="0">
                <a:latin typeface="Arial" pitchFamily="34" charset="0"/>
                <a:cs typeface="Arial" pitchFamily="34" charset="0"/>
              </a:rPr>
              <a:t> </a:t>
            </a:r>
            <a:r>
              <a:rPr lang="vi-VN" dirty="0" smtClean="0">
                <a:latin typeface="Arial" pitchFamily="34" charset="0"/>
                <a:cs typeface="Arial" pitchFamily="34" charset="0"/>
              </a:rPr>
              <a:t>qua </a:t>
            </a:r>
            <a:r>
              <a:rPr lang="vi-VN" dirty="0">
                <a:latin typeface="Arial" pitchFamily="34" charset="0"/>
                <a:cs typeface="Arial" pitchFamily="34" charset="0"/>
              </a:rPr>
              <a:t>repaint()</a:t>
            </a:r>
          </a:p>
          <a:p>
            <a:r>
              <a:rPr lang="vi-VN" dirty="0" smtClean="0">
                <a:latin typeface="Arial" pitchFamily="34" charset="0"/>
                <a:cs typeface="Arial" pitchFamily="34" charset="0"/>
              </a:rPr>
              <a:t>void </a:t>
            </a:r>
            <a:r>
              <a:rPr lang="vi-VN" dirty="0">
                <a:latin typeface="Arial" pitchFamily="34" charset="0"/>
                <a:cs typeface="Arial" pitchFamily="34" charset="0"/>
              </a:rPr>
              <a:t>paint(Graphicsg): </a:t>
            </a:r>
            <a:r>
              <a:rPr lang="vi-VN" dirty="0" smtClean="0">
                <a:latin typeface="Arial" pitchFamily="34" charset="0"/>
                <a:cs typeface="Arial" pitchFamily="34" charset="0"/>
              </a:rPr>
              <a:t>được</a:t>
            </a:r>
            <a:r>
              <a:rPr lang="en-US" dirty="0" smtClean="0">
                <a:latin typeface="Arial" pitchFamily="34" charset="0"/>
                <a:cs typeface="Arial" pitchFamily="34" charset="0"/>
              </a:rPr>
              <a:t> </a:t>
            </a:r>
            <a:r>
              <a:rPr lang="vi-VN" dirty="0" smtClean="0">
                <a:latin typeface="Arial" pitchFamily="34" charset="0"/>
                <a:cs typeface="Arial" pitchFamily="34" charset="0"/>
              </a:rPr>
              <a:t>gọi</a:t>
            </a:r>
            <a:r>
              <a:rPr lang="en-US" dirty="0" smtClean="0">
                <a:latin typeface="Arial" pitchFamily="34" charset="0"/>
                <a:cs typeface="Arial" pitchFamily="34" charset="0"/>
              </a:rPr>
              <a:t> </a:t>
            </a:r>
            <a:r>
              <a:rPr lang="vi-VN" dirty="0" smtClean="0">
                <a:latin typeface="Arial" pitchFamily="34" charset="0"/>
                <a:cs typeface="Arial" pitchFamily="34" charset="0"/>
              </a:rPr>
              <a:t>qua </a:t>
            </a:r>
            <a:r>
              <a:rPr lang="vi-VN" dirty="0">
                <a:latin typeface="Arial" pitchFamily="34" charset="0"/>
                <a:cs typeface="Arial" pitchFamily="34" charset="0"/>
              </a:rPr>
              <a:t>update()</a:t>
            </a:r>
          </a:p>
          <a:p>
            <a:r>
              <a:rPr lang="en-US" dirty="0" smtClean="0">
                <a:latin typeface="Arial" pitchFamily="34" charset="0"/>
                <a:cs typeface="Arial" pitchFamily="34" charset="0"/>
              </a:rPr>
              <a:t>void </a:t>
            </a:r>
            <a:r>
              <a:rPr lang="en-US" dirty="0" err="1">
                <a:latin typeface="Arial" pitchFamily="34" charset="0"/>
                <a:cs typeface="Arial" pitchFamily="34" charset="0"/>
              </a:rPr>
              <a:t>setBackground</a:t>
            </a:r>
            <a:r>
              <a:rPr lang="en-US" dirty="0">
                <a:latin typeface="Arial" pitchFamily="34" charset="0"/>
                <a:cs typeface="Arial" pitchFamily="34" charset="0"/>
              </a:rPr>
              <a:t>(Color):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màu</a:t>
            </a:r>
            <a:r>
              <a:rPr lang="en-US" dirty="0">
                <a:latin typeface="Arial" pitchFamily="34" charset="0"/>
                <a:cs typeface="Arial" pitchFamily="34" charset="0"/>
              </a:rPr>
              <a:t> </a:t>
            </a:r>
            <a:r>
              <a:rPr lang="en-US" dirty="0" err="1" smtClean="0">
                <a:latin typeface="Arial" pitchFamily="34" charset="0"/>
                <a:cs typeface="Arial" pitchFamily="34" charset="0"/>
              </a:rPr>
              <a:t>nền</a:t>
            </a:r>
            <a:endParaRPr lang="en-US" dirty="0" smtClean="0">
              <a:latin typeface="Arial" pitchFamily="34" charset="0"/>
              <a:cs typeface="Arial" pitchFamily="34" charset="0"/>
            </a:endParaRP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latin typeface="Times New Roman" pitchFamily="18" charset="0"/>
                <a:cs typeface="Times New Roman" pitchFamily="18" charset="0"/>
              </a:rPr>
              <a:t>Các khái niệm cơ bản</a:t>
            </a:r>
            <a:endParaRPr lang="en-US" sz="44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smtClean="0"/>
              <a:t>Hướng đối tượng</a:t>
            </a:r>
          </a:p>
          <a:p>
            <a:r>
              <a:rPr lang="en-US" b="1" smtClean="0"/>
              <a:t>….</a:t>
            </a:r>
          </a:p>
          <a:p>
            <a:r>
              <a:rPr lang="en-US" b="1" smtClean="0"/>
              <a:t>Đa hình, Viết đè, nạp chồng</a:t>
            </a:r>
          </a:p>
          <a:p>
            <a:r>
              <a:rPr lang="vi-VN" b="1" smtClean="0"/>
              <a:t>Kế thừa</a:t>
            </a:r>
            <a:r>
              <a:rPr lang="vi-VN" smtClean="0"/>
              <a:t/>
            </a:r>
            <a:br>
              <a:rPr lang="vi-VN" smtClean="0"/>
            </a:br>
            <a:r>
              <a:rPr lang="vi-VN" smtClean="0"/>
              <a:t>- Trong java,1 class con có thể kế thừa từ 1 class khác ( class cha) .Class con sẽ kế thừa toàn bộ thuộc tính,phương thức mà class cha có</a:t>
            </a:r>
            <a:br>
              <a:rPr lang="vi-VN" smtClean="0"/>
            </a:br>
            <a:r>
              <a:rPr lang="vi-VN" smtClean="0"/>
              <a:t>- Sử dụng từ khóa extends để kế thừa</a:t>
            </a:r>
            <a:endParaRPr lang="en-US" b="1" smtClean="0"/>
          </a:p>
          <a:p>
            <a:pPr>
              <a:buNone/>
            </a:pPr>
            <a:r>
              <a:rPr lang="vi-VN" smtClean="0"/>
              <a:t/>
            </a:r>
            <a:br>
              <a:rPr lang="vi-VN" smtClean="0"/>
            </a:b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r>
              <a:rPr lang="en-US" sz="3600" smtClean="0">
                <a:latin typeface="Arial" pitchFamily="34" charset="0"/>
                <a:cs typeface="Arial" pitchFamily="34" charset="0"/>
              </a:rPr>
              <a:t>Các thành phần của AWT</a:t>
            </a:r>
            <a:endParaRPr lang="en-US" sz="3600">
              <a:latin typeface="Arial" pitchFamily="34" charset="0"/>
              <a:cs typeface="Arial" pitchFamily="34" charset="0"/>
            </a:endParaRPr>
          </a:p>
        </p:txBody>
      </p:sp>
      <p:sp>
        <p:nvSpPr>
          <p:cNvPr id="3" name="Content Placeholder 2"/>
          <p:cNvSpPr>
            <a:spLocks noGrp="1"/>
          </p:cNvSpPr>
          <p:nvPr>
            <p:ph idx="1"/>
          </p:nvPr>
        </p:nvSpPr>
        <p:spPr>
          <a:xfrm>
            <a:off x="457200" y="1447800"/>
            <a:ext cx="8229600" cy="5410200"/>
          </a:xfrm>
        </p:spPr>
        <p:txBody>
          <a:bodyPr>
            <a:normAutofit fontScale="85000" lnSpcReduction="20000"/>
          </a:bodyPr>
          <a:lstStyle/>
          <a:p>
            <a:r>
              <a:rPr lang="en-US" b="1" i="1" smtClean="0">
                <a:latin typeface="Arial" pitchFamily="34" charset="0"/>
                <a:cs typeface="Arial" pitchFamily="34" charset="0"/>
              </a:rPr>
              <a:t>Frame</a:t>
            </a:r>
            <a:r>
              <a:rPr lang="en-US" smtClean="0">
                <a:latin typeface="Arial" pitchFamily="34" charset="0"/>
                <a:cs typeface="Arial" pitchFamily="34" charset="0"/>
              </a:rPr>
              <a:t> là một đối tượng có thể dùng một cách độc lập, hoặc được gắn vào một đối tượng khác như một đối tượng conponent bình thường. Thông thường, Frame được dùng như một cửa sổ của một chương trình độc lập. Các phương thức cơ bản của lớp Frame:</a:t>
            </a:r>
          </a:p>
          <a:p>
            <a:pPr lvl="1"/>
            <a:r>
              <a:rPr lang="en-US" smtClean="0">
                <a:latin typeface="Arial" pitchFamily="34" charset="0"/>
                <a:cs typeface="Arial" pitchFamily="34" charset="0"/>
              </a:rPr>
              <a:t>Frame(): Khởi tạo không tham số.</a:t>
            </a:r>
          </a:p>
          <a:p>
            <a:pPr lvl="1"/>
            <a:r>
              <a:rPr lang="en-US" smtClean="0">
                <a:latin typeface="Arial" pitchFamily="34" charset="0"/>
                <a:cs typeface="Arial" pitchFamily="34" charset="0"/>
              </a:rPr>
              <a:t>Frame(String): Khởi tạo với tham số là dòng tiêu đề của frame.</a:t>
            </a:r>
          </a:p>
          <a:p>
            <a:pPr lvl="1"/>
            <a:r>
              <a:rPr lang="en-US" smtClean="0">
                <a:latin typeface="Arial" pitchFamily="34" charset="0"/>
                <a:cs typeface="Arial" pitchFamily="34" charset="0"/>
              </a:rPr>
              <a:t>setSize(int, int): Định kích cỡ của frame, tham số tương ứng là chiều rộng và chiều cao của frame.</a:t>
            </a:r>
          </a:p>
          <a:p>
            <a:pPr lvl="1"/>
            <a:r>
              <a:rPr lang="en-US" smtClean="0">
                <a:latin typeface="Arial" pitchFamily="34" charset="0"/>
                <a:cs typeface="Arial" pitchFamily="34" charset="0"/>
              </a:rPr>
              <a:t>setBounds(x,y,width,hight);</a:t>
            </a:r>
          </a:p>
          <a:p>
            <a:pPr lvl="1"/>
            <a:r>
              <a:rPr lang="en-US" smtClean="0">
                <a:latin typeface="Arial" pitchFamily="34" charset="0"/>
                <a:cs typeface="Arial" pitchFamily="34" charset="0"/>
              </a:rPr>
              <a:t>pack();</a:t>
            </a:r>
          </a:p>
          <a:p>
            <a:pPr lvl="1"/>
            <a:r>
              <a:rPr lang="en-US" smtClean="0">
                <a:latin typeface="Arial" pitchFamily="34" charset="0"/>
                <a:cs typeface="Arial" pitchFamily="34" charset="0"/>
              </a:rPr>
              <a:t>setVisible(boolean): Cho phép frame xuất hiện hay ẩn đi trên màn hình.</a:t>
            </a:r>
          </a:p>
          <a:p>
            <a:pPr lvl="1"/>
            <a:r>
              <a:rPr lang="en-US" smtClean="0">
                <a:latin typeface="Arial" pitchFamily="34" charset="0"/>
                <a:cs typeface="Arial" pitchFamily="34" charset="0"/>
              </a:rPr>
              <a:t>setTitle(String)/getTitle(): Truy nhập thuộc tính dòng tiêu đề của frame.</a:t>
            </a:r>
          </a:p>
          <a:p>
            <a:pPr lvl="1"/>
            <a:r>
              <a:rPr lang="en-US" smtClean="0">
                <a:latin typeface="Arial" pitchFamily="34" charset="0"/>
                <a:cs typeface="Arial" pitchFamily="34" charset="0"/>
              </a:rPr>
              <a:t>setResizable(boolean): Thiết lập thuộc tính cho phép thay đổi kích cỡ frame.</a:t>
            </a:r>
          </a:p>
          <a:p>
            <a:pPr lvl="1"/>
            <a:r>
              <a:rPr lang="en-US" smtClean="0">
                <a:latin typeface="Arial" pitchFamily="34" charset="0"/>
                <a:cs typeface="Arial" pitchFamily="34" charset="0"/>
              </a:rPr>
              <a:t>setIconImage(Image): Thiết lập ảnh icon ở góc trên (biểu tượng) của frame.</a:t>
            </a:r>
          </a:p>
          <a:p>
            <a:pPr lvl="1">
              <a:buNone/>
            </a:pP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p:txBody>
          <a:bodyPr/>
          <a:lstStyle/>
          <a:p>
            <a:r>
              <a:rPr lang="en-US" b="1" i="1" smtClean="0">
                <a:latin typeface="Arial" pitchFamily="34" charset="0"/>
                <a:cs typeface="Arial" pitchFamily="34" charset="0"/>
              </a:rPr>
              <a:t>Panel</a:t>
            </a:r>
            <a:endParaRPr lang="en-US" smtClean="0">
              <a:latin typeface="Arial" pitchFamily="34" charset="0"/>
              <a:cs typeface="Arial" pitchFamily="34" charset="0"/>
            </a:endParaRPr>
          </a:p>
          <a:p>
            <a:r>
              <a:rPr lang="en-US" smtClean="0">
                <a:latin typeface="Arial" pitchFamily="34" charset="0"/>
                <a:cs typeface="Arial" pitchFamily="34" charset="0"/>
              </a:rPr>
              <a:t>Panel cũng là một dang khung chứa, nhưng khá đơn giản. Panel chỉ dùng để nhóm các đối tượng giao diện với nhau. Thông thường, panel được dùng trong một cửa sổ của Frame hoặc một ứng dụng khác. Các phương thức cơ bản của lớp Panel, ngoài các phương thức chung của container:</a:t>
            </a:r>
          </a:p>
          <a:p>
            <a:r>
              <a:rPr lang="en-US" smtClean="0">
                <a:latin typeface="Arial" pitchFamily="34" charset="0"/>
                <a:cs typeface="Arial" pitchFamily="34" charset="0"/>
              </a:rPr>
              <a:t>Panel(): Khởi tạo không tham số.</a:t>
            </a:r>
          </a:p>
          <a:p>
            <a:r>
              <a:rPr lang="en-US" smtClean="0">
                <a:latin typeface="Arial" pitchFamily="34" charset="0"/>
                <a:cs typeface="Arial" pitchFamily="34" charset="0"/>
              </a:rPr>
              <a:t>VD:</a:t>
            </a:r>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a:xfrm>
            <a:off x="533400" y="1371600"/>
            <a:ext cx="8229600" cy="5257800"/>
          </a:xfrm>
        </p:spPr>
        <p:txBody>
          <a:bodyPr>
            <a:normAutofit/>
          </a:bodyPr>
          <a:lstStyle/>
          <a:p>
            <a:r>
              <a:rPr lang="en-US" b="1" i="1" smtClean="0">
                <a:latin typeface="Arial" pitchFamily="34" charset="0"/>
                <a:cs typeface="Arial" pitchFamily="34" charset="0"/>
              </a:rPr>
              <a:t>Dialog</a:t>
            </a:r>
            <a:endParaRPr lang="en-US" smtClean="0">
              <a:latin typeface="Arial" pitchFamily="34" charset="0"/>
              <a:cs typeface="Arial" pitchFamily="34" charset="0"/>
            </a:endParaRPr>
          </a:p>
          <a:p>
            <a:pPr lvl="1"/>
            <a:r>
              <a:rPr lang="en-US" smtClean="0">
                <a:latin typeface="Arial" pitchFamily="34" charset="0"/>
                <a:cs typeface="Arial" pitchFamily="34" charset="0"/>
              </a:rPr>
              <a:t>Dialog là một đối tượng cửa sổ con của một cửa sổ chương trình chính. Do vậy, Dialog chỉ được sử dụng kèm với một Frame. Có hai dạng Dialog:</a:t>
            </a:r>
          </a:p>
          <a:p>
            <a:pPr lvl="1"/>
            <a:r>
              <a:rPr lang="en-US" smtClean="0">
                <a:latin typeface="Arial" pitchFamily="34" charset="0"/>
                <a:cs typeface="Arial" pitchFamily="34" charset="0"/>
              </a:rPr>
              <a:t>Modal: Khi hiện của sổ dialog, các cửa sổ khác của chương trình sẽ bị khoá lại, không thao tác được, chỉ thao tác được trên cửa sổ dialog.</a:t>
            </a:r>
          </a:p>
          <a:p>
            <a:pPr lvl="1"/>
            <a:r>
              <a:rPr lang="en-US" smtClean="0">
                <a:latin typeface="Arial" pitchFamily="34" charset="0"/>
                <a:cs typeface="Arial" pitchFamily="34" charset="0"/>
              </a:rPr>
              <a:t> Non-modal: Không khoá các cửa sổ khác. Khi dialog xuất hiện, người dùng vẫn có thể chuyển sang thao tác trên các cửa sổ khác, nếu cần.</a:t>
            </a:r>
          </a:p>
          <a:p>
            <a:endParaRPr lang="en-US" smtClean="0"/>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77500" lnSpcReduction="20000"/>
          </a:bodyPr>
          <a:lstStyle/>
          <a:p>
            <a:r>
              <a:rPr lang="en-US" b="1" i="1" smtClean="0">
                <a:latin typeface="Arial" pitchFamily="34" charset="0"/>
                <a:cs typeface="Arial" pitchFamily="34" charset="0"/>
              </a:rPr>
              <a:t>Dialog</a:t>
            </a:r>
            <a:endParaRPr lang="en-US" i="1" smtClean="0">
              <a:latin typeface="Arial" pitchFamily="34" charset="0"/>
              <a:cs typeface="Arial" pitchFamily="34" charset="0"/>
            </a:endParaRPr>
          </a:p>
          <a:p>
            <a:r>
              <a:rPr lang="en-US" i="1" smtClean="0">
                <a:latin typeface="Arial" pitchFamily="34" charset="0"/>
                <a:cs typeface="Arial" pitchFamily="34" charset="0"/>
              </a:rPr>
              <a:t>Các phương thức cơ bản của lớp Dialog:</a:t>
            </a:r>
            <a:endParaRPr lang="en-US" smtClean="0">
              <a:latin typeface="Arial" pitchFamily="34" charset="0"/>
              <a:cs typeface="Arial" pitchFamily="34" charset="0"/>
            </a:endParaRPr>
          </a:p>
          <a:p>
            <a:pPr lvl="1"/>
            <a:r>
              <a:rPr lang="en-US" smtClean="0">
                <a:latin typeface="Arial" pitchFamily="34" charset="0"/>
                <a:cs typeface="Arial" pitchFamily="34" charset="0"/>
              </a:rPr>
              <a:t>Dialog(Frame, boolean): Khởi tạo dialog, tham số thứ nhất là frame chứa dialog, tham số thứ hai xác định dialog có là modal hay không.</a:t>
            </a:r>
          </a:p>
          <a:p>
            <a:pPr lvl="1"/>
            <a:r>
              <a:rPr lang="en-US" smtClean="0">
                <a:latin typeface="Arial" pitchFamily="34" charset="0"/>
                <a:cs typeface="Arial" pitchFamily="34" charset="0"/>
              </a:rPr>
              <a:t>Dialog(Frame, String, boolean): Khởi tạo dialog, thêm tham số thứ hai là dòng tiêu đề của dialog.</a:t>
            </a:r>
          </a:p>
          <a:p>
            <a:pPr lvl="1"/>
            <a:r>
              <a:rPr lang="en-US" smtClean="0">
                <a:latin typeface="Arial" pitchFamily="34" charset="0"/>
                <a:cs typeface="Arial" pitchFamily="34" charset="0"/>
              </a:rPr>
              <a:t>setVisible(boolean): Thiết lập trạng thái hiển thị hoặc ẩn dialog trên màn hình.</a:t>
            </a:r>
          </a:p>
          <a:p>
            <a:pPr lvl="1"/>
            <a:r>
              <a:rPr lang="en-US" smtClean="0">
                <a:latin typeface="Arial" pitchFamily="34" charset="0"/>
                <a:cs typeface="Arial" pitchFamily="34" charset="0"/>
              </a:rPr>
              <a:t>setSize(int, int): Định kích cỡ cho dialog, các tham số tương ứng là chiều rộng và chiều cao của dialog.</a:t>
            </a:r>
          </a:p>
          <a:p>
            <a:pPr lvl="1"/>
            <a:r>
              <a:rPr lang="en-US" smtClean="0">
                <a:latin typeface="Arial" pitchFamily="34" charset="0"/>
                <a:cs typeface="Arial" pitchFamily="34" charset="0"/>
              </a:rPr>
              <a:t>setTitle(String)/getTitle(): Truy nhập thuộc tính dòng tiêu đề của dialog.</a:t>
            </a:r>
          </a:p>
          <a:p>
            <a:pPr lvl="1"/>
            <a:r>
              <a:rPr lang="en-US" smtClean="0">
                <a:latin typeface="Arial" pitchFamily="34" charset="0"/>
                <a:cs typeface="Arial" pitchFamily="34" charset="0"/>
              </a:rPr>
              <a:t>setResizable(boolean): Thiết lập thuộc tính cho phép thay đổi kích cỡ của dialog.</a:t>
            </a:r>
          </a:p>
          <a:p>
            <a:pPr lvl="1"/>
            <a:r>
              <a:rPr lang="en-US" smtClean="0">
                <a:latin typeface="Arial" pitchFamily="34" charset="0"/>
                <a:cs typeface="Arial" pitchFamily="34" charset="0"/>
              </a:rPr>
              <a:t>setLayout(Layout): Thiết lập chế độ hiển thị các đối tượng chứa trong dialog.</a:t>
            </a:r>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sz="4000">
              <a:latin typeface="Arial" pitchFamily="34" charset="0"/>
              <a:cs typeface="Arial" pitchFamily="34" charset="0"/>
            </a:endParaRPr>
          </a:p>
        </p:txBody>
      </p:sp>
      <p:sp>
        <p:nvSpPr>
          <p:cNvPr id="3" name="Content Placeholder 2"/>
          <p:cNvSpPr>
            <a:spLocks noGrp="1"/>
          </p:cNvSpPr>
          <p:nvPr>
            <p:ph idx="1"/>
          </p:nvPr>
        </p:nvSpPr>
        <p:spPr/>
        <p:txBody>
          <a:bodyPr>
            <a:normAutofit fontScale="77500" lnSpcReduction="20000"/>
          </a:bodyPr>
          <a:lstStyle/>
          <a:p>
            <a:r>
              <a:rPr lang="en-US" b="1" i="1" smtClean="0">
                <a:latin typeface="Arial" pitchFamily="34" charset="0"/>
                <a:cs typeface="Arial" pitchFamily="34" charset="0"/>
              </a:rPr>
              <a:t>Label</a:t>
            </a:r>
            <a:endParaRPr lang="en-US" smtClean="0">
              <a:latin typeface="Arial" pitchFamily="34" charset="0"/>
              <a:cs typeface="Arial" pitchFamily="34" charset="0"/>
            </a:endParaRPr>
          </a:p>
          <a:p>
            <a:r>
              <a:rPr lang="en-US" smtClean="0">
                <a:latin typeface="Arial" pitchFamily="34" charset="0"/>
                <a:cs typeface="Arial" pitchFamily="34" charset="0"/>
              </a:rPr>
              <a:t>Label (nhãn) là một đối tượng để hiển thị văn bản tĩnh, những văn bản mà người dùng không thể thay đổi trực tiếp được. Các phương thức cơ bản của Label:</a:t>
            </a:r>
          </a:p>
          <a:p>
            <a:r>
              <a:rPr lang="en-US" smtClean="0">
                <a:latin typeface="Arial" pitchFamily="34" charset="0"/>
                <a:cs typeface="Arial" pitchFamily="34" charset="0"/>
              </a:rPr>
              <a:t>• Label(): Khởi tạo một nhãn rỗng.</a:t>
            </a:r>
          </a:p>
          <a:p>
            <a:r>
              <a:rPr lang="en-US" smtClean="0">
                <a:latin typeface="Arial" pitchFamily="34" charset="0"/>
                <a:cs typeface="Arial" pitchFamily="34" charset="0"/>
              </a:rPr>
              <a:t>• Label(String): Khởi tạo một nhãn với nội dung văn bản là tham số đầu vào.</a:t>
            </a:r>
          </a:p>
          <a:p>
            <a:r>
              <a:rPr lang="en-US" smtClean="0">
                <a:latin typeface="Arial" pitchFamily="34" charset="0"/>
                <a:cs typeface="Arial" pitchFamily="34" charset="0"/>
              </a:rPr>
              <a:t>• Label(String, int): Khởi tạo một nhãn có nội dung sẵn, tham số thứ hai xác định cách căn lề của nhãn so với khung chứa, bao gồm {Label.CENTER, Label.LEFT, Label.RIGHT}.</a:t>
            </a:r>
          </a:p>
          <a:p>
            <a:r>
              <a:rPr lang="en-US" smtClean="0">
                <a:latin typeface="Arial" pitchFamily="34" charset="0"/>
                <a:cs typeface="Arial" pitchFamily="34" charset="0"/>
              </a:rPr>
              <a:t>• setText(String)/getText(): Truy nhập nội dung văn bản của nhãn.</a:t>
            </a:r>
          </a:p>
          <a:p>
            <a:r>
              <a:rPr lang="en-US" smtClean="0">
                <a:latin typeface="Arial" pitchFamily="34" charset="0"/>
                <a:cs typeface="Arial" pitchFamily="34" charset="0"/>
              </a:rPr>
              <a:t>• setAlignment(int)/getAlignment(): Truy nhập thuộc tính căn lề của nhãn.</a:t>
            </a:r>
          </a:p>
          <a:p>
            <a:r>
              <a:rPr lang="en-US" smtClean="0">
                <a:latin typeface="Arial" pitchFamily="34" charset="0"/>
                <a:cs typeface="Arial" pitchFamily="34" charset="0"/>
              </a:rPr>
              <a:t>• setFont(Font): Định dạng phông chữ của nhãn.</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686800" cy="4770120"/>
          </a:xfrm>
        </p:spPr>
        <p:txBody>
          <a:bodyPr>
            <a:noAutofit/>
          </a:bodyPr>
          <a:lstStyle/>
          <a:p>
            <a:r>
              <a:rPr lang="en-US" sz="2000" b="1" i="1" smtClean="0">
                <a:latin typeface="Arial" pitchFamily="34" charset="0"/>
                <a:cs typeface="Arial" pitchFamily="34" charset="0"/>
              </a:rPr>
              <a:t>TextField và TextArea</a:t>
            </a:r>
            <a:endParaRPr lang="en-US" sz="2000" smtClean="0">
              <a:latin typeface="Arial" pitchFamily="34" charset="0"/>
              <a:cs typeface="Arial" pitchFamily="34" charset="0"/>
            </a:endParaRPr>
          </a:p>
          <a:p>
            <a:pPr>
              <a:lnSpc>
                <a:spcPct val="120000"/>
              </a:lnSpc>
            </a:pPr>
            <a:r>
              <a:rPr lang="en-US" sz="2000" smtClean="0">
                <a:latin typeface="Arial" pitchFamily="34" charset="0"/>
                <a:cs typeface="Arial" pitchFamily="34" charset="0"/>
              </a:rPr>
              <a:t>Đây là hai đối tượng dùng để biểu diễn văn bản và người dùng có thể thay đổi nội dung văn bản chứa trong chúng. Điểm khác biệt là TextField chỉ cho phép một dòng văn bản, trong khi TextArea cho phép chứa nhiều dòng văn bản. Các phương thức chung của hai lớp này:</a:t>
            </a:r>
          </a:p>
          <a:p>
            <a:pPr>
              <a:lnSpc>
                <a:spcPct val="120000"/>
              </a:lnSpc>
            </a:pPr>
            <a:r>
              <a:rPr lang="en-US" sz="2000" smtClean="0">
                <a:latin typeface="Arial" pitchFamily="34" charset="0"/>
                <a:cs typeface="Arial" pitchFamily="34" charset="0"/>
              </a:rPr>
              <a:t>setText(String)/getText(): Truy nhập thuộc tính nội dung văn bản chứa trong ô.</a:t>
            </a:r>
          </a:p>
          <a:p>
            <a:pPr>
              <a:lnSpc>
                <a:spcPct val="120000"/>
              </a:lnSpc>
            </a:pPr>
            <a:r>
              <a:rPr lang="en-US" sz="2000" smtClean="0">
                <a:latin typeface="Arial" pitchFamily="34" charset="0"/>
                <a:cs typeface="Arial" pitchFamily="34" charset="0"/>
              </a:rPr>
              <a:t>getSelectedText(): Trả về chuỗi văn bản được bôi đen (đánh dấu chọn) trong ô.</a:t>
            </a:r>
          </a:p>
          <a:p>
            <a:pPr>
              <a:lnSpc>
                <a:spcPct val="120000"/>
              </a:lnSpc>
            </a:pPr>
            <a:r>
              <a:rPr lang="en-US" sz="2000" smtClean="0">
                <a:latin typeface="Arial" pitchFamily="34" charset="0"/>
                <a:cs typeface="Arial" pitchFamily="34" charset="0"/>
              </a:rPr>
              <a:t>getSelectedStart(): Trả về vị trí kí tự đầu trong vùng được đánh dấu chọn (tính từ 0).</a:t>
            </a:r>
          </a:p>
          <a:p>
            <a:pPr>
              <a:lnSpc>
                <a:spcPct val="120000"/>
              </a:lnSpc>
            </a:pPr>
            <a:r>
              <a:rPr lang="en-US" sz="2000" smtClean="0">
                <a:latin typeface="Arial" pitchFamily="34" charset="0"/>
                <a:cs typeface="Arial" pitchFamily="34" charset="0"/>
              </a:rPr>
              <a:t>getSelectedEnd(): Trả về vị trí kí tự cuối trong vùng được đánh dấu chọn (tính từ 0).</a:t>
            </a:r>
          </a:p>
          <a:p>
            <a:pPr>
              <a:lnSpc>
                <a:spcPct val="120000"/>
              </a:lnSpc>
            </a:pPr>
            <a:r>
              <a:rPr lang="en-US" sz="2000" smtClean="0">
                <a:latin typeface="Arial" pitchFamily="34" charset="0"/>
                <a:cs typeface="Arial" pitchFamily="34" charset="0"/>
              </a:rPr>
              <a:t>selectAll(): Đánh dấu chọn toàn văn bản.</a:t>
            </a:r>
          </a:p>
          <a:p>
            <a:pPr>
              <a:lnSpc>
                <a:spcPct val="120000"/>
              </a:lnSpc>
            </a:pPr>
            <a:r>
              <a:rPr lang="en-US" sz="2000" smtClean="0">
                <a:latin typeface="Arial" pitchFamily="34" charset="0"/>
                <a:cs typeface="Arial" pitchFamily="34" charset="0"/>
              </a:rPr>
              <a:t>setEditable(boolean): Xác định vùng văn bản có thể edit được hay không.</a:t>
            </a:r>
          </a:p>
          <a:p>
            <a:pPr>
              <a:lnSpc>
                <a:spcPct val="120000"/>
              </a:lnSpc>
            </a:pPr>
            <a:endParaRPr lang="en-US" sz="2000" smtClean="0"/>
          </a:p>
          <a:p>
            <a:pPr>
              <a:buNone/>
            </a:pPr>
            <a:endParaRPr lang="en-US" sz="2000"/>
          </a:p>
        </p:txBody>
      </p:sp>
      <p:sp>
        <p:nvSpPr>
          <p:cNvPr id="4" name="Slide Number Placeholder 3"/>
          <p:cNvSpPr>
            <a:spLocks noGrp="1"/>
          </p:cNvSpPr>
          <p:nvPr>
            <p:ph type="sldNum" sz="quarter" idx="12"/>
          </p:nvPr>
        </p:nvSpPr>
        <p:spPr/>
        <p:txBody>
          <a:bodyPr/>
          <a:lstStyle/>
          <a:p>
            <a:fld id="{C3A67AEA-BCC7-46E0-99F2-CE9411619494}" type="slidenum">
              <a:rPr lang="en-US" smtClean="0"/>
              <a:pPr/>
              <a:t>45</a:t>
            </a:fld>
            <a:endParaRPr lang="en-US"/>
          </a:p>
        </p:txBody>
      </p:sp>
      <p:sp>
        <p:nvSpPr>
          <p:cNvPr id="5" name="Title 1"/>
          <p:cNvSpPr>
            <a:spLocks noGrp="1"/>
          </p:cNvSpPr>
          <p:nvPr>
            <p:ph type="title"/>
          </p:nvPr>
        </p:nvSpPr>
        <p:spPr>
          <a:xfrm>
            <a:off x="381000" y="304800"/>
            <a:ext cx="8229600" cy="1143000"/>
          </a:xfrm>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sz="4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smtClean="0">
                <a:latin typeface="Arial" pitchFamily="34" charset="0"/>
                <a:cs typeface="Arial" pitchFamily="34" charset="0"/>
              </a:rPr>
              <a:t>Các phương thức khác của lớp TextField:</a:t>
            </a:r>
          </a:p>
          <a:p>
            <a:r>
              <a:rPr lang="en-US" smtClean="0">
                <a:latin typeface="Arial" pitchFamily="34" charset="0"/>
                <a:cs typeface="Arial" pitchFamily="34" charset="0"/>
              </a:rPr>
              <a:t>TextField(): Khởi tạo một ô văn bản rỗng.</a:t>
            </a:r>
          </a:p>
          <a:p>
            <a:r>
              <a:rPr lang="en-US" smtClean="0">
                <a:latin typeface="Arial" pitchFamily="34" charset="0"/>
                <a:cs typeface="Arial" pitchFamily="34" charset="0"/>
              </a:rPr>
              <a:t>TextField(int): Khởi tạo một ô văn bản rỗng, độ rộng xác định bởi tham số vào.</a:t>
            </a:r>
          </a:p>
          <a:p>
            <a:r>
              <a:rPr lang="en-US" smtClean="0">
                <a:latin typeface="Arial" pitchFamily="34" charset="0"/>
                <a:cs typeface="Arial" pitchFamily="34" charset="0"/>
              </a:rPr>
              <a:t>TextField(String): Khởi tạo một ô văn bản có nội dung xác định bởi tham số đầu vào.</a:t>
            </a:r>
          </a:p>
          <a:p>
            <a:r>
              <a:rPr lang="en-US" smtClean="0">
                <a:latin typeface="Arial" pitchFamily="34" charset="0"/>
                <a:cs typeface="Arial" pitchFamily="34" charset="0"/>
              </a:rPr>
              <a:t>TextField(String, int): Khởi tạo vởi nội dung có sẵn, độ rộng xác định.</a:t>
            </a:r>
          </a:p>
          <a:p>
            <a:r>
              <a:rPr lang="en-US" smtClean="0">
                <a:latin typeface="Arial" pitchFamily="34" charset="0"/>
                <a:cs typeface="Arial" pitchFamily="34" charset="0"/>
              </a:rPr>
              <a:t>setEchoChar(char)/getEchoChar(): Truy nhập thuộc tính là kí tự thay thế văn bản trong ô. Thuộc tính này được dùng khi ta cần che dấu thông tin văn bản, ví dụ, ô gõ mật khẩu của chương trình.</a:t>
            </a:r>
          </a:p>
          <a:p>
            <a:r>
              <a:rPr lang="en-US" smtClean="0">
                <a:latin typeface="Arial" pitchFamily="34" charset="0"/>
                <a:cs typeface="Arial" pitchFamily="34" charset="0"/>
              </a:rPr>
              <a:t>getColums(): Trả về độ rộng của ô văn bản.</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46</a:t>
            </a:fld>
            <a:endParaRPr lang="en-US"/>
          </a:p>
        </p:txBody>
      </p:sp>
      <p:sp>
        <p:nvSpPr>
          <p:cNvPr id="5" name="Title 1"/>
          <p:cNvSpPr>
            <a:spLocks noGrp="1"/>
          </p:cNvSpPr>
          <p:nvPr>
            <p:ph type="title"/>
          </p:nvPr>
        </p:nvSpPr>
        <p:spPr>
          <a:xfrm>
            <a:off x="457200" y="704088"/>
            <a:ext cx="8229600" cy="1143000"/>
          </a:xfrm>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sz="4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70000" lnSpcReduction="20000"/>
          </a:bodyPr>
          <a:lstStyle/>
          <a:p>
            <a:pPr>
              <a:buNone/>
            </a:pPr>
            <a:r>
              <a:rPr lang="en-US" b="1" i="1" smtClean="0">
                <a:latin typeface="Arial" pitchFamily="34" charset="0"/>
                <a:cs typeface="Arial" pitchFamily="34" charset="0"/>
              </a:rPr>
              <a:t>Các phương thức khác của lớp TextArea</a:t>
            </a:r>
            <a:r>
              <a:rPr lang="en-US" i="1" smtClean="0">
                <a:latin typeface="Arial" pitchFamily="34" charset="0"/>
                <a:cs typeface="Arial" pitchFamily="34" charset="0"/>
              </a:rPr>
              <a:t>:</a:t>
            </a:r>
            <a:endParaRPr lang="en-US" smtClean="0">
              <a:latin typeface="Arial" pitchFamily="34" charset="0"/>
              <a:cs typeface="Arial" pitchFamily="34" charset="0"/>
            </a:endParaRPr>
          </a:p>
          <a:p>
            <a:pPr>
              <a:buNone/>
            </a:pPr>
            <a:r>
              <a:rPr lang="en-US" smtClean="0">
                <a:latin typeface="Arial" pitchFamily="34" charset="0"/>
                <a:cs typeface="Arial" pitchFamily="34" charset="0"/>
              </a:rPr>
              <a:t>• TextArea(): Khởi tạo một vùng văn bản rỗng.</a:t>
            </a:r>
          </a:p>
          <a:p>
            <a:pPr>
              <a:buNone/>
            </a:pPr>
            <a:r>
              <a:rPr lang="en-US" smtClean="0">
                <a:latin typeface="Arial" pitchFamily="34" charset="0"/>
                <a:cs typeface="Arial" pitchFamily="34" charset="0"/>
              </a:rPr>
              <a:t>• TextArea(int, int): Khởi tạo một vùng văn bản rỗng, kích cỡ (số dòng, số cột) xác định bởi tham số vào.</a:t>
            </a:r>
          </a:p>
          <a:p>
            <a:pPr>
              <a:buNone/>
            </a:pPr>
            <a:r>
              <a:rPr lang="en-US" smtClean="0">
                <a:latin typeface="Arial" pitchFamily="34" charset="0"/>
                <a:cs typeface="Arial" pitchFamily="34" charset="0"/>
              </a:rPr>
              <a:t>• TextArea(String): Khởi tạo một vùng văn bản có nội dung xác định bởi tham số đầu vào.</a:t>
            </a:r>
          </a:p>
          <a:p>
            <a:pPr>
              <a:buNone/>
            </a:pPr>
            <a:r>
              <a:rPr lang="en-US" smtClean="0">
                <a:latin typeface="Arial" pitchFamily="34" charset="0"/>
                <a:cs typeface="Arial" pitchFamily="34" charset="0"/>
              </a:rPr>
              <a:t>• TextArea(String, int, int): Khởi tạo vùng văn bản với nội dung có sẵn, độ rộng xác định.</a:t>
            </a:r>
          </a:p>
          <a:p>
            <a:pPr>
              <a:buNone/>
            </a:pPr>
            <a:r>
              <a:rPr lang="en-US" smtClean="0">
                <a:latin typeface="Arial" pitchFamily="34" charset="0"/>
                <a:cs typeface="Arial" pitchFamily="34" charset="0"/>
              </a:rPr>
              <a:t>• appendText(String): Thêm một đoạn văn bản vào cuối đoạn văn bản trong vùng.</a:t>
            </a:r>
          </a:p>
          <a:p>
            <a:pPr>
              <a:buNone/>
            </a:pPr>
            <a:r>
              <a:rPr lang="en-US" smtClean="0">
                <a:latin typeface="Arial" pitchFamily="34" charset="0"/>
                <a:cs typeface="Arial" pitchFamily="34" charset="0"/>
              </a:rPr>
              <a:t>• insertText(String, int): Chèn một đoạn văn bản vào vị trí xác định (tham số thứ hai) của vùng văn bản.</a:t>
            </a:r>
          </a:p>
          <a:p>
            <a:pPr>
              <a:buNone/>
            </a:pPr>
            <a:r>
              <a:rPr lang="en-US" smtClean="0">
                <a:latin typeface="Arial" pitchFamily="34" charset="0"/>
                <a:cs typeface="Arial" pitchFamily="34" charset="0"/>
              </a:rPr>
              <a:t>• replaceText(String, int, int): Thay thế một đoạn văn bản trong vùng, đánh dấu bằng vị trí bắt đầu và vị trí kết thúc (tham số thứ hai và thứ ba), bằng một đoạn văn bản mới (tham số thứ nhất).</a:t>
            </a:r>
          </a:p>
          <a:p>
            <a:pPr>
              <a:buNone/>
            </a:pPr>
            <a:r>
              <a:rPr lang="en-US" smtClean="0">
                <a:latin typeface="Arial" pitchFamily="34" charset="0"/>
                <a:cs typeface="Arial" pitchFamily="34" charset="0"/>
              </a:rPr>
              <a:t>• getRows()/getColums(): Trả về số dòng/cột của vùng văn bản.</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itchFamily="34" charset="0"/>
                <a:cs typeface="Arial" pitchFamily="34" charset="0"/>
              </a:rPr>
              <a:t>Các thành phần của AWT</a:t>
            </a:r>
            <a:br>
              <a:rPr lang="en-US" smtClean="0">
                <a:latin typeface="Arial" pitchFamily="34" charset="0"/>
                <a:cs typeface="Arial" pitchFamily="34" charset="0"/>
              </a:rPr>
            </a:br>
            <a:r>
              <a:rPr lang="en-US" sz="4000" smtClean="0">
                <a:latin typeface="Arial" pitchFamily="34" charset="0"/>
                <a:cs typeface="Arial" pitchFamily="34" charset="0"/>
              </a:rPr>
              <a:t>-Các đối tượng cơ bản</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10000"/>
          </a:bodyPr>
          <a:lstStyle/>
          <a:p>
            <a:r>
              <a:rPr lang="en-US" b="1" i="1" smtClean="0">
                <a:latin typeface="Arial" pitchFamily="34" charset="0"/>
                <a:cs typeface="Arial" pitchFamily="34" charset="0"/>
              </a:rPr>
              <a:t>Button</a:t>
            </a:r>
            <a:endParaRPr lang="en-US" smtClean="0">
              <a:latin typeface="Arial" pitchFamily="34" charset="0"/>
              <a:cs typeface="Arial" pitchFamily="34" charset="0"/>
            </a:endParaRPr>
          </a:p>
          <a:p>
            <a:r>
              <a:rPr lang="en-US" smtClean="0">
                <a:latin typeface="Arial" pitchFamily="34" charset="0"/>
                <a:cs typeface="Arial" pitchFamily="34" charset="0"/>
              </a:rPr>
              <a:t>Button là đối tượng nút lệnh, dùng để thực hiện một nhiệm vụ xác định. Các phương thức cơ bản của nút nhấn:</a:t>
            </a:r>
          </a:p>
          <a:p>
            <a:r>
              <a:rPr lang="en-US" smtClean="0">
                <a:latin typeface="Arial" pitchFamily="34" charset="0"/>
                <a:cs typeface="Arial" pitchFamily="34" charset="0"/>
              </a:rPr>
              <a:t>• Button(String): Khởi tạo nút nhấn với tên xác định trên nút.</a:t>
            </a:r>
          </a:p>
          <a:p>
            <a:r>
              <a:rPr lang="en-US" smtClean="0">
                <a:latin typeface="Arial" pitchFamily="34" charset="0"/>
                <a:cs typeface="Arial" pitchFamily="34" charset="0"/>
              </a:rPr>
              <a:t>• setLabel(String)/getLabel():  Truy nhập tên của nút nhấn. </a:t>
            </a:r>
          </a:p>
          <a:p>
            <a:r>
              <a:rPr lang="en-US" smtClean="0">
                <a:latin typeface="Arial" pitchFamily="34" charset="0"/>
                <a:cs typeface="Arial" pitchFamily="34" charset="0"/>
              </a:rPr>
              <a:t>Kiểu sự kiện: ActionEvent</a:t>
            </a:r>
          </a:p>
          <a:p>
            <a:r>
              <a:rPr lang="en-US" smtClean="0">
                <a:latin typeface="Arial" pitchFamily="34" charset="0"/>
                <a:cs typeface="Arial" pitchFamily="34" charset="0"/>
              </a:rPr>
              <a:t>Giao diện cài đặt: ActionListener</a:t>
            </a:r>
          </a:p>
          <a:p>
            <a:r>
              <a:rPr lang="en-US" smtClean="0">
                <a:latin typeface="Arial" pitchFamily="34" charset="0"/>
                <a:cs typeface="Arial" pitchFamily="34" charset="0"/>
              </a:rPr>
              <a:t>Phương thức xử lí: actionPerformed(ActionEvent); </a:t>
            </a:r>
          </a:p>
          <a:p>
            <a:endParaRPr lang="en-US" smtClean="0"/>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A67AEA-BCC7-46E0-99F2-CE9411619494}" type="slidenum">
              <a:rPr lang="en-US" smtClean="0"/>
              <a:pPr/>
              <a:t>49</a:t>
            </a:fld>
            <a:endParaRPr lang="en-US"/>
          </a:p>
        </p:txBody>
      </p:sp>
      <p:sp>
        <p:nvSpPr>
          <p:cNvPr id="5" name="Title 1"/>
          <p:cNvSpPr>
            <a:spLocks noGrp="1"/>
          </p:cNvSpPr>
          <p:nvPr>
            <p:ph type="title"/>
          </p:nvPr>
        </p:nvSpPr>
        <p:spPr>
          <a:xfrm>
            <a:off x="381000" y="228600"/>
            <a:ext cx="8229600" cy="1143000"/>
          </a:xfrm>
        </p:spPr>
        <p:txBody>
          <a:bodyPr>
            <a:normAutofit/>
          </a:bodyPr>
          <a:lstStyle/>
          <a:p>
            <a:r>
              <a:rPr lang="en-US" b="1" smtClean="0">
                <a:latin typeface="Arial" pitchFamily="34" charset="0"/>
                <a:cs typeface="Arial" pitchFamily="34" charset="0"/>
              </a:rPr>
              <a:t>Lựa chọn(Choice )</a:t>
            </a:r>
          </a:p>
        </p:txBody>
      </p:sp>
      <p:sp>
        <p:nvSpPr>
          <p:cNvPr id="7" name="Content Placeholder 2"/>
          <p:cNvSpPr>
            <a:spLocks noGrp="1"/>
          </p:cNvSpPr>
          <p:nvPr>
            <p:ph idx="1"/>
          </p:nvPr>
        </p:nvSpPr>
        <p:spPr>
          <a:xfrm>
            <a:off x="381000" y="1447800"/>
            <a:ext cx="8229600" cy="4389120"/>
          </a:xfrm>
        </p:spPr>
        <p:txBody>
          <a:bodyPr>
            <a:normAutofit lnSpcReduction="10000"/>
          </a:bodyPr>
          <a:lstStyle/>
          <a:p>
            <a:r>
              <a:rPr lang="en-US" smtClean="0">
                <a:latin typeface="Arial" pitchFamily="34" charset="0"/>
                <a:cs typeface="Arial" pitchFamily="34" charset="0"/>
              </a:rPr>
              <a:t>Choice là đối tượng menu sổ xuống, hiển thi một danh sách các item và cho phép người dung chọn một trong số các item đó </a:t>
            </a:r>
          </a:p>
          <a:p>
            <a:r>
              <a:rPr lang="en-US" smtClean="0">
                <a:latin typeface="Arial" pitchFamily="34" charset="0"/>
                <a:cs typeface="Arial" pitchFamily="34" charset="0"/>
              </a:rPr>
              <a:t>Các phương thức cơ bản của lớp Choice:</a:t>
            </a:r>
          </a:p>
          <a:p>
            <a:r>
              <a:rPr lang="en-US" smtClean="0">
                <a:latin typeface="Arial" pitchFamily="34" charset="0"/>
                <a:cs typeface="Arial" pitchFamily="34" charset="0"/>
              </a:rPr>
              <a:t>Choice(): Khởi tạo đối tượng choice.</a:t>
            </a:r>
          </a:p>
          <a:p>
            <a:r>
              <a:rPr lang="en-US" smtClean="0">
                <a:latin typeface="Arial" pitchFamily="34" charset="0"/>
                <a:cs typeface="Arial" pitchFamily="34" charset="0"/>
              </a:rPr>
              <a:t>addItem(String): Thêm một item vào danh sách lựa chọn.</a:t>
            </a:r>
          </a:p>
          <a:p>
            <a:r>
              <a:rPr lang="en-US" smtClean="0">
                <a:latin typeface="Arial" pitchFamily="34" charset="0"/>
                <a:cs typeface="Arial" pitchFamily="34" charset="0"/>
              </a:rPr>
              <a:t> remove(int): Xoá item ở vị trí thứ i trong danh sách (bắt đầu là vị trí 0).</a:t>
            </a:r>
          </a:p>
          <a:p>
            <a:r>
              <a:rPr lang="en-US" smtClean="0">
                <a:latin typeface="Arial" pitchFamily="34" charset="0"/>
                <a:cs typeface="Arial" pitchFamily="34" charset="0"/>
              </a:rPr>
              <a:t>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smtClean="0">
                <a:latin typeface="Times New Roman" pitchFamily="18" charset="0"/>
                <a:cs typeface="Times New Roman" pitchFamily="18" charset="0"/>
              </a:rPr>
              <a:t>Các khái niệm cơ bản</a:t>
            </a:r>
            <a:endParaRPr lang="en-US"/>
          </a:p>
        </p:txBody>
      </p:sp>
      <p:sp>
        <p:nvSpPr>
          <p:cNvPr id="3" name="Content Placeholder 2"/>
          <p:cNvSpPr>
            <a:spLocks noGrp="1"/>
          </p:cNvSpPr>
          <p:nvPr>
            <p:ph idx="1"/>
          </p:nvPr>
        </p:nvSpPr>
        <p:spPr/>
        <p:txBody>
          <a:bodyPr>
            <a:normAutofit/>
          </a:bodyPr>
          <a:lstStyle/>
          <a:p>
            <a:pPr>
              <a:buNone/>
            </a:pPr>
            <a:r>
              <a:rPr lang="en-US" sz="2800" b="1" smtClean="0"/>
              <a:t>Lớp giao diện (interface)</a:t>
            </a:r>
          </a:p>
          <a:p>
            <a:r>
              <a:rPr lang="en-US" smtClean="0"/>
              <a:t>Giao diện định nghĩa khuân mẫu thông qua việc định nghĩa các hàm mẫu và không cài đặt nội dung</a:t>
            </a:r>
          </a:p>
          <a:p>
            <a:r>
              <a:rPr lang="en-US" smtClean="0"/>
              <a:t>Những hàm mẫu của giao diện là abstract và không khai báo static</a:t>
            </a:r>
          </a:p>
          <a:p>
            <a:r>
              <a:rPr lang="en-US" smtClean="0"/>
              <a:t>Một lớp có thể kế thừa từ nhiều hơn một giao diện</a:t>
            </a:r>
          </a:p>
          <a:p>
            <a:r>
              <a:rPr lang="en-US" smtClean="0"/>
              <a:t>Một lớp có thể chọn một số hàm mẫu để cài đặt</a:t>
            </a:r>
          </a:p>
          <a:p>
            <a:r>
              <a:rPr lang="en-US" smtClean="0"/>
              <a:t>Các thuộc tính của giao diện luôn là  public static final</a:t>
            </a:r>
          </a:p>
        </p:txBody>
      </p:sp>
      <p:sp>
        <p:nvSpPr>
          <p:cNvPr id="4" name="Slide Number Placeholder 3"/>
          <p:cNvSpPr>
            <a:spLocks noGrp="1"/>
          </p:cNvSpPr>
          <p:nvPr>
            <p:ph type="sldNum" sz="quarter" idx="12"/>
          </p:nvPr>
        </p:nvSpPr>
        <p:spPr/>
        <p:txBody>
          <a:bodyPr/>
          <a:lstStyle/>
          <a:p>
            <a:fld id="{C3A67AEA-BCC7-46E0-99F2-CE941161949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3A67AEA-BCC7-46E0-99F2-CE9411619494}" type="slidenum">
              <a:rPr lang="en-US" smtClean="0"/>
              <a:pPr/>
              <a:t>50</a:t>
            </a:fld>
            <a:endParaRPr lang="en-US"/>
          </a:p>
        </p:txBody>
      </p:sp>
      <p:sp>
        <p:nvSpPr>
          <p:cNvPr id="5" name="Title 1"/>
          <p:cNvSpPr>
            <a:spLocks noGrp="1"/>
          </p:cNvSpPr>
          <p:nvPr>
            <p:ph type="title"/>
          </p:nvPr>
        </p:nvSpPr>
        <p:spPr>
          <a:xfrm>
            <a:off x="381000" y="152400"/>
            <a:ext cx="8229600" cy="1143000"/>
          </a:xfrm>
        </p:spPr>
        <p:txBody>
          <a:bodyPr>
            <a:normAutofit/>
          </a:bodyPr>
          <a:lstStyle/>
          <a:p>
            <a:r>
              <a:rPr lang="en-US" b="1" smtClean="0"/>
              <a:t>Lựa chọn(Choice )</a:t>
            </a:r>
          </a:p>
        </p:txBody>
      </p:sp>
      <p:sp>
        <p:nvSpPr>
          <p:cNvPr id="6" name="Content Placeholder 2"/>
          <p:cNvSpPr>
            <a:spLocks noGrp="1"/>
          </p:cNvSpPr>
          <p:nvPr>
            <p:ph idx="1"/>
          </p:nvPr>
        </p:nvSpPr>
        <p:spPr>
          <a:xfrm>
            <a:off x="381000" y="1447800"/>
            <a:ext cx="8229600" cy="4389120"/>
          </a:xfrm>
        </p:spPr>
        <p:txBody>
          <a:bodyPr>
            <a:normAutofit fontScale="92500" lnSpcReduction="20000"/>
          </a:bodyPr>
          <a:lstStyle/>
          <a:p>
            <a:r>
              <a:rPr lang="en-US" smtClean="0">
                <a:latin typeface="Arial" pitchFamily="34" charset="0"/>
                <a:cs typeface="Arial" pitchFamily="34" charset="0"/>
              </a:rPr>
              <a:t>void select(int)/select(String): Chọn một item theo số thứ tự hoặc theo tên.</a:t>
            </a:r>
          </a:p>
          <a:p>
            <a:r>
              <a:rPr lang="en-US" smtClean="0">
                <a:latin typeface="Arial" pitchFamily="34" charset="0"/>
                <a:cs typeface="Arial" pitchFamily="34" charset="0"/>
              </a:rPr>
              <a:t> int getSelectedIndex(): Trả về chỉ số của item được chọn.</a:t>
            </a:r>
          </a:p>
          <a:p>
            <a:r>
              <a:rPr lang="en-US" smtClean="0">
                <a:latin typeface="Arial" pitchFamily="34" charset="0"/>
                <a:cs typeface="Arial" pitchFamily="34" charset="0"/>
              </a:rPr>
              <a:t>String getSelectedItem(): Trả về tên của item được chọn.</a:t>
            </a:r>
          </a:p>
          <a:p>
            <a:r>
              <a:rPr lang="en-US" smtClean="0">
                <a:latin typeface="Arial" pitchFamily="34" charset="0"/>
                <a:cs typeface="Arial" pitchFamily="34" charset="0"/>
              </a:rPr>
              <a:t>String getItem(int): Trả về tên của item tương ứng với số thứ tự đưa vào.</a:t>
            </a:r>
          </a:p>
          <a:p>
            <a:r>
              <a:rPr lang="en-US" smtClean="0">
                <a:latin typeface="Arial" pitchFamily="34" charset="0"/>
                <a:cs typeface="Arial" pitchFamily="34" charset="0"/>
              </a:rPr>
              <a:t>Xử lí sự kiện thay đổi trạng thái nút chọn:</a:t>
            </a:r>
          </a:p>
          <a:p>
            <a:r>
              <a:rPr lang="en-US" smtClean="0">
                <a:latin typeface="Arial" pitchFamily="34" charset="0"/>
                <a:cs typeface="Arial" pitchFamily="34" charset="0"/>
              </a:rPr>
              <a:t> Kiểu sự kiện: ItemEvent</a:t>
            </a:r>
          </a:p>
          <a:p>
            <a:r>
              <a:rPr lang="en-US" smtClean="0">
                <a:latin typeface="Arial" pitchFamily="34" charset="0"/>
                <a:cs typeface="Arial" pitchFamily="34" charset="0"/>
              </a:rPr>
              <a:t> Cài đặt giao diện: ItemListener</a:t>
            </a:r>
          </a:p>
          <a:p>
            <a:r>
              <a:rPr lang="en-US" smtClean="0">
                <a:latin typeface="Arial" pitchFamily="34" charset="0"/>
                <a:cs typeface="Arial" pitchFamily="34" charset="0"/>
              </a:rPr>
              <a:t>Phương thức xủa lí: itemStateChange(ItemEvent)</a:t>
            </a:r>
          </a:p>
          <a:p>
            <a:r>
              <a:rPr lang="en-US" smtClean="0">
                <a:latin typeface="Arial" pitchFamily="34" charset="0"/>
                <a:cs typeface="Arial" pitchFamily="34" charset="0"/>
              </a:rPr>
              <a:t>VD:</a:t>
            </a:r>
          </a:p>
          <a:p>
            <a:pPr>
              <a:buNone/>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229600" cy="4389120"/>
          </a:xfrm>
        </p:spPr>
        <p:txBody>
          <a:bodyPr>
            <a:normAutofit fontScale="77500" lnSpcReduction="20000"/>
          </a:bodyPr>
          <a:lstStyle/>
          <a:p>
            <a:r>
              <a:rPr lang="en-US" smtClean="0">
                <a:latin typeface="Arial" pitchFamily="34" charset="0"/>
                <a:cs typeface="Arial" pitchFamily="34" charset="0"/>
              </a:rPr>
              <a:t>List là một danh sách hoạt động tương tự đối tượng choice. Tuy nhiên, list cho phép người dung có thể chọn một hoặc nhiều item một lúc. Các phương thức cơ bản:</a:t>
            </a:r>
          </a:p>
          <a:p>
            <a:r>
              <a:rPr lang="en-US" smtClean="0">
                <a:latin typeface="Arial" pitchFamily="34" charset="0"/>
                <a:cs typeface="Arial" pitchFamily="34" charset="0"/>
              </a:rPr>
              <a:t> List(): Khởi tạo một danh sách rỗng, mỗi lần chỉ được chọn một item.</a:t>
            </a:r>
          </a:p>
          <a:p>
            <a:r>
              <a:rPr lang="en-US" smtClean="0">
                <a:latin typeface="Arial" pitchFamily="34" charset="0"/>
                <a:cs typeface="Arial" pitchFamily="34" charset="0"/>
              </a:rPr>
              <a:t>List(int): Tương tự, nhưng có qui định số dòng được nhìn thấy.</a:t>
            </a:r>
          </a:p>
          <a:p>
            <a:r>
              <a:rPr lang="en-US" smtClean="0">
                <a:latin typeface="Arial" pitchFamily="34" charset="0"/>
                <a:cs typeface="Arial" pitchFamily="34" charset="0"/>
              </a:rPr>
              <a:t>List(int, boolean): Khởi tạo một danh sách có số dòng được nhìn thấy xác định, chế độ cho phép chọn một hay nhiều item xác định bởi tham số thứ hai.</a:t>
            </a:r>
          </a:p>
          <a:p>
            <a:r>
              <a:rPr lang="en-US" smtClean="0">
                <a:latin typeface="Arial" pitchFamily="34" charset="0"/>
                <a:cs typeface="Arial" pitchFamily="34" charset="0"/>
              </a:rPr>
              <a:t>add(String): Thêm một item vào danh sách.</a:t>
            </a:r>
          </a:p>
          <a:p>
            <a:r>
              <a:rPr lang="en-US" smtClean="0">
                <a:latin typeface="Arial" pitchFamily="34" charset="0"/>
                <a:cs typeface="Arial" pitchFamily="34" charset="0"/>
              </a:rPr>
              <a:t>add(String, int): Chèn một item vào vị trí xác định trong danh sách. Nếu chỉ số chèn vượt ra khỏi phạm vi danh sách, item sẽ được thêm vào cuối.</a:t>
            </a:r>
          </a:p>
          <a:p>
            <a:r>
              <a:rPr lang="en-US" smtClean="0">
                <a:latin typeface="Arial" pitchFamily="34" charset="0"/>
                <a:cs typeface="Arial" pitchFamily="34" charset="0"/>
              </a:rPr>
              <a:t>replaceItem(String, int): Thay thế một item ở vị trí xác định (tham số thứ hai) trong danh sách bằng một item mới (tham số thứ nhất).</a:t>
            </a:r>
          </a:p>
        </p:txBody>
      </p:sp>
      <p:sp>
        <p:nvSpPr>
          <p:cNvPr id="4" name="Slide Number Placeholder 3"/>
          <p:cNvSpPr>
            <a:spLocks noGrp="1"/>
          </p:cNvSpPr>
          <p:nvPr>
            <p:ph type="sldNum" sz="quarter" idx="12"/>
          </p:nvPr>
        </p:nvSpPr>
        <p:spPr/>
        <p:txBody>
          <a:bodyPr/>
          <a:lstStyle/>
          <a:p>
            <a:fld id="{C3A67AEA-BCC7-46E0-99F2-CE9411619494}" type="slidenum">
              <a:rPr lang="en-US" smtClean="0"/>
              <a:pPr/>
              <a:t>51</a:t>
            </a:fld>
            <a:endParaRPr lang="en-US"/>
          </a:p>
        </p:txBody>
      </p:sp>
      <p:sp>
        <p:nvSpPr>
          <p:cNvPr id="6" name="Title 5"/>
          <p:cNvSpPr>
            <a:spLocks noGrp="1"/>
          </p:cNvSpPr>
          <p:nvPr>
            <p:ph type="title"/>
          </p:nvPr>
        </p:nvSpPr>
        <p:spPr/>
        <p:txBody>
          <a:bodyPr>
            <a:normAutofit fontScale="90000"/>
          </a:bodyPr>
          <a:lstStyle/>
          <a:p>
            <a:r>
              <a:rPr lang="en-US" sz="5400" b="1" smtClean="0">
                <a:latin typeface="Arial" pitchFamily="34" charset="0"/>
                <a:cs typeface="Arial" pitchFamily="34" charset="0"/>
              </a:rPr>
              <a:t>Danh sách</a:t>
            </a:r>
            <a:br>
              <a:rPr lang="en-US" sz="5400" b="1" smtClean="0">
                <a:latin typeface="Arial" pitchFamily="34" charset="0"/>
                <a:cs typeface="Arial" pitchFamily="34" charset="0"/>
              </a:rPr>
            </a:b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4389120"/>
          </a:xfrm>
        </p:spPr>
        <p:txBody>
          <a:bodyPr>
            <a:normAutofit fontScale="77500" lnSpcReduction="20000"/>
          </a:bodyPr>
          <a:lstStyle/>
          <a:p>
            <a:r>
              <a:rPr lang="en-US" smtClean="0">
                <a:latin typeface="Arial" pitchFamily="34" charset="0"/>
                <a:cs typeface="Arial" pitchFamily="34" charset="0"/>
              </a:rPr>
              <a:t>void remove(int): Xoá item ở vị trí xác định trong danh sách.</a:t>
            </a:r>
          </a:p>
          <a:p>
            <a:r>
              <a:rPr lang="en-US" smtClean="0">
                <a:latin typeface="Arial" pitchFamily="34" charset="0"/>
                <a:cs typeface="Arial" pitchFamily="34" charset="0"/>
              </a:rPr>
              <a:t>void removeAll(): Xoá toàn bộ item hiện có của danh sách.</a:t>
            </a:r>
          </a:p>
          <a:p>
            <a:r>
              <a:rPr lang="en-US" smtClean="0">
                <a:latin typeface="Arial" pitchFamily="34" charset="0"/>
                <a:cs typeface="Arial" pitchFamily="34" charset="0"/>
              </a:rPr>
              <a:t>int  getSeletedIndex(): Trả về index của item được chọn (danh sách đơn chọn).</a:t>
            </a:r>
          </a:p>
          <a:p>
            <a:r>
              <a:rPr lang="en-US" smtClean="0">
                <a:latin typeface="Arial" pitchFamily="34" charset="0"/>
                <a:cs typeface="Arial" pitchFamily="34" charset="0"/>
              </a:rPr>
              <a:t>String getSelectedItem(): Trả về item được chọn (danh sách đơn chọn).</a:t>
            </a:r>
          </a:p>
          <a:p>
            <a:r>
              <a:rPr lang="en-US" smtClean="0">
                <a:latin typeface="Arial" pitchFamily="34" charset="0"/>
                <a:cs typeface="Arial" pitchFamily="34" charset="0"/>
              </a:rPr>
              <a:t>int[] getSelectedIndexs(): Trả về chỉ số các item được chọn (danh sách đa chọn).</a:t>
            </a:r>
          </a:p>
          <a:p>
            <a:r>
              <a:rPr lang="en-US" smtClean="0">
                <a:latin typeface="Arial" pitchFamily="34" charset="0"/>
                <a:cs typeface="Arial" pitchFamily="34" charset="0"/>
              </a:rPr>
              <a:t>String[] getSelectedItems(): Trả về các item được chọn (danh sách đa chọn).</a:t>
            </a:r>
          </a:p>
          <a:p>
            <a:r>
              <a:rPr lang="en-US" smtClean="0">
                <a:latin typeface="Arial" pitchFamily="34" charset="0"/>
                <a:cs typeface="Arial" pitchFamily="34" charset="0"/>
              </a:rPr>
              <a:t>Xử lí sự kiện khi thay đổi item được chọn:</a:t>
            </a:r>
          </a:p>
          <a:p>
            <a:r>
              <a:rPr lang="en-US" smtClean="0">
                <a:latin typeface="Arial" pitchFamily="34" charset="0"/>
                <a:cs typeface="Arial" pitchFamily="34" charset="0"/>
              </a:rPr>
              <a:t>Kiểu sự kiện: ItemEvent</a:t>
            </a:r>
          </a:p>
          <a:p>
            <a:r>
              <a:rPr lang="en-US" smtClean="0">
                <a:latin typeface="Arial" pitchFamily="34" charset="0"/>
                <a:cs typeface="Arial" pitchFamily="34" charset="0"/>
              </a:rPr>
              <a:t>Cài đặt giao diện: ItemListener</a:t>
            </a:r>
          </a:p>
          <a:p>
            <a:r>
              <a:rPr lang="en-US" smtClean="0">
                <a:latin typeface="Arial" pitchFamily="34" charset="0"/>
                <a:cs typeface="Arial" pitchFamily="34" charset="0"/>
              </a:rPr>
              <a:t>Phương thức xử lí: itemStateChange(ItemEvent);</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52</a:t>
            </a:fld>
            <a:endParaRPr lang="en-US"/>
          </a:p>
        </p:txBody>
      </p:sp>
      <p:sp>
        <p:nvSpPr>
          <p:cNvPr id="6" name="Title 5"/>
          <p:cNvSpPr>
            <a:spLocks noGrp="1"/>
          </p:cNvSpPr>
          <p:nvPr>
            <p:ph type="title"/>
          </p:nvPr>
        </p:nvSpPr>
        <p:spPr>
          <a:xfrm>
            <a:off x="304800" y="228600"/>
            <a:ext cx="8229600" cy="1143000"/>
          </a:xfrm>
        </p:spPr>
        <p:txBody>
          <a:bodyPr/>
          <a:lstStyle/>
          <a:p>
            <a:r>
              <a:rPr lang="en-US" sz="4800" b="1" smtClean="0">
                <a:latin typeface="Arial" pitchFamily="34" charset="0"/>
                <a:cs typeface="Arial" pitchFamily="34" charset="0"/>
              </a:rPr>
              <a:t>Danh sách</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229600" cy="4389120"/>
          </a:xfrm>
        </p:spPr>
        <p:txBody>
          <a:bodyPr>
            <a:normAutofit fontScale="77500" lnSpcReduction="20000"/>
          </a:bodyPr>
          <a:lstStyle/>
          <a:p>
            <a:r>
              <a:rPr lang="en-US" smtClean="0">
                <a:latin typeface="Arial" pitchFamily="34" charset="0"/>
                <a:cs typeface="Arial" pitchFamily="34" charset="0"/>
              </a:rPr>
              <a:t>Trình đơn (menu) được dùng trên các thanh công cụ của các cửa sổ hoặc là popup menu xuất hiện khi ta click chuột phải vào một đối tượng. Java cung cấp một số lớp trình đơn:</a:t>
            </a:r>
          </a:p>
          <a:p>
            <a:r>
              <a:rPr lang="en-US" smtClean="0">
                <a:latin typeface="Arial" pitchFamily="34" charset="0"/>
                <a:cs typeface="Arial" pitchFamily="34" charset="0"/>
              </a:rPr>
              <a:t>• Menubar: Thanh trình đơn</a:t>
            </a:r>
          </a:p>
          <a:p>
            <a:r>
              <a:rPr lang="en-US" smtClean="0">
                <a:latin typeface="Arial" pitchFamily="34" charset="0"/>
                <a:cs typeface="Arial" pitchFamily="34" charset="0"/>
              </a:rPr>
              <a:t>• Menu: Trình đơn đổ xuống</a:t>
            </a:r>
          </a:p>
          <a:p>
            <a:r>
              <a:rPr lang="en-US" smtClean="0">
                <a:latin typeface="Arial" pitchFamily="34" charset="0"/>
                <a:cs typeface="Arial" pitchFamily="34" charset="0"/>
              </a:rPr>
              <a:t>• PopupMenu: Trình đơn xuất hiện khi click chuột phải.</a:t>
            </a:r>
          </a:p>
          <a:p>
            <a:r>
              <a:rPr lang="en-US" smtClean="0">
                <a:latin typeface="Arial" pitchFamily="34" charset="0"/>
                <a:cs typeface="Arial" pitchFamily="34" charset="0"/>
              </a:rPr>
              <a:t>• MenuItem: Các mục chọn của trình đơn.</a:t>
            </a:r>
          </a:p>
          <a:p>
            <a:r>
              <a:rPr lang="en-US" b="1" i="1" smtClean="0">
                <a:latin typeface="Arial" pitchFamily="34" charset="0"/>
                <a:cs typeface="Arial" pitchFamily="34" charset="0"/>
              </a:rPr>
              <a:t>Menubar</a:t>
            </a:r>
            <a:endParaRPr lang="en-US" smtClean="0">
              <a:latin typeface="Arial" pitchFamily="34" charset="0"/>
              <a:cs typeface="Arial" pitchFamily="34" charset="0"/>
            </a:endParaRPr>
          </a:p>
          <a:p>
            <a:r>
              <a:rPr lang="en-US" smtClean="0">
                <a:latin typeface="Arial" pitchFamily="34" charset="0"/>
                <a:cs typeface="Arial" pitchFamily="34" charset="0"/>
              </a:rPr>
              <a:t>Menubar là thanh công cụ dùng để chứa các trình đơn menu. Các phương thức cơ bản của lớp Menubar:</a:t>
            </a:r>
          </a:p>
          <a:p>
            <a:r>
              <a:rPr lang="en-US" smtClean="0">
                <a:latin typeface="Arial" pitchFamily="34" charset="0"/>
                <a:cs typeface="Arial" pitchFamily="34" charset="0"/>
              </a:rPr>
              <a:t>• Menubar(): Khởi tạo một thanh công cụ cho trình đơn</a:t>
            </a:r>
          </a:p>
          <a:p>
            <a:r>
              <a:rPr lang="en-US" smtClean="0">
                <a:latin typeface="Arial" pitchFamily="34" charset="0"/>
                <a:cs typeface="Arial" pitchFamily="34" charset="0"/>
              </a:rPr>
              <a:t>• add(Menu): Thêm một trình đơn mune lên thanh trình đơn menubar.</a:t>
            </a:r>
          </a:p>
          <a:p>
            <a:r>
              <a:rPr lang="en-US" smtClean="0">
                <a:latin typeface="Arial" pitchFamily="34" charset="0"/>
                <a:cs typeface="Arial" pitchFamily="34" charset="0"/>
              </a:rPr>
              <a:t>Để đặt một menubar của một frame, ta gọi phương thức của frame:</a:t>
            </a:r>
          </a:p>
          <a:p>
            <a:r>
              <a:rPr lang="en-US" smtClean="0">
                <a:latin typeface="Arial" pitchFamily="34" charset="0"/>
                <a:cs typeface="Arial" pitchFamily="34" charset="0"/>
              </a:rPr>
              <a:t>&lt;Đối tượng frame&gt;.setMenuBar(&lt;Đối tượng menubar&gt;);</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53</a:t>
            </a:fld>
            <a:endParaRPr lang="en-US"/>
          </a:p>
        </p:txBody>
      </p:sp>
      <p:sp>
        <p:nvSpPr>
          <p:cNvPr id="5" name="Title 1"/>
          <p:cNvSpPr>
            <a:spLocks noGrp="1"/>
          </p:cNvSpPr>
          <p:nvPr>
            <p:ph type="title"/>
          </p:nvPr>
        </p:nvSpPr>
        <p:spPr>
          <a:xfrm>
            <a:off x="304800" y="228600"/>
            <a:ext cx="8229600" cy="1143000"/>
          </a:xfrm>
        </p:spPr>
        <p:txBody>
          <a:bodyPr>
            <a:normAutofit/>
          </a:bodyPr>
          <a:lstStyle/>
          <a:p>
            <a:r>
              <a:rPr lang="en-US" b="1" smtClean="0">
                <a:latin typeface="Arial" pitchFamily="34" charset="0"/>
                <a:cs typeface="Arial" pitchFamily="34" charset="0"/>
              </a:rPr>
              <a:t>Trình đơn(Menu)</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a:bodyPr>
          <a:lstStyle/>
          <a:p>
            <a:r>
              <a:rPr lang="en-US" smtClean="0">
                <a:latin typeface="Arial" pitchFamily="34" charset="0"/>
                <a:cs typeface="Arial" pitchFamily="34" charset="0"/>
              </a:rPr>
              <a:t>Menu là đối tượng sẽ sổ xuổng khi click chuột lên đối tượng hiển thị của menu. Menu còn được gọi là menu con của một thanh trình đơn. Các phương thức cơ bản của lớp Menu:</a:t>
            </a:r>
          </a:p>
          <a:p>
            <a:r>
              <a:rPr lang="en-US" smtClean="0">
                <a:latin typeface="Arial" pitchFamily="34" charset="0"/>
                <a:cs typeface="Arial" pitchFamily="34" charset="0"/>
              </a:rPr>
              <a:t>Menu(String): Khởi tạo một menu, với tên xác định.</a:t>
            </a:r>
          </a:p>
          <a:p>
            <a:r>
              <a:rPr lang="en-US" smtClean="0">
                <a:latin typeface="Arial" pitchFamily="34" charset="0"/>
                <a:cs typeface="Arial" pitchFamily="34" charset="0"/>
              </a:rPr>
              <a:t>void add(MenuItem): Thêm một item vào menu</a:t>
            </a:r>
          </a:p>
          <a:p>
            <a:r>
              <a:rPr lang="en-US" smtClean="0">
                <a:latin typeface="Arial" pitchFamily="34" charset="0"/>
                <a:cs typeface="Arial" pitchFamily="34" charset="0"/>
              </a:rPr>
              <a:t>void add(Menu): Thêm một menu con vào menu đã có, dùng khi muốn tạo menu có nhiều mức.</a:t>
            </a:r>
          </a:p>
          <a:p>
            <a:r>
              <a:rPr lang="en-US" smtClean="0">
                <a:latin typeface="Arial" pitchFamily="34" charset="0"/>
                <a:cs typeface="Arial" pitchFamily="34" charset="0"/>
              </a:rPr>
              <a:t>void  addSeparator(): Thêm một đường phân vùng vào menu (để nhóm các item với nhau).</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54</a:t>
            </a:fld>
            <a:endParaRPr lang="en-US"/>
          </a:p>
        </p:txBody>
      </p:sp>
      <p:sp>
        <p:nvSpPr>
          <p:cNvPr id="5" name="Title 1"/>
          <p:cNvSpPr>
            <a:spLocks noGrp="1"/>
          </p:cNvSpPr>
          <p:nvPr>
            <p:ph type="title"/>
          </p:nvPr>
        </p:nvSpPr>
        <p:spPr>
          <a:xfrm>
            <a:off x="381000" y="-152400"/>
            <a:ext cx="8229600" cy="1143000"/>
          </a:xfrm>
        </p:spPr>
        <p:txBody>
          <a:bodyPr>
            <a:normAutofit/>
          </a:bodyPr>
          <a:lstStyle/>
          <a:p>
            <a:r>
              <a:rPr lang="en-US" b="1" i="1" smtClean="0">
                <a:latin typeface="Arial" pitchFamily="34" charset="0"/>
                <a:cs typeface="Arial" pitchFamily="34" charset="0"/>
              </a:rPr>
              <a:t>Menu và PopupMenu</a:t>
            </a:r>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229600" cy="4389120"/>
          </a:xfrm>
        </p:spPr>
        <p:txBody>
          <a:bodyPr>
            <a:normAutofit fontScale="85000" lnSpcReduction="10000"/>
          </a:bodyPr>
          <a:lstStyle/>
          <a:p>
            <a:r>
              <a:rPr lang="en-US" smtClean="0">
                <a:latin typeface="Arial" pitchFamily="34" charset="0"/>
                <a:cs typeface="Arial" pitchFamily="34" charset="0"/>
              </a:rPr>
              <a:t>MenuItem là đối tượng item trong các trình đơn menu. Mỗi item, khi được click vào sẽ có tác dụng như một nút lệnh. Các phương thức cơ bản của lớp MenuItem:</a:t>
            </a:r>
          </a:p>
          <a:p>
            <a:r>
              <a:rPr lang="en-US" smtClean="0">
                <a:latin typeface="Arial" pitchFamily="34" charset="0"/>
                <a:cs typeface="Arial" pitchFamily="34" charset="0"/>
              </a:rPr>
              <a:t>MenuItem(String): Khởi tạo một item.</a:t>
            </a:r>
          </a:p>
          <a:p>
            <a:r>
              <a:rPr lang="en-US" smtClean="0">
                <a:latin typeface="Arial" pitchFamily="34" charset="0"/>
                <a:cs typeface="Arial" pitchFamily="34" charset="0"/>
              </a:rPr>
              <a:t>void enable(): Cho phép item hoạt động (là chế độ mặc định).</a:t>
            </a:r>
          </a:p>
          <a:p>
            <a:r>
              <a:rPr lang="en-US" smtClean="0">
                <a:latin typeface="Arial" pitchFamily="34" charset="0"/>
                <a:cs typeface="Arial" pitchFamily="34" charset="0"/>
              </a:rPr>
              <a:t>void disable(): Không cho phép item hoạt động (làm mờ item đi).</a:t>
            </a:r>
          </a:p>
          <a:p>
            <a:r>
              <a:rPr lang="en-US" smtClean="0">
                <a:latin typeface="Arial" pitchFamily="34" charset="0"/>
                <a:cs typeface="Arial" pitchFamily="34" charset="0"/>
              </a:rPr>
              <a:t>Xử lí sự kiện của lớp MenuItem:</a:t>
            </a:r>
          </a:p>
          <a:p>
            <a:r>
              <a:rPr lang="en-US" smtClean="0">
                <a:latin typeface="Arial" pitchFamily="34" charset="0"/>
                <a:cs typeface="Arial" pitchFamily="34" charset="0"/>
              </a:rPr>
              <a:t>Kiểu sự kiện: ActionEvent</a:t>
            </a:r>
          </a:p>
          <a:p>
            <a:r>
              <a:rPr lang="en-US" smtClean="0">
                <a:latin typeface="Arial" pitchFamily="34" charset="0"/>
                <a:cs typeface="Arial" pitchFamily="34" charset="0"/>
              </a:rPr>
              <a:t>Giao diện cài đặt: ActionListener</a:t>
            </a:r>
          </a:p>
          <a:p>
            <a:r>
              <a:rPr lang="en-US" smtClean="0">
                <a:latin typeface="Arial" pitchFamily="34" charset="0"/>
                <a:cs typeface="Arial" pitchFamily="34" charset="0"/>
              </a:rPr>
              <a:t>Phương thức xử lí:void  actionPerformed(ActionEvent); VD</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55</a:t>
            </a:fld>
            <a:endParaRPr lang="en-US"/>
          </a:p>
        </p:txBody>
      </p:sp>
      <p:sp>
        <p:nvSpPr>
          <p:cNvPr id="6" name="Title 5"/>
          <p:cNvSpPr>
            <a:spLocks noGrp="1"/>
          </p:cNvSpPr>
          <p:nvPr>
            <p:ph type="title"/>
          </p:nvPr>
        </p:nvSpPr>
        <p:spPr/>
        <p:txBody>
          <a:bodyPr>
            <a:normAutofit fontScale="90000"/>
          </a:bodyPr>
          <a:lstStyle/>
          <a:p>
            <a:r>
              <a:rPr lang="en-US" b="1" i="1" smtClean="0">
                <a:latin typeface="Arial" pitchFamily="34" charset="0"/>
                <a:cs typeface="Arial" pitchFamily="34" charset="0"/>
              </a:rPr>
              <a:t>MenuItem</a:t>
            </a:r>
            <a:r>
              <a:rPr lang="en-US" smtClean="0">
                <a:latin typeface="Arial" pitchFamily="34" charset="0"/>
                <a:cs typeface="Arial" pitchFamily="34" charset="0"/>
              </a:rPr>
              <a:t/>
            </a:r>
            <a:br>
              <a:rPr lang="en-US" smtClean="0">
                <a:latin typeface="Arial" pitchFamily="34" charset="0"/>
                <a:cs typeface="Arial" pitchFamily="34" charset="0"/>
              </a:rPr>
            </a:b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229600" cy="4389120"/>
          </a:xfrm>
        </p:spPr>
        <p:txBody>
          <a:bodyPr>
            <a:normAutofit fontScale="85000" lnSpcReduction="10000"/>
          </a:bodyPr>
          <a:lstStyle/>
          <a:p>
            <a:r>
              <a:rPr lang="en-US" smtClean="0">
                <a:latin typeface="Arial" pitchFamily="34" charset="0"/>
                <a:cs typeface="Arial" pitchFamily="34" charset="0"/>
              </a:rPr>
              <a:t>CheckboxMenuItem(String): Khởi tạo một item có mục chọn như checkbox.</a:t>
            </a:r>
          </a:p>
          <a:p>
            <a:r>
              <a:rPr lang="en-US" smtClean="0">
                <a:latin typeface="Arial" pitchFamily="34" charset="0"/>
                <a:cs typeface="Arial" pitchFamily="34" charset="0"/>
              </a:rPr>
              <a:t>boolean getState(): Trả về trạng thái của item. Chỉ dùng cho item có mục chọn.</a:t>
            </a:r>
          </a:p>
          <a:p>
            <a:r>
              <a:rPr lang="en-US" smtClean="0">
                <a:latin typeface="Arial" pitchFamily="34" charset="0"/>
                <a:cs typeface="Arial" pitchFamily="34" charset="0"/>
              </a:rPr>
              <a:t>void enable(): Cho phép item hoạt động (là chế độ mặc định).</a:t>
            </a:r>
          </a:p>
          <a:p>
            <a:r>
              <a:rPr lang="en-US" smtClean="0">
                <a:latin typeface="Arial" pitchFamily="34" charset="0"/>
                <a:cs typeface="Arial" pitchFamily="34" charset="0"/>
              </a:rPr>
              <a:t>void disable(): Không cho phép item hoạt động (làm mờ item đi).</a:t>
            </a:r>
          </a:p>
          <a:p>
            <a:r>
              <a:rPr lang="en-US" smtClean="0">
                <a:latin typeface="Arial" pitchFamily="34" charset="0"/>
                <a:cs typeface="Arial" pitchFamily="34" charset="0"/>
              </a:rPr>
              <a:t>Xử lí sự kiện của lớp CheckboxMenuItem:</a:t>
            </a:r>
          </a:p>
          <a:p>
            <a:r>
              <a:rPr lang="en-US" smtClean="0">
                <a:latin typeface="Arial" pitchFamily="34" charset="0"/>
                <a:cs typeface="Arial" pitchFamily="34" charset="0"/>
              </a:rPr>
              <a:t>Kiểu sự kiện: ItemEvent</a:t>
            </a:r>
          </a:p>
          <a:p>
            <a:r>
              <a:rPr lang="en-US" smtClean="0">
                <a:latin typeface="Arial" pitchFamily="34" charset="0"/>
                <a:cs typeface="Arial" pitchFamily="34" charset="0"/>
              </a:rPr>
              <a:t>Giao diện cài đặt: ItemListener</a:t>
            </a:r>
          </a:p>
          <a:p>
            <a:r>
              <a:rPr lang="en-US" smtClean="0">
                <a:latin typeface="Arial" pitchFamily="34" charset="0"/>
                <a:cs typeface="Arial" pitchFamily="34" charset="0"/>
              </a:rPr>
              <a:t>Phương thức xử lí:void  itemStateChanged(ItemEvent); VD</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56</a:t>
            </a:fld>
            <a:endParaRPr lang="en-US"/>
          </a:p>
        </p:txBody>
      </p:sp>
      <p:sp>
        <p:nvSpPr>
          <p:cNvPr id="6" name="Title 5"/>
          <p:cNvSpPr>
            <a:spLocks noGrp="1"/>
          </p:cNvSpPr>
          <p:nvPr>
            <p:ph type="title"/>
          </p:nvPr>
        </p:nvSpPr>
        <p:spPr/>
        <p:txBody>
          <a:bodyPr>
            <a:normAutofit fontScale="90000"/>
          </a:bodyPr>
          <a:lstStyle/>
          <a:p>
            <a:r>
              <a:rPr lang="en-US" smtClean="0">
                <a:latin typeface="Arial" pitchFamily="34" charset="0"/>
                <a:cs typeface="Arial" pitchFamily="34" charset="0"/>
              </a:rPr>
              <a:t>CheckboxMenuItem</a:t>
            </a:r>
            <a:br>
              <a:rPr lang="en-US" smtClean="0">
                <a:latin typeface="Arial" pitchFamily="34" charset="0"/>
                <a:cs typeface="Arial" pitchFamily="34" charset="0"/>
              </a:rPr>
            </a:b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600" smtClean="0">
                <a:latin typeface="Arial" pitchFamily="34" charset="0"/>
                <a:cs typeface="Arial" pitchFamily="34" charset="0"/>
              </a:rPr>
              <a:t>Các sự kiện cơ bản của đối tượng</a:t>
            </a:r>
            <a:endParaRPr lang="en-US" sz="3600">
              <a:latin typeface="Arial" pitchFamily="34" charset="0"/>
              <a:cs typeface="Arial" pitchFamily="34" charset="0"/>
            </a:endParaRPr>
          </a:p>
        </p:txBody>
      </p:sp>
      <p:sp>
        <p:nvSpPr>
          <p:cNvPr id="3" name="Content Placeholder 2"/>
          <p:cNvSpPr>
            <a:spLocks noGrp="1"/>
          </p:cNvSpPr>
          <p:nvPr>
            <p:ph idx="1"/>
          </p:nvPr>
        </p:nvSpPr>
        <p:spPr>
          <a:xfrm>
            <a:off x="381000" y="1295400"/>
            <a:ext cx="8229600" cy="4389120"/>
          </a:xfrm>
        </p:spPr>
        <p:txBody>
          <a:bodyPr>
            <a:normAutofit fontScale="85000" lnSpcReduction="10000"/>
          </a:bodyPr>
          <a:lstStyle/>
          <a:p>
            <a:r>
              <a:rPr lang="en-US" smtClean="0">
                <a:latin typeface="Arial" pitchFamily="34" charset="0"/>
                <a:cs typeface="Arial" pitchFamily="34" charset="0"/>
              </a:rPr>
              <a:t>Mỗi đối tượng component có một số sự kiện xác định, phát sinh từ chính đối tượng đó. </a:t>
            </a:r>
          </a:p>
          <a:p>
            <a:r>
              <a:rPr lang="en-US" smtClean="0">
                <a:latin typeface="Arial" pitchFamily="34" charset="0"/>
                <a:cs typeface="Arial" pitchFamily="34" charset="0"/>
              </a:rPr>
              <a:t>Java cung cấp một số lớp sự kiện cơ bản nằm trong gói java.awt.event:</a:t>
            </a:r>
          </a:p>
          <a:p>
            <a:r>
              <a:rPr lang="en-US" smtClean="0">
                <a:latin typeface="Arial" pitchFamily="34" charset="0"/>
                <a:cs typeface="Arial" pitchFamily="34" charset="0"/>
              </a:rPr>
              <a:t>import java.awt.event.   ;</a:t>
            </a:r>
          </a:p>
          <a:p>
            <a:r>
              <a:rPr lang="vi-VN" smtClean="0">
                <a:latin typeface="Arial" pitchFamily="34" charset="0"/>
                <a:cs typeface="Arial" pitchFamily="34" charset="0"/>
              </a:rPr>
              <a:t>Tham gia sự kiện luôn có 3 đối tượng: nguồn (source)</a:t>
            </a:r>
            <a:r>
              <a:rPr lang="en-US" smtClean="0">
                <a:latin typeface="Arial" pitchFamily="34" charset="0"/>
                <a:cs typeface="Arial" pitchFamily="34" charset="0"/>
              </a:rPr>
              <a:t> sinh sự kiện, bộ nghe sự kiện (listener), và sự kiện (event)</a:t>
            </a:r>
          </a:p>
          <a:p>
            <a:r>
              <a:rPr lang="vi-VN" smtClean="0">
                <a:latin typeface="Arial" pitchFamily="34" charset="0"/>
                <a:cs typeface="Arial" pitchFamily="34" charset="0"/>
              </a:rPr>
              <a:t>Nguồn (source): là nơi phát sinh sự kiện(button,</a:t>
            </a:r>
            <a:r>
              <a:rPr lang="en-US" smtClean="0">
                <a:latin typeface="Arial" pitchFamily="34" charset="0"/>
                <a:cs typeface="Arial" pitchFamily="34" charset="0"/>
              </a:rPr>
              <a:t> textfield,menu...)</a:t>
            </a:r>
          </a:p>
          <a:p>
            <a:r>
              <a:rPr lang="vi-VN" smtClean="0">
                <a:latin typeface="Arial" pitchFamily="34" charset="0"/>
                <a:cs typeface="Arial" pitchFamily="34" charset="0"/>
              </a:rPr>
              <a:t>Mỗi nguồn sẽ đăng ký các bộ nghe sự kiện khác nhau</a:t>
            </a:r>
            <a:r>
              <a:rPr lang="en-US" smtClean="0">
                <a:latin typeface="Arial" pitchFamily="34" charset="0"/>
                <a:cs typeface="Arial" pitchFamily="34" charset="0"/>
              </a:rPr>
              <a:t> k</a:t>
            </a:r>
            <a:r>
              <a:rPr lang="vi-VN" smtClean="0">
                <a:latin typeface="Arial" pitchFamily="34" charset="0"/>
                <a:cs typeface="Arial" pitchFamily="34" charset="0"/>
              </a:rPr>
              <a:t>hi có sự kiện nào đó xảy ra từ nguồn, phương thức xử</a:t>
            </a:r>
            <a:r>
              <a:rPr lang="en-US" smtClean="0">
                <a:latin typeface="Arial" pitchFamily="34" charset="0"/>
                <a:cs typeface="Arial" pitchFamily="34" charset="0"/>
              </a:rPr>
              <a:t> </a:t>
            </a:r>
            <a:r>
              <a:rPr lang="vi-VN" smtClean="0">
                <a:latin typeface="Arial" pitchFamily="34" charset="0"/>
                <a:cs typeface="Arial" pitchFamily="34" charset="0"/>
              </a:rPr>
              <a:t>lý sự kiện (event handler) trên bộ nghe sự kiện sẽ được</a:t>
            </a:r>
            <a:r>
              <a:rPr lang="en-US" smtClean="0">
                <a:latin typeface="Arial" pitchFamily="34" charset="0"/>
                <a:cs typeface="Arial" pitchFamily="34" charset="0"/>
              </a:rPr>
              <a:t> tự động </a:t>
            </a:r>
            <a:r>
              <a:rPr lang="vi-VN" smtClean="0">
                <a:latin typeface="Arial" pitchFamily="34" charset="0"/>
                <a:cs typeface="Arial" pitchFamily="34" charset="0"/>
              </a:rPr>
              <a:t>gọi để xử lý</a:t>
            </a:r>
            <a:endParaRPr lang="en-US" smtClean="0">
              <a:latin typeface="Arial" pitchFamily="34" charset="0"/>
              <a:cs typeface="Arial" pitchFamily="34" charset="0"/>
            </a:endParaRPr>
          </a:p>
          <a:p>
            <a:endParaRPr lang="en-US" smtClean="0">
              <a:latin typeface="Arial" pitchFamily="34" charset="0"/>
              <a:cs typeface="Arial" pitchFamily="34" charset="0"/>
            </a:endParaRPr>
          </a:p>
          <a:p>
            <a:endParaRPr lang="en-US"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02080"/>
            <a:ext cx="8229600" cy="4389120"/>
          </a:xfrm>
        </p:spPr>
        <p:txBody>
          <a:bodyPr>
            <a:normAutofit lnSpcReduction="10000"/>
          </a:bodyPr>
          <a:lstStyle/>
          <a:p>
            <a:r>
              <a:rPr lang="en-US" smtClean="0">
                <a:latin typeface="Arial" pitchFamily="34" charset="0"/>
                <a:cs typeface="Arial" pitchFamily="34" charset="0"/>
              </a:rPr>
              <a:t>Các giao diện được cài đặt để xử lí các sự kiện trên:</a:t>
            </a:r>
          </a:p>
          <a:p>
            <a:pPr lvl="1"/>
            <a:r>
              <a:rPr lang="en-US" smtClean="0">
                <a:latin typeface="Arial" pitchFamily="34" charset="0"/>
                <a:cs typeface="Arial" pitchFamily="34" charset="0"/>
              </a:rPr>
              <a:t> ActionListener.</a:t>
            </a:r>
          </a:p>
          <a:p>
            <a:pPr lvl="1"/>
            <a:r>
              <a:rPr lang="en-US" smtClean="0">
                <a:latin typeface="Arial" pitchFamily="34" charset="0"/>
                <a:cs typeface="Arial" pitchFamily="34" charset="0"/>
              </a:rPr>
              <a:t>ComponentListener</a:t>
            </a:r>
          </a:p>
          <a:p>
            <a:pPr lvl="1"/>
            <a:r>
              <a:rPr lang="en-US" smtClean="0">
                <a:latin typeface="Arial" pitchFamily="34" charset="0"/>
                <a:cs typeface="Arial" pitchFamily="34" charset="0"/>
              </a:rPr>
              <a:t>FocusListener</a:t>
            </a:r>
          </a:p>
          <a:p>
            <a:pPr lvl="1"/>
            <a:r>
              <a:rPr lang="en-US" smtClean="0">
                <a:latin typeface="Arial" pitchFamily="34" charset="0"/>
                <a:cs typeface="Arial" pitchFamily="34" charset="0"/>
              </a:rPr>
              <a:t>ItemListener</a:t>
            </a:r>
          </a:p>
          <a:p>
            <a:pPr lvl="1"/>
            <a:r>
              <a:rPr lang="en-US" smtClean="0">
                <a:latin typeface="Arial" pitchFamily="34" charset="0"/>
                <a:cs typeface="Arial" pitchFamily="34" charset="0"/>
              </a:rPr>
              <a:t>WindowListener</a:t>
            </a:r>
          </a:p>
          <a:p>
            <a:pPr lvl="1"/>
            <a:r>
              <a:rPr lang="en-US" smtClean="0">
                <a:latin typeface="Arial" pitchFamily="34" charset="0"/>
                <a:cs typeface="Arial" pitchFamily="34" charset="0"/>
              </a:rPr>
              <a:t>TextListener</a:t>
            </a:r>
          </a:p>
          <a:p>
            <a:pPr lvl="1"/>
            <a:r>
              <a:rPr lang="en-US" smtClean="0">
                <a:latin typeface="Arial" pitchFamily="34" charset="0"/>
                <a:cs typeface="Arial" pitchFamily="34" charset="0"/>
              </a:rPr>
              <a:t>MouseListener và MouseMotionListener</a:t>
            </a:r>
          </a:p>
          <a:p>
            <a:pPr lvl="1"/>
            <a:r>
              <a:rPr lang="en-US" smtClean="0">
                <a:latin typeface="Arial" pitchFamily="34" charset="0"/>
                <a:cs typeface="Arial" pitchFamily="34" charset="0"/>
              </a:rPr>
              <a:t>KeyListener</a:t>
            </a:r>
          </a:p>
          <a:p>
            <a:pPr>
              <a:buNone/>
            </a:pPr>
            <a:r>
              <a:rPr lang="en-US" smtClean="0">
                <a:latin typeface="Arial" pitchFamily="34" charset="0"/>
                <a:cs typeface="Arial" pitchFamily="34" charset="0"/>
              </a:rPr>
              <a:t>VD;</a:t>
            </a:r>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58</a:t>
            </a:fld>
            <a:endParaRPr lang="en-US"/>
          </a:p>
        </p:txBody>
      </p:sp>
      <p:sp>
        <p:nvSpPr>
          <p:cNvPr id="5" name="Title 1"/>
          <p:cNvSpPr>
            <a:spLocks noGrp="1"/>
          </p:cNvSpPr>
          <p:nvPr>
            <p:ph type="title"/>
          </p:nvPr>
        </p:nvSpPr>
        <p:spPr>
          <a:xfrm>
            <a:off x="304800" y="152400"/>
            <a:ext cx="8229600" cy="1143000"/>
          </a:xfrm>
        </p:spPr>
        <p:txBody>
          <a:bodyPr>
            <a:normAutofit/>
          </a:bodyPr>
          <a:lstStyle/>
          <a:p>
            <a:r>
              <a:rPr lang="en-US" sz="3600" smtClean="0">
                <a:latin typeface="Arial" pitchFamily="34" charset="0"/>
                <a:cs typeface="Arial" pitchFamily="34" charset="0"/>
              </a:rPr>
              <a:t>Các sự kiện cơ bản của đối tượng</a:t>
            </a:r>
            <a:endParaRPr lang="en-US" sz="36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sz="3600" smtClean="0">
                <a:latin typeface="Arial" pitchFamily="34" charset="0"/>
                <a:cs typeface="Arial" pitchFamily="34" charset="0"/>
              </a:rPr>
              <a:t>Các sự kiện cơ bản của đối tượng</a:t>
            </a:r>
            <a:endParaRPr lang="en-US" sz="3600">
              <a:latin typeface="Arial" pitchFamily="34" charset="0"/>
              <a:cs typeface="Arial" pitchFamily="34" charset="0"/>
            </a:endParaRPr>
          </a:p>
        </p:txBody>
      </p:sp>
      <p:sp>
        <p:nvSpPr>
          <p:cNvPr id="3" name="Content Placeholder 2"/>
          <p:cNvSpPr>
            <a:spLocks noGrp="1"/>
          </p:cNvSpPr>
          <p:nvPr>
            <p:ph idx="1"/>
          </p:nvPr>
        </p:nvSpPr>
        <p:spPr>
          <a:xfrm>
            <a:off x="228600" y="1371600"/>
            <a:ext cx="8229600" cy="4389120"/>
          </a:xfrm>
        </p:spPr>
        <p:txBody>
          <a:bodyPr>
            <a:normAutofit fontScale="92500" lnSpcReduction="20000"/>
          </a:bodyPr>
          <a:lstStyle/>
          <a:p>
            <a:r>
              <a:rPr lang="en-US" b="1" smtClean="0">
                <a:latin typeface="Arial" pitchFamily="34" charset="0"/>
                <a:cs typeface="Arial" pitchFamily="34" charset="0"/>
              </a:rPr>
              <a:t>Các lớp sự kiện cơ bản của các đối tượng bao gồm:</a:t>
            </a:r>
          </a:p>
          <a:p>
            <a:r>
              <a:rPr lang="en-US" b="1" smtClean="0">
                <a:latin typeface="Arial" pitchFamily="34" charset="0"/>
                <a:cs typeface="Arial" pitchFamily="34" charset="0"/>
              </a:rPr>
              <a:t>ActionEvent</a:t>
            </a:r>
            <a:r>
              <a:rPr lang="en-US" smtClean="0">
                <a:latin typeface="Arial" pitchFamily="34" charset="0"/>
                <a:cs typeface="Arial" pitchFamily="34" charset="0"/>
              </a:rPr>
              <a:t>: Xuất hiện khi một nút bị click vào, một danh sách (list) được chọn, một menu được chọn.</a:t>
            </a:r>
          </a:p>
          <a:p>
            <a:r>
              <a:rPr lang="en-US" b="1" smtClean="0">
                <a:latin typeface="Arial" pitchFamily="34" charset="0"/>
                <a:cs typeface="Arial" pitchFamily="34" charset="0"/>
              </a:rPr>
              <a:t>ComponentEvent</a:t>
            </a:r>
            <a:r>
              <a:rPr lang="en-US" smtClean="0">
                <a:latin typeface="Arial" pitchFamily="34" charset="0"/>
                <a:cs typeface="Arial" pitchFamily="34" charset="0"/>
              </a:rPr>
              <a:t>: Xuất hiện khi component bị thay đổi kích cỡ, vị trí, trạng thái.</a:t>
            </a:r>
          </a:p>
          <a:p>
            <a:r>
              <a:rPr lang="en-US" b="1" smtClean="0">
                <a:latin typeface="Arial" pitchFamily="34" charset="0"/>
                <a:cs typeface="Arial" pitchFamily="34" charset="0"/>
              </a:rPr>
              <a:t>FocusEvent</a:t>
            </a:r>
            <a:r>
              <a:rPr lang="en-US" smtClean="0">
                <a:latin typeface="Arial" pitchFamily="34" charset="0"/>
                <a:cs typeface="Arial" pitchFamily="34" charset="0"/>
              </a:rPr>
              <a:t>: Xuất hiện khi một component có hoặc mất focus.</a:t>
            </a:r>
          </a:p>
          <a:p>
            <a:r>
              <a:rPr lang="en-US" b="1" smtClean="0">
                <a:latin typeface="Arial" pitchFamily="34" charset="0"/>
                <a:cs typeface="Arial" pitchFamily="34" charset="0"/>
              </a:rPr>
              <a:t>ItemEvent</a:t>
            </a:r>
            <a:r>
              <a:rPr lang="en-US" smtClean="0">
                <a:latin typeface="Arial" pitchFamily="34" charset="0"/>
                <a:cs typeface="Arial" pitchFamily="34" charset="0"/>
              </a:rPr>
              <a:t>: Xuất hiện khi một menu item được chọn hoặc bỏ, khi checkbox hoặc list item được click vào.</a:t>
            </a:r>
          </a:p>
          <a:p>
            <a:r>
              <a:rPr lang="en-US" b="1" smtClean="0">
                <a:latin typeface="Arial" pitchFamily="34" charset="0"/>
                <a:cs typeface="Arial" pitchFamily="34" charset="0"/>
              </a:rPr>
              <a:t>WindowEvent</a:t>
            </a:r>
            <a:r>
              <a:rPr lang="en-US" smtClean="0">
                <a:latin typeface="Arial" pitchFamily="34" charset="0"/>
                <a:cs typeface="Arial" pitchFamily="34" charset="0"/>
              </a:rPr>
              <a:t>: Xuất hiện khi một của sổ được mở ra, kích hoạt, đóng lại hoặc thoát ra.</a:t>
            </a:r>
          </a:p>
          <a:p>
            <a:r>
              <a:rPr lang="en-US" b="1" smtClean="0">
                <a:latin typeface="Arial" pitchFamily="34" charset="0"/>
                <a:cs typeface="Arial" pitchFamily="34" charset="0"/>
              </a:rPr>
              <a:t>TextEvent</a:t>
            </a:r>
            <a:r>
              <a:rPr lang="en-US" smtClean="0">
                <a:latin typeface="Arial" pitchFamily="34" charset="0"/>
                <a:cs typeface="Arial" pitchFamily="34" charset="0"/>
              </a:rPr>
              <a:t>: Xuất hiện khi giá trị văn bản của các đối tượng TextField và TextArea bị thay đổi.</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smtClean="0">
                <a:latin typeface="Times New Roman" pitchFamily="18" charset="0"/>
                <a:cs typeface="Times New Roman" pitchFamily="18" charset="0"/>
              </a:rPr>
              <a:t>Các khái niệm cơ bản</a:t>
            </a:r>
            <a:endParaRPr lang="en-US"/>
          </a:p>
        </p:txBody>
      </p:sp>
      <p:sp>
        <p:nvSpPr>
          <p:cNvPr id="3" name="Content Placeholder 2"/>
          <p:cNvSpPr>
            <a:spLocks noGrp="1"/>
          </p:cNvSpPr>
          <p:nvPr>
            <p:ph idx="1"/>
          </p:nvPr>
        </p:nvSpPr>
        <p:spPr/>
        <p:txBody>
          <a:bodyPr>
            <a:normAutofit/>
          </a:bodyPr>
          <a:lstStyle/>
          <a:p>
            <a:r>
              <a:rPr lang="vi-VN" b="1" smtClean="0"/>
              <a:t>Abstract class</a:t>
            </a:r>
            <a:r>
              <a:rPr lang="vi-VN" smtClean="0"/>
              <a:t/>
            </a:r>
            <a:br>
              <a:rPr lang="vi-VN" smtClean="0"/>
            </a:br>
            <a:r>
              <a:rPr lang="vi-VN" smtClean="0"/>
              <a:t>-Là 1 lớp trừu tượng</a:t>
            </a:r>
            <a:br>
              <a:rPr lang="vi-VN" smtClean="0"/>
            </a:br>
            <a:r>
              <a:rPr lang="vi-VN" smtClean="0"/>
              <a:t>-Không dùng để tạo ra đối tượng mà chỉ dùng làm cơ sở cho lớp khác kế thừa</a:t>
            </a:r>
            <a:br>
              <a:rPr lang="vi-VN" smtClean="0"/>
            </a:br>
            <a:r>
              <a:rPr lang="vi-VN" smtClean="0"/>
              <a:t>-Ngoài thuộc tính,phương thức bình thường,abstact class có thêm abstact method - phương thức trừu tượng</a:t>
            </a:r>
            <a:br>
              <a:rPr lang="vi-VN" smtClean="0"/>
            </a:br>
            <a:r>
              <a:rPr lang="vi-VN" smtClean="0"/>
              <a:t>- Abstact method ko dùng để thực hiện 1 công việc nào mà,nó chỉ là 1 khuôn mẫu.</a:t>
            </a:r>
            <a:br>
              <a:rPr lang="vi-VN" smtClean="0"/>
            </a:br>
            <a:r>
              <a:rPr lang="vi-VN" smtClean="0"/>
              <a:t>-Khi 1 class kế thừa Abstract class thì nó bắt buộc phải override lại Abstract method của Abstract class đó</a:t>
            </a:r>
            <a:endParaRPr lang="en-US" smtClean="0"/>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mtClean="0">
                <a:latin typeface="Arial" pitchFamily="34" charset="0"/>
                <a:cs typeface="Arial" pitchFamily="34" charset="0"/>
              </a:rPr>
              <a:t>• MouseEvent: Xuất hiện khi chuột được click, di chuyển, nhấn xuống và thả ra.</a:t>
            </a:r>
          </a:p>
          <a:p>
            <a:pPr>
              <a:buNone/>
            </a:pPr>
            <a:r>
              <a:rPr lang="en-US" smtClean="0">
                <a:latin typeface="Arial" pitchFamily="34" charset="0"/>
                <a:cs typeface="Arial" pitchFamily="34" charset="0"/>
              </a:rPr>
              <a:t>• KeyEvent: Xuất hiện khi có đầu vào từ bàn phím.</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60</a:t>
            </a:fld>
            <a:endParaRPr lang="en-US"/>
          </a:p>
        </p:txBody>
      </p:sp>
      <p:sp>
        <p:nvSpPr>
          <p:cNvPr id="5" name="Title 1"/>
          <p:cNvSpPr>
            <a:spLocks noGrp="1"/>
          </p:cNvSpPr>
          <p:nvPr>
            <p:ph type="title"/>
          </p:nvPr>
        </p:nvSpPr>
        <p:spPr>
          <a:xfrm>
            <a:off x="152400" y="304800"/>
            <a:ext cx="8229600" cy="1143000"/>
          </a:xfrm>
        </p:spPr>
        <p:txBody>
          <a:bodyPr>
            <a:normAutofit/>
          </a:bodyPr>
          <a:lstStyle/>
          <a:p>
            <a:r>
              <a:rPr lang="en-US" sz="4000" smtClean="0">
                <a:latin typeface="Arial" pitchFamily="34" charset="0"/>
                <a:cs typeface="Arial" pitchFamily="34" charset="0"/>
              </a:rPr>
              <a:t>Các sự kiện cơ bản của đối tượng</a:t>
            </a:r>
            <a:endParaRPr lang="en-US" sz="4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a:xfrm>
            <a:off x="533400" y="1371600"/>
            <a:ext cx="8229600" cy="4389120"/>
          </a:xfrm>
        </p:spPr>
        <p:txBody>
          <a:bodyPr/>
          <a:lstStyle/>
          <a:p>
            <a:r>
              <a:rPr lang="en-AU" b="1" dirty="0" smtClean="0">
                <a:latin typeface="Arial" pitchFamily="34" charset="0"/>
                <a:cs typeface="Arial" pitchFamily="34" charset="0"/>
              </a:rPr>
              <a:t>Layout Manager</a:t>
            </a:r>
            <a:endParaRPr lang="en-US" b="1" dirty="0" smtClean="0">
              <a:latin typeface="Arial" pitchFamily="34" charset="0"/>
              <a:cs typeface="Arial" pitchFamily="34" charset="0"/>
            </a:endParaRPr>
          </a:p>
          <a:p>
            <a:pPr lvl="1"/>
            <a:r>
              <a:rPr lang="en-US" dirty="0" err="1" smtClean="0">
                <a:latin typeface="Arial" pitchFamily="34" charset="0"/>
                <a:cs typeface="Arial" pitchFamily="34" charset="0"/>
              </a:rPr>
              <a:t>Nội</a:t>
            </a:r>
            <a:r>
              <a:rPr lang="en-US" dirty="0" smtClean="0">
                <a:latin typeface="Arial" pitchFamily="34" charset="0"/>
                <a:cs typeface="Arial" pitchFamily="34" charset="0"/>
              </a:rPr>
              <a:t> dung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tập</a:t>
            </a:r>
            <a:r>
              <a:rPr lang="en-US" dirty="0" smtClean="0">
                <a:latin typeface="Arial" pitchFamily="34" charset="0"/>
                <a:cs typeface="Arial" pitchFamily="34" charset="0"/>
              </a:rPr>
              <a:t> </a:t>
            </a:r>
            <a:r>
              <a:rPr lang="en-US" dirty="0" err="1" smtClean="0">
                <a:latin typeface="Arial" pitchFamily="34" charset="0"/>
                <a:cs typeface="Arial" pitchFamily="34" charset="0"/>
              </a:rPr>
              <a:t>trung</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bày</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kỹ</a:t>
            </a:r>
            <a:r>
              <a:rPr lang="en-US" dirty="0" smtClean="0">
                <a:latin typeface="Arial" pitchFamily="34" charset="0"/>
                <a:cs typeface="Arial" pitchFamily="34" charset="0"/>
              </a:rPr>
              <a:t> </a:t>
            </a:r>
            <a:r>
              <a:rPr lang="en-US" dirty="0" err="1" smtClean="0">
                <a:latin typeface="Arial" pitchFamily="34" charset="0"/>
                <a:cs typeface="Arial" pitchFamily="34" charset="0"/>
              </a:rPr>
              <a:t>thuật</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bày</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giao</a:t>
            </a:r>
            <a:r>
              <a:rPr lang="en-US" dirty="0" smtClean="0">
                <a:latin typeface="Arial" pitchFamily="34" charset="0"/>
                <a:cs typeface="Arial" pitchFamily="34" charset="0"/>
              </a:rPr>
              <a:t> </a:t>
            </a:r>
            <a:r>
              <a:rPr lang="en-US" dirty="0" err="1" smtClean="0">
                <a:latin typeface="Arial" pitchFamily="34" charset="0"/>
                <a:cs typeface="Arial" pitchFamily="34" charset="0"/>
              </a:rPr>
              <a:t>diện</a:t>
            </a:r>
            <a:r>
              <a:rPr lang="en-US" dirty="0" smtClean="0">
                <a:latin typeface="Arial" pitchFamily="34" charset="0"/>
                <a:cs typeface="Arial" pitchFamily="34" charset="0"/>
              </a:rPr>
              <a:t> (</a:t>
            </a:r>
            <a:r>
              <a:rPr lang="en-US" dirty="0" err="1" smtClean="0">
                <a:latin typeface="Arial" pitchFamily="34" charset="0"/>
                <a:cs typeface="Arial" pitchFamily="34" charset="0"/>
              </a:rPr>
              <a:t>conponent</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frame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ý </a:t>
            </a:r>
            <a:r>
              <a:rPr lang="en-US" dirty="0" err="1" smtClean="0">
                <a:latin typeface="Arial" pitchFamily="34" charset="0"/>
                <a:cs typeface="Arial" pitchFamily="34" charset="0"/>
              </a:rPr>
              <a:t>đồ</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khác</a:t>
            </a:r>
            <a:r>
              <a:rPr lang="en-US" dirty="0" smtClean="0">
                <a:latin typeface="Arial" pitchFamily="34" charset="0"/>
                <a:cs typeface="Arial" pitchFamily="34" charset="0"/>
              </a:rPr>
              <a:t> </a:t>
            </a:r>
            <a:r>
              <a:rPr lang="en-US" dirty="0" err="1" smtClean="0">
                <a:latin typeface="Arial" pitchFamily="34" charset="0"/>
                <a:cs typeface="Arial" pitchFamily="34" charset="0"/>
              </a:rPr>
              <a:t>nhau</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a:t>
            </a:r>
            <a:r>
              <a:rPr lang="en-US" dirty="0" err="1" smtClean="0">
                <a:latin typeface="Arial" pitchFamily="34" charset="0"/>
                <a:cs typeface="Arial" pitchFamily="34" charset="0"/>
              </a:rPr>
              <a:t>cách</a:t>
            </a:r>
            <a:r>
              <a:rPr lang="en-US" dirty="0" smtClean="0">
                <a:latin typeface="Arial" pitchFamily="34" charset="0"/>
                <a:cs typeface="Arial" pitchFamily="34" charset="0"/>
              </a:rPr>
              <a:t> </a:t>
            </a:r>
            <a:r>
              <a:rPr lang="en-US" dirty="0" err="1" smtClean="0">
                <a:latin typeface="Arial" pitchFamily="34" charset="0"/>
                <a:cs typeface="Arial" pitchFamily="34" charset="0"/>
              </a:rPr>
              <a:t>dùng</a:t>
            </a:r>
            <a:r>
              <a:rPr lang="en-US" dirty="0" smtClean="0">
                <a:latin typeface="Arial" pitchFamily="34" charset="0"/>
                <a:cs typeface="Arial" pitchFamily="34" charset="0"/>
              </a:rPr>
              <a:t> </a:t>
            </a:r>
            <a:r>
              <a:rPr lang="en-US" dirty="0" err="1" smtClean="0">
                <a:latin typeface="Arial" pitchFamily="34" charset="0"/>
                <a:cs typeface="Arial" pitchFamily="34" charset="0"/>
              </a:rPr>
              <a:t>bộ</a:t>
            </a:r>
            <a:r>
              <a:rPr lang="en-US" dirty="0" smtClean="0">
                <a:latin typeface="Arial" pitchFamily="34" charset="0"/>
                <a:cs typeface="Arial" pitchFamily="34" charset="0"/>
              </a:rPr>
              <a:t> </a:t>
            </a:r>
            <a:r>
              <a:rPr lang="en-US" dirty="0" err="1" smtClean="0">
                <a:latin typeface="Arial" pitchFamily="34" charset="0"/>
                <a:cs typeface="Arial" pitchFamily="34" charset="0"/>
              </a:rPr>
              <a:t>quản</a:t>
            </a:r>
            <a:r>
              <a:rPr lang="en-US" dirty="0" smtClean="0">
                <a:latin typeface="Arial" pitchFamily="34" charset="0"/>
                <a:cs typeface="Arial" pitchFamily="34" charset="0"/>
              </a:rPr>
              <a:t> </a:t>
            </a:r>
            <a:r>
              <a:rPr lang="en-US" dirty="0" err="1" smtClean="0">
                <a:latin typeface="Arial" pitchFamily="34" charset="0"/>
                <a:cs typeface="Arial" pitchFamily="34" charset="0"/>
              </a:rPr>
              <a:t>lí</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bày</a:t>
            </a:r>
            <a:r>
              <a:rPr lang="en-US" dirty="0" smtClean="0">
                <a:latin typeface="Arial" pitchFamily="34" charset="0"/>
                <a:cs typeface="Arial" pitchFamily="34" charset="0"/>
              </a:rPr>
              <a:t> (Layout Manager).</a:t>
            </a:r>
          </a:p>
          <a:p>
            <a:pPr lvl="1"/>
            <a:r>
              <a:rPr lang="en-US" dirty="0" err="1" smtClean="0">
                <a:latin typeface="Arial" pitchFamily="34" charset="0"/>
                <a:cs typeface="Arial" pitchFamily="34" charset="0"/>
              </a:rPr>
              <a:t>dùng</a:t>
            </a:r>
            <a:r>
              <a:rPr lang="en-US" dirty="0" smtClean="0">
                <a:latin typeface="Arial" pitchFamily="34" charset="0"/>
                <a:cs typeface="Arial" pitchFamily="34" charset="0"/>
              </a:rPr>
              <a:t>  void </a:t>
            </a:r>
            <a:r>
              <a:rPr lang="en-US" dirty="0" err="1" smtClean="0">
                <a:latin typeface="Arial" pitchFamily="34" charset="0"/>
                <a:cs typeface="Arial" pitchFamily="34" charset="0"/>
              </a:rPr>
              <a:t>setLayout</a:t>
            </a:r>
            <a:r>
              <a:rPr lang="en-US" dirty="0" smtClean="0">
                <a:latin typeface="Arial" pitchFamily="34" charset="0"/>
                <a:cs typeface="Arial" pitchFamily="34" charset="0"/>
              </a:rPr>
              <a:t>(layout)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cách</a:t>
            </a:r>
            <a:r>
              <a:rPr lang="en-US" dirty="0" smtClean="0">
                <a:latin typeface="Arial" pitchFamily="34" charset="0"/>
                <a:cs typeface="Arial" pitchFamily="34" charset="0"/>
              </a:rPr>
              <a:t> </a:t>
            </a:r>
            <a:r>
              <a:rPr lang="en-US" dirty="0" err="1" smtClean="0">
                <a:latin typeface="Arial" pitchFamily="34" charset="0"/>
                <a:cs typeface="Arial" pitchFamily="34" charset="0"/>
              </a:rPr>
              <a:t>trình</a:t>
            </a:r>
            <a:r>
              <a:rPr lang="en-US" dirty="0" smtClean="0">
                <a:latin typeface="Arial" pitchFamily="34" charset="0"/>
                <a:cs typeface="Arial" pitchFamily="34" charset="0"/>
              </a:rPr>
              <a:t> </a:t>
            </a:r>
            <a:r>
              <a:rPr lang="en-US" dirty="0" err="1" smtClean="0">
                <a:latin typeface="Arial" pitchFamily="34" charset="0"/>
                <a:cs typeface="Arial" pitchFamily="34" charset="0"/>
              </a:rPr>
              <a:t>bày</a:t>
            </a:r>
            <a:r>
              <a:rPr lang="en-US" dirty="0" smtClean="0">
                <a:latin typeface="Arial" pitchFamily="34" charset="0"/>
                <a:cs typeface="Arial" pitchFamily="34" charset="0"/>
              </a:rPr>
              <a:t> layout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tượng</a:t>
            </a:r>
            <a:r>
              <a:rPr lang="en-US" dirty="0" smtClean="0">
                <a:latin typeface="Arial" pitchFamily="34" charset="0"/>
                <a:cs typeface="Arial" pitchFamily="34" charset="0"/>
              </a:rPr>
              <a:t> </a:t>
            </a:r>
            <a:r>
              <a:rPr lang="en-US" dirty="0" err="1" smtClean="0">
                <a:latin typeface="Arial" pitchFamily="34" charset="0"/>
                <a:cs typeface="Arial" pitchFamily="34" charset="0"/>
              </a:rPr>
              <a:t>chứa</a:t>
            </a:r>
            <a:r>
              <a:rPr lang="en-US" dirty="0" smtClean="0">
                <a:latin typeface="Arial" pitchFamily="34" charset="0"/>
                <a:cs typeface="Arial" pitchFamily="34" charset="0"/>
              </a:rPr>
              <a:t>(Frame, </a:t>
            </a:r>
            <a:r>
              <a:rPr lang="en-US" dirty="0" err="1" smtClean="0">
                <a:latin typeface="Arial" pitchFamily="34" charset="0"/>
                <a:cs typeface="Arial" pitchFamily="34" charset="0"/>
              </a:rPr>
              <a:t>JFrame</a:t>
            </a:r>
            <a:r>
              <a:rPr lang="en-US" dirty="0" smtClean="0">
                <a:latin typeface="Arial" pitchFamily="34" charset="0"/>
                <a:cs typeface="Arial" pitchFamily="34" charset="0"/>
              </a:rPr>
              <a:t>, Panel, Applet..)</a:t>
            </a:r>
          </a:p>
          <a:p>
            <a:pPr lvl="1"/>
            <a:r>
              <a:rPr lang="en-US" dirty="0" smtClean="0">
                <a:latin typeface="Arial" pitchFamily="34" charset="0"/>
                <a:cs typeface="Arial" pitchFamily="34" charset="0"/>
              </a:rPr>
              <a:t> </a:t>
            </a:r>
            <a:r>
              <a:rPr lang="en-US" dirty="0" err="1" smtClean="0">
                <a:latin typeface="Arial" pitchFamily="34" charset="0"/>
                <a:cs typeface="Arial" pitchFamily="34" charset="0"/>
              </a:rPr>
              <a:t>Bao</a:t>
            </a:r>
            <a:r>
              <a:rPr lang="en-US" dirty="0" smtClean="0">
                <a:latin typeface="Arial" pitchFamily="34" charset="0"/>
                <a:cs typeface="Arial" pitchFamily="34" charset="0"/>
              </a:rPr>
              <a:t> </a:t>
            </a:r>
            <a:r>
              <a:rPr lang="en-US" dirty="0" err="1" smtClean="0">
                <a:latin typeface="Arial" pitchFamily="34" charset="0"/>
                <a:cs typeface="Arial" pitchFamily="34" charset="0"/>
              </a:rPr>
              <a:t>gồm</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kỹ</a:t>
            </a:r>
            <a:r>
              <a:rPr lang="en-US" dirty="0" smtClean="0">
                <a:latin typeface="Arial" pitchFamily="34" charset="0"/>
                <a:cs typeface="Arial" pitchFamily="34" charset="0"/>
              </a:rPr>
              <a:t> </a:t>
            </a:r>
            <a:r>
              <a:rPr lang="en-AU" b="1" dirty="0" smtClean="0">
                <a:latin typeface="Arial" pitchFamily="34" charset="0"/>
                <a:cs typeface="Arial" pitchFamily="34" charset="0"/>
              </a:rPr>
              <a:t>Layout </a:t>
            </a:r>
            <a:r>
              <a:rPr lang="en-US" dirty="0" err="1" smtClean="0">
                <a:latin typeface="Arial" pitchFamily="34" charset="0"/>
                <a:cs typeface="Arial" pitchFamily="34" charset="0"/>
              </a:rPr>
              <a:t>sau</a:t>
            </a:r>
            <a:r>
              <a:rPr lang="en-US" dirty="0" smtClean="0">
                <a:latin typeface="Arial" pitchFamily="34" charset="0"/>
                <a:cs typeface="Arial" pitchFamily="34" charset="0"/>
              </a:rPr>
              <a:t>:</a:t>
            </a:r>
          </a:p>
          <a:p>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mtClean="0">
                <a:latin typeface="Arial" pitchFamily="34" charset="0"/>
                <a:cs typeface="Arial" pitchFamily="34" charset="0"/>
              </a:rPr>
              <a:t>Các thành phần của AWT</a:t>
            </a:r>
            <a:endParaRPr lang="en-US">
              <a:latin typeface="Arial" pitchFamily="34" charset="0"/>
              <a:cs typeface="Arial" pitchFamily="34" charset="0"/>
            </a:endParaRPr>
          </a:p>
        </p:txBody>
      </p:sp>
      <p:sp>
        <p:nvSpPr>
          <p:cNvPr id="3" name="Content Placeholder 2"/>
          <p:cNvSpPr>
            <a:spLocks noGrp="1"/>
          </p:cNvSpPr>
          <p:nvPr>
            <p:ph idx="1"/>
          </p:nvPr>
        </p:nvSpPr>
        <p:spPr>
          <a:xfrm>
            <a:off x="381000" y="1524000"/>
            <a:ext cx="8229600" cy="4389120"/>
          </a:xfrm>
        </p:spPr>
        <p:txBody>
          <a:bodyPr>
            <a:normAutofit fontScale="85000" lnSpcReduction="10000"/>
          </a:bodyPr>
          <a:lstStyle/>
          <a:p>
            <a:r>
              <a:rPr lang="en-US" b="1" smtClean="0">
                <a:latin typeface="Arial" pitchFamily="34" charset="0"/>
                <a:cs typeface="Arial" pitchFamily="34" charset="0"/>
              </a:rPr>
              <a:t>Trình bày Flow Layout</a:t>
            </a:r>
            <a:endParaRPr lang="en-US" smtClean="0">
              <a:latin typeface="Arial" pitchFamily="34" charset="0"/>
              <a:cs typeface="Arial" pitchFamily="34" charset="0"/>
            </a:endParaRPr>
          </a:p>
          <a:p>
            <a:pPr lvl="1"/>
            <a:r>
              <a:rPr lang="en-US" smtClean="0">
                <a:latin typeface="Arial" pitchFamily="34" charset="0"/>
                <a:cs typeface="Arial" pitchFamily="34" charset="0"/>
              </a:rPr>
              <a:t>xếp các đối tượng trên một hướng theo dòng. Nếu đối tượng mới thêm không đủ chỗ (chiều rộng) thì nó sẽ tự động thêm vào đầu dòng mới. Các phương thức:</a:t>
            </a:r>
          </a:p>
          <a:p>
            <a:pPr lvl="1"/>
            <a:r>
              <a:rPr lang="en-US" smtClean="0">
                <a:latin typeface="Arial" pitchFamily="34" charset="0"/>
                <a:cs typeface="Arial" pitchFamily="34" charset="0"/>
              </a:rPr>
              <a:t> FlowLayout(): Khởi tạo đối tượng trình bày.</a:t>
            </a:r>
          </a:p>
          <a:p>
            <a:pPr lvl="1"/>
            <a:r>
              <a:rPr lang="en-US" smtClean="0">
                <a:latin typeface="Arial" pitchFamily="34" charset="0"/>
                <a:cs typeface="Arial" pitchFamily="34" charset="0"/>
              </a:rPr>
              <a:t> FlowLayout(int): Khởi tạo đối tượng trình bày với cách căn lề xác định.</a:t>
            </a:r>
          </a:p>
          <a:p>
            <a:pPr lvl="1"/>
            <a:r>
              <a:rPr lang="en-US" smtClean="0">
                <a:latin typeface="Arial" pitchFamily="34" charset="0"/>
                <a:cs typeface="Arial" pitchFamily="34" charset="0"/>
              </a:rPr>
              <a:t>FlowLayout(int, int, int): Khởi tạo với ba tham số: Thứ nhất là cách căn lề, thứ hai là khoảng cách giữa hai dòng (chiều cao), thứ ba là khoảng cách giữa hai đối tượng (chiều ngang).</a:t>
            </a:r>
          </a:p>
          <a:p>
            <a:pPr lvl="1"/>
            <a:r>
              <a:rPr lang="en-US" smtClean="0">
                <a:latin typeface="Arial" pitchFamily="34" charset="0"/>
                <a:cs typeface="Arial" pitchFamily="34" charset="0"/>
              </a:rPr>
              <a:t>Tham số căn lề có thể nhận một trong ba giá trị:</a:t>
            </a:r>
          </a:p>
          <a:p>
            <a:pPr lvl="2"/>
            <a:r>
              <a:rPr lang="en-US" smtClean="0">
                <a:latin typeface="Arial" pitchFamily="34" charset="0"/>
                <a:cs typeface="Arial" pitchFamily="34" charset="0"/>
              </a:rPr>
              <a:t>FlowLayout.LEFT: Căn lề trái, là giá trị mặc định.</a:t>
            </a:r>
          </a:p>
          <a:p>
            <a:pPr lvl="2"/>
            <a:r>
              <a:rPr lang="en-US" smtClean="0">
                <a:latin typeface="Arial" pitchFamily="34" charset="0"/>
                <a:cs typeface="Arial" pitchFamily="34" charset="0"/>
              </a:rPr>
              <a:t>FlowLayout.CENTER: Căn lề giữa.</a:t>
            </a:r>
          </a:p>
          <a:p>
            <a:pPr lvl="2"/>
            <a:r>
              <a:rPr lang="en-US" smtClean="0">
                <a:latin typeface="Arial" pitchFamily="34" charset="0"/>
                <a:cs typeface="Arial" pitchFamily="34" charset="0"/>
              </a:rPr>
              <a:t>FlowLayout.RIGHT: Căn lề phải.</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533400" y="1447800"/>
            <a:ext cx="8229600" cy="5181600"/>
          </a:xfrm>
        </p:spPr>
        <p:txBody>
          <a:bodyPr>
            <a:normAutofit fontScale="77500" lnSpcReduction="20000"/>
          </a:bodyPr>
          <a:lstStyle/>
          <a:p>
            <a:r>
              <a:rPr lang="en-US" b="1" smtClean="0">
                <a:latin typeface="Arial" pitchFamily="34" charset="0"/>
                <a:cs typeface="Arial" pitchFamily="34" charset="0"/>
              </a:rPr>
              <a:t>Trình bày Border Layout</a:t>
            </a:r>
            <a:endParaRPr lang="en-US" smtClean="0">
              <a:latin typeface="Arial" pitchFamily="34" charset="0"/>
              <a:cs typeface="Arial" pitchFamily="34" charset="0"/>
            </a:endParaRPr>
          </a:p>
          <a:p>
            <a:pPr lvl="1"/>
            <a:r>
              <a:rPr lang="en-US" smtClean="0">
                <a:latin typeface="Arial" pitchFamily="34" charset="0"/>
                <a:cs typeface="Arial" pitchFamily="34" charset="0"/>
              </a:rPr>
              <a:t>Cách hiển thị Border Layout sẽ chia frame thành 5 vùng cố định và tự động kéo dãn các vùng sao cho chiếm hết bề mặt của frame:</a:t>
            </a:r>
          </a:p>
          <a:p>
            <a:pPr lvl="2"/>
            <a:r>
              <a:rPr lang="en-US" smtClean="0">
                <a:latin typeface="Arial" pitchFamily="34" charset="0"/>
                <a:cs typeface="Arial" pitchFamily="34" charset="0"/>
              </a:rPr>
              <a:t>West: Vùng phía tây, tức là phía lề bên trái.</a:t>
            </a:r>
          </a:p>
          <a:p>
            <a:pPr lvl="2"/>
            <a:r>
              <a:rPr lang="en-US" smtClean="0">
                <a:latin typeface="Arial" pitchFamily="34" charset="0"/>
                <a:cs typeface="Arial" pitchFamily="34" charset="0"/>
              </a:rPr>
              <a:t>East: Vùng phía đông, tức là phía lề bên phải.</a:t>
            </a:r>
          </a:p>
          <a:p>
            <a:pPr lvl="2"/>
            <a:r>
              <a:rPr lang="en-US" smtClean="0">
                <a:latin typeface="Arial" pitchFamily="34" charset="0"/>
                <a:cs typeface="Arial" pitchFamily="34" charset="0"/>
              </a:rPr>
              <a:t>North: Vùng phía bắc, tức là phía lề trên.</a:t>
            </a:r>
          </a:p>
          <a:p>
            <a:pPr lvl="2"/>
            <a:r>
              <a:rPr lang="en-US" smtClean="0">
                <a:latin typeface="Arial" pitchFamily="34" charset="0"/>
                <a:cs typeface="Arial" pitchFamily="34" charset="0"/>
              </a:rPr>
              <a:t>South: Vùng phía nam, tức là phía lề dưới.</a:t>
            </a:r>
          </a:p>
          <a:p>
            <a:pPr lvl="2"/>
            <a:r>
              <a:rPr lang="en-US" smtClean="0">
                <a:latin typeface="Arial" pitchFamily="34" charset="0"/>
                <a:cs typeface="Arial" pitchFamily="34" charset="0"/>
              </a:rPr>
              <a:t>Center: Vùng trung tâm, ở chính giữa frame.</a:t>
            </a:r>
          </a:p>
          <a:p>
            <a:r>
              <a:rPr lang="en-US" smtClean="0">
                <a:latin typeface="Arial" pitchFamily="34" charset="0"/>
                <a:cs typeface="Arial" pitchFamily="34" charset="0"/>
              </a:rPr>
              <a:t>Phương thức cơ bản của lớp BorderLayout:</a:t>
            </a:r>
          </a:p>
          <a:p>
            <a:r>
              <a:rPr lang="en-US" smtClean="0">
                <a:latin typeface="Arial" pitchFamily="34" charset="0"/>
                <a:cs typeface="Arial" pitchFamily="34" charset="0"/>
              </a:rPr>
              <a:t>BorderLayout(): Khởi tạo một đối tượng trình bày theo cách borderlayout.</a:t>
            </a:r>
          </a:p>
          <a:p>
            <a:r>
              <a:rPr lang="en-US" smtClean="0">
                <a:latin typeface="Arial" pitchFamily="34" charset="0"/>
                <a:cs typeface="Arial" pitchFamily="34" charset="0"/>
              </a:rPr>
              <a:t>Khi một frame được trình bày theo cách border, ta có thể dùng phương thức sau để gắn các đối tượng vào các vùng của frame:</a:t>
            </a:r>
          </a:p>
          <a:p>
            <a:pPr lvl="1"/>
            <a:r>
              <a:rPr lang="en-US" smtClean="0">
                <a:latin typeface="Arial" pitchFamily="34" charset="0"/>
                <a:cs typeface="Arial" pitchFamily="34" charset="0"/>
              </a:rPr>
              <a:t>&lt;Đối tượng frame&gt;.add(&lt;Đối tượng component&gt;, &lt;Vùng border&gt;);</a:t>
            </a:r>
          </a:p>
          <a:p>
            <a:pPr lvl="1"/>
            <a:r>
              <a:rPr lang="en-US" smtClean="0">
                <a:latin typeface="Arial" pitchFamily="34" charset="0"/>
                <a:cs typeface="Arial" pitchFamily="34" charset="0"/>
              </a:rPr>
              <a:t>Ví dụ:  myFrame.add(“Center”, new Button(“Click”));</a:t>
            </a:r>
          </a:p>
          <a:p>
            <a:pPr lvl="1"/>
            <a:r>
              <a:rPr lang="en-US" smtClean="0">
                <a:latin typeface="Arial" pitchFamily="34" charset="0"/>
                <a:cs typeface="Arial" pitchFamily="34" charset="0"/>
              </a:rPr>
              <a:t>sẽ gán vào vùng trung tâm của myFrame một nút nhấn có tên là “Click”.</a:t>
            </a:r>
          </a:p>
          <a:p>
            <a:endParaRPr lang="en-US">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C3A67AEA-BCC7-46E0-99F2-CE941161949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914400" y="1371600"/>
            <a:ext cx="8229600" cy="4389120"/>
          </a:xfrm>
        </p:spPr>
        <p:txBody>
          <a:bodyPr>
            <a:normAutofit/>
          </a:bodyPr>
          <a:lstStyle/>
          <a:p>
            <a:r>
              <a:rPr lang="en-US" b="1" smtClean="0"/>
              <a:t>Trình bày Border Layout</a:t>
            </a:r>
          </a:p>
          <a:p>
            <a:r>
              <a:rPr lang="en-US" b="1" smtClean="0"/>
              <a:t>Lưu ý</a:t>
            </a:r>
            <a:r>
              <a:rPr lang="en-US" smtClean="0"/>
              <a:t>:</a:t>
            </a:r>
          </a:p>
          <a:p>
            <a:r>
              <a:rPr lang="en-US" smtClean="0"/>
              <a:t>Cách trình bày border luôn chia frame thành 5 vùng xác định.</a:t>
            </a:r>
          </a:p>
          <a:p>
            <a:r>
              <a:rPr lang="en-US" smtClean="0"/>
              <a:t> Nếu gắn nhiều đối tượng vào cùng một vùng, chỉ có đối tượng gắn sau là nhìn thấy được.</a:t>
            </a:r>
          </a:p>
          <a:p>
            <a:r>
              <a:rPr lang="en-US" smtClean="0"/>
              <a:t>Nếu muốn trong một vùng chứa được nhiều đối tượng, ta có thể gắn vào mỗi vùng một Panel. Sau đó trong panel, ta chọn cách trình bày riêng cho panel và gắn các đối tượng vào panel.</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219200"/>
            <a:ext cx="8229600" cy="4389120"/>
          </a:xfrm>
        </p:spPr>
        <p:txBody>
          <a:bodyPr/>
          <a:lstStyle/>
          <a:p>
            <a:r>
              <a:rPr lang="en-US" b="1" smtClean="0"/>
              <a:t>GridLayout</a:t>
            </a:r>
          </a:p>
          <a:p>
            <a:r>
              <a:rPr lang="en-US" smtClean="0"/>
              <a:t>Đối với một container trình bày theo kiểu GridLayout thì:</a:t>
            </a:r>
            <a:r>
              <a:rPr lang="vi-VN" smtClean="0"/>
              <a:t>Bộ trình bày tạo một khung lưới vô hình với các ô bằng</a:t>
            </a:r>
            <a:r>
              <a:rPr lang="en-US" smtClean="0"/>
              <a:t> nhau.</a:t>
            </a:r>
          </a:p>
          <a:p>
            <a:r>
              <a:rPr lang="vi-VN" smtClean="0"/>
              <a:t>Các đối tượng sẽ đặt vừa kích thước với từng ô đó. Thứ</a:t>
            </a:r>
          </a:p>
          <a:p>
            <a:pPr>
              <a:buNone/>
            </a:pPr>
            <a:r>
              <a:rPr lang="vi-VN" smtClean="0"/>
              <a:t>tự sắp xếp từ </a:t>
            </a:r>
            <a:r>
              <a:rPr lang="en-US" smtClean="0"/>
              <a:t>trái qua phải, từ trên xuống dưới </a:t>
            </a:r>
            <a:r>
              <a:rPr lang="vi-VN" smtClean="0"/>
              <a:t>.</a:t>
            </a: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371600"/>
            <a:ext cx="8229600" cy="4389120"/>
          </a:xfrm>
        </p:spPr>
        <p:txBody>
          <a:bodyPr>
            <a:normAutofit/>
          </a:bodyPr>
          <a:lstStyle/>
          <a:p>
            <a:r>
              <a:rPr lang="en-US" b="1" smtClean="0"/>
              <a:t>Trình bày Grid Layout</a:t>
            </a:r>
            <a:endParaRPr lang="en-US" smtClean="0"/>
          </a:p>
          <a:p>
            <a:pPr lvl="1"/>
            <a:r>
              <a:rPr lang="en-US" smtClean="0"/>
              <a:t>Cách trình bày Grid Layout sẽ sắp xếp các đối tượng theo dạng bảng, được xác định số hàng và số cột. Phương thức cơ bản:</a:t>
            </a:r>
          </a:p>
          <a:p>
            <a:pPr lvl="1"/>
            <a:r>
              <a:rPr lang="en-US" smtClean="0"/>
              <a:t>GridLayout(dong int,cot int): Khởi tạo một đối tượng trình bày. Hai tham số đầu vào lần lượt là số hàng và số cột của grid trình bày.</a:t>
            </a:r>
          </a:p>
          <a:p>
            <a:pPr lvl="1"/>
            <a:r>
              <a:rPr lang="en-US" smtClean="0"/>
              <a:t>GridLayout(int, int, int, int): Khởi tạo một đối tượng trình bày, hai tham số đầu xác định số hàng và số cột trình bày. Hai tham số sau xác định khoảng cách giữa các dòng và các cột của bảng.</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447800"/>
            <a:ext cx="8229600" cy="4389120"/>
          </a:xfrm>
        </p:spPr>
        <p:txBody>
          <a:bodyPr/>
          <a:lstStyle/>
          <a:p>
            <a:r>
              <a:rPr lang="en-US" b="1" smtClean="0"/>
              <a:t>Trình bày Grid Layout</a:t>
            </a:r>
          </a:p>
          <a:p>
            <a:r>
              <a:rPr lang="en-US" b="1" smtClean="0"/>
              <a:t>Lưu ý</a:t>
            </a:r>
            <a:r>
              <a:rPr lang="en-US" smtClean="0"/>
              <a:t>:</a:t>
            </a:r>
          </a:p>
          <a:p>
            <a:pPr lvl="1"/>
            <a:r>
              <a:rPr lang="en-US" smtClean="0"/>
              <a:t>Khi số lượng đối tượng được chèn nhiều hơn vào frame, ta muốn chương trình tự tính số hàng, hoặc tự tính số cột hiển thị, thì ta để tham số tương ứng là 0.</a:t>
            </a:r>
          </a:p>
          <a:p>
            <a:r>
              <a:rPr lang="en-US" smtClean="0"/>
              <a:t>Ví dụ: setLayout(new GridLayout(3,0)); // cố định số hàng là 3, số cột tuỳ thuộc vào số đối tượng trong frame.</a:t>
            </a:r>
          </a:p>
          <a:p>
            <a:r>
              <a:rPr lang="en-US" smtClean="0"/>
              <a:t>setLayout(new GridLayout(0,2)); // cố định số cột là 2, số dòng mềm dẻo theo số các đối tượng trong frame.</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371600"/>
            <a:ext cx="8305800" cy="5181600"/>
          </a:xfrm>
        </p:spPr>
        <p:txBody>
          <a:bodyPr>
            <a:normAutofit/>
          </a:bodyPr>
          <a:lstStyle/>
          <a:p>
            <a:r>
              <a:rPr lang="en-US" b="1" smtClean="0"/>
              <a:t>Trình bày GridBag Layout</a:t>
            </a:r>
            <a:endParaRPr lang="en-US" smtClean="0"/>
          </a:p>
          <a:p>
            <a:r>
              <a:rPr lang="en-US" smtClean="0"/>
              <a:t>Cách trình bày GridBag Layout cũng trình bày các đối tượng tương tự như Grid Layout: Các đối tượng sẽ được định vị theo vị trí các ô (cell) của một khung lưới (grid). Tuy nhiên, GridBag cho phép ta định kích thước của đối tượng sẽ chiếm bao nhiêu ô và sẽ được đặt ở vị trí nào trong khung lưới. Các phương thức cơ bản:</a:t>
            </a:r>
          </a:p>
          <a:p>
            <a:r>
              <a:rPr lang="en-US" smtClean="0"/>
              <a:t>GridBagLayout(): Khởi tạo một đối tượng trình bày theo cách gridbag.</a:t>
            </a:r>
          </a:p>
          <a:p>
            <a:r>
              <a:rPr lang="en-US" smtClean="0"/>
              <a:t>setConstraints(Component, GridBagConstraints): Đặt vị trí và kích thước của đối tượng component theo các ràng buộc trong gridbagConstraints.</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533400" y="1371600"/>
            <a:ext cx="8229600" cy="5257800"/>
          </a:xfrm>
        </p:spPr>
        <p:txBody>
          <a:bodyPr>
            <a:normAutofit/>
          </a:bodyPr>
          <a:lstStyle/>
          <a:p>
            <a:r>
              <a:rPr lang="en-US" b="1" i="1" smtClean="0"/>
              <a:t>GridBagConstraints</a:t>
            </a:r>
            <a:endParaRPr lang="en-US" smtClean="0"/>
          </a:p>
          <a:p>
            <a:r>
              <a:rPr lang="en-US" smtClean="0"/>
              <a:t>Đây là lớp chứa các ràng buộc cho các đối tượng được trình bày theo cách GridBag. Các phương thức và thuộc tính cơ bản của lớp GridBagConstraints:</a:t>
            </a:r>
          </a:p>
          <a:p>
            <a:r>
              <a:rPr lang="en-US" smtClean="0"/>
              <a:t>GridBagConstraints(): Khởi tạo một đối tượng ràng buộc của GridBag.</a:t>
            </a:r>
          </a:p>
          <a:p>
            <a:r>
              <a:rPr lang="en-US" smtClean="0"/>
              <a:t>gridx/gridy: Vị trí của cell mà ta muốn đặt đối tượng vào (theo chiều X và chiều Y).</a:t>
            </a:r>
          </a:p>
          <a:p>
            <a:r>
              <a:rPr lang="en-US" smtClean="0"/>
              <a:t>gridwidth/gridheight: Kích thước (vùng trình bày) của đối tượng (Theo chiều rộng và chiều cao).</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biệt Abstract và Interface</a:t>
            </a:r>
            <a:endParaRPr lang="en-US"/>
          </a:p>
        </p:txBody>
      </p:sp>
      <p:sp>
        <p:nvSpPr>
          <p:cNvPr id="3" name="Content Placeholder 2"/>
          <p:cNvSpPr>
            <a:spLocks noGrp="1"/>
          </p:cNvSpPr>
          <p:nvPr>
            <p:ph idx="1"/>
          </p:nvPr>
        </p:nvSpPr>
        <p:spPr/>
        <p:txBody>
          <a:bodyPr>
            <a:normAutofit fontScale="92500" lnSpcReduction="10000"/>
          </a:bodyPr>
          <a:lstStyle/>
          <a:p>
            <a:r>
              <a:rPr lang="vi-VN" b="1" smtClean="0"/>
              <a:t>What is an Abstract Class?</a:t>
            </a:r>
            <a:r>
              <a:rPr lang="vi-VN" smtClean="0"/>
              <a:t/>
            </a:r>
            <a:br>
              <a:rPr lang="vi-VN" smtClean="0"/>
            </a:br>
            <a:r>
              <a:rPr lang="vi-VN" smtClean="0"/>
              <a:t>Lớp trừu tượng đơn giản được xem như một class cha cho tất cả các Class có </a:t>
            </a:r>
            <a:r>
              <a:rPr lang="vi-VN" i="1" smtClean="0"/>
              <a:t>cùng bản chất</a:t>
            </a:r>
            <a:r>
              <a:rPr lang="vi-VN" smtClean="0"/>
              <a:t>. Do đó mỗi lớp dẫn xuất (lớp con) </a:t>
            </a:r>
            <a:r>
              <a:rPr lang="vi-VN" i="1" smtClean="0"/>
              <a:t>chỉ có thể kế thừa từ một lớp trừu tượng</a:t>
            </a:r>
            <a:r>
              <a:rPr lang="vi-VN" smtClean="0"/>
              <a:t>. Bên cạnh đó nó không cho phép tạo instance, nghĩa là sẽ không thể tạo được các đối tượng thuộc lớp đó.</a:t>
            </a:r>
            <a:br>
              <a:rPr lang="vi-VN" smtClean="0"/>
            </a:br>
            <a:r>
              <a:rPr lang="vi-VN" smtClean="0"/>
              <a:t/>
            </a:r>
            <a:br>
              <a:rPr lang="vi-VN" smtClean="0"/>
            </a:br>
            <a:r>
              <a:rPr lang="vi-VN" smtClean="0"/>
              <a:t> </a:t>
            </a:r>
            <a:r>
              <a:rPr lang="vi-VN" b="1" smtClean="0"/>
              <a:t>What is an Interface?</a:t>
            </a:r>
            <a:r>
              <a:rPr lang="vi-VN" smtClean="0"/>
              <a:t/>
            </a:r>
            <a:br>
              <a:rPr lang="vi-VN" smtClean="0"/>
            </a:br>
            <a:r>
              <a:rPr lang="vi-VN" smtClean="0"/>
              <a:t>Lớp này được xem như một mặt nạ cho tất cả các Class </a:t>
            </a:r>
            <a:r>
              <a:rPr lang="vi-VN" i="1" smtClean="0"/>
              <a:t>cùng cách thức hoạt động</a:t>
            </a:r>
            <a:r>
              <a:rPr lang="vi-VN" smtClean="0"/>
              <a:t> nhưng có thể khác nhau về bản chất. Từ đó lớp dẫn xuất </a:t>
            </a:r>
            <a:r>
              <a:rPr lang="vi-VN" i="1" smtClean="0"/>
              <a:t>có thể kế thừa từ nhiều lớp Interface</a:t>
            </a:r>
            <a:r>
              <a:rPr lang="vi-VN" smtClean="0"/>
              <a:t> để bổ sung đầy đủ cách thức hoạt động của mình (đa kế thừa - Multiple inheritance).</a:t>
            </a: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r>
              <a:rPr lang="en-US" smtClean="0"/>
              <a:t>fill: Xác định cách đặt đối tượng, theo 4 cách:</a:t>
            </a:r>
          </a:p>
          <a:p>
            <a:pPr lvl="1"/>
            <a:r>
              <a:rPr lang="en-US" smtClean="0"/>
              <a:t>GridBagConstraints.NONE: Đối tượng không thay đổi kích thước theo các cell nó chiếm.</a:t>
            </a:r>
          </a:p>
          <a:p>
            <a:pPr lvl="1"/>
            <a:r>
              <a:rPr lang="en-US" smtClean="0"/>
              <a:t> GridBagConstraints.VERTICAL: Đối tượng có chiều cao kín vùng nó chiếm</a:t>
            </a:r>
          </a:p>
          <a:p>
            <a:pPr lvl="1"/>
            <a:r>
              <a:rPr lang="en-US" smtClean="0"/>
              <a:t> GridBagConstraints.HORIZONAL: Đối tượng có chiều rộng kín vùng nó chiếm</a:t>
            </a:r>
          </a:p>
          <a:p>
            <a:pPr lvl="1"/>
            <a:r>
              <a:rPr lang="en-US" smtClean="0"/>
              <a:t>GridBagConstraints.BOTH: Đối tượng có chiều cao và chiều rộng phủ kín vùng nó chiếm.</a:t>
            </a:r>
          </a:p>
          <a:p>
            <a:r>
              <a:rPr lang="en-US" smtClean="0"/>
              <a:t>ipadx/ipady: Định đơn vị tăng giảm kích thước của đối tượng khi khung chứa bị thay đổi kích thước (theo chiều X và chiều Y).</a:t>
            </a:r>
          </a:p>
          <a:p>
            <a:r>
              <a:rPr lang="en-US" smtClean="0"/>
              <a:t>insets: Xác định khoảng cách giữa các cell theo bốn hướng: Trên, dưới, trái, phải.</a:t>
            </a:r>
          </a:p>
          <a:p>
            <a:r>
              <a:rPr lang="en-US" smtClean="0"/>
              <a:t>anchor: Xác định vị trí neo đối tượng khi kích thước khung chứa thay đổi.</a:t>
            </a:r>
          </a:p>
          <a:p>
            <a:r>
              <a:rPr lang="en-US" smtClean="0"/>
              <a:t>Bao gồm: NORTH, NORTHEAST, NORTHWEST, EAST, SOUTH, SOUTHEAST, SOUTHWEST.</a:t>
            </a:r>
          </a:p>
          <a:p>
            <a:r>
              <a:rPr lang="en-US" smtClean="0"/>
              <a:t>weightx/weighty: Định khoảng cách lớn ra tương đối giữa các đối tượng với nhau.</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71</a:t>
            </a:fld>
            <a:endParaRPr lang="en-US"/>
          </a:p>
        </p:txBody>
      </p:sp>
      <p:pic>
        <p:nvPicPr>
          <p:cNvPr id="5" name="Picture 163"/>
          <p:cNvPicPr>
            <a:picLocks noChangeAspect="1" noChangeArrowheads="1"/>
          </p:cNvPicPr>
          <p:nvPr/>
        </p:nvPicPr>
        <p:blipFill>
          <a:blip r:embed="rId2" cstate="print">
            <a:lum bright="-20000" contrast="20000"/>
          </a:blip>
          <a:srcRect/>
          <a:stretch>
            <a:fillRect/>
          </a:stretch>
        </p:blipFill>
        <p:spPr bwMode="auto">
          <a:xfrm>
            <a:off x="762000" y="990600"/>
            <a:ext cx="2847975" cy="2509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smtClean="0">
                <a:latin typeface="Times New Roman" pitchFamily="18" charset="0"/>
                <a:cs typeface="Times New Roman" pitchFamily="18" charset="0"/>
              </a:rPr>
              <a:t>Các thành phần của AWT</a:t>
            </a:r>
            <a:endParaRPr lang="en-US"/>
          </a:p>
        </p:txBody>
      </p:sp>
      <p:sp>
        <p:nvSpPr>
          <p:cNvPr id="3" name="Content Placeholder 2"/>
          <p:cNvSpPr>
            <a:spLocks noGrp="1"/>
          </p:cNvSpPr>
          <p:nvPr>
            <p:ph idx="1"/>
          </p:nvPr>
        </p:nvSpPr>
        <p:spPr>
          <a:xfrm>
            <a:off x="533400" y="1066800"/>
            <a:ext cx="8229600" cy="5638800"/>
          </a:xfrm>
        </p:spPr>
        <p:txBody>
          <a:bodyPr>
            <a:normAutofit/>
          </a:bodyPr>
          <a:lstStyle/>
          <a:p>
            <a:r>
              <a:rPr lang="en-US" b="1" smtClean="0"/>
              <a:t>Trình bày Null Layout</a:t>
            </a:r>
            <a:endParaRPr lang="en-US" smtClean="0"/>
          </a:p>
          <a:p>
            <a:pPr lvl="1"/>
            <a:r>
              <a:rPr lang="en-US" smtClean="0"/>
              <a:t>Cách trình bày Null Layout sẽ trình bày các đối tượng không theo một quy tắc nào. Tất cả đều do người dùng tự định vị và thiết lập kích thước cho mỗi đối tượng.</a:t>
            </a:r>
          </a:p>
          <a:p>
            <a:pPr lvl="1"/>
            <a:r>
              <a:rPr lang="en-US" smtClean="0"/>
              <a:t>Định vị đối tượng bằng phương thức setLocation():</a:t>
            </a:r>
          </a:p>
          <a:p>
            <a:pPr lvl="3">
              <a:buNone/>
            </a:pPr>
            <a:r>
              <a:rPr lang="en-US" smtClean="0"/>
              <a:t>&lt;Đối tượng&gt;.setLocation(Point);</a:t>
            </a:r>
          </a:p>
          <a:p>
            <a:pPr lvl="1"/>
            <a:r>
              <a:rPr lang="en-US" smtClean="0"/>
              <a:t>Định kích thước đối tượng bằng phương thức setSize():</a:t>
            </a:r>
          </a:p>
          <a:p>
            <a:pPr lvl="3">
              <a:buNone/>
            </a:pPr>
            <a:r>
              <a:rPr lang="en-US" smtClean="0"/>
              <a:t>&lt;Đối tượng&gt;.setSize(int, int);</a:t>
            </a:r>
          </a:p>
          <a:p>
            <a:pPr lvl="1"/>
            <a:r>
              <a:rPr lang="en-US" smtClean="0"/>
              <a:t> Ngoài ra, có thể vừa định vị, vừa định kích thước cho đối tượng thông qua phương thức:</a:t>
            </a:r>
          </a:p>
          <a:p>
            <a:pPr lvl="3">
              <a:buNone/>
            </a:pPr>
            <a:r>
              <a:rPr lang="en-US" smtClean="0"/>
              <a:t>&lt;Đối tượng&gt;.setBounds(int, int, int, int);</a:t>
            </a:r>
          </a:p>
          <a:p>
            <a:pPr lvl="1"/>
            <a:r>
              <a:rPr lang="en-US" smtClean="0"/>
              <a:t>Trong đó, hai tham số dầu định vị đối tượng, hai tham số sau định kích thước đối tượng.</a:t>
            </a:r>
          </a:p>
          <a:p>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a:t>GUI</a:t>
            </a:r>
          </a:p>
        </p:txBody>
      </p:sp>
      <p:sp>
        <p:nvSpPr>
          <p:cNvPr id="43011" name="Slide Number Placeholder 5"/>
          <p:cNvSpPr>
            <a:spLocks noGrp="1"/>
          </p:cNvSpPr>
          <p:nvPr>
            <p:ph type="sldNum" sz="quarter" idx="12"/>
          </p:nvPr>
        </p:nvSpPr>
        <p:spPr>
          <a:noFill/>
        </p:spPr>
        <p:txBody>
          <a:bodyPr/>
          <a:lstStyle/>
          <a:p>
            <a:r>
              <a:rPr lang="en-US"/>
              <a:t>Slide </a:t>
            </a:r>
            <a:fld id="{BAD1A7D2-5289-4601-B098-29AE6940FB17}" type="slidenum">
              <a:rPr lang="en-US"/>
              <a:pPr/>
              <a:t>73</a:t>
            </a:fld>
            <a:r>
              <a:rPr lang="en-US"/>
              <a:t>/57</a:t>
            </a:r>
          </a:p>
        </p:txBody>
      </p:sp>
      <p:sp>
        <p:nvSpPr>
          <p:cNvPr id="43012" name="Rectangle 2"/>
          <p:cNvSpPr>
            <a:spLocks noGrp="1" noChangeArrowheads="1"/>
          </p:cNvSpPr>
          <p:nvPr>
            <p:ph type="title"/>
          </p:nvPr>
        </p:nvSpPr>
        <p:spPr>
          <a:xfrm>
            <a:off x="457200" y="274638"/>
            <a:ext cx="8229600" cy="715962"/>
          </a:xfrm>
        </p:spPr>
        <p:txBody>
          <a:bodyPr/>
          <a:lstStyle/>
          <a:p>
            <a:pPr algn="l" eaLnBrk="1" hangingPunct="1"/>
            <a:r>
              <a:rPr lang="en-US" sz="4000" smtClean="0"/>
              <a:t>CardLayout</a:t>
            </a:r>
          </a:p>
        </p:txBody>
      </p:sp>
      <p:sp>
        <p:nvSpPr>
          <p:cNvPr id="43013" name="Rectangle 3"/>
          <p:cNvSpPr>
            <a:spLocks noGrp="1" noChangeArrowheads="1"/>
          </p:cNvSpPr>
          <p:nvPr>
            <p:ph type="body" idx="1"/>
          </p:nvPr>
        </p:nvSpPr>
        <p:spPr>
          <a:xfrm>
            <a:off x="381000" y="1143000"/>
            <a:ext cx="8229600" cy="2743200"/>
          </a:xfrm>
        </p:spPr>
        <p:txBody>
          <a:bodyPr/>
          <a:lstStyle/>
          <a:p>
            <a:pPr eaLnBrk="1" hangingPunct="1">
              <a:lnSpc>
                <a:spcPct val="90000"/>
              </a:lnSpc>
            </a:pPr>
            <a:r>
              <a:rPr lang="en-US" sz="2800" smtClean="0"/>
              <a:t>Bố trí các component thành từng lớp như lưng các quân bài (card).</a:t>
            </a:r>
          </a:p>
          <a:p>
            <a:pPr eaLnBrk="1" hangingPunct="1">
              <a:lnSpc>
                <a:spcPct val="90000"/>
              </a:lnSpc>
            </a:pPr>
            <a:r>
              <a:rPr lang="en-US" sz="2800" smtClean="0"/>
              <a:t>Thường dùng Panel để chứa các component.</a:t>
            </a:r>
          </a:p>
          <a:p>
            <a:pPr eaLnBrk="1" hangingPunct="1">
              <a:lnSpc>
                <a:spcPct val="90000"/>
              </a:lnSpc>
            </a:pPr>
            <a:r>
              <a:rPr lang="en-US" sz="2800" smtClean="0"/>
              <a:t>Tại 1 thời điểm chỉ có 1 panel hiện hành (quân bài trên cùng).</a:t>
            </a:r>
          </a:p>
          <a:p>
            <a:pPr eaLnBrk="1" hangingPunct="1">
              <a:lnSpc>
                <a:spcPct val="90000"/>
              </a:lnSpc>
            </a:pPr>
            <a:r>
              <a:rPr lang="en-US" sz="2800" smtClean="0"/>
              <a:t>Có thể chuyển qua lại giữa các Panel.</a:t>
            </a:r>
          </a:p>
          <a:p>
            <a:pPr eaLnBrk="1" hangingPunct="1">
              <a:lnSpc>
                <a:spcPct val="90000"/>
              </a:lnSpc>
            </a:pPr>
            <a:endParaRPr lang="en-US" sz="2800" smtClean="0"/>
          </a:p>
        </p:txBody>
      </p:sp>
      <p:sp>
        <p:nvSpPr>
          <p:cNvPr id="43015" name="Line 9"/>
          <p:cNvSpPr>
            <a:spLocks noChangeShapeType="1"/>
          </p:cNvSpPr>
          <p:nvPr/>
        </p:nvSpPr>
        <p:spPr bwMode="auto">
          <a:xfrm flipH="1">
            <a:off x="3886200" y="6019800"/>
            <a:ext cx="1295400" cy="0"/>
          </a:xfrm>
          <a:prstGeom prst="line">
            <a:avLst/>
          </a:prstGeom>
          <a:noFill/>
          <a:ln w="9525">
            <a:solidFill>
              <a:schemeClr val="bg1"/>
            </a:solidFill>
            <a:round/>
            <a:headEnd/>
            <a:tailEnd type="triangle" w="med" len="med"/>
          </a:ln>
        </p:spPr>
        <p:txBody>
          <a:bodyPr/>
          <a:lstStyle/>
          <a:p>
            <a:endParaRPr lang="en-US"/>
          </a:p>
        </p:txBody>
      </p:sp>
      <p:sp>
        <p:nvSpPr>
          <p:cNvPr id="43017" name="Line 8"/>
          <p:cNvSpPr>
            <a:spLocks noChangeShapeType="1"/>
          </p:cNvSpPr>
          <p:nvPr/>
        </p:nvSpPr>
        <p:spPr bwMode="auto">
          <a:xfrm>
            <a:off x="3429000" y="4495800"/>
            <a:ext cx="1600200" cy="0"/>
          </a:xfrm>
          <a:prstGeom prst="line">
            <a:avLst/>
          </a:prstGeom>
          <a:noFill/>
          <a:ln w="9525">
            <a:solidFill>
              <a:schemeClr val="bg1"/>
            </a:solidFill>
            <a:round/>
            <a:headEnd/>
            <a:tailEnd type="triangle" w="med" len="med"/>
          </a:ln>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85800" y="3749040"/>
            <a:ext cx="2590800" cy="310896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657600" y="3733800"/>
            <a:ext cx="245789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t>GUI</a:t>
            </a:r>
          </a:p>
        </p:txBody>
      </p:sp>
      <p:sp>
        <p:nvSpPr>
          <p:cNvPr id="44035" name="Slide Number Placeholder 5"/>
          <p:cNvSpPr>
            <a:spLocks noGrp="1"/>
          </p:cNvSpPr>
          <p:nvPr>
            <p:ph type="sldNum" sz="quarter" idx="12"/>
          </p:nvPr>
        </p:nvSpPr>
        <p:spPr>
          <a:noFill/>
        </p:spPr>
        <p:txBody>
          <a:bodyPr/>
          <a:lstStyle/>
          <a:p>
            <a:r>
              <a:rPr lang="en-US"/>
              <a:t>Slide </a:t>
            </a:r>
            <a:fld id="{1581349D-738C-4DDC-82EB-D0D187C12C58}" type="slidenum">
              <a:rPr lang="en-US"/>
              <a:pPr/>
              <a:t>74</a:t>
            </a:fld>
            <a:r>
              <a:rPr lang="en-US"/>
              <a:t>/57</a:t>
            </a:r>
          </a:p>
        </p:txBody>
      </p:sp>
      <p:sp>
        <p:nvSpPr>
          <p:cNvPr id="44036" name="Rectangle 2"/>
          <p:cNvSpPr>
            <a:spLocks noGrp="1" noChangeArrowheads="1"/>
          </p:cNvSpPr>
          <p:nvPr>
            <p:ph type="title"/>
          </p:nvPr>
        </p:nvSpPr>
        <p:spPr>
          <a:xfrm>
            <a:off x="457200" y="274638"/>
            <a:ext cx="8229600" cy="411162"/>
          </a:xfrm>
        </p:spPr>
        <p:txBody>
          <a:bodyPr>
            <a:normAutofit fontScale="90000"/>
          </a:bodyPr>
          <a:lstStyle/>
          <a:p>
            <a:pPr algn="l" eaLnBrk="1" hangingPunct="1"/>
            <a:r>
              <a:rPr lang="en-US" sz="4000" smtClean="0"/>
              <a:t>CardLayout...</a:t>
            </a:r>
          </a:p>
        </p:txBody>
      </p:sp>
      <p:sp>
        <p:nvSpPr>
          <p:cNvPr id="44037" name="Rectangle 3"/>
          <p:cNvSpPr>
            <a:spLocks noGrp="1" noChangeArrowheads="1"/>
          </p:cNvSpPr>
          <p:nvPr>
            <p:ph type="body" idx="1"/>
          </p:nvPr>
        </p:nvSpPr>
        <p:spPr>
          <a:xfrm>
            <a:off x="457200" y="914400"/>
            <a:ext cx="8229600" cy="609600"/>
          </a:xfrm>
        </p:spPr>
        <p:txBody>
          <a:bodyPr/>
          <a:lstStyle/>
          <a:p>
            <a:pPr eaLnBrk="1" hangingPunct="1"/>
            <a:r>
              <a:rPr lang="en-US" smtClean="0"/>
              <a:t>Cách tạo GUI với card layout</a:t>
            </a:r>
          </a:p>
          <a:p>
            <a:pPr eaLnBrk="1" hangingPunct="1"/>
            <a:endParaRPr lang="en-US" smtClean="0"/>
          </a:p>
        </p:txBody>
      </p:sp>
      <p:sp>
        <p:nvSpPr>
          <p:cNvPr id="44038" name="Text Box 4"/>
          <p:cNvSpPr txBox="1">
            <a:spLocks noChangeArrowheads="1"/>
          </p:cNvSpPr>
          <p:nvPr/>
        </p:nvSpPr>
        <p:spPr bwMode="auto">
          <a:xfrm>
            <a:off x="6477000" y="2895600"/>
            <a:ext cx="2133600" cy="1200329"/>
          </a:xfrm>
          <a:prstGeom prst="rect">
            <a:avLst/>
          </a:prstGeom>
          <a:solidFill>
            <a:schemeClr val="bg1"/>
          </a:solidFill>
          <a:ln w="9525">
            <a:solidFill>
              <a:schemeClr val="accent1"/>
            </a:solidFill>
            <a:miter lim="800000"/>
            <a:headEnd/>
            <a:tailEnd/>
          </a:ln>
        </p:spPr>
        <p:txBody>
          <a:bodyPr>
            <a:spAutoFit/>
          </a:bodyPr>
          <a:lstStyle/>
          <a:p>
            <a:pPr>
              <a:spcBef>
                <a:spcPct val="50000"/>
              </a:spcBef>
            </a:pPr>
            <a:r>
              <a:rPr lang="en-US" sz="1800" b="1"/>
              <a:t>Frame</a:t>
            </a:r>
          </a:p>
          <a:p>
            <a:pPr>
              <a:spcBef>
                <a:spcPct val="50000"/>
              </a:spcBef>
            </a:pPr>
            <a:endParaRPr lang="en-US" sz="1800" b="1"/>
          </a:p>
          <a:p>
            <a:pPr>
              <a:spcBef>
                <a:spcPct val="50000"/>
              </a:spcBef>
            </a:pPr>
            <a:r>
              <a:rPr lang="en-US" sz="1800" b="1"/>
              <a:t>Cơ chế điều khiển</a:t>
            </a:r>
          </a:p>
        </p:txBody>
      </p:sp>
      <p:sp>
        <p:nvSpPr>
          <p:cNvPr id="44039" name="Text Box 5"/>
          <p:cNvSpPr txBox="1">
            <a:spLocks noChangeArrowheads="1"/>
          </p:cNvSpPr>
          <p:nvPr/>
        </p:nvSpPr>
        <p:spPr bwMode="auto">
          <a:xfrm>
            <a:off x="4038600" y="2895600"/>
            <a:ext cx="2057400" cy="1614488"/>
          </a:xfrm>
          <a:prstGeom prst="rect">
            <a:avLst/>
          </a:prstGeom>
          <a:solidFill>
            <a:schemeClr val="bg1"/>
          </a:solidFill>
          <a:ln w="9525">
            <a:solidFill>
              <a:schemeClr val="accent1"/>
            </a:solidFill>
            <a:miter lim="800000"/>
            <a:headEnd/>
            <a:tailEnd/>
          </a:ln>
        </p:spPr>
        <p:txBody>
          <a:bodyPr>
            <a:spAutoFit/>
          </a:bodyPr>
          <a:lstStyle/>
          <a:p>
            <a:pPr>
              <a:spcBef>
                <a:spcPct val="50000"/>
              </a:spcBef>
            </a:pPr>
            <a:r>
              <a:rPr lang="en-US" sz="1800" b="1"/>
              <a:t>Main panel </a:t>
            </a:r>
          </a:p>
          <a:p>
            <a:pPr>
              <a:spcBef>
                <a:spcPct val="50000"/>
              </a:spcBef>
            </a:pPr>
            <a:r>
              <a:rPr lang="en-US" sz="1800" b="1"/>
              <a:t>với CardLayout</a:t>
            </a:r>
          </a:p>
          <a:p>
            <a:pPr>
              <a:spcBef>
                <a:spcPct val="50000"/>
              </a:spcBef>
            </a:pPr>
            <a:endParaRPr lang="en-US" sz="1800" b="1"/>
          </a:p>
          <a:p>
            <a:pPr>
              <a:spcBef>
                <a:spcPct val="50000"/>
              </a:spcBef>
            </a:pPr>
            <a:endParaRPr lang="en-US" sz="1800" b="1"/>
          </a:p>
        </p:txBody>
      </p:sp>
      <p:sp>
        <p:nvSpPr>
          <p:cNvPr id="44040" name="Text Box 6"/>
          <p:cNvSpPr txBox="1">
            <a:spLocks noChangeArrowheads="1"/>
          </p:cNvSpPr>
          <p:nvPr/>
        </p:nvSpPr>
        <p:spPr bwMode="auto">
          <a:xfrm>
            <a:off x="685800" y="1814513"/>
            <a:ext cx="2133600" cy="1200329"/>
          </a:xfrm>
          <a:prstGeom prst="rect">
            <a:avLst/>
          </a:prstGeom>
          <a:solidFill>
            <a:schemeClr val="bg1"/>
          </a:solidFill>
          <a:ln w="9525">
            <a:solidFill>
              <a:schemeClr val="accent1"/>
            </a:solidFill>
            <a:miter lim="800000"/>
            <a:headEnd/>
            <a:tailEnd/>
          </a:ln>
        </p:spPr>
        <p:txBody>
          <a:bodyPr>
            <a:spAutoFit/>
          </a:bodyPr>
          <a:lstStyle/>
          <a:p>
            <a:pPr>
              <a:spcBef>
                <a:spcPct val="50000"/>
              </a:spcBef>
            </a:pPr>
            <a:r>
              <a:rPr lang="en-US" sz="1800" b="1"/>
              <a:t>panel 1 </a:t>
            </a:r>
          </a:p>
          <a:p>
            <a:pPr>
              <a:spcBef>
                <a:spcPct val="50000"/>
              </a:spcBef>
            </a:pPr>
            <a:r>
              <a:rPr lang="en-US" sz="1800" b="1"/>
              <a:t>với Layout1</a:t>
            </a:r>
          </a:p>
          <a:p>
            <a:pPr>
              <a:spcBef>
                <a:spcPct val="50000"/>
              </a:spcBef>
            </a:pPr>
            <a:r>
              <a:rPr lang="en-US" sz="1800" b="1"/>
              <a:t>+ các components</a:t>
            </a:r>
          </a:p>
        </p:txBody>
      </p:sp>
      <p:sp>
        <p:nvSpPr>
          <p:cNvPr id="44041" name="Text Box 7"/>
          <p:cNvSpPr txBox="1">
            <a:spLocks noChangeArrowheads="1"/>
          </p:cNvSpPr>
          <p:nvPr/>
        </p:nvSpPr>
        <p:spPr bwMode="auto">
          <a:xfrm>
            <a:off x="762000" y="3871913"/>
            <a:ext cx="2133600" cy="1200329"/>
          </a:xfrm>
          <a:prstGeom prst="rect">
            <a:avLst/>
          </a:prstGeom>
          <a:solidFill>
            <a:schemeClr val="bg1"/>
          </a:solidFill>
          <a:ln w="9525">
            <a:solidFill>
              <a:schemeClr val="accent1"/>
            </a:solidFill>
            <a:miter lim="800000"/>
            <a:headEnd/>
            <a:tailEnd/>
          </a:ln>
        </p:spPr>
        <p:txBody>
          <a:bodyPr>
            <a:spAutoFit/>
          </a:bodyPr>
          <a:lstStyle/>
          <a:p>
            <a:pPr>
              <a:spcBef>
                <a:spcPct val="50000"/>
              </a:spcBef>
            </a:pPr>
            <a:r>
              <a:rPr lang="en-US" sz="1800" b="1"/>
              <a:t>panel2 </a:t>
            </a:r>
          </a:p>
          <a:p>
            <a:pPr>
              <a:spcBef>
                <a:spcPct val="50000"/>
              </a:spcBef>
            </a:pPr>
            <a:r>
              <a:rPr lang="en-US" sz="1800" b="1"/>
              <a:t>với Layout2</a:t>
            </a:r>
          </a:p>
          <a:p>
            <a:pPr>
              <a:spcBef>
                <a:spcPct val="50000"/>
              </a:spcBef>
            </a:pPr>
            <a:r>
              <a:rPr lang="en-US" sz="1800" b="1"/>
              <a:t>+ </a:t>
            </a:r>
            <a:r>
              <a:rPr lang="en-US" sz="1800" b="1" smtClean="0"/>
              <a:t>các components</a:t>
            </a:r>
            <a:endParaRPr lang="en-US" sz="1800" b="1"/>
          </a:p>
        </p:txBody>
      </p:sp>
      <p:sp>
        <p:nvSpPr>
          <p:cNvPr id="44042" name="Line 8"/>
          <p:cNvSpPr>
            <a:spLocks noChangeShapeType="1"/>
          </p:cNvSpPr>
          <p:nvPr/>
        </p:nvSpPr>
        <p:spPr bwMode="auto">
          <a:xfrm>
            <a:off x="2819400" y="2514600"/>
            <a:ext cx="1219200" cy="762000"/>
          </a:xfrm>
          <a:prstGeom prst="line">
            <a:avLst/>
          </a:prstGeom>
          <a:noFill/>
          <a:ln w="9525">
            <a:solidFill>
              <a:schemeClr val="accent1"/>
            </a:solidFill>
            <a:round/>
            <a:headEnd/>
            <a:tailEnd type="triangle" w="med" len="med"/>
          </a:ln>
        </p:spPr>
        <p:txBody>
          <a:bodyPr/>
          <a:lstStyle/>
          <a:p>
            <a:endParaRPr lang="en-US"/>
          </a:p>
        </p:txBody>
      </p:sp>
      <p:sp>
        <p:nvSpPr>
          <p:cNvPr id="44043" name="Line 9"/>
          <p:cNvSpPr>
            <a:spLocks noChangeShapeType="1"/>
          </p:cNvSpPr>
          <p:nvPr/>
        </p:nvSpPr>
        <p:spPr bwMode="auto">
          <a:xfrm flipV="1">
            <a:off x="2895600" y="3962400"/>
            <a:ext cx="1143000" cy="685800"/>
          </a:xfrm>
          <a:prstGeom prst="line">
            <a:avLst/>
          </a:prstGeom>
          <a:noFill/>
          <a:ln w="9525">
            <a:solidFill>
              <a:schemeClr val="accent1"/>
            </a:solidFill>
            <a:round/>
            <a:headEnd/>
            <a:tailEnd type="triangle" w="med" len="med"/>
          </a:ln>
        </p:spPr>
        <p:txBody>
          <a:bodyPr/>
          <a:lstStyle/>
          <a:p>
            <a:endParaRPr lang="en-US"/>
          </a:p>
        </p:txBody>
      </p:sp>
      <p:sp>
        <p:nvSpPr>
          <p:cNvPr id="44044" name="Line 10"/>
          <p:cNvSpPr>
            <a:spLocks noChangeShapeType="1"/>
          </p:cNvSpPr>
          <p:nvPr/>
        </p:nvSpPr>
        <p:spPr bwMode="auto">
          <a:xfrm>
            <a:off x="6096000" y="3657600"/>
            <a:ext cx="457200" cy="0"/>
          </a:xfrm>
          <a:prstGeom prst="line">
            <a:avLst/>
          </a:prstGeom>
          <a:noFill/>
          <a:ln w="9525">
            <a:solidFill>
              <a:schemeClr val="tx2"/>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en-US"/>
              <a:t>GUI</a:t>
            </a:r>
          </a:p>
        </p:txBody>
      </p:sp>
      <p:sp>
        <p:nvSpPr>
          <p:cNvPr id="45059" name="Slide Number Placeholder 5"/>
          <p:cNvSpPr>
            <a:spLocks noGrp="1"/>
          </p:cNvSpPr>
          <p:nvPr>
            <p:ph type="sldNum" sz="quarter" idx="12"/>
          </p:nvPr>
        </p:nvSpPr>
        <p:spPr>
          <a:noFill/>
        </p:spPr>
        <p:txBody>
          <a:bodyPr/>
          <a:lstStyle/>
          <a:p>
            <a:r>
              <a:rPr lang="en-US"/>
              <a:t>Slide </a:t>
            </a:r>
            <a:fld id="{74D132F5-7BD3-43FC-83D7-8F58BE538281}" type="slidenum">
              <a:rPr lang="en-US"/>
              <a:pPr/>
              <a:t>75</a:t>
            </a:fld>
            <a:r>
              <a:rPr lang="en-US"/>
              <a:t>/57</a:t>
            </a:r>
          </a:p>
        </p:txBody>
      </p:sp>
      <p:sp>
        <p:nvSpPr>
          <p:cNvPr id="45060" name="Rectangle 2"/>
          <p:cNvSpPr>
            <a:spLocks noGrp="1" noChangeArrowheads="1"/>
          </p:cNvSpPr>
          <p:nvPr>
            <p:ph type="title"/>
          </p:nvPr>
        </p:nvSpPr>
        <p:spPr>
          <a:xfrm>
            <a:off x="457200" y="274638"/>
            <a:ext cx="8229600" cy="411162"/>
          </a:xfrm>
        </p:spPr>
        <p:txBody>
          <a:bodyPr>
            <a:normAutofit fontScale="90000"/>
          </a:bodyPr>
          <a:lstStyle/>
          <a:p>
            <a:pPr algn="l" eaLnBrk="1" hangingPunct="1"/>
            <a:r>
              <a:rPr lang="en-US" sz="4000" smtClean="0"/>
              <a:t>CardLayout...</a:t>
            </a:r>
          </a:p>
        </p:txBody>
      </p:sp>
      <p:sp>
        <p:nvSpPr>
          <p:cNvPr id="45061" name="Rectangle 3"/>
          <p:cNvSpPr>
            <a:spLocks noGrp="1" noChangeArrowheads="1"/>
          </p:cNvSpPr>
          <p:nvPr>
            <p:ph type="body" idx="1"/>
          </p:nvPr>
        </p:nvSpPr>
        <p:spPr>
          <a:xfrm>
            <a:off x="457200" y="990600"/>
            <a:ext cx="8229600" cy="5257800"/>
          </a:xfrm>
        </p:spPr>
        <p:txBody>
          <a:bodyPr/>
          <a:lstStyle/>
          <a:p>
            <a:pPr eaLnBrk="1" hangingPunct="1">
              <a:lnSpc>
                <a:spcPct val="80000"/>
              </a:lnSpc>
            </a:pPr>
            <a:r>
              <a:rPr lang="en-US" sz="2800" smtClean="0"/>
              <a:t>CardLayout Constructors:</a:t>
            </a:r>
          </a:p>
          <a:p>
            <a:pPr eaLnBrk="1" hangingPunct="1">
              <a:lnSpc>
                <a:spcPct val="80000"/>
              </a:lnSpc>
              <a:buFontTx/>
              <a:buNone/>
            </a:pPr>
            <a:r>
              <a:rPr lang="en-US" sz="2800" b="1" smtClean="0"/>
              <a:t>CardLayout</a:t>
            </a:r>
            <a:r>
              <a:rPr lang="en-US" sz="2800" smtClean="0"/>
              <a:t>()</a:t>
            </a:r>
          </a:p>
          <a:p>
            <a:pPr eaLnBrk="1" hangingPunct="1">
              <a:lnSpc>
                <a:spcPct val="80000"/>
              </a:lnSpc>
              <a:buFontTx/>
              <a:buNone/>
            </a:pPr>
            <a:r>
              <a:rPr lang="en-US" sz="2800" b="1" smtClean="0"/>
              <a:t>CardLayout</a:t>
            </a:r>
            <a:r>
              <a:rPr lang="en-US" sz="2800" smtClean="0"/>
              <a:t>(int hgap, int vgap)</a:t>
            </a:r>
          </a:p>
          <a:p>
            <a:pPr>
              <a:lnSpc>
                <a:spcPct val="80000"/>
              </a:lnSpc>
            </a:pPr>
            <a:r>
              <a:rPr lang="en-US" sz="2800" smtClean="0"/>
              <a:t>Đưa 1 panel con vào panel cha</a:t>
            </a:r>
          </a:p>
          <a:p>
            <a:pPr eaLnBrk="1" hangingPunct="1">
              <a:lnSpc>
                <a:spcPct val="80000"/>
              </a:lnSpc>
              <a:buFontTx/>
              <a:buNone/>
            </a:pPr>
            <a:r>
              <a:rPr lang="en-US" sz="2800" smtClean="0"/>
              <a:t>FatherPanel.add (sonPanel);</a:t>
            </a:r>
          </a:p>
          <a:p>
            <a:pPr eaLnBrk="1" hangingPunct="1">
              <a:lnSpc>
                <a:spcPct val="80000"/>
              </a:lnSpc>
              <a:buFontTx/>
              <a:buNone/>
            </a:pPr>
            <a:r>
              <a:rPr lang="en-US" sz="2800" smtClean="0"/>
              <a:t>FatherPanel.add (“Alias”,sonPanel);</a:t>
            </a:r>
          </a:p>
          <a:p>
            <a:pPr>
              <a:lnSpc>
                <a:spcPct val="80000"/>
              </a:lnSpc>
            </a:pPr>
            <a:r>
              <a:rPr lang="en-US" sz="2800" smtClean="0"/>
              <a:t>Chọn 1 panel sẽ hiển thị</a:t>
            </a:r>
          </a:p>
          <a:p>
            <a:pPr eaLnBrk="1" hangingPunct="1">
              <a:lnSpc>
                <a:spcPct val="80000"/>
              </a:lnSpc>
              <a:buFontTx/>
              <a:buNone/>
            </a:pPr>
            <a:r>
              <a:rPr lang="en-US" sz="2800" smtClean="0"/>
              <a:t>Card.first(FatherPanel);</a:t>
            </a:r>
          </a:p>
          <a:p>
            <a:pPr eaLnBrk="1" hangingPunct="1">
              <a:lnSpc>
                <a:spcPct val="80000"/>
              </a:lnSpc>
              <a:buFontTx/>
              <a:buNone/>
            </a:pPr>
            <a:r>
              <a:rPr lang="en-US" sz="2800" smtClean="0"/>
              <a:t>Card.last(FatherPanel);</a:t>
            </a:r>
          </a:p>
          <a:p>
            <a:pPr eaLnBrk="1" hangingPunct="1">
              <a:lnSpc>
                <a:spcPct val="80000"/>
              </a:lnSpc>
              <a:buFontTx/>
              <a:buNone/>
            </a:pPr>
            <a:r>
              <a:rPr lang="en-US" sz="2800" smtClean="0"/>
              <a:t>Card.next(FatherPanel);</a:t>
            </a:r>
          </a:p>
          <a:p>
            <a:pPr eaLnBrk="1" hangingPunct="1">
              <a:lnSpc>
                <a:spcPct val="80000"/>
              </a:lnSpc>
              <a:buFontTx/>
              <a:buNone/>
            </a:pPr>
            <a:r>
              <a:rPr lang="en-US" sz="2800" smtClean="0"/>
              <a:t>Card.previous(FatherPanel);</a:t>
            </a:r>
          </a:p>
          <a:p>
            <a:pPr eaLnBrk="1" hangingPunct="1">
              <a:lnSpc>
                <a:spcPct val="80000"/>
              </a:lnSpc>
              <a:buFontTx/>
              <a:buNone/>
            </a:pPr>
            <a:r>
              <a:rPr lang="en-US" sz="2800" smtClean="0"/>
              <a:t>Card.show( FatherPanel, “Alias_of_sonPanel”);</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smtClean="0"/>
              <a:t>Cung cấp thêm các đối tượng mới để xây dựng giao diện đồ họa</a:t>
            </a:r>
          </a:p>
          <a:p>
            <a:r>
              <a:rPr lang="vi-VN" i="1" smtClean="0"/>
              <a:t>look-and-feel: tùy biến để các thành phần giao diện của Swing nhìn</a:t>
            </a:r>
          </a:p>
          <a:p>
            <a:r>
              <a:rPr lang="vi-VN" smtClean="0"/>
              <a:t>giống như các thành phần giao diện của HĐH</a:t>
            </a:r>
          </a:p>
          <a:p>
            <a:r>
              <a:rPr lang="en-US" smtClean="0"/>
              <a:t>Hỗ trợ các thao tác sử dụng bàn phím thay chuột</a:t>
            </a:r>
          </a:p>
          <a:p>
            <a:r>
              <a:rPr lang="vi-VN" smtClean="0"/>
              <a:t>Sử dụng tài nguyên hiệu quả hơn</a:t>
            </a: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67512"/>
          </a:xfrm>
        </p:spPr>
        <p:txBody>
          <a:bodyPr>
            <a:normAutofit/>
          </a:bodyPr>
          <a:lstStyle/>
          <a:p>
            <a:r>
              <a:rPr lang="en-US" sz="4000" b="1" smtClean="0"/>
              <a:t>Java SWING</a:t>
            </a:r>
            <a:endParaRPr lang="en-US" sz="4000" b="1"/>
          </a:p>
        </p:txBody>
      </p:sp>
      <p:sp>
        <p:nvSpPr>
          <p:cNvPr id="4" name="Slide Number Placeholder 3"/>
          <p:cNvSpPr>
            <a:spLocks noGrp="1"/>
          </p:cNvSpPr>
          <p:nvPr>
            <p:ph type="sldNum" sz="quarter" idx="12"/>
          </p:nvPr>
        </p:nvSpPr>
        <p:spPr/>
        <p:txBody>
          <a:bodyPr/>
          <a:lstStyle/>
          <a:p>
            <a:fld id="{C3A67AEA-BCC7-46E0-99F2-CE9411619494}" type="slidenum">
              <a:rPr lang="en-US" smtClean="0"/>
              <a:pPr/>
              <a:t>77</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066800"/>
            <a:ext cx="7515225" cy="416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smtClean="0"/>
              <a:t>Java SWING</a:t>
            </a:r>
            <a:endParaRPr lang="en-US" sz="4000"/>
          </a:p>
        </p:txBody>
      </p:sp>
      <p:sp>
        <p:nvSpPr>
          <p:cNvPr id="4" name="Slide Number Placeholder 3"/>
          <p:cNvSpPr>
            <a:spLocks noGrp="1"/>
          </p:cNvSpPr>
          <p:nvPr>
            <p:ph type="sldNum" sz="quarter" idx="12"/>
          </p:nvPr>
        </p:nvSpPr>
        <p:spPr/>
        <p:txBody>
          <a:bodyPr/>
          <a:lstStyle/>
          <a:p>
            <a:fld id="{C3A67AEA-BCC7-46E0-99F2-CE9411619494}" type="slidenum">
              <a:rPr lang="en-US" smtClean="0"/>
              <a:pPr/>
              <a:t>78</a:t>
            </a:fld>
            <a:endParaRPr lang="en-US"/>
          </a:p>
        </p:txBody>
      </p:sp>
      <p:pic>
        <p:nvPicPr>
          <p:cNvPr id="2052" name="Picture 4"/>
          <p:cNvPicPr>
            <a:picLocks noChangeAspect="1" noChangeArrowheads="1"/>
          </p:cNvPicPr>
          <p:nvPr/>
        </p:nvPicPr>
        <p:blipFill>
          <a:blip r:embed="rId2" cstate="print"/>
          <a:srcRect/>
          <a:stretch>
            <a:fillRect/>
          </a:stretch>
        </p:blipFill>
        <p:spPr bwMode="auto">
          <a:xfrm>
            <a:off x="1019175" y="1157288"/>
            <a:ext cx="7105650" cy="454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mtClean="0">
                <a:latin typeface="Times New Roman" pitchFamily="18" charset="0"/>
                <a:cs typeface="Times New Roman" pitchFamily="18" charset="0"/>
              </a:rPr>
              <a:t>JTable</a:t>
            </a:r>
            <a:br>
              <a:rPr lang="en-US" smtClean="0">
                <a:latin typeface="Times New Roman" pitchFamily="18" charset="0"/>
                <a:cs typeface="Times New Roman" pitchFamily="18" charset="0"/>
              </a:rPr>
            </a:br>
            <a:endParaRPr lang="en-US"/>
          </a:p>
        </p:txBody>
      </p:sp>
      <p:sp>
        <p:nvSpPr>
          <p:cNvPr id="3" name="Content Placeholder 2"/>
          <p:cNvSpPr>
            <a:spLocks noGrp="1"/>
          </p:cNvSpPr>
          <p:nvPr>
            <p:ph idx="1"/>
          </p:nvPr>
        </p:nvSpPr>
        <p:spPr>
          <a:xfrm>
            <a:off x="381000" y="1143000"/>
            <a:ext cx="8229600" cy="4648200"/>
          </a:xfrm>
        </p:spPr>
        <p:txBody>
          <a:bodyPr>
            <a:normAutofit fontScale="85000" lnSpcReduction="20000"/>
          </a:bodyPr>
          <a:lstStyle/>
          <a:p>
            <a:r>
              <a:rPr lang="en-US" b="1" smtClean="0"/>
              <a:t>public </a:t>
            </a:r>
            <a:r>
              <a:rPr lang="en-US" smtClean="0"/>
              <a:t>JTable()</a:t>
            </a:r>
            <a:br>
              <a:rPr lang="en-US" smtClean="0"/>
            </a:br>
            <a:r>
              <a:rPr lang="en-US" smtClean="0"/>
              <a:t>JTable table = </a:t>
            </a:r>
            <a:r>
              <a:rPr lang="en-US" b="1" smtClean="0"/>
              <a:t>new </a:t>
            </a:r>
            <a:r>
              <a:rPr lang="en-US" smtClean="0"/>
              <a:t>JTable();</a:t>
            </a:r>
            <a:br>
              <a:rPr lang="en-US" smtClean="0"/>
            </a:br>
            <a:r>
              <a:rPr lang="en-US" smtClean="0"/>
              <a:t/>
            </a:r>
            <a:br>
              <a:rPr lang="en-US" smtClean="0"/>
            </a:br>
            <a:r>
              <a:rPr lang="en-US" b="1" smtClean="0"/>
              <a:t>public </a:t>
            </a:r>
            <a:r>
              <a:rPr lang="en-US" smtClean="0"/>
              <a:t>JTable(</a:t>
            </a:r>
            <a:r>
              <a:rPr lang="en-US" b="1" smtClean="0"/>
              <a:t>int </a:t>
            </a:r>
            <a:r>
              <a:rPr lang="en-US" smtClean="0"/>
              <a:t>rows, </a:t>
            </a:r>
            <a:r>
              <a:rPr lang="en-US" b="1" smtClean="0"/>
              <a:t>int </a:t>
            </a:r>
            <a:r>
              <a:rPr lang="en-US" smtClean="0"/>
              <a:t>columns)</a:t>
            </a:r>
            <a:br>
              <a:rPr lang="en-US" smtClean="0"/>
            </a:br>
            <a:r>
              <a:rPr lang="en-US" smtClean="0"/>
              <a:t>JTable table = </a:t>
            </a:r>
            <a:r>
              <a:rPr lang="en-US" b="1" smtClean="0"/>
              <a:t>new </a:t>
            </a:r>
            <a:r>
              <a:rPr lang="en-US" smtClean="0"/>
              <a:t>JTable(2, 3);</a:t>
            </a:r>
            <a:br>
              <a:rPr lang="en-US" smtClean="0"/>
            </a:br>
            <a:r>
              <a:rPr lang="en-US" smtClean="0"/>
              <a:t/>
            </a:r>
            <a:br>
              <a:rPr lang="en-US" smtClean="0"/>
            </a:br>
            <a:r>
              <a:rPr lang="en-US" b="1" smtClean="0"/>
              <a:t>public </a:t>
            </a:r>
            <a:r>
              <a:rPr lang="en-US" smtClean="0"/>
              <a:t>JTable(Object rowData[][], Object columnNames[])</a:t>
            </a:r>
            <a:br>
              <a:rPr lang="en-US" smtClean="0"/>
            </a:br>
            <a:r>
              <a:rPr lang="en-US" smtClean="0"/>
              <a:t>Object rowData[][] = { { "Row1-Column1", "Row1-Column2", "Row1-Column3"},</a:t>
            </a:r>
            <a:br>
              <a:rPr lang="en-US" smtClean="0"/>
            </a:br>
            <a:r>
              <a:rPr lang="en-US" smtClean="0"/>
              <a:t>                       { "Row2-Column1", "Row2-Column2", "Row2-Column3"} };</a:t>
            </a:r>
            <a:br>
              <a:rPr lang="en-US" smtClean="0"/>
            </a:br>
            <a:r>
              <a:rPr lang="en-US" smtClean="0"/>
              <a:t>Object columnNames[] = { "Column One", "Column Two", "Column Three"};</a:t>
            </a:r>
            <a:br>
              <a:rPr lang="en-US" smtClean="0"/>
            </a:br>
            <a:r>
              <a:rPr lang="en-US" smtClean="0"/>
              <a:t>JTable table = </a:t>
            </a:r>
            <a:r>
              <a:rPr lang="en-US" b="1" smtClean="0"/>
              <a:t>new </a:t>
            </a:r>
            <a:r>
              <a:rPr lang="en-US" smtClean="0"/>
              <a:t>JTable(rowData, columnNames);</a:t>
            </a:r>
            <a:br>
              <a:rPr lang="en-US" smtClean="0"/>
            </a:br>
            <a:r>
              <a:rPr lang="en-US" smtClean="0"/>
              <a:t/>
            </a:r>
            <a:br>
              <a:rPr lang="en-US" smtClean="0"/>
            </a:b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biệt Abstract và Interface</a:t>
            </a:r>
            <a:endParaRPr lang="en-US"/>
          </a:p>
        </p:txBody>
      </p:sp>
      <p:sp>
        <p:nvSpPr>
          <p:cNvPr id="3" name="Content Placeholder 2"/>
          <p:cNvSpPr>
            <a:spLocks noGrp="1"/>
          </p:cNvSpPr>
          <p:nvPr>
            <p:ph idx="1"/>
          </p:nvPr>
        </p:nvSpPr>
        <p:spPr/>
        <p:txBody>
          <a:bodyPr>
            <a:normAutofit fontScale="85000" lnSpcReduction="20000"/>
          </a:bodyPr>
          <a:lstStyle/>
          <a:p>
            <a:r>
              <a:rPr lang="vi-VN" b="1" i="1" smtClean="0"/>
              <a:t>Ví dụ:</a:t>
            </a:r>
            <a:r>
              <a:rPr lang="vi-VN" smtClean="0"/>
              <a:t/>
            </a:r>
            <a:br>
              <a:rPr lang="vi-VN" smtClean="0"/>
            </a:br>
            <a:r>
              <a:rPr lang="vi-VN" smtClean="0"/>
              <a:t>- Abstract class </a:t>
            </a:r>
            <a:r>
              <a:rPr lang="vi-VN" i="1" smtClean="0"/>
              <a:t>ConVat</a:t>
            </a:r>
            <a:r>
              <a:rPr lang="vi-VN" smtClean="0"/>
              <a:t> có các lớp con </a:t>
            </a:r>
            <a:r>
              <a:rPr lang="vi-VN" i="1" smtClean="0"/>
              <a:t>Chim, Ca</a:t>
            </a:r>
            <a:r>
              <a:rPr lang="vi-VN" smtClean="0"/>
              <a:t>.</a:t>
            </a:r>
            <a:br>
              <a:rPr lang="vi-VN" smtClean="0"/>
            </a:br>
            <a:r>
              <a:rPr lang="vi-VN" smtClean="0"/>
              <a:t>- Abstract class </a:t>
            </a:r>
            <a:r>
              <a:rPr lang="vi-VN" i="1" smtClean="0"/>
              <a:t>MayMoc</a:t>
            </a:r>
            <a:r>
              <a:rPr lang="vi-VN" smtClean="0"/>
              <a:t> có các lớp con </a:t>
            </a:r>
            <a:r>
              <a:rPr lang="vi-VN" i="1" smtClean="0"/>
              <a:t>MayBay, Thuyen</a:t>
            </a:r>
            <a:r>
              <a:rPr lang="vi-VN" smtClean="0"/>
              <a:t/>
            </a:r>
            <a:br>
              <a:rPr lang="vi-VN" smtClean="0"/>
            </a:br>
            <a:r>
              <a:rPr lang="vi-VN" smtClean="0"/>
              <a:t>- Interface: </a:t>
            </a:r>
            <a:r>
              <a:rPr lang="vi-VN" i="1" smtClean="0"/>
              <a:t>iBay, iBoi, iChay.</a:t>
            </a:r>
            <a:r>
              <a:rPr lang="vi-VN" smtClean="0"/>
              <a:t/>
            </a:r>
            <a:br>
              <a:rPr lang="vi-VN" smtClean="0"/>
            </a:br>
            <a:r>
              <a:rPr lang="vi-VN" smtClean="0"/>
              <a:t>=&gt; </a:t>
            </a:r>
            <a:r>
              <a:rPr lang="vi-VN" i="1" smtClean="0"/>
              <a:t>MayBay, Chim</a:t>
            </a:r>
            <a:r>
              <a:rPr lang="vi-VN" smtClean="0"/>
              <a:t> sẽ có cùng Interface là </a:t>
            </a:r>
            <a:r>
              <a:rPr lang="vi-VN" i="1" smtClean="0"/>
              <a:t>iBay</a:t>
            </a:r>
            <a:r>
              <a:rPr lang="vi-VN" smtClean="0"/>
              <a:t>. Rõ ràng mặc dù </a:t>
            </a:r>
            <a:r>
              <a:rPr lang="vi-VN" i="1" smtClean="0"/>
              <a:t>MayBay, Chim</a:t>
            </a:r>
            <a:r>
              <a:rPr lang="vi-VN" smtClean="0"/>
              <a:t> có cùng cách thức hoạt động là bay nhưng chúng khác nhau về bản chất.</a:t>
            </a:r>
            <a:br>
              <a:rPr lang="vi-VN" smtClean="0"/>
            </a:br>
            <a:r>
              <a:rPr lang="vi-VN" smtClean="0"/>
              <a:t>=&gt; </a:t>
            </a:r>
            <a:r>
              <a:rPr lang="vi-VN" i="1" smtClean="0"/>
              <a:t>MayBay</a:t>
            </a:r>
            <a:r>
              <a:rPr lang="vi-VN" smtClean="0"/>
              <a:t> cũng có interface là </a:t>
            </a:r>
            <a:r>
              <a:rPr lang="vi-VN" i="1" smtClean="0"/>
              <a:t>iChay</a:t>
            </a:r>
            <a:r>
              <a:rPr lang="vi-VN" smtClean="0"/>
              <a:t> nhưng </a:t>
            </a:r>
            <a:r>
              <a:rPr lang="vi-VN" i="1" smtClean="0"/>
              <a:t>Chim</a:t>
            </a:r>
            <a:r>
              <a:rPr lang="vi-VN" smtClean="0"/>
              <a:t> không thể nào kế thừa thêm abstract class </a:t>
            </a:r>
            <a:r>
              <a:rPr lang="vi-VN" i="1" smtClean="0"/>
              <a:t>MayMoc</a:t>
            </a:r>
            <a:r>
              <a:rPr lang="vi-VN" smtClean="0"/>
              <a:t/>
            </a:r>
            <a:br>
              <a:rPr lang="vi-VN" smtClean="0"/>
            </a:br>
            <a:r>
              <a:rPr lang="vi-VN" smtClean="0"/>
              <a:t/>
            </a:r>
            <a:br>
              <a:rPr lang="vi-VN" smtClean="0"/>
            </a:br>
            <a:r>
              <a:rPr lang="vi-VN" smtClean="0"/>
              <a:t> </a:t>
            </a:r>
            <a:r>
              <a:rPr lang="vi-VN" b="1" smtClean="0"/>
              <a:t>Abstract Class vs Interface</a:t>
            </a:r>
            <a:r>
              <a:rPr lang="vi-VN" smtClean="0"/>
              <a:t/>
            </a:r>
            <a:br>
              <a:rPr lang="vi-VN" smtClean="0"/>
            </a:br>
            <a:r>
              <a:rPr lang="vi-VN" smtClean="0"/>
              <a:t> Nhìn chung cả 2 đều là "bản thiết kế" cho các lớp dẫn xuất, do đó chúng </a:t>
            </a:r>
            <a:r>
              <a:rPr lang="vi-VN" i="1" smtClean="0"/>
              <a:t>chỉ chứa các khai báo</a:t>
            </a:r>
            <a:r>
              <a:rPr lang="vi-VN" smtClean="0"/>
              <a:t> Properties và Method mà không quan tâm bên trong thực hiện những gì. Nhưng cụ thể thì Abstract Class là "bản thiết kế" cho Class còn Interface là "bản thiết kế" cho Method.</a:t>
            </a: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mtClean="0">
                <a:latin typeface="Times New Roman" pitchFamily="18" charset="0"/>
                <a:cs typeface="Times New Roman" pitchFamily="18" charset="0"/>
              </a:rPr>
              <a:t>JTable</a:t>
            </a:r>
            <a:endParaRPr lang="en-US"/>
          </a:p>
        </p:txBody>
      </p:sp>
      <p:sp>
        <p:nvSpPr>
          <p:cNvPr id="3" name="Content Placeholder 2"/>
          <p:cNvSpPr>
            <a:spLocks noGrp="1"/>
          </p:cNvSpPr>
          <p:nvPr>
            <p:ph idx="1"/>
          </p:nvPr>
        </p:nvSpPr>
        <p:spPr>
          <a:xfrm>
            <a:off x="304800" y="1219200"/>
            <a:ext cx="8229600" cy="4389120"/>
          </a:xfrm>
        </p:spPr>
        <p:txBody>
          <a:bodyPr>
            <a:normAutofit fontScale="77500" lnSpcReduction="20000"/>
          </a:bodyPr>
          <a:lstStyle/>
          <a:p>
            <a:r>
              <a:rPr lang="en-US" b="1" smtClean="0"/>
              <a:t>public </a:t>
            </a:r>
            <a:r>
              <a:rPr lang="en-US" smtClean="0"/>
              <a:t>JTable(TableModel model)</a:t>
            </a:r>
            <a:br>
              <a:rPr lang="en-US" smtClean="0"/>
            </a:br>
            <a:r>
              <a:rPr lang="en-US" smtClean="0"/>
              <a:t>TableModel model = </a:t>
            </a:r>
            <a:r>
              <a:rPr lang="en-US" b="1" smtClean="0"/>
              <a:t>new </a:t>
            </a:r>
            <a:r>
              <a:rPr lang="en-US" smtClean="0"/>
              <a:t>DefaultTableModel(rowData, columnNames);</a:t>
            </a:r>
            <a:br>
              <a:rPr lang="en-US" smtClean="0"/>
            </a:br>
            <a:r>
              <a:rPr lang="en-US" smtClean="0"/>
              <a:t>JTable table = </a:t>
            </a:r>
            <a:r>
              <a:rPr lang="en-US" b="1" smtClean="0"/>
              <a:t>new </a:t>
            </a:r>
            <a:r>
              <a:rPr lang="en-US" smtClean="0"/>
              <a:t>JTable(model);</a:t>
            </a:r>
            <a:br>
              <a:rPr lang="en-US" smtClean="0"/>
            </a:br>
            <a:r>
              <a:rPr lang="en-US" smtClean="0"/>
              <a:t/>
            </a:r>
            <a:br>
              <a:rPr lang="en-US" smtClean="0"/>
            </a:br>
            <a:r>
              <a:rPr lang="en-US" b="1" smtClean="0"/>
              <a:t>public </a:t>
            </a:r>
            <a:r>
              <a:rPr lang="en-US" smtClean="0"/>
              <a:t>JTable(TableModel model, TableColumnModel columnModel)</a:t>
            </a:r>
            <a:br>
              <a:rPr lang="en-US" smtClean="0"/>
            </a:br>
            <a:r>
              <a:rPr lang="en-US" smtClean="0"/>
              <a:t>TableColumnModel columnModel = </a:t>
            </a:r>
            <a:r>
              <a:rPr lang="en-US" b="1" smtClean="0"/>
              <a:t>new </a:t>
            </a:r>
            <a:r>
              <a:rPr lang="en-US" smtClean="0"/>
              <a:t>DefaultTableColumnModel();</a:t>
            </a:r>
            <a:br>
              <a:rPr lang="en-US" smtClean="0"/>
            </a:br>
            <a:r>
              <a:rPr lang="en-US" smtClean="0"/>
              <a:t>TableColumn firstColumn = </a:t>
            </a:r>
            <a:r>
              <a:rPr lang="en-US" b="1" smtClean="0"/>
              <a:t>new </a:t>
            </a:r>
            <a:r>
              <a:rPr lang="en-US" smtClean="0"/>
              <a:t>TableColumn(1);</a:t>
            </a:r>
            <a:br>
              <a:rPr lang="en-US" smtClean="0"/>
            </a:br>
            <a:r>
              <a:rPr lang="en-US" smtClean="0"/>
              <a:t>firstColumn.setHeaderValue(headers[1]);columnModel.addColumn(firstColumn);</a:t>
            </a:r>
            <a:br>
              <a:rPr lang="en-US" smtClean="0"/>
            </a:br>
            <a:r>
              <a:rPr lang="en-US" smtClean="0"/>
              <a:t>TableColumn secondColumn = </a:t>
            </a:r>
            <a:r>
              <a:rPr lang="en-US" b="1" smtClean="0"/>
              <a:t>new </a:t>
            </a:r>
            <a:r>
              <a:rPr lang="en-US" smtClean="0"/>
              <a:t>TableColumn(0);</a:t>
            </a:r>
            <a:br>
              <a:rPr lang="en-US" smtClean="0"/>
            </a:br>
            <a:r>
              <a:rPr lang="en-US" smtClean="0"/>
              <a:t>secondColumn.setHeaderValue(headers[0]);</a:t>
            </a:r>
            <a:br>
              <a:rPr lang="en-US" smtClean="0"/>
            </a:br>
            <a:r>
              <a:rPr lang="en-US" smtClean="0"/>
              <a:t>columnModel.addColumn(secondColumn);</a:t>
            </a:r>
            <a:br>
              <a:rPr lang="en-US" smtClean="0"/>
            </a:br>
            <a:r>
              <a:rPr lang="en-US" smtClean="0"/>
              <a:t>JTable table = </a:t>
            </a:r>
            <a:r>
              <a:rPr lang="en-US" b="1" smtClean="0"/>
              <a:t>new </a:t>
            </a:r>
            <a:r>
              <a:rPr lang="en-US" smtClean="0"/>
              <a:t>JTable(model, columnModel);</a:t>
            </a:r>
            <a:br>
              <a:rPr lang="en-US" smtClean="0"/>
            </a:br>
            <a:r>
              <a:rPr lang="en-US" smtClean="0"/>
              <a:t/>
            </a:r>
            <a:br>
              <a:rPr lang="en-US" smtClean="0"/>
            </a:br>
            <a:endParaRPr lang="en-US"/>
          </a:p>
        </p:txBody>
      </p:sp>
      <p:sp>
        <p:nvSpPr>
          <p:cNvPr id="4" name="Slide Number Placeholder 3"/>
          <p:cNvSpPr>
            <a:spLocks noGrp="1"/>
          </p:cNvSpPr>
          <p:nvPr>
            <p:ph type="sldNum" sz="quarter" idx="12"/>
          </p:nvPr>
        </p:nvSpPr>
        <p:spPr/>
        <p:txBody>
          <a:bodyPr/>
          <a:lstStyle/>
          <a:p>
            <a:fld id="{C3A67AEA-BCC7-46E0-99F2-CE941161949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public </a:t>
            </a:r>
            <a:r>
              <a:rPr lang="en-US" dirty="0" err="1" smtClean="0"/>
              <a:t>JTable</a:t>
            </a:r>
            <a:r>
              <a:rPr lang="en-US" dirty="0" smtClean="0"/>
              <a:t>(</a:t>
            </a:r>
            <a:r>
              <a:rPr lang="en-US" dirty="0" err="1" smtClean="0"/>
              <a:t>TableModel</a:t>
            </a:r>
            <a:r>
              <a:rPr lang="en-US" dirty="0" smtClean="0"/>
              <a:t> model, </a:t>
            </a:r>
            <a:r>
              <a:rPr lang="en-US" dirty="0" err="1" smtClean="0"/>
              <a:t>TableColumnModel</a:t>
            </a:r>
            <a:r>
              <a:rPr lang="en-US" dirty="0" smtClean="0"/>
              <a:t> </a:t>
            </a:r>
            <a:r>
              <a:rPr lang="en-US" dirty="0" err="1" smtClean="0"/>
              <a:t>columnModel</a:t>
            </a:r>
            <a:r>
              <a:rPr lang="en-US" dirty="0" smtClean="0"/>
              <a:t>, </a:t>
            </a:r>
            <a:r>
              <a:rPr lang="en-US" dirty="0" err="1" smtClean="0"/>
              <a:t>ListSelectionModel</a:t>
            </a:r>
            <a:r>
              <a:rPr lang="en-US" dirty="0" smtClean="0"/>
              <a:t> </a:t>
            </a:r>
            <a:r>
              <a:rPr lang="en-US" dirty="0" err="1" smtClean="0"/>
              <a:t>selectionModel</a:t>
            </a:r>
            <a:r>
              <a:rPr lang="en-US" dirty="0" smtClean="0"/>
              <a:t>)</a:t>
            </a:r>
            <a:br>
              <a:rPr lang="en-US" dirty="0" smtClean="0"/>
            </a:br>
            <a:r>
              <a:rPr lang="en-US" dirty="0" err="1" smtClean="0"/>
              <a:t>ListSelectionModel</a:t>
            </a:r>
            <a:r>
              <a:rPr lang="en-US" dirty="0" smtClean="0"/>
              <a:t> </a:t>
            </a:r>
            <a:r>
              <a:rPr lang="en-US" dirty="0" err="1" smtClean="0"/>
              <a:t>selectionModel</a:t>
            </a:r>
            <a:r>
              <a:rPr lang="en-US" dirty="0" smtClean="0"/>
              <a:t> = </a:t>
            </a:r>
            <a:r>
              <a:rPr lang="en-US" b="1" dirty="0" smtClean="0"/>
              <a:t>new </a:t>
            </a:r>
            <a:r>
              <a:rPr lang="en-US" dirty="0" err="1" smtClean="0"/>
              <a:t>DefaultListSelectionModel</a:t>
            </a:r>
            <a:r>
              <a:rPr lang="en-US" dirty="0" smtClean="0"/>
              <a:t>();</a:t>
            </a:r>
            <a:br>
              <a:rPr lang="en-US" dirty="0" smtClean="0"/>
            </a:br>
            <a:r>
              <a:rPr lang="en-US" dirty="0" err="1" smtClean="0"/>
              <a:t>selectionModel.setSelectionMode</a:t>
            </a:r>
            <a:r>
              <a:rPr lang="en-US" dirty="0" smtClean="0"/>
              <a:t>(</a:t>
            </a:r>
            <a:r>
              <a:rPr lang="en-US" dirty="0" err="1" smtClean="0"/>
              <a:t>ListSelectionModel.SINGLE_SELECTION</a:t>
            </a:r>
            <a:r>
              <a:rPr lang="en-US" dirty="0" smtClean="0"/>
              <a:t>);</a:t>
            </a:r>
            <a:br>
              <a:rPr lang="en-US" dirty="0" smtClean="0"/>
            </a:br>
            <a:r>
              <a:rPr lang="en-US" dirty="0" err="1" smtClean="0"/>
              <a:t>JTable</a:t>
            </a:r>
            <a:r>
              <a:rPr lang="en-US" dirty="0" smtClean="0"/>
              <a:t> table = </a:t>
            </a:r>
            <a:r>
              <a:rPr lang="en-US" b="1" dirty="0" smtClean="0"/>
              <a:t>new </a:t>
            </a:r>
            <a:r>
              <a:rPr lang="en-US" dirty="0" err="1" smtClean="0"/>
              <a:t>JTable</a:t>
            </a:r>
            <a:r>
              <a:rPr lang="en-US" dirty="0" smtClean="0"/>
              <a:t>(model, </a:t>
            </a:r>
            <a:r>
              <a:rPr lang="en-US" dirty="0" err="1" smtClean="0"/>
              <a:t>columnModel</a:t>
            </a:r>
            <a:r>
              <a:rPr lang="en-US" dirty="0" smtClean="0"/>
              <a:t>, </a:t>
            </a:r>
            <a:r>
              <a:rPr lang="en-US" dirty="0" err="1" smtClean="0"/>
              <a:t>selectionModel</a:t>
            </a:r>
            <a:r>
              <a:rPr lang="en-US" dirty="0" smtClean="0"/>
              <a:t>);</a:t>
            </a:r>
            <a:endParaRPr lang="en-US" dirty="0"/>
          </a:p>
        </p:txBody>
      </p:sp>
      <p:sp>
        <p:nvSpPr>
          <p:cNvPr id="4" name="Slide Number Placeholder 3"/>
          <p:cNvSpPr>
            <a:spLocks noGrp="1"/>
          </p:cNvSpPr>
          <p:nvPr>
            <p:ph type="sldNum" sz="quarter" idx="12"/>
          </p:nvPr>
        </p:nvSpPr>
        <p:spPr/>
        <p:txBody>
          <a:bodyPr/>
          <a:lstStyle/>
          <a:p>
            <a:fld id="{C3A67AEA-BCC7-46E0-99F2-CE9411619494}" type="slidenum">
              <a:rPr lang="en-US" smtClean="0"/>
              <a:pPr/>
              <a:t>81</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772400" cy="1470025"/>
          </a:xfrm>
        </p:spPr>
        <p:txBody>
          <a:bodyPr>
            <a:normAutofit fontScale="90000"/>
          </a:bodyPr>
          <a:lstStyle/>
          <a:p>
            <a:r>
              <a:rPr lang="en-US" smtClean="0"/>
              <a:t/>
            </a:r>
            <a:br>
              <a:rPr lang="en-US" smtClean="0"/>
            </a:br>
            <a:endParaRPr lang="en-US"/>
          </a:p>
        </p:txBody>
      </p:sp>
      <p:sp>
        <p:nvSpPr>
          <p:cNvPr id="3" name="Subtitle 2"/>
          <p:cNvSpPr>
            <a:spLocks noGrp="1"/>
          </p:cNvSpPr>
          <p:nvPr>
            <p:ph type="subTitle" idx="1"/>
          </p:nvPr>
        </p:nvSpPr>
        <p:spPr>
          <a:xfrm>
            <a:off x="0" y="1219200"/>
            <a:ext cx="8686800" cy="1752600"/>
          </a:xfrm>
        </p:spPr>
        <p:txBody>
          <a:bodyPr/>
          <a:lstStyle/>
          <a:p>
            <a:pPr algn="ctr"/>
            <a:r>
              <a:rPr lang="en-US" smtClean="0">
                <a:latin typeface="Times New Roman" pitchFamily="18" charset="0"/>
                <a:cs typeface="Times New Roman" pitchFamily="18" charset="0"/>
                <a:hlinkClick r:id="" action="ppaction://hlinkfile"/>
              </a:rPr>
              <a:t>CHƯƠNG 1:</a:t>
            </a:r>
            <a:endParaRPr lang="en-US" smtClean="0">
              <a:latin typeface="Times New Roman" pitchFamily="18" charset="0"/>
              <a:cs typeface="Times New Roman" pitchFamily="18" charset="0"/>
            </a:endParaRPr>
          </a:p>
          <a:p>
            <a:pPr algn="ctr"/>
            <a:r>
              <a:rPr lang="en-US" smtClean="0">
                <a:latin typeface="Times New Roman" pitchFamily="18" charset="0"/>
                <a:cs typeface="Times New Roman" pitchFamily="18" charset="0"/>
              </a:rPr>
              <a:t> LẬP TRÌNH ỨNG DỤNG APPLET VÀ CÁC LỚP </a:t>
            </a:r>
          </a:p>
          <a:p>
            <a:pPr algn="ctr"/>
            <a:r>
              <a:rPr lang="en-US" smtClean="0">
                <a:latin typeface="Times New Roman" pitchFamily="18" charset="0"/>
                <a:cs typeface="Times New Roman" pitchFamily="18" charset="0"/>
              </a:rPr>
              <a:t>XỬ LÝ ĐỒ HỌA	</a:t>
            </a:r>
          </a:p>
          <a:p>
            <a:endParaRPr lang="en-US">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7848600" y="381000"/>
            <a:ext cx="981075" cy="5048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3A67AEA-BCC7-46E0-99F2-CE9411619494}"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119284</TotalTime>
  <Words>5887</Words>
  <Application>Microsoft Office PowerPoint</Application>
  <PresentationFormat>On-screen Show (4:3)</PresentationFormat>
  <Paragraphs>685</Paragraphs>
  <Slides>81</Slides>
  <Notes>3</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Flow</vt:lpstr>
      <vt:lpstr>Lập trình java nâng cao</vt:lpstr>
      <vt:lpstr>Tài liệu tham khảo</vt:lpstr>
      <vt:lpstr>- Điểm đánh giá bộ phận chấm theo thang điểm 10 với trọng số như sau: </vt:lpstr>
      <vt:lpstr>Các khái niệm cơ bản</vt:lpstr>
      <vt:lpstr>Các khái niệm cơ bản</vt:lpstr>
      <vt:lpstr>Các khái niệm cơ bản</vt:lpstr>
      <vt:lpstr>Phân biệt Abstract và Interface</vt:lpstr>
      <vt:lpstr>Phân biệt Abstract và Interface</vt:lpstr>
      <vt:lpstr> </vt:lpstr>
      <vt:lpstr>LẬP TRÌNH ỨNG DỤNG APPLET VÀ CÁC LỚP  XỬ LÝ ĐỒ HỌA  Nội dung chính</vt:lpstr>
      <vt:lpstr> Các thành phần của AWT</vt:lpstr>
      <vt:lpstr>Giới thiệu các loại ứng dụng</vt:lpstr>
      <vt:lpstr>Xây dựng các applet  </vt:lpstr>
      <vt:lpstr>Xây dựng các applet  </vt:lpstr>
      <vt:lpstr>Xây dựng các applet</vt:lpstr>
      <vt:lpstr> Khung của một applet cơ bản</vt:lpstr>
      <vt:lpstr>Hoạt động của Applet  </vt:lpstr>
      <vt:lpstr>Vòng đời của một Applet</vt:lpstr>
      <vt:lpstr>Hoạt động củaApplet</vt:lpstr>
      <vt:lpstr>Truyền tham số cho Applet từ tập tin HTML</vt:lpstr>
      <vt:lpstr>Truyền tham số cho Applet</vt:lpstr>
      <vt:lpstr>Khả năng của Applet </vt:lpstr>
      <vt:lpstr> Giới hạn của Applet </vt:lpstr>
      <vt:lpstr>    Lớp Graphics </vt:lpstr>
      <vt:lpstr> LớpGraphics  </vt:lpstr>
      <vt:lpstr>Lớp Graphics  </vt:lpstr>
      <vt:lpstr>Lớp Graphics</vt:lpstr>
      <vt:lpstr> </vt:lpstr>
      <vt:lpstr>Lớp Graphics</vt:lpstr>
      <vt:lpstr>Lớp Graphics</vt:lpstr>
      <vt:lpstr>Các lớp tiện ích khác  </vt:lpstr>
      <vt:lpstr>Lớp Graphics</vt:lpstr>
      <vt:lpstr>Lớp Graphics</vt:lpstr>
      <vt:lpstr>2.2. Thư viện AWT</vt:lpstr>
      <vt:lpstr> Các thành phần của AWT</vt:lpstr>
      <vt:lpstr>PowerPoint Presentation</vt:lpstr>
      <vt:lpstr>Các thành phần của AWT  </vt:lpstr>
      <vt:lpstr>Các thành phần của AWT</vt:lpstr>
      <vt:lpstr> Một số phương thức của Component</vt:lpstr>
      <vt:lpstr>Các thành phần của AWT</vt:lpstr>
      <vt:lpstr>Các thành phần của AWT</vt:lpstr>
      <vt:lpstr>Các thành phần của AWT</vt:lpstr>
      <vt:lpstr>Các thành phần của AWT</vt:lpstr>
      <vt:lpstr>Các thành phần của AWT -Các đối tượng cơ bản</vt:lpstr>
      <vt:lpstr>Các thành phần của AWT -Các đối tượng cơ bản</vt:lpstr>
      <vt:lpstr>Các thành phần của AWT -Các đối tượng cơ bản</vt:lpstr>
      <vt:lpstr>Các thành phần của AWT -Các đối tượng cơ bản</vt:lpstr>
      <vt:lpstr>Các thành phần của AWT -Các đối tượng cơ bản</vt:lpstr>
      <vt:lpstr>Lựa chọn(Choice )</vt:lpstr>
      <vt:lpstr>Lựa chọn(Choice )</vt:lpstr>
      <vt:lpstr>Danh sách </vt:lpstr>
      <vt:lpstr>Danh sách</vt:lpstr>
      <vt:lpstr>Trình đơn(Menu)</vt:lpstr>
      <vt:lpstr>Menu và PopupMenu</vt:lpstr>
      <vt:lpstr>MenuItem </vt:lpstr>
      <vt:lpstr>CheckboxMenuItem </vt:lpstr>
      <vt:lpstr>Các sự kiện cơ bản của đối tượng</vt:lpstr>
      <vt:lpstr>Các sự kiện cơ bản của đối tượng</vt:lpstr>
      <vt:lpstr>Các sự kiện cơ bản của đối tượng</vt:lpstr>
      <vt:lpstr>Các sự kiện cơ bản của đối tượng</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Các thành phần của AWT</vt:lpstr>
      <vt:lpstr>PowerPoint Presentation</vt:lpstr>
      <vt:lpstr>Các thành phần của AWT</vt:lpstr>
      <vt:lpstr>CardLayout</vt:lpstr>
      <vt:lpstr>CardLayout...</vt:lpstr>
      <vt:lpstr>CardLayout...</vt:lpstr>
      <vt:lpstr>PowerPoint Presentation</vt:lpstr>
      <vt:lpstr>Java SWING</vt:lpstr>
      <vt:lpstr>Java SWING</vt:lpstr>
      <vt:lpstr>JTable </vt:lpstr>
      <vt:lpstr>JTable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DELL</cp:lastModifiedBy>
  <cp:revision>459</cp:revision>
  <dcterms:created xsi:type="dcterms:W3CDTF">2013-12-19T03:45:43Z</dcterms:created>
  <dcterms:modified xsi:type="dcterms:W3CDTF">2019-01-06T14:16:31Z</dcterms:modified>
</cp:coreProperties>
</file>