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443" r:id="rId2"/>
    <p:sldId id="322" r:id="rId3"/>
    <p:sldId id="444" r:id="rId4"/>
    <p:sldId id="355" r:id="rId5"/>
    <p:sldId id="351" r:id="rId6"/>
    <p:sldId id="352" r:id="rId7"/>
    <p:sldId id="357" r:id="rId8"/>
    <p:sldId id="353" r:id="rId9"/>
    <p:sldId id="354" r:id="rId10"/>
    <p:sldId id="359" r:id="rId11"/>
    <p:sldId id="376" r:id="rId12"/>
    <p:sldId id="323" r:id="rId13"/>
    <p:sldId id="363" r:id="rId14"/>
    <p:sldId id="360" r:id="rId15"/>
    <p:sldId id="368" r:id="rId16"/>
    <p:sldId id="366" r:id="rId17"/>
    <p:sldId id="364" r:id="rId18"/>
    <p:sldId id="367" r:id="rId19"/>
    <p:sldId id="365" r:id="rId20"/>
    <p:sldId id="369" r:id="rId21"/>
    <p:sldId id="372" r:id="rId22"/>
    <p:sldId id="370" r:id="rId23"/>
    <p:sldId id="441" r:id="rId24"/>
    <p:sldId id="374" r:id="rId25"/>
    <p:sldId id="377" r:id="rId26"/>
    <p:sldId id="375" r:id="rId27"/>
    <p:sldId id="387" r:id="rId28"/>
    <p:sldId id="417" r:id="rId29"/>
    <p:sldId id="418" r:id="rId30"/>
    <p:sldId id="419" r:id="rId31"/>
    <p:sldId id="420" r:id="rId32"/>
    <p:sldId id="421" r:id="rId33"/>
    <p:sldId id="422" r:id="rId34"/>
    <p:sldId id="423" r:id="rId35"/>
    <p:sldId id="424" r:id="rId36"/>
    <p:sldId id="428" r:id="rId37"/>
    <p:sldId id="427" r:id="rId38"/>
    <p:sldId id="426"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380" r:id="rId52"/>
    <p:sldId id="381" r:id="rId53"/>
    <p:sldId id="386" r:id="rId54"/>
    <p:sldId id="445" r:id="rId55"/>
    <p:sldId id="449" r:id="rId56"/>
    <p:sldId id="446" r:id="rId57"/>
    <p:sldId id="451" r:id="rId58"/>
    <p:sldId id="452" r:id="rId59"/>
    <p:sldId id="453" r:id="rId60"/>
    <p:sldId id="371" r:id="rId61"/>
    <p:sldId id="447" r:id="rId62"/>
  </p:sldIdLst>
  <p:sldSz cx="9144000" cy="6858000" type="screen4x3"/>
  <p:notesSz cx="7315200" cy="9601200"/>
  <p:defaultTextStyle>
    <a:defPPr>
      <a:defRPr lang="en-US"/>
    </a:defPPr>
    <a:lvl1pPr marL="0" algn="l" defTabSz="914399" rtl="0" eaLnBrk="1" latinLnBrk="0" hangingPunct="1">
      <a:defRPr sz="1800" kern="1200">
        <a:solidFill>
          <a:schemeClr val="tx1"/>
        </a:solidFill>
        <a:latin typeface="+mn-lt"/>
        <a:ea typeface="+mn-ea"/>
        <a:cs typeface="+mn-cs"/>
      </a:defRPr>
    </a:lvl1pPr>
    <a:lvl2pPr marL="457200" algn="l" defTabSz="914399" rtl="0" eaLnBrk="1" latinLnBrk="0" hangingPunct="1">
      <a:defRPr sz="1800" kern="1200">
        <a:solidFill>
          <a:schemeClr val="tx1"/>
        </a:solidFill>
        <a:latin typeface="+mn-lt"/>
        <a:ea typeface="+mn-ea"/>
        <a:cs typeface="+mn-cs"/>
      </a:defRPr>
    </a:lvl2pPr>
    <a:lvl3pPr marL="914399" algn="l" defTabSz="914399" rtl="0" eaLnBrk="1" latinLnBrk="0" hangingPunct="1">
      <a:defRPr sz="1800" kern="1200">
        <a:solidFill>
          <a:schemeClr val="tx1"/>
        </a:solidFill>
        <a:latin typeface="+mn-lt"/>
        <a:ea typeface="+mn-ea"/>
        <a:cs typeface="+mn-cs"/>
      </a:defRPr>
    </a:lvl3pPr>
    <a:lvl4pPr marL="1371599" algn="l" defTabSz="914399" rtl="0" eaLnBrk="1" latinLnBrk="0" hangingPunct="1">
      <a:defRPr sz="1800" kern="1200">
        <a:solidFill>
          <a:schemeClr val="tx1"/>
        </a:solidFill>
        <a:latin typeface="+mn-lt"/>
        <a:ea typeface="+mn-ea"/>
        <a:cs typeface="+mn-cs"/>
      </a:defRPr>
    </a:lvl4pPr>
    <a:lvl5pPr marL="1828798" algn="l" defTabSz="914399" rtl="0" eaLnBrk="1" latinLnBrk="0" hangingPunct="1">
      <a:defRPr sz="1800" kern="1200">
        <a:solidFill>
          <a:schemeClr val="tx1"/>
        </a:solidFill>
        <a:latin typeface="+mn-lt"/>
        <a:ea typeface="+mn-ea"/>
        <a:cs typeface="+mn-cs"/>
      </a:defRPr>
    </a:lvl5pPr>
    <a:lvl6pPr marL="2285998" algn="l" defTabSz="914399" rtl="0" eaLnBrk="1" latinLnBrk="0" hangingPunct="1">
      <a:defRPr sz="1800" kern="1200">
        <a:solidFill>
          <a:schemeClr val="tx1"/>
        </a:solidFill>
        <a:latin typeface="+mn-lt"/>
        <a:ea typeface="+mn-ea"/>
        <a:cs typeface="+mn-cs"/>
      </a:defRPr>
    </a:lvl6pPr>
    <a:lvl7pPr marL="2743197" algn="l" defTabSz="914399" rtl="0" eaLnBrk="1" latinLnBrk="0" hangingPunct="1">
      <a:defRPr sz="1800" kern="1200">
        <a:solidFill>
          <a:schemeClr val="tx1"/>
        </a:solidFill>
        <a:latin typeface="+mn-lt"/>
        <a:ea typeface="+mn-ea"/>
        <a:cs typeface="+mn-cs"/>
      </a:defRPr>
    </a:lvl7pPr>
    <a:lvl8pPr marL="3200397" algn="l" defTabSz="914399" rtl="0" eaLnBrk="1" latinLnBrk="0" hangingPunct="1">
      <a:defRPr sz="1800" kern="1200">
        <a:solidFill>
          <a:schemeClr val="tx1"/>
        </a:solidFill>
        <a:latin typeface="+mn-lt"/>
        <a:ea typeface="+mn-ea"/>
        <a:cs typeface="+mn-cs"/>
      </a:defRPr>
    </a:lvl8pPr>
    <a:lvl9pPr marL="3657596" algn="l" defTabSz="9143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9F85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9687" autoAdjust="0"/>
  </p:normalViewPr>
  <p:slideViewPr>
    <p:cSldViewPr>
      <p:cViewPr varScale="1">
        <p:scale>
          <a:sx n="68" d="100"/>
          <a:sy n="68" d="100"/>
        </p:scale>
        <p:origin x="145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6F1A38B-AAA8-A944-A884-EEBD82AA1B5D}" type="datetimeFigureOut">
              <a:rPr lang="en-US" smtClean="0"/>
              <a:t>4/13/2015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08B524C3-3E27-C642-B4E6-222BE69A466D}" type="slidenum">
              <a:rPr lang="en-US" smtClean="0"/>
              <a:t>‹#›</a:t>
            </a:fld>
            <a:endParaRPr lang="en-US"/>
          </a:p>
        </p:txBody>
      </p:sp>
    </p:spTree>
    <p:extLst>
      <p:ext uri="{BB962C8B-B14F-4D97-AF65-F5344CB8AC3E}">
        <p14:creationId xmlns:p14="http://schemas.microsoft.com/office/powerpoint/2010/main" val="2047629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BF67613-CD18-49DC-BB9F-05F5EB8BAF87}" type="datetimeFigureOut">
              <a:rPr lang="en-US" smtClean="0"/>
              <a:pPr/>
              <a:t>4/13/2015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466C13E-F135-469B-BBAE-2F60FB69471C}" type="slidenum">
              <a:rPr lang="en-US" smtClean="0"/>
              <a:pPr/>
              <a:t>‹#›</a:t>
            </a:fld>
            <a:endParaRPr lang="en-US"/>
          </a:p>
        </p:txBody>
      </p:sp>
    </p:spTree>
    <p:extLst>
      <p:ext uri="{BB962C8B-B14F-4D97-AF65-F5344CB8AC3E}">
        <p14:creationId xmlns:p14="http://schemas.microsoft.com/office/powerpoint/2010/main" val="1045413555"/>
      </p:ext>
    </p:extLst>
  </p:cSld>
  <p:clrMap bg1="lt1" tx1="dk1" bg2="lt2" tx2="dk2" accent1="accent1" accent2="accent2" accent3="accent3" accent4="accent4" accent5="accent5" accent6="accent6" hlink="hlink" folHlink="folHlink"/>
  <p:hf hdr="0" ftr="0" dt="0"/>
  <p:notesStyle>
    <a:lvl1pPr marL="0" algn="l" defTabSz="914399" rtl="0" eaLnBrk="1" latinLnBrk="0" hangingPunct="1">
      <a:defRPr sz="1200" kern="1200">
        <a:solidFill>
          <a:schemeClr val="tx1"/>
        </a:solidFill>
        <a:latin typeface="+mn-lt"/>
        <a:ea typeface="+mn-ea"/>
        <a:cs typeface="+mn-cs"/>
      </a:defRPr>
    </a:lvl1pPr>
    <a:lvl2pPr marL="457200" algn="l" defTabSz="914399" rtl="0" eaLnBrk="1" latinLnBrk="0" hangingPunct="1">
      <a:defRPr sz="1200" kern="1200">
        <a:solidFill>
          <a:schemeClr val="tx1"/>
        </a:solidFill>
        <a:latin typeface="+mn-lt"/>
        <a:ea typeface="+mn-ea"/>
        <a:cs typeface="+mn-cs"/>
      </a:defRPr>
    </a:lvl2pPr>
    <a:lvl3pPr marL="914399" algn="l" defTabSz="914399" rtl="0" eaLnBrk="1" latinLnBrk="0" hangingPunct="1">
      <a:defRPr sz="1200" kern="1200">
        <a:solidFill>
          <a:schemeClr val="tx1"/>
        </a:solidFill>
        <a:latin typeface="+mn-lt"/>
        <a:ea typeface="+mn-ea"/>
        <a:cs typeface="+mn-cs"/>
      </a:defRPr>
    </a:lvl3pPr>
    <a:lvl4pPr marL="1371599" algn="l" defTabSz="914399" rtl="0" eaLnBrk="1" latinLnBrk="0" hangingPunct="1">
      <a:defRPr sz="1200" kern="1200">
        <a:solidFill>
          <a:schemeClr val="tx1"/>
        </a:solidFill>
        <a:latin typeface="+mn-lt"/>
        <a:ea typeface="+mn-ea"/>
        <a:cs typeface="+mn-cs"/>
      </a:defRPr>
    </a:lvl4pPr>
    <a:lvl5pPr marL="1828798" algn="l" defTabSz="914399" rtl="0" eaLnBrk="1" latinLnBrk="0" hangingPunct="1">
      <a:defRPr sz="1200" kern="1200">
        <a:solidFill>
          <a:schemeClr val="tx1"/>
        </a:solidFill>
        <a:latin typeface="+mn-lt"/>
        <a:ea typeface="+mn-ea"/>
        <a:cs typeface="+mn-cs"/>
      </a:defRPr>
    </a:lvl5pPr>
    <a:lvl6pPr marL="2285998" algn="l" defTabSz="914399" rtl="0" eaLnBrk="1" latinLnBrk="0" hangingPunct="1">
      <a:defRPr sz="1200" kern="1200">
        <a:solidFill>
          <a:schemeClr val="tx1"/>
        </a:solidFill>
        <a:latin typeface="+mn-lt"/>
        <a:ea typeface="+mn-ea"/>
        <a:cs typeface="+mn-cs"/>
      </a:defRPr>
    </a:lvl6pPr>
    <a:lvl7pPr marL="2743197" algn="l" defTabSz="914399" rtl="0" eaLnBrk="1" latinLnBrk="0" hangingPunct="1">
      <a:defRPr sz="1200" kern="1200">
        <a:solidFill>
          <a:schemeClr val="tx1"/>
        </a:solidFill>
        <a:latin typeface="+mn-lt"/>
        <a:ea typeface="+mn-ea"/>
        <a:cs typeface="+mn-cs"/>
      </a:defRPr>
    </a:lvl7pPr>
    <a:lvl8pPr marL="3200397" algn="l" defTabSz="914399" rtl="0" eaLnBrk="1" latinLnBrk="0" hangingPunct="1">
      <a:defRPr sz="1200" kern="1200">
        <a:solidFill>
          <a:schemeClr val="tx1"/>
        </a:solidFill>
        <a:latin typeface="+mn-lt"/>
        <a:ea typeface="+mn-ea"/>
        <a:cs typeface="+mn-cs"/>
      </a:defRPr>
    </a:lvl8pPr>
    <a:lvl9pPr marL="3657596" algn="l" defTabSz="91439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6</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6C13E-F135-469B-BBAE-2F60FB69471C}" type="slidenum">
              <a:rPr lang="en-US" smtClean="0"/>
              <a:pPr/>
              <a:t>18</a:t>
            </a:fld>
            <a:endParaRPr lang="en-US"/>
          </a:p>
        </p:txBody>
      </p:sp>
    </p:spTree>
    <p:extLst>
      <p:ext uri="{BB962C8B-B14F-4D97-AF65-F5344CB8AC3E}">
        <p14:creationId xmlns:p14="http://schemas.microsoft.com/office/powerpoint/2010/main" val="353000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@private</a:t>
            </a:r>
          </a:p>
          <a:p>
            <a:r>
              <a:rPr lang="en-US" dirty="0" smtClean="0"/>
              <a:t>The instance variable is accessible only within the class that declares it.</a:t>
            </a:r>
          </a:p>
          <a:p>
            <a:r>
              <a:rPr lang="en-US" dirty="0" smtClean="0"/>
              <a:t>@protected</a:t>
            </a:r>
          </a:p>
          <a:p>
            <a:r>
              <a:rPr lang="en-US" dirty="0" smtClean="0"/>
              <a:t>The instance variable is accessible within the class that declares it and within classes that inherit it. All instance variables without an explicit scope directive have @protected scope.</a:t>
            </a:r>
          </a:p>
          <a:p>
            <a:r>
              <a:rPr lang="en-US" dirty="0" smtClean="0"/>
              <a:t>@public</a:t>
            </a:r>
          </a:p>
          <a:p>
            <a:r>
              <a:rPr lang="en-US" dirty="0" smtClean="0"/>
              <a:t>The instance variable is accessible everywhere.</a:t>
            </a:r>
          </a:p>
          <a:p>
            <a:r>
              <a:rPr lang="en-US" dirty="0" smtClean="0"/>
              <a:t>@package</a:t>
            </a:r>
          </a:p>
          <a:p>
            <a:r>
              <a:rPr lang="en-US" dirty="0" smtClean="0"/>
              <a:t>Using the modern runtime, an @package instance variable has @public scope inside the executable image that implements the class, but acts like @private outside.</a:t>
            </a:r>
          </a:p>
          <a:p>
            <a:r>
              <a:rPr lang="en-US" dirty="0" smtClean="0"/>
              <a:t>The @package scope for Objective-C instance variables is analogous to </a:t>
            </a:r>
            <a:r>
              <a:rPr lang="en-US" dirty="0" err="1" smtClean="0"/>
              <a:t>private_extern</a:t>
            </a:r>
            <a:r>
              <a:rPr lang="en-US" dirty="0" smtClean="0"/>
              <a:t> for C variables and functions. Any code outside the class implementation’s image that tries to use the instance variable gets a link error.</a:t>
            </a:r>
          </a:p>
          <a:p>
            <a:r>
              <a:rPr lang="en-US" dirty="0" smtClean="0"/>
              <a:t>This scope is most useful for instance variables in framework classes, where @private may be too restrictive but @protected or @public too permissive.</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19</a:t>
            </a:fld>
            <a:endParaRPr lang="en-US"/>
          </a:p>
        </p:txBody>
      </p:sp>
    </p:spTree>
    <p:extLst>
      <p:ext uri="{BB962C8B-B14F-4D97-AF65-F5344CB8AC3E}">
        <p14:creationId xmlns:p14="http://schemas.microsoft.com/office/powerpoint/2010/main" val="313973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7</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8</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9</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10</a:t>
            </a:fld>
            <a:endParaRPr lang="en-US"/>
          </a:p>
        </p:txBody>
      </p:sp>
    </p:spTree>
    <p:extLst>
      <p:ext uri="{BB962C8B-B14F-4D97-AF65-F5344CB8AC3E}">
        <p14:creationId xmlns:p14="http://schemas.microsoft.com/office/powerpoint/2010/main" val="3143151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How can C++ achieve dynamic binding yet also static typing?</a:t>
            </a:r>
          </a:p>
          <a:p>
            <a:endParaRPr lang="en-US" dirty="0" smtClean="0"/>
          </a:p>
          <a:p>
            <a:r>
              <a:rPr lang="en-US" dirty="0" smtClean="0"/>
              <a:t>When you have a pointer to an object, the object may actually be of a class that is derived from the class of the pointer (e.g., a Vehicle* that is actually pointing to a Car object; this is called "polymorphism"). Thus there are two types: the (static) type of the pointer (Vehicle, in this case), and the (dynamic) type of the pointed-to object (Car, in this case).</a:t>
            </a:r>
          </a:p>
          <a:p>
            <a:endParaRPr lang="en-US" dirty="0" smtClean="0"/>
          </a:p>
          <a:p>
            <a:r>
              <a:rPr lang="en-US" dirty="0" smtClean="0"/>
              <a:t>Static typing means that the legality of a member function invocation is checked at the earliest possible moment: by the compiler at compile time. The compiler uses the static type of the pointer to determine whether the member function invocation is legal. If the type of the pointer can handle the member function, certainly the pointed-to object can handle it as well. E.g., if Vehicle has a certain member function, certainly Car also has that member function since Car is a kind-of Vehicle.</a:t>
            </a:r>
          </a:p>
          <a:p>
            <a:endParaRPr lang="en-US" dirty="0" smtClean="0"/>
          </a:p>
          <a:p>
            <a:r>
              <a:rPr lang="en-US" dirty="0" smtClean="0"/>
              <a:t>Dynamic binding means that the address of the code in a member function invocation is determined at the last possible moment: based on the dynamic type of the object at run time. It is called "dynamic binding" because the binding to the code that actually gets called is accomplished dynamically (at run time). Dynamic binding is a result of virtual functions.</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12</a:t>
            </a:fld>
            <a:endParaRPr lang="en-US"/>
          </a:p>
        </p:txBody>
      </p:sp>
    </p:spTree>
    <p:extLst>
      <p:ext uri="{BB962C8B-B14F-4D97-AF65-F5344CB8AC3E}">
        <p14:creationId xmlns:p14="http://schemas.microsoft.com/office/powerpoint/2010/main" val="134467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Class</a:t>
            </a:r>
            <a:r>
              <a:rPr lang="en-US" sz="1200" b="0" kern="1200" dirty="0" smtClean="0">
                <a:solidFill>
                  <a:schemeClr val="tx1"/>
                </a:solidFill>
                <a:latin typeface="+mn-lt"/>
                <a:ea typeface="+mn-ea"/>
                <a:cs typeface="+mn-cs"/>
              </a:rPr>
              <a:t>: defines the grouping of data and code, the “type” of an object</a:t>
            </a:r>
          </a:p>
          <a:p>
            <a:r>
              <a:rPr lang="en-US" sz="1200" b="1" kern="1200" dirty="0" smtClean="0">
                <a:solidFill>
                  <a:schemeClr val="tx1"/>
                </a:solidFill>
                <a:latin typeface="+mn-lt"/>
                <a:ea typeface="+mn-ea"/>
                <a:cs typeface="+mn-cs"/>
              </a:rPr>
              <a:t>Instance</a:t>
            </a:r>
            <a:r>
              <a:rPr lang="en-US" sz="1200" b="0" kern="1200" dirty="0" smtClean="0">
                <a:solidFill>
                  <a:schemeClr val="tx1"/>
                </a:solidFill>
                <a:latin typeface="+mn-lt"/>
                <a:ea typeface="+mn-ea"/>
                <a:cs typeface="+mn-cs"/>
              </a:rPr>
              <a:t>: a specific allocation of a class</a:t>
            </a:r>
          </a:p>
          <a:p>
            <a:r>
              <a:rPr lang="en-US" sz="1200" b="1" kern="1200" dirty="0" smtClean="0">
                <a:solidFill>
                  <a:schemeClr val="tx1"/>
                </a:solidFill>
                <a:latin typeface="+mn-lt"/>
                <a:ea typeface="+mn-ea"/>
                <a:cs typeface="+mn-cs"/>
              </a:rPr>
              <a:t>Method</a:t>
            </a:r>
            <a:r>
              <a:rPr lang="en-US" sz="1200" b="0" kern="1200" dirty="0" smtClean="0">
                <a:solidFill>
                  <a:schemeClr val="tx1"/>
                </a:solidFill>
                <a:latin typeface="+mn-lt"/>
                <a:ea typeface="+mn-ea"/>
                <a:cs typeface="+mn-cs"/>
              </a:rPr>
              <a:t>: a “function” that an object knows how to perform</a:t>
            </a:r>
          </a:p>
          <a:p>
            <a:r>
              <a:rPr lang="en-US" sz="1200" b="1" kern="1200" dirty="0" smtClean="0">
                <a:solidFill>
                  <a:schemeClr val="tx1"/>
                </a:solidFill>
                <a:latin typeface="+mn-lt"/>
                <a:ea typeface="+mn-ea"/>
                <a:cs typeface="+mn-cs"/>
              </a:rPr>
              <a:t>Selector</a:t>
            </a:r>
            <a:r>
              <a:rPr lang="en-US" sz="1200" b="0" kern="1200" dirty="0" smtClean="0">
                <a:solidFill>
                  <a:schemeClr val="tx1"/>
                </a:solidFill>
                <a:latin typeface="+mn-lt"/>
                <a:ea typeface="+mn-ea"/>
                <a:cs typeface="+mn-cs"/>
              </a:rPr>
              <a:t>: a message and arguments that will (at some point) trigger the execution of a method</a:t>
            </a:r>
          </a:p>
          <a:p>
            <a:r>
              <a:rPr lang="en-US" sz="1200" b="0" kern="1200" dirty="0" smtClean="0">
                <a:solidFill>
                  <a:schemeClr val="tx1"/>
                </a:solidFill>
                <a:latin typeface="+mn-lt"/>
                <a:ea typeface="+mn-ea"/>
                <a:cs typeface="+mn-cs"/>
              </a:rPr>
              <a:t>• Design Patterns</a:t>
            </a:r>
          </a:p>
          <a:p>
            <a:r>
              <a:rPr lang="en-US" sz="1200" b="1" kern="1200" dirty="0" smtClean="0">
                <a:solidFill>
                  <a:schemeClr val="tx1"/>
                </a:solidFill>
                <a:latin typeface="+mn-lt"/>
                <a:ea typeface="+mn-ea"/>
                <a:cs typeface="+mn-cs"/>
              </a:rPr>
              <a:t>Instance Variable (or “</a:t>
            </a:r>
            <a:r>
              <a:rPr lang="en-US" sz="1200" b="1" kern="1200" dirty="0" err="1" smtClean="0">
                <a:solidFill>
                  <a:schemeClr val="tx1"/>
                </a:solidFill>
                <a:latin typeface="+mn-lt"/>
                <a:ea typeface="+mn-ea"/>
                <a:cs typeface="+mn-cs"/>
              </a:rPr>
              <a:t>ivar</a:t>
            </a:r>
            <a:r>
              <a:rPr lang="en-US" sz="1200" b="1" kern="1200" dirty="0" smtClean="0">
                <a:solidFill>
                  <a:schemeClr val="tx1"/>
                </a:solidFill>
                <a:latin typeface="+mn-lt"/>
                <a:ea typeface="+mn-ea"/>
                <a:cs typeface="+mn-cs"/>
              </a:rPr>
              <a:t>”)</a:t>
            </a:r>
            <a:r>
              <a:rPr lang="en-US" sz="1200" b="0" kern="1200" dirty="0" smtClean="0">
                <a:solidFill>
                  <a:schemeClr val="tx1"/>
                </a:solidFill>
                <a:latin typeface="+mn-lt"/>
                <a:ea typeface="+mn-ea"/>
                <a:cs typeface="+mn-cs"/>
              </a:rPr>
              <a:t>: a specific piece of data belonging to an object</a:t>
            </a:r>
            <a:endParaRPr lang="en-US" dirty="0" smtClean="0"/>
          </a:p>
          <a:p>
            <a:r>
              <a:rPr lang="en-US" dirty="0" smtClean="0"/>
              <a:t>Static typing means that the legality of a member function invocation is checked at the earliest possible moment: by the compiler at compile time. The compiler uses the static type of the pointer to determine whether the member function invocation is legal. If the type of the pointer can handle the member function, certainly the pointed-to object can handle it as well. E.g., if Vehicle has a certain member function, certainly Car also has that member function since Car is a kind-of Vehicle.</a:t>
            </a:r>
          </a:p>
          <a:p>
            <a:endParaRPr lang="en-US" dirty="0" smtClean="0"/>
          </a:p>
          <a:p>
            <a:r>
              <a:rPr lang="en-US" dirty="0" smtClean="0"/>
              <a:t>Dynamic binding means that the address of the code in a member function invocation is determined at the last possible moment: based on the dynamic type of the object at run time. It is called "dynamic binding" because the binding to the code that actually gets called is accomplished dynamically (at run time). Dynamic binding is a result of virtual functions.</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13</a:t>
            </a:fld>
            <a:endParaRPr lang="en-US"/>
          </a:p>
        </p:txBody>
      </p:sp>
    </p:spTree>
    <p:extLst>
      <p:ext uri="{BB962C8B-B14F-4D97-AF65-F5344CB8AC3E}">
        <p14:creationId xmlns:p14="http://schemas.microsoft.com/office/powerpoint/2010/main" val="134467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@private</a:t>
            </a:r>
          </a:p>
          <a:p>
            <a:r>
              <a:rPr lang="en-US" dirty="0" smtClean="0"/>
              <a:t>The instance variable is accessible only within the class that declares it.</a:t>
            </a:r>
          </a:p>
          <a:p>
            <a:r>
              <a:rPr lang="en-US" dirty="0" smtClean="0"/>
              <a:t>@protected</a:t>
            </a:r>
          </a:p>
          <a:p>
            <a:r>
              <a:rPr lang="en-US" dirty="0" smtClean="0"/>
              <a:t>The instance variable is accessible within the class that declares it and within classes that inherit it. All instance variables without an explicit scope directive have @protected scope.</a:t>
            </a:r>
          </a:p>
          <a:p>
            <a:r>
              <a:rPr lang="en-US" dirty="0" smtClean="0"/>
              <a:t>@public</a:t>
            </a:r>
          </a:p>
          <a:p>
            <a:r>
              <a:rPr lang="en-US" dirty="0" smtClean="0"/>
              <a:t>The instance variable is accessible everywhere.</a:t>
            </a:r>
          </a:p>
          <a:p>
            <a:r>
              <a:rPr lang="en-US" dirty="0" smtClean="0"/>
              <a:t>@package</a:t>
            </a:r>
          </a:p>
          <a:p>
            <a:r>
              <a:rPr lang="en-US" dirty="0" smtClean="0"/>
              <a:t>Using the modern runtime, an @package instance variable has @public scope inside the executable image that implements the class, but acts like @private outside.</a:t>
            </a:r>
          </a:p>
          <a:p>
            <a:r>
              <a:rPr lang="en-US" dirty="0" smtClean="0"/>
              <a:t>The @package scope for Objective-C instance variables is analogous to </a:t>
            </a:r>
            <a:r>
              <a:rPr lang="en-US" dirty="0" err="1" smtClean="0"/>
              <a:t>private_extern</a:t>
            </a:r>
            <a:r>
              <a:rPr lang="en-US" dirty="0" smtClean="0"/>
              <a:t> for C variables and functions. Any code outside the class implementation’s image that tries to use the instance variable gets a link error.</a:t>
            </a:r>
          </a:p>
          <a:p>
            <a:r>
              <a:rPr lang="en-US" dirty="0" smtClean="0"/>
              <a:t>This scope is most useful for instance variables in framework classes, where @private may be too restrictive but @protected or @public too permissive.</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14</a:t>
            </a:fld>
            <a:endParaRPr lang="en-US"/>
          </a:p>
        </p:txBody>
      </p:sp>
    </p:spTree>
    <p:extLst>
      <p:ext uri="{BB962C8B-B14F-4D97-AF65-F5344CB8AC3E}">
        <p14:creationId xmlns:p14="http://schemas.microsoft.com/office/powerpoint/2010/main" val="313973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@private</a:t>
            </a:r>
          </a:p>
          <a:p>
            <a:r>
              <a:rPr lang="en-US" dirty="0" smtClean="0"/>
              <a:t>The instance variable is accessible only within the class that declares it.</a:t>
            </a:r>
          </a:p>
          <a:p>
            <a:r>
              <a:rPr lang="en-US" dirty="0" smtClean="0"/>
              <a:t>@protected</a:t>
            </a:r>
          </a:p>
          <a:p>
            <a:r>
              <a:rPr lang="en-US" dirty="0" smtClean="0"/>
              <a:t>The instance variable is accessible within the class that declares it and within classes that inherit it. All instance variables without an explicit scope directive have @protected scope.</a:t>
            </a:r>
          </a:p>
          <a:p>
            <a:r>
              <a:rPr lang="en-US" dirty="0" smtClean="0"/>
              <a:t>@public</a:t>
            </a:r>
          </a:p>
          <a:p>
            <a:r>
              <a:rPr lang="en-US" dirty="0" smtClean="0"/>
              <a:t>The instance variable is accessible everywhere.</a:t>
            </a:r>
          </a:p>
          <a:p>
            <a:r>
              <a:rPr lang="en-US" dirty="0" smtClean="0"/>
              <a:t>@package</a:t>
            </a:r>
          </a:p>
          <a:p>
            <a:r>
              <a:rPr lang="en-US" dirty="0" smtClean="0"/>
              <a:t>Using the modern runtime, an @package instance variable has @public scope inside the executable image that implements the class, but acts like @private outside.</a:t>
            </a:r>
          </a:p>
          <a:p>
            <a:r>
              <a:rPr lang="en-US" dirty="0" smtClean="0"/>
              <a:t>The @package scope for Objective-C instance variables is analogous to </a:t>
            </a:r>
            <a:r>
              <a:rPr lang="en-US" dirty="0" err="1" smtClean="0"/>
              <a:t>private_extern</a:t>
            </a:r>
            <a:r>
              <a:rPr lang="en-US" dirty="0" smtClean="0"/>
              <a:t> for C variables and functions. Any code outside the class implementation’s image that tries to use the instance variable gets a link error.</a:t>
            </a:r>
          </a:p>
          <a:p>
            <a:r>
              <a:rPr lang="en-US" dirty="0" smtClean="0"/>
              <a:t>This scope is most useful for instance variables in framework classes, where @private may be too restrictive but @protected or @public too permissive.</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pPr/>
              <a:t>17</a:t>
            </a:fld>
            <a:endParaRPr lang="en-US"/>
          </a:p>
        </p:txBody>
      </p:sp>
    </p:spTree>
    <p:extLst>
      <p:ext uri="{BB962C8B-B14F-4D97-AF65-F5344CB8AC3E}">
        <p14:creationId xmlns:p14="http://schemas.microsoft.com/office/powerpoint/2010/main" val="313973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9" indent="0" algn="ctr">
              <a:buNone/>
              <a:defRPr>
                <a:solidFill>
                  <a:schemeClr val="tx1">
                    <a:tint val="75000"/>
                  </a:schemeClr>
                </a:solidFill>
              </a:defRPr>
            </a:lvl3pPr>
            <a:lvl4pPr marL="1371599" indent="0" algn="ctr">
              <a:buNone/>
              <a:defRPr>
                <a:solidFill>
                  <a:schemeClr val="tx1">
                    <a:tint val="75000"/>
                  </a:schemeClr>
                </a:solidFill>
              </a:defRPr>
            </a:lvl4pPr>
            <a:lvl5pPr marL="1828798" indent="0" algn="ctr">
              <a:buNone/>
              <a:defRPr>
                <a:solidFill>
                  <a:schemeClr val="tx1">
                    <a:tint val="75000"/>
                  </a:schemeClr>
                </a:solidFill>
              </a:defRPr>
            </a:lvl5pPr>
            <a:lvl6pPr marL="2285998" indent="0" algn="ctr">
              <a:buNone/>
              <a:defRPr>
                <a:solidFill>
                  <a:schemeClr val="tx1">
                    <a:tint val="75000"/>
                  </a:schemeClr>
                </a:solidFill>
              </a:defRPr>
            </a:lvl6pPr>
            <a:lvl7pPr marL="2743197" indent="0" algn="ctr">
              <a:buNone/>
              <a:defRPr>
                <a:solidFill>
                  <a:schemeClr val="tx1">
                    <a:tint val="75000"/>
                  </a:schemeClr>
                </a:solidFill>
              </a:defRPr>
            </a:lvl7pPr>
            <a:lvl8pPr marL="3200397" indent="0" algn="ctr">
              <a:buNone/>
              <a:defRPr>
                <a:solidFill>
                  <a:schemeClr val="tx1">
                    <a:tint val="75000"/>
                  </a:schemeClr>
                </a:solidFill>
              </a:defRPr>
            </a:lvl8pPr>
            <a:lvl9pPr marL="36575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9" indent="0">
              <a:buNone/>
              <a:defRPr sz="1600">
                <a:solidFill>
                  <a:schemeClr val="tx1">
                    <a:tint val="75000"/>
                  </a:schemeClr>
                </a:solidFill>
              </a:defRPr>
            </a:lvl3pPr>
            <a:lvl4pPr marL="1371599" indent="0">
              <a:buNone/>
              <a:defRPr sz="1400">
                <a:solidFill>
                  <a:schemeClr val="tx1">
                    <a:tint val="75000"/>
                  </a:schemeClr>
                </a:solidFill>
              </a:defRPr>
            </a:lvl4pPr>
            <a:lvl5pPr marL="1828798" indent="0">
              <a:buNone/>
              <a:defRPr sz="1400">
                <a:solidFill>
                  <a:schemeClr val="tx1">
                    <a:tint val="75000"/>
                  </a:schemeClr>
                </a:solidFill>
              </a:defRPr>
            </a:lvl5pPr>
            <a:lvl6pPr marL="2285998" indent="0">
              <a:buNone/>
              <a:defRPr sz="1400">
                <a:solidFill>
                  <a:schemeClr val="tx1">
                    <a:tint val="75000"/>
                  </a:schemeClr>
                </a:solidFill>
              </a:defRPr>
            </a:lvl6pPr>
            <a:lvl7pPr marL="2743197" indent="0">
              <a:buNone/>
              <a:defRPr sz="1400">
                <a:solidFill>
                  <a:schemeClr val="tx1">
                    <a:tint val="75000"/>
                  </a:schemeClr>
                </a:solidFill>
              </a:defRPr>
            </a:lvl7pPr>
            <a:lvl8pPr marL="3200397" indent="0">
              <a:buNone/>
              <a:defRPr sz="1400">
                <a:solidFill>
                  <a:schemeClr val="tx1">
                    <a:tint val="75000"/>
                  </a:schemeClr>
                </a:solidFill>
              </a:defRPr>
            </a:lvl8pPr>
            <a:lvl9pPr marL="365759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10/4/12</a:t>
            </a:r>
            <a:endParaRPr lang="en-US"/>
          </a:p>
        </p:txBody>
      </p:sp>
      <p:sp>
        <p:nvSpPr>
          <p:cNvPr id="5" name="Footer Placeholder 4"/>
          <p:cNvSpPr>
            <a:spLocks noGrp="1"/>
          </p:cNvSpPr>
          <p:nvPr>
            <p:ph type="ftr" sz="quarter" idx="11"/>
          </p:nvPr>
        </p:nvSpPr>
        <p:spPr/>
        <p:txBody>
          <a:bodyPr/>
          <a:lstStyle/>
          <a:p>
            <a:r>
              <a:rPr lang="tr-TR" smtClean="0"/>
              <a:t>Cellular Networks and Mobile Computing (COMS 6998-10)</a:t>
            </a:r>
            <a:endParaRPr lang="en-US"/>
          </a:p>
        </p:txBody>
      </p:sp>
      <p:sp>
        <p:nvSpPr>
          <p:cNvPr id="6" name="Slide Number Placeholder 5"/>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10/4/12</a:t>
            </a:r>
            <a:endParaRPr lang="en-US"/>
          </a:p>
        </p:txBody>
      </p:sp>
      <p:sp>
        <p:nvSpPr>
          <p:cNvPr id="6" name="Footer Placeholder 5"/>
          <p:cNvSpPr>
            <a:spLocks noGrp="1"/>
          </p:cNvSpPr>
          <p:nvPr>
            <p:ph type="ftr" sz="quarter" idx="11"/>
          </p:nvPr>
        </p:nvSpPr>
        <p:spPr/>
        <p:txBody>
          <a:bodyPr/>
          <a:lstStyle/>
          <a:p>
            <a:r>
              <a:rPr lang="tr-TR" smtClean="0"/>
              <a:t>Cellular Networks and Mobile Computing (COMS 6998-10)</a:t>
            </a:r>
            <a:endParaRPr lang="en-US"/>
          </a:p>
        </p:txBody>
      </p:sp>
      <p:sp>
        <p:nvSpPr>
          <p:cNvPr id="7" name="Slide Number Placeholder 6"/>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399" indent="0">
              <a:buNone/>
              <a:defRPr sz="1800" b="1"/>
            </a:lvl3pPr>
            <a:lvl4pPr marL="1371599" indent="0">
              <a:buNone/>
              <a:defRPr sz="1600" b="1"/>
            </a:lvl4pPr>
            <a:lvl5pPr marL="1828798" indent="0">
              <a:buNone/>
              <a:defRPr sz="1600" b="1"/>
            </a:lvl5pPr>
            <a:lvl6pPr marL="2285998" indent="0">
              <a:buNone/>
              <a:defRPr sz="1600" b="1"/>
            </a:lvl6pPr>
            <a:lvl7pPr marL="2743197" indent="0">
              <a:buNone/>
              <a:defRPr sz="1600" b="1"/>
            </a:lvl7pPr>
            <a:lvl8pPr marL="3200397" indent="0">
              <a:buNone/>
              <a:defRPr sz="1600" b="1"/>
            </a:lvl8pPr>
            <a:lvl9pPr marL="365759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399" indent="0">
              <a:buNone/>
              <a:defRPr sz="1800" b="1"/>
            </a:lvl3pPr>
            <a:lvl4pPr marL="1371599" indent="0">
              <a:buNone/>
              <a:defRPr sz="1600" b="1"/>
            </a:lvl4pPr>
            <a:lvl5pPr marL="1828798" indent="0">
              <a:buNone/>
              <a:defRPr sz="1600" b="1"/>
            </a:lvl5pPr>
            <a:lvl6pPr marL="2285998" indent="0">
              <a:buNone/>
              <a:defRPr sz="1600" b="1"/>
            </a:lvl6pPr>
            <a:lvl7pPr marL="2743197" indent="0">
              <a:buNone/>
              <a:defRPr sz="1600" b="1"/>
            </a:lvl7pPr>
            <a:lvl8pPr marL="3200397" indent="0">
              <a:buNone/>
              <a:defRPr sz="1600" b="1"/>
            </a:lvl8pPr>
            <a:lvl9pPr marL="365759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10/4/12</a:t>
            </a:r>
            <a:endParaRPr lang="en-US"/>
          </a:p>
        </p:txBody>
      </p:sp>
      <p:sp>
        <p:nvSpPr>
          <p:cNvPr id="8" name="Footer Placeholder 7"/>
          <p:cNvSpPr>
            <a:spLocks noGrp="1"/>
          </p:cNvSpPr>
          <p:nvPr>
            <p:ph type="ftr" sz="quarter" idx="11"/>
          </p:nvPr>
        </p:nvSpPr>
        <p:spPr/>
        <p:txBody>
          <a:bodyPr/>
          <a:lstStyle/>
          <a:p>
            <a:r>
              <a:rPr lang="tr-TR" smtClean="0"/>
              <a:t>Cellular Networks and Mobile Computing (COMS 6998-10)</a:t>
            </a:r>
            <a:endParaRPr lang="en-US"/>
          </a:p>
        </p:txBody>
      </p:sp>
      <p:sp>
        <p:nvSpPr>
          <p:cNvPr id="9" name="Slide Number Placeholder 8"/>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10/4/12</a:t>
            </a:r>
            <a:endParaRPr lang="en-US"/>
          </a:p>
        </p:txBody>
      </p:sp>
      <p:sp>
        <p:nvSpPr>
          <p:cNvPr id="4" name="Footer Placeholder 3"/>
          <p:cNvSpPr>
            <a:spLocks noGrp="1"/>
          </p:cNvSpPr>
          <p:nvPr>
            <p:ph type="ftr" sz="quarter" idx="11"/>
          </p:nvPr>
        </p:nvSpPr>
        <p:spPr/>
        <p:txBody>
          <a:bodyPr/>
          <a:lstStyle/>
          <a:p>
            <a:r>
              <a:rPr lang="tr-TR" smtClean="0"/>
              <a:t>Cellular Networks and Mobile Computing (COMS 6998-10)</a:t>
            </a:r>
            <a:endParaRPr lang="en-US"/>
          </a:p>
        </p:txBody>
      </p:sp>
      <p:sp>
        <p:nvSpPr>
          <p:cNvPr id="5" name="Slide Number Placeholder 4"/>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10/4/12</a:t>
            </a:r>
            <a:endParaRPr lang="en-US"/>
          </a:p>
        </p:txBody>
      </p:sp>
      <p:sp>
        <p:nvSpPr>
          <p:cNvPr id="3" name="Footer Placeholder 2"/>
          <p:cNvSpPr>
            <a:spLocks noGrp="1"/>
          </p:cNvSpPr>
          <p:nvPr>
            <p:ph type="ftr" sz="quarter" idx="11"/>
          </p:nvPr>
        </p:nvSpPr>
        <p:spPr/>
        <p:txBody>
          <a:bodyPr/>
          <a:lstStyle/>
          <a:p>
            <a:r>
              <a:rPr lang="tr-TR" smtClean="0"/>
              <a:t>Cellular Networks and Mobile Computing (COMS 6998-10)</a:t>
            </a:r>
            <a:endParaRPr lang="en-US"/>
          </a:p>
        </p:txBody>
      </p:sp>
      <p:sp>
        <p:nvSpPr>
          <p:cNvPr id="4" name="Slide Number Placeholder 3"/>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399" indent="0">
              <a:buNone/>
              <a:defRPr sz="1000"/>
            </a:lvl3pPr>
            <a:lvl4pPr marL="1371599" indent="0">
              <a:buNone/>
              <a:defRPr sz="900"/>
            </a:lvl4pPr>
            <a:lvl5pPr marL="1828798" indent="0">
              <a:buNone/>
              <a:defRPr sz="900"/>
            </a:lvl5pPr>
            <a:lvl6pPr marL="2285998" indent="0">
              <a:buNone/>
              <a:defRPr sz="900"/>
            </a:lvl6pPr>
            <a:lvl7pPr marL="2743197" indent="0">
              <a:buNone/>
              <a:defRPr sz="900"/>
            </a:lvl7pPr>
            <a:lvl8pPr marL="3200397" indent="0">
              <a:buNone/>
              <a:defRPr sz="900"/>
            </a:lvl8pPr>
            <a:lvl9pPr marL="365759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10/4/12</a:t>
            </a:r>
            <a:endParaRPr lang="en-US"/>
          </a:p>
        </p:txBody>
      </p:sp>
      <p:sp>
        <p:nvSpPr>
          <p:cNvPr id="6" name="Footer Placeholder 5"/>
          <p:cNvSpPr>
            <a:spLocks noGrp="1"/>
          </p:cNvSpPr>
          <p:nvPr>
            <p:ph type="ftr" sz="quarter" idx="11"/>
          </p:nvPr>
        </p:nvSpPr>
        <p:spPr/>
        <p:txBody>
          <a:bodyPr/>
          <a:lstStyle/>
          <a:p>
            <a:r>
              <a:rPr lang="tr-TR" smtClean="0"/>
              <a:t>Cellular Networks and Mobile Computing (COMS 6998-10)</a:t>
            </a:r>
            <a:endParaRPr lang="en-US"/>
          </a:p>
        </p:txBody>
      </p:sp>
      <p:sp>
        <p:nvSpPr>
          <p:cNvPr id="7" name="Slide Number Placeholder 6"/>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399" indent="0">
              <a:buNone/>
              <a:defRPr sz="2400"/>
            </a:lvl3pPr>
            <a:lvl4pPr marL="1371599" indent="0">
              <a:buNone/>
              <a:defRPr sz="2000"/>
            </a:lvl4pPr>
            <a:lvl5pPr marL="1828798" indent="0">
              <a:buNone/>
              <a:defRPr sz="2000"/>
            </a:lvl5pPr>
            <a:lvl6pPr marL="2285998" indent="0">
              <a:buNone/>
              <a:defRPr sz="2000"/>
            </a:lvl6pPr>
            <a:lvl7pPr marL="2743197" indent="0">
              <a:buNone/>
              <a:defRPr sz="2000"/>
            </a:lvl7pPr>
            <a:lvl8pPr marL="3200397" indent="0">
              <a:buNone/>
              <a:defRPr sz="2000"/>
            </a:lvl8pPr>
            <a:lvl9pPr marL="3657596"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399" indent="0">
              <a:buNone/>
              <a:defRPr sz="1000"/>
            </a:lvl3pPr>
            <a:lvl4pPr marL="1371599" indent="0">
              <a:buNone/>
              <a:defRPr sz="900"/>
            </a:lvl4pPr>
            <a:lvl5pPr marL="1828798" indent="0">
              <a:buNone/>
              <a:defRPr sz="900"/>
            </a:lvl5pPr>
            <a:lvl6pPr marL="2285998" indent="0">
              <a:buNone/>
              <a:defRPr sz="900"/>
            </a:lvl6pPr>
            <a:lvl7pPr marL="2743197" indent="0">
              <a:buNone/>
              <a:defRPr sz="900"/>
            </a:lvl7pPr>
            <a:lvl8pPr marL="3200397" indent="0">
              <a:buNone/>
              <a:defRPr sz="900"/>
            </a:lvl8pPr>
            <a:lvl9pPr marL="365759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10/4/12</a:t>
            </a:r>
            <a:endParaRPr lang="en-US"/>
          </a:p>
        </p:txBody>
      </p:sp>
      <p:sp>
        <p:nvSpPr>
          <p:cNvPr id="6" name="Footer Placeholder 5"/>
          <p:cNvSpPr>
            <a:spLocks noGrp="1"/>
          </p:cNvSpPr>
          <p:nvPr>
            <p:ph type="ftr" sz="quarter" idx="11"/>
          </p:nvPr>
        </p:nvSpPr>
        <p:spPr/>
        <p:txBody>
          <a:bodyPr/>
          <a:lstStyle/>
          <a:p>
            <a:r>
              <a:rPr lang="tr-TR" smtClean="0"/>
              <a:t>Cellular Networks and Mobile Computing (COMS 6998-10)</a:t>
            </a:r>
            <a:endParaRPr lang="en-US"/>
          </a:p>
        </p:txBody>
      </p:sp>
      <p:sp>
        <p:nvSpPr>
          <p:cNvPr id="7" name="Slide Number Placeholder 6"/>
          <p:cNvSpPr>
            <a:spLocks noGrp="1"/>
          </p:cNvSpPr>
          <p:nvPr>
            <p:ph type="sldNum" sz="quarter" idx="12"/>
          </p:nvPr>
        </p:nvSpPr>
        <p:spPr/>
        <p:txBody>
          <a:bodyPr/>
          <a:lstStyle/>
          <a:p>
            <a:fld id="{20342B77-D34C-443A-9BA4-2E8748A6D9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10/4/12</a:t>
            </a:r>
            <a:endParaRPr lang="en-US"/>
          </a:p>
        </p:txBody>
      </p:sp>
      <p:sp>
        <p:nvSpPr>
          <p:cNvPr id="5" name="Footer Placeholder 4"/>
          <p:cNvSpPr>
            <a:spLocks noGrp="1"/>
          </p:cNvSpPr>
          <p:nvPr>
            <p:ph type="ftr" sz="quarter" idx="3"/>
          </p:nvPr>
        </p:nvSpPr>
        <p:spPr>
          <a:xfrm>
            <a:off x="3124201"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Cellular Networks and Mobile Computing (COMS 6998-10)</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42B77-D34C-443A-9BA4-2E8748A6D9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399"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9"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9"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9" indent="-228600" algn="l" defTabSz="914399"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98"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98"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98"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97"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97"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96"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9" rtl="0" eaLnBrk="1" latinLnBrk="0" hangingPunct="1">
        <a:defRPr sz="1800" kern="1200">
          <a:solidFill>
            <a:schemeClr val="tx1"/>
          </a:solidFill>
          <a:latin typeface="+mn-lt"/>
          <a:ea typeface="+mn-ea"/>
          <a:cs typeface="+mn-cs"/>
        </a:defRPr>
      </a:lvl1pPr>
      <a:lvl2pPr marL="457200" algn="l" defTabSz="914399" rtl="0" eaLnBrk="1" latinLnBrk="0" hangingPunct="1">
        <a:defRPr sz="1800" kern="1200">
          <a:solidFill>
            <a:schemeClr val="tx1"/>
          </a:solidFill>
          <a:latin typeface="+mn-lt"/>
          <a:ea typeface="+mn-ea"/>
          <a:cs typeface="+mn-cs"/>
        </a:defRPr>
      </a:lvl2pPr>
      <a:lvl3pPr marL="914399" algn="l" defTabSz="914399" rtl="0" eaLnBrk="1" latinLnBrk="0" hangingPunct="1">
        <a:defRPr sz="1800" kern="1200">
          <a:solidFill>
            <a:schemeClr val="tx1"/>
          </a:solidFill>
          <a:latin typeface="+mn-lt"/>
          <a:ea typeface="+mn-ea"/>
          <a:cs typeface="+mn-cs"/>
        </a:defRPr>
      </a:lvl3pPr>
      <a:lvl4pPr marL="1371599" algn="l" defTabSz="914399" rtl="0" eaLnBrk="1" latinLnBrk="0" hangingPunct="1">
        <a:defRPr sz="1800" kern="1200">
          <a:solidFill>
            <a:schemeClr val="tx1"/>
          </a:solidFill>
          <a:latin typeface="+mn-lt"/>
          <a:ea typeface="+mn-ea"/>
          <a:cs typeface="+mn-cs"/>
        </a:defRPr>
      </a:lvl4pPr>
      <a:lvl5pPr marL="1828798" algn="l" defTabSz="914399" rtl="0" eaLnBrk="1" latinLnBrk="0" hangingPunct="1">
        <a:defRPr sz="1800" kern="1200">
          <a:solidFill>
            <a:schemeClr val="tx1"/>
          </a:solidFill>
          <a:latin typeface="+mn-lt"/>
          <a:ea typeface="+mn-ea"/>
          <a:cs typeface="+mn-cs"/>
        </a:defRPr>
      </a:lvl5pPr>
      <a:lvl6pPr marL="2285998" algn="l" defTabSz="914399" rtl="0" eaLnBrk="1" latinLnBrk="0" hangingPunct="1">
        <a:defRPr sz="1800" kern="1200">
          <a:solidFill>
            <a:schemeClr val="tx1"/>
          </a:solidFill>
          <a:latin typeface="+mn-lt"/>
          <a:ea typeface="+mn-ea"/>
          <a:cs typeface="+mn-cs"/>
        </a:defRPr>
      </a:lvl6pPr>
      <a:lvl7pPr marL="2743197" algn="l" defTabSz="914399" rtl="0" eaLnBrk="1" latinLnBrk="0" hangingPunct="1">
        <a:defRPr sz="1800" kern="1200">
          <a:solidFill>
            <a:schemeClr val="tx1"/>
          </a:solidFill>
          <a:latin typeface="+mn-lt"/>
          <a:ea typeface="+mn-ea"/>
          <a:cs typeface="+mn-cs"/>
        </a:defRPr>
      </a:lvl7pPr>
      <a:lvl8pPr marL="3200397" algn="l" defTabSz="914399" rtl="0" eaLnBrk="1" latinLnBrk="0" hangingPunct="1">
        <a:defRPr sz="1800" kern="1200">
          <a:solidFill>
            <a:schemeClr val="tx1"/>
          </a:solidFill>
          <a:latin typeface="+mn-lt"/>
          <a:ea typeface="+mn-ea"/>
          <a:cs typeface="+mn-cs"/>
        </a:defRPr>
      </a:lvl8pPr>
      <a:lvl9pPr marL="3657596" algn="l" defTabSz="9143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251461" y="457200"/>
            <a:ext cx="3390899" cy="6005513"/>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5"/>
          <p:cNvSpPr/>
          <p:nvPr/>
        </p:nvSpPr>
        <p:spPr>
          <a:xfrm>
            <a:off x="584834" y="1066801"/>
            <a:ext cx="2724151" cy="441960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TextBox 8"/>
          <p:cNvSpPr txBox="1"/>
          <p:nvPr/>
        </p:nvSpPr>
        <p:spPr>
          <a:xfrm>
            <a:off x="4217299" y="3310605"/>
            <a:ext cx="4469512" cy="369332"/>
          </a:xfrm>
          <a:prstGeom prst="rect">
            <a:avLst/>
          </a:prstGeom>
          <a:noFill/>
        </p:spPr>
        <p:txBody>
          <a:bodyPr wrap="square" rtlCol="0">
            <a:spAutoFit/>
          </a:bodyPr>
          <a:lstStyle/>
          <a:p>
            <a:r>
              <a:rPr lang="en-US" b="1" dirty="0" smtClean="0">
                <a:ln w="0"/>
                <a:solidFill>
                  <a:schemeClr val="accent5">
                    <a:lumMod val="75000"/>
                  </a:schemeClr>
                </a:solidFill>
                <a:effectLst>
                  <a:reflection blurRad="6350" stA="53000" endA="300" endPos="35500" dir="5400000" sy="-90000" algn="bl" rotWithShape="0"/>
                </a:effectLst>
                <a:latin typeface="Corbel" panose="020B0503020204020204" pitchFamily="34" charset="0"/>
              </a:rPr>
              <a:t>Instructor: NGUYEN ANH MINH (M. Sc.)</a:t>
            </a:r>
          </a:p>
        </p:txBody>
      </p:sp>
      <p:sp>
        <p:nvSpPr>
          <p:cNvPr id="3" name="Rectangle 2"/>
          <p:cNvSpPr/>
          <p:nvPr/>
        </p:nvSpPr>
        <p:spPr>
          <a:xfrm>
            <a:off x="3435412" y="2057400"/>
            <a:ext cx="5819927" cy="707886"/>
          </a:xfrm>
          <a:prstGeom prst="rect">
            <a:avLst/>
          </a:prstGeom>
          <a:noFill/>
        </p:spPr>
        <p:txBody>
          <a:bodyPr wrap="none" lIns="91440" tIns="45720" rIns="91440" bIns="45720">
            <a:spAutoFit/>
          </a:bodyPr>
          <a:lstStyle/>
          <a:p>
            <a:pPr algn="ctr"/>
            <a:r>
              <a:rPr lang="en-US" sz="4000" b="1" dirty="0" err="1">
                <a:ln w="0"/>
                <a:solidFill>
                  <a:schemeClr val="accent5">
                    <a:lumMod val="75000"/>
                  </a:schemeClr>
                </a:solidFill>
                <a:effectLst>
                  <a:reflection blurRad="6350" stA="53000" endA="300" endPos="35500" dir="5400000" sy="-90000" algn="bl" rotWithShape="0"/>
                </a:effectLst>
                <a:latin typeface="Corbel" panose="020B0503020204020204" pitchFamily="34" charset="0"/>
              </a:rPr>
              <a:t>i</a:t>
            </a:r>
            <a:r>
              <a:rPr lang="en-US" sz="4000" b="1" dirty="0" err="1" smtClean="0">
                <a:ln w="0"/>
                <a:solidFill>
                  <a:schemeClr val="accent5">
                    <a:lumMod val="75000"/>
                  </a:schemeClr>
                </a:solidFill>
                <a:effectLst>
                  <a:reflection blurRad="6350" stA="53000" endA="300" endPos="35500" dir="5400000" sy="-90000" algn="bl" rotWithShape="0"/>
                </a:effectLst>
                <a:latin typeface="Corbel" panose="020B0503020204020204" pitchFamily="34" charset="0"/>
              </a:rPr>
              <a:t>OS</a:t>
            </a:r>
            <a:r>
              <a:rPr lang="en-US" sz="4000" b="1" dirty="0" smtClean="0">
                <a:ln w="0"/>
                <a:solidFill>
                  <a:schemeClr val="accent5">
                    <a:lumMod val="75000"/>
                  </a:schemeClr>
                </a:solidFill>
                <a:effectLst>
                  <a:reflection blurRad="6350" stA="53000" endA="300" endPos="35500" dir="5400000" sy="-90000" algn="bl" rotWithShape="0"/>
                </a:effectLst>
                <a:latin typeface="Corbel" panose="020B0503020204020204" pitchFamily="34" charset="0"/>
              </a:rPr>
              <a:t> Mobile Development </a:t>
            </a:r>
            <a:endParaRPr lang="en-US" sz="4000" b="1" dirty="0">
              <a:ln w="0"/>
              <a:solidFill>
                <a:schemeClr val="accent5">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84218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iOS</a:t>
            </a:r>
            <a:r>
              <a:rPr lang="en-US" dirty="0" smtClean="0"/>
              <a:t> Overview: Cocoa Touch (Cont’d)</a:t>
            </a:r>
            <a:endParaRPr lang="en-US" dirty="0"/>
          </a:p>
        </p:txBody>
      </p:sp>
      <p:sp>
        <p:nvSpPr>
          <p:cNvPr id="3" name="Content Placeholder 2"/>
          <p:cNvSpPr>
            <a:spLocks noGrp="1"/>
          </p:cNvSpPr>
          <p:nvPr>
            <p:ph idx="1"/>
          </p:nvPr>
        </p:nvSpPr>
        <p:spPr>
          <a:xfrm>
            <a:off x="457200" y="1447800"/>
            <a:ext cx="5257800" cy="3962400"/>
          </a:xfrm>
        </p:spPr>
        <p:txBody>
          <a:bodyPr>
            <a:normAutofit fontScale="70000" lnSpcReduction="20000"/>
          </a:bodyPr>
          <a:lstStyle/>
          <a:p>
            <a:r>
              <a:rPr lang="en-US" dirty="0"/>
              <a:t>Game Kit Framework</a:t>
            </a:r>
          </a:p>
          <a:p>
            <a:pPr lvl="1"/>
            <a:r>
              <a:rPr lang="en-US" dirty="0"/>
              <a:t>Peer-to-peer services: over Bluetooth, e.g. multi-player </a:t>
            </a:r>
            <a:r>
              <a:rPr lang="en-US" dirty="0" smtClean="0"/>
              <a:t>games</a:t>
            </a:r>
          </a:p>
          <a:p>
            <a:r>
              <a:rPr lang="en-US" dirty="0" smtClean="0"/>
              <a:t>Address Book UI Framework: contact management</a:t>
            </a:r>
          </a:p>
          <a:p>
            <a:r>
              <a:rPr lang="en-US" dirty="0" err="1" smtClean="0"/>
              <a:t>iAd</a:t>
            </a:r>
            <a:r>
              <a:rPr lang="en-US" dirty="0" smtClean="0"/>
              <a:t> Framework: </a:t>
            </a:r>
            <a:r>
              <a:rPr lang="en-US" dirty="0"/>
              <a:t>deliver banner-based advertisements from your application</a:t>
            </a:r>
            <a:endParaRPr lang="en-US" dirty="0" smtClean="0"/>
          </a:p>
          <a:p>
            <a:r>
              <a:rPr lang="en-US" dirty="0"/>
              <a:t>Map </a:t>
            </a:r>
            <a:r>
              <a:rPr lang="en-US" dirty="0" smtClean="0"/>
              <a:t>Kit Framework: </a:t>
            </a:r>
            <a:r>
              <a:rPr lang="en-US" dirty="0"/>
              <a:t>a scrollable map </a:t>
            </a:r>
            <a:r>
              <a:rPr lang="en-US" dirty="0" smtClean="0"/>
              <a:t>interface</a:t>
            </a:r>
          </a:p>
          <a:p>
            <a:r>
              <a:rPr lang="en-US" dirty="0"/>
              <a:t>Message </a:t>
            </a:r>
            <a:r>
              <a:rPr lang="en-US" dirty="0" smtClean="0"/>
              <a:t>UI Framework: support </a:t>
            </a:r>
            <a:r>
              <a:rPr lang="en-US" dirty="0"/>
              <a:t>for composing and queuing email messages in the user’s </a:t>
            </a:r>
            <a:r>
              <a:rPr lang="en-US" dirty="0" smtClean="0"/>
              <a:t>outbox</a:t>
            </a:r>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37600" y="3124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1126492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743200"/>
            <a:ext cx="3496471"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Objective-C</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95721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a:t>
            </a:r>
            <a:endParaRPr lang="en-US" dirty="0"/>
          </a:p>
        </p:txBody>
      </p:sp>
      <p:sp>
        <p:nvSpPr>
          <p:cNvPr id="3" name="Content Placeholder 2"/>
          <p:cNvSpPr>
            <a:spLocks noGrp="1"/>
          </p:cNvSpPr>
          <p:nvPr>
            <p:ph idx="1"/>
          </p:nvPr>
        </p:nvSpPr>
        <p:spPr>
          <a:xfrm>
            <a:off x="457200" y="1646238"/>
            <a:ext cx="8229600" cy="4525963"/>
          </a:xfrm>
        </p:spPr>
        <p:txBody>
          <a:bodyPr>
            <a:normAutofit fontScale="85000" lnSpcReduction="20000"/>
          </a:bodyPr>
          <a:lstStyle/>
          <a:p>
            <a:r>
              <a:rPr lang="en-US" dirty="0" smtClean="0"/>
              <a:t>A strict superset of ANSI C</a:t>
            </a:r>
          </a:p>
          <a:p>
            <a:r>
              <a:rPr lang="en-US" dirty="0" smtClean="0"/>
              <a:t>Originally used within NeXT’s NEXTSTEP OS</a:t>
            </a:r>
            <a:r>
              <a:rPr lang="en-US" dirty="0"/>
              <a:t> </a:t>
            </a:r>
            <a:r>
              <a:rPr lang="en-US" dirty="0" smtClean="0"/>
              <a:t>(precursor of Mac OS X)</a:t>
            </a:r>
          </a:p>
          <a:p>
            <a:r>
              <a:rPr lang="en-US" dirty="0" smtClean="0"/>
              <a:t>Single inheritance</a:t>
            </a:r>
          </a:p>
          <a:p>
            <a:r>
              <a:rPr lang="en-US" dirty="0" smtClean="0"/>
              <a:t>Dynamic runtime: everything is looked up and dispatched at run time</a:t>
            </a:r>
          </a:p>
          <a:p>
            <a:r>
              <a:rPr lang="en-US" dirty="0" smtClean="0"/>
              <a:t>No garbage collection on iPhone, </a:t>
            </a:r>
            <a:r>
              <a:rPr lang="en-US" dirty="0" err="1" smtClean="0"/>
              <a:t>iTouch</a:t>
            </a:r>
            <a:r>
              <a:rPr lang="en-US" dirty="0" smtClean="0"/>
              <a:t> and </a:t>
            </a:r>
            <a:r>
              <a:rPr lang="en-US" dirty="0" err="1" smtClean="0"/>
              <a:t>iPad</a:t>
            </a:r>
            <a:endParaRPr lang="en-US" dirty="0" smtClean="0"/>
          </a:p>
          <a:p>
            <a:r>
              <a:rPr lang="en-US" dirty="0" smtClean="0"/>
              <a:t>New types</a:t>
            </a:r>
          </a:p>
          <a:p>
            <a:pPr lvl="1"/>
            <a:r>
              <a:rPr lang="en-US" dirty="0">
                <a:solidFill>
                  <a:srgbClr val="AA0D91"/>
                </a:solidFill>
                <a:latin typeface="Menlo-Regular"/>
              </a:rPr>
              <a:t>i</a:t>
            </a:r>
            <a:r>
              <a:rPr lang="en-US" dirty="0" smtClean="0">
                <a:solidFill>
                  <a:srgbClr val="AA0D91"/>
                </a:solidFill>
                <a:latin typeface="Menlo-Regular"/>
              </a:rPr>
              <a:t>d</a:t>
            </a:r>
            <a:r>
              <a:rPr lang="en-US" dirty="0" smtClean="0">
                <a:solidFill>
                  <a:srgbClr val="000000"/>
                </a:solidFill>
                <a:latin typeface="Menlo-Regular"/>
              </a:rPr>
              <a:t> </a:t>
            </a:r>
            <a:r>
              <a:rPr lang="en-US" dirty="0" smtClean="0"/>
              <a:t>type: dynamic type to refer to any object </a:t>
            </a:r>
          </a:p>
          <a:p>
            <a:pPr lvl="1"/>
            <a:r>
              <a:rPr lang="en-US" dirty="0"/>
              <a:t>Selectors</a:t>
            </a:r>
            <a:r>
              <a:rPr lang="en-US" dirty="0" smtClean="0"/>
              <a:t>: a </a:t>
            </a:r>
            <a:r>
              <a:rPr lang="en-US" dirty="0"/>
              <a:t>message and arguments that will (at some point) trigger the execution of a method</a:t>
            </a:r>
            <a:endParaRPr lang="en-US" dirty="0" smtClean="0"/>
          </a:p>
        </p:txBody>
      </p:sp>
    </p:spTree>
    <p:extLst>
      <p:ext uri="{BB962C8B-B14F-4D97-AF65-F5344CB8AC3E}">
        <p14:creationId xmlns:p14="http://schemas.microsoft.com/office/powerpoint/2010/main" val="2678045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a:t>
            </a:r>
            <a:endParaRPr lang="en-US" dirty="0"/>
          </a:p>
        </p:txBody>
      </p:sp>
      <p:sp>
        <p:nvSpPr>
          <p:cNvPr id="3" name="Content Placeholder 2"/>
          <p:cNvSpPr>
            <a:spLocks noGrp="1"/>
          </p:cNvSpPr>
          <p:nvPr>
            <p:ph idx="1"/>
          </p:nvPr>
        </p:nvSpPr>
        <p:spPr>
          <a:xfrm>
            <a:off x="457200" y="1646238"/>
            <a:ext cx="8229600" cy="2773363"/>
          </a:xfrm>
        </p:spPr>
        <p:txBody>
          <a:bodyPr>
            <a:normAutofit/>
          </a:bodyPr>
          <a:lstStyle/>
          <a:p>
            <a:r>
              <a:rPr lang="en-US" dirty="0" smtClean="0"/>
              <a:t>Introspection</a:t>
            </a:r>
          </a:p>
          <a:p>
            <a:pPr lvl="1"/>
            <a:r>
              <a:rPr lang="en-US" dirty="0" smtClean="0"/>
              <a:t>An object </a:t>
            </a:r>
            <a:r>
              <a:rPr lang="en-US" dirty="0"/>
              <a:t>(class, instance, </a:t>
            </a:r>
            <a:r>
              <a:rPr lang="en-US" dirty="0" err="1"/>
              <a:t>etc</a:t>
            </a:r>
            <a:r>
              <a:rPr lang="en-US" dirty="0"/>
              <a:t>) can be asked at runtime what type it is</a:t>
            </a:r>
          </a:p>
          <a:p>
            <a:pPr lvl="2"/>
            <a:r>
              <a:rPr lang="en-US" dirty="0" smtClean="0"/>
              <a:t>Can </a:t>
            </a:r>
            <a:r>
              <a:rPr lang="en-US" dirty="0"/>
              <a:t>pass anonymous objects to a method, and </a:t>
            </a:r>
            <a:r>
              <a:rPr lang="en-US" dirty="0" smtClean="0"/>
              <a:t>let it </a:t>
            </a:r>
            <a:r>
              <a:rPr lang="en-US" dirty="0"/>
              <a:t>determine what to do </a:t>
            </a:r>
            <a:r>
              <a:rPr lang="en-US" dirty="0" smtClean="0"/>
              <a:t>based </a:t>
            </a:r>
            <a:r>
              <a:rPr lang="en-US" dirty="0"/>
              <a:t>on the object’s actual </a:t>
            </a:r>
            <a:r>
              <a:rPr lang="en-US" dirty="0" smtClean="0"/>
              <a:t>type</a:t>
            </a:r>
          </a:p>
          <a:p>
            <a:pPr marL="914399" lvl="2" indent="0">
              <a:buNone/>
            </a:pPr>
            <a:endParaRPr lang="en-US" dirty="0" smtClean="0"/>
          </a:p>
        </p:txBody>
      </p:sp>
      <p:sp>
        <p:nvSpPr>
          <p:cNvPr id="8" name="Rectangle 7"/>
          <p:cNvSpPr/>
          <p:nvPr/>
        </p:nvSpPr>
        <p:spPr>
          <a:xfrm>
            <a:off x="609600" y="4038600"/>
            <a:ext cx="7315200" cy="2308324"/>
          </a:xfrm>
          <a:prstGeom prst="rect">
            <a:avLst/>
          </a:prstGeom>
        </p:spPr>
        <p:txBody>
          <a:bodyPr wrap="square" lIns="91440" tIns="45720" rIns="91440" bIns="45720">
            <a:spAutoFit/>
          </a:bodyPr>
          <a:lstStyle/>
          <a:p>
            <a:r>
              <a:rPr lang="en-US" sz="2400" dirty="0" err="1">
                <a:solidFill>
                  <a:srgbClr val="5C2699"/>
                </a:solidFill>
                <a:latin typeface="Menlo-Regular"/>
              </a:rPr>
              <a:t>isKindOfClass</a:t>
            </a:r>
            <a:r>
              <a:rPr lang="en-US" sz="2400" dirty="0"/>
              <a:t>: returns whether an object is that kind of class (inheritance included) </a:t>
            </a:r>
          </a:p>
          <a:p>
            <a:r>
              <a:rPr lang="en-US" sz="2400" dirty="0" err="1">
                <a:solidFill>
                  <a:srgbClr val="5C2699"/>
                </a:solidFill>
                <a:latin typeface="Menlo-Regular"/>
              </a:rPr>
              <a:t>isMemberOfClass</a:t>
            </a:r>
            <a:r>
              <a:rPr lang="en-US" sz="2400" dirty="0"/>
              <a:t>: returns whether an object is that kind of class (no inheritance) </a:t>
            </a:r>
          </a:p>
          <a:p>
            <a:r>
              <a:rPr lang="en-US" sz="2400" dirty="0" err="1">
                <a:solidFill>
                  <a:srgbClr val="5C2699"/>
                </a:solidFill>
                <a:latin typeface="Menlo-Regular"/>
              </a:rPr>
              <a:t>respondsToSelector:</a:t>
            </a:r>
            <a:r>
              <a:rPr lang="en-US" sz="2400" dirty="0" err="1"/>
              <a:t>returns</a:t>
            </a:r>
            <a:r>
              <a:rPr lang="en-US" sz="2400" dirty="0"/>
              <a:t> whether an object responds to a given method</a:t>
            </a:r>
          </a:p>
        </p:txBody>
      </p:sp>
    </p:spTree>
    <p:extLst>
      <p:ext uri="{BB962C8B-B14F-4D97-AF65-F5344CB8AC3E}">
        <p14:creationId xmlns:p14="http://schemas.microsoft.com/office/powerpoint/2010/main" val="2035295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Objective-C header file and interface</a:t>
            </a:r>
            <a:endParaRPr lang="en-US" dirty="0"/>
          </a:p>
        </p:txBody>
      </p:sp>
      <p:sp>
        <p:nvSpPr>
          <p:cNvPr id="3" name="Content Placeholder 2"/>
          <p:cNvSpPr>
            <a:spLocks noGrp="1"/>
          </p:cNvSpPr>
          <p:nvPr>
            <p:ph idx="1"/>
          </p:nvPr>
        </p:nvSpPr>
        <p:spPr>
          <a:xfrm>
            <a:off x="533400" y="1371600"/>
            <a:ext cx="6858000" cy="2057400"/>
          </a:xfrm>
        </p:spPr>
        <p:txBody>
          <a:bodyPr>
            <a:normAutofit/>
          </a:bodyPr>
          <a:lstStyle/>
          <a:p>
            <a:pPr marL="0" indent="0">
              <a:buNone/>
            </a:pPr>
            <a:r>
              <a:rPr lang="en-US" sz="1400" dirty="0">
                <a:solidFill>
                  <a:srgbClr val="643820"/>
                </a:solidFill>
                <a:latin typeface="Menlo-Regular"/>
              </a:rPr>
              <a:t>#import </a:t>
            </a:r>
            <a:r>
              <a:rPr lang="en-US" sz="1400" dirty="0">
                <a:solidFill>
                  <a:srgbClr val="C41A16"/>
                </a:solidFill>
                <a:latin typeface="Menlo-Regular"/>
              </a:rPr>
              <a:t>&lt;Foundation/</a:t>
            </a:r>
            <a:r>
              <a:rPr lang="en-US" sz="1400" dirty="0" err="1">
                <a:solidFill>
                  <a:srgbClr val="C41A16"/>
                </a:solidFill>
                <a:latin typeface="Menlo-Regular"/>
              </a:rPr>
              <a:t>Foundation.h</a:t>
            </a:r>
            <a:r>
              <a:rPr lang="en-US" sz="1400" dirty="0">
                <a:solidFill>
                  <a:srgbClr val="C41A16"/>
                </a:solidFill>
                <a:latin typeface="Menlo-Regular"/>
              </a:rPr>
              <a:t>&gt;</a:t>
            </a:r>
            <a:endParaRPr lang="en-US" sz="1400" dirty="0">
              <a:solidFill>
                <a:srgbClr val="000000"/>
              </a:solidFill>
              <a:latin typeface="Menlo-Regular"/>
            </a:endParaRPr>
          </a:p>
          <a:p>
            <a:pPr marL="0" indent="0">
              <a:buNone/>
            </a:pPr>
            <a:r>
              <a:rPr lang="en-US" sz="1400" dirty="0">
                <a:solidFill>
                  <a:srgbClr val="AA0D91"/>
                </a:solidFill>
                <a:latin typeface="Menlo-Regular"/>
              </a:rPr>
              <a:t>@interface</a:t>
            </a:r>
            <a:r>
              <a:rPr lang="en-US" sz="1400" dirty="0">
                <a:solidFill>
                  <a:srgbClr val="000000"/>
                </a:solidFill>
                <a:latin typeface="Menlo-Regular"/>
              </a:rPr>
              <a:t> Stack : </a:t>
            </a:r>
            <a:r>
              <a:rPr lang="en-US" sz="1400" dirty="0" err="1">
                <a:solidFill>
                  <a:srgbClr val="5C2699"/>
                </a:solidFill>
                <a:latin typeface="Menlo-Regular"/>
              </a:rPr>
              <a:t>NSObject</a:t>
            </a:r>
            <a:endParaRPr lang="en-US" sz="1400" dirty="0">
              <a:solidFill>
                <a:srgbClr val="000000"/>
              </a:solidFill>
              <a:latin typeface="Menlo-Regular"/>
            </a:endParaRPr>
          </a:p>
          <a:p>
            <a:pPr marL="0" indent="0">
              <a:buNone/>
            </a:pPr>
            <a:r>
              <a:rPr lang="en-US" sz="1400" dirty="0">
                <a:solidFill>
                  <a:srgbClr val="AA0D91"/>
                </a:solidFill>
                <a:latin typeface="Menlo-Regular"/>
              </a:rPr>
              <a:t>@property</a:t>
            </a:r>
            <a:r>
              <a:rPr lang="en-US" sz="1400" dirty="0">
                <a:solidFill>
                  <a:srgbClr val="000000"/>
                </a:solidFill>
                <a:latin typeface="Menlo-Regular"/>
              </a:rPr>
              <a:t> (</a:t>
            </a:r>
            <a:r>
              <a:rPr lang="en-US" sz="1400" dirty="0" err="1">
                <a:solidFill>
                  <a:srgbClr val="AA0D91"/>
                </a:solidFill>
                <a:latin typeface="Menlo-Regular"/>
              </a:rPr>
              <a:t>nonatomic</a:t>
            </a:r>
            <a:r>
              <a:rPr lang="en-US" sz="1400" dirty="0">
                <a:solidFill>
                  <a:srgbClr val="000000"/>
                </a:solidFill>
                <a:latin typeface="Menlo-Regular"/>
              </a:rPr>
              <a:t>, </a:t>
            </a:r>
            <a:r>
              <a:rPr lang="en-US" sz="1400" dirty="0">
                <a:solidFill>
                  <a:srgbClr val="AA0D91"/>
                </a:solidFill>
                <a:latin typeface="Menlo-Regular"/>
              </a:rPr>
              <a:t>strong</a:t>
            </a:r>
            <a:r>
              <a:rPr lang="en-US" sz="1400" dirty="0">
                <a:solidFill>
                  <a:srgbClr val="000000"/>
                </a:solidFill>
                <a:latin typeface="Menlo-Regular"/>
              </a:rPr>
              <a:t>) </a:t>
            </a:r>
            <a:r>
              <a:rPr lang="en-US" sz="1400" dirty="0" err="1">
                <a:solidFill>
                  <a:srgbClr val="5C2699"/>
                </a:solidFill>
                <a:latin typeface="Menlo-Regular"/>
              </a:rPr>
              <a:t>NSMutableArray</a:t>
            </a:r>
            <a:r>
              <a:rPr lang="en-US" sz="1400" dirty="0">
                <a:solidFill>
                  <a:srgbClr val="000000"/>
                </a:solidFill>
                <a:latin typeface="Menlo-Regular"/>
              </a:rPr>
              <a:t> *</a:t>
            </a:r>
            <a:r>
              <a:rPr lang="en-US" sz="1400" dirty="0" err="1">
                <a:solidFill>
                  <a:srgbClr val="000000"/>
                </a:solidFill>
                <a:latin typeface="Menlo-Regular"/>
              </a:rPr>
              <a:t>numStack</a:t>
            </a: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a:t>
            </a:r>
            <a:r>
              <a:rPr lang="en-US" sz="1400" dirty="0">
                <a:solidFill>
                  <a:srgbClr val="AA0D91"/>
                </a:solidFill>
                <a:latin typeface="Menlo-Regular"/>
              </a:rPr>
              <a:t>void</a:t>
            </a:r>
            <a:r>
              <a:rPr lang="en-US" sz="1400" dirty="0">
                <a:solidFill>
                  <a:srgbClr val="000000"/>
                </a:solidFill>
                <a:latin typeface="Menlo-Regular"/>
              </a:rPr>
              <a:t>) push: (</a:t>
            </a:r>
            <a:r>
              <a:rPr lang="en-US" sz="1400" dirty="0">
                <a:solidFill>
                  <a:srgbClr val="AA0D91"/>
                </a:solidFill>
                <a:latin typeface="Menlo-Regular"/>
              </a:rPr>
              <a:t>double</a:t>
            </a:r>
            <a:r>
              <a:rPr lang="en-US" sz="1400" dirty="0">
                <a:solidFill>
                  <a:srgbClr val="000000"/>
                </a:solidFill>
                <a:latin typeface="Menlo-Regular"/>
              </a:rPr>
              <a:t>) </a:t>
            </a:r>
            <a:r>
              <a:rPr lang="en-US" sz="1400" dirty="0" err="1">
                <a:solidFill>
                  <a:srgbClr val="000000"/>
                </a:solidFill>
                <a:latin typeface="Menlo-Regular"/>
              </a:rPr>
              <a:t>num</a:t>
            </a:r>
            <a:r>
              <a:rPr lang="en-US" sz="1400" dirty="0">
                <a:solidFill>
                  <a:srgbClr val="000000"/>
                </a:solidFill>
                <a:latin typeface="Menlo-Regular"/>
              </a:rPr>
              <a:t>;</a:t>
            </a:r>
          </a:p>
          <a:p>
            <a:pPr marL="0" indent="0">
              <a:buNone/>
            </a:pPr>
            <a:r>
              <a:rPr lang="en-US" sz="1400" dirty="0">
                <a:solidFill>
                  <a:srgbClr val="000000"/>
                </a:solidFill>
                <a:latin typeface="Menlo-Regular"/>
              </a:rPr>
              <a:t>-(</a:t>
            </a:r>
            <a:r>
              <a:rPr lang="en-US" sz="1400" dirty="0">
                <a:solidFill>
                  <a:srgbClr val="AA0D91"/>
                </a:solidFill>
                <a:latin typeface="Menlo-Regular"/>
              </a:rPr>
              <a:t>double</a:t>
            </a:r>
            <a:r>
              <a:rPr lang="en-US" sz="1400" dirty="0">
                <a:solidFill>
                  <a:srgbClr val="000000"/>
                </a:solidFill>
                <a:latin typeface="Menlo-Regular"/>
              </a:rPr>
              <a:t>) pop;</a:t>
            </a:r>
          </a:p>
          <a:p>
            <a:pPr marL="0" indent="0">
              <a:buNone/>
            </a:pPr>
            <a:r>
              <a:rPr lang="en-US" sz="1400" dirty="0">
                <a:solidFill>
                  <a:srgbClr val="AA0D91"/>
                </a:solidFill>
                <a:latin typeface="Menlo-Regular"/>
              </a:rPr>
              <a:t>@end</a:t>
            </a:r>
            <a:endParaRPr lang="en-US" sz="1400" dirty="0"/>
          </a:p>
        </p:txBody>
      </p:sp>
      <p:sp>
        <p:nvSpPr>
          <p:cNvPr id="10" name="Content Placeholder 2"/>
          <p:cNvSpPr txBox="1">
            <a:spLocks/>
          </p:cNvSpPr>
          <p:nvPr/>
        </p:nvSpPr>
        <p:spPr>
          <a:xfrm>
            <a:off x="533401" y="3581400"/>
            <a:ext cx="6019800" cy="2895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000000"/>
                </a:solidFill>
                <a:latin typeface="Menlo-Regular"/>
              </a:rPr>
              <a:t>define STACKSIZE </a:t>
            </a:r>
            <a:r>
              <a:rPr lang="en-US" sz="1400" dirty="0">
                <a:solidFill>
                  <a:srgbClr val="1C00CF"/>
                </a:solidFill>
                <a:latin typeface="Menlo-Regular"/>
              </a:rPr>
              <a:t>10</a:t>
            </a:r>
            <a:endParaRPr lang="en-US" sz="1400" dirty="0">
              <a:solidFill>
                <a:srgbClr val="000000"/>
              </a:solidFill>
              <a:latin typeface="Menlo-Regular"/>
            </a:endParaRPr>
          </a:p>
          <a:p>
            <a:pPr marL="0" indent="0">
              <a:buNone/>
            </a:pPr>
            <a:r>
              <a:rPr lang="en-US" sz="1400" dirty="0">
                <a:solidFill>
                  <a:srgbClr val="AA0D91"/>
                </a:solidFill>
                <a:latin typeface="Menlo-Regular"/>
              </a:rPr>
              <a:t>Class</a:t>
            </a:r>
            <a:r>
              <a:rPr lang="en-US" sz="1400" dirty="0">
                <a:solidFill>
                  <a:srgbClr val="000000"/>
                </a:solidFill>
                <a:latin typeface="Menlo-Regular"/>
              </a:rPr>
              <a:t> Stack {</a:t>
            </a:r>
          </a:p>
          <a:p>
            <a:pPr marL="0" indent="0">
              <a:buNone/>
            </a:pPr>
            <a:r>
              <a:rPr lang="en-US" sz="1400" dirty="0">
                <a:solidFill>
                  <a:srgbClr val="AA0D91"/>
                </a:solidFill>
                <a:latin typeface="Menlo-Regular"/>
              </a:rPr>
              <a:t>private</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double</a:t>
            </a:r>
            <a:r>
              <a:rPr lang="en-US" sz="1400" dirty="0">
                <a:solidFill>
                  <a:srgbClr val="000000"/>
                </a:solidFill>
                <a:latin typeface="Menlo-Regular"/>
              </a:rPr>
              <a:t> </a:t>
            </a:r>
            <a:r>
              <a:rPr lang="en-US" sz="1400" dirty="0" err="1">
                <a:solidFill>
                  <a:srgbClr val="000000"/>
                </a:solidFill>
                <a:latin typeface="Menlo-Regular"/>
              </a:rPr>
              <a:t>num</a:t>
            </a:r>
            <a:r>
              <a:rPr lang="en-US" sz="1400" dirty="0">
                <a:solidFill>
                  <a:srgbClr val="000000"/>
                </a:solidFill>
                <a:latin typeface="Menlo-Regular"/>
              </a:rPr>
              <a:t>[STACKSIZE+</a:t>
            </a:r>
            <a:r>
              <a:rPr lang="en-US" sz="1400" dirty="0">
                <a:solidFill>
                  <a:srgbClr val="1C00CF"/>
                </a:solidFill>
                <a:latin typeface="Menlo-Regular"/>
              </a:rPr>
              <a:t>1</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err="1">
                <a:solidFill>
                  <a:srgbClr val="AA0D91"/>
                </a:solidFill>
                <a:latin typeface="Menlo-Regular"/>
              </a:rPr>
              <a:t>int</a:t>
            </a:r>
            <a:r>
              <a:rPr lang="en-US" sz="1400" dirty="0">
                <a:solidFill>
                  <a:srgbClr val="000000"/>
                </a:solidFill>
                <a:latin typeface="Menlo-Regular"/>
              </a:rPr>
              <a:t> top;</a:t>
            </a:r>
          </a:p>
          <a:p>
            <a:pPr marL="0" indent="0">
              <a:buNone/>
            </a:pPr>
            <a:endParaRPr lang="en-US" sz="700" dirty="0">
              <a:solidFill>
                <a:srgbClr val="000000"/>
              </a:solidFill>
              <a:latin typeface="Menlo-Regular"/>
            </a:endParaRPr>
          </a:p>
          <a:p>
            <a:pPr marL="0" indent="0">
              <a:buNone/>
            </a:pPr>
            <a:r>
              <a:rPr lang="en-US" sz="1400" dirty="0">
                <a:solidFill>
                  <a:srgbClr val="AA0D91"/>
                </a:solidFill>
                <a:latin typeface="Menlo-Regular"/>
              </a:rPr>
              <a:t>public</a:t>
            </a:r>
            <a:r>
              <a:rPr lang="en-US" sz="1400" dirty="0">
                <a:solidFill>
                  <a:srgbClr val="000000"/>
                </a:solidFill>
                <a:latin typeface="Menlo-Regular"/>
              </a:rPr>
              <a:t>:</a:t>
            </a:r>
          </a:p>
          <a:p>
            <a:pPr marL="0" indent="0">
              <a:buNone/>
            </a:pPr>
            <a:r>
              <a:rPr lang="en-US" sz="1400" dirty="0">
                <a:solidFill>
                  <a:srgbClr val="000000"/>
                </a:solidFill>
                <a:latin typeface="Menlo-Regular"/>
              </a:rPr>
              <a:t>    Stack();</a:t>
            </a: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 push(</a:t>
            </a:r>
            <a:r>
              <a:rPr lang="en-US" sz="1400" dirty="0">
                <a:solidFill>
                  <a:srgbClr val="AA0D91"/>
                </a:solidFill>
                <a:latin typeface="Menlo-Regular"/>
              </a:rPr>
              <a:t>double</a:t>
            </a:r>
            <a:r>
              <a:rPr lang="en-US" sz="1400" dirty="0">
                <a:solidFill>
                  <a:srgbClr val="000000"/>
                </a:solidFill>
                <a:latin typeface="Menlo-Regular"/>
              </a:rPr>
              <a:t> x);</a:t>
            </a:r>
          </a:p>
          <a:p>
            <a:pPr marL="0" indent="0">
              <a:buNone/>
            </a:pPr>
            <a:r>
              <a:rPr lang="fr-FR" sz="1400" dirty="0">
                <a:solidFill>
                  <a:srgbClr val="000000"/>
                </a:solidFill>
                <a:latin typeface="Menlo-Regular"/>
              </a:rPr>
              <a:t>    </a:t>
            </a:r>
            <a:r>
              <a:rPr lang="fr-FR" sz="1400" dirty="0">
                <a:solidFill>
                  <a:srgbClr val="AA0D91"/>
                </a:solidFill>
                <a:latin typeface="Menlo-Regular"/>
              </a:rPr>
              <a:t>double</a:t>
            </a:r>
            <a:r>
              <a:rPr lang="fr-FR" sz="1400" dirty="0">
                <a:solidFill>
                  <a:srgbClr val="000000"/>
                </a:solidFill>
                <a:latin typeface="Menlo-Regular"/>
              </a:rPr>
              <a:t>  pop();</a:t>
            </a:r>
          </a:p>
          <a:p>
            <a:pPr marL="0" indent="0">
              <a:buNone/>
            </a:pPr>
            <a:r>
              <a:rPr lang="nl-NL" sz="1400" dirty="0">
                <a:solidFill>
                  <a:srgbClr val="000000"/>
                </a:solidFill>
                <a:latin typeface="Menlo-Regular"/>
              </a:rPr>
              <a:t>};</a:t>
            </a:r>
            <a:endParaRPr lang="en-US" sz="1400" dirty="0">
              <a:solidFill>
                <a:srgbClr val="000000"/>
              </a:solidFill>
              <a:latin typeface="Menlo-Regular"/>
            </a:endParaRPr>
          </a:p>
        </p:txBody>
      </p:sp>
      <p:sp>
        <p:nvSpPr>
          <p:cNvPr id="11" name="Rectangle 10"/>
          <p:cNvSpPr/>
          <p:nvPr/>
        </p:nvSpPr>
        <p:spPr>
          <a:xfrm>
            <a:off x="381000" y="1295400"/>
            <a:ext cx="61722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 name="Rectangle 11"/>
          <p:cNvSpPr/>
          <p:nvPr/>
        </p:nvSpPr>
        <p:spPr>
          <a:xfrm>
            <a:off x="381000" y="3505200"/>
            <a:ext cx="6172200" cy="2819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 name="Left Arrow 12"/>
          <p:cNvSpPr/>
          <p:nvPr/>
        </p:nvSpPr>
        <p:spPr>
          <a:xfrm>
            <a:off x="6553201" y="1981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4" name="TextBox 13"/>
          <p:cNvSpPr txBox="1"/>
          <p:nvPr/>
        </p:nvSpPr>
        <p:spPr>
          <a:xfrm>
            <a:off x="6858000" y="1143001"/>
            <a:ext cx="2514600" cy="2031325"/>
          </a:xfrm>
          <a:prstGeom prst="rect">
            <a:avLst/>
          </a:prstGeom>
          <a:noFill/>
        </p:spPr>
        <p:txBody>
          <a:bodyPr wrap="square" lIns="91440" tIns="45720" rIns="91440" bIns="45720" rtlCol="0">
            <a:spAutoFit/>
          </a:bodyPr>
          <a:lstStyle/>
          <a:p>
            <a:r>
              <a:rPr lang="en-US" dirty="0" smtClean="0"/>
              <a:t>Objective-C </a:t>
            </a:r>
            <a:r>
              <a:rPr lang="en-US" dirty="0" err="1" smtClean="0"/>
              <a:t>stack.h</a:t>
            </a:r>
            <a:r>
              <a:rPr lang="en-US" dirty="0" smtClean="0"/>
              <a:t> header file</a:t>
            </a:r>
          </a:p>
          <a:p>
            <a:pPr marL="285750" indent="-285750">
              <a:buFont typeface="Arial"/>
              <a:buChar char="•"/>
            </a:pPr>
            <a:r>
              <a:rPr lang="en-US" dirty="0"/>
              <a:t>instance variables</a:t>
            </a:r>
          </a:p>
          <a:p>
            <a:r>
              <a:rPr lang="en-US" dirty="0"/>
              <a:t>     are declared as</a:t>
            </a:r>
          </a:p>
          <a:p>
            <a:r>
              <a:rPr lang="en-US" dirty="0"/>
              <a:t>     </a:t>
            </a:r>
            <a:r>
              <a:rPr lang="en-US" dirty="0" smtClean="0"/>
              <a:t>properties</a:t>
            </a:r>
          </a:p>
          <a:p>
            <a:pPr marL="285750" indent="-285750">
              <a:buFont typeface="Arial"/>
              <a:buChar char="•"/>
            </a:pPr>
            <a:r>
              <a:rPr lang="en-US" dirty="0" smtClean="0"/>
              <a:t>“-” denotes instance methods </a:t>
            </a:r>
            <a:endParaRPr lang="en-US" dirty="0"/>
          </a:p>
        </p:txBody>
      </p:sp>
      <p:sp>
        <p:nvSpPr>
          <p:cNvPr id="15" name="Left Arrow 14"/>
          <p:cNvSpPr/>
          <p:nvPr/>
        </p:nvSpPr>
        <p:spPr>
          <a:xfrm>
            <a:off x="6553201" y="41910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6" name="TextBox 15"/>
          <p:cNvSpPr txBox="1"/>
          <p:nvPr/>
        </p:nvSpPr>
        <p:spPr>
          <a:xfrm>
            <a:off x="6934200" y="4114801"/>
            <a:ext cx="1595359" cy="369332"/>
          </a:xfrm>
          <a:prstGeom prst="rect">
            <a:avLst/>
          </a:prstGeom>
          <a:noFill/>
        </p:spPr>
        <p:txBody>
          <a:bodyPr wrap="none" lIns="91440" tIns="45720" rIns="91440" bIns="45720" rtlCol="0">
            <a:spAutoFit/>
          </a:bodyPr>
          <a:lstStyle/>
          <a:p>
            <a:r>
              <a:rPr lang="en-US" dirty="0" smtClean="0"/>
              <a:t>C++ header file</a:t>
            </a:r>
            <a:endParaRPr lang="en-US" dirty="0"/>
          </a:p>
        </p:txBody>
      </p:sp>
    </p:spTree>
    <p:extLst>
      <p:ext uri="{BB962C8B-B14F-4D97-AF65-F5344CB8AC3E}">
        <p14:creationId xmlns:p14="http://schemas.microsoft.com/office/powerpoint/2010/main" val="3407503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Properties</a:t>
            </a:r>
            <a:endParaRPr lang="en-US" dirty="0"/>
          </a:p>
        </p:txBody>
      </p:sp>
      <p:sp>
        <p:nvSpPr>
          <p:cNvPr id="3" name="Content Placeholder 2"/>
          <p:cNvSpPr>
            <a:spLocks noGrp="1"/>
          </p:cNvSpPr>
          <p:nvPr>
            <p:ph idx="1"/>
          </p:nvPr>
        </p:nvSpPr>
        <p:spPr/>
        <p:txBody>
          <a:bodyPr>
            <a:normAutofit fontScale="92500"/>
          </a:bodyPr>
          <a:lstStyle/>
          <a:p>
            <a:r>
              <a:rPr lang="en-US" sz="2800" dirty="0"/>
              <a:t>Provide access to object attributes</a:t>
            </a:r>
          </a:p>
          <a:p>
            <a:pPr lvl="1"/>
            <a:r>
              <a:rPr lang="en-US" sz="2400" dirty="0"/>
              <a:t>Shortcut to implementing getter/setter methods</a:t>
            </a:r>
          </a:p>
          <a:p>
            <a:pPr lvl="1"/>
            <a:r>
              <a:rPr lang="en-US" sz="2400" dirty="0"/>
              <a:t>Instead of declaring “boilerplate” code, have it generated automatically</a:t>
            </a:r>
          </a:p>
          <a:p>
            <a:r>
              <a:rPr lang="en-US" sz="2800" dirty="0"/>
              <a:t>Also allow you to specify:</a:t>
            </a:r>
          </a:p>
          <a:p>
            <a:pPr lvl="1"/>
            <a:r>
              <a:rPr lang="en-US" sz="2400" dirty="0" err="1">
                <a:solidFill>
                  <a:srgbClr val="AA0D91"/>
                </a:solidFill>
                <a:latin typeface="Menlo-Regular"/>
              </a:rPr>
              <a:t>readonly</a:t>
            </a:r>
            <a:r>
              <a:rPr lang="en-US" sz="2400" dirty="0"/>
              <a:t> versus </a:t>
            </a:r>
            <a:r>
              <a:rPr lang="en-US" sz="2400" dirty="0" err="1">
                <a:solidFill>
                  <a:srgbClr val="AA0D91"/>
                </a:solidFill>
                <a:latin typeface="Menlo-Regular"/>
              </a:rPr>
              <a:t>readwrite</a:t>
            </a:r>
            <a:r>
              <a:rPr lang="en-US" sz="2400" dirty="0"/>
              <a:t> access memory management policy</a:t>
            </a:r>
          </a:p>
          <a:p>
            <a:pPr lvl="1"/>
            <a:r>
              <a:rPr lang="en-US" sz="2400" dirty="0"/>
              <a:t>Memory management: </a:t>
            </a:r>
            <a:r>
              <a:rPr lang="en-US" sz="2400" dirty="0">
                <a:solidFill>
                  <a:srgbClr val="AA0D91"/>
                </a:solidFill>
                <a:latin typeface="Menlo-Regular"/>
              </a:rPr>
              <a:t>weak </a:t>
            </a:r>
            <a:r>
              <a:rPr lang="en-US" sz="2400" dirty="0"/>
              <a:t>and </a:t>
            </a:r>
            <a:r>
              <a:rPr lang="en-US" sz="2400" dirty="0">
                <a:solidFill>
                  <a:srgbClr val="AA0D91"/>
                </a:solidFill>
                <a:latin typeface="Menlo-Regular"/>
              </a:rPr>
              <a:t>strong</a:t>
            </a:r>
            <a:endParaRPr lang="en-US" sz="2400" dirty="0"/>
          </a:p>
          <a:p>
            <a:r>
              <a:rPr lang="en-US" sz="2800" dirty="0"/>
              <a:t>Specify </a:t>
            </a:r>
            <a:r>
              <a:rPr lang="en-US" sz="2400" dirty="0">
                <a:solidFill>
                  <a:srgbClr val="AA0D91"/>
                </a:solidFill>
                <a:latin typeface="Menlo-Regular"/>
              </a:rPr>
              <a:t>@property</a:t>
            </a:r>
            <a:r>
              <a:rPr lang="en-US" sz="2400" dirty="0">
                <a:solidFill>
                  <a:srgbClr val="000000"/>
                </a:solidFill>
                <a:latin typeface="Menlo-Regular"/>
              </a:rPr>
              <a:t> </a:t>
            </a:r>
            <a:r>
              <a:rPr lang="en-US" sz="2800" dirty="0"/>
              <a:t>in the header (*.h) file</a:t>
            </a:r>
          </a:p>
          <a:p>
            <a:r>
              <a:rPr lang="en-US" sz="2800" dirty="0"/>
              <a:t>Create the </a:t>
            </a:r>
            <a:r>
              <a:rPr lang="en-US" sz="2800" dirty="0" err="1"/>
              <a:t>accessor</a:t>
            </a:r>
            <a:r>
              <a:rPr lang="en-US" sz="2800" dirty="0"/>
              <a:t> methods by </a:t>
            </a:r>
            <a:r>
              <a:rPr lang="en-US" sz="2400" dirty="0">
                <a:solidFill>
                  <a:srgbClr val="AA0D91"/>
                </a:solidFill>
                <a:latin typeface="Menlo-Regular"/>
              </a:rPr>
              <a:t>@synthesize</a:t>
            </a:r>
            <a:r>
              <a:rPr lang="en-US" sz="2400" dirty="0">
                <a:solidFill>
                  <a:srgbClr val="000000"/>
                </a:solidFill>
                <a:latin typeface="Menlo-Regular"/>
              </a:rPr>
              <a:t> </a:t>
            </a:r>
            <a:r>
              <a:rPr lang="en-US" sz="2800" dirty="0"/>
              <a:t>the properties in the implementation (*.m) file</a:t>
            </a:r>
            <a:endParaRPr lang="en-US" sz="1200" dirty="0"/>
          </a:p>
        </p:txBody>
      </p:sp>
    </p:spTree>
    <p:extLst>
      <p:ext uri="{BB962C8B-B14F-4D97-AF65-F5344CB8AC3E}">
        <p14:creationId xmlns:p14="http://schemas.microsoft.com/office/powerpoint/2010/main" val="1038989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Method Declaration</a:t>
            </a:r>
            <a:endParaRPr lang="en-US" dirty="0"/>
          </a:p>
        </p:txBody>
      </p:sp>
      <p:sp>
        <p:nvSpPr>
          <p:cNvPr id="3" name="Content Placeholder 2"/>
          <p:cNvSpPr>
            <a:spLocks noGrp="1"/>
          </p:cNvSpPr>
          <p:nvPr>
            <p:ph idx="1"/>
          </p:nvPr>
        </p:nvSpPr>
        <p:spPr/>
        <p:txBody>
          <a:bodyPr/>
          <a:lstStyle/>
          <a:p>
            <a:r>
              <a:rPr lang="en-US" sz="2800" dirty="0"/>
              <a:t>Each method declaration consists of:</a:t>
            </a:r>
          </a:p>
          <a:p>
            <a:pPr lvl="1"/>
            <a:r>
              <a:rPr lang="en-US" sz="2400" dirty="0"/>
              <a:t>A name</a:t>
            </a:r>
          </a:p>
          <a:p>
            <a:pPr lvl="1"/>
            <a:r>
              <a:rPr lang="en-US" sz="2400" dirty="0"/>
              <a:t>A return type </a:t>
            </a:r>
          </a:p>
          <a:p>
            <a:pPr lvl="1"/>
            <a:r>
              <a:rPr lang="en-US" sz="2400" dirty="0"/>
              <a:t>An optional list of arguments (and their data or object types) </a:t>
            </a:r>
          </a:p>
          <a:p>
            <a:pPr lvl="1"/>
            <a:r>
              <a:rPr lang="en-US" sz="2400" dirty="0"/>
              <a:t>An indicator to determine if the method is a class or instance method</a:t>
            </a:r>
          </a:p>
          <a:p>
            <a:pPr lvl="1"/>
            <a:endParaRPr lang="en-US" sz="1200" dirty="0"/>
          </a:p>
          <a:p>
            <a:pPr marL="57150" indent="0">
              <a:buNone/>
            </a:pPr>
            <a:r>
              <a:rPr lang="en-US" sz="2000" dirty="0">
                <a:solidFill>
                  <a:srgbClr val="000000"/>
                </a:solidFill>
                <a:latin typeface="Menlo-Regular"/>
              </a:rPr>
              <a:t>-(</a:t>
            </a:r>
            <a:r>
              <a:rPr lang="en-US" sz="2000" dirty="0">
                <a:solidFill>
                  <a:srgbClr val="AA0D91"/>
                </a:solidFill>
                <a:latin typeface="Menlo-Regular"/>
              </a:rPr>
              <a:t>void</a:t>
            </a:r>
            <a:r>
              <a:rPr lang="en-US" sz="2000" dirty="0">
                <a:solidFill>
                  <a:srgbClr val="000000"/>
                </a:solidFill>
                <a:latin typeface="Menlo-Regular"/>
              </a:rPr>
              <a:t>) </a:t>
            </a:r>
            <a:r>
              <a:rPr lang="en-US" sz="2000" dirty="0" err="1">
                <a:solidFill>
                  <a:srgbClr val="000000"/>
                </a:solidFill>
                <a:latin typeface="Menlo-Regular"/>
              </a:rPr>
              <a:t>setHeight</a:t>
            </a:r>
            <a:r>
              <a:rPr lang="en-US" sz="2000" dirty="0">
                <a:solidFill>
                  <a:srgbClr val="000000"/>
                </a:solidFill>
                <a:latin typeface="Menlo-Regular"/>
              </a:rPr>
              <a:t>:(</a:t>
            </a:r>
            <a:r>
              <a:rPr lang="en-US" sz="2000" dirty="0">
                <a:solidFill>
                  <a:srgbClr val="AA0D91"/>
                </a:solidFill>
                <a:latin typeface="Menlo-Regular"/>
              </a:rPr>
              <a:t>double</a:t>
            </a:r>
            <a:r>
              <a:rPr lang="en-US" sz="2000" dirty="0">
                <a:solidFill>
                  <a:srgbClr val="000000"/>
                </a:solidFill>
                <a:latin typeface="Menlo-Regular"/>
              </a:rPr>
              <a:t>)h Width:(</a:t>
            </a:r>
            <a:r>
              <a:rPr lang="en-US" sz="2000" dirty="0">
                <a:solidFill>
                  <a:srgbClr val="AA0D91"/>
                </a:solidFill>
                <a:latin typeface="Menlo-Regular"/>
              </a:rPr>
              <a:t>double</a:t>
            </a:r>
            <a:r>
              <a:rPr lang="en-US" sz="2000" dirty="0">
                <a:solidFill>
                  <a:srgbClr val="000000"/>
                </a:solidFill>
                <a:latin typeface="Menlo-Regular"/>
              </a:rPr>
              <a:t>)w;</a:t>
            </a:r>
            <a:endParaRPr lang="en-US" sz="2000" dirty="0"/>
          </a:p>
        </p:txBody>
      </p:sp>
      <p:sp>
        <p:nvSpPr>
          <p:cNvPr id="7" name="Rectangle 6"/>
          <p:cNvSpPr/>
          <p:nvPr/>
        </p:nvSpPr>
        <p:spPr>
          <a:xfrm>
            <a:off x="381001" y="4724400"/>
            <a:ext cx="7010400" cy="609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 name="TextBox 8"/>
          <p:cNvSpPr txBox="1"/>
          <p:nvPr/>
        </p:nvSpPr>
        <p:spPr>
          <a:xfrm>
            <a:off x="381000" y="5562601"/>
            <a:ext cx="1470362" cy="923330"/>
          </a:xfrm>
          <a:prstGeom prst="rect">
            <a:avLst/>
          </a:prstGeom>
          <a:noFill/>
        </p:spPr>
        <p:txBody>
          <a:bodyPr wrap="none" lIns="91440" tIns="45720" rIns="91440" bIns="45720" rtlCol="0">
            <a:spAutoFit/>
          </a:bodyPr>
          <a:lstStyle/>
          <a:p>
            <a:r>
              <a:rPr lang="en-US" dirty="0" smtClean="0"/>
              <a:t>Method type: </a:t>
            </a:r>
          </a:p>
          <a:p>
            <a:r>
              <a:rPr lang="en-US" dirty="0" smtClean="0"/>
              <a:t>+ class</a:t>
            </a:r>
          </a:p>
          <a:p>
            <a:r>
              <a:rPr lang="en-US" dirty="0" smtClean="0"/>
              <a:t>- instance</a:t>
            </a:r>
            <a:endParaRPr lang="en-US" dirty="0"/>
          </a:p>
        </p:txBody>
      </p:sp>
      <p:cxnSp>
        <p:nvCxnSpPr>
          <p:cNvPr id="11" name="Straight Arrow Connector 10"/>
          <p:cNvCxnSpPr/>
          <p:nvPr/>
        </p:nvCxnSpPr>
        <p:spPr>
          <a:xfrm flipV="1">
            <a:off x="533400" y="52578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038601" y="53340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200401" y="5562601"/>
            <a:ext cx="2754367" cy="369332"/>
          </a:xfrm>
          <a:prstGeom prst="rect">
            <a:avLst/>
          </a:prstGeom>
          <a:noFill/>
        </p:spPr>
        <p:txBody>
          <a:bodyPr wrap="none" lIns="91440" tIns="45720" rIns="91440" bIns="45720" rtlCol="0">
            <a:spAutoFit/>
          </a:bodyPr>
          <a:lstStyle/>
          <a:p>
            <a:r>
              <a:rPr lang="en-US" dirty="0" smtClean="0"/>
              <a:t>Argument 1 type and name</a:t>
            </a:r>
            <a:endParaRPr lang="en-US" dirty="0"/>
          </a:p>
        </p:txBody>
      </p:sp>
      <p:sp>
        <p:nvSpPr>
          <p:cNvPr id="16" name="TextBox 15"/>
          <p:cNvSpPr txBox="1"/>
          <p:nvPr/>
        </p:nvSpPr>
        <p:spPr>
          <a:xfrm>
            <a:off x="6248401" y="5562601"/>
            <a:ext cx="2754367" cy="369332"/>
          </a:xfrm>
          <a:prstGeom prst="rect">
            <a:avLst/>
          </a:prstGeom>
          <a:noFill/>
        </p:spPr>
        <p:txBody>
          <a:bodyPr wrap="none" lIns="91440" tIns="45720" rIns="91440" bIns="45720" rtlCol="0">
            <a:spAutoFit/>
          </a:bodyPr>
          <a:lstStyle/>
          <a:p>
            <a:r>
              <a:rPr lang="en-US" dirty="0" smtClean="0"/>
              <a:t>Argument 2 type and name</a:t>
            </a:r>
            <a:endParaRPr lang="en-US" dirty="0"/>
          </a:p>
        </p:txBody>
      </p:sp>
      <p:cxnSp>
        <p:nvCxnSpPr>
          <p:cNvPr id="17" name="Straight Arrow Connector 16"/>
          <p:cNvCxnSpPr/>
          <p:nvPr/>
        </p:nvCxnSpPr>
        <p:spPr>
          <a:xfrm flipV="1">
            <a:off x="6477000" y="53340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057400" y="5943601"/>
            <a:ext cx="3276896" cy="369332"/>
          </a:xfrm>
          <a:prstGeom prst="rect">
            <a:avLst/>
          </a:prstGeom>
          <a:noFill/>
        </p:spPr>
        <p:txBody>
          <a:bodyPr wrap="none" lIns="91440" tIns="45720" rIns="91440" bIns="45720" rtlCol="0">
            <a:spAutoFit/>
          </a:bodyPr>
          <a:lstStyle/>
          <a:p>
            <a:r>
              <a:rPr lang="en-US" dirty="0" smtClean="0"/>
              <a:t>Method name: </a:t>
            </a:r>
            <a:r>
              <a:rPr lang="en-US" b="1" dirty="0" err="1" smtClean="0">
                <a:solidFill>
                  <a:srgbClr val="FF0000"/>
                </a:solidFill>
              </a:rPr>
              <a:t>setHeight:Width</a:t>
            </a:r>
            <a:r>
              <a:rPr lang="en-US" b="1" dirty="0" smtClean="0">
                <a:solidFill>
                  <a:srgbClr val="FF0000"/>
                </a:solidFill>
              </a:rPr>
              <a:t>: </a:t>
            </a:r>
            <a:endParaRPr lang="en-US" b="1" dirty="0">
              <a:solidFill>
                <a:srgbClr val="FF0000"/>
              </a:solidFill>
            </a:endParaRPr>
          </a:p>
        </p:txBody>
      </p:sp>
      <p:cxnSp>
        <p:nvCxnSpPr>
          <p:cNvPr id="19" name="Straight Arrow Connector 18"/>
          <p:cNvCxnSpPr/>
          <p:nvPr/>
        </p:nvCxnSpPr>
        <p:spPr>
          <a:xfrm flipV="1">
            <a:off x="2743200" y="5334000"/>
            <a:ext cx="0" cy="762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283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Implementation</a:t>
            </a:r>
            <a:endParaRPr lang="en-US" dirty="0"/>
          </a:p>
        </p:txBody>
      </p:sp>
      <p:sp>
        <p:nvSpPr>
          <p:cNvPr id="3" name="Content Placeholder 2"/>
          <p:cNvSpPr>
            <a:spLocks noGrp="1"/>
          </p:cNvSpPr>
          <p:nvPr>
            <p:ph idx="1"/>
          </p:nvPr>
        </p:nvSpPr>
        <p:spPr>
          <a:xfrm>
            <a:off x="533400" y="1371600"/>
            <a:ext cx="6858000" cy="4876800"/>
          </a:xfrm>
        </p:spPr>
        <p:txBody>
          <a:bodyPr>
            <a:normAutofit fontScale="92500" lnSpcReduction="20000"/>
          </a:bodyPr>
          <a:lstStyle/>
          <a:p>
            <a:pPr marL="0" indent="0">
              <a:buNone/>
            </a:pPr>
            <a:r>
              <a:rPr lang="en-US" sz="1400" dirty="0">
                <a:solidFill>
                  <a:srgbClr val="643820"/>
                </a:solidFill>
                <a:latin typeface="Menlo-Regular"/>
              </a:rPr>
              <a:t>#import </a:t>
            </a:r>
            <a:r>
              <a:rPr lang="en-US" sz="1400" dirty="0">
                <a:solidFill>
                  <a:srgbClr val="C41A16"/>
                </a:solidFill>
                <a:latin typeface="Menlo-Regular"/>
              </a:rPr>
              <a:t>"</a:t>
            </a:r>
            <a:r>
              <a:rPr lang="en-US" sz="1400" dirty="0" err="1">
                <a:solidFill>
                  <a:srgbClr val="C41A16"/>
                </a:solidFill>
                <a:latin typeface="Menlo-Regular"/>
              </a:rPr>
              <a:t>Stack.h</a:t>
            </a:r>
            <a:r>
              <a:rPr lang="en-US" sz="1400" dirty="0">
                <a:solidFill>
                  <a:srgbClr val="C41A16"/>
                </a:solidFill>
                <a:latin typeface="Menlo-Regular"/>
              </a:rPr>
              <a:t>"</a:t>
            </a:r>
            <a:endParaRPr lang="en-US" sz="1400" dirty="0">
              <a:solidFill>
                <a:srgbClr val="64382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AA0D91"/>
                </a:solidFill>
                <a:latin typeface="Menlo-Regular"/>
              </a:rPr>
              <a:t>@implementation</a:t>
            </a:r>
            <a:r>
              <a:rPr lang="en-US" sz="1400" dirty="0">
                <a:solidFill>
                  <a:srgbClr val="000000"/>
                </a:solidFill>
                <a:latin typeface="Menlo-Regular"/>
              </a:rPr>
              <a:t> Stack</a:t>
            </a:r>
          </a:p>
          <a:p>
            <a:pPr marL="0" indent="0">
              <a:buNone/>
            </a:pPr>
            <a:r>
              <a:rPr lang="en-US" sz="1400" dirty="0">
                <a:solidFill>
                  <a:srgbClr val="AA0D91"/>
                </a:solidFill>
                <a:latin typeface="Menlo-Regular"/>
              </a:rPr>
              <a:t>@synthesize</a:t>
            </a:r>
            <a:r>
              <a:rPr lang="en-US" sz="1400" dirty="0">
                <a:solidFill>
                  <a:srgbClr val="000000"/>
                </a:solidFill>
                <a:latin typeface="Menlo-Regular"/>
              </a:rPr>
              <a:t> </a:t>
            </a:r>
            <a:r>
              <a:rPr lang="en-US" sz="1400" dirty="0" err="1">
                <a:solidFill>
                  <a:srgbClr val="000000"/>
                </a:solidFill>
                <a:latin typeface="Menlo-Regular"/>
              </a:rPr>
              <a:t>numStack</a:t>
            </a:r>
            <a:r>
              <a:rPr lang="en-US" sz="1400" dirty="0">
                <a:solidFill>
                  <a:srgbClr val="000000"/>
                </a:solidFill>
                <a:latin typeface="Menlo-Regular"/>
              </a:rPr>
              <a:t> =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err="1">
                <a:solidFill>
                  <a:srgbClr val="5C2699"/>
                </a:solidFill>
                <a:latin typeface="Menlo-Regular"/>
              </a:rPr>
              <a:t>NSMutableArray</a:t>
            </a:r>
            <a:r>
              <a:rPr lang="en-US" sz="1400" dirty="0">
                <a:solidFill>
                  <a:srgbClr val="000000"/>
                </a:solidFill>
                <a:latin typeface="Menlo-Regular"/>
              </a:rPr>
              <a:t> *) </a:t>
            </a:r>
            <a:r>
              <a:rPr lang="en-US" sz="1400" dirty="0" err="1">
                <a:solidFill>
                  <a:srgbClr val="000000"/>
                </a:solidFill>
                <a:latin typeface="Menlo-Regular"/>
              </a:rPr>
              <a:t>numStack</a:t>
            </a:r>
            <a:r>
              <a:rPr lang="en-US" sz="1400" dirty="0">
                <a:solidFill>
                  <a:srgbClr val="000000"/>
                </a:solidFill>
                <a:latin typeface="Menlo-Regular"/>
              </a:rPr>
              <a:t> {</a:t>
            </a:r>
          </a:p>
          <a:p>
            <a:pPr marL="0" indent="0">
              <a:buNone/>
            </a:pPr>
            <a:r>
              <a:rPr lang="en-US" sz="1400" dirty="0">
                <a:solidFill>
                  <a:srgbClr val="000000"/>
                </a:solidFill>
                <a:latin typeface="Menlo-Regular"/>
              </a:rPr>
              <a:t>    </a:t>
            </a:r>
            <a:r>
              <a:rPr lang="en-US" sz="1400" dirty="0">
                <a:solidFill>
                  <a:srgbClr val="AA0D91"/>
                </a:solidFill>
                <a:latin typeface="Menlo-Regular"/>
              </a:rPr>
              <a:t>if</a:t>
            </a:r>
            <a:r>
              <a:rPr lang="en-US" sz="1400" dirty="0">
                <a:solidFill>
                  <a:srgbClr val="000000"/>
                </a:solidFill>
                <a:latin typeface="Menlo-Regular"/>
              </a:rPr>
              <a:t>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a:t>
            </a:r>
            <a:r>
              <a:rPr lang="en-US" sz="1400" dirty="0">
                <a:solidFill>
                  <a:srgbClr val="AA0D91"/>
                </a:solidFill>
                <a:latin typeface="Menlo-Regular"/>
              </a:rPr>
              <a:t>nil</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 = [[</a:t>
            </a:r>
            <a:r>
              <a:rPr lang="en-US" sz="1400" dirty="0" err="1">
                <a:solidFill>
                  <a:srgbClr val="5C2699"/>
                </a:solidFill>
                <a:latin typeface="Menlo-Regular"/>
              </a:rPr>
              <a:t>NSMutableArray</a:t>
            </a:r>
            <a:r>
              <a:rPr lang="en-US" sz="1400" dirty="0">
                <a:solidFill>
                  <a:srgbClr val="000000"/>
                </a:solidFill>
                <a:latin typeface="Menlo-Regular"/>
              </a:rPr>
              <a:t> </a:t>
            </a:r>
            <a:r>
              <a:rPr lang="en-US" sz="1400" dirty="0" err="1">
                <a:solidFill>
                  <a:srgbClr val="2E0D6E"/>
                </a:solidFill>
                <a:latin typeface="Menlo-Regular"/>
              </a:rPr>
              <a:t>alloc</a:t>
            </a:r>
            <a:r>
              <a:rPr lang="en-US" sz="1400" dirty="0">
                <a:solidFill>
                  <a:srgbClr val="000000"/>
                </a:solidFill>
                <a:latin typeface="Menlo-Regular"/>
              </a:rPr>
              <a:t>] </a:t>
            </a:r>
            <a:r>
              <a:rPr lang="en-US" sz="1400" dirty="0" err="1">
                <a:solidFill>
                  <a:srgbClr val="2E0D6E"/>
                </a:solidFill>
                <a:latin typeface="Menlo-Regular"/>
              </a:rPr>
              <a:t>init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 push:(</a:t>
            </a:r>
            <a:r>
              <a:rPr lang="en-US" sz="1400" dirty="0">
                <a:solidFill>
                  <a:srgbClr val="AA0D91"/>
                </a:solidFill>
                <a:latin typeface="Menlo-Regular"/>
              </a:rPr>
              <a:t>double</a:t>
            </a:r>
            <a:r>
              <a:rPr lang="en-US" sz="1400" dirty="0">
                <a:solidFill>
                  <a:srgbClr val="000000"/>
                </a:solidFill>
                <a:latin typeface="Menlo-Regular"/>
              </a:rPr>
              <a:t>)</a:t>
            </a:r>
            <a:r>
              <a:rPr lang="en-US" sz="1400" dirty="0" err="1">
                <a:solidFill>
                  <a:srgbClr val="000000"/>
                </a:solidFill>
                <a:latin typeface="Menlo-Regular"/>
              </a:rPr>
              <a:t>num</a:t>
            </a:r>
            <a:r>
              <a:rPr lang="en-US" sz="1400" dirty="0">
                <a:solidFill>
                  <a:srgbClr val="000000"/>
                </a:solidFill>
                <a:latin typeface="Menlo-Regular"/>
              </a:rPr>
              <a:t> {</a:t>
            </a:r>
          </a:p>
          <a:p>
            <a:pPr marL="0" indent="0">
              <a:buNone/>
            </a:pP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err="1">
                <a:solidFill>
                  <a:srgbClr val="2E0D6E"/>
                </a:solidFill>
                <a:latin typeface="Menlo-Regular"/>
              </a:rPr>
              <a:t>addObject</a:t>
            </a:r>
            <a:r>
              <a:rPr lang="en-US" sz="1400" dirty="0">
                <a:solidFill>
                  <a:srgbClr val="000000"/>
                </a:solidFill>
                <a:latin typeface="Menlo-Regular"/>
              </a:rPr>
              <a:t>:[</a:t>
            </a:r>
            <a:r>
              <a:rPr lang="en-US" sz="1400" dirty="0" err="1">
                <a:solidFill>
                  <a:srgbClr val="5C2699"/>
                </a:solidFill>
                <a:latin typeface="Menlo-Regular"/>
              </a:rPr>
              <a:t>NSNumber</a:t>
            </a:r>
            <a:r>
              <a:rPr lang="en-US" sz="1400" dirty="0">
                <a:solidFill>
                  <a:srgbClr val="000000"/>
                </a:solidFill>
                <a:latin typeface="Menlo-Regular"/>
              </a:rPr>
              <a:t> </a:t>
            </a:r>
            <a:r>
              <a:rPr lang="en-US" sz="1400" dirty="0" err="1">
                <a:solidFill>
                  <a:srgbClr val="2E0D6E"/>
                </a:solidFill>
                <a:latin typeface="Menlo-Regular"/>
              </a:rPr>
              <a:t>numberWithDouble</a:t>
            </a:r>
            <a:r>
              <a:rPr lang="en-US" sz="1400" dirty="0" err="1">
                <a:solidFill>
                  <a:srgbClr val="000000"/>
                </a:solidFill>
                <a:latin typeface="Menlo-Regular"/>
              </a:rPr>
              <a:t>:num</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double</a:t>
            </a:r>
            <a:r>
              <a:rPr lang="en-US" sz="1400" dirty="0">
                <a:solidFill>
                  <a:srgbClr val="000000"/>
                </a:solidFill>
                <a:latin typeface="Menlo-Regular"/>
              </a:rPr>
              <a:t>) pop {</a:t>
            </a:r>
          </a:p>
          <a:p>
            <a:pPr marL="0" indent="0">
              <a:buNone/>
            </a:pPr>
            <a:r>
              <a:rPr lang="en-US" sz="1400" dirty="0">
                <a:solidFill>
                  <a:srgbClr val="000000"/>
                </a:solidFill>
                <a:latin typeface="Menlo-Regular"/>
              </a:rPr>
              <a:t>    </a:t>
            </a:r>
            <a:r>
              <a:rPr lang="en-US" sz="1400" dirty="0" err="1">
                <a:solidFill>
                  <a:srgbClr val="5C2699"/>
                </a:solidFill>
                <a:latin typeface="Menlo-Regular"/>
              </a:rPr>
              <a:t>NSNumber</a:t>
            </a:r>
            <a:r>
              <a:rPr lang="en-US" sz="1400" dirty="0">
                <a:solidFill>
                  <a:srgbClr val="000000"/>
                </a:solidFill>
                <a:latin typeface="Menlo-Regular"/>
              </a:rPr>
              <a:t> *</a:t>
            </a:r>
            <a:r>
              <a:rPr lang="en-US" sz="1400" dirty="0" err="1">
                <a:solidFill>
                  <a:srgbClr val="000000"/>
                </a:solidFill>
                <a:latin typeface="Menlo-Regular"/>
              </a:rPr>
              <a:t>numObject</a:t>
            </a:r>
            <a:r>
              <a:rPr lang="en-US" sz="1400" dirty="0">
                <a:solidFill>
                  <a:srgbClr val="000000"/>
                </a:solidFill>
                <a:latin typeface="Menlo-Regular"/>
              </a:rPr>
              <a:t> =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err="1">
                <a:solidFill>
                  <a:srgbClr val="2E0D6E"/>
                </a:solidFill>
                <a:latin typeface="Menlo-Regular"/>
              </a:rPr>
              <a:t>lastObject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if</a:t>
            </a:r>
            <a:r>
              <a:rPr lang="en-US" sz="1400" dirty="0">
                <a:solidFill>
                  <a:srgbClr val="000000"/>
                </a:solidFill>
                <a:latin typeface="Menlo-Regular"/>
              </a:rPr>
              <a:t>(</a:t>
            </a:r>
            <a:r>
              <a:rPr lang="en-US" sz="1400" dirty="0" err="1">
                <a:solidFill>
                  <a:srgbClr val="000000"/>
                </a:solidFill>
                <a:latin typeface="Menlo-Regular"/>
              </a:rPr>
              <a:t>numObject</a:t>
            </a: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err="1">
                <a:solidFill>
                  <a:srgbClr val="2E0D6E"/>
                </a:solidFill>
                <a:latin typeface="Menlo-Regular"/>
              </a:rPr>
              <a:t>removeLastObject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err="1">
                <a:solidFill>
                  <a:srgbClr val="2E0D6E"/>
                </a:solidFill>
                <a:latin typeface="Menlo-Regular"/>
              </a:rPr>
              <a:t>NSLog</a:t>
            </a:r>
            <a:r>
              <a:rPr lang="en-US" sz="1400" dirty="0">
                <a:solidFill>
                  <a:srgbClr val="000000"/>
                </a:solidFill>
                <a:latin typeface="Menlo-Regular"/>
              </a:rPr>
              <a:t>(</a:t>
            </a:r>
            <a:r>
              <a:rPr lang="en-US" sz="1400" dirty="0">
                <a:solidFill>
                  <a:srgbClr val="C41A16"/>
                </a:solidFill>
                <a:latin typeface="Menlo-Regular"/>
              </a:rPr>
              <a:t>@"</a:t>
            </a:r>
            <a:r>
              <a:rPr lang="en-US" sz="1400" dirty="0" err="1">
                <a:solidFill>
                  <a:srgbClr val="C41A16"/>
                </a:solidFill>
                <a:latin typeface="Menlo-Regular"/>
              </a:rPr>
              <a:t>poped</a:t>
            </a:r>
            <a:r>
              <a:rPr lang="en-US" sz="1400" dirty="0">
                <a:solidFill>
                  <a:srgbClr val="C41A16"/>
                </a:solidFill>
                <a:latin typeface="Menlo-Regular"/>
              </a:rPr>
              <a:t> %@"</a:t>
            </a:r>
            <a:r>
              <a:rPr lang="en-US" sz="1400" dirty="0">
                <a:solidFill>
                  <a:srgbClr val="000000"/>
                </a:solidFill>
                <a:latin typeface="Menlo-Regular"/>
              </a:rPr>
              <a:t>,</a:t>
            </a:r>
            <a:r>
              <a:rPr lang="en-US" sz="1400" dirty="0" err="1">
                <a:solidFill>
                  <a:srgbClr val="000000"/>
                </a:solidFill>
                <a:latin typeface="Menlo-Regular"/>
              </a:rPr>
              <a:t>numObject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000000"/>
                </a:solidFill>
                <a:latin typeface="Menlo-Regular"/>
              </a:rPr>
              <a:t>numObject</a:t>
            </a:r>
            <a:r>
              <a:rPr lang="en-US" sz="1400" dirty="0">
                <a:solidFill>
                  <a:srgbClr val="000000"/>
                </a:solidFill>
                <a:latin typeface="Menlo-Regular"/>
              </a:rPr>
              <a:t> </a:t>
            </a:r>
            <a:r>
              <a:rPr lang="en-US" sz="1400" dirty="0" err="1">
                <a:solidFill>
                  <a:srgbClr val="2E0D6E"/>
                </a:solidFill>
                <a:latin typeface="Menlo-Regular"/>
              </a:rPr>
              <a:t>doubleValue</a:t>
            </a:r>
            <a:r>
              <a:rPr lang="en-US" sz="1400" dirty="0">
                <a:solidFill>
                  <a:srgbClr val="000000"/>
                </a:solidFill>
                <a:latin typeface="Menlo-Regular"/>
              </a:rPr>
              <a:t>];</a:t>
            </a:r>
          </a:p>
          <a:p>
            <a:pPr marL="0" indent="0">
              <a:buNone/>
            </a:pPr>
            <a:r>
              <a:rPr lang="en-US" sz="1400" dirty="0">
                <a:solidFill>
                  <a:srgbClr val="000000"/>
                </a:solidFill>
                <a:latin typeface="Menlo-Regular"/>
              </a:rPr>
              <a:t>    </a:t>
            </a:r>
          </a:p>
          <a:p>
            <a:pPr marL="0" indent="0">
              <a:buNone/>
            </a:pPr>
            <a:r>
              <a:rPr lang="en-US" sz="1400" dirty="0">
                <a:solidFill>
                  <a:srgbClr val="000000"/>
                </a:solidFill>
                <a:latin typeface="Menlo-Regular"/>
              </a:rPr>
              <a:t>}</a:t>
            </a:r>
          </a:p>
          <a:p>
            <a:pPr marL="0" indent="0">
              <a:buNone/>
            </a:pPr>
            <a:r>
              <a:rPr lang="en-US" sz="1400" dirty="0">
                <a:solidFill>
                  <a:srgbClr val="AA0D91"/>
                </a:solidFill>
                <a:latin typeface="Menlo-Regular"/>
              </a:rPr>
              <a:t>@end</a:t>
            </a:r>
            <a:endParaRPr lang="en-US" sz="1400" dirty="0"/>
          </a:p>
        </p:txBody>
      </p:sp>
      <p:sp>
        <p:nvSpPr>
          <p:cNvPr id="11" name="Rectangle 10"/>
          <p:cNvSpPr/>
          <p:nvPr/>
        </p:nvSpPr>
        <p:spPr>
          <a:xfrm>
            <a:off x="381000" y="1295400"/>
            <a:ext cx="6400800" cy="4800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 name="Left Arrow 12"/>
          <p:cNvSpPr/>
          <p:nvPr/>
        </p:nvSpPr>
        <p:spPr>
          <a:xfrm>
            <a:off x="3962401" y="1981200"/>
            <a:ext cx="2819400" cy="2286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4" name="TextBox 13"/>
          <p:cNvSpPr txBox="1"/>
          <p:nvPr/>
        </p:nvSpPr>
        <p:spPr>
          <a:xfrm>
            <a:off x="6858000" y="1295401"/>
            <a:ext cx="2514600" cy="1783454"/>
          </a:xfrm>
          <a:prstGeom prst="rect">
            <a:avLst/>
          </a:prstGeom>
          <a:noFill/>
        </p:spPr>
        <p:txBody>
          <a:bodyPr wrap="square" lIns="91440" tIns="45720" rIns="91440" bIns="45720" rtlCol="0">
            <a:spAutoFit/>
          </a:bodyPr>
          <a:lstStyle/>
          <a:p>
            <a:r>
              <a:rPr lang="en-US" dirty="0" smtClean="0"/>
              <a:t>Objective-C </a:t>
            </a:r>
            <a:r>
              <a:rPr lang="en-US" dirty="0" err="1" smtClean="0"/>
              <a:t>stack.m</a:t>
            </a:r>
            <a:r>
              <a:rPr lang="en-US" dirty="0" smtClean="0"/>
              <a:t> file</a:t>
            </a:r>
          </a:p>
          <a:p>
            <a:r>
              <a:rPr lang="en-US" dirty="0" smtClean="0"/>
              <a:t> </a:t>
            </a:r>
          </a:p>
          <a:p>
            <a:r>
              <a:rPr lang="en-US" dirty="0" smtClean="0"/>
              <a:t>@synthesize creates getter and setter methods</a:t>
            </a:r>
          </a:p>
          <a:p>
            <a:r>
              <a:rPr lang="en-US" dirty="0" err="1"/>
              <a:t>a</a:t>
            </a:r>
            <a:r>
              <a:rPr lang="en-US" dirty="0" err="1" smtClean="0"/>
              <a:t>lloc</a:t>
            </a:r>
            <a:r>
              <a:rPr lang="en-US" dirty="0" smtClean="0"/>
              <a:t>: a class method</a:t>
            </a:r>
            <a:endParaRPr lang="en-US" dirty="0"/>
          </a:p>
        </p:txBody>
      </p:sp>
      <p:sp>
        <p:nvSpPr>
          <p:cNvPr id="17" name="Left Arrow 16"/>
          <p:cNvSpPr/>
          <p:nvPr/>
        </p:nvSpPr>
        <p:spPr>
          <a:xfrm>
            <a:off x="3962401" y="3505200"/>
            <a:ext cx="2819400" cy="2286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8" name="TextBox 17"/>
          <p:cNvSpPr txBox="1"/>
          <p:nvPr/>
        </p:nvSpPr>
        <p:spPr>
          <a:xfrm>
            <a:off x="6858000" y="3352801"/>
            <a:ext cx="2514600" cy="1477328"/>
          </a:xfrm>
          <a:prstGeom prst="rect">
            <a:avLst/>
          </a:prstGeom>
          <a:noFill/>
        </p:spPr>
        <p:txBody>
          <a:bodyPr wrap="square" lIns="91440" tIns="45720" rIns="91440" bIns="45720" rtlCol="0">
            <a:spAutoFit/>
          </a:bodyPr>
          <a:lstStyle/>
          <a:p>
            <a:r>
              <a:rPr lang="en-US" dirty="0" smtClean="0"/>
              <a:t>Method syntax</a:t>
            </a:r>
          </a:p>
          <a:p>
            <a:r>
              <a:rPr lang="en-US" dirty="0"/>
              <a:t>s</a:t>
            </a:r>
            <a:r>
              <a:rPr lang="en-US" dirty="0" smtClean="0"/>
              <a:t>elf: the instance itself</a:t>
            </a:r>
          </a:p>
          <a:p>
            <a:r>
              <a:rPr lang="en-US" dirty="0"/>
              <a:t>d</a:t>
            </a:r>
            <a:r>
              <a:rPr lang="en-US" dirty="0" smtClean="0"/>
              <a:t>ot notation to access</a:t>
            </a:r>
          </a:p>
          <a:p>
            <a:r>
              <a:rPr lang="en-US" dirty="0"/>
              <a:t>s</a:t>
            </a:r>
            <a:r>
              <a:rPr lang="en-US" dirty="0" smtClean="0"/>
              <a:t>etter and getter method</a:t>
            </a:r>
            <a:endParaRPr lang="en-US" dirty="0"/>
          </a:p>
        </p:txBody>
      </p:sp>
    </p:spTree>
    <p:extLst>
      <p:ext uri="{BB962C8B-B14F-4D97-AF65-F5344CB8AC3E}">
        <p14:creationId xmlns:p14="http://schemas.microsoft.com/office/powerpoint/2010/main" val="2319341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Message Syntax</a:t>
            </a:r>
            <a:endParaRPr lang="en-US" dirty="0"/>
          </a:p>
        </p:txBody>
      </p:sp>
      <p:sp>
        <p:nvSpPr>
          <p:cNvPr id="3" name="Content Placeholder 2"/>
          <p:cNvSpPr>
            <a:spLocks noGrp="1"/>
          </p:cNvSpPr>
          <p:nvPr>
            <p:ph idx="1"/>
          </p:nvPr>
        </p:nvSpPr>
        <p:spPr/>
        <p:txBody>
          <a:bodyPr/>
          <a:lstStyle/>
          <a:p>
            <a:r>
              <a:rPr lang="en-US" dirty="0" smtClean="0"/>
              <a:t>A square brace syntax</a:t>
            </a:r>
          </a:p>
          <a:p>
            <a:endParaRPr lang="en-US" sz="1600" dirty="0"/>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a:latin typeface="Menlo Regular"/>
                <a:cs typeface="Menlo Regular"/>
              </a:rPr>
              <a:t>message] </a:t>
            </a:r>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err="1">
                <a:latin typeface="Menlo Regular"/>
                <a:cs typeface="Menlo Regular"/>
              </a:rPr>
              <a:t>message:argument</a:t>
            </a:r>
            <a:r>
              <a:rPr lang="en-US" sz="2400" dirty="0">
                <a:latin typeface="Menlo Regular"/>
                <a:cs typeface="Menlo Regular"/>
              </a:rPr>
              <a:t>] </a:t>
            </a:r>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a:latin typeface="Menlo Regular"/>
                <a:cs typeface="Menlo Regular"/>
              </a:rPr>
              <a:t>message:arg1 :anonymousArg2] </a:t>
            </a:r>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a:latin typeface="Menlo Regular"/>
                <a:cs typeface="Menlo Regular"/>
              </a:rPr>
              <a:t>message:arg1 andArg:arg2]</a:t>
            </a:r>
          </a:p>
        </p:txBody>
      </p:sp>
      <p:sp>
        <p:nvSpPr>
          <p:cNvPr id="9" name="TextBox 8"/>
          <p:cNvSpPr txBox="1"/>
          <p:nvPr/>
        </p:nvSpPr>
        <p:spPr>
          <a:xfrm>
            <a:off x="381001" y="4953001"/>
            <a:ext cx="1703899" cy="646331"/>
          </a:xfrm>
          <a:prstGeom prst="rect">
            <a:avLst/>
          </a:prstGeom>
          <a:noFill/>
        </p:spPr>
        <p:txBody>
          <a:bodyPr wrap="none" lIns="91440" tIns="45720" rIns="91440" bIns="45720" rtlCol="0">
            <a:spAutoFit/>
          </a:bodyPr>
          <a:lstStyle/>
          <a:p>
            <a:r>
              <a:rPr lang="en-US" dirty="0" smtClean="0"/>
              <a:t>Object receiving </a:t>
            </a:r>
          </a:p>
          <a:p>
            <a:r>
              <a:rPr lang="en-US" dirty="0" smtClean="0"/>
              <a:t>the message</a:t>
            </a:r>
            <a:endParaRPr lang="en-US" dirty="0"/>
          </a:p>
        </p:txBody>
      </p:sp>
      <p:cxnSp>
        <p:nvCxnSpPr>
          <p:cNvPr id="11" name="Straight Arrow Connector 10"/>
          <p:cNvCxnSpPr/>
          <p:nvPr/>
        </p:nvCxnSpPr>
        <p:spPr>
          <a:xfrm flipV="1">
            <a:off x="1066801" y="44958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191000" y="4343400"/>
            <a:ext cx="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505201" y="4876801"/>
            <a:ext cx="1637851" cy="369332"/>
          </a:xfrm>
          <a:prstGeom prst="rect">
            <a:avLst/>
          </a:prstGeom>
          <a:noFill/>
        </p:spPr>
        <p:txBody>
          <a:bodyPr wrap="none" lIns="91440" tIns="45720" rIns="91440" bIns="45720" rtlCol="0">
            <a:spAutoFit/>
          </a:bodyPr>
          <a:lstStyle/>
          <a:p>
            <a:r>
              <a:rPr lang="en-US" dirty="0" smtClean="0"/>
              <a:t>Main argument</a:t>
            </a:r>
            <a:endParaRPr lang="en-US" dirty="0"/>
          </a:p>
        </p:txBody>
      </p:sp>
      <p:sp>
        <p:nvSpPr>
          <p:cNvPr id="16" name="TextBox 15"/>
          <p:cNvSpPr txBox="1"/>
          <p:nvPr/>
        </p:nvSpPr>
        <p:spPr>
          <a:xfrm>
            <a:off x="5943600" y="4800601"/>
            <a:ext cx="2969984" cy="369332"/>
          </a:xfrm>
          <a:prstGeom prst="rect">
            <a:avLst/>
          </a:prstGeom>
          <a:noFill/>
        </p:spPr>
        <p:txBody>
          <a:bodyPr wrap="none" lIns="91440" tIns="45720" rIns="91440" bIns="45720" rtlCol="0">
            <a:spAutoFit/>
          </a:bodyPr>
          <a:lstStyle/>
          <a:p>
            <a:r>
              <a:rPr lang="en-US" dirty="0" smtClean="0"/>
              <a:t>Subsequent named argument</a:t>
            </a:r>
            <a:endParaRPr lang="en-US" dirty="0"/>
          </a:p>
        </p:txBody>
      </p:sp>
      <p:cxnSp>
        <p:nvCxnSpPr>
          <p:cNvPr id="17" name="Straight Arrow Connector 16"/>
          <p:cNvCxnSpPr/>
          <p:nvPr/>
        </p:nvCxnSpPr>
        <p:spPr>
          <a:xfrm flipH="1" flipV="1">
            <a:off x="6019800" y="4343400"/>
            <a:ext cx="2286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38400" y="5410201"/>
            <a:ext cx="1531188" cy="369332"/>
          </a:xfrm>
          <a:prstGeom prst="rect">
            <a:avLst/>
          </a:prstGeom>
          <a:noFill/>
        </p:spPr>
        <p:txBody>
          <a:bodyPr wrap="none" lIns="91440" tIns="45720" rIns="91440" bIns="45720" rtlCol="0">
            <a:spAutoFit/>
          </a:bodyPr>
          <a:lstStyle/>
          <a:p>
            <a:r>
              <a:rPr lang="en-US" dirty="0" smtClean="0"/>
              <a:t>Message itself</a:t>
            </a:r>
            <a:endParaRPr lang="en-US" b="1" dirty="0">
              <a:solidFill>
                <a:srgbClr val="FF0000"/>
              </a:solidFill>
            </a:endParaRPr>
          </a:p>
        </p:txBody>
      </p:sp>
      <p:cxnSp>
        <p:nvCxnSpPr>
          <p:cNvPr id="19" name="Straight Arrow Connector 18"/>
          <p:cNvCxnSpPr/>
          <p:nvPr/>
        </p:nvCxnSpPr>
        <p:spPr>
          <a:xfrm flipV="1">
            <a:off x="2971800" y="4343400"/>
            <a:ext cx="0" cy="990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3840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Implementation</a:t>
            </a:r>
            <a:endParaRPr lang="en-US" dirty="0"/>
          </a:p>
        </p:txBody>
      </p:sp>
      <p:sp>
        <p:nvSpPr>
          <p:cNvPr id="3" name="Content Placeholder 2"/>
          <p:cNvSpPr>
            <a:spLocks noGrp="1"/>
          </p:cNvSpPr>
          <p:nvPr>
            <p:ph idx="1"/>
          </p:nvPr>
        </p:nvSpPr>
        <p:spPr>
          <a:xfrm>
            <a:off x="533400" y="1371600"/>
            <a:ext cx="6858000" cy="4876800"/>
          </a:xfrm>
        </p:spPr>
        <p:txBody>
          <a:bodyPr>
            <a:normAutofit lnSpcReduction="10000"/>
          </a:bodyPr>
          <a:lstStyle/>
          <a:p>
            <a:pPr marL="0" indent="0">
              <a:buNone/>
            </a:pPr>
            <a:r>
              <a:rPr lang="en-US" sz="1400" dirty="0">
                <a:solidFill>
                  <a:srgbClr val="643820"/>
                </a:solidFill>
                <a:latin typeface="Menlo-Regular"/>
              </a:rPr>
              <a:t>#include </a:t>
            </a:r>
            <a:r>
              <a:rPr lang="en-US" sz="1400" dirty="0">
                <a:solidFill>
                  <a:srgbClr val="C41A16"/>
                </a:solidFill>
                <a:latin typeface="Menlo-Regular"/>
              </a:rPr>
              <a:t>"</a:t>
            </a:r>
            <a:r>
              <a:rPr lang="en-US" sz="1400" dirty="0" err="1">
                <a:solidFill>
                  <a:srgbClr val="C41A16"/>
                </a:solidFill>
                <a:latin typeface="Menlo-Regular"/>
              </a:rPr>
              <a:t>stack.h</a:t>
            </a:r>
            <a:r>
              <a:rPr lang="en-US" sz="1400" dirty="0">
                <a:solidFill>
                  <a:srgbClr val="C41A16"/>
                </a:solidFill>
                <a:latin typeface="Menlo-Regular"/>
              </a:rPr>
              <a:t>"</a:t>
            </a:r>
            <a:endParaRPr lang="en-US" sz="1400" dirty="0">
              <a:solidFill>
                <a:srgbClr val="64382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Stack::Stack()</a:t>
            </a:r>
          </a:p>
          <a:p>
            <a:pPr marL="0" indent="0">
              <a:buNone/>
            </a:pPr>
            <a:r>
              <a:rPr lang="en-US" sz="1400" dirty="0">
                <a:solidFill>
                  <a:srgbClr val="000000"/>
                </a:solidFill>
                <a:latin typeface="Menlo-Regular"/>
              </a:rPr>
              <a:t>{</a:t>
            </a:r>
          </a:p>
          <a:p>
            <a:pPr marL="0" indent="0">
              <a:buNone/>
            </a:pPr>
            <a:r>
              <a:rPr lang="fr-FR" sz="1400" dirty="0">
                <a:solidFill>
                  <a:srgbClr val="000000"/>
                </a:solidFill>
                <a:latin typeface="Menlo-Regular"/>
              </a:rPr>
              <a:t>    index = </a:t>
            </a:r>
            <a:r>
              <a:rPr lang="fr-FR" sz="1400" dirty="0">
                <a:solidFill>
                  <a:srgbClr val="1C00CF"/>
                </a:solidFill>
                <a:latin typeface="Menlo-Regular"/>
              </a:rPr>
              <a:t>top</a:t>
            </a:r>
            <a:r>
              <a:rPr lang="fr-FR" sz="1400" dirty="0">
                <a:solidFill>
                  <a:srgbClr val="000000"/>
                </a:solidFill>
                <a:latin typeface="Menlo-Regular"/>
              </a:rPr>
              <a:t>;</a:t>
            </a:r>
          </a:p>
          <a:p>
            <a:pPr marL="0" indent="0">
              <a:buNone/>
            </a:pPr>
            <a:r>
              <a:rPr lang="fr-FR" sz="1400" dirty="0">
                <a:solidFill>
                  <a:srgbClr val="000000"/>
                </a:solidFill>
                <a:latin typeface="Menlo-Regular"/>
              </a:rPr>
              <a:t>}</a:t>
            </a:r>
          </a:p>
          <a:p>
            <a:pPr marL="0" indent="0">
              <a:buNone/>
            </a:pPr>
            <a:endParaRPr lang="fr-FR" sz="1400" dirty="0">
              <a:solidFill>
                <a:srgbClr val="000000"/>
              </a:solidFill>
              <a:latin typeface="Menlo-Regular"/>
            </a:endParaRPr>
          </a:p>
          <a:p>
            <a:pPr marL="0" indent="0">
              <a:buNone/>
            </a:pPr>
            <a:r>
              <a:rPr lang="fr-FR" sz="1400" dirty="0" err="1">
                <a:solidFill>
                  <a:srgbClr val="AA0D91"/>
                </a:solidFill>
                <a:latin typeface="Menlo-Regular"/>
              </a:rPr>
              <a:t>void</a:t>
            </a:r>
            <a:r>
              <a:rPr lang="fr-FR" sz="1400" dirty="0">
                <a:solidFill>
                  <a:srgbClr val="000000"/>
                </a:solidFill>
                <a:latin typeface="Menlo-Regular"/>
              </a:rPr>
              <a:t> </a:t>
            </a:r>
            <a:r>
              <a:rPr lang="fr-FR" sz="1400" dirty="0" err="1">
                <a:solidFill>
                  <a:srgbClr val="000000"/>
                </a:solidFill>
                <a:latin typeface="Menlo-Regular"/>
              </a:rPr>
              <a:t>Stack</a:t>
            </a:r>
            <a:r>
              <a:rPr lang="fr-FR" sz="1400" dirty="0">
                <a:solidFill>
                  <a:srgbClr val="000000"/>
                </a:solidFill>
                <a:latin typeface="Menlo-Regular"/>
              </a:rPr>
              <a:t>::push(</a:t>
            </a:r>
            <a:r>
              <a:rPr lang="fr-FR" sz="1400" dirty="0">
                <a:solidFill>
                  <a:srgbClr val="AA0D91"/>
                </a:solidFill>
                <a:latin typeface="Menlo-Regular"/>
              </a:rPr>
              <a:t>double</a:t>
            </a:r>
            <a:r>
              <a:rPr lang="fr-FR" sz="1400" dirty="0">
                <a:solidFill>
                  <a:srgbClr val="000000"/>
                </a:solidFill>
                <a:latin typeface="Menlo-Regular"/>
              </a:rPr>
              <a:t> x)</a:t>
            </a:r>
          </a:p>
          <a:p>
            <a:pPr marL="0" indent="0">
              <a:buNone/>
            </a:pPr>
            <a:r>
              <a:rPr lang="fr-FR" sz="1400" dirty="0">
                <a:solidFill>
                  <a:srgbClr val="000000"/>
                </a:solidFill>
                <a:latin typeface="Menlo-Regular"/>
              </a:rPr>
              <a:t>{</a:t>
            </a:r>
          </a:p>
          <a:p>
            <a:pPr marL="0" indent="0">
              <a:buNone/>
            </a:pPr>
            <a:r>
              <a:rPr lang="da-DK" sz="1400" dirty="0">
                <a:solidFill>
                  <a:srgbClr val="000000"/>
                </a:solidFill>
                <a:latin typeface="Menlo-Regular"/>
              </a:rPr>
              <a:t>    </a:t>
            </a:r>
            <a:r>
              <a:rPr lang="da-DK" sz="1400" dirty="0" err="1">
                <a:solidFill>
                  <a:srgbClr val="AA0D91"/>
                </a:solidFill>
                <a:latin typeface="Menlo-Regular"/>
              </a:rPr>
              <a:t>if</a:t>
            </a:r>
            <a:r>
              <a:rPr lang="da-DK" sz="1400" dirty="0">
                <a:solidFill>
                  <a:srgbClr val="000000"/>
                </a:solidFill>
                <a:latin typeface="Menlo-Regular"/>
              </a:rPr>
              <a:t>(!</a:t>
            </a:r>
            <a:r>
              <a:rPr lang="da-DK" sz="1400" dirty="0" err="1">
                <a:solidFill>
                  <a:srgbClr val="000000"/>
                </a:solidFill>
                <a:latin typeface="Menlo-Regular"/>
              </a:rPr>
              <a:t>is_full</a:t>
            </a:r>
            <a:r>
              <a:rPr lang="da-DK" sz="1400" dirty="0">
                <a:solidFill>
                  <a:srgbClr val="000000"/>
                </a:solidFill>
                <a:latin typeface="Menlo-Regular"/>
              </a:rPr>
              <a:t>())</a:t>
            </a:r>
          </a:p>
          <a:p>
            <a:pPr marL="0" indent="0">
              <a:buNone/>
            </a:pPr>
            <a:r>
              <a:rPr lang="da-DK" sz="1400" dirty="0">
                <a:solidFill>
                  <a:srgbClr val="000000"/>
                </a:solidFill>
                <a:latin typeface="Menlo-Regular"/>
              </a:rPr>
              <a:t>        </a:t>
            </a:r>
            <a:r>
              <a:rPr lang="da-DK" sz="1400" dirty="0" err="1">
                <a:solidFill>
                  <a:srgbClr val="000000"/>
                </a:solidFill>
                <a:latin typeface="Menlo-Regular"/>
              </a:rPr>
              <a:t>num</a:t>
            </a:r>
            <a:r>
              <a:rPr lang="da-DK" sz="1400" dirty="0">
                <a:solidFill>
                  <a:srgbClr val="000000"/>
                </a:solidFill>
                <a:latin typeface="Menlo-Regular"/>
              </a:rPr>
              <a:t>[top++] = x;</a:t>
            </a:r>
          </a:p>
          <a:p>
            <a:pPr marL="0" indent="0">
              <a:buNone/>
            </a:pPr>
            <a:r>
              <a:rPr lang="da-DK" sz="1400" dirty="0">
                <a:solidFill>
                  <a:srgbClr val="000000"/>
                </a:solidFill>
                <a:latin typeface="Menlo-Regular"/>
              </a:rPr>
              <a:t>}</a:t>
            </a:r>
          </a:p>
          <a:p>
            <a:pPr marL="0" indent="0">
              <a:buNone/>
            </a:pPr>
            <a:endParaRPr lang="da-DK" sz="1400" dirty="0">
              <a:solidFill>
                <a:srgbClr val="000000"/>
              </a:solidFill>
              <a:latin typeface="Menlo-Regular"/>
            </a:endParaRPr>
          </a:p>
          <a:p>
            <a:pPr marL="0" indent="0">
              <a:buNone/>
            </a:pPr>
            <a:r>
              <a:rPr lang="da-DK" sz="1400" dirty="0">
                <a:solidFill>
                  <a:srgbClr val="AA0D91"/>
                </a:solidFill>
                <a:latin typeface="Menlo-Regular"/>
              </a:rPr>
              <a:t>double</a:t>
            </a:r>
            <a:r>
              <a:rPr lang="da-DK" sz="1400" dirty="0">
                <a:solidFill>
                  <a:srgbClr val="000000"/>
                </a:solidFill>
                <a:latin typeface="Menlo-Regular"/>
              </a:rPr>
              <a:t> </a:t>
            </a:r>
            <a:r>
              <a:rPr lang="da-DK" sz="1400" dirty="0" err="1">
                <a:solidFill>
                  <a:srgbClr val="000000"/>
                </a:solidFill>
                <a:latin typeface="Menlo-Regular"/>
              </a:rPr>
              <a:t>Stack</a:t>
            </a:r>
            <a:r>
              <a:rPr lang="da-DK" sz="1400" dirty="0">
                <a:solidFill>
                  <a:srgbClr val="000000"/>
                </a:solidFill>
                <a:latin typeface="Menlo-Regular"/>
              </a:rPr>
              <a:t>::pop()</a:t>
            </a:r>
          </a:p>
          <a:p>
            <a:pPr marL="0" indent="0">
              <a:buNone/>
            </a:pPr>
            <a:r>
              <a:rPr lang="da-DK"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if</a:t>
            </a:r>
            <a:r>
              <a:rPr lang="en-US" sz="1400" dirty="0">
                <a:solidFill>
                  <a:srgbClr val="000000"/>
                </a:solidFill>
                <a:latin typeface="Menlo-Regular"/>
              </a:rPr>
              <a:t>(!</a:t>
            </a:r>
            <a:r>
              <a:rPr lang="en-US" sz="1400" dirty="0" err="1">
                <a:solidFill>
                  <a:srgbClr val="000000"/>
                </a:solidFill>
                <a:latin typeface="Menlo-Regular"/>
              </a:rPr>
              <a:t>is_empty</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000000"/>
                </a:solidFill>
                <a:latin typeface="Menlo-Regular"/>
              </a:rPr>
              <a:t>num</a:t>
            </a:r>
            <a:r>
              <a:rPr lang="en-US" sz="1400" dirty="0">
                <a:solidFill>
                  <a:srgbClr val="000000"/>
                </a:solidFill>
                <a:latin typeface="Menlo-Regular"/>
              </a:rPr>
              <a:t>[--top];</a:t>
            </a:r>
          </a:p>
          <a:p>
            <a:pPr marL="0" indent="0">
              <a:buNone/>
            </a:pPr>
            <a:r>
              <a:rPr lang="hu-HU" sz="1400" dirty="0">
                <a:solidFill>
                  <a:srgbClr val="000000"/>
                </a:solidFill>
                <a:latin typeface="Menlo-Regular"/>
              </a:rPr>
              <a:t>    </a:t>
            </a:r>
            <a:r>
              <a:rPr lang="hu-HU" sz="1400" dirty="0">
                <a:solidFill>
                  <a:srgbClr val="AA0D91"/>
                </a:solidFill>
                <a:latin typeface="Menlo-Regular"/>
              </a:rPr>
              <a:t>else</a:t>
            </a:r>
            <a:endParaRPr lang="hu-HU"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a:solidFill>
                  <a:srgbClr val="1C00CF"/>
                </a:solidFill>
                <a:latin typeface="Menlo-Regular"/>
              </a:rPr>
              <a:t>1</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p>
        </p:txBody>
      </p:sp>
      <p:sp>
        <p:nvSpPr>
          <p:cNvPr id="11" name="Rectangle 10"/>
          <p:cNvSpPr/>
          <p:nvPr/>
        </p:nvSpPr>
        <p:spPr>
          <a:xfrm>
            <a:off x="381000" y="1295400"/>
            <a:ext cx="6400800" cy="4800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7" name="Left Arrow 16"/>
          <p:cNvSpPr/>
          <p:nvPr/>
        </p:nvSpPr>
        <p:spPr>
          <a:xfrm>
            <a:off x="3962401" y="3048000"/>
            <a:ext cx="2819400" cy="2286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8" name="TextBox 17"/>
          <p:cNvSpPr txBox="1"/>
          <p:nvPr/>
        </p:nvSpPr>
        <p:spPr>
          <a:xfrm>
            <a:off x="6781800" y="2895601"/>
            <a:ext cx="2514600" cy="369332"/>
          </a:xfrm>
          <a:prstGeom prst="rect">
            <a:avLst/>
          </a:prstGeom>
          <a:noFill/>
        </p:spPr>
        <p:txBody>
          <a:bodyPr wrap="square" lIns="91440" tIns="45720" rIns="91440" bIns="45720" rtlCol="0">
            <a:spAutoFit/>
          </a:bodyPr>
          <a:lstStyle/>
          <a:p>
            <a:r>
              <a:rPr lang="en-US" dirty="0" smtClean="0"/>
              <a:t>Method syntax</a:t>
            </a:r>
          </a:p>
        </p:txBody>
      </p:sp>
    </p:spTree>
    <p:extLst>
      <p:ext uri="{BB962C8B-B14F-4D97-AF65-F5344CB8AC3E}">
        <p14:creationId xmlns:p14="http://schemas.microsoft.com/office/powerpoint/2010/main" val="973926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905000"/>
            <a:ext cx="8686802" cy="4572000"/>
          </a:xfrm>
        </p:spPr>
        <p:txBody>
          <a:bodyPr>
            <a:normAutofit/>
          </a:bodyPr>
          <a:lstStyle/>
          <a:p>
            <a:pPr>
              <a:buFont typeface="Wingdings" panose="05000000000000000000" pitchFamily="2" charset="2"/>
              <a:buChar char="q"/>
            </a:pPr>
            <a:r>
              <a:rPr lang="en-US" sz="4000" dirty="0">
                <a:ln w="0"/>
                <a:solidFill>
                  <a:schemeClr val="accent5">
                    <a:lumMod val="75000"/>
                  </a:schemeClr>
                </a:solidFill>
                <a:effectLst>
                  <a:reflection blurRad="6350" stA="53000" endA="300" endPos="35500" dir="5400000" sy="-90000" algn="bl" rotWithShape="0"/>
                </a:effectLst>
              </a:rPr>
              <a:t>I</a:t>
            </a:r>
            <a:r>
              <a:rPr lang="en-US" sz="4000" dirty="0" smtClean="0">
                <a:ln w="0"/>
                <a:solidFill>
                  <a:schemeClr val="accent5">
                    <a:lumMod val="75000"/>
                  </a:schemeClr>
                </a:solidFill>
                <a:effectLst>
                  <a:reflection blurRad="6350" stA="53000" endA="300" endPos="35500" dir="5400000" sy="-90000" algn="bl" rotWithShape="0"/>
                </a:effectLst>
              </a:rPr>
              <a:t>OS Overview</a:t>
            </a:r>
          </a:p>
          <a:p>
            <a:pPr>
              <a:buFont typeface="Wingdings" panose="05000000000000000000" pitchFamily="2" charset="2"/>
              <a:buChar char="q"/>
            </a:pPr>
            <a:r>
              <a:rPr lang="en-US" sz="4000" dirty="0" smtClean="0">
                <a:ln w="0"/>
                <a:solidFill>
                  <a:schemeClr val="accent5">
                    <a:lumMod val="75000"/>
                  </a:schemeClr>
                </a:solidFill>
                <a:effectLst>
                  <a:reflection blurRad="6350" stA="53000" endA="300" endPos="35500" dir="5400000" sy="-90000" algn="bl" rotWithShape="0"/>
                </a:effectLst>
              </a:rPr>
              <a:t>Introduction to Objective-C</a:t>
            </a:r>
          </a:p>
          <a:p>
            <a:pPr>
              <a:buFont typeface="Wingdings" panose="05000000000000000000" pitchFamily="2" charset="2"/>
              <a:buChar char="q"/>
            </a:pPr>
            <a:r>
              <a:rPr lang="en-US" sz="4000" dirty="0" smtClean="0">
                <a:ln w="0"/>
                <a:solidFill>
                  <a:schemeClr val="accent5">
                    <a:lumMod val="75000"/>
                  </a:schemeClr>
                </a:solidFill>
                <a:effectLst>
                  <a:reflection blurRad="6350" stA="53000" endA="300" endPos="35500" dir="5400000" sy="-90000" algn="bl" rotWithShape="0"/>
                </a:effectLst>
              </a:rPr>
              <a:t>Understand of Model-View-Controller</a:t>
            </a:r>
          </a:p>
          <a:p>
            <a:pPr>
              <a:buFont typeface="Wingdings" panose="05000000000000000000" pitchFamily="2" charset="2"/>
              <a:buChar char="q"/>
            </a:pPr>
            <a:r>
              <a:rPr lang="en-US" sz="4000" dirty="0">
                <a:ln w="0"/>
                <a:solidFill>
                  <a:schemeClr val="accent5">
                    <a:lumMod val="75000"/>
                  </a:schemeClr>
                </a:solidFill>
                <a:effectLst>
                  <a:reflection blurRad="6350" stA="53000" endA="300" endPos="35500" dir="5400000" sy="-90000" algn="bl" rotWithShape="0"/>
                </a:effectLst>
              </a:rPr>
              <a:t>Managing Memory with </a:t>
            </a:r>
            <a:r>
              <a:rPr lang="en-US" sz="4000" dirty="0" smtClean="0">
                <a:ln w="0"/>
                <a:solidFill>
                  <a:schemeClr val="accent5">
                    <a:lumMod val="75000"/>
                  </a:schemeClr>
                </a:solidFill>
                <a:effectLst>
                  <a:reflection blurRad="6350" stA="53000" endA="300" endPos="35500" dir="5400000" sy="-90000" algn="bl" rotWithShape="0"/>
                </a:effectLst>
              </a:rPr>
              <a:t>ARC</a:t>
            </a:r>
          </a:p>
          <a:p>
            <a:pPr>
              <a:buFont typeface="Wingdings" panose="05000000000000000000" pitchFamily="2" charset="2"/>
              <a:buChar char="q"/>
            </a:pPr>
            <a:r>
              <a:rPr lang="en-US" sz="4000" dirty="0" smtClean="0">
                <a:ln w="0"/>
                <a:solidFill>
                  <a:schemeClr val="accent5">
                    <a:lumMod val="75000"/>
                  </a:schemeClr>
                </a:solidFill>
                <a:effectLst>
                  <a:reflection blurRad="6350" stA="53000" endA="300" endPos="35500" dir="5400000" sy="-90000" algn="bl" rotWithShape="0"/>
                </a:effectLst>
              </a:rPr>
              <a:t>X Code Environment</a:t>
            </a:r>
          </a:p>
        </p:txBody>
      </p:sp>
      <p:sp>
        <p:nvSpPr>
          <p:cNvPr id="4" name="Rectangle 3"/>
          <p:cNvSpPr/>
          <p:nvPr/>
        </p:nvSpPr>
        <p:spPr>
          <a:xfrm>
            <a:off x="2786894" y="457200"/>
            <a:ext cx="3570208"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Module 01</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461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Objective-C Categories and Extensions</a:t>
            </a:r>
            <a:endParaRPr lang="en-US" dirty="0"/>
          </a:p>
        </p:txBody>
      </p:sp>
      <p:sp>
        <p:nvSpPr>
          <p:cNvPr id="3" name="Content Placeholder 2"/>
          <p:cNvSpPr>
            <a:spLocks noGrp="1"/>
          </p:cNvSpPr>
          <p:nvPr>
            <p:ph idx="1"/>
          </p:nvPr>
        </p:nvSpPr>
        <p:spPr>
          <a:xfrm>
            <a:off x="457200" y="1524001"/>
            <a:ext cx="8229600" cy="2286000"/>
          </a:xfrm>
        </p:spPr>
        <p:txBody>
          <a:bodyPr>
            <a:normAutofit fontScale="70000" lnSpcReduction="20000"/>
          </a:bodyPr>
          <a:lstStyle/>
          <a:p>
            <a:r>
              <a:rPr lang="en-US" sz="2800" dirty="0"/>
              <a:t>Categories allows new methods to be added to existing class without using subclass</a:t>
            </a:r>
          </a:p>
          <a:p>
            <a:pPr lvl="1"/>
            <a:r>
              <a:rPr lang="en-US" sz="2400" dirty="0"/>
              <a:t>category name is listed within parentheses after the class name and the superclass isn’t mentioned</a:t>
            </a:r>
          </a:p>
          <a:p>
            <a:r>
              <a:rPr lang="en-US" sz="2800" dirty="0"/>
              <a:t>Class extensions are like anonymous categories</a:t>
            </a:r>
          </a:p>
          <a:p>
            <a:pPr lvl="1"/>
            <a:r>
              <a:rPr lang="en-US" sz="2400" dirty="0"/>
              <a:t>@interface </a:t>
            </a:r>
            <a:r>
              <a:rPr lang="en-US" sz="2400" dirty="0" err="1"/>
              <a:t>MyClass</a:t>
            </a:r>
            <a:r>
              <a:rPr lang="en-US" sz="2400" dirty="0"/>
              <a:t> ()  </a:t>
            </a:r>
          </a:p>
          <a:p>
            <a:pPr lvl="1"/>
            <a:r>
              <a:rPr lang="en-US" sz="2400" dirty="0"/>
              <a:t>Methods must be implemented in the main @implementation block for the corresponding class</a:t>
            </a:r>
          </a:p>
        </p:txBody>
      </p:sp>
      <p:sp>
        <p:nvSpPr>
          <p:cNvPr id="7" name="Rectangle 6"/>
          <p:cNvSpPr/>
          <p:nvPr/>
        </p:nvSpPr>
        <p:spPr>
          <a:xfrm>
            <a:off x="457200" y="3733800"/>
            <a:ext cx="40386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 name="Content Placeholder 2"/>
          <p:cNvSpPr txBox="1">
            <a:spLocks/>
          </p:cNvSpPr>
          <p:nvPr/>
        </p:nvSpPr>
        <p:spPr>
          <a:xfrm>
            <a:off x="609601" y="3962400"/>
            <a:ext cx="3810000" cy="1676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643820"/>
                </a:solidFill>
                <a:latin typeface="Menlo-Regular"/>
              </a:rPr>
              <a:t>#import </a:t>
            </a:r>
            <a:r>
              <a:rPr lang="en-US" sz="1400" dirty="0">
                <a:solidFill>
                  <a:srgbClr val="C41A16"/>
                </a:solidFill>
                <a:latin typeface="Menlo-Regular"/>
              </a:rPr>
              <a:t>&lt;Foundation/</a:t>
            </a:r>
            <a:r>
              <a:rPr lang="en-US" sz="1400" dirty="0" err="1">
                <a:solidFill>
                  <a:srgbClr val="C41A16"/>
                </a:solidFill>
                <a:latin typeface="Menlo-Regular"/>
              </a:rPr>
              <a:t>Foundation.h</a:t>
            </a:r>
            <a:r>
              <a:rPr lang="en-US" sz="1400" dirty="0">
                <a:solidFill>
                  <a:srgbClr val="C41A16"/>
                </a:solidFill>
                <a:latin typeface="Menlo-Regular"/>
              </a:rPr>
              <a:t>&gt;</a:t>
            </a:r>
            <a:endParaRPr lang="en-US" sz="1400" dirty="0">
              <a:solidFill>
                <a:srgbClr val="643820"/>
              </a:solidFill>
              <a:latin typeface="Menlo-Regular"/>
            </a:endParaRPr>
          </a:p>
          <a:p>
            <a:pPr marL="0" indent="0">
              <a:buNone/>
            </a:pPr>
            <a:r>
              <a:rPr lang="en-US" sz="1400" dirty="0">
                <a:solidFill>
                  <a:srgbClr val="643820"/>
                </a:solidFill>
                <a:latin typeface="Menlo-Regular"/>
              </a:rPr>
              <a:t>#import </a:t>
            </a:r>
            <a:r>
              <a:rPr lang="en-US" sz="1400" dirty="0">
                <a:solidFill>
                  <a:srgbClr val="C41A16"/>
                </a:solidFill>
                <a:latin typeface="Menlo-Regular"/>
              </a:rPr>
              <a:t>"</a:t>
            </a:r>
            <a:r>
              <a:rPr lang="en-US" sz="1400" dirty="0" err="1">
                <a:solidFill>
                  <a:srgbClr val="C41A16"/>
                </a:solidFill>
                <a:latin typeface="Menlo-Regular"/>
              </a:rPr>
              <a:t>Stack.h</a:t>
            </a:r>
            <a:r>
              <a:rPr lang="en-US" sz="1400" dirty="0">
                <a:solidFill>
                  <a:srgbClr val="C41A16"/>
                </a:solidFill>
                <a:latin typeface="Menlo-Regular"/>
              </a:rPr>
              <a:t>"</a:t>
            </a:r>
            <a:endParaRPr lang="en-US" sz="1400" dirty="0">
              <a:solidFill>
                <a:srgbClr val="643820"/>
              </a:solidFill>
              <a:latin typeface="Menlo-Regular"/>
            </a:endParaRPr>
          </a:p>
          <a:p>
            <a:pPr marL="0" indent="0">
              <a:buNone/>
            </a:pPr>
            <a:r>
              <a:rPr lang="en-US" sz="1400" dirty="0">
                <a:solidFill>
                  <a:srgbClr val="AA0D91"/>
                </a:solidFill>
                <a:latin typeface="Menlo-Regular"/>
              </a:rPr>
              <a:t>@interface</a:t>
            </a:r>
            <a:r>
              <a:rPr lang="en-US" sz="1400" dirty="0">
                <a:solidFill>
                  <a:srgbClr val="000000"/>
                </a:solidFill>
                <a:latin typeface="Menlo-Regular"/>
              </a:rPr>
              <a:t> Stack (</a:t>
            </a:r>
            <a:r>
              <a:rPr lang="en-US" sz="1400" dirty="0" err="1">
                <a:solidFill>
                  <a:srgbClr val="000000"/>
                </a:solidFill>
                <a:latin typeface="Menlo-Regular"/>
              </a:rPr>
              <a:t>emptyFull</a:t>
            </a: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isEmpty</a:t>
            </a:r>
            <a:r>
              <a:rPr lang="en-US" sz="1400" dirty="0">
                <a:solidFill>
                  <a:srgbClr val="000000"/>
                </a:solidFill>
                <a:latin typeface="Menlo-Regular"/>
              </a:rPr>
              <a:t>;</a:t>
            </a:r>
          </a:p>
          <a:p>
            <a:pPr marL="0" indent="0">
              <a:buNone/>
            </a:pPr>
            <a:r>
              <a:rPr lang="en-US" sz="1400" dirty="0">
                <a:solidFill>
                  <a:srgbClr val="000000"/>
                </a:solidFill>
                <a:latin typeface="Menlo-Regular"/>
              </a:rPr>
              <a:t>-(</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isFull</a:t>
            </a:r>
            <a:r>
              <a:rPr lang="en-US" sz="1400" dirty="0">
                <a:solidFill>
                  <a:srgbClr val="000000"/>
                </a:solidFill>
                <a:latin typeface="Menlo-Regular"/>
              </a:rPr>
              <a:t>;</a:t>
            </a:r>
          </a:p>
          <a:p>
            <a:pPr marL="0" indent="0">
              <a:buNone/>
            </a:pPr>
            <a:r>
              <a:rPr lang="en-US" sz="1400" dirty="0">
                <a:solidFill>
                  <a:srgbClr val="AA0D91"/>
                </a:solidFill>
                <a:latin typeface="Menlo-Regular"/>
              </a:rPr>
              <a:t>@end</a:t>
            </a:r>
            <a:endParaRPr lang="en-US" sz="1400" dirty="0">
              <a:solidFill>
                <a:srgbClr val="643820"/>
              </a:solidFill>
              <a:latin typeface="Menlo-Regular"/>
            </a:endParaRPr>
          </a:p>
        </p:txBody>
      </p:sp>
      <p:sp>
        <p:nvSpPr>
          <p:cNvPr id="9" name="Rectangle 8"/>
          <p:cNvSpPr/>
          <p:nvPr/>
        </p:nvSpPr>
        <p:spPr>
          <a:xfrm>
            <a:off x="4648200" y="3733800"/>
            <a:ext cx="40386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 name="Content Placeholder 2"/>
          <p:cNvSpPr txBox="1">
            <a:spLocks/>
          </p:cNvSpPr>
          <p:nvPr/>
        </p:nvSpPr>
        <p:spPr>
          <a:xfrm>
            <a:off x="4800600" y="3886200"/>
            <a:ext cx="3810000" cy="19812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643820"/>
                </a:solidFill>
                <a:latin typeface="Menlo-Regular"/>
              </a:rPr>
              <a:t>#import </a:t>
            </a:r>
            <a:r>
              <a:rPr lang="en-US" sz="1400" dirty="0">
                <a:solidFill>
                  <a:srgbClr val="C41A16"/>
                </a:solidFill>
                <a:latin typeface="Menlo-Regular"/>
              </a:rPr>
              <a:t>"</a:t>
            </a:r>
            <a:r>
              <a:rPr lang="en-US" sz="1400" dirty="0" err="1">
                <a:solidFill>
                  <a:srgbClr val="C41A16"/>
                </a:solidFill>
                <a:latin typeface="Menlo-Regular"/>
              </a:rPr>
              <a:t>StackExt.h</a:t>
            </a:r>
            <a:r>
              <a:rPr lang="en-US" sz="1400" dirty="0">
                <a:solidFill>
                  <a:srgbClr val="C41A16"/>
                </a:solidFill>
                <a:latin typeface="Menlo-Regular"/>
              </a:rPr>
              <a:t>"</a:t>
            </a:r>
            <a:endParaRPr lang="en-US" sz="1400" dirty="0">
              <a:solidFill>
                <a:srgbClr val="643820"/>
              </a:solidFill>
              <a:latin typeface="Menlo-Regular"/>
            </a:endParaRPr>
          </a:p>
          <a:p>
            <a:pPr marL="0" indent="0">
              <a:buNone/>
            </a:pPr>
            <a:r>
              <a:rPr lang="en-US" sz="1400" dirty="0">
                <a:solidFill>
                  <a:srgbClr val="643820"/>
                </a:solidFill>
                <a:latin typeface="Menlo-Regular"/>
              </a:rPr>
              <a:t>#define STACK_CAP </a:t>
            </a:r>
            <a:r>
              <a:rPr lang="en-US" sz="1400" dirty="0">
                <a:solidFill>
                  <a:srgbClr val="1C00CF"/>
                </a:solidFill>
                <a:latin typeface="Menlo-Regular"/>
              </a:rPr>
              <a:t>100</a:t>
            </a:r>
            <a:endParaRPr lang="en-US" sz="1400" dirty="0">
              <a:solidFill>
                <a:srgbClr val="64382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AA0D91"/>
                </a:solidFill>
                <a:latin typeface="Menlo-Regular"/>
              </a:rPr>
              <a:t>@implementation</a:t>
            </a:r>
            <a:r>
              <a:rPr lang="en-US" sz="1400" dirty="0">
                <a:solidFill>
                  <a:srgbClr val="000000"/>
                </a:solidFill>
                <a:latin typeface="Menlo-Regular"/>
              </a:rPr>
              <a:t> Stack(</a:t>
            </a:r>
            <a:r>
              <a:rPr lang="en-US" sz="1400" dirty="0" err="1">
                <a:solidFill>
                  <a:srgbClr val="000000"/>
                </a:solidFill>
                <a:latin typeface="Menlo-Regular"/>
              </a:rPr>
              <a:t>emptyFull</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isEmpty</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a:solidFill>
                  <a:srgbClr val="2E0D6E"/>
                </a:solidFill>
                <a:latin typeface="Menlo-Regular"/>
              </a:rPr>
              <a:t>count</a:t>
            </a:r>
            <a:r>
              <a:rPr lang="en-US" sz="1400" dirty="0">
                <a:solidFill>
                  <a:srgbClr val="000000"/>
                </a:solidFill>
                <a:latin typeface="Menlo-Regular"/>
              </a:rPr>
              <a:t>]==</a:t>
            </a:r>
            <a:r>
              <a:rPr lang="en-US" sz="1400" dirty="0">
                <a:solidFill>
                  <a:srgbClr val="1C00CF"/>
                </a:solidFill>
                <a:latin typeface="Menlo-Regular"/>
              </a:rPr>
              <a:t>0</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isFull</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a:solidFill>
                  <a:srgbClr val="2E0D6E"/>
                </a:solidFill>
                <a:latin typeface="Menlo-Regular"/>
              </a:rPr>
              <a:t>count</a:t>
            </a:r>
            <a:r>
              <a:rPr lang="en-US" sz="1400" dirty="0">
                <a:solidFill>
                  <a:srgbClr val="000000"/>
                </a:solidFill>
                <a:latin typeface="Menlo-Regular"/>
              </a:rPr>
              <a:t>]==</a:t>
            </a:r>
            <a:r>
              <a:rPr lang="en-US" sz="1400" dirty="0">
                <a:solidFill>
                  <a:srgbClr val="643820"/>
                </a:solidFill>
                <a:latin typeface="Menlo-Regular"/>
              </a:rPr>
              <a:t>STACK_CAP</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r>
              <a:rPr lang="en-US" sz="1400" dirty="0">
                <a:solidFill>
                  <a:srgbClr val="AA0D91"/>
                </a:solidFill>
                <a:latin typeface="Menlo-Regular"/>
              </a:rPr>
              <a:t>@end</a:t>
            </a:r>
            <a:endParaRPr lang="en-US" sz="1400" dirty="0">
              <a:solidFill>
                <a:srgbClr val="643820"/>
              </a:solidFill>
              <a:latin typeface="Menlo-Regular"/>
            </a:endParaRPr>
          </a:p>
        </p:txBody>
      </p:sp>
      <p:sp>
        <p:nvSpPr>
          <p:cNvPr id="11" name="TextBox 10"/>
          <p:cNvSpPr txBox="1"/>
          <p:nvPr/>
        </p:nvSpPr>
        <p:spPr>
          <a:xfrm>
            <a:off x="1524000" y="5943601"/>
            <a:ext cx="1150713" cy="369332"/>
          </a:xfrm>
          <a:prstGeom prst="rect">
            <a:avLst/>
          </a:prstGeom>
          <a:noFill/>
        </p:spPr>
        <p:txBody>
          <a:bodyPr wrap="none" lIns="91440" tIns="45720" rIns="91440" bIns="45720" rtlCol="0">
            <a:spAutoFit/>
          </a:bodyPr>
          <a:lstStyle/>
          <a:p>
            <a:r>
              <a:rPr lang="en-US" dirty="0" err="1" smtClean="0"/>
              <a:t>StackExt.h</a:t>
            </a:r>
            <a:endParaRPr lang="en-US" dirty="0"/>
          </a:p>
        </p:txBody>
      </p:sp>
      <p:cxnSp>
        <p:nvCxnSpPr>
          <p:cNvPr id="12" name="Straight Arrow Connector 11"/>
          <p:cNvCxnSpPr/>
          <p:nvPr/>
        </p:nvCxnSpPr>
        <p:spPr>
          <a:xfrm flipV="1">
            <a:off x="2133600" y="5562600"/>
            <a:ext cx="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553201" y="5943601"/>
            <a:ext cx="1213831" cy="369332"/>
          </a:xfrm>
          <a:prstGeom prst="rect">
            <a:avLst/>
          </a:prstGeom>
          <a:noFill/>
        </p:spPr>
        <p:txBody>
          <a:bodyPr wrap="none" lIns="91440" tIns="45720" rIns="91440" bIns="45720" rtlCol="0">
            <a:spAutoFit/>
          </a:bodyPr>
          <a:lstStyle/>
          <a:p>
            <a:r>
              <a:rPr lang="en-US" dirty="0" err="1" smtClean="0"/>
              <a:t>StackExt.m</a:t>
            </a:r>
            <a:endParaRPr lang="en-US" dirty="0"/>
          </a:p>
        </p:txBody>
      </p:sp>
      <p:cxnSp>
        <p:nvCxnSpPr>
          <p:cNvPr id="14" name="Straight Arrow Connector 13"/>
          <p:cNvCxnSpPr/>
          <p:nvPr/>
        </p:nvCxnSpPr>
        <p:spPr>
          <a:xfrm flipV="1">
            <a:off x="7239000" y="5562600"/>
            <a:ext cx="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6647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Protocols</a:t>
            </a:r>
            <a:endParaRPr lang="en-US" dirty="0"/>
          </a:p>
        </p:txBody>
      </p:sp>
      <p:sp>
        <p:nvSpPr>
          <p:cNvPr id="3" name="Content Placeholder 2"/>
          <p:cNvSpPr>
            <a:spLocks noGrp="1"/>
          </p:cNvSpPr>
          <p:nvPr>
            <p:ph idx="1"/>
          </p:nvPr>
        </p:nvSpPr>
        <p:spPr>
          <a:xfrm>
            <a:off x="457200" y="1524002"/>
            <a:ext cx="4343400" cy="4648199"/>
          </a:xfrm>
        </p:spPr>
        <p:txBody>
          <a:bodyPr>
            <a:normAutofit fontScale="85000" lnSpcReduction="10000"/>
          </a:bodyPr>
          <a:lstStyle/>
          <a:p>
            <a:r>
              <a:rPr lang="en-US" sz="2400" dirty="0"/>
              <a:t>Class and category interfaces declare methods that are associated with a particular class</a:t>
            </a:r>
          </a:p>
          <a:p>
            <a:r>
              <a:rPr lang="en-US" sz="2400" dirty="0"/>
              <a:t>protocols declare methods that are independent of any specific class</a:t>
            </a:r>
          </a:p>
          <a:p>
            <a:r>
              <a:rPr lang="en-US" sz="2400" dirty="0"/>
              <a:t>Protocols declare methods that can be implemented by any class. Protocols are useful in at least three situations:</a:t>
            </a:r>
          </a:p>
          <a:p>
            <a:pPr lvl="1"/>
            <a:r>
              <a:rPr lang="en-US" sz="2100" dirty="0"/>
              <a:t>To declare methods that others are expected to implement</a:t>
            </a:r>
          </a:p>
          <a:p>
            <a:pPr lvl="1"/>
            <a:r>
              <a:rPr lang="en-US" sz="2100" dirty="0"/>
              <a:t>To declare the interface to an object while concealing its class</a:t>
            </a:r>
          </a:p>
          <a:p>
            <a:pPr lvl="1"/>
            <a:r>
              <a:rPr lang="en-US" sz="2100" dirty="0"/>
              <a:t>To capture similarities among classes that are not hierarchically related</a:t>
            </a:r>
          </a:p>
        </p:txBody>
      </p:sp>
      <p:sp>
        <p:nvSpPr>
          <p:cNvPr id="13" name="Content Placeholder 2"/>
          <p:cNvSpPr txBox="1">
            <a:spLocks/>
          </p:cNvSpPr>
          <p:nvPr/>
        </p:nvSpPr>
        <p:spPr>
          <a:xfrm>
            <a:off x="4876801" y="1600200"/>
            <a:ext cx="44196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@protocol</a:t>
            </a:r>
            <a:r>
              <a:rPr lang="en-US" sz="1200" dirty="0">
                <a:solidFill>
                  <a:srgbClr val="000000"/>
                </a:solidFill>
                <a:latin typeface="Menlo-Regular"/>
              </a:rPr>
              <a:t> </a:t>
            </a:r>
            <a:r>
              <a:rPr lang="en-US" sz="1200" dirty="0" err="1">
                <a:solidFill>
                  <a:srgbClr val="000000"/>
                </a:solidFill>
                <a:latin typeface="Menlo-Regular"/>
              </a:rPr>
              <a:t>MyXMLSupport</a:t>
            </a:r>
            <a:endParaRPr lang="en-US" sz="1200" dirty="0">
              <a:solidFill>
                <a:srgbClr val="000000"/>
              </a:solidFill>
              <a:latin typeface="Menlo-Regular"/>
            </a:endParaRPr>
          </a:p>
          <a:p>
            <a:pPr marL="0" indent="0">
              <a:buNone/>
            </a:pPr>
            <a:r>
              <a:rPr lang="en-US" sz="1200" dirty="0">
                <a:solidFill>
                  <a:srgbClr val="AA0D91"/>
                </a:solidFill>
                <a:latin typeface="Menlo-Regular"/>
              </a:rPr>
              <a:t>@required</a:t>
            </a:r>
            <a:endParaRPr lang="en-US" sz="1200" dirty="0">
              <a:solidFill>
                <a:srgbClr val="000000"/>
              </a:solidFill>
              <a:latin typeface="Menlo-Regular"/>
            </a:endParaRP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 </a:t>
            </a:r>
            <a:r>
              <a:rPr lang="en-US" sz="1200" dirty="0" err="1">
                <a:solidFill>
                  <a:srgbClr val="000000"/>
                </a:solidFill>
                <a:latin typeface="Menlo-Regular"/>
              </a:rPr>
              <a:t>initFromXMLRepresentation</a:t>
            </a:r>
            <a:r>
              <a:rPr lang="en-US" sz="1200" dirty="0">
                <a:solidFill>
                  <a:srgbClr val="000000"/>
                </a:solidFill>
                <a:latin typeface="Menlo-Regular"/>
              </a:rPr>
              <a:t>:(</a:t>
            </a:r>
            <a:r>
              <a:rPr lang="en-US" sz="1200" dirty="0" err="1">
                <a:solidFill>
                  <a:srgbClr val="000000"/>
                </a:solidFill>
                <a:latin typeface="Menlo-Regular"/>
              </a:rPr>
              <a:t>NSXMLElement</a:t>
            </a:r>
            <a:r>
              <a:rPr lang="en-US" sz="1200" dirty="0">
                <a:solidFill>
                  <a:srgbClr val="000000"/>
                </a:solidFill>
                <a:latin typeface="Menlo-Regular"/>
              </a:rPr>
              <a:t> *)</a:t>
            </a:r>
            <a:r>
              <a:rPr lang="en-US" sz="1200" dirty="0" err="1">
                <a:solidFill>
                  <a:srgbClr val="000000"/>
                </a:solidFill>
                <a:latin typeface="Menlo-Regular"/>
              </a:rPr>
              <a:t>XMLElement</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a:solidFill>
                  <a:srgbClr val="000000"/>
                </a:solidFill>
                <a:latin typeface="Menlo-Regular"/>
              </a:rPr>
              <a:t>NSXMLElement</a:t>
            </a:r>
            <a:r>
              <a:rPr lang="en-US" sz="1200" dirty="0">
                <a:solidFill>
                  <a:srgbClr val="000000"/>
                </a:solidFill>
                <a:latin typeface="Menlo-Regular"/>
              </a:rPr>
              <a:t> *)</a:t>
            </a:r>
            <a:r>
              <a:rPr lang="en-US" sz="1200" dirty="0" err="1">
                <a:solidFill>
                  <a:srgbClr val="000000"/>
                </a:solidFill>
                <a:latin typeface="Menlo-Regular"/>
              </a:rPr>
              <a:t>XMLRepresentation</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@optional</a:t>
            </a:r>
            <a:endParaRPr lang="en-US" sz="1200" dirty="0">
              <a:solidFill>
                <a:srgbClr val="000000"/>
              </a:solidFill>
              <a:latin typeface="Menlo-Regular"/>
            </a:endParaRP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a:t>
            </a:r>
            <a:r>
              <a:rPr lang="en-US" sz="1200" dirty="0" err="1">
                <a:solidFill>
                  <a:srgbClr val="000000"/>
                </a:solidFill>
                <a:latin typeface="Menlo-Regular"/>
              </a:rPr>
              <a:t>anOptionalMethod</a:t>
            </a:r>
            <a:r>
              <a:rPr lang="en-US" sz="1200" dirty="0">
                <a:solidFill>
                  <a:srgbClr val="000000"/>
                </a:solidFill>
                <a:latin typeface="Menlo-Regular"/>
              </a:rPr>
              <a:t>;</a:t>
            </a:r>
          </a:p>
          <a:p>
            <a:pPr marL="0" indent="0">
              <a:buNone/>
            </a:pPr>
            <a:r>
              <a:rPr lang="en-US" sz="1200" dirty="0">
                <a:solidFill>
                  <a:srgbClr val="AA0D91"/>
                </a:solidFill>
                <a:latin typeface="Menlo-Regular"/>
              </a:rPr>
              <a:t>@end</a:t>
            </a:r>
            <a:endParaRPr lang="en-US" sz="1200" dirty="0"/>
          </a:p>
        </p:txBody>
      </p:sp>
      <p:sp>
        <p:nvSpPr>
          <p:cNvPr id="14" name="Rectangle 13"/>
          <p:cNvSpPr/>
          <p:nvPr/>
        </p:nvSpPr>
        <p:spPr>
          <a:xfrm>
            <a:off x="4876800" y="1600200"/>
            <a:ext cx="41148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5" name="Rectangle 14"/>
          <p:cNvSpPr/>
          <p:nvPr/>
        </p:nvSpPr>
        <p:spPr>
          <a:xfrm>
            <a:off x="4876800" y="3810000"/>
            <a:ext cx="4114800" cy="10668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6" name="Content Placeholder 2"/>
          <p:cNvSpPr txBox="1">
            <a:spLocks/>
          </p:cNvSpPr>
          <p:nvPr/>
        </p:nvSpPr>
        <p:spPr>
          <a:xfrm>
            <a:off x="4876801" y="3810000"/>
            <a:ext cx="48768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@interface </a:t>
            </a:r>
            <a:r>
              <a:rPr lang="en-US" sz="1200" dirty="0" err="1">
                <a:solidFill>
                  <a:srgbClr val="AA0D91"/>
                </a:solidFill>
                <a:latin typeface="Menlo-Regular"/>
              </a:rPr>
              <a:t>aClass</a:t>
            </a:r>
            <a:r>
              <a:rPr lang="en-US" sz="1200" dirty="0">
                <a:solidFill>
                  <a:srgbClr val="000000"/>
                </a:solidFill>
                <a:latin typeface="Menlo-Regular"/>
              </a:rPr>
              <a:t> &lt;</a:t>
            </a:r>
            <a:r>
              <a:rPr lang="en-US" sz="1200" dirty="0" err="1">
                <a:solidFill>
                  <a:srgbClr val="000000"/>
                </a:solidFill>
                <a:latin typeface="Menlo-Regular"/>
              </a:rPr>
              <a:t>MyXMLSupport</a:t>
            </a:r>
            <a:r>
              <a:rPr lang="en-US" sz="1200" dirty="0">
                <a:solidFill>
                  <a:srgbClr val="000000"/>
                </a:solidFill>
                <a:latin typeface="Menlo-Regular"/>
              </a:rPr>
              <a:t>&gt;</a:t>
            </a:r>
          </a:p>
          <a:p>
            <a:pPr marL="0" indent="0">
              <a:buNone/>
            </a:pPr>
            <a:r>
              <a:rPr lang="en-US" sz="1200" dirty="0">
                <a:solidFill>
                  <a:srgbClr val="000000"/>
                </a:solidFill>
                <a:latin typeface="Menlo-Regular"/>
              </a:rPr>
              <a:t>@</a:t>
            </a:r>
            <a:r>
              <a:rPr lang="en-US" sz="1200" dirty="0">
                <a:solidFill>
                  <a:srgbClr val="AA0D91"/>
                </a:solidFill>
                <a:latin typeface="Menlo-Regular"/>
              </a:rPr>
              <a:t>end</a:t>
            </a:r>
          </a:p>
          <a:p>
            <a:pPr marL="0" indent="0">
              <a:buNone/>
            </a:pPr>
            <a:r>
              <a:rPr lang="en-US" sz="1200" dirty="0">
                <a:solidFill>
                  <a:srgbClr val="AA0D91"/>
                </a:solidFill>
                <a:latin typeface="Menlo-Regular"/>
              </a:rPr>
              <a:t>@interface </a:t>
            </a:r>
            <a:r>
              <a:rPr lang="en-US" sz="1200" dirty="0" err="1">
                <a:solidFill>
                  <a:srgbClr val="AA0D91"/>
                </a:solidFill>
                <a:latin typeface="Menlo-Regular"/>
              </a:rPr>
              <a:t>aClass</a:t>
            </a:r>
            <a:r>
              <a:rPr lang="en-US" sz="1200" dirty="0">
                <a:solidFill>
                  <a:srgbClr val="AA0D91"/>
                </a:solidFill>
                <a:latin typeface="Menlo-Regular"/>
              </a:rPr>
              <a:t>(</a:t>
            </a:r>
            <a:r>
              <a:rPr lang="en-US" sz="1200" dirty="0" err="1">
                <a:solidFill>
                  <a:srgbClr val="AA0D91"/>
                </a:solidFill>
                <a:latin typeface="Menlo-Regular"/>
              </a:rPr>
              <a:t>categName</a:t>
            </a:r>
            <a:r>
              <a:rPr lang="en-US" sz="1200" dirty="0">
                <a:solidFill>
                  <a:srgbClr val="AA0D91"/>
                </a:solidFill>
                <a:latin typeface="Menlo-Regular"/>
              </a:rPr>
              <a:t>)</a:t>
            </a:r>
            <a:r>
              <a:rPr lang="en-US" sz="1200" dirty="0">
                <a:solidFill>
                  <a:srgbClr val="000000"/>
                </a:solidFill>
                <a:latin typeface="Menlo-Regular"/>
              </a:rPr>
              <a:t>&lt;</a:t>
            </a:r>
            <a:r>
              <a:rPr lang="en-US" sz="1200" dirty="0" err="1">
                <a:solidFill>
                  <a:srgbClr val="000000"/>
                </a:solidFill>
                <a:latin typeface="Menlo-Regular"/>
              </a:rPr>
              <a:t>MyXMLSupport</a:t>
            </a:r>
            <a:r>
              <a:rPr lang="en-US" sz="1200" dirty="0">
                <a:solidFill>
                  <a:srgbClr val="000000"/>
                </a:solidFill>
                <a:latin typeface="Menlo-Regular"/>
              </a:rPr>
              <a:t>&gt;</a:t>
            </a:r>
          </a:p>
          <a:p>
            <a:pPr marL="0" indent="0">
              <a:buNone/>
            </a:pPr>
            <a:r>
              <a:rPr lang="en-US" sz="1200" dirty="0">
                <a:solidFill>
                  <a:srgbClr val="000000"/>
                </a:solidFill>
                <a:latin typeface="Menlo-Regular"/>
              </a:rPr>
              <a:t>@</a:t>
            </a:r>
            <a:r>
              <a:rPr lang="en-US" sz="1200" dirty="0">
                <a:solidFill>
                  <a:srgbClr val="AA0D91"/>
                </a:solidFill>
                <a:latin typeface="Menlo-Regular"/>
              </a:rPr>
              <a:t>end</a:t>
            </a:r>
          </a:p>
          <a:p>
            <a:pPr marL="0" indent="0">
              <a:buNone/>
            </a:pPr>
            <a:endParaRPr lang="en-US" sz="1200" dirty="0">
              <a:solidFill>
                <a:srgbClr val="AA0D91"/>
              </a:solidFill>
              <a:latin typeface="Menlo-Regular"/>
            </a:endParaRPr>
          </a:p>
          <a:p>
            <a:pPr marL="0" indent="0">
              <a:buNone/>
            </a:pPr>
            <a:endParaRPr lang="en-US" sz="1200" b="1" dirty="0">
              <a:solidFill>
                <a:srgbClr val="000000"/>
              </a:solidFill>
              <a:latin typeface="Menlo-Regular"/>
            </a:endParaRPr>
          </a:p>
        </p:txBody>
      </p:sp>
      <p:sp>
        <p:nvSpPr>
          <p:cNvPr id="17" name="Rectangle 16"/>
          <p:cNvSpPr/>
          <p:nvPr/>
        </p:nvSpPr>
        <p:spPr>
          <a:xfrm>
            <a:off x="4876800" y="5029200"/>
            <a:ext cx="4114800" cy="1295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8" name="Content Placeholder 2"/>
          <p:cNvSpPr txBox="1">
            <a:spLocks/>
          </p:cNvSpPr>
          <p:nvPr/>
        </p:nvSpPr>
        <p:spPr>
          <a:xfrm>
            <a:off x="4876800" y="5029200"/>
            <a:ext cx="4563533"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@implementation </a:t>
            </a:r>
            <a:r>
              <a:rPr lang="en-US" sz="1200" dirty="0" err="1">
                <a:solidFill>
                  <a:srgbClr val="AA0D91"/>
                </a:solidFill>
                <a:latin typeface="Menlo-Regular"/>
              </a:rPr>
              <a:t>className</a:t>
            </a:r>
            <a:endParaRPr lang="en-US" sz="1200" dirty="0">
              <a:solidFill>
                <a:srgbClr val="000000"/>
              </a:solidFill>
              <a:latin typeface="Menlo-Regular"/>
            </a:endParaRPr>
          </a:p>
          <a:p>
            <a:pPr marL="0" indent="0">
              <a:buNone/>
            </a:pPr>
            <a:r>
              <a:rPr lang="en-US" sz="1200" dirty="0">
                <a:solidFill>
                  <a:srgbClr val="000000"/>
                </a:solidFill>
                <a:latin typeface="Menlo-Regular"/>
              </a:rPr>
              <a:t>…</a:t>
            </a:r>
          </a:p>
          <a:p>
            <a:pPr marL="0" indent="0">
              <a:buNone/>
            </a:pPr>
            <a:r>
              <a:rPr lang="en-US" sz="1200" dirty="0">
                <a:solidFill>
                  <a:srgbClr val="AA0D91"/>
                </a:solidFill>
                <a:latin typeface="Menlo-Regular"/>
              </a:rPr>
              <a:t>if</a:t>
            </a:r>
            <a:r>
              <a:rPr lang="en-US" sz="1200" dirty="0">
                <a:solidFill>
                  <a:srgbClr val="000000"/>
                </a:solidFill>
                <a:latin typeface="Menlo-Regular"/>
              </a:rPr>
              <a:t> (![receiver </a:t>
            </a:r>
            <a:r>
              <a:rPr lang="en-US" sz="1200" dirty="0" err="1">
                <a:solidFill>
                  <a:srgbClr val="000000"/>
                </a:solidFill>
                <a:latin typeface="Menlo-Regular"/>
              </a:rPr>
              <a:t>conformsToProtocol</a:t>
            </a:r>
            <a:r>
              <a:rPr lang="en-US" sz="1200" dirty="0">
                <a:solidFill>
                  <a:srgbClr val="000000"/>
                </a:solidFill>
                <a:latin typeface="Menlo-Regular"/>
              </a:rPr>
              <a:t>:</a:t>
            </a:r>
            <a:r>
              <a:rPr lang="en-US" sz="1200" dirty="0">
                <a:solidFill>
                  <a:srgbClr val="AA0D91"/>
                </a:solidFill>
                <a:latin typeface="Menlo-Regular"/>
              </a:rPr>
              <a:t>@protocol</a:t>
            </a:r>
            <a:r>
              <a:rPr lang="en-US" sz="1200" dirty="0">
                <a:solidFill>
                  <a:srgbClr val="000000"/>
                </a:solidFill>
                <a:latin typeface="Menlo-Regular"/>
              </a:rPr>
              <a:t>(</a:t>
            </a:r>
            <a:r>
              <a:rPr lang="en-US" sz="1200" dirty="0" err="1">
                <a:solidFill>
                  <a:srgbClr val="000000"/>
                </a:solidFill>
                <a:latin typeface="Menlo-Regular"/>
              </a:rPr>
              <a:t>MyXMLSupport</a:t>
            </a:r>
            <a:r>
              <a:rPr lang="en-US" sz="1200" dirty="0">
                <a:solidFill>
                  <a:srgbClr val="000000"/>
                </a:solidFill>
                <a:latin typeface="Menlo-Regular"/>
              </a:rPr>
              <a:t>)])</a:t>
            </a:r>
          </a:p>
          <a:p>
            <a:pPr marL="0" indent="0">
              <a:buNone/>
            </a:pPr>
            <a:r>
              <a:rPr lang="en-US" sz="1200" dirty="0">
                <a:solidFill>
                  <a:srgbClr val="000000"/>
                </a:solidFill>
                <a:latin typeface="Menlo-Regular"/>
              </a:rPr>
              <a:t>…</a:t>
            </a:r>
          </a:p>
          <a:p>
            <a:pPr marL="0" indent="0">
              <a:buNone/>
            </a:pPr>
            <a:r>
              <a:rPr lang="en-US" sz="1200" dirty="0">
                <a:solidFill>
                  <a:srgbClr val="000000"/>
                </a:solidFill>
                <a:latin typeface="Menlo-Regular"/>
              </a:rPr>
              <a:t>@</a:t>
            </a:r>
            <a:r>
              <a:rPr lang="en-US" sz="1200" dirty="0">
                <a:solidFill>
                  <a:srgbClr val="AA0D91"/>
                </a:solidFill>
                <a:latin typeface="Menlo-Regular"/>
              </a:rPr>
              <a:t>end</a:t>
            </a:r>
          </a:p>
          <a:p>
            <a:pPr marL="0" indent="0">
              <a:buNone/>
            </a:pPr>
            <a:endParaRPr lang="en-US" sz="1200" dirty="0">
              <a:solidFill>
                <a:srgbClr val="AA0D91"/>
              </a:solidFill>
              <a:latin typeface="Menlo-Regular"/>
            </a:endParaRPr>
          </a:p>
          <a:p>
            <a:pPr marL="0" indent="0">
              <a:buNone/>
            </a:pPr>
            <a:endParaRPr lang="en-US" sz="1200" b="1" dirty="0">
              <a:solidFill>
                <a:srgbClr val="000000"/>
              </a:solidFill>
              <a:latin typeface="Menlo-Regular"/>
            </a:endParaRPr>
          </a:p>
        </p:txBody>
      </p:sp>
    </p:spTree>
    <p:extLst>
      <p:ext uri="{BB962C8B-B14F-4D97-AF65-F5344CB8AC3E}">
        <p14:creationId xmlns:p14="http://schemas.microsoft.com/office/powerpoint/2010/main" val="3686152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Protocols (Cont’d)</a:t>
            </a:r>
            <a:endParaRPr lang="en-US" dirty="0"/>
          </a:p>
        </p:txBody>
      </p:sp>
      <p:sp>
        <p:nvSpPr>
          <p:cNvPr id="3" name="Content Placeholder 2"/>
          <p:cNvSpPr>
            <a:spLocks noGrp="1"/>
          </p:cNvSpPr>
          <p:nvPr>
            <p:ph idx="1"/>
          </p:nvPr>
        </p:nvSpPr>
        <p:spPr>
          <a:xfrm>
            <a:off x="762001" y="1828802"/>
            <a:ext cx="7620000" cy="1295399"/>
          </a:xfrm>
        </p:spPr>
        <p:txBody>
          <a:bodyPr>
            <a:normAutofit fontScale="62500" lnSpcReduction="20000"/>
          </a:bodyPr>
          <a:lstStyle/>
          <a:p>
            <a:pPr marL="0" indent="0">
              <a:buNone/>
            </a:pPr>
            <a:r>
              <a:rPr lang="en-US" sz="2400" dirty="0">
                <a:solidFill>
                  <a:srgbClr val="643820"/>
                </a:solidFill>
                <a:latin typeface="Menlo-Regular"/>
              </a:rPr>
              <a:t>#import </a:t>
            </a:r>
            <a:r>
              <a:rPr lang="en-US" sz="2400" dirty="0">
                <a:solidFill>
                  <a:srgbClr val="C41A16"/>
                </a:solidFill>
                <a:latin typeface="Menlo-Regular"/>
              </a:rPr>
              <a:t>&lt;</a:t>
            </a:r>
            <a:r>
              <a:rPr lang="en-US" sz="2400" dirty="0" err="1">
                <a:solidFill>
                  <a:srgbClr val="C41A16"/>
                </a:solidFill>
                <a:latin typeface="Menlo-Regular"/>
              </a:rPr>
              <a:t>UIKit</a:t>
            </a:r>
            <a:r>
              <a:rPr lang="en-US" sz="2400" dirty="0">
                <a:solidFill>
                  <a:srgbClr val="C41A16"/>
                </a:solidFill>
                <a:latin typeface="Menlo-Regular"/>
              </a:rPr>
              <a:t>/</a:t>
            </a:r>
            <a:r>
              <a:rPr lang="en-US" sz="2400" dirty="0" err="1">
                <a:solidFill>
                  <a:srgbClr val="C41A16"/>
                </a:solidFill>
                <a:latin typeface="Menlo-Regular"/>
              </a:rPr>
              <a:t>UIKit.h</a:t>
            </a:r>
            <a:r>
              <a:rPr lang="en-US" sz="2400" dirty="0">
                <a:solidFill>
                  <a:srgbClr val="C41A16"/>
                </a:solidFill>
                <a:latin typeface="Menlo-Regular"/>
              </a:rPr>
              <a:t>&gt;</a:t>
            </a:r>
            <a:endParaRPr lang="en-US" sz="2400" dirty="0">
              <a:solidFill>
                <a:srgbClr val="000000"/>
              </a:solidFill>
              <a:latin typeface="Menlo-Regular"/>
            </a:endParaRPr>
          </a:p>
          <a:p>
            <a:pPr marL="0" indent="0">
              <a:buNone/>
            </a:pPr>
            <a:r>
              <a:rPr lang="en-US" sz="2400" dirty="0">
                <a:solidFill>
                  <a:srgbClr val="AA0D91"/>
                </a:solidFill>
                <a:latin typeface="Menlo-Regular"/>
              </a:rPr>
              <a:t>@interface</a:t>
            </a:r>
            <a:r>
              <a:rPr lang="en-US" sz="2400" dirty="0">
                <a:solidFill>
                  <a:srgbClr val="000000"/>
                </a:solidFill>
                <a:latin typeface="Menlo-Regular"/>
              </a:rPr>
              <a:t> </a:t>
            </a:r>
            <a:r>
              <a:rPr lang="en-US" sz="2400" dirty="0" err="1">
                <a:solidFill>
                  <a:srgbClr val="000000"/>
                </a:solidFill>
                <a:latin typeface="Menlo-Regular"/>
              </a:rPr>
              <a:t>CalculatorAppDelegate</a:t>
            </a:r>
            <a:r>
              <a:rPr lang="en-US" sz="2400" dirty="0">
                <a:solidFill>
                  <a:srgbClr val="000000"/>
                </a:solidFill>
                <a:latin typeface="Menlo-Regular"/>
              </a:rPr>
              <a:t> : </a:t>
            </a:r>
            <a:r>
              <a:rPr lang="en-US" sz="2400" dirty="0" err="1">
                <a:solidFill>
                  <a:srgbClr val="5C2699"/>
                </a:solidFill>
                <a:latin typeface="Menlo-Regular"/>
              </a:rPr>
              <a:t>UIResponder</a:t>
            </a:r>
            <a:r>
              <a:rPr lang="en-US" sz="2400" dirty="0">
                <a:solidFill>
                  <a:srgbClr val="000000"/>
                </a:solidFill>
                <a:latin typeface="Menlo-Regular"/>
              </a:rPr>
              <a:t> &lt;</a:t>
            </a:r>
            <a:r>
              <a:rPr lang="en-US" sz="2400" dirty="0" err="1">
                <a:solidFill>
                  <a:srgbClr val="5C2699"/>
                </a:solidFill>
                <a:latin typeface="Menlo-Regular"/>
              </a:rPr>
              <a:t>UIApplicationDelegate</a:t>
            </a:r>
            <a:r>
              <a:rPr lang="en-US" sz="2400" dirty="0">
                <a:solidFill>
                  <a:srgbClr val="000000"/>
                </a:solidFill>
                <a:latin typeface="Menlo-Regular"/>
              </a:rPr>
              <a:t>&gt;</a:t>
            </a:r>
          </a:p>
          <a:p>
            <a:pPr marL="0" indent="0">
              <a:buNone/>
            </a:pPr>
            <a:endParaRPr lang="en-US" sz="2400" dirty="0">
              <a:solidFill>
                <a:srgbClr val="000000"/>
              </a:solidFill>
              <a:latin typeface="Menlo-Regular"/>
            </a:endParaRPr>
          </a:p>
          <a:p>
            <a:pPr marL="0" indent="0">
              <a:buNone/>
            </a:pPr>
            <a:r>
              <a:rPr lang="en-US" sz="2400" dirty="0">
                <a:solidFill>
                  <a:srgbClr val="AA0D91"/>
                </a:solidFill>
                <a:latin typeface="Menlo-Regular"/>
              </a:rPr>
              <a:t>@property</a:t>
            </a:r>
            <a:r>
              <a:rPr lang="en-US" sz="2400" dirty="0">
                <a:solidFill>
                  <a:srgbClr val="000000"/>
                </a:solidFill>
                <a:latin typeface="Menlo-Regular"/>
              </a:rPr>
              <a:t> (</a:t>
            </a:r>
            <a:r>
              <a:rPr lang="en-US" sz="2400" dirty="0">
                <a:solidFill>
                  <a:srgbClr val="AA0D91"/>
                </a:solidFill>
                <a:latin typeface="Menlo-Regular"/>
              </a:rPr>
              <a:t>strong</a:t>
            </a:r>
            <a:r>
              <a:rPr lang="en-US" sz="2400" dirty="0">
                <a:solidFill>
                  <a:srgbClr val="000000"/>
                </a:solidFill>
                <a:latin typeface="Menlo-Regular"/>
              </a:rPr>
              <a:t>, </a:t>
            </a:r>
            <a:r>
              <a:rPr lang="en-US" sz="2400" dirty="0" err="1">
                <a:solidFill>
                  <a:srgbClr val="AA0D91"/>
                </a:solidFill>
                <a:latin typeface="Menlo-Regular"/>
              </a:rPr>
              <a:t>nonatomic</a:t>
            </a:r>
            <a:r>
              <a:rPr lang="en-US" sz="2400" dirty="0">
                <a:solidFill>
                  <a:srgbClr val="000000"/>
                </a:solidFill>
                <a:latin typeface="Menlo-Regular"/>
              </a:rPr>
              <a:t>) </a:t>
            </a:r>
            <a:r>
              <a:rPr lang="en-US" sz="2400" dirty="0" err="1">
                <a:solidFill>
                  <a:srgbClr val="5C2699"/>
                </a:solidFill>
                <a:latin typeface="Menlo-Regular"/>
              </a:rPr>
              <a:t>UIWindow</a:t>
            </a:r>
            <a:r>
              <a:rPr lang="en-US" sz="2400" dirty="0">
                <a:solidFill>
                  <a:srgbClr val="000000"/>
                </a:solidFill>
                <a:latin typeface="Menlo-Regular"/>
              </a:rPr>
              <a:t> *window;</a:t>
            </a:r>
          </a:p>
          <a:p>
            <a:pPr marL="0" indent="0">
              <a:buNone/>
            </a:pPr>
            <a:r>
              <a:rPr lang="en-US" sz="2400" dirty="0">
                <a:solidFill>
                  <a:srgbClr val="AA0D91"/>
                </a:solidFill>
                <a:latin typeface="Menlo-Regular"/>
              </a:rPr>
              <a:t>@end</a:t>
            </a:r>
            <a:endParaRPr lang="en-US" sz="2400" dirty="0">
              <a:solidFill>
                <a:srgbClr val="000000"/>
              </a:solidFill>
              <a:latin typeface="Menlo-Regular"/>
            </a:endParaRPr>
          </a:p>
          <a:p>
            <a:endParaRPr lang="en-US" sz="2100" dirty="0"/>
          </a:p>
        </p:txBody>
      </p:sp>
      <p:sp>
        <p:nvSpPr>
          <p:cNvPr id="7" name="Rectangle 6"/>
          <p:cNvSpPr/>
          <p:nvPr/>
        </p:nvSpPr>
        <p:spPr>
          <a:xfrm>
            <a:off x="762001" y="3505200"/>
            <a:ext cx="7162800" cy="2819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 name="Content Placeholder 2"/>
          <p:cNvSpPr txBox="1">
            <a:spLocks/>
          </p:cNvSpPr>
          <p:nvPr/>
        </p:nvSpPr>
        <p:spPr>
          <a:xfrm>
            <a:off x="838200" y="3505200"/>
            <a:ext cx="7848600" cy="2819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AA0D91"/>
                </a:solidFill>
                <a:latin typeface="Menlo-Regular"/>
              </a:rPr>
              <a:t>@interface</a:t>
            </a:r>
            <a:r>
              <a:rPr lang="en-US" sz="1400" dirty="0">
                <a:solidFill>
                  <a:srgbClr val="000000"/>
                </a:solidFill>
                <a:latin typeface="Menlo-Regular"/>
              </a:rPr>
              <a:t> </a:t>
            </a:r>
            <a:r>
              <a:rPr lang="en-US" sz="1400" dirty="0" err="1">
                <a:solidFill>
                  <a:srgbClr val="000000"/>
                </a:solidFill>
                <a:latin typeface="Menlo-Regular"/>
              </a:rPr>
              <a:t>UIApplication</a:t>
            </a:r>
            <a:r>
              <a:rPr lang="en-US" sz="1400" dirty="0">
                <a:solidFill>
                  <a:srgbClr val="000000"/>
                </a:solidFill>
                <a:latin typeface="Menlo-Regular"/>
              </a:rPr>
              <a:t> (</a:t>
            </a:r>
            <a:r>
              <a:rPr lang="en-US" sz="1400" dirty="0" err="1">
                <a:solidFill>
                  <a:srgbClr val="000000"/>
                </a:solidFill>
                <a:latin typeface="Menlo-Regular"/>
              </a:rPr>
              <a:t>UINewsstand</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a:t>
            </a:r>
            <a:r>
              <a:rPr lang="en-US" sz="1400" dirty="0" err="1">
                <a:solidFill>
                  <a:srgbClr val="000000"/>
                </a:solidFill>
                <a:latin typeface="Menlo-Regular"/>
              </a:rPr>
              <a:t>setNewsstandIconImage</a:t>
            </a:r>
            <a:r>
              <a:rPr lang="en-US" sz="1400" dirty="0">
                <a:solidFill>
                  <a:srgbClr val="000000"/>
                </a:solidFill>
                <a:latin typeface="Menlo-Regular"/>
              </a:rPr>
              <a:t>:(</a:t>
            </a:r>
            <a:r>
              <a:rPr lang="en-US" sz="1400" dirty="0" err="1">
                <a:solidFill>
                  <a:srgbClr val="5C2699"/>
                </a:solidFill>
                <a:latin typeface="Menlo-Regular"/>
              </a:rPr>
              <a:t>UIImage</a:t>
            </a:r>
            <a:r>
              <a:rPr lang="en-US" sz="1400" dirty="0">
                <a:solidFill>
                  <a:srgbClr val="000000"/>
                </a:solidFill>
                <a:latin typeface="Menlo-Regular"/>
              </a:rPr>
              <a:t> *)image;</a:t>
            </a:r>
          </a:p>
          <a:p>
            <a:pPr marL="0" indent="0">
              <a:buNone/>
            </a:pPr>
            <a:r>
              <a:rPr lang="en-US" sz="1400" dirty="0">
                <a:solidFill>
                  <a:srgbClr val="AA0D91"/>
                </a:solidFill>
                <a:latin typeface="Menlo-Regular"/>
              </a:rPr>
              <a:t>@end</a:t>
            </a:r>
            <a:endParaRPr lang="en-US" sz="1400" dirty="0">
              <a:solidFill>
                <a:srgbClr val="00000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AA0D91"/>
                </a:solidFill>
                <a:latin typeface="Menlo-Regular"/>
              </a:rPr>
              <a:t>@protocol</a:t>
            </a:r>
            <a:r>
              <a:rPr lang="en-US" sz="1400" dirty="0">
                <a:solidFill>
                  <a:srgbClr val="000000"/>
                </a:solidFill>
                <a:latin typeface="Menlo-Regular"/>
              </a:rPr>
              <a:t> </a:t>
            </a:r>
            <a:r>
              <a:rPr lang="en-US" sz="1400" dirty="0" err="1">
                <a:solidFill>
                  <a:srgbClr val="000000"/>
                </a:solidFill>
                <a:latin typeface="Menlo-Regular"/>
              </a:rPr>
              <a:t>UIApplicationDelegate</a:t>
            </a:r>
            <a:r>
              <a:rPr lang="en-US" sz="1400" dirty="0">
                <a:solidFill>
                  <a:srgbClr val="000000"/>
                </a:solidFill>
                <a:latin typeface="Menlo-Regular"/>
              </a:rPr>
              <a:t>&lt;</a:t>
            </a:r>
            <a:r>
              <a:rPr lang="en-US" sz="1400" dirty="0" err="1">
                <a:solidFill>
                  <a:srgbClr val="5C2699"/>
                </a:solidFill>
                <a:latin typeface="Menlo-Regular"/>
              </a:rPr>
              <a:t>NSObject</a:t>
            </a:r>
            <a:r>
              <a:rPr lang="en-US" sz="1400" dirty="0">
                <a:solidFill>
                  <a:srgbClr val="000000"/>
                </a:solidFill>
                <a:latin typeface="Menlo-Regular"/>
              </a:rPr>
              <a:t>&gt;</a:t>
            </a:r>
          </a:p>
          <a:p>
            <a:pPr marL="0" indent="0">
              <a:buNone/>
            </a:pPr>
            <a:r>
              <a:rPr lang="en-US" sz="1400" dirty="0">
                <a:solidFill>
                  <a:srgbClr val="AA0D91"/>
                </a:solidFill>
                <a:latin typeface="Menlo-Regular"/>
              </a:rPr>
              <a:t>@optional</a:t>
            </a: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a:t>
            </a:r>
            <a:r>
              <a:rPr lang="en-US" sz="1400" dirty="0" err="1">
                <a:solidFill>
                  <a:srgbClr val="000000"/>
                </a:solidFill>
                <a:latin typeface="Menlo-Regular"/>
              </a:rPr>
              <a:t>applicationDidFinishLaunching</a:t>
            </a:r>
            <a:r>
              <a:rPr lang="en-US" sz="1400" dirty="0">
                <a:solidFill>
                  <a:srgbClr val="000000"/>
                </a:solidFill>
                <a:latin typeface="Menlo-Regular"/>
              </a:rPr>
              <a:t>:(</a:t>
            </a:r>
            <a:r>
              <a:rPr lang="en-US" sz="1400" dirty="0" err="1">
                <a:solidFill>
                  <a:srgbClr val="5C2699"/>
                </a:solidFill>
                <a:latin typeface="Menlo-Regular"/>
              </a:rPr>
              <a:t>UIApplication</a:t>
            </a:r>
            <a:r>
              <a:rPr lang="en-US" sz="1400" dirty="0">
                <a:solidFill>
                  <a:srgbClr val="000000"/>
                </a:solidFill>
                <a:latin typeface="Menlo-Regular"/>
              </a:rPr>
              <a:t> *)application;</a:t>
            </a:r>
          </a:p>
          <a:p>
            <a:pPr marL="0" indent="0">
              <a:buNone/>
            </a:pPr>
            <a:r>
              <a:rPr lang="en-US" sz="1400" dirty="0">
                <a:solidFill>
                  <a:srgbClr val="000000"/>
                </a:solidFill>
                <a:latin typeface="Menlo-Regular"/>
              </a:rPr>
              <a:t>- (</a:t>
            </a:r>
            <a:r>
              <a:rPr lang="en-US" sz="1400" dirty="0">
                <a:solidFill>
                  <a:srgbClr val="AA0D91"/>
                </a:solidFill>
                <a:latin typeface="Menlo-Regular"/>
              </a:rPr>
              <a:t>BOOL</a:t>
            </a:r>
            <a:r>
              <a:rPr lang="en-US" sz="1400" dirty="0">
                <a:solidFill>
                  <a:srgbClr val="000000"/>
                </a:solidFill>
                <a:latin typeface="Menlo-Regular"/>
              </a:rPr>
              <a:t>)application:(</a:t>
            </a:r>
            <a:r>
              <a:rPr lang="en-US" sz="1400" dirty="0" err="1">
                <a:solidFill>
                  <a:srgbClr val="5C2699"/>
                </a:solidFill>
                <a:latin typeface="Menlo-Regular"/>
              </a:rPr>
              <a:t>UIApplication</a:t>
            </a:r>
            <a:r>
              <a:rPr lang="en-US" sz="1400" dirty="0">
                <a:solidFill>
                  <a:srgbClr val="000000"/>
                </a:solidFill>
                <a:latin typeface="Menlo-Regular"/>
              </a:rPr>
              <a:t> *)application </a:t>
            </a:r>
            <a:r>
              <a:rPr lang="en-US" sz="1400" dirty="0" err="1">
                <a:solidFill>
                  <a:srgbClr val="000000"/>
                </a:solidFill>
                <a:latin typeface="Menlo-Regular"/>
              </a:rPr>
              <a:t>didFinishLaunchingWithOptions</a:t>
            </a:r>
            <a:r>
              <a:rPr lang="en-US" sz="1400" dirty="0">
                <a:solidFill>
                  <a:srgbClr val="000000"/>
                </a:solidFill>
                <a:latin typeface="Menlo-Regular"/>
              </a:rPr>
              <a:t>:(</a:t>
            </a:r>
            <a:r>
              <a:rPr lang="en-US" sz="1400" dirty="0" err="1">
                <a:solidFill>
                  <a:srgbClr val="5C2699"/>
                </a:solidFill>
                <a:latin typeface="Menlo-Regular"/>
              </a:rPr>
              <a:t>NSDictionary</a:t>
            </a:r>
            <a:r>
              <a:rPr lang="en-US" sz="1400" dirty="0">
                <a:solidFill>
                  <a:srgbClr val="000000"/>
                </a:solidFill>
                <a:latin typeface="Menlo-Regular"/>
              </a:rPr>
              <a:t> *)</a:t>
            </a:r>
            <a:r>
              <a:rPr lang="en-US" sz="1400" dirty="0" err="1">
                <a:solidFill>
                  <a:srgbClr val="000000"/>
                </a:solidFill>
                <a:latin typeface="Menlo-Regular"/>
              </a:rPr>
              <a:t>launchOptions</a:t>
            </a:r>
            <a:r>
              <a:rPr lang="en-US" sz="1400" dirty="0">
                <a:solidFill>
                  <a:srgbClr val="000000"/>
                </a:solidFill>
                <a:latin typeface="Menlo-Regular"/>
              </a:rPr>
              <a:t> </a:t>
            </a:r>
            <a:r>
              <a:rPr lang="en-US" sz="1400" dirty="0">
                <a:solidFill>
                  <a:srgbClr val="643820"/>
                </a:solidFill>
                <a:latin typeface="Menlo-Regular"/>
              </a:rPr>
              <a:t>__OSX_AVAILABLE_STARTING</a:t>
            </a:r>
            <a:r>
              <a:rPr lang="en-US" sz="1400" dirty="0">
                <a:solidFill>
                  <a:srgbClr val="000000"/>
                </a:solidFill>
                <a:latin typeface="Menlo-Regular"/>
              </a:rPr>
              <a:t>(__MAC_NA,__IPHONE_3_0);</a:t>
            </a:r>
          </a:p>
          <a:p>
            <a:pPr marL="0" indent="0">
              <a:buNone/>
            </a:pPr>
            <a:endParaRPr lang="en-US" sz="1400" dirty="0">
              <a:solidFill>
                <a:srgbClr val="000000"/>
              </a:solidFill>
              <a:latin typeface="Menlo-Regular"/>
            </a:endParaRPr>
          </a:p>
          <a:p>
            <a:pPr>
              <a:buFontTx/>
              <a:buChar char="-"/>
            </a:pPr>
            <a:r>
              <a:rPr lang="en-US" sz="1400" dirty="0">
                <a:solidFill>
                  <a:srgbClr val="000000"/>
                </a:solidFill>
                <a:latin typeface="Menlo-Regular"/>
              </a:rPr>
              <a:t>(</a:t>
            </a:r>
            <a:r>
              <a:rPr lang="en-US" sz="1400" dirty="0">
                <a:solidFill>
                  <a:srgbClr val="AA0D91"/>
                </a:solidFill>
                <a:latin typeface="Menlo-Regular"/>
              </a:rPr>
              <a:t>void</a:t>
            </a:r>
            <a:r>
              <a:rPr lang="en-US" sz="1400" dirty="0">
                <a:solidFill>
                  <a:srgbClr val="000000"/>
                </a:solidFill>
                <a:latin typeface="Menlo-Regular"/>
              </a:rPr>
              <a:t>)</a:t>
            </a:r>
            <a:r>
              <a:rPr lang="en-US" sz="1400" dirty="0" err="1">
                <a:solidFill>
                  <a:srgbClr val="000000"/>
                </a:solidFill>
                <a:latin typeface="Menlo-Regular"/>
              </a:rPr>
              <a:t>applicationDidBecomeActive</a:t>
            </a:r>
            <a:r>
              <a:rPr lang="en-US" sz="1400" dirty="0">
                <a:solidFill>
                  <a:srgbClr val="000000"/>
                </a:solidFill>
                <a:latin typeface="Menlo-Regular"/>
              </a:rPr>
              <a:t>:(</a:t>
            </a:r>
            <a:r>
              <a:rPr lang="en-US" sz="1400" dirty="0" err="1">
                <a:solidFill>
                  <a:srgbClr val="5C2699"/>
                </a:solidFill>
                <a:latin typeface="Menlo-Regular"/>
              </a:rPr>
              <a:t>UIApplication</a:t>
            </a:r>
            <a:r>
              <a:rPr lang="en-US" sz="1400" dirty="0">
                <a:solidFill>
                  <a:srgbClr val="000000"/>
                </a:solidFill>
                <a:latin typeface="Menlo-Regular"/>
              </a:rPr>
              <a:t> *)application;</a:t>
            </a:r>
          </a:p>
          <a:p>
            <a:pPr marL="0" indent="0">
              <a:buNone/>
            </a:pPr>
            <a:r>
              <a:rPr lang="en-US" sz="1400" dirty="0">
                <a:solidFill>
                  <a:srgbClr val="000000"/>
                </a:solidFill>
                <a:latin typeface="Menlo-Regular"/>
              </a:rPr>
              <a:t>@end</a:t>
            </a:r>
            <a:endParaRPr lang="en-US" sz="1400" dirty="0">
              <a:solidFill>
                <a:srgbClr val="643820"/>
              </a:solidFill>
              <a:latin typeface="Menlo-Regular"/>
            </a:endParaRPr>
          </a:p>
        </p:txBody>
      </p:sp>
      <p:sp>
        <p:nvSpPr>
          <p:cNvPr id="11" name="TextBox 10"/>
          <p:cNvSpPr txBox="1"/>
          <p:nvPr/>
        </p:nvSpPr>
        <p:spPr>
          <a:xfrm>
            <a:off x="1676401" y="6324601"/>
            <a:ext cx="1632328" cy="369332"/>
          </a:xfrm>
          <a:prstGeom prst="rect">
            <a:avLst/>
          </a:prstGeom>
          <a:noFill/>
        </p:spPr>
        <p:txBody>
          <a:bodyPr wrap="none" lIns="91440" tIns="45720" rIns="91440" bIns="45720" rtlCol="0">
            <a:spAutoFit/>
          </a:bodyPr>
          <a:lstStyle/>
          <a:p>
            <a:r>
              <a:rPr lang="en-US" dirty="0" err="1" smtClean="0"/>
              <a:t>UIApplication.h</a:t>
            </a:r>
            <a:endParaRPr lang="en-US" dirty="0"/>
          </a:p>
        </p:txBody>
      </p:sp>
      <p:cxnSp>
        <p:nvCxnSpPr>
          <p:cNvPr id="12" name="Straight Arrow Connector 11"/>
          <p:cNvCxnSpPr/>
          <p:nvPr/>
        </p:nvCxnSpPr>
        <p:spPr>
          <a:xfrm flipV="1">
            <a:off x="2438400" y="6172200"/>
            <a:ext cx="0" cy="304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62001" y="1676400"/>
            <a:ext cx="7162800" cy="1371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8" name="TextBox 17"/>
          <p:cNvSpPr txBox="1"/>
          <p:nvPr/>
        </p:nvSpPr>
        <p:spPr>
          <a:xfrm>
            <a:off x="2895601" y="2971801"/>
            <a:ext cx="4495800" cy="369332"/>
          </a:xfrm>
          <a:prstGeom prst="rect">
            <a:avLst/>
          </a:prstGeom>
          <a:noFill/>
        </p:spPr>
        <p:txBody>
          <a:bodyPr wrap="square" lIns="91440" tIns="45720" rIns="91440" bIns="45720" rtlCol="0">
            <a:spAutoFit/>
          </a:bodyPr>
          <a:lstStyle/>
          <a:p>
            <a:r>
              <a:rPr lang="en-US" dirty="0" err="1" smtClean="0"/>
              <a:t>CalculatorAppDelegate.h</a:t>
            </a:r>
            <a:endParaRPr lang="en-US" dirty="0"/>
          </a:p>
        </p:txBody>
      </p:sp>
    </p:spTree>
    <p:extLst>
      <p:ext uri="{BB962C8B-B14F-4D97-AF65-F5344CB8AC3E}">
        <p14:creationId xmlns:p14="http://schemas.microsoft.com/office/powerpoint/2010/main" val="3188881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a:t>
            </a:r>
            <a:r>
              <a:rPr lang="en-US" dirty="0"/>
              <a:t>Associative </a:t>
            </a:r>
            <a:r>
              <a:rPr lang="en-US" dirty="0" smtClean="0"/>
              <a:t>References</a:t>
            </a:r>
            <a:endParaRPr lang="en-US" dirty="0"/>
          </a:p>
        </p:txBody>
      </p:sp>
      <p:sp>
        <p:nvSpPr>
          <p:cNvPr id="3" name="Content Placeholder 2"/>
          <p:cNvSpPr>
            <a:spLocks noGrp="1"/>
          </p:cNvSpPr>
          <p:nvPr>
            <p:ph idx="1"/>
          </p:nvPr>
        </p:nvSpPr>
        <p:spPr>
          <a:xfrm>
            <a:off x="457200" y="1600201"/>
            <a:ext cx="4419600" cy="4525963"/>
          </a:xfrm>
        </p:spPr>
        <p:txBody>
          <a:bodyPr>
            <a:normAutofit/>
          </a:bodyPr>
          <a:lstStyle/>
          <a:p>
            <a:r>
              <a:rPr lang="en-US" sz="2800" dirty="0"/>
              <a:t>Associative references</a:t>
            </a:r>
          </a:p>
          <a:p>
            <a:pPr lvl="1"/>
            <a:r>
              <a:rPr lang="en-US" sz="2400" dirty="0"/>
              <a:t>Simulate the addition of object instance variables to an existing class</a:t>
            </a:r>
          </a:p>
          <a:p>
            <a:endParaRPr lang="en-US" sz="2800" dirty="0"/>
          </a:p>
        </p:txBody>
      </p:sp>
      <p:sp>
        <p:nvSpPr>
          <p:cNvPr id="7" name="Content Placeholder 2"/>
          <p:cNvSpPr txBox="1">
            <a:spLocks/>
          </p:cNvSpPr>
          <p:nvPr/>
        </p:nvSpPr>
        <p:spPr>
          <a:xfrm>
            <a:off x="152400" y="3581400"/>
            <a:ext cx="4419600" cy="2667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643820"/>
                </a:solidFill>
                <a:latin typeface="Menlo-Regular"/>
              </a:rPr>
              <a:t>#import </a:t>
            </a:r>
            <a:r>
              <a:rPr lang="en-US" sz="1200" dirty="0">
                <a:solidFill>
                  <a:srgbClr val="C41A16"/>
                </a:solidFill>
                <a:latin typeface="Menlo-Regular"/>
              </a:rPr>
              <a:t>"</a:t>
            </a:r>
            <a:r>
              <a:rPr lang="en-US" sz="1200" dirty="0" err="1">
                <a:solidFill>
                  <a:srgbClr val="C41A16"/>
                </a:solidFill>
                <a:latin typeface="Menlo-Regular"/>
              </a:rPr>
              <a:t>CalculatorBrain.h</a:t>
            </a:r>
            <a:r>
              <a:rPr lang="en-US" sz="1200" dirty="0">
                <a:solidFill>
                  <a:srgbClr val="C41A16"/>
                </a:solidFill>
                <a:latin typeface="Menlo-Regular"/>
              </a:rPr>
              <a:t>"</a:t>
            </a:r>
            <a:endParaRPr lang="en-US" sz="1200" dirty="0">
              <a:solidFill>
                <a:srgbClr val="643820"/>
              </a:solidFill>
              <a:latin typeface="Menlo-Regular"/>
            </a:endParaRP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static</a:t>
            </a:r>
            <a:r>
              <a:rPr lang="en-US" sz="1200" dirty="0">
                <a:solidFill>
                  <a:srgbClr val="000000"/>
                </a:solidFill>
                <a:latin typeface="Menlo-Regular"/>
              </a:rPr>
              <a:t> </a:t>
            </a:r>
            <a:r>
              <a:rPr lang="en-US" sz="1200" dirty="0" err="1">
                <a:solidFill>
                  <a:srgbClr val="AA0D91"/>
                </a:solidFill>
                <a:latin typeface="Menlo-Regular"/>
              </a:rPr>
              <a:t>const</a:t>
            </a:r>
            <a:r>
              <a:rPr lang="en-US" sz="1200" dirty="0">
                <a:solidFill>
                  <a:srgbClr val="000000"/>
                </a:solidFill>
                <a:latin typeface="Menlo-Regular"/>
              </a:rPr>
              <a:t> </a:t>
            </a:r>
            <a:r>
              <a:rPr lang="en-US" sz="1200" dirty="0">
                <a:solidFill>
                  <a:srgbClr val="AA0D91"/>
                </a:solidFill>
                <a:latin typeface="Menlo-Regular"/>
              </a:rPr>
              <a:t>char</a:t>
            </a:r>
            <a:r>
              <a:rPr lang="en-US" sz="1200" dirty="0">
                <a:solidFill>
                  <a:srgbClr val="000000"/>
                </a:solidFill>
                <a:latin typeface="Menlo-Regular"/>
              </a:rPr>
              <a:t>* </a:t>
            </a:r>
            <a:r>
              <a:rPr lang="en-US" sz="1200" dirty="0" err="1">
                <a:solidFill>
                  <a:srgbClr val="AA0D91"/>
                </a:solidFill>
                <a:latin typeface="Menlo-Regular"/>
              </a:rPr>
              <a:t>const</a:t>
            </a:r>
            <a:r>
              <a:rPr lang="en-US" sz="1200" dirty="0">
                <a:solidFill>
                  <a:srgbClr val="000000"/>
                </a:solidFill>
                <a:latin typeface="Menlo-Regular"/>
              </a:rPr>
              <a:t> </a:t>
            </a:r>
            <a:r>
              <a:rPr lang="en-US" sz="1200" dirty="0" err="1">
                <a:solidFill>
                  <a:srgbClr val="000000"/>
                </a:solidFill>
                <a:latin typeface="Menlo-Regular"/>
              </a:rPr>
              <a:t>arithExpKey</a:t>
            </a:r>
            <a:r>
              <a:rPr lang="en-US" sz="1200" dirty="0">
                <a:solidFill>
                  <a:srgbClr val="000000"/>
                </a:solidFill>
                <a:latin typeface="Menlo-Regular"/>
              </a:rPr>
              <a:t> = </a:t>
            </a:r>
            <a:r>
              <a:rPr lang="en-US" sz="1200" dirty="0">
                <a:solidFill>
                  <a:srgbClr val="C41A16"/>
                </a:solidFill>
                <a:latin typeface="Menlo-Regular"/>
              </a:rPr>
              <a:t>"</a:t>
            </a:r>
            <a:r>
              <a:rPr lang="en-US" sz="1200" dirty="0" err="1">
                <a:solidFill>
                  <a:srgbClr val="C41A16"/>
                </a:solidFill>
                <a:latin typeface="Menlo-Regular"/>
              </a:rPr>
              <a:t>myexpkey</a:t>
            </a:r>
            <a:r>
              <a:rPr lang="en-US" sz="1200" dirty="0">
                <a:solidFill>
                  <a:srgbClr val="C41A16"/>
                </a:solidFill>
                <a:latin typeface="Menlo-Regular"/>
              </a:rPr>
              <a:t>"</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@interface</a:t>
            </a:r>
            <a:r>
              <a:rPr lang="en-US" sz="1200" dirty="0">
                <a:solidFill>
                  <a:srgbClr val="000000"/>
                </a:solidFill>
                <a:latin typeface="Menlo-Regular"/>
              </a:rPr>
              <a:t> </a:t>
            </a:r>
            <a:r>
              <a:rPr lang="en-US" sz="1200" dirty="0" err="1">
                <a:solidFill>
                  <a:srgbClr val="000000"/>
                </a:solidFill>
                <a:latin typeface="Menlo-Regular"/>
              </a:rPr>
              <a:t>CalculatorBrain</a:t>
            </a:r>
            <a:r>
              <a:rPr lang="en-US" sz="1200" dirty="0">
                <a:solidFill>
                  <a:srgbClr val="000000"/>
                </a:solidFill>
                <a:latin typeface="Menlo-Regular"/>
              </a:rPr>
              <a:t>(</a:t>
            </a:r>
            <a:r>
              <a:rPr lang="en-US" sz="1200" dirty="0" err="1">
                <a:solidFill>
                  <a:srgbClr val="000000"/>
                </a:solidFill>
                <a:latin typeface="Menlo-Regular"/>
              </a:rPr>
              <a:t>ArithmeticExpressionAdditions</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@property</a:t>
            </a:r>
            <a:r>
              <a:rPr lang="en-US" sz="1200" dirty="0">
                <a:solidFill>
                  <a:srgbClr val="000000"/>
                </a:solidFill>
                <a:latin typeface="Menlo-Regular"/>
              </a:rPr>
              <a:t> (</a:t>
            </a:r>
            <a:r>
              <a:rPr lang="en-US" sz="1200" dirty="0" err="1">
                <a:solidFill>
                  <a:srgbClr val="AA0D91"/>
                </a:solidFill>
                <a:latin typeface="Menlo-Regular"/>
              </a:rPr>
              <a:t>nonatomic</a:t>
            </a:r>
            <a:r>
              <a:rPr lang="en-US" sz="1200" dirty="0">
                <a:solidFill>
                  <a:srgbClr val="000000"/>
                </a:solidFill>
                <a:latin typeface="Menlo-Regular"/>
              </a:rPr>
              <a:t>, </a:t>
            </a:r>
            <a:r>
              <a:rPr lang="en-US" sz="1200" dirty="0" err="1">
                <a:solidFill>
                  <a:srgbClr val="AA0D91"/>
                </a:solidFill>
                <a:latin typeface="Menlo-Regular"/>
              </a:rPr>
              <a:t>readwrite</a:t>
            </a:r>
            <a:r>
              <a:rPr lang="en-US" sz="1200" dirty="0">
                <a:solidFill>
                  <a:srgbClr val="000000"/>
                </a:solidFill>
                <a:latin typeface="Menlo-Regular"/>
              </a:rPr>
              <a:t>, </a:t>
            </a:r>
            <a:r>
              <a:rPr lang="en-US" sz="1200" dirty="0">
                <a:solidFill>
                  <a:srgbClr val="AA0D91"/>
                </a:solidFill>
                <a:latin typeface="Menlo-Regular"/>
              </a:rPr>
              <a:t>strong</a:t>
            </a:r>
            <a:r>
              <a:rPr lang="en-US" sz="1200" dirty="0">
                <a:solidFill>
                  <a:srgbClr val="000000"/>
                </a:solidFill>
                <a:latin typeface="Menlo-Regular"/>
              </a:rPr>
              <a:t>) </a:t>
            </a:r>
            <a:r>
              <a:rPr lang="en-US" sz="1200" dirty="0" err="1">
                <a:solidFill>
                  <a:srgbClr val="5C2699"/>
                </a:solidFill>
                <a:latin typeface="Menlo-Regular"/>
              </a:rPr>
              <a:t>NSMutableString</a:t>
            </a:r>
            <a:r>
              <a:rPr lang="en-US" sz="1200" dirty="0">
                <a:solidFill>
                  <a:srgbClr val="000000"/>
                </a:solidFill>
                <a:latin typeface="Menlo-Regular"/>
              </a:rPr>
              <a:t>* </a:t>
            </a:r>
            <a:r>
              <a:rPr lang="en-US" sz="1200" dirty="0" err="1">
                <a:solidFill>
                  <a:srgbClr val="000000"/>
                </a:solidFill>
                <a:latin typeface="Menlo-Regular"/>
              </a:rPr>
              <a:t>arithExp</a:t>
            </a:r>
            <a:r>
              <a:rPr lang="en-US" sz="1200" dirty="0" smtClean="0">
                <a:solidFill>
                  <a:srgbClr val="000000"/>
                </a:solidFill>
                <a:latin typeface="Menlo-Regular"/>
              </a:rPr>
              <a:t>;</a:t>
            </a:r>
          </a:p>
          <a:p>
            <a:pPr marL="0" indent="0">
              <a:buNone/>
            </a:pPr>
            <a:r>
              <a:rPr lang="en-US" sz="1200" dirty="0" smtClean="0">
                <a:solidFill>
                  <a:srgbClr val="000000"/>
                </a:solidFill>
                <a:latin typeface="Menlo-Regular"/>
              </a:rPr>
              <a:t> -(</a:t>
            </a:r>
            <a:r>
              <a:rPr lang="en-US" sz="1200" dirty="0" smtClean="0">
                <a:solidFill>
                  <a:srgbClr val="AA0D91"/>
                </a:solidFill>
                <a:latin typeface="Menlo-Regular"/>
              </a:rPr>
              <a:t>void</a:t>
            </a:r>
            <a:r>
              <a:rPr lang="en-US" sz="1200" dirty="0" smtClean="0">
                <a:solidFill>
                  <a:srgbClr val="000000"/>
                </a:solidFill>
                <a:latin typeface="Menlo-Regular"/>
              </a:rPr>
              <a:t>) </a:t>
            </a:r>
            <a:r>
              <a:rPr lang="en-US" sz="1200" dirty="0" err="1" smtClean="0">
                <a:solidFill>
                  <a:srgbClr val="000000"/>
                </a:solidFill>
                <a:latin typeface="Menlo-Regular"/>
              </a:rPr>
              <a:t>appendOp</a:t>
            </a:r>
            <a:r>
              <a:rPr lang="en-US" sz="1200" dirty="0" smtClean="0">
                <a:solidFill>
                  <a:srgbClr val="000000"/>
                </a:solidFill>
                <a:latin typeface="Menlo-Regular"/>
              </a:rPr>
              <a:t>:(</a:t>
            </a:r>
            <a:r>
              <a:rPr lang="en-US" sz="1200" dirty="0" err="1" smtClean="0">
                <a:solidFill>
                  <a:srgbClr val="5C2699"/>
                </a:solidFill>
                <a:latin typeface="Menlo-Regular"/>
              </a:rPr>
              <a:t>NSString</a:t>
            </a:r>
            <a:r>
              <a:rPr lang="en-US" sz="1200" dirty="0" smtClean="0">
                <a:solidFill>
                  <a:srgbClr val="000000"/>
                </a:solidFill>
                <a:latin typeface="Menlo-Regular"/>
              </a:rPr>
              <a:t>*)s;</a:t>
            </a:r>
          </a:p>
          <a:p>
            <a:pPr marL="0" indent="0">
              <a:buNone/>
            </a:pPr>
            <a:r>
              <a:rPr lang="en-US" sz="1200" dirty="0" smtClean="0">
                <a:solidFill>
                  <a:srgbClr val="AA0D91"/>
                </a:solidFill>
                <a:latin typeface="Menlo-Regular"/>
              </a:rPr>
              <a:t>@end</a:t>
            </a:r>
            <a:endParaRPr lang="en-US" sz="1200" dirty="0">
              <a:solidFill>
                <a:srgbClr val="000000"/>
              </a:solidFill>
              <a:latin typeface="Menlo-Regular"/>
            </a:endParaRPr>
          </a:p>
        </p:txBody>
      </p:sp>
      <p:sp>
        <p:nvSpPr>
          <p:cNvPr id="8" name="Rectangle 7"/>
          <p:cNvSpPr/>
          <p:nvPr/>
        </p:nvSpPr>
        <p:spPr>
          <a:xfrm>
            <a:off x="152400" y="3505200"/>
            <a:ext cx="4495800" cy="26670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 name="Rectangle 10"/>
          <p:cNvSpPr/>
          <p:nvPr/>
        </p:nvSpPr>
        <p:spPr>
          <a:xfrm>
            <a:off x="4724400" y="1295400"/>
            <a:ext cx="4419600" cy="5105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 name="Content Placeholder 2"/>
          <p:cNvSpPr txBox="1">
            <a:spLocks/>
          </p:cNvSpPr>
          <p:nvPr/>
        </p:nvSpPr>
        <p:spPr>
          <a:xfrm>
            <a:off x="4724400" y="1371600"/>
            <a:ext cx="4419600" cy="518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@implementation</a:t>
            </a:r>
            <a:r>
              <a:rPr lang="en-US" sz="1200" dirty="0">
                <a:solidFill>
                  <a:srgbClr val="000000"/>
                </a:solidFill>
                <a:latin typeface="Menlo-Regular"/>
              </a:rPr>
              <a:t> </a:t>
            </a:r>
            <a:r>
              <a:rPr lang="en-US" sz="1200" dirty="0" err="1">
                <a:solidFill>
                  <a:srgbClr val="000000"/>
                </a:solidFill>
                <a:latin typeface="Menlo-Regular"/>
              </a:rPr>
              <a:t>CalculatorBrain</a:t>
            </a:r>
            <a:r>
              <a:rPr lang="en-US" sz="1200" dirty="0">
                <a:solidFill>
                  <a:srgbClr val="000000"/>
                </a:solidFill>
                <a:latin typeface="Menlo-Regular"/>
              </a:rPr>
              <a:t>(</a:t>
            </a:r>
            <a:r>
              <a:rPr lang="en-US" sz="1200" dirty="0" err="1">
                <a:solidFill>
                  <a:srgbClr val="000000"/>
                </a:solidFill>
                <a:latin typeface="Menlo-Regular"/>
              </a:rPr>
              <a:t>ArithmeticExpressionAdditions</a:t>
            </a:r>
            <a:r>
              <a:rPr lang="en-US" sz="1200" dirty="0">
                <a:solidFill>
                  <a:srgbClr val="000000"/>
                </a:solidFill>
                <a:latin typeface="Menlo-Regular"/>
              </a:rPr>
              <a:t>)</a:t>
            </a:r>
          </a:p>
          <a:p>
            <a:pPr marL="0" indent="0">
              <a:buNone/>
            </a:pPr>
            <a:r>
              <a:rPr lang="en-US" sz="1200" dirty="0">
                <a:solidFill>
                  <a:srgbClr val="AA0D91"/>
                </a:solidFill>
                <a:latin typeface="Menlo-Regular"/>
              </a:rPr>
              <a:t>@dynamic</a:t>
            </a:r>
            <a:r>
              <a:rPr lang="en-US" sz="1200" dirty="0">
                <a:solidFill>
                  <a:srgbClr val="000000"/>
                </a:solidFill>
                <a:latin typeface="Menlo-Regular"/>
              </a:rPr>
              <a:t> </a:t>
            </a:r>
            <a:r>
              <a:rPr lang="en-US" sz="1200" dirty="0" err="1">
                <a:solidFill>
                  <a:srgbClr val="000000"/>
                </a:solidFill>
                <a:latin typeface="Menlo-Regular"/>
              </a:rPr>
              <a:t>arithExp</a:t>
            </a:r>
            <a:r>
              <a:rPr lang="en-US" sz="1200" dirty="0" smtClean="0">
                <a:solidFill>
                  <a:srgbClr val="000000"/>
                </a:solidFill>
                <a:latin typeface="Menlo-Regular"/>
              </a:rPr>
              <a:t>;</a:t>
            </a:r>
            <a:endParaRPr lang="en-US" sz="1200" dirty="0">
              <a:solidFill>
                <a:srgbClr val="000000"/>
              </a:solidFill>
              <a:latin typeface="Menlo-Regular"/>
            </a:endParaRPr>
          </a:p>
          <a:p>
            <a:pPr marL="0" indent="0">
              <a:buNone/>
            </a:pPr>
            <a:r>
              <a:rPr lang="en-US" sz="1200" dirty="0" smtClean="0">
                <a:solidFill>
                  <a:srgbClr val="000000"/>
                </a:solidFill>
                <a:latin typeface="Menlo-Regular"/>
              </a:rPr>
              <a:t> -(</a:t>
            </a:r>
            <a:r>
              <a:rPr lang="en-US" sz="1200" dirty="0" err="1">
                <a:solidFill>
                  <a:srgbClr val="5C2699"/>
                </a:solidFill>
                <a:latin typeface="Menlo-Regular"/>
              </a:rPr>
              <a:t>NSMutableString</a:t>
            </a:r>
            <a:r>
              <a:rPr lang="en-US" sz="1200" dirty="0">
                <a:solidFill>
                  <a:srgbClr val="000000"/>
                </a:solidFill>
                <a:latin typeface="Menlo-Regular"/>
              </a:rPr>
              <a:t>*)</a:t>
            </a:r>
            <a:r>
              <a:rPr lang="en-US" sz="1200" dirty="0" err="1">
                <a:solidFill>
                  <a:srgbClr val="000000"/>
                </a:solidFill>
                <a:latin typeface="Menlo-Regular"/>
              </a:rPr>
              <a:t>arithExp</a:t>
            </a:r>
            <a:r>
              <a:rPr lang="en-US" sz="1200" dirty="0">
                <a:solidFill>
                  <a:srgbClr val="000000"/>
                </a:solidFill>
                <a:latin typeface="Menlo-Regular"/>
              </a:rPr>
              <a:t> </a:t>
            </a:r>
            <a:r>
              <a:rPr lang="en-US" sz="1200" dirty="0" smtClean="0">
                <a:solidFill>
                  <a:srgbClr val="000000"/>
                </a:solidFill>
                <a:latin typeface="Menlo-Regular"/>
              </a:rPr>
              <a:t>{ </a:t>
            </a:r>
            <a:r>
              <a:rPr lang="en-US" sz="1200" dirty="0">
                <a:solidFill>
                  <a:srgbClr val="AA0D91"/>
                </a:solidFill>
                <a:latin typeface="Menlo-Regular"/>
              </a:rPr>
              <a:t>if</a:t>
            </a:r>
            <a:r>
              <a:rPr lang="en-US" sz="1200" dirty="0">
                <a:solidFill>
                  <a:srgbClr val="000000"/>
                </a:solidFill>
                <a:latin typeface="Menlo-Regular"/>
              </a:rPr>
              <a:t>(</a:t>
            </a:r>
            <a:r>
              <a:rPr lang="en-US" sz="1200" dirty="0" err="1">
                <a:solidFill>
                  <a:srgbClr val="2E0D6E"/>
                </a:solidFill>
                <a:latin typeface="Menlo-Regular"/>
              </a:rPr>
              <a:t>objc_getAssociatedObject</a:t>
            </a:r>
            <a:r>
              <a:rPr lang="en-US" sz="1200" dirty="0">
                <a:solidFill>
                  <a:srgbClr val="000000"/>
                </a:solidFill>
                <a:latin typeface="Menlo-Regular"/>
              </a:rPr>
              <a:t>(</a:t>
            </a:r>
            <a:r>
              <a:rPr lang="en-US" sz="1200" dirty="0" err="1">
                <a:solidFill>
                  <a:srgbClr val="AA0D91"/>
                </a:solidFill>
                <a:latin typeface="Menlo-Regular"/>
              </a:rPr>
              <a:t>self</a:t>
            </a:r>
            <a:r>
              <a:rPr lang="en-US" sz="1200" dirty="0" err="1">
                <a:solidFill>
                  <a:srgbClr val="000000"/>
                </a:solidFill>
                <a:latin typeface="Menlo-Regular"/>
              </a:rPr>
              <a:t>,</a:t>
            </a:r>
            <a:r>
              <a:rPr lang="en-US" sz="1200" dirty="0" err="1">
                <a:solidFill>
                  <a:srgbClr val="3F6E74"/>
                </a:solidFill>
                <a:latin typeface="Menlo-Regular"/>
              </a:rPr>
              <a:t>arithExpKey</a:t>
            </a:r>
            <a:r>
              <a:rPr lang="en-US" sz="1200" dirty="0">
                <a:solidFill>
                  <a:srgbClr val="000000"/>
                </a:solidFill>
                <a:latin typeface="Menlo-Regular"/>
              </a:rPr>
              <a:t>)==</a:t>
            </a:r>
            <a:r>
              <a:rPr lang="en-US" sz="1200" dirty="0">
                <a:solidFill>
                  <a:srgbClr val="AA0D91"/>
                </a:solidFill>
                <a:latin typeface="Menlo-Regular"/>
              </a:rPr>
              <a:t>nil</a:t>
            </a:r>
            <a:r>
              <a:rPr lang="en-US" sz="1200" dirty="0">
                <a:solidFill>
                  <a:srgbClr val="000000"/>
                </a:solidFill>
                <a:latin typeface="Menlo-Regular"/>
              </a:rPr>
              <a:t>){</a:t>
            </a:r>
          </a:p>
          <a:p>
            <a:pPr marL="0" indent="0">
              <a:buNone/>
            </a:pPr>
            <a:r>
              <a:rPr lang="en-US" sz="1200" dirty="0" err="1" smtClean="0">
                <a:solidFill>
                  <a:srgbClr val="5C2699"/>
                </a:solidFill>
                <a:latin typeface="Menlo-Regular"/>
              </a:rPr>
              <a:t>NSMutableString</a:t>
            </a:r>
            <a:r>
              <a:rPr lang="en-US" sz="1200" dirty="0" smtClean="0">
                <a:solidFill>
                  <a:srgbClr val="000000"/>
                </a:solidFill>
                <a:latin typeface="Menlo-Regular"/>
              </a:rPr>
              <a:t> </a:t>
            </a:r>
            <a:r>
              <a:rPr lang="en-US" sz="1200" dirty="0">
                <a:solidFill>
                  <a:srgbClr val="000000"/>
                </a:solidFill>
                <a:latin typeface="Menlo-Regular"/>
              </a:rPr>
              <a:t>*</a:t>
            </a:r>
            <a:r>
              <a:rPr lang="en-US" sz="1200" dirty="0" err="1">
                <a:solidFill>
                  <a:srgbClr val="000000"/>
                </a:solidFill>
                <a:latin typeface="Menlo-Regular"/>
              </a:rPr>
              <a:t>str</a:t>
            </a:r>
            <a:r>
              <a:rPr lang="en-US" sz="1200" dirty="0">
                <a:solidFill>
                  <a:srgbClr val="000000"/>
                </a:solidFill>
                <a:latin typeface="Menlo-Regular"/>
              </a:rPr>
              <a:t>= [[</a:t>
            </a:r>
            <a:r>
              <a:rPr lang="en-US" sz="1200" dirty="0" err="1">
                <a:solidFill>
                  <a:srgbClr val="5C2699"/>
                </a:solidFill>
                <a:latin typeface="Menlo-Regular"/>
              </a:rPr>
              <a:t>NSMutableString</a:t>
            </a:r>
            <a:r>
              <a:rPr lang="en-US" sz="1200" dirty="0">
                <a:solidFill>
                  <a:srgbClr val="000000"/>
                </a:solidFill>
                <a:latin typeface="Menlo-Regular"/>
              </a:rPr>
              <a:t> </a:t>
            </a:r>
            <a:r>
              <a:rPr lang="en-US" sz="1200" dirty="0" err="1">
                <a:solidFill>
                  <a:srgbClr val="2E0D6E"/>
                </a:solidFill>
                <a:latin typeface="Menlo-Regular"/>
              </a:rPr>
              <a:t>alloc</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smtClean="0">
                <a:solidFill>
                  <a:srgbClr val="2E0D6E"/>
                </a:solidFill>
                <a:latin typeface="Menlo-Regular"/>
              </a:rPr>
              <a:t>initWithFormat</a:t>
            </a:r>
            <a:r>
              <a:rPr lang="en-US" sz="1200" dirty="0">
                <a:solidFill>
                  <a:srgbClr val="000000"/>
                </a:solidFill>
                <a:latin typeface="Menlo-Regular"/>
              </a:rPr>
              <a:t>:</a:t>
            </a:r>
            <a:r>
              <a:rPr lang="en-US" sz="1200" dirty="0">
                <a:solidFill>
                  <a:srgbClr val="C41A16"/>
                </a:solidFill>
                <a:latin typeface="Menlo-Regular"/>
              </a:rPr>
              <a:t>@"%@"</a:t>
            </a:r>
            <a:r>
              <a:rPr lang="en-US" sz="1200" dirty="0">
                <a:solidFill>
                  <a:srgbClr val="000000"/>
                </a:solidFill>
                <a:latin typeface="Menlo-Regular"/>
              </a:rPr>
              <a:t>, </a:t>
            </a:r>
            <a:r>
              <a:rPr lang="en-US" sz="1200" dirty="0">
                <a:solidFill>
                  <a:srgbClr val="C41A16"/>
                </a:solidFill>
                <a:latin typeface="Menlo-Regular"/>
              </a:rPr>
              <a:t>@"RPN </a:t>
            </a:r>
            <a:r>
              <a:rPr lang="en-US" sz="1200" dirty="0" err="1">
                <a:solidFill>
                  <a:srgbClr val="C41A16"/>
                </a:solidFill>
                <a:latin typeface="Menlo-Regular"/>
              </a:rPr>
              <a:t>arith</a:t>
            </a:r>
            <a:r>
              <a:rPr lang="en-US" sz="1200" dirty="0">
                <a:solidFill>
                  <a:srgbClr val="C41A16"/>
                </a:solidFill>
                <a:latin typeface="Menlo-Regular"/>
              </a:rPr>
              <a:t> expression: "</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smtClean="0">
                <a:solidFill>
                  <a:srgbClr val="2E0D6E"/>
                </a:solidFill>
                <a:latin typeface="Menlo-Regular"/>
              </a:rPr>
              <a:t>objc_setAssociatedObject</a:t>
            </a:r>
            <a:r>
              <a:rPr lang="en-US" sz="1200" dirty="0">
                <a:solidFill>
                  <a:srgbClr val="000000"/>
                </a:solidFill>
                <a:latin typeface="Menlo-Regular"/>
              </a:rPr>
              <a:t>(</a:t>
            </a:r>
            <a:r>
              <a:rPr lang="en-US" sz="1200" dirty="0">
                <a:solidFill>
                  <a:srgbClr val="AA0D91"/>
                </a:solidFill>
                <a:latin typeface="Menlo-Regular"/>
              </a:rPr>
              <a:t>self</a:t>
            </a:r>
            <a:r>
              <a:rPr lang="en-US" sz="1200" dirty="0">
                <a:solidFill>
                  <a:srgbClr val="000000"/>
                </a:solidFill>
                <a:latin typeface="Menlo-Regular"/>
              </a:rPr>
              <a:t>, </a:t>
            </a:r>
            <a:r>
              <a:rPr lang="en-US" sz="1200" dirty="0" err="1">
                <a:solidFill>
                  <a:srgbClr val="3F6E74"/>
                </a:solidFill>
                <a:latin typeface="Menlo-Regular"/>
              </a:rPr>
              <a:t>arithExpKey</a:t>
            </a:r>
            <a:r>
              <a:rPr lang="en-US" sz="1200" dirty="0">
                <a:solidFill>
                  <a:srgbClr val="000000"/>
                </a:solidFill>
                <a:latin typeface="Menlo-Regular"/>
              </a:rPr>
              <a:t>, </a:t>
            </a:r>
            <a:r>
              <a:rPr lang="en-US" sz="1200" dirty="0" err="1">
                <a:solidFill>
                  <a:srgbClr val="000000"/>
                </a:solidFill>
                <a:latin typeface="Menlo-Regular"/>
              </a:rPr>
              <a:t>str</a:t>
            </a:r>
            <a:r>
              <a:rPr lang="en-US" sz="1200" dirty="0">
                <a:solidFill>
                  <a:srgbClr val="000000"/>
                </a:solidFill>
                <a:latin typeface="Menlo-Regular"/>
              </a:rPr>
              <a:t>, </a:t>
            </a:r>
            <a:r>
              <a:rPr lang="en-US" sz="1200" dirty="0">
                <a:solidFill>
                  <a:srgbClr val="2E0D6E"/>
                </a:solidFill>
                <a:latin typeface="Menlo-Regular"/>
              </a:rPr>
              <a:t>OBJC_ASSOCIATION_RETAIN</a:t>
            </a:r>
            <a:r>
              <a:rPr lang="en-US" sz="1200" dirty="0">
                <a:solidFill>
                  <a:srgbClr val="000000"/>
                </a:solidFill>
                <a:latin typeface="Menlo-Regular"/>
              </a:rPr>
              <a:t>);</a:t>
            </a:r>
          </a:p>
          <a:p>
            <a:pPr marL="0" indent="0">
              <a:buNone/>
            </a:pP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a:solidFill>
                  <a:srgbClr val="AA0D91"/>
                </a:solidFill>
                <a:latin typeface="Menlo-Regular"/>
              </a:rPr>
              <a:t>return</a:t>
            </a:r>
            <a:r>
              <a:rPr lang="en-US" sz="1200" dirty="0">
                <a:solidFill>
                  <a:srgbClr val="000000"/>
                </a:solidFill>
                <a:latin typeface="Menlo-Regular"/>
              </a:rPr>
              <a:t> </a:t>
            </a:r>
            <a:r>
              <a:rPr lang="en-US" sz="1200" dirty="0" err="1">
                <a:solidFill>
                  <a:srgbClr val="2E0D6E"/>
                </a:solidFill>
                <a:latin typeface="Menlo-Regular"/>
              </a:rPr>
              <a:t>objc_getAssociatedObject</a:t>
            </a:r>
            <a:r>
              <a:rPr lang="en-US" sz="1200" dirty="0">
                <a:solidFill>
                  <a:srgbClr val="000000"/>
                </a:solidFill>
                <a:latin typeface="Menlo-Regular"/>
              </a:rPr>
              <a:t>(</a:t>
            </a:r>
            <a:r>
              <a:rPr lang="en-US" sz="1200" dirty="0">
                <a:solidFill>
                  <a:srgbClr val="AA0D91"/>
                </a:solidFill>
                <a:latin typeface="Menlo-Regular"/>
              </a:rPr>
              <a:t>self</a:t>
            </a:r>
            <a:r>
              <a:rPr lang="en-US" sz="1200" dirty="0">
                <a:solidFill>
                  <a:srgbClr val="000000"/>
                </a:solidFill>
                <a:latin typeface="Menlo-Regular"/>
              </a:rPr>
              <a:t>, </a:t>
            </a:r>
            <a:r>
              <a:rPr lang="en-US" sz="1200" dirty="0" err="1">
                <a:solidFill>
                  <a:srgbClr val="3F6E74"/>
                </a:solidFill>
                <a:latin typeface="Menlo-Regular"/>
              </a:rPr>
              <a:t>arithExpKey</a:t>
            </a:r>
            <a:r>
              <a:rPr lang="en-US" sz="1200" dirty="0">
                <a:solidFill>
                  <a:srgbClr val="000000"/>
                </a:solidFill>
                <a:latin typeface="Menlo-Regular"/>
              </a:rPr>
              <a:t>);</a:t>
            </a:r>
          </a:p>
          <a:p>
            <a:pPr marL="0" indent="0">
              <a:buNone/>
            </a:pPr>
            <a:r>
              <a:rPr lang="en-US" sz="1200" dirty="0" smtClean="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a:t>
            </a:r>
            <a:r>
              <a:rPr lang="en-US" sz="1200" dirty="0" err="1">
                <a:solidFill>
                  <a:srgbClr val="000000"/>
                </a:solidFill>
                <a:latin typeface="Menlo-Regular"/>
              </a:rPr>
              <a:t>setArithExp</a:t>
            </a:r>
            <a:r>
              <a:rPr lang="en-US" sz="1200" dirty="0">
                <a:solidFill>
                  <a:srgbClr val="000000"/>
                </a:solidFill>
                <a:latin typeface="Menlo-Regular"/>
              </a:rPr>
              <a:t>:(</a:t>
            </a:r>
            <a:r>
              <a:rPr lang="en-US" sz="1200" dirty="0" err="1">
                <a:solidFill>
                  <a:srgbClr val="5C2699"/>
                </a:solidFill>
                <a:latin typeface="Menlo-Regular"/>
              </a:rPr>
              <a:t>NSString</a:t>
            </a:r>
            <a:r>
              <a:rPr lang="en-US" sz="1200" dirty="0">
                <a:solidFill>
                  <a:srgbClr val="000000"/>
                </a:solidFill>
                <a:latin typeface="Menlo-Regular"/>
              </a:rPr>
              <a:t>*)</a:t>
            </a:r>
            <a:r>
              <a:rPr lang="en-US" sz="1200" dirty="0" err="1">
                <a:solidFill>
                  <a:srgbClr val="000000"/>
                </a:solidFill>
                <a:latin typeface="Menlo-Regular"/>
              </a:rPr>
              <a:t>newExpression</a:t>
            </a: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err="1">
                <a:solidFill>
                  <a:srgbClr val="2E0D6E"/>
                </a:solidFill>
                <a:latin typeface="Menlo-Regular"/>
              </a:rPr>
              <a:t>objc_setAssociatedObject</a:t>
            </a:r>
            <a:r>
              <a:rPr lang="en-US" sz="1200" dirty="0">
                <a:solidFill>
                  <a:srgbClr val="000000"/>
                </a:solidFill>
                <a:latin typeface="Menlo-Regular"/>
              </a:rPr>
              <a:t>(</a:t>
            </a:r>
            <a:r>
              <a:rPr lang="en-US" sz="1200" dirty="0">
                <a:solidFill>
                  <a:srgbClr val="AA0D91"/>
                </a:solidFill>
                <a:latin typeface="Menlo-Regular"/>
              </a:rPr>
              <a:t>self</a:t>
            </a:r>
            <a:r>
              <a:rPr lang="en-US" sz="1200" dirty="0">
                <a:solidFill>
                  <a:srgbClr val="000000"/>
                </a:solidFill>
                <a:latin typeface="Menlo-Regular"/>
              </a:rPr>
              <a:t>, </a:t>
            </a:r>
            <a:r>
              <a:rPr lang="en-US" sz="1200" dirty="0" err="1">
                <a:solidFill>
                  <a:srgbClr val="3F6E74"/>
                </a:solidFill>
                <a:latin typeface="Menlo-Regular"/>
              </a:rPr>
              <a:t>arithExpKey</a:t>
            </a:r>
            <a:r>
              <a:rPr lang="en-US" sz="1200" dirty="0">
                <a:solidFill>
                  <a:srgbClr val="000000"/>
                </a:solidFill>
                <a:latin typeface="Menlo-Regular"/>
              </a:rPr>
              <a:t>, </a:t>
            </a:r>
            <a:r>
              <a:rPr lang="en-US" sz="1200" dirty="0" err="1">
                <a:solidFill>
                  <a:srgbClr val="000000"/>
                </a:solidFill>
                <a:latin typeface="Menlo-Regular"/>
              </a:rPr>
              <a:t>newExpression</a:t>
            </a:r>
            <a:r>
              <a:rPr lang="en-US" sz="1200" dirty="0">
                <a:solidFill>
                  <a:srgbClr val="000000"/>
                </a:solidFill>
                <a:latin typeface="Menlo-Regular"/>
              </a:rPr>
              <a:t>, </a:t>
            </a:r>
            <a:r>
              <a:rPr lang="en-US" sz="1200" dirty="0">
                <a:solidFill>
                  <a:srgbClr val="2E0D6E"/>
                </a:solidFill>
                <a:latin typeface="Menlo-Regular"/>
              </a:rPr>
              <a:t>OBJC_ASSOCIATION_RETAIN</a:t>
            </a:r>
            <a:r>
              <a:rPr lang="en-US" sz="1200" dirty="0">
                <a:solidFill>
                  <a:srgbClr val="000000"/>
                </a:solidFill>
                <a:latin typeface="Menlo-Regular"/>
              </a:rPr>
              <a:t>);</a:t>
            </a:r>
          </a:p>
          <a:p>
            <a:pPr marL="0" indent="0">
              <a:buNone/>
            </a:pP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 </a:t>
            </a:r>
            <a:r>
              <a:rPr lang="en-US" sz="1200" dirty="0" err="1">
                <a:solidFill>
                  <a:srgbClr val="000000"/>
                </a:solidFill>
                <a:latin typeface="Menlo-Regular"/>
              </a:rPr>
              <a:t>appendOp</a:t>
            </a:r>
            <a:r>
              <a:rPr lang="en-US" sz="1200" dirty="0">
                <a:solidFill>
                  <a:srgbClr val="000000"/>
                </a:solidFill>
                <a:latin typeface="Menlo-Regular"/>
              </a:rPr>
              <a:t>:(</a:t>
            </a:r>
            <a:r>
              <a:rPr lang="en-US" sz="1200" dirty="0" err="1">
                <a:solidFill>
                  <a:srgbClr val="5C2699"/>
                </a:solidFill>
                <a:latin typeface="Menlo-Regular"/>
              </a:rPr>
              <a:t>NSString</a:t>
            </a:r>
            <a:r>
              <a:rPr lang="en-US" sz="1200" dirty="0">
                <a:solidFill>
                  <a:srgbClr val="000000"/>
                </a:solidFill>
                <a:latin typeface="Menlo-Regular"/>
              </a:rPr>
              <a:t>*)</a:t>
            </a:r>
            <a:r>
              <a:rPr lang="en-US" sz="1200" dirty="0" err="1">
                <a:solidFill>
                  <a:srgbClr val="000000"/>
                </a:solidFill>
                <a:latin typeface="Menlo-Regular"/>
              </a:rPr>
              <a:t>str</a:t>
            </a: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err="1">
                <a:solidFill>
                  <a:srgbClr val="AA0D91"/>
                </a:solidFill>
                <a:latin typeface="Menlo-Regular"/>
              </a:rPr>
              <a:t>self</a:t>
            </a:r>
            <a:r>
              <a:rPr lang="en-US" sz="1200" dirty="0" err="1">
                <a:solidFill>
                  <a:srgbClr val="000000"/>
                </a:solidFill>
                <a:latin typeface="Menlo-Regular"/>
              </a:rPr>
              <a:t>.</a:t>
            </a:r>
            <a:r>
              <a:rPr lang="en-US" sz="1200" dirty="0" err="1">
                <a:solidFill>
                  <a:srgbClr val="3F6E74"/>
                </a:solidFill>
                <a:latin typeface="Menlo-Regular"/>
              </a:rPr>
              <a:t>arithExp</a:t>
            </a:r>
            <a:r>
              <a:rPr lang="en-US" sz="1200" dirty="0">
                <a:solidFill>
                  <a:srgbClr val="000000"/>
                </a:solidFill>
                <a:latin typeface="Menlo-Regular"/>
              </a:rPr>
              <a:t> </a:t>
            </a:r>
            <a:r>
              <a:rPr lang="en-US" sz="1200" dirty="0" err="1">
                <a:solidFill>
                  <a:srgbClr val="2E0D6E"/>
                </a:solidFill>
                <a:latin typeface="Menlo-Regular"/>
              </a:rPr>
              <a:t>appendString</a:t>
            </a:r>
            <a:r>
              <a:rPr lang="en-US" sz="1200" dirty="0" err="1">
                <a:solidFill>
                  <a:srgbClr val="000000"/>
                </a:solidFill>
                <a:latin typeface="Menlo-Regular"/>
              </a:rPr>
              <a:t>:str</a:t>
            </a:r>
            <a:r>
              <a:rPr lang="en-US" sz="1200" dirty="0">
                <a:solidFill>
                  <a:srgbClr val="000000"/>
                </a:solidFill>
                <a:latin typeface="Menlo-Regular"/>
              </a:rPr>
              <a:t>];  </a:t>
            </a:r>
          </a:p>
          <a:p>
            <a:pPr marL="0" indent="0">
              <a:buNone/>
            </a:pPr>
            <a:r>
              <a:rPr lang="en-US" sz="1200" dirty="0">
                <a:solidFill>
                  <a:srgbClr val="AA0D91"/>
                </a:solidFill>
                <a:latin typeface="Menlo-Regular"/>
              </a:rPr>
              <a:t>@end</a:t>
            </a:r>
            <a:endParaRPr lang="en-US" sz="1200" dirty="0">
              <a:solidFill>
                <a:srgbClr val="000000"/>
              </a:solidFill>
              <a:latin typeface="Menlo-Regular"/>
            </a:endParaRPr>
          </a:p>
          <a:p>
            <a:pPr marL="0" indent="0">
              <a:buNone/>
            </a:pPr>
            <a:endParaRPr lang="en-US" sz="1200" dirty="0">
              <a:solidFill>
                <a:srgbClr val="000000"/>
              </a:solidFill>
              <a:latin typeface="Menlo-Regular"/>
            </a:endParaRPr>
          </a:p>
        </p:txBody>
      </p:sp>
    </p:spTree>
    <p:extLst>
      <p:ext uri="{BB962C8B-B14F-4D97-AF65-F5344CB8AC3E}">
        <p14:creationId xmlns:p14="http://schemas.microsoft.com/office/powerpoint/2010/main" val="3655077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a:t>
            </a:r>
            <a:r>
              <a:rPr lang="en-US" dirty="0"/>
              <a:t>Fast E</a:t>
            </a:r>
            <a:r>
              <a:rPr lang="en-US" dirty="0" smtClean="0"/>
              <a:t>numeration</a:t>
            </a:r>
            <a:endParaRPr lang="en-US" dirty="0"/>
          </a:p>
        </p:txBody>
      </p:sp>
      <p:sp>
        <p:nvSpPr>
          <p:cNvPr id="3" name="Content Placeholder 2"/>
          <p:cNvSpPr>
            <a:spLocks noGrp="1"/>
          </p:cNvSpPr>
          <p:nvPr>
            <p:ph idx="1"/>
          </p:nvPr>
        </p:nvSpPr>
        <p:spPr>
          <a:xfrm>
            <a:off x="457200" y="1600201"/>
            <a:ext cx="4419600" cy="4525963"/>
          </a:xfrm>
        </p:spPr>
        <p:txBody>
          <a:bodyPr>
            <a:normAutofit fontScale="85000" lnSpcReduction="10000"/>
          </a:bodyPr>
          <a:lstStyle/>
          <a:p>
            <a:r>
              <a:rPr lang="en-US" dirty="0" smtClean="0"/>
              <a:t>The </a:t>
            </a:r>
            <a:r>
              <a:rPr lang="en-US" dirty="0"/>
              <a:t>enumeration is considerably more efficient than, for example, using </a:t>
            </a:r>
            <a:r>
              <a:rPr lang="en-US" dirty="0" err="1"/>
              <a:t>NSEnumerator</a:t>
            </a:r>
            <a:r>
              <a:rPr lang="en-US" dirty="0"/>
              <a:t> directly.</a:t>
            </a:r>
          </a:p>
          <a:p>
            <a:r>
              <a:rPr lang="en-US" dirty="0"/>
              <a:t>The syntax is concise.</a:t>
            </a:r>
          </a:p>
          <a:p>
            <a:r>
              <a:rPr lang="en-US" dirty="0"/>
              <a:t>Enumeration is “safe”—the enumerator has a mutation guard so that if you attempt to modify the collection during enumeration, an exception is raised</a:t>
            </a:r>
            <a:endParaRPr lang="en-US" dirty="0" smtClean="0"/>
          </a:p>
        </p:txBody>
      </p:sp>
      <p:sp>
        <p:nvSpPr>
          <p:cNvPr id="7" name="Content Placeholder 2"/>
          <p:cNvSpPr txBox="1">
            <a:spLocks/>
          </p:cNvSpPr>
          <p:nvPr/>
        </p:nvSpPr>
        <p:spPr>
          <a:xfrm>
            <a:off x="4876801" y="2667000"/>
            <a:ext cx="4419600" cy="3657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5C2699"/>
                </a:solidFill>
                <a:latin typeface="Menlo-Regular"/>
              </a:rPr>
              <a:t>NSArray</a:t>
            </a:r>
            <a:r>
              <a:rPr lang="en-US" sz="1200" dirty="0">
                <a:solidFill>
                  <a:srgbClr val="000000"/>
                </a:solidFill>
                <a:latin typeface="Menlo-Regular"/>
              </a:rPr>
              <a:t> *array = [</a:t>
            </a:r>
            <a:r>
              <a:rPr lang="en-US" sz="1200" dirty="0" err="1">
                <a:solidFill>
                  <a:srgbClr val="5C2699"/>
                </a:solidFill>
                <a:latin typeface="Menlo-Regular"/>
              </a:rPr>
              <a:t>NSArray</a:t>
            </a:r>
            <a:r>
              <a:rPr lang="en-US" sz="1200" dirty="0">
                <a:solidFill>
                  <a:srgbClr val="000000"/>
                </a:solidFill>
                <a:latin typeface="Menlo-Regular"/>
              </a:rPr>
              <a:t> </a:t>
            </a:r>
            <a:r>
              <a:rPr lang="en-US" sz="1200" dirty="0" err="1">
                <a:solidFill>
                  <a:srgbClr val="2E0D6E"/>
                </a:solidFill>
                <a:latin typeface="Menlo-Regular"/>
              </a:rPr>
              <a:t>arrayWithObjects</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C41A16"/>
                </a:solidFill>
                <a:latin typeface="Menlo-Regular"/>
              </a:rPr>
              <a:t>@"one"</a:t>
            </a:r>
            <a:r>
              <a:rPr lang="en-US" sz="1200" dirty="0">
                <a:solidFill>
                  <a:srgbClr val="000000"/>
                </a:solidFill>
                <a:latin typeface="Menlo-Regular"/>
              </a:rPr>
              <a:t>, </a:t>
            </a:r>
            <a:r>
              <a:rPr lang="en-US" sz="1200" dirty="0">
                <a:solidFill>
                  <a:srgbClr val="C41A16"/>
                </a:solidFill>
                <a:latin typeface="Menlo-Regular"/>
              </a:rPr>
              <a:t>@"two"</a:t>
            </a:r>
            <a:r>
              <a:rPr lang="en-US" sz="1200" dirty="0">
                <a:solidFill>
                  <a:srgbClr val="000000"/>
                </a:solidFill>
                <a:latin typeface="Menlo-Regular"/>
              </a:rPr>
              <a:t>, </a:t>
            </a:r>
            <a:r>
              <a:rPr lang="en-US" sz="1200" dirty="0">
                <a:solidFill>
                  <a:srgbClr val="C41A16"/>
                </a:solidFill>
                <a:latin typeface="Menlo-Regular"/>
              </a:rPr>
              <a:t>@"three"</a:t>
            </a:r>
            <a:r>
              <a:rPr lang="en-US" sz="1200" dirty="0">
                <a:solidFill>
                  <a:srgbClr val="000000"/>
                </a:solidFill>
                <a:latin typeface="Menlo-Regular"/>
              </a:rPr>
              <a:t>, </a:t>
            </a:r>
            <a:r>
              <a:rPr lang="en-US" sz="1200" dirty="0">
                <a:solidFill>
                  <a:srgbClr val="C41A16"/>
                </a:solidFill>
                <a:latin typeface="Menlo-Regular"/>
              </a:rPr>
              <a:t>@"four"</a:t>
            </a:r>
            <a:r>
              <a:rPr lang="en-US" sz="1200" dirty="0">
                <a:solidFill>
                  <a:srgbClr val="000000"/>
                </a:solidFill>
                <a:latin typeface="Menlo-Regular"/>
              </a:rPr>
              <a:t>, </a:t>
            </a:r>
            <a:r>
              <a:rPr lang="en-US" sz="1200" dirty="0">
                <a:solidFill>
                  <a:srgbClr val="AA0D91"/>
                </a:solidFill>
                <a:latin typeface="Menlo-Regular"/>
              </a:rPr>
              <a:t>nil</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for</a:t>
            </a:r>
            <a:r>
              <a:rPr lang="en-US" sz="1200" dirty="0">
                <a:solidFill>
                  <a:srgbClr val="000000"/>
                </a:solidFill>
                <a:latin typeface="Menlo-Regular"/>
              </a:rPr>
              <a:t> (</a:t>
            </a:r>
            <a:r>
              <a:rPr lang="en-US" sz="1200" dirty="0" err="1">
                <a:solidFill>
                  <a:srgbClr val="000000"/>
                </a:solidFill>
                <a:latin typeface="Menlo-Regular"/>
              </a:rPr>
              <a:t>NSString</a:t>
            </a:r>
            <a:r>
              <a:rPr lang="en-US" sz="1200" dirty="0">
                <a:solidFill>
                  <a:srgbClr val="000000"/>
                </a:solidFill>
                <a:latin typeface="Menlo-Regular"/>
              </a:rPr>
              <a:t> *element </a:t>
            </a:r>
            <a:r>
              <a:rPr lang="en-US" sz="1200" dirty="0">
                <a:solidFill>
                  <a:srgbClr val="AA0D91"/>
                </a:solidFill>
                <a:latin typeface="Menlo-Regular"/>
              </a:rPr>
              <a:t>in</a:t>
            </a:r>
            <a:r>
              <a:rPr lang="en-US" sz="1200" dirty="0">
                <a:solidFill>
                  <a:srgbClr val="000000"/>
                </a:solidFill>
                <a:latin typeface="Menlo-Regular"/>
              </a:rPr>
              <a:t> array) {</a:t>
            </a:r>
          </a:p>
          <a:p>
            <a:pPr marL="0" indent="0">
              <a:buNone/>
            </a:pPr>
            <a:r>
              <a:rPr lang="en-US" sz="1200" dirty="0">
                <a:solidFill>
                  <a:srgbClr val="000000"/>
                </a:solidFill>
                <a:latin typeface="Menlo-Regular"/>
              </a:rPr>
              <a:t>    </a:t>
            </a:r>
            <a:r>
              <a:rPr lang="en-US" sz="1200" dirty="0" err="1">
                <a:solidFill>
                  <a:srgbClr val="000000"/>
                </a:solidFill>
                <a:latin typeface="Menlo-Regular"/>
              </a:rPr>
              <a:t>NSLog</a:t>
            </a:r>
            <a:r>
              <a:rPr lang="en-US" sz="1200" dirty="0">
                <a:solidFill>
                  <a:srgbClr val="000000"/>
                </a:solidFill>
                <a:latin typeface="Menlo-Regular"/>
              </a:rPr>
              <a:t>(</a:t>
            </a:r>
            <a:r>
              <a:rPr lang="en-US" sz="1200" dirty="0">
                <a:solidFill>
                  <a:srgbClr val="C41A16"/>
                </a:solidFill>
                <a:latin typeface="Menlo-Regular"/>
              </a:rPr>
              <a:t>@"element: %@"</a:t>
            </a:r>
            <a:r>
              <a:rPr lang="en-US" sz="1200" dirty="0">
                <a:solidFill>
                  <a:srgbClr val="000000"/>
                </a:solidFill>
                <a:latin typeface="Menlo-Regular"/>
              </a:rPr>
              <a:t>, element);</a:t>
            </a:r>
          </a:p>
          <a:p>
            <a:pPr marL="0" indent="0">
              <a:buNone/>
            </a:pPr>
            <a:r>
              <a:rPr lang="en-US" sz="1200" dirty="0" smtClean="0">
                <a:solidFill>
                  <a:srgbClr val="000000"/>
                </a:solidFill>
                <a:latin typeface="Menlo-Regular"/>
              </a:rPr>
              <a:t>}</a:t>
            </a:r>
          </a:p>
          <a:p>
            <a:pPr marL="0" indent="0">
              <a:buNone/>
            </a:pPr>
            <a:endParaRPr lang="en-US" sz="1200" dirty="0" smtClean="0">
              <a:solidFill>
                <a:srgbClr val="000000"/>
              </a:solidFill>
              <a:latin typeface="Menlo-Regular"/>
            </a:endParaRPr>
          </a:p>
          <a:p>
            <a:pPr marL="0" indent="0">
              <a:buNone/>
            </a:pPr>
            <a:endParaRPr lang="en-US" sz="1200" dirty="0">
              <a:solidFill>
                <a:srgbClr val="000000"/>
              </a:solidFill>
              <a:latin typeface="Menlo-Regular"/>
            </a:endParaRPr>
          </a:p>
          <a:p>
            <a:pPr marL="0" indent="0">
              <a:buNone/>
            </a:pPr>
            <a:r>
              <a:rPr lang="en-US" sz="1200" dirty="0">
                <a:solidFill>
                  <a:srgbClr val="000000"/>
                </a:solidFill>
                <a:latin typeface="Menlo-Regular"/>
              </a:rPr>
              <a:t> </a:t>
            </a:r>
            <a:r>
              <a:rPr lang="en-US" sz="1200" dirty="0" err="1">
                <a:solidFill>
                  <a:srgbClr val="5C2699"/>
                </a:solidFill>
                <a:latin typeface="Menlo-Regular"/>
              </a:rPr>
              <a:t>NSEnumerator</a:t>
            </a:r>
            <a:r>
              <a:rPr lang="en-US" sz="1200" dirty="0">
                <a:solidFill>
                  <a:srgbClr val="000000"/>
                </a:solidFill>
                <a:latin typeface="Menlo-Regular"/>
              </a:rPr>
              <a:t> *enumerator = </a:t>
            </a:r>
            <a:r>
              <a:rPr lang="en-US" sz="1200" dirty="0" smtClean="0">
                <a:solidFill>
                  <a:srgbClr val="000000"/>
                </a:solidFill>
                <a:latin typeface="Menlo-Regular"/>
              </a:rPr>
              <a:t>[array </a:t>
            </a:r>
            <a:r>
              <a:rPr lang="en-US" sz="1200" dirty="0" err="1">
                <a:solidFill>
                  <a:srgbClr val="2E0D6E"/>
                </a:solidFill>
                <a:latin typeface="Menlo-Regular"/>
              </a:rPr>
              <a:t>objectEnumerator</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a:solidFill>
                  <a:srgbClr val="000000"/>
                </a:solidFill>
                <a:latin typeface="Menlo-Regular"/>
              </a:rPr>
              <a:t>NSString</a:t>
            </a:r>
            <a:r>
              <a:rPr lang="en-US" sz="1200" dirty="0">
                <a:solidFill>
                  <a:srgbClr val="000000"/>
                </a:solidFill>
                <a:latin typeface="Menlo-Regular"/>
              </a:rPr>
              <a:t> *next;</a:t>
            </a:r>
          </a:p>
          <a:p>
            <a:pPr marL="0" indent="0">
              <a:buNone/>
            </a:pPr>
            <a:r>
              <a:rPr lang="en-US" sz="1200" dirty="0">
                <a:solidFill>
                  <a:srgbClr val="000000"/>
                </a:solidFill>
                <a:latin typeface="Menlo-Regular"/>
              </a:rPr>
              <a:t>    </a:t>
            </a:r>
            <a:r>
              <a:rPr lang="en-US" sz="1200" dirty="0">
                <a:solidFill>
                  <a:srgbClr val="AA0D91"/>
                </a:solidFill>
                <a:latin typeface="Menlo-Regular"/>
              </a:rPr>
              <a:t>while</a:t>
            </a:r>
            <a:r>
              <a:rPr lang="en-US" sz="1200" dirty="0">
                <a:solidFill>
                  <a:srgbClr val="000000"/>
                </a:solidFill>
                <a:latin typeface="Menlo-Regular"/>
              </a:rPr>
              <a:t> ((next=[enumerator </a:t>
            </a:r>
            <a:r>
              <a:rPr lang="en-US" sz="1200" dirty="0" err="1">
                <a:solidFill>
                  <a:srgbClr val="2E0D6E"/>
                </a:solidFill>
                <a:latin typeface="Menlo-Regular"/>
              </a:rPr>
              <a:t>nextObject</a:t>
            </a:r>
            <a:r>
              <a:rPr lang="en-US" sz="1200" dirty="0">
                <a:solidFill>
                  <a:srgbClr val="000000"/>
                </a:solidFill>
                <a:latin typeface="Menlo-Regular"/>
              </a:rPr>
              <a:t>])!=</a:t>
            </a:r>
            <a:r>
              <a:rPr lang="en-US" sz="1200" dirty="0">
                <a:solidFill>
                  <a:srgbClr val="AA0D91"/>
                </a:solidFill>
                <a:latin typeface="Menlo-Regular"/>
              </a:rPr>
              <a:t>nil</a:t>
            </a: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a:solidFill>
                  <a:srgbClr val="007400"/>
                </a:solidFill>
                <a:latin typeface="Menlo-Regular"/>
              </a:rPr>
              <a:t>//dome </a:t>
            </a:r>
            <a:r>
              <a:rPr lang="en-US" sz="1200" dirty="0" smtClean="0">
                <a:solidFill>
                  <a:srgbClr val="007400"/>
                </a:solidFill>
                <a:latin typeface="Menlo-Regular"/>
              </a:rPr>
              <a:t>something</a:t>
            </a:r>
            <a:endParaRPr lang="en-US" sz="1200" dirty="0">
              <a:solidFill>
                <a:srgbClr val="000000"/>
              </a:solidFill>
              <a:latin typeface="Menlo-Regular"/>
            </a:endParaRPr>
          </a:p>
          <a:p>
            <a:pPr marL="0" indent="0">
              <a:buNone/>
            </a:pPr>
            <a:r>
              <a:rPr lang="en-US" sz="1200" dirty="0" smtClean="0">
                <a:solidFill>
                  <a:srgbClr val="000000"/>
                </a:solidFill>
                <a:latin typeface="Menlo-Regular"/>
              </a:rPr>
              <a:t>}</a:t>
            </a:r>
            <a:endParaRPr lang="en-US" sz="1200" dirty="0">
              <a:solidFill>
                <a:srgbClr val="000000"/>
              </a:solidFill>
              <a:latin typeface="Menlo-Regular"/>
            </a:endParaRPr>
          </a:p>
          <a:p>
            <a:pPr marL="0" indent="0">
              <a:buNone/>
            </a:pPr>
            <a:endParaRPr lang="en-US" sz="1200" dirty="0">
              <a:solidFill>
                <a:srgbClr val="000000"/>
              </a:solidFill>
              <a:latin typeface="Menlo-Regular"/>
            </a:endParaRPr>
          </a:p>
          <a:p>
            <a:pPr marL="0" indent="0">
              <a:buNone/>
            </a:pPr>
            <a:endParaRPr lang="en-US" sz="1200" dirty="0">
              <a:solidFill>
                <a:srgbClr val="000000"/>
              </a:solidFill>
              <a:latin typeface="Menlo-Regular"/>
            </a:endParaRPr>
          </a:p>
        </p:txBody>
      </p:sp>
      <p:sp>
        <p:nvSpPr>
          <p:cNvPr id="8" name="Rectangle 7"/>
          <p:cNvSpPr/>
          <p:nvPr/>
        </p:nvSpPr>
        <p:spPr>
          <a:xfrm>
            <a:off x="4876800" y="2590800"/>
            <a:ext cx="4114800" cy="3581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2109092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Objective-C: Foundation Framework</a:t>
            </a:r>
            <a:endParaRPr lang="en-US" dirty="0"/>
          </a:p>
        </p:txBody>
      </p:sp>
      <p:sp>
        <p:nvSpPr>
          <p:cNvPr id="3" name="Content Placeholder 2"/>
          <p:cNvSpPr>
            <a:spLocks noGrp="1"/>
          </p:cNvSpPr>
          <p:nvPr>
            <p:ph idx="1"/>
          </p:nvPr>
        </p:nvSpPr>
        <p:spPr>
          <a:xfrm>
            <a:off x="457200" y="1600201"/>
            <a:ext cx="7924800" cy="4525963"/>
          </a:xfrm>
        </p:spPr>
        <p:txBody>
          <a:bodyPr>
            <a:normAutofit fontScale="62500" lnSpcReduction="20000"/>
          </a:bodyPr>
          <a:lstStyle/>
          <a:p>
            <a:r>
              <a:rPr lang="en-US" dirty="0" smtClean="0"/>
              <a:t>Root class: </a:t>
            </a:r>
            <a:r>
              <a:rPr lang="en-US" dirty="0" smtClean="0">
                <a:solidFill>
                  <a:srgbClr val="000000"/>
                </a:solidFill>
                <a:latin typeface="GillSans"/>
              </a:rPr>
              <a:t>allocation</a:t>
            </a:r>
            <a:r>
              <a:rPr lang="en-US" dirty="0">
                <a:solidFill>
                  <a:srgbClr val="000000"/>
                </a:solidFill>
                <a:latin typeface="GillSans"/>
              </a:rPr>
              <a:t>, </a:t>
            </a:r>
            <a:r>
              <a:rPr lang="en-US" dirty="0" smtClean="0">
                <a:solidFill>
                  <a:srgbClr val="000000"/>
                </a:solidFill>
                <a:latin typeface="GillSans"/>
              </a:rPr>
              <a:t>initialization </a:t>
            </a:r>
            <a:r>
              <a:rPr lang="en-US" dirty="0">
                <a:solidFill>
                  <a:srgbClr val="000000"/>
                </a:solidFill>
                <a:latin typeface="GillSans"/>
              </a:rPr>
              <a:t>and duplication of </a:t>
            </a:r>
            <a:r>
              <a:rPr lang="en-US" dirty="0" smtClean="0">
                <a:solidFill>
                  <a:srgbClr val="000000"/>
                </a:solidFill>
                <a:latin typeface="GillSans"/>
              </a:rPr>
              <a:t>objects, introspection, object encoding </a:t>
            </a:r>
            <a:r>
              <a:rPr lang="en-US" dirty="0">
                <a:solidFill>
                  <a:srgbClr val="000000"/>
                </a:solidFill>
                <a:latin typeface="GillSans"/>
              </a:rPr>
              <a:t>and decoding (for archiving / </a:t>
            </a:r>
            <a:r>
              <a:rPr lang="en-US" dirty="0" smtClean="0">
                <a:solidFill>
                  <a:srgbClr val="000000"/>
                </a:solidFill>
                <a:latin typeface="GillSans"/>
              </a:rPr>
              <a:t>serialization), message forwarding and message </a:t>
            </a:r>
            <a:r>
              <a:rPr lang="en-US" dirty="0">
                <a:solidFill>
                  <a:srgbClr val="000000"/>
                </a:solidFill>
                <a:latin typeface="GillSans"/>
              </a:rPr>
              <a:t>dispatching</a:t>
            </a:r>
            <a:r>
              <a:rPr lang="en-US" dirty="0" smtClean="0"/>
              <a:t> </a:t>
            </a:r>
          </a:p>
          <a:p>
            <a:pPr lvl="1"/>
            <a:r>
              <a:rPr lang="en-US" dirty="0" err="1" smtClean="0">
                <a:solidFill>
                  <a:srgbClr val="5C2699"/>
                </a:solidFill>
                <a:latin typeface="Menlo-Regular"/>
              </a:rPr>
              <a:t>NSObject</a:t>
            </a:r>
            <a:endParaRPr lang="en-US" dirty="0" smtClean="0"/>
          </a:p>
          <a:p>
            <a:endParaRPr lang="en-US" dirty="0" smtClean="0"/>
          </a:p>
          <a:p>
            <a:r>
              <a:rPr lang="en-US" dirty="0" smtClean="0"/>
              <a:t>Value objects: </a:t>
            </a:r>
            <a:r>
              <a:rPr lang="en-US" dirty="0">
                <a:solidFill>
                  <a:srgbClr val="000000"/>
                </a:solidFill>
                <a:latin typeface="GillSans"/>
              </a:rPr>
              <a:t>encapsulate values of various primitive types</a:t>
            </a:r>
            <a:endParaRPr lang="en-US" dirty="0" smtClean="0"/>
          </a:p>
          <a:p>
            <a:pPr lvl="1"/>
            <a:r>
              <a:rPr lang="en-US" dirty="0" err="1" smtClean="0">
                <a:solidFill>
                  <a:srgbClr val="5C2699"/>
                </a:solidFill>
                <a:latin typeface="Menlo-Regular"/>
              </a:rPr>
              <a:t>NSNumber</a:t>
            </a:r>
            <a:endParaRPr lang="en-US" dirty="0" smtClean="0">
              <a:solidFill>
                <a:srgbClr val="5C2699"/>
              </a:solidFill>
              <a:latin typeface="Menlo-Regular"/>
            </a:endParaRPr>
          </a:p>
          <a:p>
            <a:pPr lvl="1"/>
            <a:r>
              <a:rPr lang="en-US" dirty="0" err="1" smtClean="0">
                <a:solidFill>
                  <a:srgbClr val="5C2699"/>
                </a:solidFill>
                <a:latin typeface="Menlo-Regular"/>
              </a:rPr>
              <a:t>NSDate</a:t>
            </a:r>
            <a:r>
              <a:rPr lang="en-US" dirty="0" smtClean="0">
                <a:solidFill>
                  <a:srgbClr val="5C2699"/>
                </a:solidFill>
                <a:latin typeface="Menlo-Regular"/>
              </a:rPr>
              <a:t> </a:t>
            </a:r>
          </a:p>
          <a:p>
            <a:pPr lvl="1"/>
            <a:r>
              <a:rPr lang="en-US" dirty="0" err="1" smtClean="0">
                <a:solidFill>
                  <a:srgbClr val="5C2699"/>
                </a:solidFill>
                <a:latin typeface="Menlo-Regular"/>
              </a:rPr>
              <a:t>NSString</a:t>
            </a:r>
            <a:r>
              <a:rPr lang="en-US" dirty="0" smtClean="0">
                <a:solidFill>
                  <a:srgbClr val="5C2699"/>
                </a:solidFill>
                <a:latin typeface="Menlo-Regular"/>
              </a:rPr>
              <a:t> </a:t>
            </a:r>
          </a:p>
          <a:p>
            <a:pPr lvl="1"/>
            <a:r>
              <a:rPr lang="en-US" dirty="0" err="1" smtClean="0">
                <a:solidFill>
                  <a:srgbClr val="5C2699"/>
                </a:solidFill>
                <a:latin typeface="Menlo-Regular"/>
              </a:rPr>
              <a:t>NSData</a:t>
            </a:r>
            <a:endParaRPr lang="en-US" dirty="0" smtClean="0"/>
          </a:p>
          <a:p>
            <a:endParaRPr lang="en-US" dirty="0" smtClean="0"/>
          </a:p>
          <a:p>
            <a:r>
              <a:rPr lang="en-US" dirty="0" smtClean="0"/>
              <a:t>Collections: </a:t>
            </a:r>
            <a:r>
              <a:rPr lang="en-US" dirty="0" smtClean="0">
                <a:solidFill>
                  <a:srgbClr val="000000"/>
                </a:solidFill>
                <a:latin typeface="GillSans"/>
              </a:rPr>
              <a:t>collections </a:t>
            </a:r>
            <a:r>
              <a:rPr lang="en-US" dirty="0">
                <a:solidFill>
                  <a:srgbClr val="000000"/>
                </a:solidFill>
                <a:latin typeface="GillSans"/>
              </a:rPr>
              <a:t>are objects that store other objects</a:t>
            </a:r>
            <a:endParaRPr lang="en-US" dirty="0" smtClean="0"/>
          </a:p>
          <a:p>
            <a:pPr lvl="1"/>
            <a:r>
              <a:rPr lang="en-US" dirty="0" err="1" smtClean="0">
                <a:solidFill>
                  <a:srgbClr val="5C2699"/>
                </a:solidFill>
                <a:latin typeface="Menlo-Regular"/>
              </a:rPr>
              <a:t>NSArray</a:t>
            </a:r>
            <a:r>
              <a:rPr lang="en-US" dirty="0" smtClean="0">
                <a:solidFill>
                  <a:srgbClr val="5C2699"/>
                </a:solidFill>
                <a:latin typeface="Menlo-Regular"/>
              </a:rPr>
              <a:t>, </a:t>
            </a:r>
            <a:r>
              <a:rPr lang="en-US" dirty="0" err="1" smtClean="0">
                <a:solidFill>
                  <a:srgbClr val="5C2699"/>
                </a:solidFill>
                <a:latin typeface="Menlo-Regular"/>
              </a:rPr>
              <a:t>NSMutableArray</a:t>
            </a:r>
            <a:endParaRPr lang="en-US" dirty="0">
              <a:solidFill>
                <a:srgbClr val="5C2699"/>
              </a:solidFill>
              <a:latin typeface="Menlo-Regular"/>
            </a:endParaRPr>
          </a:p>
          <a:p>
            <a:pPr lvl="1"/>
            <a:r>
              <a:rPr lang="en-US" dirty="0" err="1" smtClean="0">
                <a:solidFill>
                  <a:srgbClr val="5C2699"/>
                </a:solidFill>
                <a:latin typeface="Menlo-Regular"/>
              </a:rPr>
              <a:t>NSDictionary</a:t>
            </a:r>
            <a:r>
              <a:rPr lang="en-US" dirty="0" smtClean="0">
                <a:solidFill>
                  <a:srgbClr val="5C2699"/>
                </a:solidFill>
                <a:latin typeface="Menlo-Regular"/>
              </a:rPr>
              <a:t>, </a:t>
            </a:r>
            <a:r>
              <a:rPr lang="en-US" dirty="0" err="1" smtClean="0">
                <a:solidFill>
                  <a:srgbClr val="5C2699"/>
                </a:solidFill>
                <a:latin typeface="Menlo-Regular"/>
              </a:rPr>
              <a:t>NSMutableDictionary</a:t>
            </a:r>
            <a:endParaRPr lang="en-US" dirty="0">
              <a:solidFill>
                <a:srgbClr val="5C2699"/>
              </a:solidFill>
              <a:latin typeface="Menlo-Regular"/>
            </a:endParaRPr>
          </a:p>
          <a:p>
            <a:pPr lvl="1"/>
            <a:r>
              <a:rPr lang="en-US" dirty="0" err="1" smtClean="0">
                <a:solidFill>
                  <a:srgbClr val="5C2699"/>
                </a:solidFill>
                <a:latin typeface="Menlo-Regular"/>
              </a:rPr>
              <a:t>NSSet</a:t>
            </a:r>
            <a:r>
              <a:rPr lang="en-US" dirty="0" smtClean="0">
                <a:solidFill>
                  <a:srgbClr val="5C2699"/>
                </a:solidFill>
                <a:latin typeface="Menlo-Regular"/>
              </a:rPr>
              <a:t>, </a:t>
            </a:r>
            <a:r>
              <a:rPr lang="en-US" dirty="0" err="1" smtClean="0">
                <a:solidFill>
                  <a:srgbClr val="5C2699"/>
                </a:solidFill>
                <a:latin typeface="Menlo-Regular"/>
              </a:rPr>
              <a:t>NSMutableSet</a:t>
            </a:r>
            <a:endParaRPr lang="en-US" dirty="0" smtClean="0"/>
          </a:p>
          <a:p>
            <a:endParaRPr lang="en-US" dirty="0" smtClean="0"/>
          </a:p>
        </p:txBody>
      </p:sp>
    </p:spTree>
    <p:extLst>
      <p:ext uri="{BB962C8B-B14F-4D97-AF65-F5344CB8AC3E}">
        <p14:creationId xmlns:p14="http://schemas.microsoft.com/office/powerpoint/2010/main" val="364981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2590800"/>
            <a:ext cx="6804427"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Model-View-Controller</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387757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a:endParaRPr lang="zh-CN" altLang="en-US"/>
          </a:p>
        </p:txBody>
      </p:sp>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192780" y="1485305"/>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674022" y="2026029"/>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367337" y="3332292"/>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25800" y="3901856"/>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14" name="Rectangle 13"/>
          <p:cNvSpPr/>
          <p:nvPr/>
        </p:nvSpPr>
        <p:spPr>
          <a:xfrm>
            <a:off x="4556276" y="5062835"/>
            <a:ext cx="4572000" cy="923330"/>
          </a:xfrm>
          <a:prstGeom prst="rect">
            <a:avLst/>
          </a:prstGeom>
        </p:spPr>
        <p:txBody>
          <a:bodyPr>
            <a:spAutoFit/>
          </a:bodyPr>
          <a:lstStyle/>
          <a:p>
            <a:r>
              <a:rPr lang="en-US" dirty="0"/>
              <a:t>View objects are visible to the user. Examples of view objects are buttons, text fields, and</a:t>
            </a:r>
          </a:p>
          <a:p>
            <a:r>
              <a:rPr lang="en-US" dirty="0"/>
              <a:t>sliders</a:t>
            </a:r>
          </a:p>
        </p:txBody>
      </p:sp>
      <p:sp>
        <p:nvSpPr>
          <p:cNvPr id="15" name="Rectangle 14"/>
          <p:cNvSpPr/>
          <p:nvPr/>
        </p:nvSpPr>
        <p:spPr>
          <a:xfrm>
            <a:off x="32971" y="3013180"/>
            <a:ext cx="4572000" cy="646331"/>
          </a:xfrm>
          <a:prstGeom prst="rect">
            <a:avLst/>
          </a:prstGeom>
        </p:spPr>
        <p:txBody>
          <a:bodyPr>
            <a:spAutoFit/>
          </a:bodyPr>
          <a:lstStyle/>
          <a:p>
            <a:r>
              <a:rPr lang="en-US" dirty="0"/>
              <a:t>Model objects hold data and know </a:t>
            </a:r>
            <a:endParaRPr lang="en-US" dirty="0" smtClean="0"/>
          </a:p>
          <a:p>
            <a:r>
              <a:rPr lang="en-US" dirty="0" smtClean="0"/>
              <a:t>nothing </a:t>
            </a:r>
            <a:r>
              <a:rPr lang="en-US" dirty="0"/>
              <a:t>about the user interface</a:t>
            </a:r>
          </a:p>
        </p:txBody>
      </p:sp>
      <p:sp>
        <p:nvSpPr>
          <p:cNvPr id="16" name="Rectangle 15"/>
          <p:cNvSpPr/>
          <p:nvPr/>
        </p:nvSpPr>
        <p:spPr>
          <a:xfrm>
            <a:off x="152400" y="6254234"/>
            <a:ext cx="8790689" cy="400110"/>
          </a:xfrm>
          <a:prstGeom prst="rect">
            <a:avLst/>
          </a:prstGeom>
        </p:spPr>
        <p:txBody>
          <a:bodyPr wrap="square">
            <a:spAutoFit/>
          </a:bodyPr>
          <a:lstStyle/>
          <a:p>
            <a:r>
              <a:rPr lang="en-US" sz="2000" dirty="0"/>
              <a:t>In MVC, every </a:t>
            </a:r>
            <a:r>
              <a:rPr lang="en-US" sz="2000" dirty="0" smtClean="0"/>
              <a:t>object is </a:t>
            </a:r>
            <a:r>
              <a:rPr lang="en-US" sz="2000" dirty="0"/>
              <a:t>either a model object, a view object, or a controller object</a:t>
            </a:r>
          </a:p>
        </p:txBody>
      </p:sp>
      <p:sp>
        <p:nvSpPr>
          <p:cNvPr id="20" name="Rectangle 19"/>
          <p:cNvSpPr/>
          <p:nvPr/>
        </p:nvSpPr>
        <p:spPr>
          <a:xfrm>
            <a:off x="5791200" y="1766619"/>
            <a:ext cx="4572000" cy="1200329"/>
          </a:xfrm>
          <a:prstGeom prst="rect">
            <a:avLst/>
          </a:prstGeom>
        </p:spPr>
        <p:txBody>
          <a:bodyPr>
            <a:spAutoFit/>
          </a:bodyPr>
          <a:lstStyle/>
          <a:p>
            <a:r>
              <a:rPr lang="en-US" dirty="0" smtClean="0"/>
              <a:t>Controllers </a:t>
            </a:r>
            <a:r>
              <a:rPr lang="en-US" dirty="0"/>
              <a:t>configure the views </a:t>
            </a:r>
            <a:endParaRPr lang="en-US" dirty="0" smtClean="0"/>
          </a:p>
          <a:p>
            <a:r>
              <a:rPr lang="en-US" dirty="0" smtClean="0"/>
              <a:t>that the user </a:t>
            </a:r>
            <a:r>
              <a:rPr lang="en-US" dirty="0"/>
              <a:t>sees and make sure </a:t>
            </a:r>
            <a:endParaRPr lang="en-US" dirty="0" smtClean="0"/>
          </a:p>
          <a:p>
            <a:r>
              <a:rPr lang="en-US" dirty="0" smtClean="0"/>
              <a:t>that </a:t>
            </a:r>
            <a:r>
              <a:rPr lang="en-US" dirty="0"/>
              <a:t>the view and model objects </a:t>
            </a:r>
            <a:endParaRPr lang="en-US" dirty="0" smtClean="0"/>
          </a:p>
          <a:p>
            <a:r>
              <a:rPr lang="en-US" dirty="0" smtClean="0"/>
              <a:t>keep </a:t>
            </a:r>
            <a:r>
              <a:rPr lang="en-US" dirty="0"/>
              <a:t>in sync</a:t>
            </a:r>
          </a:p>
        </p:txBody>
      </p:sp>
    </p:spTree>
    <p:extLst>
      <p:ext uri="{BB962C8B-B14F-4D97-AF65-F5344CB8AC3E}">
        <p14:creationId xmlns:p14="http://schemas.microsoft.com/office/powerpoint/2010/main" val="2472761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a:endParaRPr lang="zh-CN" altLang="en-US"/>
          </a:p>
        </p:txBody>
      </p:sp>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3" name="TextBox 1"/>
          <p:cNvSpPr txBox="1"/>
          <p:nvPr/>
        </p:nvSpPr>
        <p:spPr>
          <a:xfrm>
            <a:off x="771525" y="5753100"/>
            <a:ext cx="7698772" cy="704078"/>
          </a:xfrm>
          <a:prstGeom prst="rect">
            <a:avLst/>
          </a:prstGeom>
          <a:noFill/>
        </p:spPr>
        <p:txBody>
          <a:bodyPr wrap="none" lIns="0" tIns="0" rIns="0" bIns="28804" rtlCol="0">
            <a:spAutoFit/>
          </a:bodyPr>
          <a:lstStyle/>
          <a:p>
            <a:pPr>
              <a:lnSpc>
                <a:spcPts val="2961"/>
              </a:lnSpc>
              <a:tabLst>
                <a:tab pos="8289036" algn="l"/>
                <a:tab pos="8521065" algn="l"/>
              </a:tabLst>
            </a:pP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r>
              <a:rPr lang="en-US" altLang="zh-CN" sz="2400" u="sng" dirty="0">
                <a:solidFill>
                  <a:srgbClr val="000000"/>
                </a:solidFill>
                <a:latin typeface="Times New Roman" pitchFamily="18" charset="0"/>
                <a:cs typeface="Times New Roman" pitchFamily="18" charset="0"/>
              </a:rPr>
              <a:t>What</a:t>
            </a:r>
            <a:r>
              <a:rPr lang="en-US" altLang="zh-CN" sz="2400" dirty="0">
                <a:solidFill>
                  <a:srgbClr val="000000"/>
                </a:solidFill>
                <a:latin typeface="Times New Roman" pitchFamily="18" charset="0"/>
                <a:cs typeface="Times New Roman" pitchFamily="18" charset="0"/>
              </a:rPr>
              <a:t> your application is (but not </a:t>
            </a:r>
            <a:r>
              <a:rPr lang="en-US" altLang="zh-CN" sz="2400" u="sng" dirty="0">
                <a:solidFill>
                  <a:srgbClr val="000000"/>
                </a:solidFill>
                <a:latin typeface="Times New Roman" pitchFamily="18" charset="0"/>
                <a:cs typeface="Times New Roman" pitchFamily="18" charset="0"/>
              </a:rPr>
              <a:t>how</a:t>
            </a:r>
            <a:r>
              <a:rPr lang="en-US" altLang="zh-CN" sz="2400" dirty="0">
                <a:solidFill>
                  <a:srgbClr val="000000"/>
                </a:solidFill>
                <a:latin typeface="Times New Roman" pitchFamily="18" charset="0"/>
                <a:cs typeface="Times New Roman" pitchFamily="18" charset="0"/>
              </a:rPr>
              <a:t> it is displayed)</a:t>
            </a:r>
          </a:p>
          <a:p>
            <a:pPr>
              <a:lnSpc>
                <a:spcPts val="630"/>
              </a:lnSpc>
            </a:pPr>
            <a:endParaRPr lang="en-US" altLang="zh-CN" dirty="0" smtClean="0">
              <a:solidFill>
                <a:srgbClr val="000000"/>
              </a:solidFill>
            </a:endParaRPr>
          </a:p>
          <a:p>
            <a:pPr>
              <a:lnSpc>
                <a:spcPts val="1575"/>
              </a:lnSpc>
              <a:tabLst>
                <a:tab pos="8289036" algn="l"/>
                <a:tab pos="8521065"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2083768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a:endParaRPr lang="zh-CN" altLang="en-US"/>
          </a:p>
        </p:txBody>
      </p:sp>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4" name="TextBox 1"/>
          <p:cNvSpPr txBox="1"/>
          <p:nvPr/>
        </p:nvSpPr>
        <p:spPr>
          <a:xfrm>
            <a:off x="642938" y="5753100"/>
            <a:ext cx="7909016" cy="407073"/>
          </a:xfrm>
          <a:prstGeom prst="rect">
            <a:avLst/>
          </a:prstGeom>
          <a:noFill/>
        </p:spPr>
        <p:txBody>
          <a:bodyPr wrap="none" lIns="0" tIns="0" rIns="0" bIns="28804" rtlCol="0">
            <a:spAutoFit/>
          </a:bodyPr>
          <a:lstStyle/>
          <a:p>
            <a:pPr>
              <a:lnSpc>
                <a:spcPts val="2961"/>
              </a:lnSpc>
              <a:tabLst>
                <a:tab pos="8433054" algn="l"/>
                <a:tab pos="8665083" algn="l"/>
              </a:tabLst>
            </a:pPr>
            <a:r>
              <a:rPr lang="en-US" altLang="zh-CN" sz="2400" dirty="0">
                <a:solidFill>
                  <a:srgbClr val="E984ED"/>
                </a:solidFill>
                <a:latin typeface="Times New Roman" pitchFamily="18" charset="0"/>
                <a:cs typeface="Times New Roman" pitchFamily="18" charset="0"/>
              </a:rPr>
              <a:t>Controller</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 </a:t>
            </a:r>
            <a:r>
              <a:rPr lang="en-US" altLang="zh-CN" sz="2400" u="sng" dirty="0">
                <a:solidFill>
                  <a:srgbClr val="000000"/>
                </a:solidFill>
                <a:latin typeface="Times New Roman" pitchFamily="18" charset="0"/>
                <a:cs typeface="Times New Roman" pitchFamily="18" charset="0"/>
              </a:rPr>
              <a:t>How</a:t>
            </a:r>
            <a:r>
              <a:rPr lang="en-US" altLang="zh-CN" sz="2400" dirty="0">
                <a:solidFill>
                  <a:srgbClr val="000000"/>
                </a:solidFill>
                <a:latin typeface="Times New Roman" pitchFamily="18" charset="0"/>
                <a:cs typeface="Times New Roman" pitchFamily="18" charset="0"/>
              </a:rPr>
              <a:t> your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is presented to the user (UI logic</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6884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7885" y="2967335"/>
            <a:ext cx="406823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OS </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Overview</a:t>
            </a:r>
          </a:p>
        </p:txBody>
      </p:sp>
    </p:spTree>
    <p:extLst>
      <p:ext uri="{BB962C8B-B14F-4D97-AF65-F5344CB8AC3E}">
        <p14:creationId xmlns:p14="http://schemas.microsoft.com/office/powerpoint/2010/main" val="1976894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a:endParaRPr lang="zh-CN" altLang="en-US"/>
          </a:p>
        </p:txBody>
      </p:sp>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3" name="TextBox 1"/>
          <p:cNvSpPr txBox="1"/>
          <p:nvPr/>
        </p:nvSpPr>
        <p:spPr>
          <a:xfrm>
            <a:off x="2628900" y="5753100"/>
            <a:ext cx="6269409" cy="704078"/>
          </a:xfrm>
          <a:prstGeom prst="rect">
            <a:avLst/>
          </a:prstGeom>
          <a:noFill/>
        </p:spPr>
        <p:txBody>
          <a:bodyPr wrap="none" lIns="0" tIns="0" rIns="0" bIns="28804" rtlCol="0">
            <a:spAutoFit/>
          </a:bodyPr>
          <a:lstStyle/>
          <a:p>
            <a:pPr>
              <a:lnSpc>
                <a:spcPts val="2961"/>
              </a:lnSpc>
              <a:tabLst>
                <a:tab pos="6208776" algn="l"/>
                <a:tab pos="6440805" algn="l"/>
              </a:tabLst>
            </a:pP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 Your</a:t>
            </a:r>
            <a:r>
              <a:rPr lang="en-US" altLang="zh-CN" sz="2400" dirty="0">
                <a:latin typeface="Times New Roman" pitchFamily="18" charset="0"/>
                <a:cs typeface="Times New Roman" pitchFamily="18" charset="0"/>
              </a:rPr>
              <a:t> </a:t>
            </a:r>
            <a:r>
              <a:rPr lang="en-US" altLang="zh-CN" sz="2400" dirty="0" smtClean="0">
                <a:solidFill>
                  <a:srgbClr val="E984ED"/>
                </a:solidFill>
                <a:latin typeface="Times New Roman" pitchFamily="18" charset="0"/>
                <a:cs typeface="Times New Roman" pitchFamily="18" charset="0"/>
              </a:rPr>
              <a:t>Controller</a:t>
            </a:r>
            <a:r>
              <a:rPr lang="en-US" altLang="zh-CN" sz="2400" dirty="0" smtClean="0">
                <a:solidFill>
                  <a:srgbClr val="000000"/>
                </a:solidFill>
                <a:latin typeface="Times New Roman" pitchFamily="18" charset="0"/>
                <a:cs typeface="Times New Roman" pitchFamily="18" charset="0"/>
              </a:rPr>
              <a:t>’s </a:t>
            </a:r>
            <a:r>
              <a:rPr lang="en-US" altLang="zh-CN" sz="2400" dirty="0">
                <a:solidFill>
                  <a:srgbClr val="000000"/>
                </a:solidFill>
                <a:latin typeface="Times New Roman" pitchFamily="18" charset="0"/>
                <a:cs typeface="Times New Roman" pitchFamily="18" charset="0"/>
              </a:rPr>
              <a:t>minions</a:t>
            </a:r>
          </a:p>
          <a:p>
            <a:pPr>
              <a:lnSpc>
                <a:spcPts val="630"/>
              </a:lnSpc>
            </a:pPr>
            <a:endParaRPr lang="en-US" altLang="zh-CN" dirty="0" smtClean="0"/>
          </a:p>
          <a:p>
            <a:pPr>
              <a:lnSpc>
                <a:spcPts val="1575"/>
              </a:lnSpc>
              <a:tabLst>
                <a:tab pos="6208776" algn="l"/>
                <a:tab pos="6440805"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4155873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4" name="TextBox 1"/>
          <p:cNvSpPr txBox="1"/>
          <p:nvPr/>
        </p:nvSpPr>
        <p:spPr>
          <a:xfrm>
            <a:off x="1407319" y="5753100"/>
            <a:ext cx="7650941" cy="704078"/>
          </a:xfrm>
          <a:prstGeom prst="rect">
            <a:avLst/>
          </a:prstGeom>
          <a:noFill/>
        </p:spPr>
        <p:txBody>
          <a:bodyPr wrap="none" lIns="0" tIns="0" rIns="0" bIns="28804" rtlCol="0">
            <a:spAutoFit/>
          </a:bodyPr>
          <a:lstStyle/>
          <a:p>
            <a:pPr>
              <a:lnSpc>
                <a:spcPts val="2961"/>
              </a:lnSpc>
              <a:tabLst>
                <a:tab pos="7576947" algn="l"/>
                <a:tab pos="7808976" algn="l"/>
              </a:tabLst>
            </a:pPr>
            <a:r>
              <a:rPr lang="en-US" altLang="zh-CN" sz="2400" dirty="0" smtClean="0">
                <a:solidFill>
                  <a:srgbClr val="E984ED"/>
                </a:solidFill>
                <a:latin typeface="Times New Roman" pitchFamily="18" charset="0"/>
                <a:cs typeface="Times New Roman" pitchFamily="18" charset="0"/>
              </a:rPr>
              <a:t>Controller’</a:t>
            </a:r>
            <a:r>
              <a:rPr lang="en-US" altLang="zh-CN" sz="2400" dirty="0" smtClean="0">
                <a:solidFill>
                  <a:srgbClr val="000000"/>
                </a:solidFill>
                <a:latin typeface="Times New Roman" pitchFamily="18" charset="0"/>
                <a:cs typeface="Times New Roman" pitchFamily="18" charset="0"/>
              </a:rPr>
              <a:t>s </a:t>
            </a:r>
            <a:r>
              <a:rPr lang="en-US" altLang="zh-CN" sz="2400" dirty="0">
                <a:solidFill>
                  <a:srgbClr val="000000"/>
                </a:solidFill>
                <a:latin typeface="Times New Roman" pitchFamily="18" charset="0"/>
                <a:cs typeface="Times New Roman" pitchFamily="18" charset="0"/>
              </a:rPr>
              <a:t>can always talk directly to their </a:t>
            </a:r>
            <a:r>
              <a:rPr lang="en-US" altLang="zh-CN" sz="2400" dirty="0">
                <a:solidFill>
                  <a:srgbClr val="8E8EFC"/>
                </a:solidFill>
                <a:latin typeface="Times New Roman" pitchFamily="18" charset="0"/>
                <a:cs typeface="Times New Roman" pitchFamily="18" charset="0"/>
              </a:rPr>
              <a:t>Model</a:t>
            </a:r>
            <a:r>
              <a:rPr lang="en-US" altLang="zh-CN" sz="2400" dirty="0">
                <a:solidFill>
                  <a:srgbClr val="FFFFFF"/>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7576947" algn="l"/>
                <a:tab pos="7808976"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570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TextBox 1"/>
          <p:cNvSpPr txBox="1"/>
          <p:nvPr/>
        </p:nvSpPr>
        <p:spPr>
          <a:xfrm>
            <a:off x="1664494" y="5753100"/>
            <a:ext cx="5847755" cy="407073"/>
          </a:xfrm>
          <a:prstGeom prst="rect">
            <a:avLst/>
          </a:prstGeom>
          <a:noFill/>
        </p:spPr>
        <p:txBody>
          <a:bodyPr wrap="none" lIns="0" tIns="0" rIns="0" bIns="28804" rtlCol="0">
            <a:spAutoFit/>
          </a:bodyPr>
          <a:lstStyle/>
          <a:p>
            <a:pPr>
              <a:lnSpc>
                <a:spcPts val="2961"/>
              </a:lnSpc>
              <a:tabLst>
                <a:tab pos="7288911" algn="l"/>
                <a:tab pos="7520940" algn="l"/>
              </a:tabLst>
            </a:pPr>
            <a:r>
              <a:rPr lang="en-US" altLang="zh-CN" sz="2400" dirty="0" smtClean="0">
                <a:solidFill>
                  <a:srgbClr val="E984ED"/>
                </a:solidFill>
                <a:latin typeface="Times New Roman" pitchFamily="18" charset="0"/>
                <a:cs typeface="Times New Roman" pitchFamily="18" charset="0"/>
              </a:rPr>
              <a:t>Controller’</a:t>
            </a:r>
            <a:r>
              <a:rPr lang="en-US" altLang="zh-CN" sz="2400" dirty="0" smtClean="0">
                <a:solidFill>
                  <a:srgbClr val="000000"/>
                </a:solidFill>
                <a:latin typeface="Times New Roman" pitchFamily="18" charset="0"/>
                <a:cs typeface="Times New Roman" pitchFamily="18" charset="0"/>
              </a:rPr>
              <a:t>s </a:t>
            </a:r>
            <a:r>
              <a:rPr lang="en-US" altLang="zh-CN" sz="2400" dirty="0">
                <a:solidFill>
                  <a:srgbClr val="000000"/>
                </a:solidFill>
                <a:latin typeface="Times New Roman" pitchFamily="18" charset="0"/>
                <a:cs typeface="Times New Roman" pitchFamily="18" charset="0"/>
              </a:rPr>
              <a:t>can also talk directly to their</a:t>
            </a:r>
            <a:r>
              <a:rPr lang="en-US" altLang="zh-CN" sz="2400" dirty="0">
                <a:latin typeface="Times New Roman" pitchFamily="18" charset="0"/>
                <a:cs typeface="Times New Roman" pitchFamily="18" charset="0"/>
              </a:rPr>
              <a:t> </a:t>
            </a:r>
            <a:r>
              <a:rPr lang="en-US" altLang="zh-CN" sz="2400" dirty="0">
                <a:solidFill>
                  <a:srgbClr val="CEC13A"/>
                </a:solidFill>
                <a:latin typeface="Times New Roman" pitchFamily="18" charset="0"/>
                <a:cs typeface="Times New Roman" pitchFamily="18" charset="0"/>
              </a:rPr>
              <a:t>View</a:t>
            </a:r>
            <a:r>
              <a:rPr lang="en-US" altLang="zh-CN" sz="2400" dirty="0" smtClean="0">
                <a:solidFill>
                  <a:srgbClr val="FFFFFF"/>
                </a:solidFill>
                <a:latin typeface="Times New Roman" pitchFamily="18" charset="0"/>
                <a:cs typeface="Times New Roman" pitchFamily="18" charset="0"/>
              </a:rPr>
              <a:t>.</a:t>
            </a:r>
            <a:endParaRPr lang="en-US" altLang="zh-CN" sz="2400" dirty="0">
              <a:solidFill>
                <a:srgbClr val="FFFFFF"/>
              </a:solidFill>
              <a:latin typeface="Times New Roman" pitchFamily="18" charset="0"/>
              <a:cs typeface="Times New Roman" pitchFamily="18" charset="0"/>
            </a:endParaRPr>
          </a:p>
        </p:txBody>
      </p: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Tree>
    <p:extLst>
      <p:ext uri="{BB962C8B-B14F-4D97-AF65-F5344CB8AC3E}">
        <p14:creationId xmlns:p14="http://schemas.microsoft.com/office/powerpoint/2010/main" val="1889506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38" name="TextBox 1"/>
          <p:cNvSpPr txBox="1"/>
          <p:nvPr/>
        </p:nvSpPr>
        <p:spPr>
          <a:xfrm>
            <a:off x="1178719" y="5753100"/>
            <a:ext cx="6762068" cy="407073"/>
          </a:xfrm>
          <a:prstGeom prst="rect">
            <a:avLst/>
          </a:prstGeom>
          <a:noFill/>
        </p:spPr>
        <p:txBody>
          <a:bodyPr wrap="none" lIns="0" tIns="0" rIns="0" bIns="28804" rtlCol="0">
            <a:spAutoFit/>
          </a:bodyPr>
          <a:lstStyle/>
          <a:p>
            <a:pPr>
              <a:lnSpc>
                <a:spcPts val="2961"/>
              </a:lnSpc>
              <a:tabLst>
                <a:tab pos="7832979" algn="l"/>
                <a:tab pos="8065008" algn="l"/>
              </a:tabLst>
            </a:pPr>
            <a:r>
              <a:rPr lang="en-US" altLang="zh-CN" sz="2400" dirty="0">
                <a:latin typeface="Times New Roman" pitchFamily="18" charset="0"/>
                <a:cs typeface="Times New Roman" pitchFamily="18" charset="0"/>
              </a:rPr>
              <a:t>The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and </a:t>
            </a: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should </a:t>
            </a:r>
            <a:r>
              <a:rPr lang="en-US" altLang="zh-CN" sz="2400" b="1" dirty="0">
                <a:solidFill>
                  <a:srgbClr val="FF0000"/>
                </a:solidFill>
                <a:latin typeface="Times New Roman" pitchFamily="18" charset="0"/>
                <a:cs typeface="Times New Roman" pitchFamily="18" charset="0"/>
              </a:rPr>
              <a:t>never</a:t>
            </a:r>
            <a:r>
              <a:rPr lang="en-US" altLang="zh-CN" sz="2400" dirty="0">
                <a:solidFill>
                  <a:srgbClr val="000000"/>
                </a:solidFill>
                <a:latin typeface="Times New Roman" pitchFamily="18" charset="0"/>
                <a:cs typeface="Times New Roman" pitchFamily="18" charset="0"/>
              </a:rPr>
              <a:t> speak to each other</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cxnSp>
        <p:nvCxnSpPr>
          <p:cNvPr id="39" name="Straight Arrow Connector 38"/>
          <p:cNvCxnSpPr/>
          <p:nvPr/>
        </p:nvCxnSpPr>
        <p:spPr>
          <a:xfrm flipH="1">
            <a:off x="3505200" y="4572000"/>
            <a:ext cx="190500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3429000" y="4724400"/>
            <a:ext cx="205740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0" name="Multiply 19"/>
          <p:cNvSpPr/>
          <p:nvPr/>
        </p:nvSpPr>
        <p:spPr>
          <a:xfrm>
            <a:off x="3962400" y="4419600"/>
            <a:ext cx="457200" cy="457200"/>
          </a:xfrm>
          <a:prstGeom prst="mathMultiply">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433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0" name="TextBox 1"/>
          <p:cNvSpPr txBox="1"/>
          <p:nvPr/>
        </p:nvSpPr>
        <p:spPr>
          <a:xfrm>
            <a:off x="2264569" y="5753100"/>
            <a:ext cx="6681444" cy="704078"/>
          </a:xfrm>
          <a:prstGeom prst="rect">
            <a:avLst/>
          </a:prstGeom>
          <a:noFill/>
        </p:spPr>
        <p:txBody>
          <a:bodyPr wrap="none" lIns="0" tIns="0" rIns="0" bIns="28804" rtlCol="0">
            <a:spAutoFit/>
          </a:bodyPr>
          <a:lstStyle/>
          <a:p>
            <a:pPr>
              <a:lnSpc>
                <a:spcPts val="2961"/>
              </a:lnSpc>
              <a:tabLst>
                <a:tab pos="6616827" algn="l"/>
                <a:tab pos="6848856" algn="l"/>
              </a:tabLst>
            </a:pPr>
            <a:r>
              <a:rPr lang="en-US" altLang="zh-CN" sz="2400" dirty="0">
                <a:latin typeface="Times New Roman" pitchFamily="18" charset="0"/>
                <a:cs typeface="Times New Roman" pitchFamily="18" charset="0"/>
              </a:rPr>
              <a:t>Can the </a:t>
            </a: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speak to its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6616827" algn="l"/>
                <a:tab pos="6848856"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cxnSp>
        <p:nvCxnSpPr>
          <p:cNvPr id="41" name="Straight Arrow Connector 40"/>
          <p:cNvCxnSpPr/>
          <p:nvPr/>
        </p:nvCxnSpPr>
        <p:spPr>
          <a:xfrm flipH="1" flipV="1">
            <a:off x="5943600" y="2286000"/>
            <a:ext cx="1371600" cy="12192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705600" y="2514600"/>
            <a:ext cx="374822" cy="584776"/>
          </a:xfrm>
          <a:prstGeom prst="rect">
            <a:avLst/>
          </a:prstGeom>
          <a:noFill/>
        </p:spPr>
        <p:txBody>
          <a:bodyPr wrap="none" rtlCol="0">
            <a:spAutoFit/>
          </a:bodyPr>
          <a:lstStyle/>
          <a:p>
            <a:r>
              <a:rPr lang="en-US" sz="3200" dirty="0" smtClean="0"/>
              <a:t>?</a:t>
            </a:r>
            <a:endParaRPr lang="en-US" sz="3200" dirty="0"/>
          </a:p>
        </p:txBody>
      </p:sp>
    </p:spTree>
    <p:extLst>
      <p:ext uri="{BB962C8B-B14F-4D97-AF65-F5344CB8AC3E}">
        <p14:creationId xmlns:p14="http://schemas.microsoft.com/office/powerpoint/2010/main" val="7781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0" name="TextBox 1"/>
          <p:cNvSpPr txBox="1"/>
          <p:nvPr/>
        </p:nvSpPr>
        <p:spPr>
          <a:xfrm>
            <a:off x="1521619" y="5753100"/>
            <a:ext cx="7521675" cy="704078"/>
          </a:xfrm>
          <a:prstGeom prst="rect">
            <a:avLst/>
          </a:prstGeom>
          <a:noFill/>
        </p:spPr>
        <p:txBody>
          <a:bodyPr wrap="none" lIns="0" tIns="0" rIns="0" bIns="28804" rtlCol="0">
            <a:spAutoFit/>
          </a:bodyPr>
          <a:lstStyle/>
          <a:p>
            <a:pPr>
              <a:lnSpc>
                <a:spcPts val="2961"/>
              </a:lnSpc>
              <a:tabLst>
                <a:tab pos="7448931" algn="l"/>
                <a:tab pos="7680960" algn="l"/>
              </a:tabLst>
            </a:pPr>
            <a:r>
              <a:rPr lang="en-US" altLang="zh-CN" sz="2400" dirty="0">
                <a:latin typeface="Times New Roman" pitchFamily="18" charset="0"/>
                <a:cs typeface="Times New Roman" pitchFamily="18" charset="0"/>
              </a:rPr>
              <a:t>Sort of.   Communication is “blind” and structured.</a:t>
            </a:r>
          </a:p>
          <a:p>
            <a:pPr>
              <a:lnSpc>
                <a:spcPts val="630"/>
              </a:lnSpc>
            </a:pPr>
            <a:endParaRPr lang="en-US" altLang="zh-CN" dirty="0" smtClean="0"/>
          </a:p>
          <a:p>
            <a:pPr>
              <a:lnSpc>
                <a:spcPts val="1575"/>
              </a:lnSpc>
              <a:tabLst>
                <a:tab pos="7448931" algn="l"/>
                <a:tab pos="7680960"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1843599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38" name="TextBox 1"/>
          <p:cNvSpPr txBox="1"/>
          <p:nvPr/>
        </p:nvSpPr>
        <p:spPr>
          <a:xfrm>
            <a:off x="1971675" y="5753100"/>
            <a:ext cx="5105213" cy="407073"/>
          </a:xfrm>
          <a:prstGeom prst="rect">
            <a:avLst/>
          </a:prstGeom>
          <a:noFill/>
        </p:spPr>
        <p:txBody>
          <a:bodyPr wrap="none" lIns="0" tIns="0" rIns="0" bIns="28804" rtlCol="0">
            <a:spAutoFit/>
          </a:bodyPr>
          <a:lstStyle/>
          <a:p>
            <a:pPr>
              <a:lnSpc>
                <a:spcPts val="2961"/>
              </a:lnSpc>
              <a:tabLst>
                <a:tab pos="6944868" algn="l"/>
                <a:tab pos="7176897"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E984ED"/>
                </a:solidFill>
                <a:latin typeface="Times New Roman" pitchFamily="18" charset="0"/>
                <a:cs typeface="Times New Roman" pitchFamily="18" charset="0"/>
              </a:rPr>
              <a:t>Controller</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can drop a</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target</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on itself</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Tree>
    <p:extLst>
      <p:ext uri="{BB962C8B-B14F-4D97-AF65-F5344CB8AC3E}">
        <p14:creationId xmlns:p14="http://schemas.microsoft.com/office/powerpoint/2010/main" val="1542533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sp>
        <p:nvSpPr>
          <p:cNvPr id="43" name="TextBox 1"/>
          <p:cNvSpPr txBox="1"/>
          <p:nvPr/>
        </p:nvSpPr>
        <p:spPr>
          <a:xfrm>
            <a:off x="2278856" y="5753100"/>
            <a:ext cx="6665286" cy="704078"/>
          </a:xfrm>
          <a:prstGeom prst="rect">
            <a:avLst/>
          </a:prstGeom>
          <a:noFill/>
        </p:spPr>
        <p:txBody>
          <a:bodyPr wrap="none" lIns="0" tIns="0" rIns="0" bIns="28804" rtlCol="0">
            <a:spAutoFit/>
          </a:bodyPr>
          <a:lstStyle/>
          <a:p>
            <a:pPr>
              <a:lnSpc>
                <a:spcPts val="2961"/>
              </a:lnSpc>
              <a:tabLst>
                <a:tab pos="6600825" algn="l"/>
                <a:tab pos="6832854" algn="l"/>
              </a:tabLst>
            </a:pPr>
            <a:r>
              <a:rPr lang="en-US" altLang="zh-CN" sz="2400" dirty="0">
                <a:latin typeface="Times New Roman" pitchFamily="18" charset="0"/>
                <a:cs typeface="Times New Roman" pitchFamily="18" charset="0"/>
              </a:rPr>
              <a:t>Then hand out an </a:t>
            </a:r>
            <a:r>
              <a:rPr lang="en-US" altLang="zh-CN" sz="2400" dirty="0">
                <a:solidFill>
                  <a:srgbClr val="9F8540"/>
                </a:solidFill>
                <a:latin typeface="Times New Roman" pitchFamily="18" charset="0"/>
                <a:cs typeface="Times New Roman" pitchFamily="18" charset="0"/>
              </a:rPr>
              <a:t>action </a:t>
            </a:r>
            <a:r>
              <a:rPr lang="en-US" altLang="zh-CN" sz="2400" dirty="0">
                <a:solidFill>
                  <a:srgbClr val="000000"/>
                </a:solidFill>
                <a:latin typeface="Times New Roman" pitchFamily="18" charset="0"/>
                <a:cs typeface="Times New Roman" pitchFamily="18" charset="0"/>
              </a:rPr>
              <a:t>to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6600825" algn="l"/>
                <a:tab pos="6832854"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
        <p:nvSpPr>
          <p:cNvPr id="44" name="Oval 43"/>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34399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cxnSp>
        <p:nvCxnSpPr>
          <p:cNvPr id="45" name="Straight Arrow Connector 44"/>
          <p:cNvCxnSpPr/>
          <p:nvPr/>
        </p:nvCxnSpPr>
        <p:spPr>
          <a:xfrm flipH="1" flipV="1">
            <a:off x="5867400" y="2209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
        <p:nvSpPr>
          <p:cNvPr id="51" name="TextBox 1"/>
          <p:cNvSpPr txBox="1"/>
          <p:nvPr/>
        </p:nvSpPr>
        <p:spPr>
          <a:xfrm>
            <a:off x="1028700" y="5753100"/>
            <a:ext cx="7027465" cy="704078"/>
          </a:xfrm>
          <a:prstGeom prst="rect">
            <a:avLst/>
          </a:prstGeom>
          <a:noFill/>
        </p:spPr>
        <p:txBody>
          <a:bodyPr wrap="none" lIns="0" tIns="0" rIns="0" bIns="28804" rtlCol="0">
            <a:spAutoFit/>
          </a:bodyPr>
          <a:lstStyle/>
          <a:p>
            <a:pPr>
              <a:lnSpc>
                <a:spcPts val="2961"/>
              </a:lnSpc>
              <a:tabLst>
                <a:tab pos="8001000" algn="l"/>
                <a:tab pos="8233029"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sends the </a:t>
            </a:r>
            <a:r>
              <a:rPr lang="en-US" altLang="zh-CN" sz="2400" dirty="0">
                <a:solidFill>
                  <a:srgbClr val="9F8540"/>
                </a:solidFill>
                <a:latin typeface="Times New Roman" pitchFamily="18" charset="0"/>
                <a:cs typeface="Times New Roman" pitchFamily="18" charset="0"/>
              </a:rPr>
              <a:t>action </a:t>
            </a:r>
            <a:r>
              <a:rPr lang="en-US" altLang="zh-CN" sz="2400" dirty="0">
                <a:solidFill>
                  <a:srgbClr val="000000"/>
                </a:solidFill>
                <a:latin typeface="Times New Roman" pitchFamily="18" charset="0"/>
                <a:cs typeface="Times New Roman" pitchFamily="18" charset="0"/>
              </a:rPr>
              <a:t>when things happen in the UI.</a:t>
            </a:r>
          </a:p>
          <a:p>
            <a:pPr>
              <a:lnSpc>
                <a:spcPts val="630"/>
              </a:lnSpc>
            </a:pPr>
            <a:endParaRPr lang="en-US" altLang="zh-CN" dirty="0" smtClean="0">
              <a:solidFill>
                <a:srgbClr val="000000"/>
              </a:solidFill>
            </a:endParaRPr>
          </a:p>
          <a:p>
            <a:pPr>
              <a:lnSpc>
                <a:spcPts val="1575"/>
              </a:lnSpc>
              <a:tabLst>
                <a:tab pos="8001000" algn="l"/>
                <a:tab pos="8233029" algn="l"/>
              </a:tabLst>
            </a:pPr>
            <a:r>
              <a:rPr lang="en-US" altLang="zh-CN" dirty="0" smtClean="0">
                <a:solidFill>
                  <a:srgbClr val="000000"/>
                </a:solidFill>
              </a:rPr>
              <a:t>	</a:t>
            </a:r>
            <a:endParaRPr lang="en-US" altLang="zh-CN" sz="1000" dirty="0">
              <a:solidFill>
                <a:srgbClr val="000000"/>
              </a:solidFill>
              <a:latin typeface="Times New Roman" pitchFamily="18" charset="0"/>
              <a:cs typeface="Times New Roman" pitchFamily="18" charset="0"/>
            </a:endParaRPr>
          </a:p>
        </p:txBody>
      </p:sp>
      <p:sp>
        <p:nvSpPr>
          <p:cNvPr id="52" name="Oval 51"/>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0958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sp>
        <p:nvSpPr>
          <p:cNvPr id="43" name="TextBox 1"/>
          <p:cNvSpPr txBox="1"/>
          <p:nvPr/>
        </p:nvSpPr>
        <p:spPr>
          <a:xfrm>
            <a:off x="735806" y="5753100"/>
            <a:ext cx="7677432" cy="704078"/>
          </a:xfrm>
          <a:prstGeom prst="rect">
            <a:avLst/>
          </a:prstGeom>
          <a:noFill/>
        </p:spPr>
        <p:txBody>
          <a:bodyPr wrap="none" lIns="0" tIns="0" rIns="0" bIns="28804" rtlCol="0">
            <a:spAutoFit/>
          </a:bodyPr>
          <a:lstStyle/>
          <a:p>
            <a:pPr>
              <a:lnSpc>
                <a:spcPts val="2961"/>
              </a:lnSpc>
              <a:tabLst>
                <a:tab pos="8329041" algn="l"/>
                <a:tab pos="8561070" algn="l"/>
              </a:tabLst>
            </a:pPr>
            <a:r>
              <a:rPr lang="en-US" altLang="zh-CN" sz="2400" dirty="0">
                <a:latin typeface="Times New Roman" pitchFamily="18" charset="0"/>
                <a:cs typeface="Times New Roman" pitchFamily="18" charset="0"/>
              </a:rPr>
              <a:t>Sometimes the </a:t>
            </a:r>
            <a:r>
              <a:rPr lang="en-US" altLang="zh-CN" sz="2400" dirty="0">
                <a:solidFill>
                  <a:srgbClr val="CEC13A"/>
                </a:solidFill>
                <a:latin typeface="Times New Roman" pitchFamily="18" charset="0"/>
                <a:cs typeface="Times New Roman" pitchFamily="18" charset="0"/>
              </a:rPr>
              <a:t>View</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needs to synchronize with the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8329041" algn="l"/>
                <a:tab pos="8561070" algn="l"/>
              </a:tabLst>
            </a:pPr>
            <a:endParaRPr lang="en-US" altLang="zh-CN" sz="1000" dirty="0">
              <a:solidFill>
                <a:srgbClr val="FF1919"/>
              </a:solidFill>
              <a:latin typeface="Times New Roman" pitchFamily="18" charset="0"/>
              <a:cs typeface="Times New Roman" pitchFamily="18" charset="0"/>
            </a:endParaRPr>
          </a:p>
        </p:txBody>
      </p:sp>
      <p:grpSp>
        <p:nvGrpSpPr>
          <p:cNvPr id="62" name="Group 61"/>
          <p:cNvGrpSpPr/>
          <p:nvPr/>
        </p:nvGrpSpPr>
        <p:grpSpPr>
          <a:xfrm>
            <a:off x="5410200" y="3886200"/>
            <a:ext cx="1318395" cy="521732"/>
            <a:chOff x="3886200" y="1752600"/>
            <a:chExt cx="1318395" cy="521732"/>
          </a:xfrm>
        </p:grpSpPr>
        <p:sp>
          <p:nvSpPr>
            <p:cNvPr id="63" name="Oval 6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4" name="Straight Arrow Connector 63"/>
            <p:cNvCxnSpPr>
              <a:stCxn id="6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68" name="TextBox 6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Oval 68"/>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16358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iOS</a:t>
            </a:r>
            <a:r>
              <a:rPr lang="en-US" dirty="0"/>
              <a:t> </a:t>
            </a:r>
            <a:r>
              <a:rPr lang="en-US" dirty="0" smtClean="0"/>
              <a:t>Architecture</a:t>
            </a:r>
            <a:endParaRPr lang="en-US" dirty="0"/>
          </a:p>
        </p:txBody>
      </p:sp>
      <p:sp>
        <p:nvSpPr>
          <p:cNvPr id="3" name="Content Placeholder 2"/>
          <p:cNvSpPr>
            <a:spLocks noGrp="1"/>
          </p:cNvSpPr>
          <p:nvPr>
            <p:ph idx="1"/>
          </p:nvPr>
        </p:nvSpPr>
        <p:spPr>
          <a:xfrm>
            <a:off x="457200" y="1447800"/>
            <a:ext cx="5486400" cy="5257800"/>
          </a:xfrm>
        </p:spPr>
        <p:txBody>
          <a:bodyPr>
            <a:normAutofit fontScale="62500" lnSpcReduction="20000"/>
          </a:bodyPr>
          <a:lstStyle/>
          <a:p>
            <a:r>
              <a:rPr lang="en-US" sz="3500" dirty="0"/>
              <a:t>Implemented as a number of layers</a:t>
            </a:r>
          </a:p>
          <a:p>
            <a:r>
              <a:rPr lang="en-US" sz="3500" dirty="0"/>
              <a:t>Lower layers provide fundamental services and technologies</a:t>
            </a:r>
          </a:p>
          <a:p>
            <a:r>
              <a:rPr lang="en-US" sz="3500" dirty="0"/>
              <a:t>Higher layers provide more sophisticated services </a:t>
            </a:r>
          </a:p>
          <a:p>
            <a:pPr lvl="1"/>
            <a:r>
              <a:rPr lang="en-US" dirty="0"/>
              <a:t>Builds upon the functionality provided by the lower layers</a:t>
            </a:r>
          </a:p>
          <a:p>
            <a:pPr lvl="1"/>
            <a:r>
              <a:rPr lang="en-US" dirty="0"/>
              <a:t>Provides </a:t>
            </a:r>
            <a:r>
              <a:rPr lang="en-US" dirty="0" smtClean="0"/>
              <a:t>object-oriented </a:t>
            </a:r>
            <a:r>
              <a:rPr lang="en-US" dirty="0"/>
              <a:t>abstractions for lower layer </a:t>
            </a:r>
            <a:r>
              <a:rPr lang="en-US" dirty="0" smtClean="0"/>
              <a:t>constructs</a:t>
            </a:r>
          </a:p>
          <a:p>
            <a:r>
              <a:rPr lang="en-US" sz="3500" dirty="0"/>
              <a:t>Each layer has a number of frameworks (packages of system interfaces)</a:t>
            </a:r>
          </a:p>
          <a:p>
            <a:pPr lvl="1"/>
            <a:r>
              <a:rPr lang="en-US" dirty="0"/>
              <a:t>Each framework contains dynamically shared libraries and associated resources (header files, images, </a:t>
            </a:r>
            <a:r>
              <a:rPr lang="en-US" dirty="0" err="1"/>
              <a:t>etc</a:t>
            </a:r>
            <a:r>
              <a:rPr lang="en-US" dirty="0" smtClean="0"/>
              <a:t>)</a:t>
            </a:r>
          </a:p>
          <a:p>
            <a:pPr lvl="1"/>
            <a:r>
              <a:rPr lang="en-US" dirty="0" smtClean="0"/>
              <a:t>When a framework is used, they need to be linked into the project</a:t>
            </a:r>
          </a:p>
          <a:p>
            <a:pPr lvl="2"/>
            <a:r>
              <a:rPr lang="en-US" dirty="0" smtClean="0"/>
              <a:t>Standard frameworks such as Foundation and </a:t>
            </a:r>
            <a:r>
              <a:rPr lang="en-US" dirty="0" err="1" smtClean="0"/>
              <a:t>UIKit</a:t>
            </a:r>
            <a:r>
              <a:rPr lang="en-US" dirty="0" smtClean="0"/>
              <a:t> are linked by default, when a template project is started</a:t>
            </a:r>
          </a:p>
        </p:txBody>
      </p:sp>
      <p:pic>
        <p:nvPicPr>
          <p:cNvPr id="7" name="Picture 6" descr="Screen shot 2012-02-05 at 3.56.4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Tree>
    <p:extLst>
      <p:ext uri="{BB962C8B-B14F-4D97-AF65-F5344CB8AC3E}">
        <p14:creationId xmlns:p14="http://schemas.microsoft.com/office/powerpoint/2010/main" val="646010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62" name="Group 61"/>
          <p:cNvGrpSpPr/>
          <p:nvPr/>
        </p:nvGrpSpPr>
        <p:grpSpPr>
          <a:xfrm>
            <a:off x="3810000" y="1752600"/>
            <a:ext cx="1318395" cy="521732"/>
            <a:chOff x="3886200" y="1752600"/>
            <a:chExt cx="1318395" cy="521732"/>
          </a:xfrm>
        </p:grpSpPr>
        <p:sp>
          <p:nvSpPr>
            <p:cNvPr id="63" name="Oval 6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4" name="Straight Arrow Connector 63"/>
            <p:cNvCxnSpPr>
              <a:stCxn id="6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68" name="TextBox 6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49" name="TextBox 1"/>
          <p:cNvSpPr txBox="1"/>
          <p:nvPr/>
        </p:nvSpPr>
        <p:spPr>
          <a:xfrm>
            <a:off x="1585913" y="5753100"/>
            <a:ext cx="7448962" cy="704078"/>
          </a:xfrm>
          <a:prstGeom prst="rect">
            <a:avLst/>
          </a:prstGeom>
          <a:noFill/>
        </p:spPr>
        <p:txBody>
          <a:bodyPr wrap="none" lIns="0" tIns="0" rIns="0" bIns="28804" rtlCol="0">
            <a:spAutoFit/>
          </a:bodyPr>
          <a:lstStyle/>
          <a:p>
            <a:pPr>
              <a:lnSpc>
                <a:spcPts val="2961"/>
              </a:lnSpc>
              <a:tabLst>
                <a:tab pos="7376922" algn="l"/>
                <a:tab pos="7608951"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E984ED"/>
                </a:solidFill>
                <a:latin typeface="Times New Roman" pitchFamily="18" charset="0"/>
                <a:cs typeface="Times New Roman" pitchFamily="18" charset="0"/>
              </a:rPr>
              <a:t>Controller</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sets itself as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’s</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delegate.</a:t>
            </a:r>
          </a:p>
          <a:p>
            <a:pPr>
              <a:lnSpc>
                <a:spcPts val="630"/>
              </a:lnSpc>
            </a:pPr>
            <a:endParaRPr lang="en-US" altLang="zh-CN" dirty="0" smtClean="0"/>
          </a:p>
          <a:p>
            <a:pPr>
              <a:lnSpc>
                <a:spcPts val="1575"/>
              </a:lnSpc>
              <a:tabLst>
                <a:tab pos="7376922" algn="l"/>
                <a:tab pos="7608951"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93396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sp>
        <p:nvSpPr>
          <p:cNvPr id="49" name="TextBox 1"/>
          <p:cNvSpPr txBox="1"/>
          <p:nvPr/>
        </p:nvSpPr>
        <p:spPr>
          <a:xfrm>
            <a:off x="1585913" y="5753100"/>
            <a:ext cx="7448962" cy="1463516"/>
          </a:xfrm>
          <a:prstGeom prst="rect">
            <a:avLst/>
          </a:prstGeom>
          <a:noFill/>
        </p:spPr>
        <p:txBody>
          <a:bodyPr wrap="none" lIns="0" tIns="0" rIns="0" bIns="28804" rtlCol="0">
            <a:spAutoFit/>
          </a:bodyPr>
          <a:lstStyle/>
          <a:p>
            <a:pPr>
              <a:lnSpc>
                <a:spcPts val="2961"/>
              </a:lnSpc>
              <a:tabLst>
                <a:tab pos="7376922" algn="l"/>
                <a:tab pos="7608951"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E984ED"/>
                </a:solidFill>
                <a:latin typeface="Times New Roman" pitchFamily="18" charset="0"/>
                <a:cs typeface="Times New Roman" pitchFamily="18" charset="0"/>
              </a:rPr>
              <a:t>Controller</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sets itself as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’s</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delegate</a:t>
            </a:r>
            <a:r>
              <a:rPr lang="en-US" altLang="zh-CN" sz="2400" dirty="0" smtClean="0">
                <a:solidFill>
                  <a:srgbClr val="000000"/>
                </a:solidFill>
                <a:latin typeface="Times New Roman" pitchFamily="18" charset="0"/>
                <a:cs typeface="Times New Roman" pitchFamily="18" charset="0"/>
              </a:rPr>
              <a:t>.</a:t>
            </a:r>
          </a:p>
          <a:p>
            <a:pPr lvl="0">
              <a:lnSpc>
                <a:spcPts val="2961"/>
              </a:lnSpc>
              <a:tabLst>
                <a:tab pos="7984998" algn="l"/>
                <a:tab pos="8217027"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9F8540"/>
                </a:solidFill>
                <a:latin typeface="Times New Roman" pitchFamily="18" charset="0"/>
                <a:cs typeface="Times New Roman" pitchFamily="18" charset="0"/>
              </a:rPr>
              <a:t>delegate </a:t>
            </a:r>
            <a:r>
              <a:rPr lang="en-US" altLang="zh-CN" sz="2400" dirty="0">
                <a:solidFill>
                  <a:prstClr val="black"/>
                </a:solidFill>
                <a:latin typeface="Times New Roman" pitchFamily="18" charset="0"/>
                <a:cs typeface="Times New Roman" pitchFamily="18" charset="0"/>
              </a:rPr>
              <a:t>is set via a protocol (i.e. it’s “blind” to class).</a:t>
            </a:r>
          </a:p>
          <a:p>
            <a:pPr>
              <a:lnSpc>
                <a:spcPts val="2961"/>
              </a:lnSpc>
              <a:tabLst>
                <a:tab pos="7376922" algn="l"/>
                <a:tab pos="7608951" algn="l"/>
              </a:tabLst>
            </a:pPr>
            <a:endParaRPr lang="en-US" altLang="zh-CN" sz="2400" dirty="0" smtClean="0">
              <a:solidFill>
                <a:srgbClr val="000000"/>
              </a:solidFill>
              <a:latin typeface="Times New Roman" pitchFamily="18" charset="0"/>
              <a:cs typeface="Times New Roman" pitchFamily="18" charset="0"/>
            </a:endParaRPr>
          </a:p>
          <a:p>
            <a:pPr>
              <a:lnSpc>
                <a:spcPts val="630"/>
              </a:lnSpc>
            </a:pPr>
            <a:endParaRPr lang="en-US" altLang="zh-CN" dirty="0" smtClean="0"/>
          </a:p>
          <a:p>
            <a:pPr>
              <a:lnSpc>
                <a:spcPts val="1575"/>
              </a:lnSpc>
              <a:tabLst>
                <a:tab pos="7376922" algn="l"/>
                <a:tab pos="7608951"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cxnSp>
        <p:nvCxnSpPr>
          <p:cNvPr id="50" name="Straight Arrow Connector 4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70" name="Oval 69"/>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99271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sp>
        <p:nvSpPr>
          <p:cNvPr id="49" name="TextBox 1"/>
          <p:cNvSpPr txBox="1"/>
          <p:nvPr/>
        </p:nvSpPr>
        <p:spPr>
          <a:xfrm>
            <a:off x="1585913" y="5753100"/>
            <a:ext cx="4902183" cy="407073"/>
          </a:xfrm>
          <a:prstGeom prst="rect">
            <a:avLst/>
          </a:prstGeom>
          <a:noFill/>
        </p:spPr>
        <p:txBody>
          <a:bodyPr wrap="none" lIns="0" tIns="0" rIns="0" bIns="28804" rtlCol="0">
            <a:spAutoFit/>
          </a:bodyPr>
          <a:lstStyle/>
          <a:p>
            <a:pPr>
              <a:lnSpc>
                <a:spcPts val="2961"/>
              </a:lnSpc>
              <a:tabLst>
                <a:tab pos="7376922" algn="l"/>
                <a:tab pos="7608951" algn="l"/>
              </a:tabLst>
            </a:pPr>
            <a:r>
              <a:rPr lang="en-US" altLang="zh-CN" sz="2400" dirty="0">
                <a:solidFill>
                  <a:srgbClr val="FF1A1D"/>
                </a:solidFill>
                <a:latin typeface="Times New Roman" pitchFamily="18" charset="0"/>
                <a:cs typeface="Times New Roman" pitchFamily="18" charset="0"/>
              </a:rPr>
              <a:t>Views</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do</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not</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own</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the</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data</a:t>
            </a:r>
            <a:r>
              <a:rPr lang="en-US" altLang="zh-CN" sz="2400" dirty="0">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they</a:t>
            </a:r>
            <a:r>
              <a:rPr lang="en-US" altLang="zh-CN" sz="2400" dirty="0">
                <a:latin typeface="Times New Roman" pitchFamily="18" charset="0"/>
                <a:cs typeface="Times New Roman" pitchFamily="18" charset="0"/>
              </a:rPr>
              <a:t> </a:t>
            </a:r>
            <a:r>
              <a:rPr lang="en-US" altLang="zh-CN" sz="2400" dirty="0" smtClean="0">
                <a:solidFill>
                  <a:srgbClr val="FF1A1D"/>
                </a:solidFill>
                <a:latin typeface="Times New Roman" pitchFamily="18" charset="0"/>
                <a:cs typeface="Times New Roman" pitchFamily="18" charset="0"/>
              </a:rPr>
              <a:t>display.</a:t>
            </a:r>
            <a:endParaRPr lang="en-US" altLang="zh-CN" sz="1000" dirty="0">
              <a:solidFill>
                <a:srgbClr val="FF1919"/>
              </a:solidFill>
              <a:latin typeface="Times New Roman" pitchFamily="18" charset="0"/>
              <a:cs typeface="Times New Roman" pitchFamily="18" charset="0"/>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537277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
        <p:nvSpPr>
          <p:cNvPr id="59" name="TextBox 1"/>
          <p:cNvSpPr txBox="1"/>
          <p:nvPr/>
        </p:nvSpPr>
        <p:spPr>
          <a:xfrm>
            <a:off x="1593056" y="5753100"/>
            <a:ext cx="5897047" cy="407073"/>
          </a:xfrm>
          <a:prstGeom prst="rect">
            <a:avLst/>
          </a:prstGeom>
          <a:noFill/>
        </p:spPr>
        <p:txBody>
          <a:bodyPr wrap="none" lIns="0" tIns="0" rIns="0" bIns="28804" rtlCol="0">
            <a:spAutoFit/>
          </a:bodyPr>
          <a:lstStyle/>
          <a:p>
            <a:pPr>
              <a:lnSpc>
                <a:spcPts val="2961"/>
              </a:lnSpc>
              <a:tabLst>
                <a:tab pos="7368921" algn="l"/>
                <a:tab pos="7600950" algn="l"/>
              </a:tabLst>
            </a:pPr>
            <a:r>
              <a:rPr lang="en-US" altLang="zh-CN" sz="2400" dirty="0">
                <a:latin typeface="Times New Roman" pitchFamily="18" charset="0"/>
                <a:cs typeface="Times New Roman" pitchFamily="18" charset="0"/>
              </a:rPr>
              <a:t>So, if needed, they have a protocol to acquire it</a:t>
            </a:r>
            <a:r>
              <a:rPr lang="en-US" altLang="zh-CN" sz="2400" dirty="0" smtClean="0">
                <a:latin typeface="Times New Roman" pitchFamily="18" charset="0"/>
                <a:cs typeface="Times New Roman" pitchFamily="18" charset="0"/>
              </a:rPr>
              <a:t>.</a:t>
            </a:r>
            <a:endParaRPr lang="en-US" altLang="zh-CN" sz="1000" dirty="0">
              <a:solidFill>
                <a:srgbClr val="FF1919"/>
              </a:solidFill>
              <a:latin typeface="Times New Roman" pitchFamily="18" charset="0"/>
              <a:cs typeface="Times New Roman" pitchFamily="18" charset="0"/>
            </a:endParaRPr>
          </a:p>
        </p:txBody>
      </p:sp>
      <p:grpSp>
        <p:nvGrpSpPr>
          <p:cNvPr id="60" name="Group 59"/>
          <p:cNvGrpSpPr/>
          <p:nvPr/>
        </p:nvGrpSpPr>
        <p:grpSpPr>
          <a:xfrm>
            <a:off x="5029200" y="40386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cxnSp>
        <p:nvCxnSpPr>
          <p:cNvPr id="68" name="Straight Arrow Connector 67"/>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343773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1" name="TextBox 1"/>
          <p:cNvSpPr txBox="1"/>
          <p:nvPr/>
        </p:nvSpPr>
        <p:spPr>
          <a:xfrm>
            <a:off x="850106" y="5753100"/>
            <a:ext cx="7290307" cy="704078"/>
          </a:xfrm>
          <a:prstGeom prst="rect">
            <a:avLst/>
          </a:prstGeom>
          <a:noFill/>
        </p:spPr>
        <p:txBody>
          <a:bodyPr wrap="none" lIns="0" tIns="0" rIns="0" bIns="28804" rtlCol="0">
            <a:spAutoFit/>
          </a:bodyPr>
          <a:lstStyle/>
          <a:p>
            <a:pPr>
              <a:lnSpc>
                <a:spcPts val="2961"/>
              </a:lnSpc>
              <a:tabLst>
                <a:tab pos="8201025" algn="l"/>
                <a:tab pos="8433054" algn="l"/>
              </a:tabLst>
            </a:pPr>
            <a:r>
              <a:rPr lang="en-US" altLang="zh-CN" sz="2400" dirty="0" smtClean="0">
                <a:solidFill>
                  <a:srgbClr val="E984ED"/>
                </a:solidFill>
                <a:latin typeface="Times New Roman" pitchFamily="18" charset="0"/>
                <a:cs typeface="Times New Roman" pitchFamily="18" charset="0"/>
              </a:rPr>
              <a:t>Controller</a:t>
            </a:r>
            <a:r>
              <a:rPr lang="en-US" altLang="zh-CN" sz="2400" dirty="0" smtClean="0">
                <a:solidFill>
                  <a:srgbClr val="000000"/>
                </a:solidFill>
                <a:latin typeface="Times New Roman" pitchFamily="18" charset="0"/>
                <a:cs typeface="Times New Roman" pitchFamily="18" charset="0"/>
              </a:rPr>
              <a:t> are </a:t>
            </a:r>
            <a:r>
              <a:rPr lang="en-US" altLang="zh-CN" sz="2400" dirty="0">
                <a:solidFill>
                  <a:srgbClr val="000000"/>
                </a:solidFill>
                <a:latin typeface="Times New Roman" pitchFamily="18" charset="0"/>
                <a:cs typeface="Times New Roman" pitchFamily="18" charset="0"/>
              </a:rPr>
              <a:t>almost always that </a:t>
            </a:r>
            <a:r>
              <a:rPr lang="en-US" altLang="zh-CN" sz="2400" dirty="0">
                <a:solidFill>
                  <a:srgbClr val="9F8540"/>
                </a:solidFill>
                <a:latin typeface="Times New Roman" pitchFamily="18" charset="0"/>
                <a:cs typeface="Times New Roman" pitchFamily="18" charset="0"/>
              </a:rPr>
              <a:t>data source </a:t>
            </a:r>
            <a:r>
              <a:rPr lang="en-US" altLang="zh-CN" sz="2400" dirty="0">
                <a:solidFill>
                  <a:srgbClr val="000000"/>
                </a:solidFill>
                <a:latin typeface="Times New Roman" pitchFamily="18" charset="0"/>
                <a:cs typeface="Times New Roman" pitchFamily="18" charset="0"/>
              </a:rPr>
              <a:t>(not </a:t>
            </a:r>
            <a:r>
              <a:rPr lang="en-US" altLang="zh-CN" sz="2400" dirty="0">
                <a:solidFill>
                  <a:srgbClr val="8E8EFC"/>
                </a:solidFill>
                <a:latin typeface="Times New Roman" pitchFamily="18" charset="0"/>
                <a:cs typeface="Times New Roman" pitchFamily="18" charset="0"/>
              </a:rPr>
              <a:t>Model</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8201025" algn="l"/>
                <a:tab pos="8433054"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Tree>
    <p:extLst>
      <p:ext uri="{BB962C8B-B14F-4D97-AF65-F5344CB8AC3E}">
        <p14:creationId xmlns:p14="http://schemas.microsoft.com/office/powerpoint/2010/main" val="2847460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73" name="TextBox 1"/>
          <p:cNvSpPr txBox="1"/>
          <p:nvPr/>
        </p:nvSpPr>
        <p:spPr>
          <a:xfrm>
            <a:off x="821531" y="5753100"/>
            <a:ext cx="7485974" cy="407073"/>
          </a:xfrm>
          <a:prstGeom prst="rect">
            <a:avLst/>
          </a:prstGeom>
          <a:noFill/>
        </p:spPr>
        <p:txBody>
          <a:bodyPr wrap="none" lIns="0" tIns="0" rIns="0" bIns="28804" rtlCol="0">
            <a:spAutoFit/>
          </a:bodyPr>
          <a:lstStyle/>
          <a:p>
            <a:pPr>
              <a:lnSpc>
                <a:spcPts val="2961"/>
              </a:lnSpc>
              <a:tabLst>
                <a:tab pos="8233029" algn="l"/>
                <a:tab pos="8465058" algn="l"/>
              </a:tabLst>
            </a:pPr>
            <a:r>
              <a:rPr lang="en-US" altLang="zh-CN" sz="2400" dirty="0" smtClean="0">
                <a:solidFill>
                  <a:srgbClr val="E984ED"/>
                </a:solidFill>
                <a:latin typeface="Times New Roman" pitchFamily="18" charset="0"/>
                <a:cs typeface="Times New Roman" pitchFamily="18" charset="0"/>
              </a:rPr>
              <a:t>Controllers</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interpret/format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information for the </a:t>
            </a:r>
            <a:r>
              <a:rPr lang="en-US" altLang="zh-CN" sz="2400" dirty="0">
                <a:solidFill>
                  <a:srgbClr val="CEC13A"/>
                </a:solidFill>
                <a:latin typeface="Times New Roman" pitchFamily="18" charset="0"/>
                <a:cs typeface="Times New Roman" pitchFamily="18" charset="0"/>
              </a:rPr>
              <a:t>View</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12038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cxnSp>
        <p:nvCxnSpPr>
          <p:cNvPr id="71" name="Straight Arrow Connector 70"/>
          <p:cNvCxnSpPr/>
          <p:nvPr/>
        </p:nvCxnSpPr>
        <p:spPr>
          <a:xfrm flipV="1">
            <a:off x="2590800" y="2590800"/>
            <a:ext cx="1066800" cy="11430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743200" y="2743200"/>
            <a:ext cx="374822" cy="584776"/>
          </a:xfrm>
          <a:prstGeom prst="rect">
            <a:avLst/>
          </a:prstGeom>
          <a:noFill/>
        </p:spPr>
        <p:txBody>
          <a:bodyPr wrap="none" rtlCol="0">
            <a:spAutoFit/>
          </a:bodyPr>
          <a:lstStyle/>
          <a:p>
            <a:r>
              <a:rPr lang="en-US" sz="3200" dirty="0" smtClean="0"/>
              <a:t>?</a:t>
            </a:r>
            <a:endParaRPr lang="en-US" sz="3200" dirty="0"/>
          </a:p>
        </p:txBody>
      </p:sp>
      <p:sp>
        <p:nvSpPr>
          <p:cNvPr id="84" name="TextBox 1"/>
          <p:cNvSpPr txBox="1"/>
          <p:nvPr/>
        </p:nvSpPr>
        <p:spPr>
          <a:xfrm>
            <a:off x="1700213" y="5753100"/>
            <a:ext cx="5632551" cy="683559"/>
          </a:xfrm>
          <a:prstGeom prst="rect">
            <a:avLst/>
          </a:prstGeom>
          <a:noFill/>
        </p:spPr>
        <p:txBody>
          <a:bodyPr wrap="none" lIns="0" tIns="0" rIns="0" bIns="28804" rtlCol="0">
            <a:spAutoFit/>
          </a:bodyPr>
          <a:lstStyle/>
          <a:p>
            <a:pPr>
              <a:lnSpc>
                <a:spcPts val="2961"/>
              </a:lnSpc>
              <a:tabLst>
                <a:tab pos="7248906" algn="l"/>
                <a:tab pos="7480935" algn="l"/>
              </a:tabLst>
            </a:pPr>
            <a:r>
              <a:rPr lang="en-US" altLang="zh-CN" sz="2400" dirty="0">
                <a:solidFill>
                  <a:srgbClr val="000000"/>
                </a:solidFill>
                <a:latin typeface="Times New Roman" pitchFamily="18" charset="0"/>
                <a:cs typeface="Times New Roman" pitchFamily="18" charset="0"/>
              </a:rPr>
              <a:t>Can the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talk directly to the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a:t>
            </a:r>
          </a:p>
          <a:p>
            <a:pPr>
              <a:lnSpc>
                <a:spcPts val="630"/>
              </a:lnSpc>
            </a:pPr>
            <a:endParaRPr lang="en-US" altLang="zh-CN" dirty="0" smtClean="0"/>
          </a:p>
          <a:p>
            <a:pPr>
              <a:lnSpc>
                <a:spcPts val="1575"/>
              </a:lnSpc>
              <a:tabLst>
                <a:tab pos="7248906" algn="l"/>
                <a:tab pos="7480935" algn="l"/>
              </a:tabLst>
            </a:pP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2572110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73" name="TextBox 1"/>
          <p:cNvSpPr txBox="1"/>
          <p:nvPr/>
        </p:nvSpPr>
        <p:spPr>
          <a:xfrm>
            <a:off x="1778794" y="5753100"/>
            <a:ext cx="5862382" cy="407073"/>
          </a:xfrm>
          <a:prstGeom prst="rect">
            <a:avLst/>
          </a:prstGeom>
          <a:noFill/>
        </p:spPr>
        <p:txBody>
          <a:bodyPr wrap="none" lIns="0" tIns="0" rIns="0" bIns="28804" rtlCol="0">
            <a:spAutoFit/>
          </a:bodyPr>
          <a:lstStyle/>
          <a:p>
            <a:pPr>
              <a:lnSpc>
                <a:spcPts val="2961"/>
              </a:lnSpc>
              <a:tabLst>
                <a:tab pos="7160895" algn="l"/>
                <a:tab pos="7392924" algn="l"/>
              </a:tabLst>
            </a:pPr>
            <a:r>
              <a:rPr lang="en-US" altLang="zh-CN" sz="2400" dirty="0">
                <a:solidFill>
                  <a:srgbClr val="000000"/>
                </a:solidFill>
                <a:latin typeface="Times New Roman" pitchFamily="18" charset="0"/>
                <a:cs typeface="Times New Roman" pitchFamily="18" charset="0"/>
              </a:rPr>
              <a:t>No.   The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is (should be) UI independent</a:t>
            </a:r>
            <a:r>
              <a:rPr lang="en-US" altLang="zh-CN" sz="2400" dirty="0" smtClean="0">
                <a:solidFill>
                  <a:srgbClr val="000000"/>
                </a:solidFill>
                <a:latin typeface="Times New Roman" pitchFamily="18" charset="0"/>
                <a:cs typeface="Times New Roman" pitchFamily="18" charset="0"/>
              </a:rPr>
              <a:t>.</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37999073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71" name="TextBox 1"/>
          <p:cNvSpPr txBox="1"/>
          <p:nvPr/>
        </p:nvSpPr>
        <p:spPr>
          <a:xfrm>
            <a:off x="721519" y="5753100"/>
            <a:ext cx="7658797" cy="596356"/>
          </a:xfrm>
          <a:prstGeom prst="rect">
            <a:avLst/>
          </a:prstGeom>
          <a:noFill/>
        </p:spPr>
        <p:txBody>
          <a:bodyPr wrap="none" lIns="0" tIns="0" rIns="0" bIns="28804" rtlCol="0">
            <a:spAutoFit/>
          </a:bodyPr>
          <a:lstStyle/>
          <a:p>
            <a:pPr>
              <a:lnSpc>
                <a:spcPts val="2961"/>
              </a:lnSpc>
              <a:tabLst>
                <a:tab pos="8345043" algn="l"/>
                <a:tab pos="8577072" algn="l"/>
              </a:tabLst>
            </a:pPr>
            <a:r>
              <a:rPr lang="en-US" altLang="zh-CN" sz="2400" dirty="0">
                <a:solidFill>
                  <a:srgbClr val="000000"/>
                </a:solidFill>
                <a:latin typeface="Times New Roman" pitchFamily="18" charset="0"/>
                <a:cs typeface="Times New Roman" pitchFamily="18" charset="0"/>
              </a:rPr>
              <a:t>So what if the </a:t>
            </a:r>
            <a:r>
              <a:rPr lang="en-US" altLang="zh-CN" sz="2400" dirty="0">
                <a:solidFill>
                  <a:srgbClr val="8E8EFC"/>
                </a:solidFill>
                <a:latin typeface="Times New Roman" pitchFamily="18" charset="0"/>
                <a:cs typeface="Times New Roman" pitchFamily="18" charset="0"/>
              </a:rPr>
              <a:t>Model</a:t>
            </a:r>
            <a:r>
              <a:rPr lang="en-US" altLang="zh-CN" sz="240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has information to update or something?</a:t>
            </a:r>
          </a:p>
          <a:p>
            <a:pPr>
              <a:lnSpc>
                <a:spcPts val="1323"/>
              </a:lnSpc>
              <a:tabLst>
                <a:tab pos="8345043" algn="l"/>
                <a:tab pos="8577072" algn="l"/>
              </a:tabLst>
            </a:pPr>
            <a:r>
              <a:rPr lang="en-US" altLang="zh-CN" dirty="0" smtClean="0">
                <a:solidFill>
                  <a:srgbClr val="000000"/>
                </a:solidFill>
              </a:rPr>
              <a:t>	</a:t>
            </a:r>
            <a:endParaRPr lang="en-US" altLang="zh-CN" sz="1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219658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73" name="TextBox 1"/>
          <p:cNvSpPr txBox="1"/>
          <p:nvPr/>
        </p:nvSpPr>
        <p:spPr>
          <a:xfrm>
            <a:off x="1435894" y="5753100"/>
            <a:ext cx="6264485" cy="407073"/>
          </a:xfrm>
          <a:prstGeom prst="rect">
            <a:avLst/>
          </a:prstGeom>
          <a:noFill/>
        </p:spPr>
        <p:txBody>
          <a:bodyPr wrap="none" lIns="0" tIns="0" rIns="0" bIns="28804" rtlCol="0">
            <a:spAutoFit/>
          </a:bodyPr>
          <a:lstStyle/>
          <a:p>
            <a:pPr>
              <a:lnSpc>
                <a:spcPts val="2961"/>
              </a:lnSpc>
              <a:tabLst>
                <a:tab pos="7544943" algn="l"/>
                <a:tab pos="7776972" algn="l"/>
              </a:tabLst>
            </a:pPr>
            <a:r>
              <a:rPr lang="en-US" altLang="zh-CN" sz="2400" dirty="0">
                <a:solidFill>
                  <a:srgbClr val="000000"/>
                </a:solidFill>
                <a:latin typeface="Times New Roman" pitchFamily="18" charset="0"/>
                <a:cs typeface="Times New Roman" pitchFamily="18" charset="0"/>
              </a:rPr>
              <a:t>It uses a “radio station”-like broadcast mechanism</a:t>
            </a:r>
            <a:r>
              <a:rPr lang="en-US" altLang="zh-CN" sz="2400" dirty="0" smtClean="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
        <p:nvSpPr>
          <p:cNvPr id="15" name="Rectangle 14"/>
          <p:cNvSpPr/>
          <p:nvPr/>
        </p:nvSpPr>
        <p:spPr>
          <a:xfrm>
            <a:off x="1371600" y="3429000"/>
            <a:ext cx="76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nut 15"/>
          <p:cNvSpPr/>
          <p:nvPr/>
        </p:nvSpPr>
        <p:spPr>
          <a:xfrm>
            <a:off x="1143000" y="3048000"/>
            <a:ext cx="457200" cy="457200"/>
          </a:xfrm>
          <a:prstGeom prst="donut">
            <a:avLst/>
          </a:prstGeom>
          <a:pattFill prst="pct20">
            <a:fgClr>
              <a:prstClr val="black"/>
            </a:fgClr>
            <a:bgClr>
              <a:prstClr val="white"/>
            </a:bgClr>
          </a:pattFill>
          <a:ln>
            <a:prstDash val="dot"/>
          </a:ln>
          <a:effectLst>
            <a:glow rad="101600">
              <a:srgbClr val="3366FF">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4" name="Rectangle 83"/>
          <p:cNvSpPr/>
          <p:nvPr/>
        </p:nvSpPr>
        <p:spPr>
          <a:xfrm>
            <a:off x="3657600" y="1676400"/>
            <a:ext cx="76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Trapezoid 19"/>
          <p:cNvSpPr/>
          <p:nvPr/>
        </p:nvSpPr>
        <p:spPr>
          <a:xfrm flipV="1">
            <a:off x="3581400" y="1371600"/>
            <a:ext cx="228600" cy="304800"/>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5" name="TextBox 84"/>
          <p:cNvSpPr txBox="1"/>
          <p:nvPr/>
        </p:nvSpPr>
        <p:spPr>
          <a:xfrm>
            <a:off x="457200" y="2667000"/>
            <a:ext cx="2147192" cy="369332"/>
          </a:xfrm>
          <a:prstGeom prst="rect">
            <a:avLst/>
          </a:prstGeom>
          <a:noFill/>
        </p:spPr>
        <p:txBody>
          <a:bodyPr wrap="none" rtlCol="0">
            <a:spAutoFit/>
          </a:bodyPr>
          <a:lstStyle/>
          <a:p>
            <a:r>
              <a:rPr lang="en-US" dirty="0" smtClean="0">
                <a:solidFill>
                  <a:schemeClr val="tx2">
                    <a:lumMod val="40000"/>
                    <a:lumOff val="60000"/>
                  </a:schemeClr>
                </a:solidFill>
              </a:rPr>
              <a:t>Notification and KVO</a:t>
            </a:r>
            <a:endParaRPr lang="en-US" dirty="0">
              <a:solidFill>
                <a:schemeClr val="tx2">
                  <a:lumMod val="40000"/>
                  <a:lumOff val="60000"/>
                </a:schemeClr>
              </a:solidFill>
            </a:endParaRPr>
          </a:p>
        </p:txBody>
      </p:sp>
    </p:spTree>
    <p:extLst>
      <p:ext uri="{BB962C8B-B14F-4D97-AF65-F5344CB8AC3E}">
        <p14:creationId xmlns:p14="http://schemas.microsoft.com/office/powerpoint/2010/main" val="531301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Overview: </a:t>
            </a:r>
            <a:r>
              <a:rPr lang="en-US" dirty="0" err="1" smtClean="0"/>
              <a:t>CoreOS</a:t>
            </a:r>
            <a:endParaRPr lang="en-US" dirty="0"/>
          </a:p>
        </p:txBody>
      </p:sp>
      <p:sp>
        <p:nvSpPr>
          <p:cNvPr id="3" name="Content Placeholder 2"/>
          <p:cNvSpPr>
            <a:spLocks noGrp="1"/>
          </p:cNvSpPr>
          <p:nvPr>
            <p:ph idx="1"/>
          </p:nvPr>
        </p:nvSpPr>
        <p:spPr>
          <a:xfrm>
            <a:off x="457200" y="1447800"/>
            <a:ext cx="5486400" cy="5029200"/>
          </a:xfrm>
        </p:spPr>
        <p:txBody>
          <a:bodyPr>
            <a:normAutofit fontScale="40000" lnSpcReduction="20000"/>
          </a:bodyPr>
          <a:lstStyle/>
          <a:p>
            <a:r>
              <a:rPr lang="en-US" sz="5500" dirty="0"/>
              <a:t>System Framework (based on Mach)</a:t>
            </a:r>
          </a:p>
          <a:p>
            <a:pPr lvl="1"/>
            <a:r>
              <a:rPr lang="en-US" sz="4500" dirty="0"/>
              <a:t>Threading (POSIX)</a:t>
            </a:r>
          </a:p>
          <a:p>
            <a:pPr lvl="1"/>
            <a:r>
              <a:rPr lang="en-US" sz="4500" dirty="0"/>
              <a:t>Networking (BSD sockets)</a:t>
            </a:r>
          </a:p>
          <a:p>
            <a:pPr lvl="1"/>
            <a:r>
              <a:rPr lang="en-US" sz="4500" dirty="0"/>
              <a:t>File system  </a:t>
            </a:r>
          </a:p>
          <a:p>
            <a:pPr lvl="1"/>
            <a:r>
              <a:rPr lang="en-US" sz="4500" dirty="0"/>
              <a:t>Service discovery (Bonjour &amp; DNS)</a:t>
            </a:r>
          </a:p>
          <a:p>
            <a:pPr lvl="1"/>
            <a:r>
              <a:rPr lang="en-US" sz="4500" dirty="0"/>
              <a:t>Memory management </a:t>
            </a:r>
          </a:p>
          <a:p>
            <a:pPr lvl="1"/>
            <a:r>
              <a:rPr lang="en-US" sz="4500" dirty="0"/>
              <a:t>Math computations</a:t>
            </a:r>
          </a:p>
          <a:p>
            <a:r>
              <a:rPr lang="en-US" sz="5500" dirty="0"/>
              <a:t>Core Bluetooth Framework and External Accessory Framework</a:t>
            </a:r>
          </a:p>
          <a:p>
            <a:pPr lvl="1"/>
            <a:r>
              <a:rPr lang="en-US" sz="4500" dirty="0"/>
              <a:t>Support for communicating with hardware accessories</a:t>
            </a:r>
            <a:r>
              <a:rPr lang="en-US" sz="4000" dirty="0"/>
              <a:t> </a:t>
            </a:r>
          </a:p>
          <a:p>
            <a:r>
              <a:rPr lang="en-US" sz="5500" dirty="0"/>
              <a:t>Accelerate Framework</a:t>
            </a:r>
          </a:p>
          <a:p>
            <a:pPr lvl="1"/>
            <a:r>
              <a:rPr lang="en-US" sz="4500" dirty="0"/>
              <a:t>DSP, linear algebra and image processing optimized for hardware</a:t>
            </a:r>
          </a:p>
          <a:p>
            <a:r>
              <a:rPr lang="en-US" sz="5500" dirty="0"/>
              <a:t>Security Framework</a:t>
            </a:r>
          </a:p>
          <a:p>
            <a:pPr lvl="1"/>
            <a:r>
              <a:rPr lang="en-US" sz="4000" dirty="0"/>
              <a:t>Crypto library and keychain Services (secure storage of passwords, keys, for one or more users)</a:t>
            </a:r>
          </a:p>
          <a:p>
            <a:pPr marL="0" indent="0">
              <a:buNone/>
            </a:pPr>
            <a:endParaRPr lang="en-US" sz="5100" dirty="0"/>
          </a:p>
        </p:txBody>
      </p:sp>
      <p:pic>
        <p:nvPicPr>
          <p:cNvPr id="7" name="Picture 6" descr="Screen shot 2012-02-05 at 3.56.4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9" name="Left Arrow 8"/>
          <p:cNvSpPr/>
          <p:nvPr/>
        </p:nvSpPr>
        <p:spPr>
          <a:xfrm>
            <a:off x="8763000" y="43434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5271154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631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5" name="Freeform 3"/>
          <p:cNvSpPr/>
          <p:nvPr/>
        </p:nvSpPr>
        <p:spPr>
          <a:xfrm>
            <a:off x="19503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6" name="Freeform 3"/>
          <p:cNvSpPr/>
          <p:nvPr/>
        </p:nvSpPr>
        <p:spPr>
          <a:xfrm>
            <a:off x="14716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 name="Freeform 3"/>
          <p:cNvSpPr/>
          <p:nvPr/>
        </p:nvSpPr>
        <p:spPr>
          <a:xfrm>
            <a:off x="6181043" y="4086225"/>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 name="Freeform 3"/>
          <p:cNvSpPr/>
          <p:nvPr/>
        </p:nvSpPr>
        <p:spPr>
          <a:xfrm>
            <a:off x="6019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9" name="Freeform 3"/>
          <p:cNvSpPr/>
          <p:nvPr/>
        </p:nvSpPr>
        <p:spPr>
          <a:xfrm>
            <a:off x="6919530"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0" name="Freeform 3"/>
          <p:cNvSpPr/>
          <p:nvPr/>
        </p:nvSpPr>
        <p:spPr>
          <a:xfrm>
            <a:off x="7082288"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1" name="Freeform 3"/>
          <p:cNvSpPr/>
          <p:nvPr/>
        </p:nvSpPr>
        <p:spPr>
          <a:xfrm>
            <a:off x="7599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2" name="Freeform 3"/>
          <p:cNvSpPr/>
          <p:nvPr/>
        </p:nvSpPr>
        <p:spPr>
          <a:xfrm>
            <a:off x="25439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17" name="TextBox 1"/>
          <p:cNvSpPr txBox="1"/>
          <p:nvPr/>
        </p:nvSpPr>
        <p:spPr>
          <a:xfrm>
            <a:off x="18502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6586537" y="4267200"/>
            <a:ext cx="756192"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smtClean="0"/>
              <a:t>Model View Controller (MVC)</a:t>
            </a:r>
            <a:endParaRPr lang="en-US" dirty="0"/>
          </a:p>
        </p:txBody>
      </p:sp>
      <p:sp>
        <p:nvSpPr>
          <p:cNvPr id="22" name="Oval 21"/>
          <p:cNvSpPr/>
          <p:nvPr/>
        </p:nvSpPr>
        <p:spPr>
          <a:xfrm>
            <a:off x="3429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endParaRPr lang="en-US" dirty="0"/>
          </a:p>
        </p:txBody>
      </p:sp>
      <p:sp>
        <p:nvSpPr>
          <p:cNvPr id="2" name="TextBox 1"/>
          <p:cNvSpPr txBox="1"/>
          <p:nvPr/>
        </p:nvSpPr>
        <p:spPr>
          <a:xfrm>
            <a:off x="3962400" y="2286000"/>
            <a:ext cx="1475915"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990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1752600" y="4267200"/>
            <a:ext cx="937481"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6982711"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7" name="Freeform 3"/>
          <p:cNvSpPr/>
          <p:nvPr/>
        </p:nvSpPr>
        <p:spPr>
          <a:xfrm>
            <a:off x="6369939"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8" name="Freeform 3"/>
          <p:cNvSpPr/>
          <p:nvPr/>
        </p:nvSpPr>
        <p:spPr>
          <a:xfrm>
            <a:off x="5891212"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29" name="Freeform 3"/>
          <p:cNvSpPr/>
          <p:nvPr/>
        </p:nvSpPr>
        <p:spPr>
          <a:xfrm>
            <a:off x="6963561"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30" name="TextBox 1"/>
          <p:cNvSpPr txBox="1"/>
          <p:nvPr/>
        </p:nvSpPr>
        <p:spPr>
          <a:xfrm>
            <a:off x="6269831" y="4257675"/>
            <a:ext cx="937481" cy="471193"/>
          </a:xfrm>
          <a:prstGeom prst="rect">
            <a:avLst/>
          </a:prstGeom>
          <a:noFill/>
        </p:spPr>
        <p:txBody>
          <a:bodyPr wrap="none" lIns="0" tIns="0" rIns="0" bIns="28804" rtlCol="0">
            <a:spAutoFit/>
          </a:bodyPr>
          <a:lstStyle/>
          <a:p>
            <a:pPr>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5410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32" name="TextBox 31"/>
          <p:cNvSpPr txBox="1"/>
          <p:nvPr/>
        </p:nvSpPr>
        <p:spPr>
          <a:xfrm>
            <a:off x="6248400" y="4267200"/>
            <a:ext cx="756192" cy="511589"/>
          </a:xfrm>
          <a:prstGeom prst="rect">
            <a:avLst/>
          </a:prstGeom>
          <a:noFill/>
        </p:spPr>
        <p:txBody>
          <a:bodyPr wrap="none" lIns="0" tIns="0" rIns="0" bIns="28804" rtlCol="0">
            <a:spAutoFit/>
          </a:bodyPr>
          <a:lstStyle/>
          <a:p>
            <a:pPr>
              <a:lnSpc>
                <a:spcPts val="3843"/>
              </a:lnSpc>
              <a:tabLst>
                <a:tab pos="168021" algn="l"/>
              </a:tabLst>
            </a:pPr>
            <a:r>
              <a:rPr lang="en-US" altLang="zh-CN" sz="2800" dirty="0" smtClean="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2678906"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6" name="Freeform 3"/>
          <p:cNvSpPr/>
          <p:nvPr/>
        </p:nvSpPr>
        <p:spPr>
          <a:xfrm>
            <a:off x="4572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7" name="Freeform 3"/>
          <p:cNvSpPr/>
          <p:nvPr/>
        </p:nvSpPr>
        <p:spPr>
          <a:xfrm>
            <a:off x="2600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8" name="Freeform 3"/>
          <p:cNvSpPr/>
          <p:nvPr/>
        </p:nvSpPr>
        <p:spPr>
          <a:xfrm>
            <a:off x="4579144" y="2314576"/>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79" name="Freeform 3"/>
          <p:cNvSpPr/>
          <p:nvPr/>
        </p:nvSpPr>
        <p:spPr>
          <a:xfrm>
            <a:off x="46482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sp>
        <p:nvSpPr>
          <p:cNvPr id="80" name="Freeform 3"/>
          <p:cNvSpPr/>
          <p:nvPr/>
        </p:nvSpPr>
        <p:spPr>
          <a:xfrm>
            <a:off x="4572000" y="3886200"/>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a:endParaRPr lang="zh-CN" altLang="en-US"/>
          </a:p>
        </p:txBody>
      </p:sp>
      <p:cxnSp>
        <p:nvCxnSpPr>
          <p:cNvPr id="81" name="Straight Arrow Connector 80"/>
          <p:cNvCxnSpPr/>
          <p:nvPr/>
        </p:nvCxnSpPr>
        <p:spPr>
          <a:xfrm flipH="1">
            <a:off x="2971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2667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2438400"/>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562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10200" y="2362200"/>
            <a:ext cx="781246" cy="369332"/>
          </a:xfrm>
          <a:prstGeom prst="rect">
            <a:avLst/>
          </a:prstGeom>
          <a:noFill/>
        </p:spPr>
        <p:txBody>
          <a:bodyPr wrap="none" rtlCol="0">
            <a:spAutoFit/>
          </a:bodyPr>
          <a:lstStyle/>
          <a:p>
            <a:r>
              <a:rPr lang="en-US" dirty="0" smtClean="0">
                <a:solidFill>
                  <a:srgbClr val="9BBB59"/>
                </a:solidFill>
              </a:rPr>
              <a:t>Outlet</a:t>
            </a:r>
            <a:endParaRPr lang="en-US" dirty="0">
              <a:solidFill>
                <a:srgbClr val="9BBB59"/>
              </a:solidFill>
            </a:endParaRPr>
          </a:p>
        </p:txBody>
      </p:sp>
      <p:sp>
        <p:nvSpPr>
          <p:cNvPr id="4" name="Donut 3"/>
          <p:cNvSpPr/>
          <p:nvPr/>
        </p:nvSpPr>
        <p:spPr>
          <a:xfrm>
            <a:off x="5486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638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486400" y="1524000"/>
            <a:ext cx="789023" cy="369332"/>
          </a:xfrm>
          <a:prstGeom prst="rect">
            <a:avLst/>
          </a:prstGeom>
          <a:noFill/>
        </p:spPr>
        <p:txBody>
          <a:bodyPr wrap="none" rtlCol="0">
            <a:spAutoFit/>
          </a:bodyPr>
          <a:lstStyle/>
          <a:p>
            <a:r>
              <a:rPr lang="en-US" dirty="0" smtClean="0">
                <a:solidFill>
                  <a:schemeClr val="accent2"/>
                </a:solidFill>
              </a:rPr>
              <a:t>Target</a:t>
            </a:r>
            <a:endParaRPr lang="en-US" dirty="0">
              <a:solidFill>
                <a:schemeClr val="accent2"/>
              </a:solidFill>
            </a:endParaRPr>
          </a:p>
        </p:txBody>
      </p:sp>
      <p:sp>
        <p:nvSpPr>
          <p:cNvPr id="42" name="TextBox 41"/>
          <p:cNvSpPr txBox="1"/>
          <p:nvPr/>
        </p:nvSpPr>
        <p:spPr>
          <a:xfrm>
            <a:off x="7315200" y="3352800"/>
            <a:ext cx="787445" cy="369332"/>
          </a:xfrm>
          <a:prstGeom prst="rect">
            <a:avLst/>
          </a:prstGeom>
          <a:noFill/>
        </p:spPr>
        <p:txBody>
          <a:bodyPr wrap="none" rtlCol="0">
            <a:spAutoFit/>
          </a:bodyPr>
          <a:lstStyle/>
          <a:p>
            <a:r>
              <a:rPr lang="en-US" dirty="0" smtClean="0">
                <a:solidFill>
                  <a:schemeClr val="accent3"/>
                </a:solidFill>
              </a:rPr>
              <a:t>Action</a:t>
            </a:r>
            <a:endParaRPr lang="en-US" dirty="0">
              <a:solidFill>
                <a:schemeClr val="accent3"/>
              </a:solidFill>
            </a:endParaRPr>
          </a:p>
        </p:txBody>
      </p:sp>
      <p:grpSp>
        <p:nvGrpSpPr>
          <p:cNvPr id="52" name="Group 51"/>
          <p:cNvGrpSpPr/>
          <p:nvPr/>
        </p:nvGrpSpPr>
        <p:grpSpPr>
          <a:xfrm>
            <a:off x="3810000"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r>
                <a:rPr lang="en-US" dirty="0" smtClean="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r>
                <a:rPr lang="en-US" dirty="0" smtClean="0"/>
                <a:t>will</a:t>
              </a:r>
              <a:endParaRPr lang="en-US" dirty="0"/>
            </a:p>
          </p:txBody>
        </p:sp>
      </p:grpSp>
      <p:sp>
        <p:nvSpPr>
          <p:cNvPr id="69" name="TextBox 68"/>
          <p:cNvSpPr txBox="1"/>
          <p:nvPr/>
        </p:nvSpPr>
        <p:spPr>
          <a:xfrm rot="2552608">
            <a:off x="5476911" y="3268283"/>
            <a:ext cx="1020757" cy="369332"/>
          </a:xfrm>
          <a:prstGeom prst="rect">
            <a:avLst/>
          </a:prstGeom>
          <a:noFill/>
        </p:spPr>
        <p:txBody>
          <a:bodyPr wrap="none" rtlCol="0">
            <a:spAutoFit/>
          </a:bodyPr>
          <a:lstStyle/>
          <a:p>
            <a:r>
              <a:rPr lang="en-US" dirty="0" smtClean="0">
                <a:solidFill>
                  <a:schemeClr val="accent6"/>
                </a:solidFill>
              </a:rPr>
              <a:t>Delegate</a:t>
            </a:r>
            <a:endParaRPr lang="en-US" dirty="0">
              <a:solidFill>
                <a:schemeClr val="accent6"/>
              </a:solidFill>
            </a:endParaRPr>
          </a:p>
        </p:txBody>
      </p:sp>
      <p:sp>
        <p:nvSpPr>
          <p:cNvPr id="51" name="Oval 50"/>
          <p:cNvSpPr/>
          <p:nvPr/>
        </p:nvSpPr>
        <p:spPr>
          <a:xfrm>
            <a:off x="7391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flipH="1" flipV="1">
            <a:off x="6934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3962400" y="2743200"/>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r>
                <a:rPr lang="en-US" dirty="0" smtClean="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r>
                <a:rPr lang="en-US" dirty="0" smtClean="0"/>
                <a:t>Data</a:t>
              </a:r>
            </a:p>
            <a:p>
              <a:r>
                <a:rPr lang="en-US" dirty="0" smtClean="0"/>
                <a:t>at</a:t>
              </a:r>
              <a:endParaRPr lang="en-US" dirty="0"/>
            </a:p>
          </p:txBody>
        </p:sp>
      </p:grpSp>
      <p:sp>
        <p:nvSpPr>
          <p:cNvPr id="67" name="Oval 66"/>
          <p:cNvSpPr/>
          <p:nvPr/>
        </p:nvSpPr>
        <p:spPr>
          <a:xfrm>
            <a:off x="5867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8" name="Straight Arrow Connector 67"/>
          <p:cNvCxnSpPr/>
          <p:nvPr/>
        </p:nvCxnSpPr>
        <p:spPr>
          <a:xfrm flipH="1" flipV="1">
            <a:off x="4724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4648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4830092" y="3821086"/>
            <a:ext cx="1303549" cy="369332"/>
          </a:xfrm>
          <a:prstGeom prst="rect">
            <a:avLst/>
          </a:prstGeom>
          <a:noFill/>
        </p:spPr>
        <p:txBody>
          <a:bodyPr wrap="none" rtlCol="0">
            <a:spAutoFit/>
          </a:bodyPr>
          <a:lstStyle/>
          <a:p>
            <a:r>
              <a:rPr lang="en-US" dirty="0" smtClean="0">
                <a:solidFill>
                  <a:schemeClr val="accent6"/>
                </a:solidFill>
              </a:rPr>
              <a:t>Data source</a:t>
            </a:r>
            <a:endParaRPr lang="en-US" dirty="0">
              <a:solidFill>
                <a:schemeClr val="accent6"/>
              </a:solidFill>
            </a:endParaRPr>
          </a:p>
        </p:txBody>
      </p:sp>
      <p:sp>
        <p:nvSpPr>
          <p:cNvPr id="15" name="Rectangle 14"/>
          <p:cNvSpPr/>
          <p:nvPr/>
        </p:nvSpPr>
        <p:spPr>
          <a:xfrm>
            <a:off x="1371600" y="3429000"/>
            <a:ext cx="76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nut 15"/>
          <p:cNvSpPr/>
          <p:nvPr/>
        </p:nvSpPr>
        <p:spPr>
          <a:xfrm>
            <a:off x="1143000" y="3048000"/>
            <a:ext cx="457200" cy="457200"/>
          </a:xfrm>
          <a:prstGeom prst="donut">
            <a:avLst/>
          </a:prstGeom>
          <a:pattFill prst="pct20">
            <a:fgClr>
              <a:prstClr val="black"/>
            </a:fgClr>
            <a:bgClr>
              <a:prstClr val="white"/>
            </a:bgClr>
          </a:pattFill>
          <a:ln>
            <a:prstDash val="dot"/>
          </a:ln>
          <a:effectLst>
            <a:glow rad="101600">
              <a:srgbClr val="3366FF">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4" name="Rectangle 83"/>
          <p:cNvSpPr/>
          <p:nvPr/>
        </p:nvSpPr>
        <p:spPr>
          <a:xfrm>
            <a:off x="3657600" y="1676400"/>
            <a:ext cx="76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Trapezoid 19"/>
          <p:cNvSpPr/>
          <p:nvPr/>
        </p:nvSpPr>
        <p:spPr>
          <a:xfrm flipV="1">
            <a:off x="3581400" y="1371600"/>
            <a:ext cx="228600" cy="304800"/>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5" name="TextBox 84"/>
          <p:cNvSpPr txBox="1"/>
          <p:nvPr/>
        </p:nvSpPr>
        <p:spPr>
          <a:xfrm>
            <a:off x="457200" y="2667000"/>
            <a:ext cx="2147192" cy="369332"/>
          </a:xfrm>
          <a:prstGeom prst="rect">
            <a:avLst/>
          </a:prstGeom>
          <a:noFill/>
        </p:spPr>
        <p:txBody>
          <a:bodyPr wrap="none" rtlCol="0">
            <a:spAutoFit/>
          </a:bodyPr>
          <a:lstStyle/>
          <a:p>
            <a:r>
              <a:rPr lang="en-US" dirty="0" smtClean="0">
                <a:solidFill>
                  <a:schemeClr val="tx2">
                    <a:lumMod val="40000"/>
                    <a:lumOff val="60000"/>
                  </a:schemeClr>
                </a:solidFill>
              </a:rPr>
              <a:t>Notification and KVO</a:t>
            </a:r>
            <a:endParaRPr lang="en-US" dirty="0">
              <a:solidFill>
                <a:schemeClr val="tx2">
                  <a:lumMod val="40000"/>
                  <a:lumOff val="60000"/>
                </a:schemeClr>
              </a:solidFill>
            </a:endParaRPr>
          </a:p>
        </p:txBody>
      </p:sp>
      <p:sp>
        <p:nvSpPr>
          <p:cNvPr id="71" name="TextBox 1"/>
          <p:cNvSpPr txBox="1"/>
          <p:nvPr/>
        </p:nvSpPr>
        <p:spPr>
          <a:xfrm>
            <a:off x="1028700" y="5753100"/>
            <a:ext cx="7336594" cy="704078"/>
          </a:xfrm>
          <a:prstGeom prst="rect">
            <a:avLst/>
          </a:prstGeom>
          <a:noFill/>
        </p:spPr>
        <p:txBody>
          <a:bodyPr wrap="none" lIns="0" tIns="0" rIns="0" bIns="28804" rtlCol="0">
            <a:spAutoFit/>
          </a:bodyPr>
          <a:lstStyle/>
          <a:p>
            <a:pPr>
              <a:lnSpc>
                <a:spcPts val="2961"/>
              </a:lnSpc>
              <a:tabLst>
                <a:tab pos="8001000" algn="l"/>
                <a:tab pos="8233029" algn="l"/>
              </a:tabLst>
            </a:pPr>
            <a:r>
              <a:rPr lang="en-US" altLang="zh-CN" sz="2400" dirty="0" smtClean="0">
                <a:solidFill>
                  <a:srgbClr val="E984ED"/>
                </a:solidFill>
                <a:latin typeface="Times New Roman" pitchFamily="18" charset="0"/>
                <a:cs typeface="Times New Roman" pitchFamily="18" charset="0"/>
              </a:rPr>
              <a:t>Controllers</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(or </a:t>
            </a:r>
            <a:r>
              <a:rPr lang="en-US" altLang="zh-CN" sz="2400" dirty="0">
                <a:solidFill>
                  <a:srgbClr val="000000"/>
                </a:solidFill>
                <a:latin typeface="Times New Roman" pitchFamily="18" charset="0"/>
                <a:cs typeface="Times New Roman" pitchFamily="18" charset="0"/>
              </a:rPr>
              <a:t>other </a:t>
            </a:r>
            <a:r>
              <a:rPr lang="en-US" altLang="zh-CN" sz="2400" dirty="0">
                <a:solidFill>
                  <a:srgbClr val="8E8EFC"/>
                </a:solidFill>
                <a:latin typeface="Times New Roman" pitchFamily="18" charset="0"/>
                <a:cs typeface="Times New Roman" pitchFamily="18" charset="0"/>
              </a:rPr>
              <a:t>Model</a:t>
            </a:r>
            <a:r>
              <a:rPr lang="en-US" altLang="zh-CN" sz="2400" dirty="0">
                <a:solidFill>
                  <a:srgbClr val="000000"/>
                </a:solidFill>
                <a:latin typeface="Times New Roman" pitchFamily="18" charset="0"/>
                <a:cs typeface="Times New Roman" pitchFamily="18" charset="0"/>
              </a:rPr>
              <a:t>)</a:t>
            </a:r>
            <a:r>
              <a:rPr lang="en-US" altLang="zh-CN" sz="2400" dirty="0">
                <a:latin typeface="Times New Roman" pitchFamily="18" charset="0"/>
                <a:cs typeface="Times New Roman" pitchFamily="18" charset="0"/>
              </a:rPr>
              <a:t> “tune in” to interesting stuff.</a:t>
            </a:r>
          </a:p>
          <a:p>
            <a:pPr>
              <a:lnSpc>
                <a:spcPts val="630"/>
              </a:lnSpc>
            </a:pPr>
            <a:endParaRPr lang="en-US" altLang="zh-CN" dirty="0" smtClean="0"/>
          </a:p>
          <a:p>
            <a:pPr>
              <a:lnSpc>
                <a:spcPts val="1575"/>
              </a:lnSpc>
              <a:tabLst>
                <a:tab pos="8001000" algn="l"/>
                <a:tab pos="8233029" algn="l"/>
              </a:tabLst>
            </a:pPr>
            <a:r>
              <a:rPr lang="en-US" altLang="zh-CN" dirty="0" smtClean="0"/>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14785778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 (MVC)</a:t>
            </a:r>
          </a:p>
        </p:txBody>
      </p:sp>
      <p:sp>
        <p:nvSpPr>
          <p:cNvPr id="13" name="Content Placeholder 2"/>
          <p:cNvSpPr txBox="1">
            <a:spLocks/>
          </p:cNvSpPr>
          <p:nvPr/>
        </p:nvSpPr>
        <p:spPr>
          <a:xfrm>
            <a:off x="457200" y="1524001"/>
            <a:ext cx="4038600" cy="472439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t>Key objects in </a:t>
            </a:r>
            <a:r>
              <a:rPr lang="en-US" sz="4000" dirty="0" err="1" smtClean="0"/>
              <a:t>iOS</a:t>
            </a:r>
            <a:r>
              <a:rPr lang="en-US" sz="4000" dirty="0" smtClean="0"/>
              <a:t> apps</a:t>
            </a:r>
          </a:p>
          <a:p>
            <a:r>
              <a:rPr lang="en-US" dirty="0" err="1" smtClean="0">
                <a:solidFill>
                  <a:srgbClr val="AA0D91"/>
                </a:solidFill>
                <a:latin typeface="Menlo-Regular"/>
              </a:rPr>
              <a:t>UIApplication</a:t>
            </a:r>
            <a:r>
              <a:rPr lang="en-US" dirty="0">
                <a:solidFill>
                  <a:srgbClr val="AA0D91"/>
                </a:solidFill>
                <a:latin typeface="Menlo-Regular"/>
              </a:rPr>
              <a:t> </a:t>
            </a:r>
            <a:r>
              <a:rPr lang="en-US" dirty="0" smtClean="0"/>
              <a:t>controller object: </a:t>
            </a:r>
          </a:p>
          <a:p>
            <a:pPr lvl="1"/>
            <a:r>
              <a:rPr lang="en-US" dirty="0" smtClean="0"/>
              <a:t>manages </a:t>
            </a:r>
            <a:r>
              <a:rPr lang="en-US" dirty="0"/>
              <a:t>the app event </a:t>
            </a:r>
            <a:r>
              <a:rPr lang="en-US" dirty="0" smtClean="0"/>
              <a:t>loop</a:t>
            </a:r>
          </a:p>
          <a:p>
            <a:pPr lvl="1"/>
            <a:r>
              <a:rPr lang="en-US" dirty="0" smtClean="0"/>
              <a:t>coordinates </a:t>
            </a:r>
            <a:r>
              <a:rPr lang="en-US" dirty="0"/>
              <a:t>other high-level app </a:t>
            </a:r>
            <a:r>
              <a:rPr lang="en-US" dirty="0" smtClean="0"/>
              <a:t>behaviors </a:t>
            </a:r>
          </a:p>
          <a:p>
            <a:pPr lvl="1"/>
            <a:r>
              <a:rPr lang="en-US" dirty="0" smtClean="0"/>
              <a:t>custom </a:t>
            </a:r>
            <a:r>
              <a:rPr lang="en-US" dirty="0"/>
              <a:t>app-level logic resides in your app delegate </a:t>
            </a:r>
            <a:r>
              <a:rPr lang="en-US" dirty="0" smtClean="0"/>
              <a:t>object</a:t>
            </a:r>
          </a:p>
          <a:p>
            <a:r>
              <a:rPr lang="en-US" dirty="0" err="1" smtClean="0">
                <a:solidFill>
                  <a:srgbClr val="AA0D91"/>
                </a:solidFill>
                <a:latin typeface="Menlo-Regular"/>
              </a:rPr>
              <a:t>AppDelegate</a:t>
            </a:r>
            <a:r>
              <a:rPr lang="en-US" dirty="0" smtClean="0">
                <a:solidFill>
                  <a:srgbClr val="AA0D91"/>
                </a:solidFill>
                <a:latin typeface="Menlo-Regular"/>
              </a:rPr>
              <a:t> </a:t>
            </a:r>
            <a:r>
              <a:rPr lang="en-US" dirty="0" smtClean="0"/>
              <a:t>custom object: </a:t>
            </a:r>
            <a:r>
              <a:rPr lang="en-US" dirty="0"/>
              <a:t>created at app launch time, usually by the </a:t>
            </a:r>
            <a:r>
              <a:rPr lang="en-US" dirty="0" err="1" smtClean="0">
                <a:solidFill>
                  <a:srgbClr val="AA0D91"/>
                </a:solidFill>
                <a:latin typeface="Menlo-Regular"/>
              </a:rPr>
              <a:t>UIApplicationMain</a:t>
            </a:r>
            <a:r>
              <a:rPr lang="en-US" dirty="0" smtClean="0">
                <a:solidFill>
                  <a:srgbClr val="AA0D91"/>
                </a:solidFill>
                <a:latin typeface="Menlo-Regular"/>
              </a:rPr>
              <a:t> </a:t>
            </a:r>
            <a:r>
              <a:rPr lang="en-US" dirty="0" smtClean="0"/>
              <a:t>function</a:t>
            </a:r>
          </a:p>
          <a:p>
            <a:pPr lvl="1"/>
            <a:r>
              <a:rPr lang="en-US" dirty="0" smtClean="0"/>
              <a:t>handle </a:t>
            </a:r>
            <a:r>
              <a:rPr lang="en-US" dirty="0"/>
              <a:t>state transitions within the app</a:t>
            </a:r>
            <a:endParaRPr lang="en-US" dirty="0" smtClean="0"/>
          </a:p>
        </p:txBody>
      </p:sp>
      <p:pic>
        <p:nvPicPr>
          <p:cNvPr id="7" name="Picture 6" descr="mv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133601"/>
            <a:ext cx="4572000" cy="3100754"/>
          </a:xfrm>
          <a:prstGeom prst="rect">
            <a:avLst/>
          </a:prstGeom>
        </p:spPr>
      </p:pic>
    </p:spTree>
    <p:extLst>
      <p:ext uri="{BB962C8B-B14F-4D97-AF65-F5344CB8AC3E}">
        <p14:creationId xmlns:p14="http://schemas.microsoft.com/office/powerpoint/2010/main" val="23167650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 (MVC)</a:t>
            </a:r>
          </a:p>
        </p:txBody>
      </p:sp>
      <p:sp>
        <p:nvSpPr>
          <p:cNvPr id="13" name="Content Placeholder 2"/>
          <p:cNvSpPr txBox="1">
            <a:spLocks/>
          </p:cNvSpPr>
          <p:nvPr/>
        </p:nvSpPr>
        <p:spPr>
          <a:xfrm>
            <a:off x="457200" y="1524001"/>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App launch cycle</a:t>
            </a:r>
          </a:p>
        </p:txBody>
      </p:sp>
      <p:pic>
        <p:nvPicPr>
          <p:cNvPr id="7" name="Picture 6" descr="Screen shot 2012-02-06 at 1.47.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1" y="1371600"/>
            <a:ext cx="5396427" cy="4953000"/>
          </a:xfrm>
          <a:prstGeom prst="rect">
            <a:avLst/>
          </a:prstGeom>
        </p:spPr>
      </p:pic>
    </p:spTree>
    <p:extLst>
      <p:ext uri="{BB962C8B-B14F-4D97-AF65-F5344CB8AC3E}">
        <p14:creationId xmlns:p14="http://schemas.microsoft.com/office/powerpoint/2010/main" val="10100695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 (MVC)</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Controller </a:t>
            </a:r>
            <a:endParaRPr lang="en-US" b="1" dirty="0"/>
          </a:p>
          <a:p>
            <a:r>
              <a:rPr lang="en-US" dirty="0" smtClean="0"/>
              <a:t>Knows both model and view</a:t>
            </a:r>
          </a:p>
          <a:p>
            <a:r>
              <a:rPr lang="en-US" dirty="0" smtClean="0"/>
              <a:t>Acts as a middleman</a:t>
            </a:r>
          </a:p>
          <a:p>
            <a:pPr lvl="1"/>
            <a:r>
              <a:rPr lang="en-US" dirty="0" smtClean="0"/>
              <a:t>When model changes, inform the view</a:t>
            </a:r>
          </a:p>
          <a:p>
            <a:pPr lvl="1"/>
            <a:r>
              <a:rPr lang="en-US" dirty="0" smtClean="0"/>
              <a:t>When data manipulated by view, update the model</a:t>
            </a:r>
          </a:p>
          <a:p>
            <a:r>
              <a:rPr lang="en-US" dirty="0" smtClean="0"/>
              <a:t>Build-in </a:t>
            </a:r>
            <a:r>
              <a:rPr lang="en-US" dirty="0" err="1" smtClean="0"/>
              <a:t>iOS</a:t>
            </a:r>
            <a:r>
              <a:rPr lang="en-US" dirty="0" smtClean="0"/>
              <a:t> controllers</a:t>
            </a:r>
          </a:p>
          <a:p>
            <a:pPr lvl="1"/>
            <a:r>
              <a:rPr lang="en-US" dirty="0" err="1" smtClean="0">
                <a:solidFill>
                  <a:srgbClr val="AA0D91"/>
                </a:solidFill>
                <a:latin typeface="Menlo-Regular"/>
              </a:rPr>
              <a:t>UIViewController</a:t>
            </a:r>
            <a:r>
              <a:rPr lang="en-US" dirty="0" smtClean="0"/>
              <a:t>: </a:t>
            </a:r>
            <a:r>
              <a:rPr lang="en-US" dirty="0"/>
              <a:t>managing apps with generic </a:t>
            </a:r>
            <a:r>
              <a:rPr lang="en-US" dirty="0" smtClean="0"/>
              <a:t>views</a:t>
            </a:r>
          </a:p>
          <a:p>
            <a:pPr lvl="1"/>
            <a:r>
              <a:rPr lang="en-US" dirty="0" err="1" smtClean="0">
                <a:solidFill>
                  <a:srgbClr val="AA0D91"/>
                </a:solidFill>
                <a:latin typeface="Menlo-Regular"/>
              </a:rPr>
              <a:t>UITabBarController</a:t>
            </a:r>
            <a:r>
              <a:rPr lang="en-US" dirty="0" smtClean="0"/>
              <a:t>: </a:t>
            </a:r>
            <a:r>
              <a:rPr lang="en-US" dirty="0"/>
              <a:t>for tabbed applications (e.g. </a:t>
            </a:r>
            <a:r>
              <a:rPr lang="en-US" dirty="0" smtClean="0"/>
              <a:t>clock)</a:t>
            </a:r>
            <a:endParaRPr lang="en-US" dirty="0"/>
          </a:p>
          <a:p>
            <a:pPr lvl="1"/>
            <a:r>
              <a:rPr lang="en-US" dirty="0" err="1" smtClean="0">
                <a:solidFill>
                  <a:srgbClr val="AA0D91"/>
                </a:solidFill>
                <a:latin typeface="Menlo-Regular"/>
              </a:rPr>
              <a:t>UINavigationController</a:t>
            </a:r>
            <a:r>
              <a:rPr lang="en-US" dirty="0" smtClean="0"/>
              <a:t>: managing </a:t>
            </a:r>
            <a:r>
              <a:rPr lang="en-US" dirty="0"/>
              <a:t>hierarchical data (e.g. email folders) </a:t>
            </a:r>
            <a:endParaRPr lang="en-US" dirty="0" smtClean="0"/>
          </a:p>
          <a:p>
            <a:pPr lvl="1"/>
            <a:r>
              <a:rPr lang="en-US" dirty="0" err="1" smtClean="0">
                <a:solidFill>
                  <a:srgbClr val="AA0D91"/>
                </a:solidFill>
                <a:latin typeface="Menlo-Regular"/>
              </a:rPr>
              <a:t>UITableController</a:t>
            </a:r>
            <a:r>
              <a:rPr lang="en-US" dirty="0" smtClean="0"/>
              <a:t>: </a:t>
            </a:r>
            <a:r>
              <a:rPr lang="en-US" dirty="0"/>
              <a:t>for lists of data </a:t>
            </a:r>
            <a:r>
              <a:rPr lang="en-US" dirty="0" err="1"/>
              <a:t>etc</a:t>
            </a:r>
            <a:r>
              <a:rPr lang="en-US" dirty="0"/>
              <a:t> (e.g. iTunes tracks)</a:t>
            </a:r>
            <a:endParaRPr lang="en-US" dirty="0" smtClean="0"/>
          </a:p>
        </p:txBody>
      </p:sp>
    </p:spTree>
    <p:extLst>
      <p:ext uri="{BB962C8B-B14F-4D97-AF65-F5344CB8AC3E}">
        <p14:creationId xmlns:p14="http://schemas.microsoft.com/office/powerpoint/2010/main" val="34345287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590800"/>
            <a:ext cx="8452507"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Managing Memory with ARC</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58692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2232" y="1506384"/>
            <a:ext cx="8610600" cy="954107"/>
          </a:xfrm>
          <a:prstGeom prst="rect">
            <a:avLst/>
          </a:prstGeom>
        </p:spPr>
        <p:txBody>
          <a:bodyPr wrap="square">
            <a:spAutoFit/>
          </a:bodyPr>
          <a:lstStyle/>
          <a:p>
            <a:r>
              <a:rPr lang="en-US" sz="2700" b="1" dirty="0" smtClean="0"/>
              <a:t>Stack</a:t>
            </a:r>
            <a:r>
              <a:rPr lang="en-US" sz="2800" dirty="0" smtClean="0"/>
              <a:t>: </a:t>
            </a:r>
            <a:r>
              <a:rPr lang="en-US" sz="2700" dirty="0" smtClean="0"/>
              <a:t>When </a:t>
            </a:r>
            <a:r>
              <a:rPr lang="en-US" sz="2700" dirty="0"/>
              <a:t>a method (or function) is executed, a chunk of memory is allocated from a part of </a:t>
            </a:r>
            <a:r>
              <a:rPr lang="en-US" sz="2700" dirty="0" smtClean="0"/>
              <a:t>memory called </a:t>
            </a:r>
            <a:r>
              <a:rPr lang="en-US" sz="2700" dirty="0"/>
              <a:t>the stack</a:t>
            </a:r>
            <a:r>
              <a:rPr lang="en-US" sz="2800" dirty="0"/>
              <a:t>. </a:t>
            </a:r>
          </a:p>
        </p:txBody>
      </p:sp>
      <p:sp>
        <p:nvSpPr>
          <p:cNvPr id="6" name="Rectangle 5"/>
          <p:cNvSpPr/>
          <p:nvPr/>
        </p:nvSpPr>
        <p:spPr>
          <a:xfrm>
            <a:off x="332232" y="2590800"/>
            <a:ext cx="8208264" cy="3831818"/>
          </a:xfrm>
          <a:prstGeom prst="rect">
            <a:avLst/>
          </a:prstGeom>
        </p:spPr>
        <p:txBody>
          <a:bodyPr wrap="square">
            <a:spAutoFit/>
          </a:bodyPr>
          <a:lstStyle/>
          <a:p>
            <a:r>
              <a:rPr lang="en-US" sz="2700" b="1" dirty="0" smtClean="0"/>
              <a:t>Heap</a:t>
            </a:r>
            <a:r>
              <a:rPr lang="en-US" sz="2700" dirty="0" smtClean="0"/>
              <a:t>: There </a:t>
            </a:r>
            <a:r>
              <a:rPr lang="en-US" sz="2700" dirty="0"/>
              <a:t>is another part of memory called the heap that is separate from the </a:t>
            </a:r>
            <a:r>
              <a:rPr lang="en-US" sz="2700" dirty="0" smtClean="0"/>
              <a:t>stack. The </a:t>
            </a:r>
            <a:r>
              <a:rPr lang="en-US" sz="2700" dirty="0"/>
              <a:t>heap, on the other hand, is where all Objective-C objects live. </a:t>
            </a:r>
          </a:p>
          <a:p>
            <a:endParaRPr lang="en-US" sz="2700" dirty="0" smtClean="0"/>
          </a:p>
          <a:p>
            <a:r>
              <a:rPr lang="en-US" sz="2700" dirty="0"/>
              <a:t>When you send the </a:t>
            </a:r>
            <a:r>
              <a:rPr lang="en-US" sz="2700" b="1" dirty="0" err="1"/>
              <a:t>alloc</a:t>
            </a:r>
            <a:r>
              <a:rPr lang="en-US" sz="2700" dirty="0"/>
              <a:t> message to a class, a chunk of memory is allocated from the heap. </a:t>
            </a:r>
            <a:endParaRPr lang="en-US" sz="2700" dirty="0" smtClean="0"/>
          </a:p>
          <a:p>
            <a:endParaRPr lang="en-US" sz="2700" dirty="0" smtClean="0"/>
          </a:p>
          <a:p>
            <a:pPr marL="457200" indent="-457200">
              <a:buFont typeface="Wingdings" panose="05000000000000000000" pitchFamily="2" charset="2"/>
              <a:buChar char="q"/>
            </a:pPr>
            <a:r>
              <a:rPr lang="en-US" sz="2700" dirty="0" smtClean="0"/>
              <a:t>You </a:t>
            </a:r>
            <a:r>
              <a:rPr lang="en-US" sz="2700" dirty="0"/>
              <a:t>use pointers to keep track of where those objects are stored in </a:t>
            </a:r>
            <a:r>
              <a:rPr lang="en-US" sz="2700" dirty="0" smtClean="0"/>
              <a:t>the heap</a:t>
            </a:r>
            <a:endParaRPr lang="en-US" sz="2700" dirty="0"/>
          </a:p>
        </p:txBody>
      </p:sp>
      <p:sp>
        <p:nvSpPr>
          <p:cNvPr id="7" name="Rectangle 6"/>
          <p:cNvSpPr/>
          <p:nvPr/>
        </p:nvSpPr>
        <p:spPr>
          <a:xfrm>
            <a:off x="1054156" y="381000"/>
            <a:ext cx="6764416" cy="769441"/>
          </a:xfrm>
          <a:prstGeom prst="rect">
            <a:avLst/>
          </a:prstGeom>
        </p:spPr>
        <p:txBody>
          <a:bodyPr wrap="none">
            <a:spAutoFit/>
          </a:bodyPr>
          <a:lstStyle/>
          <a:p>
            <a:r>
              <a:rPr lang="en-US" sz="4400" dirty="0" smtClean="0"/>
              <a:t>Managing </a:t>
            </a:r>
            <a:r>
              <a:rPr lang="en-US" sz="4400" dirty="0"/>
              <a:t>Memory with ARC</a:t>
            </a:r>
          </a:p>
        </p:txBody>
      </p:sp>
    </p:spTree>
    <p:extLst>
      <p:ext uri="{BB962C8B-B14F-4D97-AF65-F5344CB8AC3E}">
        <p14:creationId xmlns:p14="http://schemas.microsoft.com/office/powerpoint/2010/main" val="34385664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457200" y="327025"/>
            <a:ext cx="82296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a:buClrTx/>
              <a:buFontTx/>
              <a:buNone/>
            </a:pPr>
            <a:r>
              <a:rPr lang="en-US" sz="4400" dirty="0"/>
              <a:t>The </a:t>
            </a:r>
            <a:r>
              <a:rPr lang="en-US" sz="4400" i="1" dirty="0">
                <a:solidFill>
                  <a:srgbClr val="00B0F0"/>
                </a:solidFill>
              </a:rPr>
              <a:t>reference counter</a:t>
            </a:r>
          </a:p>
        </p:txBody>
      </p:sp>
      <p:sp>
        <p:nvSpPr>
          <p:cNvPr id="6" name="Text Box 2"/>
          <p:cNvSpPr txBox="1">
            <a:spLocks noChangeArrowheads="1"/>
          </p:cNvSpPr>
          <p:nvPr/>
        </p:nvSpPr>
        <p:spPr bwMode="auto">
          <a:xfrm>
            <a:off x="426720" y="1447800"/>
            <a:ext cx="8686800" cy="516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4488"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marL="8001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marL="12573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marL="17145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marL="21717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6289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30861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5433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40005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spcBef>
                <a:spcPts val="800"/>
              </a:spcBef>
              <a:buClrTx/>
              <a:buFontTx/>
              <a:buChar char="•"/>
            </a:pPr>
            <a:r>
              <a:rPr lang="en-US" sz="3200" dirty="0">
                <a:solidFill>
                  <a:schemeClr val="tx1"/>
                </a:solidFill>
              </a:rPr>
              <a:t>Every instance has a reference counter. It counts how many references are retaining the object. The counter is 1 after allocation. It does </a:t>
            </a:r>
            <a:r>
              <a:rPr lang="en-US" sz="3200" i="1" dirty="0">
                <a:solidFill>
                  <a:schemeClr val="tx1"/>
                </a:solidFill>
              </a:rPr>
              <a:t>not count </a:t>
            </a:r>
            <a:r>
              <a:rPr lang="en-US" sz="3200" dirty="0">
                <a:solidFill>
                  <a:schemeClr val="tx1"/>
                </a:solidFill>
              </a:rPr>
              <a:t>how many </a:t>
            </a:r>
            <a:r>
              <a:rPr lang="en-US" sz="3200" i="1" dirty="0">
                <a:solidFill>
                  <a:schemeClr val="tx1"/>
                </a:solidFill>
              </a:rPr>
              <a:t>references </a:t>
            </a:r>
            <a:r>
              <a:rPr lang="en-US" sz="3200" dirty="0">
                <a:solidFill>
                  <a:schemeClr val="tx1"/>
                </a:solidFill>
              </a:rPr>
              <a:t>exist to the object</a:t>
            </a:r>
          </a:p>
          <a:p>
            <a:pPr>
              <a:spcBef>
                <a:spcPts val="800"/>
              </a:spcBef>
              <a:buClrTx/>
              <a:buFontTx/>
              <a:buChar char="•"/>
            </a:pPr>
            <a:r>
              <a:rPr lang="en-US" sz="3200" dirty="0"/>
              <a:t>Sending the </a:t>
            </a:r>
            <a:r>
              <a:rPr lang="en-US" sz="3200" dirty="0">
                <a:solidFill>
                  <a:srgbClr val="008000"/>
                </a:solidFill>
              </a:rPr>
              <a:t>retain </a:t>
            </a:r>
            <a:r>
              <a:rPr lang="en-US" sz="3200" dirty="0"/>
              <a:t>message to the object increases the reference counter by 1.</a:t>
            </a:r>
          </a:p>
          <a:p>
            <a:pPr>
              <a:spcBef>
                <a:spcPts val="800"/>
              </a:spcBef>
              <a:buClrTx/>
              <a:buFontTx/>
              <a:buChar char="•"/>
            </a:pPr>
            <a:r>
              <a:rPr lang="en-US" sz="3200" dirty="0"/>
              <a:t>Sending the </a:t>
            </a:r>
            <a:r>
              <a:rPr lang="en-US" sz="3200" dirty="0">
                <a:solidFill>
                  <a:srgbClr val="008000"/>
                </a:solidFill>
              </a:rPr>
              <a:t>release </a:t>
            </a:r>
            <a:r>
              <a:rPr lang="en-US" sz="3200" dirty="0"/>
              <a:t>message decreases the reference counter by 1.</a:t>
            </a:r>
          </a:p>
          <a:p>
            <a:pPr>
              <a:spcBef>
                <a:spcPts val="800"/>
              </a:spcBef>
              <a:buClrTx/>
              <a:buFontTx/>
              <a:buChar char="•"/>
            </a:pPr>
            <a:r>
              <a:rPr lang="en-US" sz="3200" b="1" dirty="0"/>
              <a:t>No need to do either if using ARC.</a:t>
            </a:r>
          </a:p>
        </p:txBody>
      </p:sp>
    </p:spTree>
    <p:extLst>
      <p:ext uri="{BB962C8B-B14F-4D97-AF65-F5344CB8AC3E}">
        <p14:creationId xmlns:p14="http://schemas.microsoft.com/office/powerpoint/2010/main" val="6737954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57200" y="130175"/>
            <a:ext cx="82296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a:buClrTx/>
              <a:buFontTx/>
              <a:buNone/>
            </a:pPr>
            <a:r>
              <a:rPr lang="en-US" sz="4400" dirty="0"/>
              <a:t>reference counter = retain counter</a:t>
            </a:r>
          </a:p>
        </p:txBody>
      </p:sp>
      <p:sp>
        <p:nvSpPr>
          <p:cNvPr id="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spcBef>
                <a:spcPts val="800"/>
              </a:spcBef>
              <a:buFont typeface="Arial" panose="020B0604020202020204" pitchFamily="34" charset="0"/>
              <a:buChar char="•"/>
            </a:pPr>
            <a:r>
              <a:rPr lang="en-US" sz="3200" dirty="0"/>
              <a:t>When the reference counter reaches zero, the object is automatically de-allocated. The programmer does </a:t>
            </a:r>
            <a:r>
              <a:rPr lang="en-US" sz="3600" i="1" dirty="0"/>
              <a:t>not de-allocate</a:t>
            </a:r>
            <a:r>
              <a:rPr lang="en-US" sz="3200" dirty="0"/>
              <a:t>.</a:t>
            </a:r>
          </a:p>
          <a:p>
            <a:pPr>
              <a:spcBef>
                <a:spcPts val="800"/>
              </a:spcBef>
              <a:buFont typeface="Arial" panose="020B0604020202020204" pitchFamily="34" charset="0"/>
              <a:buChar char="•"/>
            </a:pPr>
            <a:r>
              <a:rPr lang="en-US" sz="3200" dirty="0"/>
              <a:t>The programmer only does:</a:t>
            </a:r>
          </a:p>
          <a:p>
            <a:pPr lvl="4">
              <a:spcBef>
                <a:spcPts val="800"/>
              </a:spcBef>
              <a:buClrTx/>
              <a:buFontTx/>
              <a:buNone/>
            </a:pPr>
            <a:r>
              <a:rPr lang="en-US" sz="3200" dirty="0" err="1"/>
              <a:t>alloc</a:t>
            </a:r>
            <a:endParaRPr lang="en-US" sz="3200" dirty="0"/>
          </a:p>
          <a:p>
            <a:pPr lvl="4">
              <a:spcBef>
                <a:spcPts val="800"/>
              </a:spcBef>
              <a:buClrTx/>
              <a:buFontTx/>
              <a:buNone/>
            </a:pPr>
            <a:r>
              <a:rPr lang="en-US" sz="3200" dirty="0"/>
              <a:t>retain</a:t>
            </a:r>
          </a:p>
          <a:p>
            <a:pPr lvl="4">
              <a:spcBef>
                <a:spcPts val="800"/>
              </a:spcBef>
              <a:buClrTx/>
              <a:buFontTx/>
              <a:buNone/>
            </a:pPr>
            <a:r>
              <a:rPr lang="en-US" sz="3200" dirty="0"/>
              <a:t>release</a:t>
            </a:r>
          </a:p>
        </p:txBody>
      </p:sp>
    </p:spTree>
    <p:extLst>
      <p:ext uri="{BB962C8B-B14F-4D97-AF65-F5344CB8AC3E}">
        <p14:creationId xmlns:p14="http://schemas.microsoft.com/office/powerpoint/2010/main" val="2287075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57200" y="274638"/>
            <a:ext cx="8229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a:buClrTx/>
              <a:buFontTx/>
              <a:buNone/>
            </a:pPr>
            <a:r>
              <a:rPr lang="en-US" sz="4400" dirty="0"/>
              <a:t>Rules for memory management</a:t>
            </a:r>
          </a:p>
        </p:txBody>
      </p:sp>
      <p:sp>
        <p:nvSpPr>
          <p:cNvPr id="5" name="Text Box 2"/>
          <p:cNvSpPr txBox="1">
            <a:spLocks noChangeArrowheads="1"/>
          </p:cNvSpPr>
          <p:nvPr/>
        </p:nvSpPr>
        <p:spPr bwMode="auto">
          <a:xfrm>
            <a:off x="457200" y="1360488"/>
            <a:ext cx="8229600" cy="476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12763" indent="-512763">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spcBef>
                <a:spcPts val="800"/>
              </a:spcBef>
              <a:buFontTx/>
              <a:buChar char="•"/>
            </a:pPr>
            <a:r>
              <a:rPr lang="en-US" sz="3200" dirty="0" smtClean="0"/>
              <a:t>Without </a:t>
            </a:r>
            <a:r>
              <a:rPr lang="en-US" sz="3200" dirty="0"/>
              <a:t>ARC: The method that does an </a:t>
            </a:r>
            <a:r>
              <a:rPr lang="en-US" sz="3200" dirty="0" err="1"/>
              <a:t>alloc</a:t>
            </a:r>
            <a:r>
              <a:rPr lang="en-US" sz="3200" dirty="0"/>
              <a:t> or a retain must also do a release, it must maintain the balance between:</a:t>
            </a:r>
          </a:p>
          <a:p>
            <a:pPr algn="ctr">
              <a:spcBef>
                <a:spcPts val="800"/>
              </a:spcBef>
              <a:buClrTx/>
              <a:buFontTx/>
              <a:buNone/>
            </a:pPr>
            <a:r>
              <a:rPr lang="en-US" sz="3200" dirty="0"/>
              <a:t> (</a:t>
            </a:r>
            <a:r>
              <a:rPr lang="en-US" sz="3200" dirty="0" err="1"/>
              <a:t>alloc</a:t>
            </a:r>
            <a:r>
              <a:rPr lang="en-US" sz="3200" dirty="0"/>
              <a:t> or retain)   and   (release)</a:t>
            </a:r>
          </a:p>
          <a:p>
            <a:pPr algn="ctr">
              <a:spcBef>
                <a:spcPts val="800"/>
              </a:spcBef>
              <a:buClrTx/>
              <a:buFontTx/>
              <a:buNone/>
            </a:pPr>
            <a:endParaRPr lang="en-US" sz="3200" dirty="0"/>
          </a:p>
          <a:p>
            <a:pPr>
              <a:spcBef>
                <a:spcPts val="800"/>
              </a:spcBef>
              <a:buFontTx/>
              <a:buChar char="•"/>
            </a:pPr>
            <a:r>
              <a:rPr lang="en-US" sz="3200" dirty="0"/>
              <a:t>If a method does </a:t>
            </a:r>
            <a:r>
              <a:rPr lang="en-US" sz="3200" dirty="0" err="1"/>
              <a:t>alloc</a:t>
            </a:r>
            <a:r>
              <a:rPr lang="en-US" sz="3200" dirty="0"/>
              <a:t> and returns a pointer to the created object then the method must do an </a:t>
            </a:r>
            <a:r>
              <a:rPr lang="en-US" sz="3200" i="1" dirty="0" err="1"/>
              <a:t>autorelease</a:t>
            </a:r>
            <a:r>
              <a:rPr lang="en-US" sz="3200" i="1" dirty="0"/>
              <a:t> </a:t>
            </a:r>
            <a:r>
              <a:rPr lang="en-US" sz="3200" dirty="0"/>
              <a:t>instead of </a:t>
            </a:r>
            <a:r>
              <a:rPr lang="en-US" sz="3200" i="1" dirty="0"/>
              <a:t>release.</a:t>
            </a:r>
            <a:endParaRPr lang="en-US" sz="3200" dirty="0"/>
          </a:p>
        </p:txBody>
      </p:sp>
    </p:spTree>
    <p:extLst>
      <p:ext uri="{BB962C8B-B14F-4D97-AF65-F5344CB8AC3E}">
        <p14:creationId xmlns:p14="http://schemas.microsoft.com/office/powerpoint/2010/main" val="25808336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57200" y="274638"/>
            <a:ext cx="82296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a:buClrTx/>
              <a:buFontTx/>
              <a:buNone/>
            </a:pPr>
            <a:r>
              <a:rPr lang="en-US" sz="4400"/>
              <a:t>Autorelease pool</a:t>
            </a:r>
          </a:p>
        </p:txBody>
      </p:sp>
      <p:sp>
        <p:nvSpPr>
          <p:cNvPr id="5" name="Text Box 2"/>
          <p:cNvSpPr txBox="1">
            <a:spLocks noChangeArrowheads="1"/>
          </p:cNvSpPr>
          <p:nvPr/>
        </p:nvSpPr>
        <p:spPr bwMode="auto">
          <a:xfrm>
            <a:off x="457200" y="1295400"/>
            <a:ext cx="82296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spcBef>
                <a:spcPts val="800"/>
              </a:spcBef>
              <a:buFont typeface="Arial" panose="020B0604020202020204" pitchFamily="34" charset="0"/>
              <a:buChar char="•"/>
            </a:pPr>
            <a:r>
              <a:rPr lang="en-US" sz="3200" dirty="0" smtClean="0"/>
              <a:t>Without </a:t>
            </a:r>
            <a:r>
              <a:rPr lang="en-US" sz="3200" dirty="0"/>
              <a:t>ARC: For </a:t>
            </a:r>
            <a:r>
              <a:rPr lang="en-US" sz="3200" dirty="0" smtClean="0"/>
              <a:t>auto release </a:t>
            </a:r>
            <a:r>
              <a:rPr lang="en-US" sz="3200" dirty="0"/>
              <a:t>to work the programmer must create an </a:t>
            </a:r>
            <a:r>
              <a:rPr lang="en-US" sz="3200" dirty="0" smtClean="0"/>
              <a:t>auto release </a:t>
            </a:r>
            <a:r>
              <a:rPr lang="en-US" sz="3200" dirty="0"/>
              <a:t>pool, using:</a:t>
            </a:r>
          </a:p>
          <a:p>
            <a:pPr>
              <a:spcBef>
                <a:spcPts val="500"/>
              </a:spcBef>
              <a:buClrTx/>
              <a:buFontTx/>
              <a:buNone/>
            </a:pPr>
            <a:r>
              <a:rPr lang="en-US" sz="2000" dirty="0">
                <a:latin typeface="Courier New" panose="02070309020205020404" pitchFamily="49" charset="0"/>
              </a:rPr>
              <a:t>   </a:t>
            </a:r>
            <a:r>
              <a:rPr lang="en-US" sz="2000" dirty="0" err="1">
                <a:latin typeface="Courier New" panose="02070309020205020404" pitchFamily="49" charset="0"/>
              </a:rPr>
              <a:t>NSAutoreleasePool</a:t>
            </a:r>
            <a:r>
              <a:rPr lang="en-US" sz="2000" dirty="0">
                <a:latin typeface="Courier New" panose="02070309020205020404" pitchFamily="49" charset="0"/>
              </a:rPr>
              <a:t> *pool </a:t>
            </a:r>
          </a:p>
          <a:p>
            <a:pPr>
              <a:spcBef>
                <a:spcPts val="500"/>
              </a:spcBef>
              <a:buClrTx/>
              <a:buFontTx/>
              <a:buNone/>
            </a:pPr>
            <a:r>
              <a:rPr lang="en-US" sz="2000" dirty="0">
                <a:latin typeface="Courier New" panose="02070309020205020404" pitchFamily="49" charset="0"/>
              </a:rPr>
              <a:t>     = [[</a:t>
            </a:r>
            <a:r>
              <a:rPr lang="en-US" sz="2000" dirty="0" err="1">
                <a:latin typeface="Courier New" panose="02070309020205020404" pitchFamily="49" charset="0"/>
              </a:rPr>
              <a:t>NSAutoreleasePool</a:t>
            </a:r>
            <a:r>
              <a:rPr lang="en-US" sz="2000" dirty="0">
                <a:latin typeface="Courier New" panose="02070309020205020404" pitchFamily="49" charset="0"/>
              </a:rPr>
              <a:t> </a:t>
            </a:r>
            <a:r>
              <a:rPr lang="en-US" sz="2000" dirty="0" err="1">
                <a:latin typeface="Courier New" panose="02070309020205020404" pitchFamily="49" charset="0"/>
              </a:rPr>
              <a:t>alloc</a:t>
            </a:r>
            <a:r>
              <a:rPr lang="en-US" sz="2000" dirty="0">
                <a:latin typeface="Courier New" panose="02070309020205020404" pitchFamily="49" charset="0"/>
              </a:rPr>
              <a:t>] </a:t>
            </a:r>
            <a:r>
              <a:rPr lang="en-US" sz="2000" dirty="0" err="1">
                <a:latin typeface="Courier New" panose="02070309020205020404" pitchFamily="49" charset="0"/>
              </a:rPr>
              <a:t>init</a:t>
            </a:r>
            <a:r>
              <a:rPr lang="en-US" sz="2000" dirty="0">
                <a:latin typeface="Courier New" panose="02070309020205020404" pitchFamily="49" charset="0"/>
              </a:rPr>
              <a:t>]; </a:t>
            </a:r>
          </a:p>
          <a:p>
            <a:pPr>
              <a:spcBef>
                <a:spcPts val="800"/>
              </a:spcBef>
              <a:buFont typeface="Arial" panose="020B0604020202020204" pitchFamily="34" charset="0"/>
              <a:buChar char="•"/>
            </a:pPr>
            <a:r>
              <a:rPr lang="en-US" sz="3200" dirty="0"/>
              <a:t>When Cocoa is used then the </a:t>
            </a:r>
            <a:r>
              <a:rPr lang="en-US" sz="3200" dirty="0" smtClean="0"/>
              <a:t>auto release </a:t>
            </a:r>
            <a:r>
              <a:rPr lang="en-US" sz="3200" dirty="0"/>
              <a:t>pool is created automatically – the programmer does not need to do it.</a:t>
            </a:r>
          </a:p>
          <a:p>
            <a:pPr>
              <a:spcBef>
                <a:spcPts val="800"/>
              </a:spcBef>
              <a:buFont typeface="Arial" panose="020B0604020202020204" pitchFamily="34" charset="0"/>
              <a:buChar char="•"/>
            </a:pPr>
            <a:r>
              <a:rPr lang="en-US" sz="3200" dirty="0"/>
              <a:t>To release the pool and all objects in it, do:</a:t>
            </a:r>
          </a:p>
          <a:p>
            <a:pPr>
              <a:spcBef>
                <a:spcPts val="500"/>
              </a:spcBef>
              <a:buClrTx/>
              <a:buFontTx/>
              <a:buNone/>
            </a:pPr>
            <a:r>
              <a:rPr lang="en-US" sz="2000" dirty="0">
                <a:latin typeface="Courier New" panose="02070309020205020404" pitchFamily="49" charset="0"/>
              </a:rPr>
              <a:t>   [pool release]; </a:t>
            </a:r>
          </a:p>
        </p:txBody>
      </p:sp>
    </p:spTree>
    <p:extLst>
      <p:ext uri="{BB962C8B-B14F-4D97-AF65-F5344CB8AC3E}">
        <p14:creationId xmlns:p14="http://schemas.microsoft.com/office/powerpoint/2010/main" val="3795378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iOS</a:t>
            </a:r>
            <a:r>
              <a:rPr lang="en-US" dirty="0"/>
              <a:t> Overview: Core </a:t>
            </a:r>
            <a:r>
              <a:rPr lang="en-US" dirty="0" smtClean="0"/>
              <a:t>Services</a:t>
            </a:r>
            <a:endParaRPr lang="en-US" dirty="0"/>
          </a:p>
        </p:txBody>
      </p:sp>
      <p:sp>
        <p:nvSpPr>
          <p:cNvPr id="3" name="Content Placeholder 2"/>
          <p:cNvSpPr>
            <a:spLocks noGrp="1"/>
          </p:cNvSpPr>
          <p:nvPr>
            <p:ph idx="1"/>
          </p:nvPr>
        </p:nvSpPr>
        <p:spPr>
          <a:xfrm>
            <a:off x="457200" y="1447800"/>
            <a:ext cx="5486400" cy="5029200"/>
          </a:xfrm>
        </p:spPr>
        <p:txBody>
          <a:bodyPr>
            <a:normAutofit fontScale="92500" lnSpcReduction="10000"/>
          </a:bodyPr>
          <a:lstStyle/>
          <a:p>
            <a:r>
              <a:rPr lang="en-US" sz="2400" dirty="0"/>
              <a:t>High level features</a:t>
            </a:r>
          </a:p>
          <a:p>
            <a:pPr lvl="1"/>
            <a:r>
              <a:rPr lang="en-US" sz="2100" dirty="0" err="1"/>
              <a:t>iCloud</a:t>
            </a:r>
            <a:r>
              <a:rPr lang="en-US" sz="2100" dirty="0"/>
              <a:t> </a:t>
            </a:r>
            <a:r>
              <a:rPr lang="en-US" sz="2100" dirty="0" smtClean="0"/>
              <a:t>storage</a:t>
            </a:r>
            <a:endParaRPr lang="en-US" sz="2100" dirty="0"/>
          </a:p>
          <a:p>
            <a:pPr lvl="1"/>
            <a:r>
              <a:rPr lang="en-US" sz="2100" dirty="0"/>
              <a:t>Automatic reference </a:t>
            </a:r>
            <a:r>
              <a:rPr lang="en-US" sz="2100" dirty="0" smtClean="0"/>
              <a:t>counting</a:t>
            </a:r>
            <a:endParaRPr lang="en-US" sz="2100" dirty="0"/>
          </a:p>
          <a:p>
            <a:pPr lvl="1"/>
            <a:r>
              <a:rPr lang="en-US" sz="2100" dirty="0"/>
              <a:t>SQLite: lightweight SQL database</a:t>
            </a:r>
          </a:p>
          <a:p>
            <a:pPr lvl="1"/>
            <a:r>
              <a:rPr lang="en-US" sz="2100" dirty="0"/>
              <a:t>Grand Central Dispatch (GCD): manage concurrent execution of tasks </a:t>
            </a:r>
          </a:p>
          <a:p>
            <a:pPr lvl="2"/>
            <a:r>
              <a:rPr lang="en-US" sz="1900" dirty="0"/>
              <a:t> Thread management code moved to the system level</a:t>
            </a:r>
          </a:p>
          <a:p>
            <a:pPr lvl="2"/>
            <a:r>
              <a:rPr lang="en-US" sz="1900" dirty="0"/>
              <a:t>Tasks specified are added to an appropriate dispatch queue</a:t>
            </a:r>
          </a:p>
          <a:p>
            <a:pPr lvl="1"/>
            <a:r>
              <a:rPr lang="en-US" sz="1900" dirty="0"/>
              <a:t> Block objects: a C-level language construct; an anonymous function and the data (a closure or lambda)</a:t>
            </a:r>
          </a:p>
          <a:p>
            <a:pPr lvl="1"/>
            <a:r>
              <a:rPr lang="en-US" sz="1900" dirty="0"/>
              <a:t>In-App purchase: process financial transactions from </a:t>
            </a:r>
            <a:r>
              <a:rPr lang="en-US" sz="1900" dirty="0" err="1"/>
              <a:t>iTune</a:t>
            </a:r>
            <a:r>
              <a:rPr lang="en-US" sz="1900" dirty="0"/>
              <a:t> account</a:t>
            </a:r>
          </a:p>
          <a:p>
            <a:pPr lvl="1"/>
            <a:r>
              <a:rPr lang="en-US" sz="1900" dirty="0"/>
              <a:t>XML support</a:t>
            </a:r>
          </a:p>
          <a:p>
            <a:pPr lvl="1"/>
            <a:endParaRPr lang="en-US" dirty="0" smtClean="0"/>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54533" y="39624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42238842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Xcode</a:t>
            </a:r>
            <a:r>
              <a:rPr lang="en-US" dirty="0"/>
              <a:t>6</a:t>
            </a:r>
          </a:p>
        </p:txBody>
      </p:sp>
      <p:sp>
        <p:nvSpPr>
          <p:cNvPr id="3" name="Content Placeholder 2"/>
          <p:cNvSpPr>
            <a:spLocks noGrp="1"/>
          </p:cNvSpPr>
          <p:nvPr>
            <p:ph idx="1"/>
          </p:nvPr>
        </p:nvSpPr>
        <p:spPr>
          <a:xfrm>
            <a:off x="0" y="1495451"/>
            <a:ext cx="3429000" cy="4525963"/>
          </a:xfrm>
        </p:spPr>
        <p:txBody>
          <a:bodyPr>
            <a:normAutofit fontScale="62500" lnSpcReduction="20000"/>
          </a:bodyPr>
          <a:lstStyle/>
          <a:p>
            <a:r>
              <a:rPr lang="en-US" dirty="0"/>
              <a:t>The latest IDE for developing </a:t>
            </a:r>
            <a:r>
              <a:rPr lang="en-US" dirty="0" err="1"/>
              <a:t>MacOSX</a:t>
            </a:r>
            <a:r>
              <a:rPr lang="en-US" dirty="0"/>
              <a:t> and </a:t>
            </a:r>
            <a:r>
              <a:rPr lang="en-US" dirty="0" err="1"/>
              <a:t>iOS</a:t>
            </a:r>
            <a:r>
              <a:rPr lang="en-US" dirty="0"/>
              <a:t> applications</a:t>
            </a:r>
          </a:p>
          <a:p>
            <a:pPr lvl="1"/>
            <a:r>
              <a:rPr lang="en-US" dirty="0" smtClean="0"/>
              <a:t>Single </a:t>
            </a:r>
            <a:r>
              <a:rPr lang="en-US" dirty="0"/>
              <a:t>window, supporting multiple </a:t>
            </a:r>
            <a:r>
              <a:rPr lang="en-US" dirty="0" smtClean="0"/>
              <a:t>workspace</a:t>
            </a:r>
          </a:p>
          <a:p>
            <a:pPr lvl="1"/>
            <a:r>
              <a:rPr lang="en-US" dirty="0" smtClean="0"/>
              <a:t>Integrated </a:t>
            </a:r>
            <a:r>
              <a:rPr lang="en-US" dirty="0"/>
              <a:t>Interface </a:t>
            </a:r>
            <a:r>
              <a:rPr lang="en-US" dirty="0" smtClean="0"/>
              <a:t>Builder</a:t>
            </a:r>
          </a:p>
          <a:p>
            <a:pPr lvl="1"/>
            <a:r>
              <a:rPr lang="en-US" dirty="0" smtClean="0"/>
              <a:t>Assistant </a:t>
            </a:r>
            <a:r>
              <a:rPr lang="en-US" dirty="0"/>
              <a:t>Editor (split pane that loads related files, such as header files </a:t>
            </a:r>
            <a:r>
              <a:rPr lang="en-US" dirty="0" err="1"/>
              <a:t>etc</a:t>
            </a:r>
            <a:r>
              <a:rPr lang="en-US" dirty="0"/>
              <a:t>) </a:t>
            </a:r>
          </a:p>
          <a:p>
            <a:pPr lvl="1"/>
            <a:r>
              <a:rPr lang="en-US" dirty="0" smtClean="0"/>
              <a:t>Dynamic </a:t>
            </a:r>
            <a:r>
              <a:rPr lang="en-US" dirty="0"/>
              <a:t>syntax checking and alert </a:t>
            </a:r>
          </a:p>
          <a:p>
            <a:pPr lvl="1"/>
            <a:r>
              <a:rPr lang="en-US" dirty="0" smtClean="0"/>
              <a:t>Version </a:t>
            </a:r>
            <a:r>
              <a:rPr lang="en-US" dirty="0"/>
              <a:t>editor with </a:t>
            </a:r>
            <a:r>
              <a:rPr lang="en-US" dirty="0" err="1"/>
              <a:t>Git</a:t>
            </a:r>
            <a:r>
              <a:rPr lang="en-US" dirty="0"/>
              <a:t> or Subversion integration </a:t>
            </a:r>
          </a:p>
          <a:p>
            <a:pPr lvl="1"/>
            <a:r>
              <a:rPr lang="en-US" dirty="0" smtClean="0"/>
              <a:t>LLVM </a:t>
            </a:r>
            <a:r>
              <a:rPr lang="en-US" dirty="0"/>
              <a:t>2.0 editor with support for C, C++ and Objective-C </a:t>
            </a:r>
          </a:p>
          <a:p>
            <a:pPr lvl="1"/>
            <a:r>
              <a:rPr lang="en-US" dirty="0" smtClean="0"/>
              <a:t>LLDB debugger</a:t>
            </a:r>
            <a:endParaRPr lang="en-US" dirty="0"/>
          </a:p>
        </p:txBody>
      </p:sp>
      <p:pic>
        <p:nvPicPr>
          <p:cNvPr id="3074" name="Picture 2" descr="http://codewithchris.wpengine.netdna-cdn.com/img/xcode_5_workspace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676400"/>
            <a:ext cx="597341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6089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devimages.apple.com.edgekey.net/xcode/images/whats-new-20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429830"/>
            <a:ext cx="7600950" cy="475297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en-US" dirty="0" smtClean="0"/>
              <a:t>XCode6</a:t>
            </a:r>
            <a:endParaRPr lang="en-US" dirty="0"/>
          </a:p>
        </p:txBody>
      </p:sp>
    </p:spTree>
    <p:extLst>
      <p:ext uri="{BB962C8B-B14F-4D97-AF65-F5344CB8AC3E}">
        <p14:creationId xmlns:p14="http://schemas.microsoft.com/office/powerpoint/2010/main" val="1845426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iOS</a:t>
            </a:r>
            <a:r>
              <a:rPr lang="en-US" dirty="0"/>
              <a:t> Overview: Core </a:t>
            </a:r>
            <a:r>
              <a:rPr lang="en-US" dirty="0" smtClean="0"/>
              <a:t>Services (Cont’d)</a:t>
            </a:r>
            <a:endParaRPr lang="en-US" dirty="0"/>
          </a:p>
        </p:txBody>
      </p:sp>
      <p:sp>
        <p:nvSpPr>
          <p:cNvPr id="3" name="Content Placeholder 2"/>
          <p:cNvSpPr>
            <a:spLocks noGrp="1"/>
          </p:cNvSpPr>
          <p:nvPr>
            <p:ph idx="1"/>
          </p:nvPr>
        </p:nvSpPr>
        <p:spPr>
          <a:xfrm>
            <a:off x="457200" y="1447800"/>
            <a:ext cx="5943600" cy="5410200"/>
          </a:xfrm>
        </p:spPr>
        <p:txBody>
          <a:bodyPr>
            <a:normAutofit fontScale="62500" lnSpcReduction="20000"/>
          </a:bodyPr>
          <a:lstStyle/>
          <a:p>
            <a:r>
              <a:rPr lang="en-US" sz="3500" dirty="0" err="1"/>
              <a:t>CFNetwork</a:t>
            </a:r>
            <a:r>
              <a:rPr lang="en-US" sz="3500" dirty="0"/>
              <a:t> Framework</a:t>
            </a:r>
          </a:p>
          <a:p>
            <a:pPr lvl="1"/>
            <a:r>
              <a:rPr lang="en-US" dirty="0"/>
              <a:t>O</a:t>
            </a:r>
            <a:r>
              <a:rPr lang="en-US" dirty="0" smtClean="0"/>
              <a:t>bject-oriented abstractions for working with network protocols (DNS, http, Bonjour </a:t>
            </a:r>
            <a:r>
              <a:rPr lang="en-US" dirty="0"/>
              <a:t>services)</a:t>
            </a:r>
            <a:endParaRPr lang="en-US" dirty="0" smtClean="0"/>
          </a:p>
          <a:p>
            <a:r>
              <a:rPr lang="en-US" sz="3500" dirty="0"/>
              <a:t>Core Telephony Framework</a:t>
            </a:r>
          </a:p>
          <a:p>
            <a:r>
              <a:rPr lang="en-US" sz="3500" dirty="0"/>
              <a:t>System Configuration Framework</a:t>
            </a:r>
          </a:p>
          <a:p>
            <a:pPr lvl="1"/>
            <a:r>
              <a:rPr lang="en-US" dirty="0"/>
              <a:t>D</a:t>
            </a:r>
            <a:r>
              <a:rPr lang="en-US" dirty="0" smtClean="0"/>
              <a:t>etermine </a:t>
            </a:r>
            <a:r>
              <a:rPr lang="en-US" dirty="0"/>
              <a:t>network </a:t>
            </a:r>
            <a:r>
              <a:rPr lang="en-US" dirty="0" smtClean="0"/>
              <a:t>configuration</a:t>
            </a:r>
          </a:p>
          <a:p>
            <a:r>
              <a:rPr lang="en-US" dirty="0" smtClean="0"/>
              <a:t>Social Framework</a:t>
            </a:r>
          </a:p>
          <a:p>
            <a:pPr lvl="1"/>
            <a:r>
              <a:rPr lang="en-US" dirty="0"/>
              <a:t>P</a:t>
            </a:r>
            <a:r>
              <a:rPr lang="en-US" dirty="0" smtClean="0"/>
              <a:t>ost status updates and images to social networks</a:t>
            </a:r>
          </a:p>
          <a:p>
            <a:r>
              <a:rPr lang="en-US" dirty="0" smtClean="0"/>
              <a:t>Foundation Framework: objective</a:t>
            </a:r>
            <a:r>
              <a:rPr lang="en-US" dirty="0"/>
              <a:t>-C </a:t>
            </a:r>
            <a:r>
              <a:rPr lang="en-US" dirty="0" smtClean="0"/>
              <a:t>wrapper</a:t>
            </a:r>
          </a:p>
          <a:p>
            <a:r>
              <a:rPr lang="en-US" sz="3500" dirty="0"/>
              <a:t>Address Book Framework</a:t>
            </a:r>
          </a:p>
          <a:p>
            <a:r>
              <a:rPr lang="en-US" sz="3500" dirty="0"/>
              <a:t>Core Data Framework</a:t>
            </a:r>
          </a:p>
          <a:p>
            <a:r>
              <a:rPr lang="en-US" sz="3500" dirty="0"/>
              <a:t>Core Foundation Framework</a:t>
            </a:r>
          </a:p>
          <a:p>
            <a:r>
              <a:rPr lang="en-US" sz="3500" dirty="0"/>
              <a:t>Core Media Framework: C interface for media</a:t>
            </a:r>
          </a:p>
          <a:p>
            <a:r>
              <a:rPr lang="en-US" sz="3500" dirty="0"/>
              <a:t>Core Location Framework</a:t>
            </a:r>
          </a:p>
          <a:p>
            <a:r>
              <a:rPr lang="en-US" sz="3500" dirty="0"/>
              <a:t>Newsstand Kit Framework</a:t>
            </a:r>
          </a:p>
          <a:p>
            <a:r>
              <a:rPr lang="en-US" sz="3500" dirty="0"/>
              <a:t>Store Kit Framework: in app purchase</a:t>
            </a:r>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54533" y="39624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4274143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Overview: Media</a:t>
            </a:r>
            <a:endParaRPr lang="en-US" dirty="0"/>
          </a:p>
        </p:txBody>
      </p:sp>
      <p:sp>
        <p:nvSpPr>
          <p:cNvPr id="3" name="Content Placeholder 2"/>
          <p:cNvSpPr>
            <a:spLocks noGrp="1"/>
          </p:cNvSpPr>
          <p:nvPr>
            <p:ph idx="1"/>
          </p:nvPr>
        </p:nvSpPr>
        <p:spPr>
          <a:xfrm>
            <a:off x="457200" y="1219200"/>
            <a:ext cx="5410200" cy="5181600"/>
          </a:xfrm>
        </p:spPr>
        <p:txBody>
          <a:bodyPr>
            <a:noAutofit/>
          </a:bodyPr>
          <a:lstStyle/>
          <a:p>
            <a:r>
              <a:rPr lang="en-US" sz="2200" dirty="0"/>
              <a:t>Graphics</a:t>
            </a:r>
          </a:p>
          <a:p>
            <a:pPr lvl="1"/>
            <a:r>
              <a:rPr lang="en-US" sz="1800" dirty="0"/>
              <a:t>Core graphics framework</a:t>
            </a:r>
          </a:p>
          <a:p>
            <a:pPr lvl="1"/>
            <a:r>
              <a:rPr lang="en-US" sz="1800" dirty="0"/>
              <a:t>Core animation framework</a:t>
            </a:r>
          </a:p>
          <a:p>
            <a:pPr lvl="1"/>
            <a:r>
              <a:rPr lang="en-US" sz="1800" dirty="0"/>
              <a:t>Core image framework</a:t>
            </a:r>
          </a:p>
          <a:p>
            <a:pPr lvl="1"/>
            <a:r>
              <a:rPr lang="en-US" sz="1800" dirty="0"/>
              <a:t>OpenGL ES and </a:t>
            </a:r>
            <a:r>
              <a:rPr lang="en-US" sz="1800" dirty="0" err="1"/>
              <a:t>GLKit</a:t>
            </a:r>
            <a:r>
              <a:rPr lang="en-US" sz="1800" dirty="0"/>
              <a:t> framework</a:t>
            </a:r>
          </a:p>
          <a:p>
            <a:pPr lvl="1"/>
            <a:r>
              <a:rPr lang="en-US" sz="1800" dirty="0"/>
              <a:t>Core text framework</a:t>
            </a:r>
          </a:p>
          <a:p>
            <a:r>
              <a:rPr lang="en-US" sz="2200" dirty="0"/>
              <a:t>Audio/video</a:t>
            </a:r>
          </a:p>
          <a:p>
            <a:pPr lvl="1"/>
            <a:r>
              <a:rPr lang="en-US" sz="1800" dirty="0" smtClean="0"/>
              <a:t>Media player </a:t>
            </a:r>
            <a:r>
              <a:rPr lang="en-US" sz="1800" dirty="0"/>
              <a:t>framework: access to iTunes</a:t>
            </a:r>
          </a:p>
          <a:p>
            <a:pPr lvl="1"/>
            <a:r>
              <a:rPr lang="en-US" sz="1800" dirty="0" err="1"/>
              <a:t>OpenAL</a:t>
            </a:r>
            <a:r>
              <a:rPr lang="en-US" sz="1800" dirty="0"/>
              <a:t> framework: positional audio playback</a:t>
            </a:r>
          </a:p>
          <a:p>
            <a:pPr lvl="1"/>
            <a:r>
              <a:rPr lang="en-US" sz="1800" dirty="0"/>
              <a:t>Core audio framework: Airplay, recording audio</a:t>
            </a:r>
          </a:p>
          <a:p>
            <a:pPr lvl="1"/>
            <a:r>
              <a:rPr lang="en-US" sz="1800" dirty="0"/>
              <a:t>Core video framework: buffer support for core media framework</a:t>
            </a:r>
          </a:p>
          <a:p>
            <a:pPr lvl="1"/>
            <a:r>
              <a:rPr lang="en-US" sz="1800" dirty="0"/>
              <a:t>AV Foundation framework (Objective-C interface): playback, recording, Airplay</a:t>
            </a:r>
          </a:p>
          <a:p>
            <a:pPr lvl="1"/>
            <a:r>
              <a:rPr lang="en-US" sz="1800" dirty="0"/>
              <a:t>Asset Library Framework: retrieving photos and videos from user’s device</a:t>
            </a:r>
          </a:p>
          <a:p>
            <a:pPr lvl="1"/>
            <a:endParaRPr lang="en-US" sz="1800" dirty="0"/>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63000" y="3505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3292925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Overview: Cocoa Touch</a:t>
            </a:r>
            <a:endParaRPr lang="en-US" dirty="0"/>
          </a:p>
        </p:txBody>
      </p:sp>
      <p:sp>
        <p:nvSpPr>
          <p:cNvPr id="3" name="Content Placeholder 2"/>
          <p:cNvSpPr>
            <a:spLocks noGrp="1"/>
          </p:cNvSpPr>
          <p:nvPr>
            <p:ph idx="1"/>
          </p:nvPr>
        </p:nvSpPr>
        <p:spPr>
          <a:xfrm>
            <a:off x="457200" y="1447800"/>
            <a:ext cx="5486400" cy="5029200"/>
          </a:xfrm>
        </p:spPr>
        <p:txBody>
          <a:bodyPr>
            <a:normAutofit fontScale="70000" lnSpcReduction="20000"/>
          </a:bodyPr>
          <a:lstStyle/>
          <a:p>
            <a:r>
              <a:rPr lang="en-US" dirty="0" smtClean="0"/>
              <a:t>UI Kit Framework</a:t>
            </a:r>
          </a:p>
          <a:p>
            <a:pPr lvl="1"/>
            <a:r>
              <a:rPr lang="en-US" dirty="0" smtClean="0"/>
              <a:t>Apple push notification service</a:t>
            </a:r>
          </a:p>
          <a:p>
            <a:pPr lvl="1"/>
            <a:r>
              <a:rPr lang="en-US" dirty="0" smtClean="0"/>
              <a:t>Storyboards: supplant </a:t>
            </a:r>
            <a:r>
              <a:rPr lang="en-US" dirty="0"/>
              <a:t>nib files as the recommended way to design your application’s user interface</a:t>
            </a:r>
            <a:endParaRPr lang="en-US" dirty="0" smtClean="0"/>
          </a:p>
          <a:p>
            <a:pPr lvl="1"/>
            <a:r>
              <a:rPr lang="en-US" dirty="0"/>
              <a:t>Document </a:t>
            </a:r>
            <a:r>
              <a:rPr lang="en-US" dirty="0" smtClean="0"/>
              <a:t>Support: </a:t>
            </a:r>
            <a:r>
              <a:rPr lang="en-US" dirty="0" err="1" smtClean="0"/>
              <a:t>UIDocument</a:t>
            </a:r>
            <a:r>
              <a:rPr lang="en-US" dirty="0" smtClean="0"/>
              <a:t> </a:t>
            </a:r>
            <a:r>
              <a:rPr lang="en-US" dirty="0"/>
              <a:t>class for managing the data associated with user </a:t>
            </a:r>
            <a:r>
              <a:rPr lang="en-US" dirty="0" smtClean="0"/>
              <a:t>documents</a:t>
            </a:r>
          </a:p>
          <a:p>
            <a:pPr lvl="1"/>
            <a:r>
              <a:rPr lang="en-US" dirty="0" smtClean="0"/>
              <a:t>Multitasking</a:t>
            </a:r>
            <a:endParaRPr lang="en-US" dirty="0"/>
          </a:p>
          <a:p>
            <a:pPr lvl="1"/>
            <a:r>
              <a:rPr lang="en-US" dirty="0"/>
              <a:t>Printing: support allows applications to send content wirelessly to nearby </a:t>
            </a:r>
            <a:r>
              <a:rPr lang="en-US" dirty="0" smtClean="0"/>
              <a:t>printers</a:t>
            </a:r>
          </a:p>
          <a:p>
            <a:pPr lvl="1"/>
            <a:r>
              <a:rPr lang="en-US" dirty="0" smtClean="0"/>
              <a:t>Local push notification</a:t>
            </a:r>
          </a:p>
          <a:p>
            <a:pPr lvl="1"/>
            <a:r>
              <a:rPr lang="en-US" dirty="0" smtClean="0"/>
              <a:t>Gesture recognizers</a:t>
            </a:r>
          </a:p>
          <a:p>
            <a:pPr lvl="1"/>
            <a:r>
              <a:rPr lang="en-US" dirty="0"/>
              <a:t>A</a:t>
            </a:r>
            <a:r>
              <a:rPr lang="en-US" dirty="0" smtClean="0"/>
              <a:t>ccelerometer </a:t>
            </a:r>
            <a:r>
              <a:rPr lang="en-US" dirty="0"/>
              <a:t>data, built-in camera, battery state information, proximity sensor information</a:t>
            </a:r>
          </a:p>
          <a:p>
            <a:pPr lvl="1"/>
            <a:endParaRPr lang="en-US" dirty="0"/>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2971800"/>
            <a:ext cx="2895598" cy="1739618"/>
          </a:xfrm>
          <a:prstGeom prst="rect">
            <a:avLst/>
          </a:prstGeom>
        </p:spPr>
      </p:pic>
      <p:sp>
        <p:nvSpPr>
          <p:cNvPr id="8" name="Left Arrow 7"/>
          <p:cNvSpPr/>
          <p:nvPr/>
        </p:nvSpPr>
        <p:spPr>
          <a:xfrm>
            <a:off x="8737600" y="3124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3519001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27394</TotalTime>
  <Words>5227</Words>
  <Application>Microsoft Office PowerPoint</Application>
  <PresentationFormat>On-screen Show (4:3)</PresentationFormat>
  <Paragraphs>872</Paragraphs>
  <Slides>61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Arial Unicode MS</vt:lpstr>
      <vt:lpstr>GillSans</vt:lpstr>
      <vt:lpstr>Menlo Regular</vt:lpstr>
      <vt:lpstr>Menlo-Regular</vt:lpstr>
      <vt:lpstr>SimSun</vt:lpstr>
      <vt:lpstr>Arial</vt:lpstr>
      <vt:lpstr>Calibri</vt:lpstr>
      <vt:lpstr>Corbel</vt:lpstr>
      <vt:lpstr>Courier New</vt:lpstr>
      <vt:lpstr>Times New Roman</vt:lpstr>
      <vt:lpstr>Wingdings</vt:lpstr>
      <vt:lpstr>Office Theme</vt:lpstr>
      <vt:lpstr>PowerPoint Presentation</vt:lpstr>
      <vt:lpstr>PowerPoint Presentation</vt:lpstr>
      <vt:lpstr>PowerPoint Presentation</vt:lpstr>
      <vt:lpstr>iOS Architecture</vt:lpstr>
      <vt:lpstr>iOS Overview: CoreOS</vt:lpstr>
      <vt:lpstr>iOS Overview: Core Services</vt:lpstr>
      <vt:lpstr>iOS Overview: Core Services (Cont’d)</vt:lpstr>
      <vt:lpstr>iOS Overview: Media</vt:lpstr>
      <vt:lpstr>iOS Overview: Cocoa Touch</vt:lpstr>
      <vt:lpstr>iOS Overview: Cocoa Touch (Cont’d)</vt:lpstr>
      <vt:lpstr>PowerPoint Presentation</vt:lpstr>
      <vt:lpstr>Objective-C</vt:lpstr>
      <vt:lpstr>Objective-C</vt:lpstr>
      <vt:lpstr>Objective-C header file and interface</vt:lpstr>
      <vt:lpstr>Objective-C Properties</vt:lpstr>
      <vt:lpstr>Objective-C Method Declaration</vt:lpstr>
      <vt:lpstr>Objective-C Implementation</vt:lpstr>
      <vt:lpstr>Objective-C Message Syntax</vt:lpstr>
      <vt:lpstr>C++ Implementation</vt:lpstr>
      <vt:lpstr>Objective-C Categories and Extensions</vt:lpstr>
      <vt:lpstr>Objective-C Protocols</vt:lpstr>
      <vt:lpstr>Objective-C Protocols (Cont’d)</vt:lpstr>
      <vt:lpstr>Objective-C: Associative References</vt:lpstr>
      <vt:lpstr>Objective-C: Fast Enumeration</vt:lpstr>
      <vt:lpstr>Objective-C: Foundation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View Controller (MVC)</vt:lpstr>
      <vt:lpstr>Model View Controller (MVC)</vt:lpstr>
      <vt:lpstr>Model View Controller (MVC)</vt:lpstr>
      <vt:lpstr>PowerPoint Presentation</vt:lpstr>
      <vt:lpstr>PowerPoint Presentation</vt:lpstr>
      <vt:lpstr>PowerPoint Presentation</vt:lpstr>
      <vt:lpstr>PowerPoint Presentation</vt:lpstr>
      <vt:lpstr>PowerPoint Presentation</vt:lpstr>
      <vt:lpstr>PowerPoint Presentation</vt:lpstr>
      <vt:lpstr>Xcode6</vt:lpstr>
      <vt:lpstr>XCode6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Narrowing the Beam: Lowering Complexity in Cellular Networks by Scaling Up</dc:title>
  <dc:creator>OrbitMicrowave</dc:creator>
  <cp:lastModifiedBy>admin-mente</cp:lastModifiedBy>
  <cp:revision>831</cp:revision>
  <dcterms:created xsi:type="dcterms:W3CDTF">2011-08-08T23:13:16Z</dcterms:created>
  <dcterms:modified xsi:type="dcterms:W3CDTF">2015-04-13T08:13:35Z</dcterms:modified>
</cp:coreProperties>
</file>